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tif" ContentType="image/tiff"/>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296" r:id="rId3"/>
    <p:sldId id="303" r:id="rId4"/>
    <p:sldId id="279" r:id="rId5"/>
    <p:sldId id="289" r:id="rId6"/>
    <p:sldId id="292" r:id="rId7"/>
    <p:sldId id="291" r:id="rId8"/>
    <p:sldId id="290" r:id="rId9"/>
    <p:sldId id="306" r:id="rId10"/>
    <p:sldId id="273" r:id="rId11"/>
    <p:sldId id="278" r:id="rId12"/>
    <p:sldId id="304" r:id="rId13"/>
    <p:sldId id="297" r:id="rId14"/>
    <p:sldId id="302" r:id="rId15"/>
    <p:sldId id="305" r:id="rId16"/>
    <p:sldId id="298" r:id="rId17"/>
    <p:sldId id="300" r:id="rId18"/>
    <p:sldId id="299" r:id="rId19"/>
    <p:sldId id="301" r:id="rId20"/>
    <p:sldId id="309" r:id="rId21"/>
    <p:sldId id="307" r:id="rId22"/>
    <p:sldId id="275" r:id="rId23"/>
    <p:sldId id="294" r:id="rId24"/>
    <p:sldId id="295" r:id="rId25"/>
    <p:sldId id="270" r:id="rId26"/>
    <p:sldId id="276" r:id="rId27"/>
    <p:sldId id="277" r:id="rId28"/>
    <p:sldId id="308" r:id="rId29"/>
    <p:sldId id="258" r:id="rId30"/>
    <p:sldId id="259" r:id="rId31"/>
    <p:sldId id="261" r:id="rId32"/>
    <p:sldId id="280" r:id="rId33"/>
    <p:sldId id="257" r:id="rId34"/>
    <p:sldId id="281" r:id="rId35"/>
    <p:sldId id="282" r:id="rId36"/>
    <p:sldId id="283" r:id="rId37"/>
    <p:sldId id="284" r:id="rId38"/>
    <p:sldId id="285" r:id="rId39"/>
    <p:sldId id="262" r:id="rId40"/>
    <p:sldId id="263" r:id="rId41"/>
    <p:sldId id="260" r:id="rId42"/>
    <p:sldId id="264" r:id="rId43"/>
    <p:sldId id="265" r:id="rId44"/>
    <p:sldId id="266" r:id="rId45"/>
    <p:sldId id="287" r:id="rId46"/>
    <p:sldId id="288" r:id="rId47"/>
    <p:sldId id="293" r:id="rId48"/>
    <p:sldId id="286" r:id="rId4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と目次" id="{39514E32-12C0-47A4-A43D-0F9FD0D0A739}">
          <p14:sldIdLst>
            <p14:sldId id="256"/>
            <p14:sldId id="296"/>
          </p14:sldIdLst>
        </p14:section>
        <p14:section name="Ⅰ　教育環境の変化" id="{38D8C4E9-45E4-44D7-B549-846D874A817B}">
          <p14:sldIdLst>
            <p14:sldId id="303"/>
            <p14:sldId id="279"/>
            <p14:sldId id="289"/>
            <p14:sldId id="292"/>
            <p14:sldId id="291"/>
            <p14:sldId id="290"/>
          </p14:sldIdLst>
        </p14:section>
        <p14:section name="Ⅱ　消費者概念の再構築" id="{621E3E9A-4565-4188-B2DE-2FB1CCA9A466}">
          <p14:sldIdLst>
            <p14:sldId id="306"/>
            <p14:sldId id="273"/>
            <p14:sldId id="278"/>
          </p14:sldIdLst>
        </p14:section>
        <p14:section name="Ⅲ　教育目標のゆらぎ" id="{9D2699F4-DF45-4BF7-99EA-3DD2061F15CA}">
          <p14:sldIdLst>
            <p14:sldId id="304"/>
            <p14:sldId id="297"/>
            <p14:sldId id="302"/>
          </p14:sldIdLst>
        </p14:section>
        <p14:section name="Ⅳ　AIに負けない教育のヒント" id="{B40B57E5-BBA3-4320-B7EC-3480E69A9789}">
          <p14:sldIdLst>
            <p14:sldId id="305"/>
            <p14:sldId id="298"/>
            <p14:sldId id="300"/>
            <p14:sldId id="299"/>
            <p14:sldId id="301"/>
            <p14:sldId id="309"/>
          </p14:sldIdLst>
        </p14:section>
        <p14:section name="Ⅴ　欲求5段階説の再評価" id="{28C8A7BA-D6A4-428A-987B-141CEBA6742B}">
          <p14:sldIdLst>
            <p14:sldId id="307"/>
            <p14:sldId id="275"/>
            <p14:sldId id="294"/>
            <p14:sldId id="295"/>
            <p14:sldId id="270"/>
            <p14:sldId id="276"/>
            <p14:sldId id="277"/>
          </p14:sldIdLst>
        </p14:section>
        <p14:section name="Ⅵ　新しい法教育" id="{7EE67533-C38E-4D0A-B163-0BE870519E85}">
          <p14:sldIdLst>
            <p14:sldId id="308"/>
            <p14:sldId id="258"/>
            <p14:sldId id="259"/>
            <p14:sldId id="261"/>
            <p14:sldId id="280"/>
            <p14:sldId id="257"/>
            <p14:sldId id="281"/>
            <p14:sldId id="282"/>
            <p14:sldId id="283"/>
            <p14:sldId id="284"/>
            <p14:sldId id="285"/>
            <p14:sldId id="262"/>
            <p14:sldId id="263"/>
            <p14:sldId id="260"/>
            <p14:sldId id="264"/>
            <p14:sldId id="265"/>
            <p14:sldId id="266"/>
            <p14:sldId id="287"/>
            <p14:sldId id="288"/>
            <p14:sldId id="293"/>
            <p14:sldId id="286"/>
          </p14:sldIdLst>
        </p14:section>
      </p14:sectionLst>
    </p:ext>
    <p:ext uri="{EFAFB233-063F-42B5-8137-9DF3F51BA10A}">
      <p15:sldGuideLst xmlns:p15="http://schemas.microsoft.com/office/powerpoint/2012/main">
        <p15:guide id="1" orient="horz" pos="19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17" autoAdjust="0"/>
    <p:restoredTop sz="94660"/>
  </p:normalViewPr>
  <p:slideViewPr>
    <p:cSldViewPr snapToGrid="0" showGuides="1">
      <p:cViewPr>
        <p:scale>
          <a:sx n="52" d="100"/>
          <a:sy n="52" d="100"/>
        </p:scale>
        <p:origin x="84" y="200"/>
      </p:cViewPr>
      <p:guideLst>
        <p:guide orient="horz" pos="195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3FB6BC-1B67-4E94-B95B-0980E380B501}" type="doc">
      <dgm:prSet loTypeId="urn:microsoft.com/office/officeart/2005/8/layout/pyramid1" loCatId="pyramid" qsTypeId="urn:microsoft.com/office/officeart/2005/8/quickstyle/simple3" qsCatId="simple" csTypeId="urn:microsoft.com/office/officeart/2005/8/colors/colorful5" csCatId="colorful" phldr="1"/>
      <dgm:spPr/>
    </dgm:pt>
    <dgm:pt modelId="{9DA72C6C-FB94-4D59-B5CD-AA190755E40E}">
      <dgm:prSet phldrT="[テキスト]" custT="1"/>
      <dgm:spPr/>
      <dgm:t>
        <a:bodyPr/>
        <a:lstStyle/>
        <a:p>
          <a:br>
            <a:rPr kumimoji="1" lang="en-US" altLang="ja-JP" sz="2000" dirty="0"/>
          </a:br>
          <a:r>
            <a:rPr kumimoji="1" lang="ja-JP" altLang="en-US" sz="2000" dirty="0"/>
            <a:t>自己実現</a:t>
          </a:r>
          <a:br>
            <a:rPr kumimoji="1" lang="en-US" altLang="ja-JP" sz="2000" dirty="0"/>
          </a:br>
          <a:r>
            <a:rPr kumimoji="1" lang="ja-JP" altLang="en-US" sz="2000" dirty="0"/>
            <a:t>の欲求</a:t>
          </a:r>
        </a:p>
      </dgm:t>
    </dgm:pt>
    <dgm:pt modelId="{FC0E7BEE-9D0B-46D6-9887-23819D20DB47}" type="parTrans" cxnId="{A930BAF0-78A8-4DA8-B2F2-B5CCA46044F6}">
      <dgm:prSet/>
      <dgm:spPr/>
      <dgm:t>
        <a:bodyPr/>
        <a:lstStyle/>
        <a:p>
          <a:endParaRPr kumimoji="1" lang="ja-JP" altLang="en-US" sz="2000"/>
        </a:p>
      </dgm:t>
    </dgm:pt>
    <dgm:pt modelId="{C3F44E2E-8C95-4674-A1D0-E82072370B6B}" type="sibTrans" cxnId="{A930BAF0-78A8-4DA8-B2F2-B5CCA46044F6}">
      <dgm:prSet/>
      <dgm:spPr/>
      <dgm:t>
        <a:bodyPr/>
        <a:lstStyle/>
        <a:p>
          <a:endParaRPr kumimoji="1" lang="ja-JP" altLang="en-US" sz="2000"/>
        </a:p>
      </dgm:t>
    </dgm:pt>
    <dgm:pt modelId="{CF145341-224B-47F7-94CE-3F3E6AD37A05}">
      <dgm:prSet phldrT="[テキスト]" custT="1"/>
      <dgm:spPr/>
      <dgm:t>
        <a:bodyPr/>
        <a:lstStyle/>
        <a:p>
          <a:r>
            <a:rPr kumimoji="1" lang="ja-JP" altLang="en-US" sz="2000" dirty="0"/>
            <a:t>承認・尊厳欲求</a:t>
          </a:r>
        </a:p>
      </dgm:t>
    </dgm:pt>
    <dgm:pt modelId="{2ECEBD20-4283-46E5-B295-B778D5688381}" type="parTrans" cxnId="{FB9B89DE-DD47-4969-9FC4-9D99311E6A33}">
      <dgm:prSet/>
      <dgm:spPr/>
      <dgm:t>
        <a:bodyPr/>
        <a:lstStyle/>
        <a:p>
          <a:endParaRPr kumimoji="1" lang="ja-JP" altLang="en-US" sz="2000"/>
        </a:p>
      </dgm:t>
    </dgm:pt>
    <dgm:pt modelId="{AB3F556D-E30D-4B79-8E0F-631A4471D0AE}" type="sibTrans" cxnId="{FB9B89DE-DD47-4969-9FC4-9D99311E6A33}">
      <dgm:prSet/>
      <dgm:spPr/>
      <dgm:t>
        <a:bodyPr/>
        <a:lstStyle/>
        <a:p>
          <a:endParaRPr kumimoji="1" lang="ja-JP" altLang="en-US" sz="2000"/>
        </a:p>
      </dgm:t>
    </dgm:pt>
    <dgm:pt modelId="{CA54DCCB-7CB5-4F4C-BD3D-12F130714FB0}">
      <dgm:prSet phldrT="[テキスト]" custT="1"/>
      <dgm:spPr/>
      <dgm:t>
        <a:bodyPr/>
        <a:lstStyle/>
        <a:p>
          <a:r>
            <a:rPr kumimoji="1" lang="ja-JP" altLang="en-US" sz="2000" dirty="0"/>
            <a:t>社会的欲求</a:t>
          </a:r>
          <a:br>
            <a:rPr kumimoji="1" lang="en-US" altLang="ja-JP" sz="2000" dirty="0"/>
          </a:br>
          <a:r>
            <a:rPr kumimoji="1" lang="ja-JP" altLang="en-US" sz="2000" dirty="0"/>
            <a:t>（帰属と愛の欲求）</a:t>
          </a:r>
        </a:p>
      </dgm:t>
    </dgm:pt>
    <dgm:pt modelId="{DD975A48-CA95-4A7B-889B-0DE9863CE31A}" type="parTrans" cxnId="{79BFA543-9277-44CE-A046-49F9B4B1C391}">
      <dgm:prSet/>
      <dgm:spPr/>
      <dgm:t>
        <a:bodyPr/>
        <a:lstStyle/>
        <a:p>
          <a:endParaRPr kumimoji="1" lang="ja-JP" altLang="en-US" sz="2000"/>
        </a:p>
      </dgm:t>
    </dgm:pt>
    <dgm:pt modelId="{D1855B22-8A34-4B38-9654-CF32C9728D10}" type="sibTrans" cxnId="{79BFA543-9277-44CE-A046-49F9B4B1C391}">
      <dgm:prSet/>
      <dgm:spPr/>
      <dgm:t>
        <a:bodyPr/>
        <a:lstStyle/>
        <a:p>
          <a:endParaRPr kumimoji="1" lang="ja-JP" altLang="en-US" sz="2000"/>
        </a:p>
      </dgm:t>
    </dgm:pt>
    <dgm:pt modelId="{71322378-EE9B-442B-9F26-1CCBCD0BBED0}">
      <dgm:prSet phldrT="[テキスト]" custT="1"/>
      <dgm:spPr/>
      <dgm:t>
        <a:bodyPr/>
        <a:lstStyle/>
        <a:p>
          <a:r>
            <a:rPr kumimoji="1" lang="ja-JP" altLang="en-US" sz="2000" dirty="0"/>
            <a:t>安全欲求</a:t>
          </a:r>
          <a:br>
            <a:rPr kumimoji="1" lang="en-US" altLang="ja-JP" sz="2000" dirty="0"/>
          </a:br>
          <a:r>
            <a:rPr kumimoji="1" lang="ja-JP" altLang="en-US" sz="2000" dirty="0"/>
            <a:t>（健康で文化的な生活の維持）</a:t>
          </a:r>
        </a:p>
      </dgm:t>
    </dgm:pt>
    <dgm:pt modelId="{18C1664D-DBEC-4CC3-9050-9457F5A90EA6}" type="parTrans" cxnId="{F3457237-F0AD-4570-B472-12A6E660C99E}">
      <dgm:prSet/>
      <dgm:spPr/>
      <dgm:t>
        <a:bodyPr/>
        <a:lstStyle/>
        <a:p>
          <a:endParaRPr kumimoji="1" lang="ja-JP" altLang="en-US" sz="2000"/>
        </a:p>
      </dgm:t>
    </dgm:pt>
    <dgm:pt modelId="{FDC7B55D-CCF1-45AD-9BDB-EC08284FF3CF}" type="sibTrans" cxnId="{F3457237-F0AD-4570-B472-12A6E660C99E}">
      <dgm:prSet/>
      <dgm:spPr/>
      <dgm:t>
        <a:bodyPr/>
        <a:lstStyle/>
        <a:p>
          <a:endParaRPr kumimoji="1" lang="ja-JP" altLang="en-US" sz="2000"/>
        </a:p>
      </dgm:t>
    </dgm:pt>
    <dgm:pt modelId="{60BB47E8-646B-45D3-ACD6-BF49AC53EE59}">
      <dgm:prSet phldrT="[テキスト]" custT="1"/>
      <dgm:spPr/>
      <dgm:t>
        <a:bodyPr/>
        <a:lstStyle/>
        <a:p>
          <a:r>
            <a:rPr kumimoji="1" lang="ja-JP" altLang="en-US" sz="2000" dirty="0"/>
            <a:t>生理的欲求（生物的な動的平衡）</a:t>
          </a:r>
        </a:p>
      </dgm:t>
    </dgm:pt>
    <dgm:pt modelId="{19914B53-4206-4623-8449-E822FF37546C}" type="parTrans" cxnId="{17ED474E-304B-406D-AA73-AB6AF5C3051B}">
      <dgm:prSet/>
      <dgm:spPr/>
      <dgm:t>
        <a:bodyPr/>
        <a:lstStyle/>
        <a:p>
          <a:endParaRPr kumimoji="1" lang="ja-JP" altLang="en-US" sz="2000"/>
        </a:p>
      </dgm:t>
    </dgm:pt>
    <dgm:pt modelId="{9811E91A-FBC0-4EAD-BFF9-949AAD404E6A}" type="sibTrans" cxnId="{17ED474E-304B-406D-AA73-AB6AF5C3051B}">
      <dgm:prSet/>
      <dgm:spPr/>
      <dgm:t>
        <a:bodyPr/>
        <a:lstStyle/>
        <a:p>
          <a:endParaRPr kumimoji="1" lang="ja-JP" altLang="en-US" sz="2000"/>
        </a:p>
      </dgm:t>
    </dgm:pt>
    <dgm:pt modelId="{0D5BA6B0-F42E-4537-A14F-ECF4F85F6BAD}" type="pres">
      <dgm:prSet presAssocID="{C93FB6BC-1B67-4E94-B95B-0980E380B501}" presName="Name0" presStyleCnt="0">
        <dgm:presLayoutVars>
          <dgm:dir/>
          <dgm:animLvl val="lvl"/>
          <dgm:resizeHandles val="exact"/>
        </dgm:presLayoutVars>
      </dgm:prSet>
      <dgm:spPr/>
    </dgm:pt>
    <dgm:pt modelId="{8953AAE2-0A54-4763-8B82-D282240120BD}" type="pres">
      <dgm:prSet presAssocID="{9DA72C6C-FB94-4D59-B5CD-AA190755E40E}" presName="Name8" presStyleCnt="0"/>
      <dgm:spPr/>
    </dgm:pt>
    <dgm:pt modelId="{2AF9408F-3FA7-4363-85C7-B6C4B4FE9386}" type="pres">
      <dgm:prSet presAssocID="{9DA72C6C-FB94-4D59-B5CD-AA190755E40E}" presName="level" presStyleLbl="node1" presStyleIdx="0" presStyleCnt="5">
        <dgm:presLayoutVars>
          <dgm:chMax val="1"/>
          <dgm:bulletEnabled val="1"/>
        </dgm:presLayoutVars>
      </dgm:prSet>
      <dgm:spPr/>
    </dgm:pt>
    <dgm:pt modelId="{7B4464BA-9DB3-49FE-A15E-43AB4339F75D}" type="pres">
      <dgm:prSet presAssocID="{9DA72C6C-FB94-4D59-B5CD-AA190755E40E}" presName="levelTx" presStyleLbl="revTx" presStyleIdx="0" presStyleCnt="0">
        <dgm:presLayoutVars>
          <dgm:chMax val="1"/>
          <dgm:bulletEnabled val="1"/>
        </dgm:presLayoutVars>
      </dgm:prSet>
      <dgm:spPr/>
    </dgm:pt>
    <dgm:pt modelId="{CDCB7EB5-2DA1-4AA5-ABFE-FEA98CE1568C}" type="pres">
      <dgm:prSet presAssocID="{CF145341-224B-47F7-94CE-3F3E6AD37A05}" presName="Name8" presStyleCnt="0"/>
      <dgm:spPr/>
    </dgm:pt>
    <dgm:pt modelId="{1E55308E-5570-4563-814E-ABACE92F4A60}" type="pres">
      <dgm:prSet presAssocID="{CF145341-224B-47F7-94CE-3F3E6AD37A05}" presName="level" presStyleLbl="node1" presStyleIdx="1" presStyleCnt="5">
        <dgm:presLayoutVars>
          <dgm:chMax val="1"/>
          <dgm:bulletEnabled val="1"/>
        </dgm:presLayoutVars>
      </dgm:prSet>
      <dgm:spPr/>
    </dgm:pt>
    <dgm:pt modelId="{87C6C9DE-9849-4C4E-913B-2B9113BD54D6}" type="pres">
      <dgm:prSet presAssocID="{CF145341-224B-47F7-94CE-3F3E6AD37A05}" presName="levelTx" presStyleLbl="revTx" presStyleIdx="0" presStyleCnt="0">
        <dgm:presLayoutVars>
          <dgm:chMax val="1"/>
          <dgm:bulletEnabled val="1"/>
        </dgm:presLayoutVars>
      </dgm:prSet>
      <dgm:spPr/>
    </dgm:pt>
    <dgm:pt modelId="{510EAF6C-99E0-4DD7-A832-70E8F661AF24}" type="pres">
      <dgm:prSet presAssocID="{CA54DCCB-7CB5-4F4C-BD3D-12F130714FB0}" presName="Name8" presStyleCnt="0"/>
      <dgm:spPr/>
    </dgm:pt>
    <dgm:pt modelId="{57AA368C-E308-4751-BDDB-C4743D6AFE7B}" type="pres">
      <dgm:prSet presAssocID="{CA54DCCB-7CB5-4F4C-BD3D-12F130714FB0}" presName="level" presStyleLbl="node1" presStyleIdx="2" presStyleCnt="5">
        <dgm:presLayoutVars>
          <dgm:chMax val="1"/>
          <dgm:bulletEnabled val="1"/>
        </dgm:presLayoutVars>
      </dgm:prSet>
      <dgm:spPr/>
    </dgm:pt>
    <dgm:pt modelId="{37C35522-B2AC-4D1A-BD4D-14A13E3B4B25}" type="pres">
      <dgm:prSet presAssocID="{CA54DCCB-7CB5-4F4C-BD3D-12F130714FB0}" presName="levelTx" presStyleLbl="revTx" presStyleIdx="0" presStyleCnt="0">
        <dgm:presLayoutVars>
          <dgm:chMax val="1"/>
          <dgm:bulletEnabled val="1"/>
        </dgm:presLayoutVars>
      </dgm:prSet>
      <dgm:spPr/>
    </dgm:pt>
    <dgm:pt modelId="{53D0CA02-A564-4524-A4F2-78235E72D09C}" type="pres">
      <dgm:prSet presAssocID="{71322378-EE9B-442B-9F26-1CCBCD0BBED0}" presName="Name8" presStyleCnt="0"/>
      <dgm:spPr/>
    </dgm:pt>
    <dgm:pt modelId="{FC5E55E5-CF3D-4BEC-BE2B-A9D00B1E28B0}" type="pres">
      <dgm:prSet presAssocID="{71322378-EE9B-442B-9F26-1CCBCD0BBED0}" presName="level" presStyleLbl="node1" presStyleIdx="3" presStyleCnt="5">
        <dgm:presLayoutVars>
          <dgm:chMax val="1"/>
          <dgm:bulletEnabled val="1"/>
        </dgm:presLayoutVars>
      </dgm:prSet>
      <dgm:spPr/>
    </dgm:pt>
    <dgm:pt modelId="{5C3190C4-7732-452D-A381-6C25D01F3F89}" type="pres">
      <dgm:prSet presAssocID="{71322378-EE9B-442B-9F26-1CCBCD0BBED0}" presName="levelTx" presStyleLbl="revTx" presStyleIdx="0" presStyleCnt="0">
        <dgm:presLayoutVars>
          <dgm:chMax val="1"/>
          <dgm:bulletEnabled val="1"/>
        </dgm:presLayoutVars>
      </dgm:prSet>
      <dgm:spPr/>
    </dgm:pt>
    <dgm:pt modelId="{E13E9D9B-2A9F-4D62-B12D-A669822B9C23}" type="pres">
      <dgm:prSet presAssocID="{60BB47E8-646B-45D3-ACD6-BF49AC53EE59}" presName="Name8" presStyleCnt="0"/>
      <dgm:spPr/>
    </dgm:pt>
    <dgm:pt modelId="{47F52DEE-2E22-47D9-8022-367684AA4E7F}" type="pres">
      <dgm:prSet presAssocID="{60BB47E8-646B-45D3-ACD6-BF49AC53EE59}" presName="level" presStyleLbl="node1" presStyleIdx="4" presStyleCnt="5">
        <dgm:presLayoutVars>
          <dgm:chMax val="1"/>
          <dgm:bulletEnabled val="1"/>
        </dgm:presLayoutVars>
      </dgm:prSet>
      <dgm:spPr/>
    </dgm:pt>
    <dgm:pt modelId="{B014D7E6-2944-4E19-99D8-DFB2BAE84795}" type="pres">
      <dgm:prSet presAssocID="{60BB47E8-646B-45D3-ACD6-BF49AC53EE59}" presName="levelTx" presStyleLbl="revTx" presStyleIdx="0" presStyleCnt="0">
        <dgm:presLayoutVars>
          <dgm:chMax val="1"/>
          <dgm:bulletEnabled val="1"/>
        </dgm:presLayoutVars>
      </dgm:prSet>
      <dgm:spPr/>
    </dgm:pt>
  </dgm:ptLst>
  <dgm:cxnLst>
    <dgm:cxn modelId="{F3457237-F0AD-4570-B472-12A6E660C99E}" srcId="{C93FB6BC-1B67-4E94-B95B-0980E380B501}" destId="{71322378-EE9B-442B-9F26-1CCBCD0BBED0}" srcOrd="3" destOrd="0" parTransId="{18C1664D-DBEC-4CC3-9050-9457F5A90EA6}" sibTransId="{FDC7B55D-CCF1-45AD-9BDB-EC08284FF3CF}"/>
    <dgm:cxn modelId="{79BFA543-9277-44CE-A046-49F9B4B1C391}" srcId="{C93FB6BC-1B67-4E94-B95B-0980E380B501}" destId="{CA54DCCB-7CB5-4F4C-BD3D-12F130714FB0}" srcOrd="2" destOrd="0" parTransId="{DD975A48-CA95-4A7B-889B-0DE9863CE31A}" sibTransId="{D1855B22-8A34-4B38-9654-CF32C9728D10}"/>
    <dgm:cxn modelId="{85C8744D-1289-4D05-AF97-E6BB1DA36D91}" type="presOf" srcId="{C93FB6BC-1B67-4E94-B95B-0980E380B501}" destId="{0D5BA6B0-F42E-4537-A14F-ECF4F85F6BAD}" srcOrd="0" destOrd="0" presId="urn:microsoft.com/office/officeart/2005/8/layout/pyramid1"/>
    <dgm:cxn modelId="{ABE75B6E-0714-4ADC-B570-31A5CA70E459}" type="presOf" srcId="{CF145341-224B-47F7-94CE-3F3E6AD37A05}" destId="{87C6C9DE-9849-4C4E-913B-2B9113BD54D6}" srcOrd="1" destOrd="0" presId="urn:microsoft.com/office/officeart/2005/8/layout/pyramid1"/>
    <dgm:cxn modelId="{17ED474E-304B-406D-AA73-AB6AF5C3051B}" srcId="{C93FB6BC-1B67-4E94-B95B-0980E380B501}" destId="{60BB47E8-646B-45D3-ACD6-BF49AC53EE59}" srcOrd="4" destOrd="0" parTransId="{19914B53-4206-4623-8449-E822FF37546C}" sibTransId="{9811E91A-FBC0-4EAD-BFF9-949AAD404E6A}"/>
    <dgm:cxn modelId="{607AF34F-559C-4066-A37D-7B4166532CA9}" type="presOf" srcId="{60BB47E8-646B-45D3-ACD6-BF49AC53EE59}" destId="{47F52DEE-2E22-47D9-8022-367684AA4E7F}" srcOrd="0" destOrd="0" presId="urn:microsoft.com/office/officeart/2005/8/layout/pyramid1"/>
    <dgm:cxn modelId="{829FE970-45B8-4D1F-B559-7EF6D95792B5}" type="presOf" srcId="{9DA72C6C-FB94-4D59-B5CD-AA190755E40E}" destId="{2AF9408F-3FA7-4363-85C7-B6C4B4FE9386}" srcOrd="0" destOrd="0" presId="urn:microsoft.com/office/officeart/2005/8/layout/pyramid1"/>
    <dgm:cxn modelId="{DC588874-CB37-42DA-A4EF-F3128D86CD8B}" type="presOf" srcId="{CF145341-224B-47F7-94CE-3F3E6AD37A05}" destId="{1E55308E-5570-4563-814E-ABACE92F4A60}" srcOrd="0" destOrd="0" presId="urn:microsoft.com/office/officeart/2005/8/layout/pyramid1"/>
    <dgm:cxn modelId="{82CBBBA8-F54F-4250-94B6-41EB27475BCF}" type="presOf" srcId="{9DA72C6C-FB94-4D59-B5CD-AA190755E40E}" destId="{7B4464BA-9DB3-49FE-A15E-43AB4339F75D}" srcOrd="1" destOrd="0" presId="urn:microsoft.com/office/officeart/2005/8/layout/pyramid1"/>
    <dgm:cxn modelId="{EAF07FD4-CDAB-48CD-B251-077FB26F4A52}" type="presOf" srcId="{60BB47E8-646B-45D3-ACD6-BF49AC53EE59}" destId="{B014D7E6-2944-4E19-99D8-DFB2BAE84795}" srcOrd="1" destOrd="0" presId="urn:microsoft.com/office/officeart/2005/8/layout/pyramid1"/>
    <dgm:cxn modelId="{FB9B89DE-DD47-4969-9FC4-9D99311E6A33}" srcId="{C93FB6BC-1B67-4E94-B95B-0980E380B501}" destId="{CF145341-224B-47F7-94CE-3F3E6AD37A05}" srcOrd="1" destOrd="0" parTransId="{2ECEBD20-4283-46E5-B295-B778D5688381}" sibTransId="{AB3F556D-E30D-4B79-8E0F-631A4471D0AE}"/>
    <dgm:cxn modelId="{96934AE5-EBEA-46A3-A7F2-6E13D0906B16}" type="presOf" srcId="{CA54DCCB-7CB5-4F4C-BD3D-12F130714FB0}" destId="{37C35522-B2AC-4D1A-BD4D-14A13E3B4B25}" srcOrd="1" destOrd="0" presId="urn:microsoft.com/office/officeart/2005/8/layout/pyramid1"/>
    <dgm:cxn modelId="{666FC4E7-DE32-4509-956C-F31A57D45628}" type="presOf" srcId="{71322378-EE9B-442B-9F26-1CCBCD0BBED0}" destId="{5C3190C4-7732-452D-A381-6C25D01F3F89}" srcOrd="1" destOrd="0" presId="urn:microsoft.com/office/officeart/2005/8/layout/pyramid1"/>
    <dgm:cxn modelId="{F6853AEC-E3BD-41B2-BC9D-7A23F712F5FF}" type="presOf" srcId="{71322378-EE9B-442B-9F26-1CCBCD0BBED0}" destId="{FC5E55E5-CF3D-4BEC-BE2B-A9D00B1E28B0}" srcOrd="0" destOrd="0" presId="urn:microsoft.com/office/officeart/2005/8/layout/pyramid1"/>
    <dgm:cxn modelId="{4ABBC3EE-FE3E-4804-A22F-B7C255B7FF56}" type="presOf" srcId="{CA54DCCB-7CB5-4F4C-BD3D-12F130714FB0}" destId="{57AA368C-E308-4751-BDDB-C4743D6AFE7B}" srcOrd="0" destOrd="0" presId="urn:microsoft.com/office/officeart/2005/8/layout/pyramid1"/>
    <dgm:cxn modelId="{A930BAF0-78A8-4DA8-B2F2-B5CCA46044F6}" srcId="{C93FB6BC-1B67-4E94-B95B-0980E380B501}" destId="{9DA72C6C-FB94-4D59-B5CD-AA190755E40E}" srcOrd="0" destOrd="0" parTransId="{FC0E7BEE-9D0B-46D6-9887-23819D20DB47}" sibTransId="{C3F44E2E-8C95-4674-A1D0-E82072370B6B}"/>
    <dgm:cxn modelId="{6C5FB654-171E-4747-B34F-B7356E828A98}" type="presParOf" srcId="{0D5BA6B0-F42E-4537-A14F-ECF4F85F6BAD}" destId="{8953AAE2-0A54-4763-8B82-D282240120BD}" srcOrd="0" destOrd="0" presId="urn:microsoft.com/office/officeart/2005/8/layout/pyramid1"/>
    <dgm:cxn modelId="{8AB39ACB-8DC3-4643-9265-5BDDA3926850}" type="presParOf" srcId="{8953AAE2-0A54-4763-8B82-D282240120BD}" destId="{2AF9408F-3FA7-4363-85C7-B6C4B4FE9386}" srcOrd="0" destOrd="0" presId="urn:microsoft.com/office/officeart/2005/8/layout/pyramid1"/>
    <dgm:cxn modelId="{B22844D3-0E24-4F36-BA0E-2D5F4BE7E9C9}" type="presParOf" srcId="{8953AAE2-0A54-4763-8B82-D282240120BD}" destId="{7B4464BA-9DB3-49FE-A15E-43AB4339F75D}" srcOrd="1" destOrd="0" presId="urn:microsoft.com/office/officeart/2005/8/layout/pyramid1"/>
    <dgm:cxn modelId="{6B81CFF7-2B31-4FDA-9984-4D44C681774D}" type="presParOf" srcId="{0D5BA6B0-F42E-4537-A14F-ECF4F85F6BAD}" destId="{CDCB7EB5-2DA1-4AA5-ABFE-FEA98CE1568C}" srcOrd="1" destOrd="0" presId="urn:microsoft.com/office/officeart/2005/8/layout/pyramid1"/>
    <dgm:cxn modelId="{EDDE2558-07BC-44EE-BBB5-6AE6F416DF77}" type="presParOf" srcId="{CDCB7EB5-2DA1-4AA5-ABFE-FEA98CE1568C}" destId="{1E55308E-5570-4563-814E-ABACE92F4A60}" srcOrd="0" destOrd="0" presId="urn:microsoft.com/office/officeart/2005/8/layout/pyramid1"/>
    <dgm:cxn modelId="{8A23E493-A720-4E43-9AE1-8230CBFBE507}" type="presParOf" srcId="{CDCB7EB5-2DA1-4AA5-ABFE-FEA98CE1568C}" destId="{87C6C9DE-9849-4C4E-913B-2B9113BD54D6}" srcOrd="1" destOrd="0" presId="urn:microsoft.com/office/officeart/2005/8/layout/pyramid1"/>
    <dgm:cxn modelId="{880318D2-ECDB-4C9A-A851-1130854EE20B}" type="presParOf" srcId="{0D5BA6B0-F42E-4537-A14F-ECF4F85F6BAD}" destId="{510EAF6C-99E0-4DD7-A832-70E8F661AF24}" srcOrd="2" destOrd="0" presId="urn:microsoft.com/office/officeart/2005/8/layout/pyramid1"/>
    <dgm:cxn modelId="{38B0BE9D-DC76-4C3B-B565-D7BB91E87A76}" type="presParOf" srcId="{510EAF6C-99E0-4DD7-A832-70E8F661AF24}" destId="{57AA368C-E308-4751-BDDB-C4743D6AFE7B}" srcOrd="0" destOrd="0" presId="urn:microsoft.com/office/officeart/2005/8/layout/pyramid1"/>
    <dgm:cxn modelId="{55B51B96-E45E-434D-B06C-3A669E3D3FEE}" type="presParOf" srcId="{510EAF6C-99E0-4DD7-A832-70E8F661AF24}" destId="{37C35522-B2AC-4D1A-BD4D-14A13E3B4B25}" srcOrd="1" destOrd="0" presId="urn:microsoft.com/office/officeart/2005/8/layout/pyramid1"/>
    <dgm:cxn modelId="{D8DCA088-7C69-4B60-988B-384A57F4C020}" type="presParOf" srcId="{0D5BA6B0-F42E-4537-A14F-ECF4F85F6BAD}" destId="{53D0CA02-A564-4524-A4F2-78235E72D09C}" srcOrd="3" destOrd="0" presId="urn:microsoft.com/office/officeart/2005/8/layout/pyramid1"/>
    <dgm:cxn modelId="{A8D96B2F-F20F-4004-9616-353D49A289EB}" type="presParOf" srcId="{53D0CA02-A564-4524-A4F2-78235E72D09C}" destId="{FC5E55E5-CF3D-4BEC-BE2B-A9D00B1E28B0}" srcOrd="0" destOrd="0" presId="urn:microsoft.com/office/officeart/2005/8/layout/pyramid1"/>
    <dgm:cxn modelId="{84131D74-88AD-4A60-8CD8-CD8518B75540}" type="presParOf" srcId="{53D0CA02-A564-4524-A4F2-78235E72D09C}" destId="{5C3190C4-7732-452D-A381-6C25D01F3F89}" srcOrd="1" destOrd="0" presId="urn:microsoft.com/office/officeart/2005/8/layout/pyramid1"/>
    <dgm:cxn modelId="{882D13D0-A62C-4B06-A54E-B01F39494167}" type="presParOf" srcId="{0D5BA6B0-F42E-4537-A14F-ECF4F85F6BAD}" destId="{E13E9D9B-2A9F-4D62-B12D-A669822B9C23}" srcOrd="4" destOrd="0" presId="urn:microsoft.com/office/officeart/2005/8/layout/pyramid1"/>
    <dgm:cxn modelId="{76BE5A61-7A05-44D9-AFE8-524A1D304F28}" type="presParOf" srcId="{E13E9D9B-2A9F-4D62-B12D-A669822B9C23}" destId="{47F52DEE-2E22-47D9-8022-367684AA4E7F}" srcOrd="0" destOrd="0" presId="urn:microsoft.com/office/officeart/2005/8/layout/pyramid1"/>
    <dgm:cxn modelId="{6D197A63-7BEF-4461-A3CF-AEFF84BE5449}" type="presParOf" srcId="{E13E9D9B-2A9F-4D62-B12D-A669822B9C23}" destId="{B014D7E6-2944-4E19-99D8-DFB2BAE8479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3FB6BC-1B67-4E94-B95B-0980E380B501}" type="doc">
      <dgm:prSet loTypeId="urn:microsoft.com/office/officeart/2005/8/layout/pyramid1" loCatId="pyramid" qsTypeId="urn:microsoft.com/office/officeart/2005/8/quickstyle/simple3" qsCatId="simple" csTypeId="urn:microsoft.com/office/officeart/2005/8/colors/colorful5" csCatId="colorful" phldr="1"/>
      <dgm:spPr/>
    </dgm:pt>
    <dgm:pt modelId="{9DA72C6C-FB94-4D59-B5CD-AA190755E40E}">
      <dgm:prSet phldrT="[テキスト]" custT="1"/>
      <dgm:spPr/>
      <dgm:t>
        <a:bodyPr/>
        <a:lstStyle/>
        <a:p>
          <a:br>
            <a:rPr kumimoji="1" lang="en-US" altLang="ja-JP" sz="2000" dirty="0"/>
          </a:br>
          <a:r>
            <a:rPr kumimoji="1" lang="ja-JP" altLang="en-US" sz="2000" dirty="0"/>
            <a:t>未来</a:t>
          </a:r>
          <a:br>
            <a:rPr kumimoji="1" lang="en-US" altLang="ja-JP" sz="2000" dirty="0"/>
          </a:br>
          <a:r>
            <a:rPr kumimoji="1" lang="ja-JP" altLang="en-US" sz="2000" dirty="0"/>
            <a:t>志向</a:t>
          </a:r>
        </a:p>
      </dgm:t>
    </dgm:pt>
    <dgm:pt modelId="{FC0E7BEE-9D0B-46D6-9887-23819D20DB47}" type="parTrans" cxnId="{A930BAF0-78A8-4DA8-B2F2-B5CCA46044F6}">
      <dgm:prSet/>
      <dgm:spPr/>
      <dgm:t>
        <a:bodyPr/>
        <a:lstStyle/>
        <a:p>
          <a:endParaRPr kumimoji="1" lang="ja-JP" altLang="en-US" sz="2000"/>
        </a:p>
      </dgm:t>
    </dgm:pt>
    <dgm:pt modelId="{C3F44E2E-8C95-4674-A1D0-E82072370B6B}" type="sibTrans" cxnId="{A930BAF0-78A8-4DA8-B2F2-B5CCA46044F6}">
      <dgm:prSet/>
      <dgm:spPr/>
      <dgm:t>
        <a:bodyPr/>
        <a:lstStyle/>
        <a:p>
          <a:endParaRPr kumimoji="1" lang="ja-JP" altLang="en-US" sz="2000"/>
        </a:p>
      </dgm:t>
    </dgm:pt>
    <dgm:pt modelId="{CF145341-224B-47F7-94CE-3F3E6AD37A05}">
      <dgm:prSet phldrT="[テキスト]" custT="1"/>
      <dgm:spPr/>
      <dgm:t>
        <a:bodyPr/>
        <a:lstStyle/>
        <a:p>
          <a:r>
            <a:rPr kumimoji="1" lang="ja-JP" altLang="en-US" sz="2000" dirty="0"/>
            <a:t>プロフェッショナル</a:t>
          </a:r>
          <a:br>
            <a:rPr kumimoji="1" lang="en-US" altLang="ja-JP" sz="2000" dirty="0"/>
          </a:br>
          <a:r>
            <a:rPr kumimoji="1" lang="ja-JP" altLang="en-US" sz="2000" dirty="0"/>
            <a:t>（天職を楽しむ）</a:t>
          </a:r>
        </a:p>
      </dgm:t>
    </dgm:pt>
    <dgm:pt modelId="{2ECEBD20-4283-46E5-B295-B778D5688381}" type="parTrans" cxnId="{FB9B89DE-DD47-4969-9FC4-9D99311E6A33}">
      <dgm:prSet/>
      <dgm:spPr/>
      <dgm:t>
        <a:bodyPr/>
        <a:lstStyle/>
        <a:p>
          <a:endParaRPr kumimoji="1" lang="ja-JP" altLang="en-US" sz="2000"/>
        </a:p>
      </dgm:t>
    </dgm:pt>
    <dgm:pt modelId="{AB3F556D-E30D-4B79-8E0F-631A4471D0AE}" type="sibTrans" cxnId="{FB9B89DE-DD47-4969-9FC4-9D99311E6A33}">
      <dgm:prSet/>
      <dgm:spPr/>
      <dgm:t>
        <a:bodyPr/>
        <a:lstStyle/>
        <a:p>
          <a:endParaRPr kumimoji="1" lang="ja-JP" altLang="en-US" sz="2000"/>
        </a:p>
      </dgm:t>
    </dgm:pt>
    <dgm:pt modelId="{CA54DCCB-7CB5-4F4C-BD3D-12F130714FB0}">
      <dgm:prSet phldrT="[テキスト]" custT="1"/>
      <dgm:spPr/>
      <dgm:t>
        <a:bodyPr/>
        <a:lstStyle/>
        <a:p>
          <a:r>
            <a:rPr kumimoji="1" lang="ja-JP" altLang="en-US" sz="2000" dirty="0"/>
            <a:t>団体への帰属と人間関係</a:t>
          </a:r>
          <a:br>
            <a:rPr kumimoji="1" lang="en-US" altLang="ja-JP" sz="2000" dirty="0"/>
          </a:br>
          <a:r>
            <a:rPr kumimoji="1" lang="ja-JP" altLang="en-US" sz="2000" dirty="0"/>
            <a:t>（礼節の</a:t>
          </a:r>
          <a:r>
            <a:rPr kumimoji="1" lang="ja-JP" altLang="en-US" sz="2000"/>
            <a:t>習得と起業）</a:t>
          </a:r>
          <a:endParaRPr kumimoji="1" lang="ja-JP" altLang="en-US" sz="2000" dirty="0"/>
        </a:p>
      </dgm:t>
    </dgm:pt>
    <dgm:pt modelId="{DD975A48-CA95-4A7B-889B-0DE9863CE31A}" type="parTrans" cxnId="{79BFA543-9277-44CE-A046-49F9B4B1C391}">
      <dgm:prSet/>
      <dgm:spPr/>
      <dgm:t>
        <a:bodyPr/>
        <a:lstStyle/>
        <a:p>
          <a:endParaRPr kumimoji="1" lang="ja-JP" altLang="en-US" sz="2000"/>
        </a:p>
      </dgm:t>
    </dgm:pt>
    <dgm:pt modelId="{D1855B22-8A34-4B38-9654-CF32C9728D10}" type="sibTrans" cxnId="{79BFA543-9277-44CE-A046-49F9B4B1C391}">
      <dgm:prSet/>
      <dgm:spPr/>
      <dgm:t>
        <a:bodyPr/>
        <a:lstStyle/>
        <a:p>
          <a:endParaRPr kumimoji="1" lang="ja-JP" altLang="en-US" sz="2000"/>
        </a:p>
      </dgm:t>
    </dgm:pt>
    <dgm:pt modelId="{71322378-EE9B-442B-9F26-1CCBCD0BBED0}">
      <dgm:prSet phldrT="[テキスト]" custT="1"/>
      <dgm:spPr/>
      <dgm:t>
        <a:bodyPr/>
        <a:lstStyle/>
        <a:p>
          <a:r>
            <a:rPr kumimoji="1" lang="ja-JP" altLang="en-US" sz="2000" dirty="0"/>
            <a:t>健康で文化的な生活の維持</a:t>
          </a:r>
          <a:br>
            <a:rPr kumimoji="1" lang="en-US" altLang="ja-JP" sz="2000" dirty="0"/>
          </a:br>
          <a:r>
            <a:rPr kumimoji="1" lang="ja-JP" altLang="en-US" sz="2000" dirty="0"/>
            <a:t>（収支をバランスさせる生活習慣の習得）</a:t>
          </a:r>
        </a:p>
      </dgm:t>
    </dgm:pt>
    <dgm:pt modelId="{18C1664D-DBEC-4CC3-9050-9457F5A90EA6}" type="parTrans" cxnId="{F3457237-F0AD-4570-B472-12A6E660C99E}">
      <dgm:prSet/>
      <dgm:spPr/>
      <dgm:t>
        <a:bodyPr/>
        <a:lstStyle/>
        <a:p>
          <a:endParaRPr kumimoji="1" lang="ja-JP" altLang="en-US" sz="2000"/>
        </a:p>
      </dgm:t>
    </dgm:pt>
    <dgm:pt modelId="{FDC7B55D-CCF1-45AD-9BDB-EC08284FF3CF}" type="sibTrans" cxnId="{F3457237-F0AD-4570-B472-12A6E660C99E}">
      <dgm:prSet/>
      <dgm:spPr/>
      <dgm:t>
        <a:bodyPr/>
        <a:lstStyle/>
        <a:p>
          <a:endParaRPr kumimoji="1" lang="ja-JP" altLang="en-US" sz="2000"/>
        </a:p>
      </dgm:t>
    </dgm:pt>
    <dgm:pt modelId="{60BB47E8-646B-45D3-ACD6-BF49AC53EE59}">
      <dgm:prSet phldrT="[テキスト]" custT="1"/>
      <dgm:spPr/>
      <dgm:t>
        <a:bodyPr/>
        <a:lstStyle/>
        <a:p>
          <a:r>
            <a:rPr kumimoji="1" lang="ja-JP" altLang="en-US" sz="2000" dirty="0"/>
            <a:t>食う，寝る，住むことの重要性の認識</a:t>
          </a:r>
          <a:br>
            <a:rPr kumimoji="1" lang="en-US" altLang="ja-JP" sz="2000" dirty="0"/>
          </a:br>
          <a:r>
            <a:rPr kumimoji="1" lang="ja-JP" altLang="en-US" sz="2000" dirty="0"/>
            <a:t>（衣・食・住の基本知識・実技の習得）</a:t>
          </a:r>
        </a:p>
      </dgm:t>
    </dgm:pt>
    <dgm:pt modelId="{19914B53-4206-4623-8449-E822FF37546C}" type="parTrans" cxnId="{17ED474E-304B-406D-AA73-AB6AF5C3051B}">
      <dgm:prSet/>
      <dgm:spPr/>
      <dgm:t>
        <a:bodyPr/>
        <a:lstStyle/>
        <a:p>
          <a:endParaRPr kumimoji="1" lang="ja-JP" altLang="en-US" sz="2000"/>
        </a:p>
      </dgm:t>
    </dgm:pt>
    <dgm:pt modelId="{9811E91A-FBC0-4EAD-BFF9-949AAD404E6A}" type="sibTrans" cxnId="{17ED474E-304B-406D-AA73-AB6AF5C3051B}">
      <dgm:prSet/>
      <dgm:spPr/>
      <dgm:t>
        <a:bodyPr/>
        <a:lstStyle/>
        <a:p>
          <a:endParaRPr kumimoji="1" lang="ja-JP" altLang="en-US" sz="2000"/>
        </a:p>
      </dgm:t>
    </dgm:pt>
    <dgm:pt modelId="{0D5BA6B0-F42E-4537-A14F-ECF4F85F6BAD}" type="pres">
      <dgm:prSet presAssocID="{C93FB6BC-1B67-4E94-B95B-0980E380B501}" presName="Name0" presStyleCnt="0">
        <dgm:presLayoutVars>
          <dgm:dir/>
          <dgm:animLvl val="lvl"/>
          <dgm:resizeHandles val="exact"/>
        </dgm:presLayoutVars>
      </dgm:prSet>
      <dgm:spPr/>
    </dgm:pt>
    <dgm:pt modelId="{8953AAE2-0A54-4763-8B82-D282240120BD}" type="pres">
      <dgm:prSet presAssocID="{9DA72C6C-FB94-4D59-B5CD-AA190755E40E}" presName="Name8" presStyleCnt="0"/>
      <dgm:spPr/>
    </dgm:pt>
    <dgm:pt modelId="{2AF9408F-3FA7-4363-85C7-B6C4B4FE9386}" type="pres">
      <dgm:prSet presAssocID="{9DA72C6C-FB94-4D59-B5CD-AA190755E40E}" presName="level" presStyleLbl="node1" presStyleIdx="0" presStyleCnt="5">
        <dgm:presLayoutVars>
          <dgm:chMax val="1"/>
          <dgm:bulletEnabled val="1"/>
        </dgm:presLayoutVars>
      </dgm:prSet>
      <dgm:spPr/>
    </dgm:pt>
    <dgm:pt modelId="{7B4464BA-9DB3-49FE-A15E-43AB4339F75D}" type="pres">
      <dgm:prSet presAssocID="{9DA72C6C-FB94-4D59-B5CD-AA190755E40E}" presName="levelTx" presStyleLbl="revTx" presStyleIdx="0" presStyleCnt="0">
        <dgm:presLayoutVars>
          <dgm:chMax val="1"/>
          <dgm:bulletEnabled val="1"/>
        </dgm:presLayoutVars>
      </dgm:prSet>
      <dgm:spPr/>
    </dgm:pt>
    <dgm:pt modelId="{CDCB7EB5-2DA1-4AA5-ABFE-FEA98CE1568C}" type="pres">
      <dgm:prSet presAssocID="{CF145341-224B-47F7-94CE-3F3E6AD37A05}" presName="Name8" presStyleCnt="0"/>
      <dgm:spPr/>
    </dgm:pt>
    <dgm:pt modelId="{1E55308E-5570-4563-814E-ABACE92F4A60}" type="pres">
      <dgm:prSet presAssocID="{CF145341-224B-47F7-94CE-3F3E6AD37A05}" presName="level" presStyleLbl="node1" presStyleIdx="1" presStyleCnt="5">
        <dgm:presLayoutVars>
          <dgm:chMax val="1"/>
          <dgm:bulletEnabled val="1"/>
        </dgm:presLayoutVars>
      </dgm:prSet>
      <dgm:spPr/>
    </dgm:pt>
    <dgm:pt modelId="{87C6C9DE-9849-4C4E-913B-2B9113BD54D6}" type="pres">
      <dgm:prSet presAssocID="{CF145341-224B-47F7-94CE-3F3E6AD37A05}" presName="levelTx" presStyleLbl="revTx" presStyleIdx="0" presStyleCnt="0">
        <dgm:presLayoutVars>
          <dgm:chMax val="1"/>
          <dgm:bulletEnabled val="1"/>
        </dgm:presLayoutVars>
      </dgm:prSet>
      <dgm:spPr/>
    </dgm:pt>
    <dgm:pt modelId="{510EAF6C-99E0-4DD7-A832-70E8F661AF24}" type="pres">
      <dgm:prSet presAssocID="{CA54DCCB-7CB5-4F4C-BD3D-12F130714FB0}" presName="Name8" presStyleCnt="0"/>
      <dgm:spPr/>
    </dgm:pt>
    <dgm:pt modelId="{57AA368C-E308-4751-BDDB-C4743D6AFE7B}" type="pres">
      <dgm:prSet presAssocID="{CA54DCCB-7CB5-4F4C-BD3D-12F130714FB0}" presName="level" presStyleLbl="node1" presStyleIdx="2" presStyleCnt="5">
        <dgm:presLayoutVars>
          <dgm:chMax val="1"/>
          <dgm:bulletEnabled val="1"/>
        </dgm:presLayoutVars>
      </dgm:prSet>
      <dgm:spPr/>
    </dgm:pt>
    <dgm:pt modelId="{37C35522-B2AC-4D1A-BD4D-14A13E3B4B25}" type="pres">
      <dgm:prSet presAssocID="{CA54DCCB-7CB5-4F4C-BD3D-12F130714FB0}" presName="levelTx" presStyleLbl="revTx" presStyleIdx="0" presStyleCnt="0">
        <dgm:presLayoutVars>
          <dgm:chMax val="1"/>
          <dgm:bulletEnabled val="1"/>
        </dgm:presLayoutVars>
      </dgm:prSet>
      <dgm:spPr/>
    </dgm:pt>
    <dgm:pt modelId="{53D0CA02-A564-4524-A4F2-78235E72D09C}" type="pres">
      <dgm:prSet presAssocID="{71322378-EE9B-442B-9F26-1CCBCD0BBED0}" presName="Name8" presStyleCnt="0"/>
      <dgm:spPr/>
    </dgm:pt>
    <dgm:pt modelId="{FC5E55E5-CF3D-4BEC-BE2B-A9D00B1E28B0}" type="pres">
      <dgm:prSet presAssocID="{71322378-EE9B-442B-9F26-1CCBCD0BBED0}" presName="level" presStyleLbl="node1" presStyleIdx="3" presStyleCnt="5">
        <dgm:presLayoutVars>
          <dgm:chMax val="1"/>
          <dgm:bulletEnabled val="1"/>
        </dgm:presLayoutVars>
      </dgm:prSet>
      <dgm:spPr/>
    </dgm:pt>
    <dgm:pt modelId="{5C3190C4-7732-452D-A381-6C25D01F3F89}" type="pres">
      <dgm:prSet presAssocID="{71322378-EE9B-442B-9F26-1CCBCD0BBED0}" presName="levelTx" presStyleLbl="revTx" presStyleIdx="0" presStyleCnt="0">
        <dgm:presLayoutVars>
          <dgm:chMax val="1"/>
          <dgm:bulletEnabled val="1"/>
        </dgm:presLayoutVars>
      </dgm:prSet>
      <dgm:spPr/>
    </dgm:pt>
    <dgm:pt modelId="{E13E9D9B-2A9F-4D62-B12D-A669822B9C23}" type="pres">
      <dgm:prSet presAssocID="{60BB47E8-646B-45D3-ACD6-BF49AC53EE59}" presName="Name8" presStyleCnt="0"/>
      <dgm:spPr/>
    </dgm:pt>
    <dgm:pt modelId="{47F52DEE-2E22-47D9-8022-367684AA4E7F}" type="pres">
      <dgm:prSet presAssocID="{60BB47E8-646B-45D3-ACD6-BF49AC53EE59}" presName="level" presStyleLbl="node1" presStyleIdx="4" presStyleCnt="5">
        <dgm:presLayoutVars>
          <dgm:chMax val="1"/>
          <dgm:bulletEnabled val="1"/>
        </dgm:presLayoutVars>
      </dgm:prSet>
      <dgm:spPr/>
    </dgm:pt>
    <dgm:pt modelId="{B014D7E6-2944-4E19-99D8-DFB2BAE84795}" type="pres">
      <dgm:prSet presAssocID="{60BB47E8-646B-45D3-ACD6-BF49AC53EE59}" presName="levelTx" presStyleLbl="revTx" presStyleIdx="0" presStyleCnt="0">
        <dgm:presLayoutVars>
          <dgm:chMax val="1"/>
          <dgm:bulletEnabled val="1"/>
        </dgm:presLayoutVars>
      </dgm:prSet>
      <dgm:spPr/>
    </dgm:pt>
  </dgm:ptLst>
  <dgm:cxnLst>
    <dgm:cxn modelId="{F3457237-F0AD-4570-B472-12A6E660C99E}" srcId="{C93FB6BC-1B67-4E94-B95B-0980E380B501}" destId="{71322378-EE9B-442B-9F26-1CCBCD0BBED0}" srcOrd="3" destOrd="0" parTransId="{18C1664D-DBEC-4CC3-9050-9457F5A90EA6}" sibTransId="{FDC7B55D-CCF1-45AD-9BDB-EC08284FF3CF}"/>
    <dgm:cxn modelId="{79BFA543-9277-44CE-A046-49F9B4B1C391}" srcId="{C93FB6BC-1B67-4E94-B95B-0980E380B501}" destId="{CA54DCCB-7CB5-4F4C-BD3D-12F130714FB0}" srcOrd="2" destOrd="0" parTransId="{DD975A48-CA95-4A7B-889B-0DE9863CE31A}" sibTransId="{D1855B22-8A34-4B38-9654-CF32C9728D10}"/>
    <dgm:cxn modelId="{85C8744D-1289-4D05-AF97-E6BB1DA36D91}" type="presOf" srcId="{C93FB6BC-1B67-4E94-B95B-0980E380B501}" destId="{0D5BA6B0-F42E-4537-A14F-ECF4F85F6BAD}" srcOrd="0" destOrd="0" presId="urn:microsoft.com/office/officeart/2005/8/layout/pyramid1"/>
    <dgm:cxn modelId="{ABE75B6E-0714-4ADC-B570-31A5CA70E459}" type="presOf" srcId="{CF145341-224B-47F7-94CE-3F3E6AD37A05}" destId="{87C6C9DE-9849-4C4E-913B-2B9113BD54D6}" srcOrd="1" destOrd="0" presId="urn:microsoft.com/office/officeart/2005/8/layout/pyramid1"/>
    <dgm:cxn modelId="{17ED474E-304B-406D-AA73-AB6AF5C3051B}" srcId="{C93FB6BC-1B67-4E94-B95B-0980E380B501}" destId="{60BB47E8-646B-45D3-ACD6-BF49AC53EE59}" srcOrd="4" destOrd="0" parTransId="{19914B53-4206-4623-8449-E822FF37546C}" sibTransId="{9811E91A-FBC0-4EAD-BFF9-949AAD404E6A}"/>
    <dgm:cxn modelId="{607AF34F-559C-4066-A37D-7B4166532CA9}" type="presOf" srcId="{60BB47E8-646B-45D3-ACD6-BF49AC53EE59}" destId="{47F52DEE-2E22-47D9-8022-367684AA4E7F}" srcOrd="0" destOrd="0" presId="urn:microsoft.com/office/officeart/2005/8/layout/pyramid1"/>
    <dgm:cxn modelId="{829FE970-45B8-4D1F-B559-7EF6D95792B5}" type="presOf" srcId="{9DA72C6C-FB94-4D59-B5CD-AA190755E40E}" destId="{2AF9408F-3FA7-4363-85C7-B6C4B4FE9386}" srcOrd="0" destOrd="0" presId="urn:microsoft.com/office/officeart/2005/8/layout/pyramid1"/>
    <dgm:cxn modelId="{DC588874-CB37-42DA-A4EF-F3128D86CD8B}" type="presOf" srcId="{CF145341-224B-47F7-94CE-3F3E6AD37A05}" destId="{1E55308E-5570-4563-814E-ABACE92F4A60}" srcOrd="0" destOrd="0" presId="urn:microsoft.com/office/officeart/2005/8/layout/pyramid1"/>
    <dgm:cxn modelId="{82CBBBA8-F54F-4250-94B6-41EB27475BCF}" type="presOf" srcId="{9DA72C6C-FB94-4D59-B5CD-AA190755E40E}" destId="{7B4464BA-9DB3-49FE-A15E-43AB4339F75D}" srcOrd="1" destOrd="0" presId="urn:microsoft.com/office/officeart/2005/8/layout/pyramid1"/>
    <dgm:cxn modelId="{EAF07FD4-CDAB-48CD-B251-077FB26F4A52}" type="presOf" srcId="{60BB47E8-646B-45D3-ACD6-BF49AC53EE59}" destId="{B014D7E6-2944-4E19-99D8-DFB2BAE84795}" srcOrd="1" destOrd="0" presId="urn:microsoft.com/office/officeart/2005/8/layout/pyramid1"/>
    <dgm:cxn modelId="{FB9B89DE-DD47-4969-9FC4-9D99311E6A33}" srcId="{C93FB6BC-1B67-4E94-B95B-0980E380B501}" destId="{CF145341-224B-47F7-94CE-3F3E6AD37A05}" srcOrd="1" destOrd="0" parTransId="{2ECEBD20-4283-46E5-B295-B778D5688381}" sibTransId="{AB3F556D-E30D-4B79-8E0F-631A4471D0AE}"/>
    <dgm:cxn modelId="{96934AE5-EBEA-46A3-A7F2-6E13D0906B16}" type="presOf" srcId="{CA54DCCB-7CB5-4F4C-BD3D-12F130714FB0}" destId="{37C35522-B2AC-4D1A-BD4D-14A13E3B4B25}" srcOrd="1" destOrd="0" presId="urn:microsoft.com/office/officeart/2005/8/layout/pyramid1"/>
    <dgm:cxn modelId="{666FC4E7-DE32-4509-956C-F31A57D45628}" type="presOf" srcId="{71322378-EE9B-442B-9F26-1CCBCD0BBED0}" destId="{5C3190C4-7732-452D-A381-6C25D01F3F89}" srcOrd="1" destOrd="0" presId="urn:microsoft.com/office/officeart/2005/8/layout/pyramid1"/>
    <dgm:cxn modelId="{F6853AEC-E3BD-41B2-BC9D-7A23F712F5FF}" type="presOf" srcId="{71322378-EE9B-442B-9F26-1CCBCD0BBED0}" destId="{FC5E55E5-CF3D-4BEC-BE2B-A9D00B1E28B0}" srcOrd="0" destOrd="0" presId="urn:microsoft.com/office/officeart/2005/8/layout/pyramid1"/>
    <dgm:cxn modelId="{4ABBC3EE-FE3E-4804-A22F-B7C255B7FF56}" type="presOf" srcId="{CA54DCCB-7CB5-4F4C-BD3D-12F130714FB0}" destId="{57AA368C-E308-4751-BDDB-C4743D6AFE7B}" srcOrd="0" destOrd="0" presId="urn:microsoft.com/office/officeart/2005/8/layout/pyramid1"/>
    <dgm:cxn modelId="{A930BAF0-78A8-4DA8-B2F2-B5CCA46044F6}" srcId="{C93FB6BC-1B67-4E94-B95B-0980E380B501}" destId="{9DA72C6C-FB94-4D59-B5CD-AA190755E40E}" srcOrd="0" destOrd="0" parTransId="{FC0E7BEE-9D0B-46D6-9887-23819D20DB47}" sibTransId="{C3F44E2E-8C95-4674-A1D0-E82072370B6B}"/>
    <dgm:cxn modelId="{6C5FB654-171E-4747-B34F-B7356E828A98}" type="presParOf" srcId="{0D5BA6B0-F42E-4537-A14F-ECF4F85F6BAD}" destId="{8953AAE2-0A54-4763-8B82-D282240120BD}" srcOrd="0" destOrd="0" presId="urn:microsoft.com/office/officeart/2005/8/layout/pyramid1"/>
    <dgm:cxn modelId="{8AB39ACB-8DC3-4643-9265-5BDDA3926850}" type="presParOf" srcId="{8953AAE2-0A54-4763-8B82-D282240120BD}" destId="{2AF9408F-3FA7-4363-85C7-B6C4B4FE9386}" srcOrd="0" destOrd="0" presId="urn:microsoft.com/office/officeart/2005/8/layout/pyramid1"/>
    <dgm:cxn modelId="{B22844D3-0E24-4F36-BA0E-2D5F4BE7E9C9}" type="presParOf" srcId="{8953AAE2-0A54-4763-8B82-D282240120BD}" destId="{7B4464BA-9DB3-49FE-A15E-43AB4339F75D}" srcOrd="1" destOrd="0" presId="urn:microsoft.com/office/officeart/2005/8/layout/pyramid1"/>
    <dgm:cxn modelId="{6B81CFF7-2B31-4FDA-9984-4D44C681774D}" type="presParOf" srcId="{0D5BA6B0-F42E-4537-A14F-ECF4F85F6BAD}" destId="{CDCB7EB5-2DA1-4AA5-ABFE-FEA98CE1568C}" srcOrd="1" destOrd="0" presId="urn:microsoft.com/office/officeart/2005/8/layout/pyramid1"/>
    <dgm:cxn modelId="{EDDE2558-07BC-44EE-BBB5-6AE6F416DF77}" type="presParOf" srcId="{CDCB7EB5-2DA1-4AA5-ABFE-FEA98CE1568C}" destId="{1E55308E-5570-4563-814E-ABACE92F4A60}" srcOrd="0" destOrd="0" presId="urn:microsoft.com/office/officeart/2005/8/layout/pyramid1"/>
    <dgm:cxn modelId="{8A23E493-A720-4E43-9AE1-8230CBFBE507}" type="presParOf" srcId="{CDCB7EB5-2DA1-4AA5-ABFE-FEA98CE1568C}" destId="{87C6C9DE-9849-4C4E-913B-2B9113BD54D6}" srcOrd="1" destOrd="0" presId="urn:microsoft.com/office/officeart/2005/8/layout/pyramid1"/>
    <dgm:cxn modelId="{880318D2-ECDB-4C9A-A851-1130854EE20B}" type="presParOf" srcId="{0D5BA6B0-F42E-4537-A14F-ECF4F85F6BAD}" destId="{510EAF6C-99E0-4DD7-A832-70E8F661AF24}" srcOrd="2" destOrd="0" presId="urn:microsoft.com/office/officeart/2005/8/layout/pyramid1"/>
    <dgm:cxn modelId="{38B0BE9D-DC76-4C3B-B565-D7BB91E87A76}" type="presParOf" srcId="{510EAF6C-99E0-4DD7-A832-70E8F661AF24}" destId="{57AA368C-E308-4751-BDDB-C4743D6AFE7B}" srcOrd="0" destOrd="0" presId="urn:microsoft.com/office/officeart/2005/8/layout/pyramid1"/>
    <dgm:cxn modelId="{55B51B96-E45E-434D-B06C-3A669E3D3FEE}" type="presParOf" srcId="{510EAF6C-99E0-4DD7-A832-70E8F661AF24}" destId="{37C35522-B2AC-4D1A-BD4D-14A13E3B4B25}" srcOrd="1" destOrd="0" presId="urn:microsoft.com/office/officeart/2005/8/layout/pyramid1"/>
    <dgm:cxn modelId="{D8DCA088-7C69-4B60-988B-384A57F4C020}" type="presParOf" srcId="{0D5BA6B0-F42E-4537-A14F-ECF4F85F6BAD}" destId="{53D0CA02-A564-4524-A4F2-78235E72D09C}" srcOrd="3" destOrd="0" presId="urn:microsoft.com/office/officeart/2005/8/layout/pyramid1"/>
    <dgm:cxn modelId="{A8D96B2F-F20F-4004-9616-353D49A289EB}" type="presParOf" srcId="{53D0CA02-A564-4524-A4F2-78235E72D09C}" destId="{FC5E55E5-CF3D-4BEC-BE2B-A9D00B1E28B0}" srcOrd="0" destOrd="0" presId="urn:microsoft.com/office/officeart/2005/8/layout/pyramid1"/>
    <dgm:cxn modelId="{84131D74-88AD-4A60-8CD8-CD8518B75540}" type="presParOf" srcId="{53D0CA02-A564-4524-A4F2-78235E72D09C}" destId="{5C3190C4-7732-452D-A381-6C25D01F3F89}" srcOrd="1" destOrd="0" presId="urn:microsoft.com/office/officeart/2005/8/layout/pyramid1"/>
    <dgm:cxn modelId="{882D13D0-A62C-4B06-A54E-B01F39494167}" type="presParOf" srcId="{0D5BA6B0-F42E-4537-A14F-ECF4F85F6BAD}" destId="{E13E9D9B-2A9F-4D62-B12D-A669822B9C23}" srcOrd="4" destOrd="0" presId="urn:microsoft.com/office/officeart/2005/8/layout/pyramid1"/>
    <dgm:cxn modelId="{76BE5A61-7A05-44D9-AFE8-524A1D304F28}" type="presParOf" srcId="{E13E9D9B-2A9F-4D62-B12D-A669822B9C23}" destId="{47F52DEE-2E22-47D9-8022-367684AA4E7F}" srcOrd="0" destOrd="0" presId="urn:microsoft.com/office/officeart/2005/8/layout/pyramid1"/>
    <dgm:cxn modelId="{6D197A63-7BEF-4461-A3CF-AEFF84BE5449}" type="presParOf" srcId="{E13E9D9B-2A9F-4D62-B12D-A669822B9C23}" destId="{B014D7E6-2944-4E19-99D8-DFB2BAE8479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82E415-E4B6-4206-BC2B-898CDB25BA97}" type="doc">
      <dgm:prSet loTypeId="urn:microsoft.com/office/officeart/2005/8/layout/venn2" loCatId="relationship" qsTypeId="urn:microsoft.com/office/officeart/2005/8/quickstyle/simple1" qsCatId="simple" csTypeId="urn:microsoft.com/office/officeart/2005/8/colors/colorful5" csCatId="colorful" phldr="1"/>
      <dgm:spPr/>
    </dgm:pt>
    <dgm:pt modelId="{B53C39E9-8517-44CC-BFFB-EA7D3C7BBE9C}">
      <dgm:prSet phldrT="[テキスト]" custT="1"/>
      <dgm:spPr>
        <a:solidFill>
          <a:schemeClr val="accent1">
            <a:lumMod val="20000"/>
            <a:lumOff val="80000"/>
          </a:schemeClr>
        </a:solidFill>
        <a:ln>
          <a:solidFill>
            <a:schemeClr val="accent1"/>
          </a:solidFill>
        </a:ln>
      </dgm:spPr>
      <dgm:t>
        <a:bodyPr/>
        <a:lstStyle/>
        <a:p>
          <a:br>
            <a:rPr kumimoji="1" lang="en-US" altLang="ja-JP" sz="3200" dirty="0">
              <a:solidFill>
                <a:schemeClr val="tx1"/>
              </a:solidFill>
            </a:rPr>
          </a:br>
          <a:br>
            <a:rPr kumimoji="1" lang="en-US" altLang="ja-JP" sz="3200" dirty="0">
              <a:solidFill>
                <a:schemeClr val="tx1"/>
              </a:solidFill>
            </a:rPr>
          </a:br>
          <a:r>
            <a:rPr kumimoji="1" lang="ja-JP" altLang="en-US" sz="3200" dirty="0">
              <a:solidFill>
                <a:schemeClr val="tx1"/>
              </a:solidFill>
            </a:rPr>
            <a:t>航空法</a:t>
          </a:r>
          <a:br>
            <a:rPr kumimoji="1" lang="en-US" altLang="ja-JP" sz="3200" dirty="0">
              <a:solidFill>
                <a:schemeClr val="tx1"/>
              </a:solidFill>
            </a:rPr>
          </a:br>
          <a:r>
            <a:rPr kumimoji="1" lang="ja-JP" altLang="en-US" sz="3200" dirty="0">
              <a:solidFill>
                <a:schemeClr val="tx1"/>
              </a:solidFill>
            </a:rPr>
            <a:t>国土交通大臣の許可が必要</a:t>
          </a:r>
          <a:br>
            <a:rPr kumimoji="1" lang="en-US" altLang="ja-JP" sz="3200" dirty="0">
              <a:solidFill>
                <a:schemeClr val="tx1"/>
              </a:solidFill>
            </a:rPr>
          </a:br>
          <a:endParaRPr kumimoji="1" lang="ja-JP" altLang="en-US" sz="3200" dirty="0">
            <a:solidFill>
              <a:schemeClr val="tx1"/>
            </a:solidFill>
          </a:endParaRPr>
        </a:p>
      </dgm:t>
    </dgm:pt>
    <dgm:pt modelId="{C043D590-B2C4-4DAD-B35C-ECED9A3F75AC}" type="parTrans" cxnId="{D50AFC0A-A448-47A6-8F18-32E96FF4C2F3}">
      <dgm:prSet/>
      <dgm:spPr/>
      <dgm:t>
        <a:bodyPr/>
        <a:lstStyle/>
        <a:p>
          <a:endParaRPr kumimoji="1" lang="ja-JP" altLang="en-US"/>
        </a:p>
      </dgm:t>
    </dgm:pt>
    <dgm:pt modelId="{9444504D-C842-467D-B4AB-FB70506C5629}" type="sibTrans" cxnId="{D50AFC0A-A448-47A6-8F18-32E96FF4C2F3}">
      <dgm:prSet/>
      <dgm:spPr/>
      <dgm:t>
        <a:bodyPr/>
        <a:lstStyle/>
        <a:p>
          <a:endParaRPr kumimoji="1" lang="ja-JP" altLang="en-US"/>
        </a:p>
      </dgm:t>
    </dgm:pt>
    <dgm:pt modelId="{7E5F9E1E-FE2C-4570-83F5-CB80CA30B637}">
      <dgm:prSet phldrT="[テキスト]" custT="1"/>
      <dgm:spPr>
        <a:solidFill>
          <a:schemeClr val="accent6">
            <a:lumMod val="60000"/>
            <a:lumOff val="40000"/>
          </a:schemeClr>
        </a:solidFill>
        <a:ln>
          <a:solidFill>
            <a:schemeClr val="accent6"/>
          </a:solidFill>
        </a:ln>
      </dgm:spPr>
      <dgm:t>
        <a:bodyPr/>
        <a:lstStyle/>
        <a:p>
          <a:endParaRPr kumimoji="1" lang="en-US" altLang="ja-JP" sz="3200" dirty="0">
            <a:solidFill>
              <a:schemeClr val="tx1"/>
            </a:solidFill>
          </a:endParaRPr>
        </a:p>
        <a:p>
          <a:r>
            <a:rPr kumimoji="1" lang="ja-JP" altLang="en-US" sz="3200" dirty="0">
              <a:solidFill>
                <a:schemeClr val="tx1"/>
              </a:solidFill>
            </a:rPr>
            <a:t>航空法特例法</a:t>
          </a:r>
          <a:br>
            <a:rPr kumimoji="1" lang="en-US" altLang="ja-JP" sz="3200" dirty="0">
              <a:solidFill>
                <a:schemeClr val="tx1"/>
              </a:solidFill>
            </a:rPr>
          </a:br>
          <a:r>
            <a:rPr kumimoji="1" lang="ja-JP" altLang="en-US" sz="3200" dirty="0">
              <a:solidFill>
                <a:schemeClr val="tx1"/>
              </a:solidFill>
            </a:rPr>
            <a:t>（適用除外）</a:t>
          </a:r>
          <a:br>
            <a:rPr kumimoji="1" lang="en-US" altLang="ja-JP" sz="3200" dirty="0">
              <a:solidFill>
                <a:schemeClr val="tx1"/>
              </a:solidFill>
            </a:rPr>
          </a:br>
          <a:endParaRPr kumimoji="1" lang="ja-JP" altLang="en-US" sz="3200" dirty="0">
            <a:solidFill>
              <a:schemeClr val="tx1"/>
            </a:solidFill>
          </a:endParaRPr>
        </a:p>
      </dgm:t>
    </dgm:pt>
    <dgm:pt modelId="{75267FEF-027D-4194-817F-B78D1C58B4EC}" type="parTrans" cxnId="{9E945DD6-B779-44C3-9B46-AFE2CBEBCBD6}">
      <dgm:prSet/>
      <dgm:spPr/>
      <dgm:t>
        <a:bodyPr/>
        <a:lstStyle/>
        <a:p>
          <a:endParaRPr kumimoji="1" lang="ja-JP" altLang="en-US"/>
        </a:p>
      </dgm:t>
    </dgm:pt>
    <dgm:pt modelId="{3DFA7FCE-8B43-4525-A035-31A0971F5D48}" type="sibTrans" cxnId="{9E945DD6-B779-44C3-9B46-AFE2CBEBCBD6}">
      <dgm:prSet/>
      <dgm:spPr/>
      <dgm:t>
        <a:bodyPr/>
        <a:lstStyle/>
        <a:p>
          <a:endParaRPr kumimoji="1" lang="ja-JP" altLang="en-US"/>
        </a:p>
      </dgm:t>
    </dgm:pt>
    <dgm:pt modelId="{A679B09E-A731-4C53-94E7-6247225682AC}" type="pres">
      <dgm:prSet presAssocID="{0382E415-E4B6-4206-BC2B-898CDB25BA97}" presName="Name0" presStyleCnt="0">
        <dgm:presLayoutVars>
          <dgm:chMax val="7"/>
          <dgm:resizeHandles val="exact"/>
        </dgm:presLayoutVars>
      </dgm:prSet>
      <dgm:spPr/>
    </dgm:pt>
    <dgm:pt modelId="{B0C41892-B741-4DBB-8791-F210D20355FE}" type="pres">
      <dgm:prSet presAssocID="{0382E415-E4B6-4206-BC2B-898CDB25BA97}" presName="comp1" presStyleCnt="0"/>
      <dgm:spPr/>
    </dgm:pt>
    <dgm:pt modelId="{47374EFE-9931-4EDF-99C6-50355E46D264}" type="pres">
      <dgm:prSet presAssocID="{0382E415-E4B6-4206-BC2B-898CDB25BA97}" presName="circle1" presStyleLbl="node1" presStyleIdx="0" presStyleCnt="2" custScaleX="161051"/>
      <dgm:spPr/>
    </dgm:pt>
    <dgm:pt modelId="{5BED57AD-99EC-4800-AE8F-D6D350C65045}" type="pres">
      <dgm:prSet presAssocID="{0382E415-E4B6-4206-BC2B-898CDB25BA97}" presName="c1text" presStyleLbl="node1" presStyleIdx="0" presStyleCnt="2">
        <dgm:presLayoutVars>
          <dgm:bulletEnabled val="1"/>
        </dgm:presLayoutVars>
      </dgm:prSet>
      <dgm:spPr/>
    </dgm:pt>
    <dgm:pt modelId="{00B4FCE5-CF07-44FE-BE0D-8DC4140EA3CF}" type="pres">
      <dgm:prSet presAssocID="{0382E415-E4B6-4206-BC2B-898CDB25BA97}" presName="comp2" presStyleCnt="0"/>
      <dgm:spPr/>
    </dgm:pt>
    <dgm:pt modelId="{4B5B1A5A-626E-41E7-AC55-DB8A8D63074A}" type="pres">
      <dgm:prSet presAssocID="{0382E415-E4B6-4206-BC2B-898CDB25BA97}" presName="circle2" presStyleLbl="node1" presStyleIdx="1" presStyleCnt="2" custScaleX="146410" custScaleY="72448" custLinFactNeighborY="9348"/>
      <dgm:spPr/>
    </dgm:pt>
    <dgm:pt modelId="{D316F1F9-3178-4DA5-B4D4-E95BE0C0810B}" type="pres">
      <dgm:prSet presAssocID="{0382E415-E4B6-4206-BC2B-898CDB25BA97}" presName="c2text" presStyleLbl="node1" presStyleIdx="1" presStyleCnt="2">
        <dgm:presLayoutVars>
          <dgm:bulletEnabled val="1"/>
        </dgm:presLayoutVars>
      </dgm:prSet>
      <dgm:spPr/>
    </dgm:pt>
  </dgm:ptLst>
  <dgm:cxnLst>
    <dgm:cxn modelId="{D50AFC0A-A448-47A6-8F18-32E96FF4C2F3}" srcId="{0382E415-E4B6-4206-BC2B-898CDB25BA97}" destId="{B53C39E9-8517-44CC-BFFB-EA7D3C7BBE9C}" srcOrd="0" destOrd="0" parTransId="{C043D590-B2C4-4DAD-B35C-ECED9A3F75AC}" sibTransId="{9444504D-C842-467D-B4AB-FB70506C5629}"/>
    <dgm:cxn modelId="{DD57860D-FA58-4B4F-B0F0-B0ACB1915AD2}" type="presOf" srcId="{B53C39E9-8517-44CC-BFFB-EA7D3C7BBE9C}" destId="{5BED57AD-99EC-4800-AE8F-D6D350C65045}" srcOrd="1" destOrd="0" presId="urn:microsoft.com/office/officeart/2005/8/layout/venn2"/>
    <dgm:cxn modelId="{63B99B10-06F8-446E-ABB6-4E590C370E4F}" type="presOf" srcId="{7E5F9E1E-FE2C-4570-83F5-CB80CA30B637}" destId="{D316F1F9-3178-4DA5-B4D4-E95BE0C0810B}" srcOrd="1" destOrd="0" presId="urn:microsoft.com/office/officeart/2005/8/layout/venn2"/>
    <dgm:cxn modelId="{6E4FBF37-35E8-4BEF-A8EB-4773FD622E14}" type="presOf" srcId="{B53C39E9-8517-44CC-BFFB-EA7D3C7BBE9C}" destId="{47374EFE-9931-4EDF-99C6-50355E46D264}" srcOrd="0" destOrd="0" presId="urn:microsoft.com/office/officeart/2005/8/layout/venn2"/>
    <dgm:cxn modelId="{05589661-38C2-49B7-82FA-E0D21A908117}" type="presOf" srcId="{0382E415-E4B6-4206-BC2B-898CDB25BA97}" destId="{A679B09E-A731-4C53-94E7-6247225682AC}" srcOrd="0" destOrd="0" presId="urn:microsoft.com/office/officeart/2005/8/layout/venn2"/>
    <dgm:cxn modelId="{9E945DD6-B779-44C3-9B46-AFE2CBEBCBD6}" srcId="{0382E415-E4B6-4206-BC2B-898CDB25BA97}" destId="{7E5F9E1E-FE2C-4570-83F5-CB80CA30B637}" srcOrd="1" destOrd="0" parTransId="{75267FEF-027D-4194-817F-B78D1C58B4EC}" sibTransId="{3DFA7FCE-8B43-4525-A035-31A0971F5D48}"/>
    <dgm:cxn modelId="{48D3B5FC-8B5E-41D5-B0A0-A375C0985FD1}" type="presOf" srcId="{7E5F9E1E-FE2C-4570-83F5-CB80CA30B637}" destId="{4B5B1A5A-626E-41E7-AC55-DB8A8D63074A}" srcOrd="0" destOrd="0" presId="urn:microsoft.com/office/officeart/2005/8/layout/venn2"/>
    <dgm:cxn modelId="{9D9EABC8-3CF0-4FEC-AE6E-41D5C7D822FF}" type="presParOf" srcId="{A679B09E-A731-4C53-94E7-6247225682AC}" destId="{B0C41892-B741-4DBB-8791-F210D20355FE}" srcOrd="0" destOrd="0" presId="urn:microsoft.com/office/officeart/2005/8/layout/venn2"/>
    <dgm:cxn modelId="{74FE7C12-1157-4CD5-ABC0-8FA1734076AB}" type="presParOf" srcId="{B0C41892-B741-4DBB-8791-F210D20355FE}" destId="{47374EFE-9931-4EDF-99C6-50355E46D264}" srcOrd="0" destOrd="0" presId="urn:microsoft.com/office/officeart/2005/8/layout/venn2"/>
    <dgm:cxn modelId="{842E1A83-3CD6-4681-BACD-DDFE2A2C28BD}" type="presParOf" srcId="{B0C41892-B741-4DBB-8791-F210D20355FE}" destId="{5BED57AD-99EC-4800-AE8F-D6D350C65045}" srcOrd="1" destOrd="0" presId="urn:microsoft.com/office/officeart/2005/8/layout/venn2"/>
    <dgm:cxn modelId="{5916C605-BBE1-4192-8BF3-CC91C8A1C4BE}" type="presParOf" srcId="{A679B09E-A731-4C53-94E7-6247225682AC}" destId="{00B4FCE5-CF07-44FE-BE0D-8DC4140EA3CF}" srcOrd="1" destOrd="0" presId="urn:microsoft.com/office/officeart/2005/8/layout/venn2"/>
    <dgm:cxn modelId="{4D958F63-00B5-46CF-9CD2-11E4B7F1EC15}" type="presParOf" srcId="{00B4FCE5-CF07-44FE-BE0D-8DC4140EA3CF}" destId="{4B5B1A5A-626E-41E7-AC55-DB8A8D63074A}" srcOrd="0" destOrd="0" presId="urn:microsoft.com/office/officeart/2005/8/layout/venn2"/>
    <dgm:cxn modelId="{9A4C30FB-BCF6-4C4F-81DA-5B23475B22C2}" type="presParOf" srcId="{00B4FCE5-CF07-44FE-BE0D-8DC4140EA3CF}" destId="{D316F1F9-3178-4DA5-B4D4-E95BE0C0810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9408F-3FA7-4363-85C7-B6C4B4FE9386}">
      <dsp:nvSpPr>
        <dsp:cNvPr id="0" name=""/>
        <dsp:cNvSpPr/>
      </dsp:nvSpPr>
      <dsp:spPr>
        <a:xfrm>
          <a:off x="3614821" y="0"/>
          <a:ext cx="1807410" cy="873938"/>
        </a:xfrm>
        <a:prstGeom prst="trapezoid">
          <a:avLst>
            <a:gd name="adj" fmla="val 103406"/>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br>
            <a:rPr kumimoji="1" lang="en-US" altLang="ja-JP" sz="2000" kern="1200" dirty="0"/>
          </a:br>
          <a:r>
            <a:rPr kumimoji="1" lang="ja-JP" altLang="en-US" sz="2000" kern="1200" dirty="0"/>
            <a:t>自己実現</a:t>
          </a:r>
          <a:br>
            <a:rPr kumimoji="1" lang="en-US" altLang="ja-JP" sz="2000" kern="1200" dirty="0"/>
          </a:br>
          <a:r>
            <a:rPr kumimoji="1" lang="ja-JP" altLang="en-US" sz="2000" kern="1200" dirty="0"/>
            <a:t>の欲求</a:t>
          </a:r>
        </a:p>
      </dsp:txBody>
      <dsp:txXfrm>
        <a:off x="3614821" y="0"/>
        <a:ext cx="1807410" cy="873938"/>
      </dsp:txXfrm>
    </dsp:sp>
    <dsp:sp modelId="{1E55308E-5570-4563-814E-ABACE92F4A60}">
      <dsp:nvSpPr>
        <dsp:cNvPr id="0" name=""/>
        <dsp:cNvSpPr/>
      </dsp:nvSpPr>
      <dsp:spPr>
        <a:xfrm>
          <a:off x="2711115" y="873938"/>
          <a:ext cx="3614821" cy="873938"/>
        </a:xfrm>
        <a:prstGeom prst="trapezoid">
          <a:avLst>
            <a:gd name="adj" fmla="val 103406"/>
          </a:avLst>
        </a:prstGeom>
        <a:gradFill rotWithShape="0">
          <a:gsLst>
            <a:gs pos="0">
              <a:schemeClr val="accent5">
                <a:hueOff val="-1838336"/>
                <a:satOff val="-2557"/>
                <a:lumOff val="-981"/>
                <a:alphaOff val="0"/>
                <a:lumMod val="110000"/>
                <a:satMod val="105000"/>
                <a:tint val="67000"/>
              </a:schemeClr>
            </a:gs>
            <a:gs pos="50000">
              <a:schemeClr val="accent5">
                <a:hueOff val="-1838336"/>
                <a:satOff val="-2557"/>
                <a:lumOff val="-981"/>
                <a:alphaOff val="0"/>
                <a:lumMod val="105000"/>
                <a:satMod val="103000"/>
                <a:tint val="73000"/>
              </a:schemeClr>
            </a:gs>
            <a:gs pos="100000">
              <a:schemeClr val="accent5">
                <a:hueOff val="-1838336"/>
                <a:satOff val="-2557"/>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承認・尊厳欲求</a:t>
          </a:r>
        </a:p>
      </dsp:txBody>
      <dsp:txXfrm>
        <a:off x="3343709" y="873938"/>
        <a:ext cx="2349633" cy="873938"/>
      </dsp:txXfrm>
    </dsp:sp>
    <dsp:sp modelId="{57AA368C-E308-4751-BDDB-C4743D6AFE7B}">
      <dsp:nvSpPr>
        <dsp:cNvPr id="0" name=""/>
        <dsp:cNvSpPr/>
      </dsp:nvSpPr>
      <dsp:spPr>
        <a:xfrm>
          <a:off x="1807410" y="1747876"/>
          <a:ext cx="5422231" cy="873938"/>
        </a:xfrm>
        <a:prstGeom prst="trapezoid">
          <a:avLst>
            <a:gd name="adj" fmla="val 103406"/>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社会的欲求</a:t>
          </a:r>
          <a:br>
            <a:rPr kumimoji="1" lang="en-US" altLang="ja-JP" sz="2000" kern="1200" dirty="0"/>
          </a:br>
          <a:r>
            <a:rPr kumimoji="1" lang="ja-JP" altLang="en-US" sz="2000" kern="1200" dirty="0"/>
            <a:t>（帰属と愛の欲求）</a:t>
          </a:r>
        </a:p>
      </dsp:txBody>
      <dsp:txXfrm>
        <a:off x="2756301" y="1747876"/>
        <a:ext cx="3524450" cy="873938"/>
      </dsp:txXfrm>
    </dsp:sp>
    <dsp:sp modelId="{FC5E55E5-CF3D-4BEC-BE2B-A9D00B1E28B0}">
      <dsp:nvSpPr>
        <dsp:cNvPr id="0" name=""/>
        <dsp:cNvSpPr/>
      </dsp:nvSpPr>
      <dsp:spPr>
        <a:xfrm>
          <a:off x="903705" y="2621815"/>
          <a:ext cx="7229642" cy="873938"/>
        </a:xfrm>
        <a:prstGeom prst="trapezoid">
          <a:avLst>
            <a:gd name="adj" fmla="val 103406"/>
          </a:avLst>
        </a:prstGeom>
        <a:gradFill rotWithShape="0">
          <a:gsLst>
            <a:gs pos="0">
              <a:schemeClr val="accent5">
                <a:hueOff val="-5515009"/>
                <a:satOff val="-7671"/>
                <a:lumOff val="-2942"/>
                <a:alphaOff val="0"/>
                <a:lumMod val="110000"/>
                <a:satMod val="105000"/>
                <a:tint val="67000"/>
              </a:schemeClr>
            </a:gs>
            <a:gs pos="50000">
              <a:schemeClr val="accent5">
                <a:hueOff val="-5515009"/>
                <a:satOff val="-7671"/>
                <a:lumOff val="-2942"/>
                <a:alphaOff val="0"/>
                <a:lumMod val="105000"/>
                <a:satMod val="103000"/>
                <a:tint val="73000"/>
              </a:schemeClr>
            </a:gs>
            <a:gs pos="100000">
              <a:schemeClr val="accent5">
                <a:hueOff val="-5515009"/>
                <a:satOff val="-7671"/>
                <a:lumOff val="-29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安全欲求</a:t>
          </a:r>
          <a:br>
            <a:rPr kumimoji="1" lang="en-US" altLang="ja-JP" sz="2000" kern="1200" dirty="0"/>
          </a:br>
          <a:r>
            <a:rPr kumimoji="1" lang="ja-JP" altLang="en-US" sz="2000" kern="1200" dirty="0"/>
            <a:t>（健康で文化的な生活の維持）</a:t>
          </a:r>
        </a:p>
      </dsp:txBody>
      <dsp:txXfrm>
        <a:off x="2168892" y="2621815"/>
        <a:ext cx="4699267" cy="873938"/>
      </dsp:txXfrm>
    </dsp:sp>
    <dsp:sp modelId="{47F52DEE-2E22-47D9-8022-367684AA4E7F}">
      <dsp:nvSpPr>
        <dsp:cNvPr id="0" name=""/>
        <dsp:cNvSpPr/>
      </dsp:nvSpPr>
      <dsp:spPr>
        <a:xfrm>
          <a:off x="0" y="3495753"/>
          <a:ext cx="9037053" cy="873938"/>
        </a:xfrm>
        <a:prstGeom prst="trapezoid">
          <a:avLst>
            <a:gd name="adj" fmla="val 103406"/>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生理的欲求（生物的な動的平衡）</a:t>
          </a:r>
        </a:p>
      </dsp:txBody>
      <dsp:txXfrm>
        <a:off x="1581484" y="3495753"/>
        <a:ext cx="5874084" cy="873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9408F-3FA7-4363-85C7-B6C4B4FE9386}">
      <dsp:nvSpPr>
        <dsp:cNvPr id="0" name=""/>
        <dsp:cNvSpPr/>
      </dsp:nvSpPr>
      <dsp:spPr>
        <a:xfrm>
          <a:off x="3662947" y="0"/>
          <a:ext cx="1831473" cy="873938"/>
        </a:xfrm>
        <a:prstGeom prst="trapezoid">
          <a:avLst>
            <a:gd name="adj" fmla="val 104783"/>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br>
            <a:rPr kumimoji="1" lang="en-US" altLang="ja-JP" sz="2000" kern="1200" dirty="0"/>
          </a:br>
          <a:r>
            <a:rPr kumimoji="1" lang="ja-JP" altLang="en-US" sz="2000" kern="1200" dirty="0"/>
            <a:t>未来</a:t>
          </a:r>
          <a:br>
            <a:rPr kumimoji="1" lang="en-US" altLang="ja-JP" sz="2000" kern="1200" dirty="0"/>
          </a:br>
          <a:r>
            <a:rPr kumimoji="1" lang="ja-JP" altLang="en-US" sz="2000" kern="1200" dirty="0"/>
            <a:t>志向</a:t>
          </a:r>
        </a:p>
      </dsp:txBody>
      <dsp:txXfrm>
        <a:off x="3662947" y="0"/>
        <a:ext cx="1831473" cy="873938"/>
      </dsp:txXfrm>
    </dsp:sp>
    <dsp:sp modelId="{1E55308E-5570-4563-814E-ABACE92F4A60}">
      <dsp:nvSpPr>
        <dsp:cNvPr id="0" name=""/>
        <dsp:cNvSpPr/>
      </dsp:nvSpPr>
      <dsp:spPr>
        <a:xfrm>
          <a:off x="2747210" y="873938"/>
          <a:ext cx="3662947" cy="873938"/>
        </a:xfrm>
        <a:prstGeom prst="trapezoid">
          <a:avLst>
            <a:gd name="adj" fmla="val 104783"/>
          </a:avLst>
        </a:prstGeom>
        <a:gradFill rotWithShape="0">
          <a:gsLst>
            <a:gs pos="0">
              <a:schemeClr val="accent5">
                <a:hueOff val="-1838336"/>
                <a:satOff val="-2557"/>
                <a:lumOff val="-981"/>
                <a:alphaOff val="0"/>
                <a:lumMod val="110000"/>
                <a:satMod val="105000"/>
                <a:tint val="67000"/>
              </a:schemeClr>
            </a:gs>
            <a:gs pos="50000">
              <a:schemeClr val="accent5">
                <a:hueOff val="-1838336"/>
                <a:satOff val="-2557"/>
                <a:lumOff val="-981"/>
                <a:alphaOff val="0"/>
                <a:lumMod val="105000"/>
                <a:satMod val="103000"/>
                <a:tint val="73000"/>
              </a:schemeClr>
            </a:gs>
            <a:gs pos="100000">
              <a:schemeClr val="accent5">
                <a:hueOff val="-1838336"/>
                <a:satOff val="-2557"/>
                <a:lumOff val="-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プロフェッショナル</a:t>
          </a:r>
          <a:br>
            <a:rPr kumimoji="1" lang="en-US" altLang="ja-JP" sz="2000" kern="1200" dirty="0"/>
          </a:br>
          <a:r>
            <a:rPr kumimoji="1" lang="ja-JP" altLang="en-US" sz="2000" kern="1200" dirty="0"/>
            <a:t>（天職を楽しむ）</a:t>
          </a:r>
        </a:p>
      </dsp:txBody>
      <dsp:txXfrm>
        <a:off x="3388226" y="873938"/>
        <a:ext cx="2380915" cy="873938"/>
      </dsp:txXfrm>
    </dsp:sp>
    <dsp:sp modelId="{57AA368C-E308-4751-BDDB-C4743D6AFE7B}">
      <dsp:nvSpPr>
        <dsp:cNvPr id="0" name=""/>
        <dsp:cNvSpPr/>
      </dsp:nvSpPr>
      <dsp:spPr>
        <a:xfrm>
          <a:off x="1831473" y="1747876"/>
          <a:ext cx="5494420" cy="873938"/>
        </a:xfrm>
        <a:prstGeom prst="trapezoid">
          <a:avLst>
            <a:gd name="adj" fmla="val 104783"/>
          </a:avLst>
        </a:prstGeom>
        <a:gradFill rotWithShape="0">
          <a:gsLst>
            <a:gs pos="0">
              <a:schemeClr val="accent5">
                <a:hueOff val="-3676672"/>
                <a:satOff val="-5114"/>
                <a:lumOff val="-1961"/>
                <a:alphaOff val="0"/>
                <a:lumMod val="110000"/>
                <a:satMod val="105000"/>
                <a:tint val="67000"/>
              </a:schemeClr>
            </a:gs>
            <a:gs pos="50000">
              <a:schemeClr val="accent5">
                <a:hueOff val="-3676672"/>
                <a:satOff val="-5114"/>
                <a:lumOff val="-1961"/>
                <a:alphaOff val="0"/>
                <a:lumMod val="105000"/>
                <a:satMod val="103000"/>
                <a:tint val="73000"/>
              </a:schemeClr>
            </a:gs>
            <a:gs pos="100000">
              <a:schemeClr val="accent5">
                <a:hueOff val="-3676672"/>
                <a:satOff val="-5114"/>
                <a:lumOff val="-1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団体への帰属と人間関係</a:t>
          </a:r>
          <a:br>
            <a:rPr kumimoji="1" lang="en-US" altLang="ja-JP" sz="2000" kern="1200" dirty="0"/>
          </a:br>
          <a:r>
            <a:rPr kumimoji="1" lang="ja-JP" altLang="en-US" sz="2000" kern="1200" dirty="0"/>
            <a:t>（礼節の</a:t>
          </a:r>
          <a:r>
            <a:rPr kumimoji="1" lang="ja-JP" altLang="en-US" sz="2000" kern="1200"/>
            <a:t>習得と起業）</a:t>
          </a:r>
          <a:endParaRPr kumimoji="1" lang="ja-JP" altLang="en-US" sz="2000" kern="1200" dirty="0"/>
        </a:p>
      </dsp:txBody>
      <dsp:txXfrm>
        <a:off x="2792997" y="1747876"/>
        <a:ext cx="3571373" cy="873938"/>
      </dsp:txXfrm>
    </dsp:sp>
    <dsp:sp modelId="{FC5E55E5-CF3D-4BEC-BE2B-A9D00B1E28B0}">
      <dsp:nvSpPr>
        <dsp:cNvPr id="0" name=""/>
        <dsp:cNvSpPr/>
      </dsp:nvSpPr>
      <dsp:spPr>
        <a:xfrm>
          <a:off x="915736" y="2621815"/>
          <a:ext cx="7325894" cy="873938"/>
        </a:xfrm>
        <a:prstGeom prst="trapezoid">
          <a:avLst>
            <a:gd name="adj" fmla="val 104783"/>
          </a:avLst>
        </a:prstGeom>
        <a:gradFill rotWithShape="0">
          <a:gsLst>
            <a:gs pos="0">
              <a:schemeClr val="accent5">
                <a:hueOff val="-5515009"/>
                <a:satOff val="-7671"/>
                <a:lumOff val="-2942"/>
                <a:alphaOff val="0"/>
                <a:lumMod val="110000"/>
                <a:satMod val="105000"/>
                <a:tint val="67000"/>
              </a:schemeClr>
            </a:gs>
            <a:gs pos="50000">
              <a:schemeClr val="accent5">
                <a:hueOff val="-5515009"/>
                <a:satOff val="-7671"/>
                <a:lumOff val="-2942"/>
                <a:alphaOff val="0"/>
                <a:lumMod val="105000"/>
                <a:satMod val="103000"/>
                <a:tint val="73000"/>
              </a:schemeClr>
            </a:gs>
            <a:gs pos="100000">
              <a:schemeClr val="accent5">
                <a:hueOff val="-5515009"/>
                <a:satOff val="-7671"/>
                <a:lumOff val="-294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健康で文化的な生活の維持</a:t>
          </a:r>
          <a:br>
            <a:rPr kumimoji="1" lang="en-US" altLang="ja-JP" sz="2000" kern="1200" dirty="0"/>
          </a:br>
          <a:r>
            <a:rPr kumimoji="1" lang="ja-JP" altLang="en-US" sz="2000" kern="1200" dirty="0"/>
            <a:t>（収支をバランスさせる生活習慣の習得）</a:t>
          </a:r>
        </a:p>
      </dsp:txBody>
      <dsp:txXfrm>
        <a:off x="2197768" y="2621815"/>
        <a:ext cx="4761831" cy="873938"/>
      </dsp:txXfrm>
    </dsp:sp>
    <dsp:sp modelId="{47F52DEE-2E22-47D9-8022-367684AA4E7F}">
      <dsp:nvSpPr>
        <dsp:cNvPr id="0" name=""/>
        <dsp:cNvSpPr/>
      </dsp:nvSpPr>
      <dsp:spPr>
        <a:xfrm>
          <a:off x="0" y="3495753"/>
          <a:ext cx="9157368" cy="873938"/>
        </a:xfrm>
        <a:prstGeom prst="trapezoid">
          <a:avLst>
            <a:gd name="adj" fmla="val 104783"/>
          </a:avLst>
        </a:prstGeom>
        <a:gradFill rotWithShape="0">
          <a:gsLst>
            <a:gs pos="0">
              <a:schemeClr val="accent5">
                <a:hueOff val="-7353344"/>
                <a:satOff val="-10228"/>
                <a:lumOff val="-3922"/>
                <a:alphaOff val="0"/>
                <a:lumMod val="110000"/>
                <a:satMod val="105000"/>
                <a:tint val="67000"/>
              </a:schemeClr>
            </a:gs>
            <a:gs pos="50000">
              <a:schemeClr val="accent5">
                <a:hueOff val="-7353344"/>
                <a:satOff val="-10228"/>
                <a:lumOff val="-3922"/>
                <a:alphaOff val="0"/>
                <a:lumMod val="105000"/>
                <a:satMod val="103000"/>
                <a:tint val="73000"/>
              </a:schemeClr>
            </a:gs>
            <a:gs pos="100000">
              <a:schemeClr val="accent5">
                <a:hueOff val="-7353344"/>
                <a:satOff val="-10228"/>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食う，寝る，住むことの重要性の認識</a:t>
          </a:r>
          <a:br>
            <a:rPr kumimoji="1" lang="en-US" altLang="ja-JP" sz="2000" kern="1200" dirty="0"/>
          </a:br>
          <a:r>
            <a:rPr kumimoji="1" lang="ja-JP" altLang="en-US" sz="2000" kern="1200" dirty="0"/>
            <a:t>（衣・食・住の基本知識・実技の習得）</a:t>
          </a:r>
        </a:p>
      </dsp:txBody>
      <dsp:txXfrm>
        <a:off x="1602539" y="3495753"/>
        <a:ext cx="5952289" cy="873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74EFE-9931-4EDF-99C6-50355E46D264}">
      <dsp:nvSpPr>
        <dsp:cNvPr id="0" name=""/>
        <dsp:cNvSpPr/>
      </dsp:nvSpPr>
      <dsp:spPr>
        <a:xfrm>
          <a:off x="2412650" y="0"/>
          <a:ext cx="6334734" cy="3933372"/>
        </a:xfrm>
        <a:prstGeom prst="ellipse">
          <a:avLst/>
        </a:prstGeom>
        <a:solidFill>
          <a:schemeClr val="accent1">
            <a:lumMod val="20000"/>
            <a:lumOff val="80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br>
            <a:rPr kumimoji="1" lang="en-US" altLang="ja-JP" sz="3200" kern="1200" dirty="0">
              <a:solidFill>
                <a:schemeClr val="tx1"/>
              </a:solidFill>
            </a:rPr>
          </a:br>
          <a:br>
            <a:rPr kumimoji="1" lang="en-US" altLang="ja-JP" sz="3200" kern="1200" dirty="0">
              <a:solidFill>
                <a:schemeClr val="tx1"/>
              </a:solidFill>
            </a:rPr>
          </a:br>
          <a:r>
            <a:rPr kumimoji="1" lang="ja-JP" altLang="en-US" sz="3200" kern="1200" dirty="0">
              <a:solidFill>
                <a:schemeClr val="tx1"/>
              </a:solidFill>
            </a:rPr>
            <a:t>航空法</a:t>
          </a:r>
          <a:br>
            <a:rPr kumimoji="1" lang="en-US" altLang="ja-JP" sz="3200" kern="1200" dirty="0">
              <a:solidFill>
                <a:schemeClr val="tx1"/>
              </a:solidFill>
            </a:rPr>
          </a:br>
          <a:r>
            <a:rPr kumimoji="1" lang="ja-JP" altLang="en-US" sz="3200" kern="1200" dirty="0">
              <a:solidFill>
                <a:schemeClr val="tx1"/>
              </a:solidFill>
            </a:rPr>
            <a:t>国土交通大臣の許可が必要</a:t>
          </a:r>
          <a:br>
            <a:rPr kumimoji="1" lang="en-US" altLang="ja-JP" sz="3200" kern="1200" dirty="0">
              <a:solidFill>
                <a:schemeClr val="tx1"/>
              </a:solidFill>
            </a:rPr>
          </a:br>
          <a:endParaRPr kumimoji="1" lang="ja-JP" altLang="en-US" sz="3200" kern="1200" dirty="0">
            <a:solidFill>
              <a:schemeClr val="tx1"/>
            </a:solidFill>
          </a:endParaRPr>
        </a:p>
      </dsp:txBody>
      <dsp:txXfrm>
        <a:off x="3917149" y="295002"/>
        <a:ext cx="3325735" cy="668673"/>
      </dsp:txXfrm>
    </dsp:sp>
    <dsp:sp modelId="{4B5B1A5A-626E-41E7-AC55-DB8A8D63074A}">
      <dsp:nvSpPr>
        <dsp:cNvPr id="0" name=""/>
        <dsp:cNvSpPr/>
      </dsp:nvSpPr>
      <dsp:spPr>
        <a:xfrm>
          <a:off x="3420448" y="1665507"/>
          <a:ext cx="4319137" cy="2137237"/>
        </a:xfrm>
        <a:prstGeom prst="ellipse">
          <a:avLst/>
        </a:prstGeom>
        <a:solidFill>
          <a:schemeClr val="accent6">
            <a:lumMod val="60000"/>
            <a:lumOff val="40000"/>
          </a:schemeClr>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endParaRPr kumimoji="1" lang="en-US" altLang="ja-JP" sz="3200" kern="1200" dirty="0">
            <a:solidFill>
              <a:schemeClr val="tx1"/>
            </a:solidFill>
          </a:endParaRPr>
        </a:p>
        <a:p>
          <a:pPr marL="0" lvl="0" indent="0" algn="ctr" defTabSz="1422400">
            <a:lnSpc>
              <a:spcPct val="90000"/>
            </a:lnSpc>
            <a:spcBef>
              <a:spcPct val="0"/>
            </a:spcBef>
            <a:spcAft>
              <a:spcPct val="35000"/>
            </a:spcAft>
            <a:buNone/>
          </a:pPr>
          <a:r>
            <a:rPr kumimoji="1" lang="ja-JP" altLang="en-US" sz="3200" kern="1200" dirty="0">
              <a:solidFill>
                <a:schemeClr val="tx1"/>
              </a:solidFill>
            </a:rPr>
            <a:t>航空法特例法</a:t>
          </a:r>
          <a:br>
            <a:rPr kumimoji="1" lang="en-US" altLang="ja-JP" sz="3200" kern="1200" dirty="0">
              <a:solidFill>
                <a:schemeClr val="tx1"/>
              </a:solidFill>
            </a:rPr>
          </a:br>
          <a:r>
            <a:rPr kumimoji="1" lang="ja-JP" altLang="en-US" sz="3200" kern="1200" dirty="0">
              <a:solidFill>
                <a:schemeClr val="tx1"/>
              </a:solidFill>
            </a:rPr>
            <a:t>（適用除外）</a:t>
          </a:r>
          <a:br>
            <a:rPr kumimoji="1" lang="en-US" altLang="ja-JP" sz="3200" kern="1200" dirty="0">
              <a:solidFill>
                <a:schemeClr val="tx1"/>
              </a:solidFill>
            </a:rPr>
          </a:br>
          <a:endParaRPr kumimoji="1" lang="ja-JP" altLang="en-US" sz="3200" kern="1200" dirty="0">
            <a:solidFill>
              <a:schemeClr val="tx1"/>
            </a:solidFill>
          </a:endParaRPr>
        </a:p>
      </dsp:txBody>
      <dsp:txXfrm>
        <a:off x="4052971" y="2199816"/>
        <a:ext cx="3054091" cy="106861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a:t>New Consumer Law Education in the Internet Society</a:t>
            </a:r>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2019/4/6</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2019</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0288B0-7516-46E6-B7AF-FEEC8C00A802}" type="slidenum">
              <a:rPr kumimoji="1" lang="ja-JP" altLang="en-US" smtClean="0"/>
              <a:t>‹#›</a:t>
            </a:fld>
            <a:endParaRPr kumimoji="1" lang="ja-JP" altLang="en-US"/>
          </a:p>
        </p:txBody>
      </p:sp>
    </p:spTree>
    <p:extLst>
      <p:ext uri="{BB962C8B-B14F-4D97-AF65-F5344CB8AC3E}">
        <p14:creationId xmlns:p14="http://schemas.microsoft.com/office/powerpoint/2010/main" val="401493996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a:t>New Consumer Law Education in the Internet Society</a:t>
            </a:r>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2019/4/6</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2019</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7C826-6429-4CAA-8CE5-8FF98C2D96B1}" type="slidenum">
              <a:rPr kumimoji="1" lang="ja-JP" altLang="en-US" smtClean="0"/>
              <a:t>‹#›</a:t>
            </a:fld>
            <a:endParaRPr kumimoji="1" lang="ja-JP" altLang="en-US"/>
          </a:p>
        </p:txBody>
      </p:sp>
    </p:spTree>
    <p:extLst>
      <p:ext uri="{BB962C8B-B14F-4D97-AF65-F5344CB8AC3E}">
        <p14:creationId xmlns:p14="http://schemas.microsoft.com/office/powerpoint/2010/main" val="3423886861"/>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65280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25</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271533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26</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607981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27</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500988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29</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486302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30</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295495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31</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751192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32</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341619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33</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254161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34</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464859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35</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611341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785153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36</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78407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37</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47149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38</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895710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39</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962070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40</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673978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41</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055235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42</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280671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43</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890343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44</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4132108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45</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378821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a:t>New Consumer Law Education in the Internet Society</a:t>
            </a:r>
            <a:endParaRPr kumimoji="1" lang="ja-JP" altLang="en-US"/>
          </a:p>
        </p:txBody>
      </p:sp>
      <p:sp>
        <p:nvSpPr>
          <p:cNvPr id="5" name="日付プレースホルダー 4"/>
          <p:cNvSpPr>
            <a:spLocks noGrp="1"/>
          </p:cNvSpPr>
          <p:nvPr>
            <p:ph type="dt" idx="11"/>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スライド番号プレースホルダー 6"/>
          <p:cNvSpPr>
            <a:spLocks noGrp="1"/>
          </p:cNvSpPr>
          <p:nvPr>
            <p:ph type="sldNum" sz="quarter" idx="13"/>
          </p:nvPr>
        </p:nvSpPr>
        <p:spPr/>
        <p:txBody>
          <a:bodyPr/>
          <a:lstStyle/>
          <a:p>
            <a:fld id="{57F7C826-6429-4CAA-8CE5-8FF98C2D96B1}" type="slidenum">
              <a:rPr kumimoji="1" lang="ja-JP" altLang="en-US" smtClean="0"/>
              <a:t>5</a:t>
            </a:fld>
            <a:endParaRPr kumimoji="1" lang="ja-JP" altLang="en-US"/>
          </a:p>
        </p:txBody>
      </p:sp>
    </p:spTree>
    <p:extLst>
      <p:ext uri="{BB962C8B-B14F-4D97-AF65-F5344CB8AC3E}">
        <p14:creationId xmlns:p14="http://schemas.microsoft.com/office/powerpoint/2010/main" val="26135554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46</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7790762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47</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3802705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48</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84114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a:t>New Consumer Law Education in the Internet Society</a:t>
            </a:r>
            <a:endParaRPr kumimoji="1" lang="ja-JP" altLang="en-US"/>
          </a:p>
        </p:txBody>
      </p:sp>
      <p:sp>
        <p:nvSpPr>
          <p:cNvPr id="5" name="日付プレースホルダー 4"/>
          <p:cNvSpPr>
            <a:spLocks noGrp="1"/>
          </p:cNvSpPr>
          <p:nvPr>
            <p:ph type="dt" idx="11"/>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スライド番号プレースホルダー 6"/>
          <p:cNvSpPr>
            <a:spLocks noGrp="1"/>
          </p:cNvSpPr>
          <p:nvPr>
            <p:ph type="sldNum" sz="quarter" idx="13"/>
          </p:nvPr>
        </p:nvSpPr>
        <p:spPr/>
        <p:txBody>
          <a:bodyPr/>
          <a:lstStyle/>
          <a:p>
            <a:fld id="{57F7C826-6429-4CAA-8CE5-8FF98C2D96B1}" type="slidenum">
              <a:rPr kumimoji="1" lang="ja-JP" altLang="en-US" smtClean="0"/>
              <a:t>6</a:t>
            </a:fld>
            <a:endParaRPr kumimoji="1" lang="ja-JP" altLang="en-US"/>
          </a:p>
        </p:txBody>
      </p:sp>
    </p:spTree>
    <p:extLst>
      <p:ext uri="{BB962C8B-B14F-4D97-AF65-F5344CB8AC3E}">
        <p14:creationId xmlns:p14="http://schemas.microsoft.com/office/powerpoint/2010/main" val="303523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a:t>New Consumer Law Education in the Internet Society</a:t>
            </a:r>
            <a:endParaRPr kumimoji="1" lang="ja-JP" altLang="en-US"/>
          </a:p>
        </p:txBody>
      </p:sp>
      <p:sp>
        <p:nvSpPr>
          <p:cNvPr id="5" name="日付プレースホルダー 4"/>
          <p:cNvSpPr>
            <a:spLocks noGrp="1"/>
          </p:cNvSpPr>
          <p:nvPr>
            <p:ph type="dt" idx="11"/>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スライド番号プレースホルダー 6"/>
          <p:cNvSpPr>
            <a:spLocks noGrp="1"/>
          </p:cNvSpPr>
          <p:nvPr>
            <p:ph type="sldNum" sz="quarter" idx="13"/>
          </p:nvPr>
        </p:nvSpPr>
        <p:spPr/>
        <p:txBody>
          <a:bodyPr/>
          <a:lstStyle/>
          <a:p>
            <a:fld id="{57F7C826-6429-4CAA-8CE5-8FF98C2D96B1}" type="slidenum">
              <a:rPr kumimoji="1" lang="ja-JP" altLang="en-US" smtClean="0"/>
              <a:t>7</a:t>
            </a:fld>
            <a:endParaRPr kumimoji="1" lang="ja-JP" altLang="en-US"/>
          </a:p>
        </p:txBody>
      </p:sp>
    </p:spTree>
    <p:extLst>
      <p:ext uri="{BB962C8B-B14F-4D97-AF65-F5344CB8AC3E}">
        <p14:creationId xmlns:p14="http://schemas.microsoft.com/office/powerpoint/2010/main" val="420439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a:t>New Consumer Law Education in the Internet Society</a:t>
            </a:r>
            <a:endParaRPr kumimoji="1" lang="ja-JP" altLang="en-US"/>
          </a:p>
        </p:txBody>
      </p:sp>
      <p:sp>
        <p:nvSpPr>
          <p:cNvPr id="5" name="日付プレースホルダー 4"/>
          <p:cNvSpPr>
            <a:spLocks noGrp="1"/>
          </p:cNvSpPr>
          <p:nvPr>
            <p:ph type="dt" idx="11"/>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スライド番号プレースホルダー 6"/>
          <p:cNvSpPr>
            <a:spLocks noGrp="1"/>
          </p:cNvSpPr>
          <p:nvPr>
            <p:ph type="sldNum" sz="quarter" idx="13"/>
          </p:nvPr>
        </p:nvSpPr>
        <p:spPr/>
        <p:txBody>
          <a:bodyPr/>
          <a:lstStyle/>
          <a:p>
            <a:fld id="{57F7C826-6429-4CAA-8CE5-8FF98C2D96B1}" type="slidenum">
              <a:rPr kumimoji="1" lang="ja-JP" altLang="en-US" smtClean="0"/>
              <a:t>8</a:t>
            </a:fld>
            <a:endParaRPr kumimoji="1" lang="ja-JP" altLang="en-US"/>
          </a:p>
        </p:txBody>
      </p:sp>
    </p:spTree>
    <p:extLst>
      <p:ext uri="{BB962C8B-B14F-4D97-AF65-F5344CB8AC3E}">
        <p14:creationId xmlns:p14="http://schemas.microsoft.com/office/powerpoint/2010/main" val="258608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10</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280798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11</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1632661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F7C826-6429-4CAA-8CE5-8FF98C2D96B1}" type="slidenum">
              <a:rPr kumimoji="1" lang="ja-JP" altLang="en-US" smtClean="0"/>
              <a:t>22</a:t>
            </a:fld>
            <a:endParaRPr kumimoji="1" lang="ja-JP" altLang="en-US"/>
          </a:p>
        </p:txBody>
      </p:sp>
      <p:sp>
        <p:nvSpPr>
          <p:cNvPr id="5" name="ヘッダー プレースホルダー 4"/>
          <p:cNvSpPr>
            <a:spLocks noGrp="1"/>
          </p:cNvSpPr>
          <p:nvPr>
            <p:ph type="hdr" sz="quarter" idx="11"/>
          </p:nvPr>
        </p:nvSpPr>
        <p:spPr/>
        <p:txBody>
          <a:bodyPr/>
          <a:lstStyle/>
          <a:p>
            <a:r>
              <a:rPr kumimoji="1" lang="en-US" altLang="ja-JP"/>
              <a:t>New Consumer Law Education in the Internet Society</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KAGAYAMA Shigeru, 2019</a:t>
            </a:r>
            <a:endParaRPr kumimoji="1" lang="ja-JP" altLang="en-US"/>
          </a:p>
        </p:txBody>
      </p:sp>
      <p:sp>
        <p:nvSpPr>
          <p:cNvPr id="7" name="日付プレースホルダー 6"/>
          <p:cNvSpPr>
            <a:spLocks noGrp="1"/>
          </p:cNvSpPr>
          <p:nvPr>
            <p:ph type="dt" idx="13"/>
          </p:nvPr>
        </p:nvSpPr>
        <p:spPr/>
        <p:txBody>
          <a:bodyPr/>
          <a:lstStyle/>
          <a:p>
            <a:r>
              <a:rPr kumimoji="1" lang="en-US" altLang="ja-JP"/>
              <a:t>2019/4/6</a:t>
            </a:r>
            <a:endParaRPr kumimoji="1" lang="ja-JP" altLang="en-US"/>
          </a:p>
        </p:txBody>
      </p:sp>
    </p:spTree>
    <p:extLst>
      <p:ext uri="{BB962C8B-B14F-4D97-AF65-F5344CB8AC3E}">
        <p14:creationId xmlns:p14="http://schemas.microsoft.com/office/powerpoint/2010/main" val="257885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76874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116888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413847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37159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78790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48979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9859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331556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a:t>2019/4/6</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142171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212278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ctr"/>
          <a:lstStyle>
            <a:lvl1pPr>
              <a:defRPr sz="3200"/>
            </a:lvl1pPr>
          </a:lstStyle>
          <a:p>
            <a:r>
              <a:rPr kumimoji="1" lang="ja-JP" altLang="en-US" dirty="0"/>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p:cNvSpPr>
            <a:spLocks noGrp="1"/>
          </p:cNvSpPr>
          <p:nvPr>
            <p:ph type="sldNum" sz="quarter" idx="12"/>
          </p:nvPr>
        </p:nvSpPr>
        <p:spPr/>
        <p:txBody>
          <a:bodyPr/>
          <a:lstStyle/>
          <a:p>
            <a:fld id="{3507F99E-D391-4E5A-AAED-153F014C8998}" type="slidenum">
              <a:rPr kumimoji="1" lang="ja-JP" altLang="en-US" smtClean="0"/>
              <a:t>‹#›</a:t>
            </a:fld>
            <a:endParaRPr kumimoji="1" lang="ja-JP" altLang="en-US"/>
          </a:p>
        </p:txBody>
      </p:sp>
    </p:spTree>
    <p:extLst>
      <p:ext uri="{BB962C8B-B14F-4D97-AF65-F5344CB8AC3E}">
        <p14:creationId xmlns:p14="http://schemas.microsoft.com/office/powerpoint/2010/main" val="54032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2019/4/6</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New Consumer Law Education in the Internet Society</a:t>
            </a:r>
            <a:endParaRPr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7F99E-D391-4E5A-AAED-153F014C8998}"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380723" y="6371370"/>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017923" y="6371370"/>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情報 8">
            <a:hlinkClick r:id="rId14" action="ppaction://hlinksldjump" highlightClick="1"/>
          </p:cNvPr>
          <p:cNvSpPr/>
          <p:nvPr userDrawn="1"/>
        </p:nvSpPr>
        <p:spPr>
          <a:xfrm>
            <a:off x="3627344" y="6356350"/>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628835" y="6371370"/>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最後 10">
            <a:hlinkClick r:id="" action="ppaction://hlinkshowjump?jump=lastslide" highlightClick="1"/>
          </p:cNvPr>
          <p:cNvSpPr/>
          <p:nvPr userDrawn="1"/>
        </p:nvSpPr>
        <p:spPr>
          <a:xfrm>
            <a:off x="9266035" y="6371370"/>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654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9" Type="http://schemas.openxmlformats.org/officeDocument/2006/relationships/slide" Target="slide43.xml"/><Relationship Id="rId3" Type="http://schemas.openxmlformats.org/officeDocument/2006/relationships/slide" Target="slide4.xml"/><Relationship Id="rId21" Type="http://schemas.openxmlformats.org/officeDocument/2006/relationships/slide" Target="slide23.xml"/><Relationship Id="rId34" Type="http://schemas.openxmlformats.org/officeDocument/2006/relationships/slide" Target="slide38.xml"/><Relationship Id="rId42" Type="http://schemas.openxmlformats.org/officeDocument/2006/relationships/slide" Target="slide48.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38" Type="http://schemas.openxmlformats.org/officeDocument/2006/relationships/slide" Target="slide42.xml"/><Relationship Id="rId2" Type="http://schemas.openxmlformats.org/officeDocument/2006/relationships/slide" Target="slide3.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41" Type="http://schemas.openxmlformats.org/officeDocument/2006/relationships/slide" Target="slide45.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37" Type="http://schemas.openxmlformats.org/officeDocument/2006/relationships/slide" Target="slide41.xml"/><Relationship Id="rId40" Type="http://schemas.openxmlformats.org/officeDocument/2006/relationships/slide" Target="slide44.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36" Type="http://schemas.openxmlformats.org/officeDocument/2006/relationships/slide" Target="slide40.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8.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10.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9.emf"/><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3880" y="818889"/>
            <a:ext cx="11064240" cy="2286261"/>
          </a:xfrm>
        </p:spPr>
        <p:txBody>
          <a:bodyPr anchor="ctr">
            <a:normAutofit/>
          </a:bodyPr>
          <a:lstStyle/>
          <a:p>
            <a:pPr>
              <a:lnSpc>
                <a:spcPct val="100000"/>
              </a:lnSpc>
            </a:pPr>
            <a:r>
              <a:rPr lang="en-US" altLang="ja-JP" b="1" dirty="0">
                <a:latin typeface="Times New Roman" panose="02020603050405020304" pitchFamily="18" charset="0"/>
                <a:cs typeface="Times New Roman" panose="02020603050405020304" pitchFamily="18" charset="0"/>
              </a:rPr>
              <a:t>AI</a:t>
            </a:r>
            <a:r>
              <a:rPr lang="ja-JP" altLang="en-US" dirty="0"/>
              <a:t>に負けない消費者教育</a:t>
            </a:r>
            <a:br>
              <a:rPr lang="en-US" altLang="ja-JP" sz="1050" dirty="0"/>
            </a:br>
            <a:br>
              <a:rPr lang="en-US" altLang="ja-JP" sz="1050" dirty="0"/>
            </a:br>
            <a:r>
              <a:rPr lang="ja-JP" altLang="en-US" sz="4800" dirty="0"/>
              <a:t>自立能力の育成という観点から</a:t>
            </a:r>
            <a:endParaRPr kumimoji="1" lang="ja-JP" altLang="en-US" sz="3600" dirty="0"/>
          </a:p>
        </p:txBody>
      </p:sp>
      <p:sp>
        <p:nvSpPr>
          <p:cNvPr id="3" name="サブタイトル 2"/>
          <p:cNvSpPr>
            <a:spLocks noGrp="1"/>
          </p:cNvSpPr>
          <p:nvPr>
            <p:ph type="subTitle" idx="1"/>
          </p:nvPr>
        </p:nvSpPr>
        <p:spPr>
          <a:xfrm>
            <a:off x="1701183" y="3909753"/>
            <a:ext cx="9144000" cy="1655762"/>
          </a:xfrm>
        </p:spPr>
        <p:txBody>
          <a:bodyPr>
            <a:noAutofit/>
          </a:bodyPr>
          <a:lstStyle/>
          <a:p>
            <a:pPr algn="r"/>
            <a:r>
              <a:rPr kumimoji="1" lang="ja-JP" altLang="en-US" sz="3600" dirty="0"/>
              <a:t>名古屋大学・明治学院大学 名誉教授</a:t>
            </a:r>
            <a:endParaRPr kumimoji="1" lang="en-US" altLang="ja-JP" sz="3600" dirty="0"/>
          </a:p>
          <a:p>
            <a:pPr algn="r"/>
            <a:r>
              <a:rPr lang="ja-JP" altLang="en-US" sz="3600" dirty="0"/>
              <a:t>加賀山　茂</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1</a:t>
            </a:fld>
            <a:endParaRPr kumimoji="1" lang="ja-JP" altLang="en-US"/>
          </a:p>
        </p:txBody>
      </p:sp>
      <p:pic>
        <p:nvPicPr>
          <p:cNvPr id="6" name="Picture 3" descr="C:\kagayama\Photo\MyPohtos\themis.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701183" y="3177915"/>
            <a:ext cx="1709286" cy="2861196"/>
          </a:xfrm>
          <a:prstGeom prst="rect">
            <a:avLst/>
          </a:prstGeom>
          <a:noFill/>
          <a:extLst>
            <a:ext uri="{909E8E84-426E-40DD-AFC4-6F175D3DCCD1}">
              <a14:hiddenFill xmlns:a14="http://schemas.microsoft.com/office/drawing/2010/main">
                <a:solidFill>
                  <a:srgbClr val="FFFFFF"/>
                </a:solidFill>
              </a14:hiddenFill>
            </a:ext>
          </a:extLst>
        </p:spPr>
      </p:pic>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518976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1850" y="563115"/>
            <a:ext cx="10515600" cy="1062490"/>
          </a:xfrm>
        </p:spPr>
        <p:txBody>
          <a:bodyPr>
            <a:normAutofit/>
          </a:bodyPr>
          <a:lstStyle/>
          <a:p>
            <a:r>
              <a:rPr kumimoji="1" lang="ja-JP" altLang="en-US" dirty="0"/>
              <a:t>消費者・家計の位置づけの変更</a:t>
            </a:r>
          </a:p>
        </p:txBody>
      </p:sp>
      <p:sp>
        <p:nvSpPr>
          <p:cNvPr id="5" name="日付プレースホルダー 4"/>
          <p:cNvSpPr>
            <a:spLocks noGrp="1"/>
          </p:cNvSpPr>
          <p:nvPr>
            <p:ph type="dt" sz="half" idx="10"/>
          </p:nvPr>
        </p:nvSpPr>
        <p:spPr/>
        <p:txBody>
          <a:bodyPr/>
          <a:lstStyle/>
          <a:p>
            <a:r>
              <a:rPr kumimoji="1" lang="en-US" altLang="ja-JP"/>
              <a:t>2019/4/6</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10</a:t>
            </a:fld>
            <a:endParaRPr kumimoji="1" lang="ja-JP" altLang="en-US"/>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828" y="2554516"/>
            <a:ext cx="5486400" cy="2298613"/>
          </a:xfrm>
          <a:prstGeom prst="rect">
            <a:avLst/>
          </a:prstGeom>
        </p:spPr>
      </p:pic>
      <p:sp>
        <p:nvSpPr>
          <p:cNvPr id="4" name="テキスト ボックス 3"/>
          <p:cNvSpPr txBox="1"/>
          <p:nvPr/>
        </p:nvSpPr>
        <p:spPr>
          <a:xfrm>
            <a:off x="1851284" y="5065488"/>
            <a:ext cx="2883288" cy="461665"/>
          </a:xfrm>
          <a:prstGeom prst="rect">
            <a:avLst/>
          </a:prstGeom>
          <a:noFill/>
        </p:spPr>
        <p:txBody>
          <a:bodyPr wrap="square" rtlCol="0">
            <a:spAutoFit/>
          </a:bodyPr>
          <a:lstStyle/>
          <a:p>
            <a:pPr algn="ctr"/>
            <a:r>
              <a:rPr kumimoji="1" lang="ja-JP" altLang="en-US" sz="2400" dirty="0"/>
              <a:t>従来の経済循環図</a:t>
            </a:r>
          </a:p>
        </p:txBody>
      </p:sp>
      <p:sp>
        <p:nvSpPr>
          <p:cNvPr id="16" name="テキスト ボックス 15"/>
          <p:cNvSpPr txBox="1"/>
          <p:nvPr/>
        </p:nvSpPr>
        <p:spPr>
          <a:xfrm>
            <a:off x="6855488" y="5577906"/>
            <a:ext cx="4221423" cy="461665"/>
          </a:xfrm>
          <a:prstGeom prst="rect">
            <a:avLst/>
          </a:prstGeom>
          <a:noFill/>
        </p:spPr>
        <p:txBody>
          <a:bodyPr wrap="square" rtlCol="0">
            <a:spAutoFit/>
          </a:bodyPr>
          <a:lstStyle/>
          <a:p>
            <a:pPr algn="ctr"/>
            <a:r>
              <a:rPr lang="ja-JP" altLang="en-US" sz="2400" dirty="0"/>
              <a:t>家計を中心とした経済循環図</a:t>
            </a:r>
            <a:endParaRPr kumimoji="1" lang="ja-JP" altLang="en-US" sz="2400" dirty="0"/>
          </a:p>
        </p:txBody>
      </p:sp>
      <p:grpSp>
        <p:nvGrpSpPr>
          <p:cNvPr id="8" name="グループ化 7"/>
          <p:cNvGrpSpPr/>
          <p:nvPr/>
        </p:nvGrpSpPr>
        <p:grpSpPr>
          <a:xfrm>
            <a:off x="6088021" y="1690197"/>
            <a:ext cx="5848735" cy="3696180"/>
            <a:chOff x="6088021" y="1690197"/>
            <a:chExt cx="5848735" cy="3696180"/>
          </a:xfrm>
        </p:grpSpPr>
        <p:sp>
          <p:nvSpPr>
            <p:cNvPr id="17" name="上下矢印 16"/>
            <p:cNvSpPr/>
            <p:nvPr/>
          </p:nvSpPr>
          <p:spPr>
            <a:xfrm>
              <a:off x="8723883" y="2518022"/>
              <a:ext cx="484632" cy="570746"/>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6696446" y="1942385"/>
              <a:ext cx="4651004" cy="3123104"/>
            </a:xfrm>
            <a:prstGeom prst="ellipse">
              <a:avLst/>
            </a:prstGeom>
            <a:noFill/>
            <a:ln w="38100">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8270473" y="3074383"/>
              <a:ext cx="1391452" cy="755703"/>
            </a:xfrm>
            <a:prstGeom prst="ellipse">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家計</a:t>
              </a:r>
              <a:br>
                <a:rPr kumimoji="1" lang="en-US" altLang="ja-JP" sz="2000" b="1" dirty="0">
                  <a:solidFill>
                    <a:schemeClr val="tx1"/>
                  </a:solidFill>
                </a:rPr>
              </a:br>
              <a:r>
                <a:rPr kumimoji="1" lang="ja-JP" altLang="en-US" sz="2000" b="1" dirty="0">
                  <a:solidFill>
                    <a:schemeClr val="tx1"/>
                  </a:solidFill>
                </a:rPr>
                <a:t>消費者</a:t>
              </a:r>
            </a:p>
          </p:txBody>
        </p:sp>
        <p:sp>
          <p:nvSpPr>
            <p:cNvPr id="10" name="円/楕円 9"/>
            <p:cNvSpPr/>
            <p:nvPr/>
          </p:nvSpPr>
          <p:spPr>
            <a:xfrm>
              <a:off x="8040188" y="1690197"/>
              <a:ext cx="1852023" cy="831273"/>
            </a:xfrm>
            <a:prstGeom prst="ellipse">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政府</a:t>
              </a:r>
            </a:p>
          </p:txBody>
        </p:sp>
        <p:sp>
          <p:nvSpPr>
            <p:cNvPr id="11" name="円/楕円 10"/>
            <p:cNvSpPr/>
            <p:nvPr/>
          </p:nvSpPr>
          <p:spPr>
            <a:xfrm>
              <a:off x="6088021" y="2348027"/>
              <a:ext cx="1852023" cy="831273"/>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金融</a:t>
              </a:r>
              <a:br>
                <a:rPr kumimoji="1" lang="en-US" altLang="ja-JP" sz="2000" b="1" dirty="0">
                  <a:solidFill>
                    <a:schemeClr val="tx1"/>
                  </a:solidFill>
                </a:rPr>
              </a:br>
              <a:r>
                <a:rPr kumimoji="1" lang="ja-JP" altLang="en-US" sz="2000" b="1" dirty="0">
                  <a:solidFill>
                    <a:schemeClr val="tx1"/>
                  </a:solidFill>
                </a:rPr>
                <a:t>市場</a:t>
              </a:r>
            </a:p>
          </p:txBody>
        </p:sp>
        <p:sp>
          <p:nvSpPr>
            <p:cNvPr id="12" name="円/楕円 11"/>
            <p:cNvSpPr/>
            <p:nvPr/>
          </p:nvSpPr>
          <p:spPr>
            <a:xfrm>
              <a:off x="6093314" y="3842141"/>
              <a:ext cx="1852023" cy="831273"/>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人材</a:t>
              </a:r>
              <a:br>
                <a:rPr kumimoji="1" lang="en-US" altLang="ja-JP" sz="2000" b="1" dirty="0">
                  <a:solidFill>
                    <a:schemeClr val="tx1"/>
                  </a:solidFill>
                </a:rPr>
              </a:br>
              <a:r>
                <a:rPr kumimoji="1" lang="ja-JP" altLang="en-US" sz="2000" b="1" dirty="0">
                  <a:solidFill>
                    <a:schemeClr val="tx1"/>
                  </a:solidFill>
                </a:rPr>
                <a:t>市場</a:t>
              </a:r>
            </a:p>
          </p:txBody>
        </p:sp>
        <p:sp>
          <p:nvSpPr>
            <p:cNvPr id="13" name="円/楕円 12"/>
            <p:cNvSpPr/>
            <p:nvPr/>
          </p:nvSpPr>
          <p:spPr>
            <a:xfrm>
              <a:off x="10084733" y="2348027"/>
              <a:ext cx="1852023" cy="831273"/>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企業</a:t>
              </a:r>
              <a:br>
                <a:rPr lang="en-US" altLang="ja-JP" sz="2000" b="1" dirty="0">
                  <a:solidFill>
                    <a:schemeClr val="tx1"/>
                  </a:solidFill>
                </a:rPr>
              </a:br>
              <a:r>
                <a:rPr lang="ja-JP" altLang="en-US" sz="2000" b="1" dirty="0">
                  <a:solidFill>
                    <a:schemeClr val="tx1"/>
                  </a:solidFill>
                </a:rPr>
                <a:t>財市場</a:t>
              </a:r>
              <a:endParaRPr kumimoji="1" lang="ja-JP" altLang="en-US" sz="2000" b="1" dirty="0">
                <a:solidFill>
                  <a:schemeClr val="tx1"/>
                </a:solidFill>
              </a:endParaRPr>
            </a:p>
          </p:txBody>
        </p:sp>
        <p:sp>
          <p:nvSpPr>
            <p:cNvPr id="14" name="円/楕円 13"/>
            <p:cNvSpPr/>
            <p:nvPr/>
          </p:nvSpPr>
          <p:spPr>
            <a:xfrm>
              <a:off x="10084733" y="3842141"/>
              <a:ext cx="1852023" cy="831273"/>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企業</a:t>
              </a:r>
              <a:br>
                <a:rPr lang="en-US" altLang="ja-JP" sz="2000" b="1" dirty="0">
                  <a:solidFill>
                    <a:schemeClr val="tx1"/>
                  </a:solidFill>
                </a:rPr>
              </a:br>
              <a:r>
                <a:rPr lang="ja-JP" altLang="en-US" sz="2000" b="1" dirty="0">
                  <a:solidFill>
                    <a:schemeClr val="tx1"/>
                  </a:solidFill>
                </a:rPr>
                <a:t>要素</a:t>
              </a:r>
              <a:r>
                <a:rPr kumimoji="1" lang="ja-JP" altLang="en-US" sz="2000" b="1" dirty="0">
                  <a:solidFill>
                    <a:schemeClr val="tx1"/>
                  </a:solidFill>
                </a:rPr>
                <a:t>市場</a:t>
              </a:r>
            </a:p>
          </p:txBody>
        </p:sp>
        <p:sp>
          <p:nvSpPr>
            <p:cNvPr id="15" name="円/楕円 14"/>
            <p:cNvSpPr/>
            <p:nvPr/>
          </p:nvSpPr>
          <p:spPr>
            <a:xfrm>
              <a:off x="8040188" y="4555104"/>
              <a:ext cx="1852023" cy="831273"/>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他の</a:t>
              </a:r>
              <a:br>
                <a:rPr kumimoji="1" lang="en-US" altLang="ja-JP" sz="2000" b="1" dirty="0">
                  <a:solidFill>
                    <a:schemeClr val="tx1"/>
                  </a:solidFill>
                </a:rPr>
              </a:br>
              <a:r>
                <a:rPr kumimoji="1" lang="ja-JP" altLang="en-US" sz="2000" b="1" dirty="0">
                  <a:solidFill>
                    <a:schemeClr val="tx1"/>
                  </a:solidFill>
                </a:rPr>
                <a:t>家計</a:t>
              </a:r>
            </a:p>
          </p:txBody>
        </p:sp>
        <p:sp>
          <p:nvSpPr>
            <p:cNvPr id="18" name="上下矢印 17"/>
            <p:cNvSpPr/>
            <p:nvPr/>
          </p:nvSpPr>
          <p:spPr>
            <a:xfrm>
              <a:off x="8723883" y="3832617"/>
              <a:ext cx="484632" cy="722487"/>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下矢印 18"/>
            <p:cNvSpPr/>
            <p:nvPr/>
          </p:nvSpPr>
          <p:spPr>
            <a:xfrm rot="18557836">
              <a:off x="7889101" y="2776933"/>
              <a:ext cx="484632" cy="623667"/>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上下矢印 19"/>
            <p:cNvSpPr/>
            <p:nvPr/>
          </p:nvSpPr>
          <p:spPr>
            <a:xfrm rot="2681863">
              <a:off x="7857262" y="3521080"/>
              <a:ext cx="484633" cy="677405"/>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下矢印 20"/>
            <p:cNvSpPr/>
            <p:nvPr/>
          </p:nvSpPr>
          <p:spPr>
            <a:xfrm rot="3146783">
              <a:off x="9646315" y="2803195"/>
              <a:ext cx="484632" cy="651767"/>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下矢印 21"/>
            <p:cNvSpPr/>
            <p:nvPr/>
          </p:nvSpPr>
          <p:spPr>
            <a:xfrm rot="18592233">
              <a:off x="9597191" y="3525785"/>
              <a:ext cx="484632" cy="742720"/>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フッター プレースホルダー 23"/>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50500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out)">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8200" y="365125"/>
            <a:ext cx="10515600" cy="928437"/>
          </a:xfrm>
        </p:spPr>
        <p:txBody>
          <a:bodyPr/>
          <a:lstStyle/>
          <a:p>
            <a:r>
              <a:rPr kumimoji="1" lang="ja-JP" altLang="en-US" dirty="0"/>
              <a:t>家計を中心とした経済循環図</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11</a:t>
            </a:fld>
            <a:endParaRPr kumimoji="1" lang="ja-JP" altLang="en-US"/>
          </a:p>
        </p:txBody>
      </p:sp>
      <p:grpSp>
        <p:nvGrpSpPr>
          <p:cNvPr id="23" name="グループ化 22"/>
          <p:cNvGrpSpPr/>
          <p:nvPr/>
        </p:nvGrpSpPr>
        <p:grpSpPr>
          <a:xfrm>
            <a:off x="551543" y="1422401"/>
            <a:ext cx="11348572" cy="4839025"/>
            <a:chOff x="551543" y="1422401"/>
            <a:chExt cx="11348572" cy="4839025"/>
          </a:xfrm>
        </p:grpSpPr>
        <p:sp>
          <p:nvSpPr>
            <p:cNvPr id="20" name="上下矢印 19"/>
            <p:cNvSpPr/>
            <p:nvPr/>
          </p:nvSpPr>
          <p:spPr>
            <a:xfrm rot="17564450">
              <a:off x="7623505" y="3530970"/>
              <a:ext cx="641035" cy="1605583"/>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労働契約法</a:t>
              </a:r>
              <a:endParaRPr kumimoji="1" lang="en-US" altLang="ja-JP" b="1" dirty="0">
                <a:solidFill>
                  <a:schemeClr val="tx1"/>
                </a:solidFill>
              </a:endParaRPr>
            </a:p>
          </p:txBody>
        </p:sp>
        <p:sp>
          <p:nvSpPr>
            <p:cNvPr id="15" name="上下矢印 14"/>
            <p:cNvSpPr/>
            <p:nvPr/>
          </p:nvSpPr>
          <p:spPr>
            <a:xfrm>
              <a:off x="5693538" y="2246024"/>
              <a:ext cx="846086" cy="1041174"/>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税法</a:t>
              </a:r>
            </a:p>
          </p:txBody>
        </p:sp>
        <p:sp>
          <p:nvSpPr>
            <p:cNvPr id="16" name="上下矢印 15"/>
            <p:cNvSpPr/>
            <p:nvPr/>
          </p:nvSpPr>
          <p:spPr>
            <a:xfrm>
              <a:off x="5693538" y="4255627"/>
              <a:ext cx="846086" cy="1179059"/>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組合法</a:t>
              </a:r>
            </a:p>
          </p:txBody>
        </p:sp>
        <p:sp>
          <p:nvSpPr>
            <p:cNvPr id="17" name="上下矢印 16"/>
            <p:cNvSpPr/>
            <p:nvPr/>
          </p:nvSpPr>
          <p:spPr>
            <a:xfrm rot="17432904">
              <a:off x="4065821" y="2642170"/>
              <a:ext cx="705139" cy="1343451"/>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金融法</a:t>
              </a:r>
            </a:p>
          </p:txBody>
        </p:sp>
        <p:sp>
          <p:nvSpPr>
            <p:cNvPr id="18" name="上下矢印 17"/>
            <p:cNvSpPr/>
            <p:nvPr/>
          </p:nvSpPr>
          <p:spPr>
            <a:xfrm rot="3764907">
              <a:off x="4022364" y="3611206"/>
              <a:ext cx="705139" cy="1363861"/>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労働法</a:t>
              </a:r>
            </a:p>
          </p:txBody>
        </p:sp>
        <p:sp>
          <p:nvSpPr>
            <p:cNvPr id="19" name="上下矢印 18"/>
            <p:cNvSpPr/>
            <p:nvPr/>
          </p:nvSpPr>
          <p:spPr>
            <a:xfrm rot="4232493">
              <a:off x="7571236" y="2443869"/>
              <a:ext cx="705139" cy="1637155"/>
            </a:xfrm>
            <a:prstGeom prst="upDownArrow">
              <a:avLst/>
            </a:prstGeom>
            <a:solidFill>
              <a:schemeClr val="bg2"/>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契約法</a:t>
              </a:r>
            </a:p>
          </p:txBody>
        </p:sp>
        <p:sp>
          <p:nvSpPr>
            <p:cNvPr id="8" name="円/楕円 7"/>
            <p:cNvSpPr/>
            <p:nvPr/>
          </p:nvSpPr>
          <p:spPr>
            <a:xfrm>
              <a:off x="4888224" y="3159914"/>
              <a:ext cx="2465043" cy="1217066"/>
            </a:xfrm>
            <a:prstGeom prst="ellipse">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家計</a:t>
              </a:r>
              <a:br>
                <a:rPr kumimoji="1" lang="en-US" altLang="ja-JP" sz="2800" b="1" dirty="0">
                  <a:solidFill>
                    <a:schemeClr val="tx1"/>
                  </a:solidFill>
                </a:rPr>
              </a:br>
              <a:r>
                <a:rPr kumimoji="1" lang="ja-JP" altLang="en-US" sz="2800" b="1" dirty="0">
                  <a:solidFill>
                    <a:schemeClr val="tx1"/>
                  </a:solidFill>
                </a:rPr>
                <a:t>（生活者）</a:t>
              </a:r>
            </a:p>
          </p:txBody>
        </p:sp>
        <p:sp>
          <p:nvSpPr>
            <p:cNvPr id="7" name="円/楕円 6"/>
            <p:cNvSpPr/>
            <p:nvPr/>
          </p:nvSpPr>
          <p:spPr>
            <a:xfrm>
              <a:off x="1760543" y="1785257"/>
              <a:ext cx="8868141" cy="4151085"/>
            </a:xfrm>
            <a:prstGeom prst="ellipse">
              <a:avLst/>
            </a:prstGeom>
            <a:noFill/>
            <a:ln w="38100">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4563652" y="1422401"/>
              <a:ext cx="3233314" cy="999584"/>
            </a:xfrm>
            <a:prstGeom prst="ellipse">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政府</a:t>
              </a:r>
            </a:p>
          </p:txBody>
        </p:sp>
        <p:sp>
          <p:nvSpPr>
            <p:cNvPr id="10" name="円/楕円 9"/>
            <p:cNvSpPr/>
            <p:nvPr/>
          </p:nvSpPr>
          <p:spPr>
            <a:xfrm>
              <a:off x="551543" y="2564942"/>
              <a:ext cx="3233314" cy="999584"/>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金融市場</a:t>
              </a:r>
            </a:p>
          </p:txBody>
        </p:sp>
        <p:sp>
          <p:nvSpPr>
            <p:cNvPr id="11" name="円/楕円 10"/>
            <p:cNvSpPr/>
            <p:nvPr/>
          </p:nvSpPr>
          <p:spPr>
            <a:xfrm>
              <a:off x="556759" y="4149681"/>
              <a:ext cx="3233314" cy="999584"/>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人材市場</a:t>
              </a:r>
            </a:p>
          </p:txBody>
        </p:sp>
        <p:sp>
          <p:nvSpPr>
            <p:cNvPr id="12" name="円/楕円 11"/>
            <p:cNvSpPr/>
            <p:nvPr/>
          </p:nvSpPr>
          <p:spPr>
            <a:xfrm>
              <a:off x="8666801" y="2564942"/>
              <a:ext cx="3233314" cy="999584"/>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rPr>
                <a:t>企業</a:t>
              </a:r>
              <a:br>
                <a:rPr lang="en-US" altLang="ja-JP" sz="2800" b="1" dirty="0">
                  <a:solidFill>
                    <a:schemeClr val="tx1"/>
                  </a:solidFill>
                </a:rPr>
              </a:br>
              <a:r>
                <a:rPr lang="ja-JP" altLang="en-US" sz="2800" b="1" dirty="0">
                  <a:solidFill>
                    <a:schemeClr val="tx1"/>
                  </a:solidFill>
                </a:rPr>
                <a:t>（財市場）</a:t>
              </a:r>
              <a:endParaRPr kumimoji="1" lang="ja-JP" altLang="en-US" sz="2800" b="1" dirty="0">
                <a:solidFill>
                  <a:schemeClr val="tx1"/>
                </a:solidFill>
              </a:endParaRPr>
            </a:p>
          </p:txBody>
        </p:sp>
        <p:sp>
          <p:nvSpPr>
            <p:cNvPr id="13" name="円/楕円 12"/>
            <p:cNvSpPr/>
            <p:nvPr/>
          </p:nvSpPr>
          <p:spPr>
            <a:xfrm>
              <a:off x="8666801" y="4149681"/>
              <a:ext cx="3233314" cy="999584"/>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rPr>
                <a:t>企業</a:t>
              </a:r>
              <a:br>
                <a:rPr lang="en-US" altLang="ja-JP" sz="2800" b="1" dirty="0">
                  <a:solidFill>
                    <a:schemeClr val="tx1"/>
                  </a:solidFill>
                </a:rPr>
              </a:br>
              <a:r>
                <a:rPr lang="ja-JP" altLang="en-US" sz="2800" b="1" dirty="0">
                  <a:solidFill>
                    <a:schemeClr val="tx1"/>
                  </a:solidFill>
                </a:rPr>
                <a:t>（要素</a:t>
              </a:r>
              <a:r>
                <a:rPr kumimoji="1" lang="ja-JP" altLang="en-US" sz="2800" b="1" dirty="0">
                  <a:solidFill>
                    <a:schemeClr val="tx1"/>
                  </a:solidFill>
                </a:rPr>
                <a:t>市場）</a:t>
              </a:r>
            </a:p>
          </p:txBody>
        </p:sp>
        <p:sp>
          <p:nvSpPr>
            <p:cNvPr id="14" name="円/楕円 13"/>
            <p:cNvSpPr/>
            <p:nvPr/>
          </p:nvSpPr>
          <p:spPr>
            <a:xfrm>
              <a:off x="4563652" y="5261842"/>
              <a:ext cx="3233314" cy="999584"/>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rPr>
                <a:t>他の家計</a:t>
              </a:r>
            </a:p>
          </p:txBody>
        </p:sp>
      </p:grpSp>
      <p:sp>
        <p:nvSpPr>
          <p:cNvPr id="6" name="フッター プレースホルダー 5"/>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40601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ircle(out)">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E888FFB2-9986-4583-9B53-51BB82D78E81}"/>
              </a:ext>
            </a:extLst>
          </p:cNvPr>
          <p:cNvSpPr>
            <a:spLocks noGrp="1"/>
          </p:cNvSpPr>
          <p:nvPr>
            <p:ph type="title"/>
          </p:nvPr>
        </p:nvSpPr>
        <p:spPr>
          <a:xfrm>
            <a:off x="838200" y="842169"/>
            <a:ext cx="10515600" cy="2216718"/>
          </a:xfrm>
        </p:spPr>
        <p:txBody>
          <a:bodyPr>
            <a:normAutofit/>
          </a:bodyPr>
          <a:lstStyle/>
          <a:p>
            <a:r>
              <a:rPr kumimoji="1" lang="en-US" altLang="ja-JP" dirty="0"/>
              <a:t>Ⅲ</a:t>
            </a:r>
            <a:r>
              <a:rPr kumimoji="1" lang="ja-JP" altLang="en-US" dirty="0"/>
              <a:t>　教育目標のゆらぎ</a:t>
            </a:r>
            <a:br>
              <a:rPr kumimoji="1" lang="en-US" altLang="ja-JP" dirty="0"/>
            </a:br>
            <a:r>
              <a:rPr kumimoji="1" lang="ja-JP" altLang="en-US" sz="4900" dirty="0"/>
              <a:t>優良企業への就職という目標の破綻</a:t>
            </a:r>
            <a:endParaRPr kumimoji="1" lang="ja-JP" altLang="en-US" dirty="0"/>
          </a:p>
        </p:txBody>
      </p:sp>
      <p:sp>
        <p:nvSpPr>
          <p:cNvPr id="11" name="テキスト プレースホルダー 10">
            <a:extLst>
              <a:ext uri="{FF2B5EF4-FFF2-40B4-BE49-F238E27FC236}">
                <a16:creationId xmlns:a16="http://schemas.microsoft.com/office/drawing/2014/main" id="{D2F61B3F-8CE8-4301-9439-D63FCD5797EE}"/>
              </a:ext>
            </a:extLst>
          </p:cNvPr>
          <p:cNvSpPr>
            <a:spLocks noGrp="1"/>
          </p:cNvSpPr>
          <p:nvPr>
            <p:ph type="body" idx="1"/>
          </p:nvPr>
        </p:nvSpPr>
        <p:spPr>
          <a:xfrm>
            <a:off x="831850" y="3429001"/>
            <a:ext cx="10515600" cy="2660650"/>
          </a:xfrm>
        </p:spPr>
        <p:txBody>
          <a:bodyPr/>
          <a:lstStyle/>
          <a:p>
            <a:pPr marL="342900" indent="-342900">
              <a:buFont typeface="Wingdings" panose="05000000000000000000" pitchFamily="2" charset="2"/>
              <a:buChar char="n"/>
            </a:pPr>
            <a:r>
              <a:rPr kumimoji="1" lang="ja-JP" altLang="en-US" dirty="0">
                <a:solidFill>
                  <a:schemeClr val="tx1"/>
                </a:solidFill>
              </a:rPr>
              <a:t>従来の教育では，</a:t>
            </a:r>
            <a:r>
              <a:rPr kumimoji="1" lang="en-US" altLang="ja-JP" dirty="0">
                <a:solidFill>
                  <a:schemeClr val="tx1"/>
                </a:solidFill>
              </a:rPr>
              <a:t>AI</a:t>
            </a:r>
            <a:r>
              <a:rPr kumimoji="1" lang="ja-JP" altLang="en-US" dirty="0">
                <a:solidFill>
                  <a:schemeClr val="tx1"/>
                </a:solidFill>
              </a:rPr>
              <a:t>に太刀打ちできなくなり，リストラされる危険が大きい。</a:t>
            </a:r>
            <a:endParaRPr kumimoji="1" lang="en-US" altLang="ja-JP" dirty="0">
              <a:solidFill>
                <a:schemeClr val="tx1"/>
              </a:solidFill>
            </a:endParaRPr>
          </a:p>
          <a:p>
            <a:pPr marL="800100" lvl="1" indent="-342900">
              <a:buFont typeface="Wingdings" panose="05000000000000000000" pitchFamily="2" charset="2"/>
              <a:buChar char="n"/>
            </a:pPr>
            <a:r>
              <a:rPr lang="en-US" altLang="ja-JP" dirty="0">
                <a:solidFill>
                  <a:schemeClr val="tx1"/>
                </a:solidFill>
              </a:rPr>
              <a:t>AI</a:t>
            </a:r>
            <a:r>
              <a:rPr lang="ja-JP" altLang="en-US" dirty="0">
                <a:solidFill>
                  <a:schemeClr val="tx1"/>
                </a:solidFill>
              </a:rPr>
              <a:t>は，人間の頭脳を超えるかもしれない。</a:t>
            </a:r>
            <a:endParaRPr lang="en-US" altLang="ja-JP" dirty="0">
              <a:solidFill>
                <a:schemeClr val="tx1"/>
              </a:solidFill>
            </a:endParaRPr>
          </a:p>
          <a:p>
            <a:pPr marL="800100" lvl="1" indent="-342900">
              <a:buFont typeface="Wingdings" panose="05000000000000000000" pitchFamily="2" charset="2"/>
              <a:buChar char="n"/>
            </a:pPr>
            <a:r>
              <a:rPr lang="en-US" altLang="ja-JP" dirty="0">
                <a:solidFill>
                  <a:schemeClr val="tx1"/>
                </a:solidFill>
              </a:rPr>
              <a:t>AI</a:t>
            </a:r>
            <a:r>
              <a:rPr lang="ja-JP" altLang="en-US" dirty="0">
                <a:solidFill>
                  <a:schemeClr val="tx1"/>
                </a:solidFill>
              </a:rPr>
              <a:t>は，人間の頭脳を超えれないとしても，人間は</a:t>
            </a:r>
            <a:r>
              <a:rPr lang="en-US" altLang="ja-JP" dirty="0">
                <a:solidFill>
                  <a:schemeClr val="tx1"/>
                </a:solidFill>
              </a:rPr>
              <a:t>AI</a:t>
            </a:r>
            <a:r>
              <a:rPr lang="ja-JP" altLang="en-US" dirty="0">
                <a:solidFill>
                  <a:schemeClr val="tx1"/>
                </a:solidFill>
              </a:rPr>
              <a:t>に仕事を奪われるかもしれない。</a:t>
            </a:r>
            <a:endParaRPr kumimoji="1" lang="en-US" altLang="ja-JP" dirty="0">
              <a:solidFill>
                <a:schemeClr val="tx1"/>
              </a:solidFill>
            </a:endParaRPr>
          </a:p>
          <a:p>
            <a:pPr marL="342900" indent="-342900">
              <a:buFont typeface="Wingdings" panose="05000000000000000000" pitchFamily="2" charset="2"/>
              <a:buChar char="n"/>
            </a:pPr>
            <a:r>
              <a:rPr lang="ja-JP" altLang="en-US" dirty="0">
                <a:solidFill>
                  <a:schemeClr val="tx1"/>
                </a:solidFill>
              </a:rPr>
              <a:t>たとえ就職できても，不安はなくならない。</a:t>
            </a:r>
            <a:endParaRPr lang="en-US" altLang="ja-JP" dirty="0">
              <a:solidFill>
                <a:schemeClr val="tx1"/>
              </a:solidFill>
            </a:endParaRPr>
          </a:p>
          <a:p>
            <a:pPr marL="800100" lvl="1" indent="-342900">
              <a:buFont typeface="Wingdings" panose="05000000000000000000" pitchFamily="2" charset="2"/>
              <a:buChar char="n"/>
            </a:pPr>
            <a:r>
              <a:rPr kumimoji="1" lang="ja-JP" altLang="en-US" dirty="0">
                <a:solidFill>
                  <a:schemeClr val="tx1"/>
                </a:solidFill>
              </a:rPr>
              <a:t>組織に蔓延する不祥事・不正から逃れることはできるか。</a:t>
            </a:r>
            <a:endParaRPr kumimoji="1"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不正に加担するよう指示を受けた場合，それを断ることはできるか。</a:t>
            </a:r>
            <a:endParaRPr lang="en-US" altLang="ja-JP" dirty="0">
              <a:solidFill>
                <a:schemeClr val="tx1"/>
              </a:solidFill>
            </a:endParaRPr>
          </a:p>
          <a:p>
            <a:pPr marL="1257300" lvl="2" indent="-342900">
              <a:buFont typeface="Wingdings" panose="05000000000000000000" pitchFamily="2" charset="2"/>
              <a:buChar char="n"/>
            </a:pPr>
            <a:r>
              <a:rPr kumimoji="1" lang="ja-JP" altLang="en-US" dirty="0">
                <a:solidFill>
                  <a:schemeClr val="tx1"/>
                </a:solidFill>
              </a:rPr>
              <a:t>「この仕事を断るなら，辞めてもらってもいいんだよ。」と言われたらどうするか。</a:t>
            </a:r>
          </a:p>
        </p:txBody>
      </p:sp>
      <p:sp>
        <p:nvSpPr>
          <p:cNvPr id="7" name="日付プレースホルダー 6">
            <a:extLst>
              <a:ext uri="{FF2B5EF4-FFF2-40B4-BE49-F238E27FC236}">
                <a16:creationId xmlns:a16="http://schemas.microsoft.com/office/drawing/2014/main" id="{4D4BE07E-ABBA-4AD7-8333-ED4D3353EAF6}"/>
              </a:ext>
            </a:extLst>
          </p:cNvPr>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a:extLst>
              <a:ext uri="{FF2B5EF4-FFF2-40B4-BE49-F238E27FC236}">
                <a16:creationId xmlns:a16="http://schemas.microsoft.com/office/drawing/2014/main" id="{73A78BDA-3029-4472-A132-A23116D2630D}"/>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a:extLst>
              <a:ext uri="{FF2B5EF4-FFF2-40B4-BE49-F238E27FC236}">
                <a16:creationId xmlns:a16="http://schemas.microsoft.com/office/drawing/2014/main" id="{BBA514D4-C8A5-4F4D-9CD5-3F2F5538B3A8}"/>
              </a:ext>
            </a:extLst>
          </p:cNvPr>
          <p:cNvSpPr>
            <a:spLocks noGrp="1"/>
          </p:cNvSpPr>
          <p:nvPr>
            <p:ph type="sldNum" sz="quarter" idx="12"/>
          </p:nvPr>
        </p:nvSpPr>
        <p:spPr/>
        <p:txBody>
          <a:bodyPr/>
          <a:lstStyle/>
          <a:p>
            <a:fld id="{3507F99E-D391-4E5A-AAED-153F014C8998}" type="slidenum">
              <a:rPr kumimoji="1" lang="ja-JP" altLang="en-US" smtClean="0"/>
              <a:t>12</a:t>
            </a:fld>
            <a:endParaRPr kumimoji="1" lang="ja-JP" altLang="en-US"/>
          </a:p>
        </p:txBody>
      </p:sp>
    </p:spTree>
    <p:extLst>
      <p:ext uri="{BB962C8B-B14F-4D97-AF65-F5344CB8AC3E}">
        <p14:creationId xmlns:p14="http://schemas.microsoft.com/office/powerpoint/2010/main" val="27617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left)">
                                      <p:cBhvr>
                                        <p:cTn id="7" dur="75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10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left)">
                                      <p:cBhvr>
                                        <p:cTn id="17" dur="75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wipe(left)">
                                      <p:cBhvr>
                                        <p:cTn id="22" dur="10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left)">
                                      <p:cBhvr>
                                        <p:cTn id="27" dur="1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B7F940F2-078D-4349-9BAE-9FD53719D8A2}"/>
              </a:ext>
            </a:extLst>
          </p:cNvPr>
          <p:cNvSpPr>
            <a:spLocks noGrp="1"/>
          </p:cNvSpPr>
          <p:nvPr>
            <p:ph type="title"/>
          </p:nvPr>
        </p:nvSpPr>
        <p:spPr/>
        <p:txBody>
          <a:bodyPr/>
          <a:lstStyle/>
          <a:p>
            <a:r>
              <a:rPr kumimoji="1" lang="ja-JP" altLang="en-US" dirty="0"/>
              <a:t>次の世代は，仕事を</a:t>
            </a:r>
            <a:r>
              <a:rPr kumimoji="1" lang="en-US" altLang="ja-JP" b="1" dirty="0">
                <a:latin typeface="Times New Roman" panose="02020603050405020304" pitchFamily="18" charset="0"/>
                <a:cs typeface="Times New Roman" panose="02020603050405020304" pitchFamily="18" charset="0"/>
              </a:rPr>
              <a:t>AI</a:t>
            </a:r>
            <a:r>
              <a:rPr kumimoji="1" lang="ja-JP" altLang="en-US" dirty="0"/>
              <a:t>に奪われないか？</a:t>
            </a:r>
          </a:p>
        </p:txBody>
      </p:sp>
      <p:sp>
        <p:nvSpPr>
          <p:cNvPr id="14" name="コンテンツ プレースホルダー 13">
            <a:extLst>
              <a:ext uri="{FF2B5EF4-FFF2-40B4-BE49-F238E27FC236}">
                <a16:creationId xmlns:a16="http://schemas.microsoft.com/office/drawing/2014/main" id="{5E2CA7B7-4474-455C-9B58-3AF608B281B1}"/>
              </a:ext>
            </a:extLst>
          </p:cNvPr>
          <p:cNvSpPr>
            <a:spLocks noGrp="1"/>
          </p:cNvSpPr>
          <p:nvPr>
            <p:ph sz="half" idx="2"/>
          </p:nvPr>
        </p:nvSpPr>
        <p:spPr>
          <a:xfrm>
            <a:off x="3910263" y="1825625"/>
            <a:ext cx="7443537" cy="4351338"/>
          </a:xfrm>
        </p:spPr>
        <p:txBody>
          <a:bodyPr>
            <a:normAutofit fontScale="70000" lnSpcReduction="20000"/>
          </a:bodyPr>
          <a:lstStyle/>
          <a:p>
            <a:pPr>
              <a:lnSpc>
                <a:spcPct val="120000"/>
              </a:lnSpc>
            </a:pPr>
            <a:r>
              <a:rPr lang="ja-JP" altLang="en-US" dirty="0"/>
              <a:t>そろばん→電卓の発明と普及</a:t>
            </a:r>
            <a:endParaRPr lang="en-US" altLang="ja-JP" dirty="0"/>
          </a:p>
          <a:p>
            <a:pPr lvl="1">
              <a:lnSpc>
                <a:spcPct val="120000"/>
              </a:lnSpc>
            </a:pPr>
            <a:r>
              <a:rPr lang="ja-JP" altLang="en-US" dirty="0"/>
              <a:t>計算が短時間でできるようになったため，経理課の職員は</a:t>
            </a:r>
            <a:r>
              <a:rPr lang="en-US" altLang="ja-JP" dirty="0"/>
              <a:t>10</a:t>
            </a:r>
            <a:r>
              <a:rPr lang="ja-JP" altLang="en-US" dirty="0"/>
              <a:t>人から</a:t>
            </a:r>
            <a:r>
              <a:rPr lang="en-US" altLang="ja-JP" dirty="0"/>
              <a:t>9</a:t>
            </a:r>
            <a:r>
              <a:rPr lang="ja-JP" altLang="en-US" dirty="0"/>
              <a:t>人に減った。</a:t>
            </a:r>
            <a:endParaRPr kumimoji="1" lang="en-US" altLang="ja-JP" b="1" dirty="0"/>
          </a:p>
          <a:p>
            <a:pPr>
              <a:lnSpc>
                <a:spcPct val="120000"/>
              </a:lnSpc>
            </a:pPr>
            <a:r>
              <a:rPr lang="ja-JP" altLang="en-US" dirty="0"/>
              <a:t>表計算ソフト→経理ソフトの発明と普及</a:t>
            </a:r>
            <a:endParaRPr lang="en-US" altLang="ja-JP" dirty="0"/>
          </a:p>
          <a:p>
            <a:pPr lvl="1">
              <a:lnSpc>
                <a:spcPct val="120000"/>
              </a:lnSpc>
            </a:pPr>
            <a:r>
              <a:rPr lang="ja-JP" altLang="en-US" dirty="0"/>
              <a:t>業務が効率化したため，職員は</a:t>
            </a:r>
            <a:r>
              <a:rPr lang="en-US" altLang="ja-JP" dirty="0"/>
              <a:t>9</a:t>
            </a:r>
            <a:r>
              <a:rPr lang="ja-JP" altLang="en-US" dirty="0"/>
              <a:t>人から</a:t>
            </a:r>
            <a:r>
              <a:rPr lang="en-US" altLang="ja-JP" dirty="0"/>
              <a:t>6</a:t>
            </a:r>
            <a:r>
              <a:rPr lang="ja-JP" altLang="en-US" dirty="0"/>
              <a:t>人に減った。</a:t>
            </a:r>
            <a:endParaRPr kumimoji="1" lang="en-US" altLang="ja-JP" b="1" dirty="0"/>
          </a:p>
          <a:p>
            <a:pPr>
              <a:lnSpc>
                <a:spcPct val="120000"/>
              </a:lnSpc>
            </a:pPr>
            <a:r>
              <a:rPr lang="ja-JP" altLang="en-US" dirty="0"/>
              <a:t>税理士ロボット？の発明→人間の役割？</a:t>
            </a:r>
            <a:endParaRPr lang="en-US" altLang="ja-JP" dirty="0"/>
          </a:p>
          <a:p>
            <a:pPr lvl="1">
              <a:lnSpc>
                <a:spcPct val="120000"/>
              </a:lnSpc>
            </a:pPr>
            <a:r>
              <a:rPr lang="ja-JP" altLang="en-US" dirty="0"/>
              <a:t>政府から新しく発表された税制を理解し，それを自社にどのように適用するかといったかなり高度で複雑な思考ができない人は，経理課では仕事をやらせてもらえなくなってしまう。経理課の職員は，</a:t>
            </a:r>
            <a:r>
              <a:rPr lang="en-US" altLang="ja-JP" dirty="0"/>
              <a:t>3</a:t>
            </a:r>
            <a:r>
              <a:rPr lang="ja-JP" altLang="en-US" dirty="0"/>
              <a:t>人に減った。</a:t>
            </a:r>
            <a:endParaRPr kumimoji="1" lang="en-US" altLang="ja-JP" b="1" dirty="0"/>
          </a:p>
          <a:p>
            <a:pPr>
              <a:lnSpc>
                <a:spcPct val="120000"/>
              </a:lnSpc>
            </a:pPr>
            <a:r>
              <a:rPr lang="ja-JP" altLang="en-US" dirty="0"/>
              <a:t>次の世代は働く場が奪われないか？</a:t>
            </a:r>
            <a:endParaRPr lang="en-US" altLang="ja-JP" dirty="0"/>
          </a:p>
          <a:p>
            <a:pPr lvl="1">
              <a:lnSpc>
                <a:spcPct val="120000"/>
              </a:lnSpc>
            </a:pPr>
            <a:r>
              <a:rPr lang="en-US" altLang="ja-JP" dirty="0"/>
              <a:t>AI</a:t>
            </a:r>
            <a:r>
              <a:rPr lang="ja-JP" altLang="en-US" dirty="0"/>
              <a:t>時代においては，若い頃に身につけたスキルだけで一生食べていけない。何歳になっても日々，学習し続けなければならない。職場では，すべてがアウトソーシングされた。</a:t>
            </a:r>
            <a:endParaRPr kumimoji="1" lang="ja-JP" altLang="en-US" dirty="0"/>
          </a:p>
        </p:txBody>
      </p:sp>
      <p:sp>
        <p:nvSpPr>
          <p:cNvPr id="5" name="日付プレースホルダー 4">
            <a:extLst>
              <a:ext uri="{FF2B5EF4-FFF2-40B4-BE49-F238E27FC236}">
                <a16:creationId xmlns:a16="http://schemas.microsoft.com/office/drawing/2014/main" id="{E780D70C-C2F9-45D4-BF90-5CDC898CF554}"/>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8C675210-938D-4A56-8C27-8A2B5A3A5745}"/>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720BDB28-9ECA-4666-9BD8-6913DC261260}"/>
              </a:ext>
            </a:extLst>
          </p:cNvPr>
          <p:cNvSpPr>
            <a:spLocks noGrp="1"/>
          </p:cNvSpPr>
          <p:nvPr>
            <p:ph type="sldNum" sz="quarter" idx="12"/>
          </p:nvPr>
        </p:nvSpPr>
        <p:spPr/>
        <p:txBody>
          <a:bodyPr/>
          <a:lstStyle/>
          <a:p>
            <a:fld id="{3507F99E-D391-4E5A-AAED-153F014C8998}" type="slidenum">
              <a:rPr kumimoji="1" lang="ja-JP" altLang="en-US" smtClean="0"/>
              <a:t>13</a:t>
            </a:fld>
            <a:endParaRPr kumimoji="1" lang="ja-JP" altLang="en-US"/>
          </a:p>
        </p:txBody>
      </p:sp>
      <p:pic>
        <p:nvPicPr>
          <p:cNvPr id="18" name="コンテンツ プレースホルダー 17">
            <a:extLst>
              <a:ext uri="{FF2B5EF4-FFF2-40B4-BE49-F238E27FC236}">
                <a16:creationId xmlns:a16="http://schemas.microsoft.com/office/drawing/2014/main" id="{DFFB758F-5565-4F3F-889E-0B4D965283C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6832" y="1690688"/>
            <a:ext cx="3045936" cy="4351338"/>
          </a:xfrm>
        </p:spPr>
      </p:pic>
    </p:spTree>
    <p:extLst>
      <p:ext uri="{BB962C8B-B14F-4D97-AF65-F5344CB8AC3E}">
        <p14:creationId xmlns:p14="http://schemas.microsoft.com/office/powerpoint/2010/main" val="210037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wipe(up)">
                                      <p:cBhvr>
                                        <p:cTn id="7" dur="1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wipe(left)">
                                      <p:cBhvr>
                                        <p:cTn id="12" dur="10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wipe(up)">
                                      <p:cBhvr>
                                        <p:cTn id="17" dur="3000"/>
                                        <p:tgtEl>
                                          <p:spTgt spid="1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
                                            <p:txEl>
                                              <p:pRg st="7" end="7"/>
                                            </p:txEl>
                                          </p:spTgt>
                                        </p:tgtEl>
                                        <p:attrNameLst>
                                          <p:attrName>style.visibility</p:attrName>
                                        </p:attrNameLst>
                                      </p:cBhvr>
                                      <p:to>
                                        <p:strVal val="visible"/>
                                      </p:to>
                                    </p:set>
                                    <p:animEffect transition="in" filter="wipe(up)">
                                      <p:cBhvr>
                                        <p:cTn id="22" dur="2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51D5B-559D-4A8D-9273-A7C365676C2A}"/>
              </a:ext>
            </a:extLst>
          </p:cNvPr>
          <p:cNvSpPr>
            <a:spLocks noGrp="1"/>
          </p:cNvSpPr>
          <p:nvPr>
            <p:ph type="title"/>
          </p:nvPr>
        </p:nvSpPr>
        <p:spPr/>
        <p:txBody>
          <a:bodyPr/>
          <a:lstStyle/>
          <a:p>
            <a:r>
              <a:rPr kumimoji="1" lang="ja-JP" altLang="en-US" dirty="0"/>
              <a:t>就職できても不安は尽きない</a:t>
            </a:r>
            <a:br>
              <a:rPr kumimoji="1" lang="en-US" altLang="ja-JP" dirty="0"/>
            </a:br>
            <a:r>
              <a:rPr kumimoji="1" lang="ja-JP" altLang="en-US" sz="3600" dirty="0"/>
              <a:t>不正行為を指示されたときに，立場上断れない</a:t>
            </a:r>
            <a:endParaRPr kumimoji="1" lang="ja-JP" altLang="en-US" dirty="0"/>
          </a:p>
        </p:txBody>
      </p:sp>
      <p:sp>
        <p:nvSpPr>
          <p:cNvPr id="3" name="コンテンツ プレースホルダー 2">
            <a:extLst>
              <a:ext uri="{FF2B5EF4-FFF2-40B4-BE49-F238E27FC236}">
                <a16:creationId xmlns:a16="http://schemas.microsoft.com/office/drawing/2014/main" id="{B0B0D4D2-5CAC-46CB-9D67-AF806DFA1637}"/>
              </a:ext>
            </a:extLst>
          </p:cNvPr>
          <p:cNvSpPr>
            <a:spLocks noGrp="1"/>
          </p:cNvSpPr>
          <p:nvPr>
            <p:ph sz="half" idx="1"/>
          </p:nvPr>
        </p:nvSpPr>
        <p:spPr/>
        <p:txBody>
          <a:bodyPr>
            <a:normAutofit lnSpcReduction="10000"/>
          </a:bodyPr>
          <a:lstStyle/>
          <a:p>
            <a:pPr>
              <a:lnSpc>
                <a:spcPct val="120000"/>
              </a:lnSpc>
            </a:pPr>
            <a:r>
              <a:rPr lang="ja-JP" altLang="en-US" sz="1800" dirty="0"/>
              <a:t>組織に生じる不正・不祥事（最近の</a:t>
            </a:r>
            <a:r>
              <a:rPr lang="en-US" altLang="ja-JP" sz="1800" dirty="0"/>
              <a:t>10</a:t>
            </a:r>
            <a:r>
              <a:rPr lang="ja-JP" altLang="en-US" sz="1800" dirty="0"/>
              <a:t>年間）</a:t>
            </a:r>
            <a:endParaRPr lang="en-US" altLang="ja-JP" sz="1800" dirty="0"/>
          </a:p>
          <a:p>
            <a:pPr lvl="1">
              <a:lnSpc>
                <a:spcPct val="120000"/>
              </a:lnSpc>
            </a:pPr>
            <a:r>
              <a:rPr lang="en-US" altLang="ja-JP" sz="1200" dirty="0"/>
              <a:t>2009</a:t>
            </a:r>
            <a:r>
              <a:rPr lang="ja-JP" altLang="en-US" sz="1200" dirty="0"/>
              <a:t>年　三菱自動車 </a:t>
            </a:r>
            <a:r>
              <a:rPr lang="en-US" altLang="ja-JP" sz="1200" dirty="0"/>
              <a:t>- </a:t>
            </a:r>
            <a:r>
              <a:rPr lang="ja-JP" altLang="en-US" sz="1200" dirty="0"/>
              <a:t>内部告発が行われるまでリコールを放置</a:t>
            </a:r>
          </a:p>
          <a:p>
            <a:pPr lvl="1">
              <a:lnSpc>
                <a:spcPct val="120000"/>
              </a:lnSpc>
            </a:pPr>
            <a:r>
              <a:rPr lang="en-US" altLang="ja-JP" sz="1200" dirty="0"/>
              <a:t>2009</a:t>
            </a:r>
            <a:r>
              <a:rPr lang="ja-JP" altLang="en-US" sz="1200" dirty="0"/>
              <a:t>年　</a:t>
            </a:r>
            <a:r>
              <a:rPr lang="en-US" altLang="ja-JP" sz="1200" dirty="0"/>
              <a:t>JR</a:t>
            </a:r>
            <a:r>
              <a:rPr lang="ja-JP" altLang="en-US" sz="1200" dirty="0"/>
              <a:t>東日本 </a:t>
            </a:r>
            <a:r>
              <a:rPr lang="en-US" altLang="ja-JP" sz="1200" dirty="0"/>
              <a:t>- </a:t>
            </a:r>
            <a:r>
              <a:rPr lang="ja-JP" altLang="en-US" sz="1200" dirty="0"/>
              <a:t>信濃川発電所で</a:t>
            </a:r>
            <a:r>
              <a:rPr lang="en-US" altLang="ja-JP" sz="1200" dirty="0"/>
              <a:t>10</a:t>
            </a:r>
            <a:r>
              <a:rPr lang="ja-JP" altLang="en-US" sz="1200" dirty="0"/>
              <a:t>年に渡り違法な取水、虚偽報告</a:t>
            </a:r>
          </a:p>
          <a:p>
            <a:pPr lvl="1">
              <a:lnSpc>
                <a:spcPct val="120000"/>
              </a:lnSpc>
            </a:pPr>
            <a:r>
              <a:rPr lang="en-US" altLang="ja-JP" sz="1200" dirty="0"/>
              <a:t>2011</a:t>
            </a:r>
            <a:r>
              <a:rPr lang="ja-JP" altLang="en-US" sz="1200" dirty="0"/>
              <a:t>年　オリンパス事件 </a:t>
            </a:r>
            <a:r>
              <a:rPr lang="en-US" altLang="ja-JP" sz="1200" dirty="0"/>
              <a:t>- </a:t>
            </a:r>
            <a:r>
              <a:rPr lang="ja-JP" altLang="en-US" sz="1200" dirty="0"/>
              <a:t>粉飾決算</a:t>
            </a:r>
          </a:p>
          <a:p>
            <a:pPr lvl="1">
              <a:lnSpc>
                <a:spcPct val="120000"/>
              </a:lnSpc>
            </a:pPr>
            <a:r>
              <a:rPr lang="en-US" altLang="ja-JP" sz="1200" dirty="0"/>
              <a:t>2011</a:t>
            </a:r>
            <a:r>
              <a:rPr lang="ja-JP" altLang="en-US" sz="1200" dirty="0"/>
              <a:t>年　大王製紙事件 </a:t>
            </a:r>
            <a:r>
              <a:rPr lang="en-US" altLang="ja-JP" sz="1200" dirty="0"/>
              <a:t>- </a:t>
            </a:r>
            <a:r>
              <a:rPr lang="ja-JP" altLang="en-US" sz="1200" dirty="0"/>
              <a:t>不正による巨額損失</a:t>
            </a:r>
          </a:p>
          <a:p>
            <a:pPr lvl="1">
              <a:lnSpc>
                <a:spcPct val="120000"/>
              </a:lnSpc>
            </a:pPr>
            <a:r>
              <a:rPr lang="en-US" altLang="ja-JP" sz="1200" dirty="0"/>
              <a:t>2013</a:t>
            </a:r>
            <a:r>
              <a:rPr lang="ja-JP" altLang="en-US" sz="1200" dirty="0"/>
              <a:t>年　カネボウ化粧品・ロドデノールによる白斑症状 </a:t>
            </a:r>
            <a:r>
              <a:rPr lang="en-US" altLang="ja-JP" sz="1200" dirty="0"/>
              <a:t>- </a:t>
            </a:r>
            <a:r>
              <a:rPr lang="ja-JP" altLang="en-US" sz="1200" dirty="0"/>
              <a:t>製品瑕疵</a:t>
            </a:r>
          </a:p>
          <a:p>
            <a:pPr lvl="1">
              <a:lnSpc>
                <a:spcPct val="120000"/>
              </a:lnSpc>
            </a:pPr>
            <a:r>
              <a:rPr lang="en-US" altLang="ja-JP" sz="1200" dirty="0"/>
              <a:t>2013</a:t>
            </a:r>
            <a:r>
              <a:rPr lang="ja-JP" altLang="en-US" sz="1200" dirty="0"/>
              <a:t>年　みずほ銀行暴力団融資事件 </a:t>
            </a:r>
            <a:r>
              <a:rPr lang="en-US" altLang="ja-JP" sz="1200" dirty="0"/>
              <a:t>- </a:t>
            </a:r>
            <a:r>
              <a:rPr lang="ja-JP" altLang="en-US" sz="1200" dirty="0"/>
              <a:t>反社会勢力取引</a:t>
            </a:r>
          </a:p>
          <a:p>
            <a:pPr lvl="1">
              <a:lnSpc>
                <a:spcPct val="120000"/>
              </a:lnSpc>
            </a:pPr>
            <a:r>
              <a:rPr lang="en-US" altLang="ja-JP" sz="1200" dirty="0"/>
              <a:t>2015</a:t>
            </a:r>
            <a:r>
              <a:rPr lang="ja-JP" altLang="en-US" sz="1200" dirty="0"/>
              <a:t>年　タカタ </a:t>
            </a:r>
            <a:r>
              <a:rPr lang="en-US" altLang="ja-JP" sz="1200" dirty="0"/>
              <a:t>(</a:t>
            </a:r>
            <a:r>
              <a:rPr lang="ja-JP" altLang="en-US" sz="1200" dirty="0"/>
              <a:t>企業</a:t>
            </a:r>
            <a:r>
              <a:rPr lang="en-US" altLang="ja-JP" sz="1200" dirty="0"/>
              <a:t>) - </a:t>
            </a:r>
            <a:r>
              <a:rPr lang="ja-JP" altLang="en-US" sz="1200" dirty="0"/>
              <a:t>エアバッグ不具合</a:t>
            </a:r>
          </a:p>
          <a:p>
            <a:pPr lvl="1">
              <a:lnSpc>
                <a:spcPct val="120000"/>
              </a:lnSpc>
            </a:pPr>
            <a:r>
              <a:rPr lang="en-US" altLang="ja-JP" sz="1200" dirty="0"/>
              <a:t>2015</a:t>
            </a:r>
            <a:r>
              <a:rPr lang="ja-JP" altLang="en-US" sz="1200" dirty="0"/>
              <a:t>年　東洋ゴム </a:t>
            </a:r>
            <a:r>
              <a:rPr lang="en-US" altLang="ja-JP" sz="1200" dirty="0"/>
              <a:t>- </a:t>
            </a:r>
            <a:r>
              <a:rPr lang="ja-JP" altLang="en-US" sz="1200" dirty="0"/>
              <a:t>免震パネル、防振ゴムなど試験データ偽装</a:t>
            </a:r>
          </a:p>
          <a:p>
            <a:pPr lvl="1">
              <a:lnSpc>
                <a:spcPct val="120000"/>
              </a:lnSpc>
            </a:pPr>
            <a:r>
              <a:rPr lang="en-US" altLang="ja-JP" sz="1200" dirty="0"/>
              <a:t>2015</a:t>
            </a:r>
            <a:r>
              <a:rPr lang="ja-JP" altLang="en-US" sz="1200" dirty="0"/>
              <a:t>年　東芝 </a:t>
            </a:r>
            <a:r>
              <a:rPr lang="en-US" altLang="ja-JP" sz="1200" dirty="0"/>
              <a:t>- </a:t>
            </a:r>
            <a:r>
              <a:rPr lang="ja-JP" altLang="en-US" sz="1200" dirty="0"/>
              <a:t>長期に及ぶ不適切会計</a:t>
            </a:r>
          </a:p>
          <a:p>
            <a:pPr lvl="1">
              <a:lnSpc>
                <a:spcPct val="120000"/>
              </a:lnSpc>
            </a:pPr>
            <a:r>
              <a:rPr lang="en-US" altLang="ja-JP" sz="1200" dirty="0"/>
              <a:t>2015</a:t>
            </a:r>
            <a:r>
              <a:rPr lang="ja-JP" altLang="en-US" sz="1200" dirty="0"/>
              <a:t>年　旭化成建材 </a:t>
            </a:r>
            <a:r>
              <a:rPr lang="en-US" altLang="ja-JP" sz="1200" dirty="0"/>
              <a:t>- </a:t>
            </a:r>
            <a:r>
              <a:rPr lang="ja-JP" altLang="en-US" sz="1200" dirty="0"/>
              <a:t>杭打ち工事のデータ改ざん（三井住友建設施工、三井不動産販売）</a:t>
            </a:r>
            <a:endParaRPr lang="en-US" altLang="ja-JP" sz="1200" dirty="0"/>
          </a:p>
          <a:p>
            <a:pPr lvl="1">
              <a:lnSpc>
                <a:spcPct val="120000"/>
              </a:lnSpc>
            </a:pPr>
            <a:r>
              <a:rPr lang="en-US" altLang="ja-JP" sz="1200" dirty="0"/>
              <a:t>2016</a:t>
            </a:r>
            <a:r>
              <a:rPr lang="ja-JP" altLang="en-US" sz="1200" dirty="0"/>
              <a:t>年　三菱自動車 </a:t>
            </a:r>
            <a:r>
              <a:rPr lang="en-US" altLang="ja-JP" sz="1200" dirty="0"/>
              <a:t>- </a:t>
            </a:r>
            <a:r>
              <a:rPr lang="ja-JP" altLang="en-US" sz="1200" dirty="0"/>
              <a:t>カタログ燃費の詐称及び不正計測発覚後の再測定における燃費詐称</a:t>
            </a:r>
            <a:endParaRPr lang="en-US" altLang="ja-JP" sz="1200" dirty="0"/>
          </a:p>
          <a:p>
            <a:pPr lvl="1">
              <a:lnSpc>
                <a:spcPct val="120000"/>
              </a:lnSpc>
            </a:pPr>
            <a:r>
              <a:rPr lang="en-US" altLang="ja-JP" sz="1200" dirty="0"/>
              <a:t>2016</a:t>
            </a:r>
            <a:r>
              <a:rPr lang="ja-JP" altLang="en-US" sz="1200" dirty="0"/>
              <a:t>年　スズキ </a:t>
            </a:r>
            <a:r>
              <a:rPr lang="en-US" altLang="ja-JP" sz="1200" dirty="0"/>
              <a:t>- </a:t>
            </a:r>
            <a:r>
              <a:rPr lang="ja-JP" altLang="en-US" sz="1200" dirty="0"/>
              <a:t>燃費詐称</a:t>
            </a:r>
          </a:p>
        </p:txBody>
      </p:sp>
      <p:sp>
        <p:nvSpPr>
          <p:cNvPr id="4" name="コンテンツ プレースホルダー 3">
            <a:extLst>
              <a:ext uri="{FF2B5EF4-FFF2-40B4-BE49-F238E27FC236}">
                <a16:creationId xmlns:a16="http://schemas.microsoft.com/office/drawing/2014/main" id="{C53CE8DE-BB96-486C-BED0-B8C1AFC20FC6}"/>
              </a:ext>
            </a:extLst>
          </p:cNvPr>
          <p:cNvSpPr>
            <a:spLocks noGrp="1"/>
          </p:cNvSpPr>
          <p:nvPr>
            <p:ph sz="half" idx="2"/>
          </p:nvPr>
        </p:nvSpPr>
        <p:spPr>
          <a:xfrm>
            <a:off x="6172200" y="1825625"/>
            <a:ext cx="5666874" cy="4351338"/>
          </a:xfrm>
        </p:spPr>
        <p:txBody>
          <a:bodyPr>
            <a:normAutofit lnSpcReduction="10000"/>
          </a:bodyPr>
          <a:lstStyle/>
          <a:p>
            <a:pPr lvl="1">
              <a:lnSpc>
                <a:spcPct val="120000"/>
              </a:lnSpc>
            </a:pPr>
            <a:r>
              <a:rPr lang="en-US" altLang="ja-JP" sz="1200" dirty="0"/>
              <a:t>2017</a:t>
            </a:r>
            <a:r>
              <a:rPr lang="ja-JP" altLang="en-US" sz="1200" dirty="0"/>
              <a:t>年　リニア中央新幹線建設工事 </a:t>
            </a:r>
            <a:r>
              <a:rPr lang="en-US" altLang="ja-JP" sz="1200" dirty="0"/>
              <a:t>- </a:t>
            </a:r>
            <a:r>
              <a:rPr lang="ja-JP" altLang="en-US" sz="1200" dirty="0"/>
              <a:t>ゼネコン</a:t>
            </a:r>
            <a:r>
              <a:rPr lang="en-US" altLang="ja-JP" sz="1200" dirty="0"/>
              <a:t>4</a:t>
            </a:r>
            <a:r>
              <a:rPr lang="ja-JP" altLang="en-US" sz="1200" dirty="0"/>
              <a:t>社談合</a:t>
            </a:r>
          </a:p>
          <a:p>
            <a:pPr lvl="1">
              <a:lnSpc>
                <a:spcPct val="120000"/>
              </a:lnSpc>
            </a:pPr>
            <a:r>
              <a:rPr lang="en-US" altLang="ja-JP" sz="1200" dirty="0"/>
              <a:t>2017</a:t>
            </a:r>
            <a:r>
              <a:rPr lang="ja-JP" altLang="en-US" sz="1200" dirty="0"/>
              <a:t>年　てるみくら</a:t>
            </a:r>
            <a:r>
              <a:rPr lang="ja-JP" altLang="en-US" sz="1200" dirty="0" err="1"/>
              <a:t>ぶ</a:t>
            </a:r>
            <a:r>
              <a:rPr lang="ja-JP" altLang="en-US" sz="1200" dirty="0"/>
              <a:t> </a:t>
            </a:r>
            <a:r>
              <a:rPr lang="en-US" altLang="ja-JP" sz="1200" dirty="0"/>
              <a:t>- </a:t>
            </a:r>
            <a:r>
              <a:rPr lang="ja-JP" altLang="en-US" sz="1200" dirty="0"/>
              <a:t>粉飾、詐欺</a:t>
            </a:r>
          </a:p>
          <a:p>
            <a:pPr lvl="1">
              <a:lnSpc>
                <a:spcPct val="120000"/>
              </a:lnSpc>
            </a:pPr>
            <a:r>
              <a:rPr lang="en-US" altLang="ja-JP" sz="1200" dirty="0"/>
              <a:t>2017</a:t>
            </a:r>
            <a:r>
              <a:rPr lang="ja-JP" altLang="en-US" sz="1200" dirty="0"/>
              <a:t>年　神戸製鋼所 </a:t>
            </a:r>
            <a:r>
              <a:rPr lang="en-US" altLang="ja-JP" sz="1200" dirty="0"/>
              <a:t>- </a:t>
            </a:r>
            <a:r>
              <a:rPr lang="ja-JP" altLang="en-US" sz="1200" dirty="0"/>
              <a:t>品質検査データ改竄</a:t>
            </a:r>
          </a:p>
          <a:p>
            <a:pPr lvl="1">
              <a:lnSpc>
                <a:spcPct val="120000"/>
              </a:lnSpc>
            </a:pPr>
            <a:r>
              <a:rPr lang="en-US" altLang="ja-JP" sz="1200" dirty="0"/>
              <a:t>2018</a:t>
            </a:r>
            <a:r>
              <a:rPr lang="ja-JP" altLang="en-US" sz="1200" dirty="0"/>
              <a:t>年　はれのひ </a:t>
            </a:r>
            <a:r>
              <a:rPr lang="en-US" altLang="ja-JP" sz="1200" dirty="0"/>
              <a:t>- </a:t>
            </a:r>
            <a:r>
              <a:rPr lang="ja-JP" altLang="en-US" sz="1200" dirty="0"/>
              <a:t>粉飾、詐欺</a:t>
            </a:r>
          </a:p>
          <a:p>
            <a:pPr lvl="1">
              <a:lnSpc>
                <a:spcPct val="120000"/>
              </a:lnSpc>
            </a:pPr>
            <a:r>
              <a:rPr lang="en-US" altLang="ja-JP" sz="1200" dirty="0"/>
              <a:t>2018</a:t>
            </a:r>
            <a:r>
              <a:rPr lang="ja-JP" altLang="en-US" sz="1200" dirty="0"/>
              <a:t>年　</a:t>
            </a:r>
            <a:r>
              <a:rPr lang="en-US" altLang="ja-JP" sz="1200" dirty="0"/>
              <a:t>SUBARU - </a:t>
            </a:r>
            <a:r>
              <a:rPr lang="ja-JP" altLang="en-US" sz="1200" dirty="0"/>
              <a:t>データ書き換え</a:t>
            </a:r>
          </a:p>
          <a:p>
            <a:pPr lvl="1">
              <a:lnSpc>
                <a:spcPct val="120000"/>
              </a:lnSpc>
            </a:pPr>
            <a:r>
              <a:rPr lang="en-US" altLang="ja-JP" sz="1200" dirty="0"/>
              <a:t>2018</a:t>
            </a:r>
            <a:r>
              <a:rPr lang="ja-JP" altLang="en-US" sz="1200" dirty="0"/>
              <a:t>年　スルガ銀行 </a:t>
            </a:r>
            <a:r>
              <a:rPr lang="en-US" altLang="ja-JP" sz="1200" dirty="0"/>
              <a:t>- </a:t>
            </a:r>
            <a:r>
              <a:rPr lang="ja-JP" altLang="en-US" sz="1200" dirty="0"/>
              <a:t>不正融資</a:t>
            </a:r>
          </a:p>
          <a:p>
            <a:pPr lvl="1">
              <a:lnSpc>
                <a:spcPct val="120000"/>
              </a:lnSpc>
            </a:pPr>
            <a:r>
              <a:rPr lang="en-US" altLang="ja-JP" sz="1200" dirty="0"/>
              <a:t>2018</a:t>
            </a:r>
            <a:r>
              <a:rPr lang="ja-JP" altLang="en-US" sz="1200" dirty="0"/>
              <a:t>年　</a:t>
            </a:r>
            <a:r>
              <a:rPr lang="en-US" altLang="ja-JP" sz="1200" dirty="0"/>
              <a:t>KYB - </a:t>
            </a:r>
            <a:r>
              <a:rPr lang="ja-JP" altLang="en-US" sz="1200" dirty="0"/>
              <a:t>免震装置データ改竄</a:t>
            </a:r>
          </a:p>
          <a:p>
            <a:pPr lvl="1">
              <a:lnSpc>
                <a:spcPct val="120000"/>
              </a:lnSpc>
            </a:pPr>
            <a:r>
              <a:rPr lang="en-US" altLang="ja-JP" sz="1200" dirty="0"/>
              <a:t>2018</a:t>
            </a:r>
            <a:r>
              <a:rPr lang="ja-JP" altLang="en-US" sz="1200" dirty="0"/>
              <a:t>年　財務省による公文書の書き換え（森友文書）</a:t>
            </a:r>
          </a:p>
          <a:p>
            <a:pPr lvl="1">
              <a:lnSpc>
                <a:spcPct val="120000"/>
              </a:lnSpc>
            </a:pPr>
            <a:r>
              <a:rPr lang="en-US" altLang="ja-JP" sz="1200" dirty="0"/>
              <a:t>2019</a:t>
            </a:r>
            <a:r>
              <a:rPr lang="ja-JP" altLang="en-US" sz="1200" dirty="0"/>
              <a:t>年　厚労省統計（毎月勤労統計調査）の不正</a:t>
            </a:r>
            <a:endParaRPr lang="en-US" altLang="ja-JP" sz="1200" dirty="0"/>
          </a:p>
          <a:p>
            <a:pPr>
              <a:lnSpc>
                <a:spcPct val="120000"/>
              </a:lnSpc>
            </a:pPr>
            <a:r>
              <a:rPr kumimoji="1" lang="ja-JP" altLang="en-US" sz="1600" dirty="0"/>
              <a:t>不正行為がはびこる根本原因は？</a:t>
            </a:r>
            <a:br>
              <a:rPr kumimoji="1" lang="en-US" altLang="ja-JP" sz="1600" dirty="0"/>
            </a:br>
            <a:r>
              <a:rPr kumimoji="1" lang="ja-JP" altLang="en-US" sz="1600" dirty="0"/>
              <a:t>不正行為を指示されても断れないのはなぜ？</a:t>
            </a:r>
            <a:endParaRPr kumimoji="1" lang="en-US" altLang="ja-JP" sz="1600" dirty="0"/>
          </a:p>
          <a:p>
            <a:pPr lvl="1">
              <a:lnSpc>
                <a:spcPct val="120000"/>
              </a:lnSpc>
            </a:pPr>
            <a:r>
              <a:rPr lang="ja-JP" altLang="en-US" sz="1200" dirty="0"/>
              <a:t>「君，出世をあきらめたのかね？」</a:t>
            </a:r>
            <a:endParaRPr lang="en-US" altLang="ja-JP" sz="1200" dirty="0"/>
          </a:p>
          <a:p>
            <a:pPr lvl="2">
              <a:lnSpc>
                <a:spcPct val="120000"/>
              </a:lnSpc>
            </a:pPr>
            <a:r>
              <a:rPr lang="ja-JP" altLang="en-US" sz="1200" dirty="0"/>
              <a:t>←出世したいので断れない</a:t>
            </a:r>
            <a:r>
              <a:rPr lang="ja-JP" altLang="en-US" sz="800" dirty="0"/>
              <a:t>。</a:t>
            </a:r>
            <a:endParaRPr lang="en-US" altLang="ja-JP" sz="800" dirty="0"/>
          </a:p>
          <a:p>
            <a:pPr lvl="1">
              <a:lnSpc>
                <a:spcPct val="120000"/>
              </a:lnSpc>
            </a:pPr>
            <a:r>
              <a:rPr kumimoji="1" lang="ja-JP" altLang="en-US" sz="1200" dirty="0"/>
              <a:t>「君，辞めたいのかね？　なんなら辞めてもいいんだよ。」</a:t>
            </a:r>
            <a:endParaRPr kumimoji="1" lang="en-US" altLang="ja-JP" sz="1200" dirty="0"/>
          </a:p>
          <a:p>
            <a:pPr lvl="2">
              <a:lnSpc>
                <a:spcPct val="120000"/>
              </a:lnSpc>
            </a:pPr>
            <a:r>
              <a:rPr kumimoji="1" lang="ja-JP" altLang="en-US" sz="1200" dirty="0"/>
              <a:t>←家族を思うと，辞められない。</a:t>
            </a:r>
          </a:p>
        </p:txBody>
      </p:sp>
      <p:sp>
        <p:nvSpPr>
          <p:cNvPr id="5" name="日付プレースホルダー 4">
            <a:extLst>
              <a:ext uri="{FF2B5EF4-FFF2-40B4-BE49-F238E27FC236}">
                <a16:creationId xmlns:a16="http://schemas.microsoft.com/office/drawing/2014/main" id="{6485508C-6EBC-45C5-AAD2-4CF7DD971DA5}"/>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00BF6084-5720-409C-9A25-E620AD957A21}"/>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2BA1B5CA-9710-4D12-ADBB-450E58A53A81}"/>
              </a:ext>
            </a:extLst>
          </p:cNvPr>
          <p:cNvSpPr>
            <a:spLocks noGrp="1"/>
          </p:cNvSpPr>
          <p:nvPr>
            <p:ph type="sldNum" sz="quarter" idx="12"/>
          </p:nvPr>
        </p:nvSpPr>
        <p:spPr/>
        <p:txBody>
          <a:bodyPr/>
          <a:lstStyle/>
          <a:p>
            <a:fld id="{3507F99E-D391-4E5A-AAED-153F014C8998}" type="slidenum">
              <a:rPr kumimoji="1" lang="ja-JP" altLang="en-US" smtClean="0"/>
              <a:t>14</a:t>
            </a:fld>
            <a:endParaRPr kumimoji="1" lang="ja-JP" altLang="en-US"/>
          </a:p>
        </p:txBody>
      </p:sp>
    </p:spTree>
    <p:extLst>
      <p:ext uri="{BB962C8B-B14F-4D97-AF65-F5344CB8AC3E}">
        <p14:creationId xmlns:p14="http://schemas.microsoft.com/office/powerpoint/2010/main" val="109025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750"/>
                                        <p:tgtEl>
                                          <p:spTgt spid="3">
                                            <p:txEl>
                                              <p:pRg st="2" end="2"/>
                                            </p:txEl>
                                          </p:spTgt>
                                        </p:tgtEl>
                                      </p:cBhvr>
                                    </p:animEffect>
                                  </p:childTnLst>
                                </p:cTn>
                              </p:par>
                            </p:childTnLst>
                          </p:cTn>
                        </p:par>
                        <p:par>
                          <p:cTn id="12" fill="hold">
                            <p:stCondLst>
                              <p:cond delay="1500"/>
                            </p:stCondLst>
                            <p:childTnLst>
                              <p:par>
                                <p:cTn id="13" presetID="22" presetClass="entr" presetSubtype="8" fill="hold" nodeType="afterEffect">
                                  <p:stCondLst>
                                    <p:cond delay="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750"/>
                                        <p:tgtEl>
                                          <p:spTgt spid="3">
                                            <p:txEl>
                                              <p:pRg st="3" end="3"/>
                                            </p:txEl>
                                          </p:spTgt>
                                        </p:tgtEl>
                                      </p:cBhvr>
                                    </p:animEffect>
                                  </p:childTnLst>
                                </p:cTn>
                              </p:par>
                            </p:childTnLst>
                          </p:cTn>
                        </p:par>
                        <p:par>
                          <p:cTn id="16" fill="hold">
                            <p:stCondLst>
                              <p:cond delay="2500"/>
                            </p:stCondLst>
                            <p:childTnLst>
                              <p:par>
                                <p:cTn id="17" presetID="22" presetClass="entr" presetSubtype="8" fill="hold" nodeType="afterEffect">
                                  <p:stCondLst>
                                    <p:cond delay="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750"/>
                                        <p:tgtEl>
                                          <p:spTgt spid="3">
                                            <p:txEl>
                                              <p:pRg st="4" end="4"/>
                                            </p:txEl>
                                          </p:spTgt>
                                        </p:tgtEl>
                                      </p:cBhvr>
                                    </p:animEffect>
                                  </p:childTnLst>
                                </p:cTn>
                              </p:par>
                            </p:childTnLst>
                          </p:cTn>
                        </p:par>
                        <p:par>
                          <p:cTn id="20" fill="hold">
                            <p:stCondLst>
                              <p:cond delay="3500"/>
                            </p:stCondLst>
                            <p:childTnLst>
                              <p:par>
                                <p:cTn id="21" presetID="22" presetClass="entr" presetSubtype="8" fill="hold" nodeType="afterEffect">
                                  <p:stCondLst>
                                    <p:cond delay="2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750"/>
                                        <p:tgtEl>
                                          <p:spTgt spid="3">
                                            <p:txEl>
                                              <p:pRg st="5" end="5"/>
                                            </p:txEl>
                                          </p:spTgt>
                                        </p:tgtEl>
                                      </p:cBhvr>
                                    </p:animEffect>
                                  </p:childTnLst>
                                </p:cTn>
                              </p:par>
                            </p:childTnLst>
                          </p:cTn>
                        </p:par>
                        <p:par>
                          <p:cTn id="24" fill="hold">
                            <p:stCondLst>
                              <p:cond delay="4500"/>
                            </p:stCondLst>
                            <p:childTnLst>
                              <p:par>
                                <p:cTn id="25" presetID="22" presetClass="entr" presetSubtype="8" fill="hold" nodeType="afterEffect">
                                  <p:stCondLst>
                                    <p:cond delay="25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750"/>
                                        <p:tgtEl>
                                          <p:spTgt spid="3">
                                            <p:txEl>
                                              <p:pRg st="6" end="6"/>
                                            </p:txEl>
                                          </p:spTgt>
                                        </p:tgtEl>
                                      </p:cBhvr>
                                    </p:animEffect>
                                  </p:childTnLst>
                                </p:cTn>
                              </p:par>
                            </p:childTnLst>
                          </p:cTn>
                        </p:par>
                        <p:par>
                          <p:cTn id="28" fill="hold">
                            <p:stCondLst>
                              <p:cond delay="5500"/>
                            </p:stCondLst>
                            <p:childTnLst>
                              <p:par>
                                <p:cTn id="29" presetID="22" presetClass="entr" presetSubtype="8" fill="hold" nodeType="afterEffect">
                                  <p:stCondLst>
                                    <p:cond delay="25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750"/>
                                        <p:tgtEl>
                                          <p:spTgt spid="3">
                                            <p:txEl>
                                              <p:pRg st="7" end="7"/>
                                            </p:txEl>
                                          </p:spTgt>
                                        </p:tgtEl>
                                      </p:cBhvr>
                                    </p:animEffect>
                                  </p:childTnLst>
                                </p:cTn>
                              </p:par>
                            </p:childTnLst>
                          </p:cTn>
                        </p:par>
                        <p:par>
                          <p:cTn id="32" fill="hold">
                            <p:stCondLst>
                              <p:cond delay="6500"/>
                            </p:stCondLst>
                            <p:childTnLst>
                              <p:par>
                                <p:cTn id="33" presetID="22" presetClass="entr" presetSubtype="8" fill="hold" nodeType="afterEffect">
                                  <p:stCondLst>
                                    <p:cond delay="25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750"/>
                                        <p:tgtEl>
                                          <p:spTgt spid="3">
                                            <p:txEl>
                                              <p:pRg st="8" end="8"/>
                                            </p:txEl>
                                          </p:spTgt>
                                        </p:tgtEl>
                                      </p:cBhvr>
                                    </p:animEffect>
                                  </p:childTnLst>
                                </p:cTn>
                              </p:par>
                            </p:childTnLst>
                          </p:cTn>
                        </p:par>
                        <p:par>
                          <p:cTn id="36" fill="hold">
                            <p:stCondLst>
                              <p:cond delay="7500"/>
                            </p:stCondLst>
                            <p:childTnLst>
                              <p:par>
                                <p:cTn id="37" presetID="22" presetClass="entr" presetSubtype="8" fill="hold" nodeType="afterEffect">
                                  <p:stCondLst>
                                    <p:cond delay="25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left)">
                                      <p:cBhvr>
                                        <p:cTn id="39" dur="750"/>
                                        <p:tgtEl>
                                          <p:spTgt spid="3">
                                            <p:txEl>
                                              <p:pRg st="9" end="9"/>
                                            </p:txEl>
                                          </p:spTgt>
                                        </p:tgtEl>
                                      </p:cBhvr>
                                    </p:animEffect>
                                  </p:childTnLst>
                                </p:cTn>
                              </p:par>
                            </p:childTnLst>
                          </p:cTn>
                        </p:par>
                        <p:par>
                          <p:cTn id="40" fill="hold">
                            <p:stCondLst>
                              <p:cond delay="8500"/>
                            </p:stCondLst>
                            <p:childTnLst>
                              <p:par>
                                <p:cTn id="41" presetID="22" presetClass="entr" presetSubtype="1" fill="hold" nodeType="afterEffect">
                                  <p:stCondLst>
                                    <p:cond delay="25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up)">
                                      <p:cBhvr>
                                        <p:cTn id="43" dur="1000"/>
                                        <p:tgtEl>
                                          <p:spTgt spid="3">
                                            <p:txEl>
                                              <p:pRg st="10" end="10"/>
                                            </p:txEl>
                                          </p:spTgt>
                                        </p:tgtEl>
                                      </p:cBhvr>
                                    </p:animEffect>
                                  </p:childTnLst>
                                </p:cTn>
                              </p:par>
                            </p:childTnLst>
                          </p:cTn>
                        </p:par>
                        <p:par>
                          <p:cTn id="44" fill="hold">
                            <p:stCondLst>
                              <p:cond delay="9750"/>
                            </p:stCondLst>
                            <p:childTnLst>
                              <p:par>
                                <p:cTn id="45" presetID="22" presetClass="entr" presetSubtype="1" fill="hold" nodeType="afterEffect">
                                  <p:stCondLst>
                                    <p:cond delay="25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up)">
                                      <p:cBhvr>
                                        <p:cTn id="47" dur="1000"/>
                                        <p:tgtEl>
                                          <p:spTgt spid="3">
                                            <p:txEl>
                                              <p:pRg st="11" end="11"/>
                                            </p:txEl>
                                          </p:spTgt>
                                        </p:tgtEl>
                                      </p:cBhvr>
                                    </p:animEffect>
                                  </p:childTnLst>
                                </p:cTn>
                              </p:par>
                            </p:childTnLst>
                          </p:cTn>
                        </p:par>
                        <p:par>
                          <p:cTn id="48" fill="hold">
                            <p:stCondLst>
                              <p:cond delay="11000"/>
                            </p:stCondLst>
                            <p:childTnLst>
                              <p:par>
                                <p:cTn id="49" presetID="22" presetClass="entr" presetSubtype="8" fill="hold" nodeType="afterEffect">
                                  <p:stCondLst>
                                    <p:cond delay="25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wipe(left)">
                                      <p:cBhvr>
                                        <p:cTn id="51" dur="750"/>
                                        <p:tgtEl>
                                          <p:spTgt spid="3">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wipe(left)">
                                      <p:cBhvr>
                                        <p:cTn id="56" dur="500"/>
                                        <p:tgtEl>
                                          <p:spTgt spid="4">
                                            <p:txEl>
                                              <p:pRg st="0" end="0"/>
                                            </p:txEl>
                                          </p:spTgt>
                                        </p:tgtEl>
                                      </p:cBhvr>
                                    </p:animEffect>
                                  </p:childTnLst>
                                </p:cTn>
                              </p:par>
                            </p:childTnLst>
                          </p:cTn>
                        </p:par>
                        <p:par>
                          <p:cTn id="57" fill="hold">
                            <p:stCondLst>
                              <p:cond delay="500"/>
                            </p:stCondLst>
                            <p:childTnLst>
                              <p:par>
                                <p:cTn id="58" presetID="22" presetClass="entr" presetSubtype="8" fill="hold" nodeType="afterEffect">
                                  <p:stCondLst>
                                    <p:cond delay="250"/>
                                  </p:stCondLst>
                                  <p:childTnLst>
                                    <p:set>
                                      <p:cBhvr>
                                        <p:cTn id="59" dur="1" fill="hold">
                                          <p:stCondLst>
                                            <p:cond delay="0"/>
                                          </p:stCondLst>
                                        </p:cTn>
                                        <p:tgtEl>
                                          <p:spTgt spid="4">
                                            <p:txEl>
                                              <p:pRg st="1" end="1"/>
                                            </p:txEl>
                                          </p:spTgt>
                                        </p:tgtEl>
                                        <p:attrNameLst>
                                          <p:attrName>style.visibility</p:attrName>
                                        </p:attrNameLst>
                                      </p:cBhvr>
                                      <p:to>
                                        <p:strVal val="visible"/>
                                      </p:to>
                                    </p:set>
                                    <p:animEffect transition="in" filter="wipe(left)">
                                      <p:cBhvr>
                                        <p:cTn id="60" dur="500"/>
                                        <p:tgtEl>
                                          <p:spTgt spid="4">
                                            <p:txEl>
                                              <p:pRg st="1" end="1"/>
                                            </p:txEl>
                                          </p:spTgt>
                                        </p:tgtEl>
                                      </p:cBhvr>
                                    </p:animEffect>
                                  </p:childTnLst>
                                </p:cTn>
                              </p:par>
                            </p:childTnLst>
                          </p:cTn>
                        </p:par>
                        <p:par>
                          <p:cTn id="61" fill="hold">
                            <p:stCondLst>
                              <p:cond delay="1250"/>
                            </p:stCondLst>
                            <p:childTnLst>
                              <p:par>
                                <p:cTn id="62" presetID="22" presetClass="entr" presetSubtype="8" fill="hold" nodeType="afterEffect">
                                  <p:stCondLst>
                                    <p:cond delay="250"/>
                                  </p:stCondLst>
                                  <p:childTnLst>
                                    <p:set>
                                      <p:cBhvr>
                                        <p:cTn id="63" dur="1" fill="hold">
                                          <p:stCondLst>
                                            <p:cond delay="0"/>
                                          </p:stCondLst>
                                        </p:cTn>
                                        <p:tgtEl>
                                          <p:spTgt spid="4">
                                            <p:txEl>
                                              <p:pRg st="2" end="2"/>
                                            </p:txEl>
                                          </p:spTgt>
                                        </p:tgtEl>
                                        <p:attrNameLst>
                                          <p:attrName>style.visibility</p:attrName>
                                        </p:attrNameLst>
                                      </p:cBhvr>
                                      <p:to>
                                        <p:strVal val="visible"/>
                                      </p:to>
                                    </p:set>
                                    <p:animEffect transition="in" filter="wipe(left)">
                                      <p:cBhvr>
                                        <p:cTn id="64" dur="500"/>
                                        <p:tgtEl>
                                          <p:spTgt spid="4">
                                            <p:txEl>
                                              <p:pRg st="2" end="2"/>
                                            </p:txEl>
                                          </p:spTgt>
                                        </p:tgtEl>
                                      </p:cBhvr>
                                    </p:animEffect>
                                  </p:childTnLst>
                                </p:cTn>
                              </p:par>
                            </p:childTnLst>
                          </p:cTn>
                        </p:par>
                        <p:par>
                          <p:cTn id="65" fill="hold">
                            <p:stCondLst>
                              <p:cond delay="2000"/>
                            </p:stCondLst>
                            <p:childTnLst>
                              <p:par>
                                <p:cTn id="66" presetID="22" presetClass="entr" presetSubtype="8" fill="hold" nodeType="afterEffect">
                                  <p:stCondLst>
                                    <p:cond delay="250"/>
                                  </p:stCondLst>
                                  <p:childTnLst>
                                    <p:set>
                                      <p:cBhvr>
                                        <p:cTn id="67" dur="1" fill="hold">
                                          <p:stCondLst>
                                            <p:cond delay="0"/>
                                          </p:stCondLst>
                                        </p:cTn>
                                        <p:tgtEl>
                                          <p:spTgt spid="4">
                                            <p:txEl>
                                              <p:pRg st="3" end="3"/>
                                            </p:txEl>
                                          </p:spTgt>
                                        </p:tgtEl>
                                        <p:attrNameLst>
                                          <p:attrName>style.visibility</p:attrName>
                                        </p:attrNameLst>
                                      </p:cBhvr>
                                      <p:to>
                                        <p:strVal val="visible"/>
                                      </p:to>
                                    </p:set>
                                    <p:animEffect transition="in" filter="wipe(left)">
                                      <p:cBhvr>
                                        <p:cTn id="68" dur="500"/>
                                        <p:tgtEl>
                                          <p:spTgt spid="4">
                                            <p:txEl>
                                              <p:pRg st="3" end="3"/>
                                            </p:txEl>
                                          </p:spTgt>
                                        </p:tgtEl>
                                      </p:cBhvr>
                                    </p:animEffect>
                                  </p:childTnLst>
                                </p:cTn>
                              </p:par>
                            </p:childTnLst>
                          </p:cTn>
                        </p:par>
                        <p:par>
                          <p:cTn id="69" fill="hold">
                            <p:stCondLst>
                              <p:cond delay="2750"/>
                            </p:stCondLst>
                            <p:childTnLst>
                              <p:par>
                                <p:cTn id="70" presetID="22" presetClass="entr" presetSubtype="8" fill="hold" nodeType="afterEffect">
                                  <p:stCondLst>
                                    <p:cond delay="250"/>
                                  </p:stCondLst>
                                  <p:childTnLst>
                                    <p:set>
                                      <p:cBhvr>
                                        <p:cTn id="71" dur="1" fill="hold">
                                          <p:stCondLst>
                                            <p:cond delay="0"/>
                                          </p:stCondLst>
                                        </p:cTn>
                                        <p:tgtEl>
                                          <p:spTgt spid="4">
                                            <p:txEl>
                                              <p:pRg st="4" end="4"/>
                                            </p:txEl>
                                          </p:spTgt>
                                        </p:tgtEl>
                                        <p:attrNameLst>
                                          <p:attrName>style.visibility</p:attrName>
                                        </p:attrNameLst>
                                      </p:cBhvr>
                                      <p:to>
                                        <p:strVal val="visible"/>
                                      </p:to>
                                    </p:set>
                                    <p:animEffect transition="in" filter="wipe(left)">
                                      <p:cBhvr>
                                        <p:cTn id="72" dur="500"/>
                                        <p:tgtEl>
                                          <p:spTgt spid="4">
                                            <p:txEl>
                                              <p:pRg st="4" end="4"/>
                                            </p:txEl>
                                          </p:spTgt>
                                        </p:tgtEl>
                                      </p:cBhvr>
                                    </p:animEffect>
                                  </p:childTnLst>
                                </p:cTn>
                              </p:par>
                            </p:childTnLst>
                          </p:cTn>
                        </p:par>
                        <p:par>
                          <p:cTn id="73" fill="hold">
                            <p:stCondLst>
                              <p:cond delay="3500"/>
                            </p:stCondLst>
                            <p:childTnLst>
                              <p:par>
                                <p:cTn id="74" presetID="22" presetClass="entr" presetSubtype="8" fill="hold" nodeType="afterEffect">
                                  <p:stCondLst>
                                    <p:cond delay="25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wipe(left)">
                                      <p:cBhvr>
                                        <p:cTn id="76" dur="500"/>
                                        <p:tgtEl>
                                          <p:spTgt spid="4">
                                            <p:txEl>
                                              <p:pRg st="5" end="5"/>
                                            </p:txEl>
                                          </p:spTgt>
                                        </p:tgtEl>
                                      </p:cBhvr>
                                    </p:animEffect>
                                  </p:childTnLst>
                                </p:cTn>
                              </p:par>
                            </p:childTnLst>
                          </p:cTn>
                        </p:par>
                        <p:par>
                          <p:cTn id="77" fill="hold">
                            <p:stCondLst>
                              <p:cond delay="4250"/>
                            </p:stCondLst>
                            <p:childTnLst>
                              <p:par>
                                <p:cTn id="78" presetID="22" presetClass="entr" presetSubtype="8" fill="hold" nodeType="afterEffect">
                                  <p:stCondLst>
                                    <p:cond delay="250"/>
                                  </p:stCondLst>
                                  <p:childTnLst>
                                    <p:set>
                                      <p:cBhvr>
                                        <p:cTn id="79" dur="1" fill="hold">
                                          <p:stCondLst>
                                            <p:cond delay="0"/>
                                          </p:stCondLst>
                                        </p:cTn>
                                        <p:tgtEl>
                                          <p:spTgt spid="4">
                                            <p:txEl>
                                              <p:pRg st="6" end="6"/>
                                            </p:txEl>
                                          </p:spTgt>
                                        </p:tgtEl>
                                        <p:attrNameLst>
                                          <p:attrName>style.visibility</p:attrName>
                                        </p:attrNameLst>
                                      </p:cBhvr>
                                      <p:to>
                                        <p:strVal val="visible"/>
                                      </p:to>
                                    </p:set>
                                    <p:animEffect transition="in" filter="wipe(left)">
                                      <p:cBhvr>
                                        <p:cTn id="80" dur="500"/>
                                        <p:tgtEl>
                                          <p:spTgt spid="4">
                                            <p:txEl>
                                              <p:pRg st="6" end="6"/>
                                            </p:txEl>
                                          </p:spTgt>
                                        </p:tgtEl>
                                      </p:cBhvr>
                                    </p:animEffect>
                                  </p:childTnLst>
                                </p:cTn>
                              </p:par>
                            </p:childTnLst>
                          </p:cTn>
                        </p:par>
                        <p:par>
                          <p:cTn id="81" fill="hold">
                            <p:stCondLst>
                              <p:cond delay="5000"/>
                            </p:stCondLst>
                            <p:childTnLst>
                              <p:par>
                                <p:cTn id="82" presetID="22" presetClass="entr" presetSubtype="8" fill="hold" nodeType="afterEffect">
                                  <p:stCondLst>
                                    <p:cond delay="250"/>
                                  </p:stCondLst>
                                  <p:childTnLst>
                                    <p:set>
                                      <p:cBhvr>
                                        <p:cTn id="83" dur="1" fill="hold">
                                          <p:stCondLst>
                                            <p:cond delay="0"/>
                                          </p:stCondLst>
                                        </p:cTn>
                                        <p:tgtEl>
                                          <p:spTgt spid="4">
                                            <p:txEl>
                                              <p:pRg st="7" end="7"/>
                                            </p:txEl>
                                          </p:spTgt>
                                        </p:tgtEl>
                                        <p:attrNameLst>
                                          <p:attrName>style.visibility</p:attrName>
                                        </p:attrNameLst>
                                      </p:cBhvr>
                                      <p:to>
                                        <p:strVal val="visible"/>
                                      </p:to>
                                    </p:set>
                                    <p:animEffect transition="in" filter="wipe(left)">
                                      <p:cBhvr>
                                        <p:cTn id="84" dur="500"/>
                                        <p:tgtEl>
                                          <p:spTgt spid="4">
                                            <p:txEl>
                                              <p:pRg st="7" end="7"/>
                                            </p:txEl>
                                          </p:spTgt>
                                        </p:tgtEl>
                                      </p:cBhvr>
                                    </p:animEffect>
                                  </p:childTnLst>
                                </p:cTn>
                              </p:par>
                            </p:childTnLst>
                          </p:cTn>
                        </p:par>
                        <p:par>
                          <p:cTn id="85" fill="hold">
                            <p:stCondLst>
                              <p:cond delay="5750"/>
                            </p:stCondLst>
                            <p:childTnLst>
                              <p:par>
                                <p:cTn id="86" presetID="22" presetClass="entr" presetSubtype="8" fill="hold" nodeType="afterEffect">
                                  <p:stCondLst>
                                    <p:cond delay="250"/>
                                  </p:stCondLst>
                                  <p:childTnLst>
                                    <p:set>
                                      <p:cBhvr>
                                        <p:cTn id="87" dur="1" fill="hold">
                                          <p:stCondLst>
                                            <p:cond delay="0"/>
                                          </p:stCondLst>
                                        </p:cTn>
                                        <p:tgtEl>
                                          <p:spTgt spid="4">
                                            <p:txEl>
                                              <p:pRg st="8" end="8"/>
                                            </p:txEl>
                                          </p:spTgt>
                                        </p:tgtEl>
                                        <p:attrNameLst>
                                          <p:attrName>style.visibility</p:attrName>
                                        </p:attrNameLst>
                                      </p:cBhvr>
                                      <p:to>
                                        <p:strVal val="visible"/>
                                      </p:to>
                                    </p:set>
                                    <p:animEffect transition="in" filter="wipe(left)">
                                      <p:cBhvr>
                                        <p:cTn id="88" dur="500"/>
                                        <p:tgtEl>
                                          <p:spTgt spid="4">
                                            <p:txEl>
                                              <p:pRg st="8" end="8"/>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4">
                                            <p:txEl>
                                              <p:pRg st="10" end="10"/>
                                            </p:txEl>
                                          </p:spTgt>
                                        </p:tgtEl>
                                        <p:attrNameLst>
                                          <p:attrName>style.visibility</p:attrName>
                                        </p:attrNameLst>
                                      </p:cBhvr>
                                      <p:to>
                                        <p:strVal val="visible"/>
                                      </p:to>
                                    </p:set>
                                    <p:animEffect transition="in" filter="wipe(left)">
                                      <p:cBhvr>
                                        <p:cTn id="93" dur="750"/>
                                        <p:tgtEl>
                                          <p:spTgt spid="4">
                                            <p:txEl>
                                              <p:pRg st="10" end="1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4">
                                            <p:txEl>
                                              <p:pRg st="11" end="11"/>
                                            </p:txEl>
                                          </p:spTgt>
                                        </p:tgtEl>
                                        <p:attrNameLst>
                                          <p:attrName>style.visibility</p:attrName>
                                        </p:attrNameLst>
                                      </p:cBhvr>
                                      <p:to>
                                        <p:strVal val="visible"/>
                                      </p:to>
                                    </p:set>
                                    <p:animEffect transition="in" filter="wipe(left)">
                                      <p:cBhvr>
                                        <p:cTn id="98" dur="750"/>
                                        <p:tgtEl>
                                          <p:spTgt spid="4">
                                            <p:txEl>
                                              <p:pRg st="11" end="1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4">
                                            <p:txEl>
                                              <p:pRg st="12" end="12"/>
                                            </p:txEl>
                                          </p:spTgt>
                                        </p:tgtEl>
                                        <p:attrNameLst>
                                          <p:attrName>style.visibility</p:attrName>
                                        </p:attrNameLst>
                                      </p:cBhvr>
                                      <p:to>
                                        <p:strVal val="visible"/>
                                      </p:to>
                                    </p:set>
                                    <p:animEffect transition="in" filter="wipe(left)">
                                      <p:cBhvr>
                                        <p:cTn id="103" dur="750"/>
                                        <p:tgtEl>
                                          <p:spTgt spid="4">
                                            <p:txEl>
                                              <p:pRg st="12" end="1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4">
                                            <p:txEl>
                                              <p:pRg st="13" end="13"/>
                                            </p:txEl>
                                          </p:spTgt>
                                        </p:tgtEl>
                                        <p:attrNameLst>
                                          <p:attrName>style.visibility</p:attrName>
                                        </p:attrNameLst>
                                      </p:cBhvr>
                                      <p:to>
                                        <p:strVal val="visible"/>
                                      </p:to>
                                    </p:set>
                                    <p:animEffect transition="in" filter="wipe(left)">
                                      <p:cBhvr>
                                        <p:cTn id="108" dur="75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0578678-D70A-424E-9B34-F80C33426311}"/>
              </a:ext>
            </a:extLst>
          </p:cNvPr>
          <p:cNvSpPr>
            <a:spLocks noGrp="1"/>
          </p:cNvSpPr>
          <p:nvPr>
            <p:ph type="title"/>
          </p:nvPr>
        </p:nvSpPr>
        <p:spPr>
          <a:xfrm>
            <a:off x="838200" y="842168"/>
            <a:ext cx="10515600" cy="2173175"/>
          </a:xfrm>
        </p:spPr>
        <p:txBody>
          <a:bodyPr>
            <a:normAutofit/>
          </a:bodyPr>
          <a:lstStyle/>
          <a:p>
            <a:r>
              <a:rPr kumimoji="1" lang="en-US" altLang="ja-JP" dirty="0"/>
              <a:t>Ⅳ</a:t>
            </a:r>
            <a:r>
              <a:rPr kumimoji="1" lang="ja-JP" altLang="en-US" dirty="0"/>
              <a:t>　</a:t>
            </a:r>
            <a:r>
              <a:rPr kumimoji="1" lang="en-US" altLang="ja-JP" dirty="0">
                <a:latin typeface="Times New Roman" panose="02020603050405020304" pitchFamily="18" charset="0"/>
                <a:cs typeface="Times New Roman" panose="02020603050405020304" pitchFamily="18" charset="0"/>
              </a:rPr>
              <a:t>AI</a:t>
            </a:r>
            <a:r>
              <a:rPr kumimoji="1" lang="ja-JP" altLang="en-US" dirty="0"/>
              <a:t>に負けない消費者教育</a:t>
            </a:r>
            <a:br>
              <a:rPr kumimoji="1" lang="en-US" altLang="ja-JP" dirty="0"/>
            </a:br>
            <a:r>
              <a:rPr lang="en-US" altLang="ja-JP" sz="4800" dirty="0">
                <a:latin typeface="Times New Roman" panose="02020603050405020304" pitchFamily="18" charset="0"/>
                <a:cs typeface="Times New Roman" panose="02020603050405020304" pitchFamily="18" charset="0"/>
              </a:rPr>
              <a:t>AI</a:t>
            </a:r>
            <a:r>
              <a:rPr lang="ja-JP" altLang="en-US" sz="4800" dirty="0"/>
              <a:t>の学習方法に学ぶ</a:t>
            </a:r>
            <a:endParaRPr kumimoji="1" lang="ja-JP" altLang="en-US" dirty="0"/>
          </a:p>
        </p:txBody>
      </p:sp>
      <p:sp>
        <p:nvSpPr>
          <p:cNvPr id="9" name="テキスト プレースホルダー 8">
            <a:extLst>
              <a:ext uri="{FF2B5EF4-FFF2-40B4-BE49-F238E27FC236}">
                <a16:creationId xmlns:a16="http://schemas.microsoft.com/office/drawing/2014/main" id="{BEB940E0-6156-4157-A604-2AE0409989D5}"/>
              </a:ext>
            </a:extLst>
          </p:cNvPr>
          <p:cNvSpPr>
            <a:spLocks noGrp="1"/>
          </p:cNvSpPr>
          <p:nvPr>
            <p:ph type="body" idx="1"/>
          </p:nvPr>
        </p:nvSpPr>
        <p:spPr>
          <a:xfrm>
            <a:off x="831850" y="3429001"/>
            <a:ext cx="10515600" cy="2660650"/>
          </a:xfrm>
        </p:spPr>
        <p:txBody>
          <a:bodyPr/>
          <a:lstStyle/>
          <a:p>
            <a:pPr marL="342900" indent="-342900">
              <a:buFont typeface="Wingdings" panose="05000000000000000000" pitchFamily="2" charset="2"/>
              <a:buChar char="n"/>
            </a:pPr>
            <a:r>
              <a:rPr kumimoji="1" lang="en-US" altLang="ja-JP" dirty="0">
                <a:solidFill>
                  <a:schemeClr val="tx1"/>
                </a:solidFill>
                <a:latin typeface="Times New Roman" panose="02020603050405020304" pitchFamily="18" charset="0"/>
                <a:cs typeface="Times New Roman" panose="02020603050405020304" pitchFamily="18" charset="0"/>
              </a:rPr>
              <a:t>AI</a:t>
            </a:r>
            <a:r>
              <a:rPr kumimoji="1" lang="ja-JP" altLang="en-US" dirty="0">
                <a:solidFill>
                  <a:schemeClr val="tx1"/>
                </a:solidFill>
              </a:rPr>
              <a:t>の内部構造の理解と「意味の理解」の重要性</a:t>
            </a:r>
            <a:endParaRPr kumimoji="1" lang="en-US" altLang="ja-JP" dirty="0">
              <a:solidFill>
                <a:schemeClr val="tx1"/>
              </a:solidFill>
            </a:endParaRPr>
          </a:p>
          <a:p>
            <a:pPr marL="800100" lvl="1" indent="-342900">
              <a:buFont typeface="Wingdings" panose="05000000000000000000" pitchFamily="2" charset="2"/>
              <a:buChar char="n"/>
            </a:pPr>
            <a:r>
              <a:rPr lang="en-US" altLang="ja-JP" dirty="0">
                <a:solidFill>
                  <a:schemeClr val="tx1"/>
                </a:solidFill>
                <a:latin typeface="Times New Roman" panose="02020603050405020304" pitchFamily="18" charset="0"/>
                <a:cs typeface="Times New Roman" panose="02020603050405020304" pitchFamily="18" charset="0"/>
              </a:rPr>
              <a:t>AI</a:t>
            </a:r>
            <a:r>
              <a:rPr lang="ja-JP" altLang="en-US" dirty="0">
                <a:solidFill>
                  <a:schemeClr val="tx1"/>
                </a:solidFill>
              </a:rPr>
              <a:t>は，意味を理解できない。</a:t>
            </a:r>
            <a:endParaRPr lang="en-US" altLang="ja-JP" dirty="0">
              <a:solidFill>
                <a:schemeClr val="tx1"/>
              </a:solidFill>
            </a:endParaRPr>
          </a:p>
          <a:p>
            <a:pPr marL="800100" lvl="1" indent="-342900">
              <a:buFont typeface="Wingdings" panose="05000000000000000000" pitchFamily="2" charset="2"/>
              <a:buChar char="n"/>
            </a:pPr>
            <a:r>
              <a:rPr kumimoji="1" lang="ja-JP" altLang="en-US" dirty="0">
                <a:solidFill>
                  <a:schemeClr val="tx1"/>
                </a:solidFill>
              </a:rPr>
              <a:t>意味とは，生きることを通じての</a:t>
            </a:r>
            <a:r>
              <a:rPr lang="ja-JP" altLang="en-US" dirty="0">
                <a:solidFill>
                  <a:schemeClr val="tx1"/>
                </a:solidFill>
              </a:rPr>
              <a:t>み理解される概念である。</a:t>
            </a:r>
            <a:endParaRPr lang="en-US" altLang="ja-JP" dirty="0">
              <a:solidFill>
                <a:schemeClr val="tx1"/>
              </a:solidFill>
            </a:endParaRPr>
          </a:p>
          <a:p>
            <a:pPr marL="800100" lvl="1" indent="-342900">
              <a:buFont typeface="Wingdings" panose="05000000000000000000" pitchFamily="2" charset="2"/>
              <a:buChar char="n"/>
            </a:pPr>
            <a:r>
              <a:rPr kumimoji="1" lang="ja-JP" altLang="en-US" dirty="0">
                <a:solidFill>
                  <a:schemeClr val="tx1"/>
                </a:solidFill>
              </a:rPr>
              <a:t>時間をかけて理解することによってのみ，</a:t>
            </a:r>
            <a:r>
              <a:rPr lang="en-US" altLang="ja-JP" dirty="0">
                <a:solidFill>
                  <a:schemeClr val="tx1"/>
                </a:solidFill>
              </a:rPr>
              <a:t>AI</a:t>
            </a:r>
            <a:r>
              <a:rPr lang="ja-JP" altLang="en-US" dirty="0">
                <a:solidFill>
                  <a:schemeClr val="tx1"/>
                </a:solidFill>
              </a:rPr>
              <a:t>とは異なる理解に到達する。</a:t>
            </a:r>
            <a:endParaRPr kumimoji="1" lang="en-US" altLang="ja-JP" dirty="0">
              <a:solidFill>
                <a:schemeClr val="tx1"/>
              </a:solidFill>
            </a:endParaRPr>
          </a:p>
          <a:p>
            <a:pPr marL="342900" indent="-342900">
              <a:buFont typeface="Wingdings" panose="05000000000000000000" pitchFamily="2" charset="2"/>
              <a:buChar char="n"/>
            </a:pPr>
            <a:r>
              <a:rPr kumimoji="1" lang="en-US" altLang="ja-JP" dirty="0">
                <a:solidFill>
                  <a:schemeClr val="tx1"/>
                </a:solidFill>
                <a:latin typeface="Times New Roman" panose="02020603050405020304" pitchFamily="18" charset="0"/>
                <a:cs typeface="Times New Roman" panose="02020603050405020304" pitchFamily="18" charset="0"/>
              </a:rPr>
              <a:t>AI</a:t>
            </a:r>
            <a:r>
              <a:rPr kumimoji="1" lang="ja-JP" altLang="en-US" dirty="0">
                <a:solidFill>
                  <a:schemeClr val="tx1"/>
                </a:solidFill>
              </a:rPr>
              <a:t>を活用した教育</a:t>
            </a:r>
            <a:endParaRPr kumimoji="1" lang="en-US" altLang="ja-JP" dirty="0">
              <a:solidFill>
                <a:schemeClr val="tx1"/>
              </a:solidFill>
            </a:endParaRPr>
          </a:p>
          <a:p>
            <a:pPr marL="800100" lvl="1" indent="-342900">
              <a:buFont typeface="Wingdings" panose="05000000000000000000" pitchFamily="2" charset="2"/>
              <a:buChar char="n"/>
            </a:pPr>
            <a:r>
              <a:rPr kumimoji="1" lang="en-US" altLang="ja-JP" dirty="0">
                <a:solidFill>
                  <a:schemeClr val="tx1"/>
                </a:solidFill>
              </a:rPr>
              <a:t>AI</a:t>
            </a:r>
            <a:r>
              <a:rPr kumimoji="1" lang="ja-JP" altLang="en-US" dirty="0">
                <a:solidFill>
                  <a:schemeClr val="tx1"/>
                </a:solidFill>
              </a:rPr>
              <a:t>の学習方法に学ぶべきヒントが隠されている。</a:t>
            </a:r>
            <a:endParaRPr kumimoji="1" lang="en-US" altLang="ja-JP" dirty="0">
              <a:solidFill>
                <a:schemeClr val="tx1"/>
              </a:solidFill>
            </a:endParaRPr>
          </a:p>
          <a:p>
            <a:pPr marL="800100" lvl="1" indent="-342900">
              <a:buFont typeface="Wingdings" panose="05000000000000000000" pitchFamily="2" charset="2"/>
              <a:buChar char="n"/>
            </a:pPr>
            <a:r>
              <a:rPr kumimoji="1" lang="ja-JP" altLang="en-US" dirty="0">
                <a:solidFill>
                  <a:schemeClr val="tx1"/>
                </a:solidFill>
              </a:rPr>
              <a:t>教育に</a:t>
            </a:r>
            <a:r>
              <a:rPr kumimoji="1" lang="en-US" altLang="ja-JP" dirty="0">
                <a:solidFill>
                  <a:schemeClr val="tx1"/>
                </a:solidFill>
              </a:rPr>
              <a:t>AI</a:t>
            </a:r>
            <a:r>
              <a:rPr kumimoji="1" lang="ja-JP" altLang="en-US" dirty="0">
                <a:solidFill>
                  <a:schemeClr val="tx1"/>
                </a:solidFill>
              </a:rPr>
              <a:t>を活用すべきである。</a:t>
            </a:r>
          </a:p>
        </p:txBody>
      </p:sp>
      <p:sp>
        <p:nvSpPr>
          <p:cNvPr id="5" name="日付プレースホルダー 4">
            <a:extLst>
              <a:ext uri="{FF2B5EF4-FFF2-40B4-BE49-F238E27FC236}">
                <a16:creationId xmlns:a16="http://schemas.microsoft.com/office/drawing/2014/main" id="{40CFB752-ED81-4996-8E6E-6B2D632DD37C}"/>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62D52A80-F23A-407D-996B-17BAD83EEC20}"/>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81AE0F4A-CB09-45DA-A12A-BD3967266729}"/>
              </a:ext>
            </a:extLst>
          </p:cNvPr>
          <p:cNvSpPr>
            <a:spLocks noGrp="1"/>
          </p:cNvSpPr>
          <p:nvPr>
            <p:ph type="sldNum" sz="quarter" idx="12"/>
          </p:nvPr>
        </p:nvSpPr>
        <p:spPr/>
        <p:txBody>
          <a:bodyPr/>
          <a:lstStyle/>
          <a:p>
            <a:fld id="{3507F99E-D391-4E5A-AAED-153F014C8998}" type="slidenum">
              <a:rPr kumimoji="1" lang="ja-JP" altLang="en-US" smtClean="0"/>
              <a:t>15</a:t>
            </a:fld>
            <a:endParaRPr kumimoji="1" lang="ja-JP" altLang="en-US"/>
          </a:p>
        </p:txBody>
      </p:sp>
      <p:pic>
        <p:nvPicPr>
          <p:cNvPr id="3" name="図 2">
            <a:extLst>
              <a:ext uri="{FF2B5EF4-FFF2-40B4-BE49-F238E27FC236}">
                <a16:creationId xmlns:a16="http://schemas.microsoft.com/office/drawing/2014/main" id="{54B75E95-967C-47C8-B6EF-0E86FFAF88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9685" y="2833775"/>
            <a:ext cx="2404381" cy="3389226"/>
          </a:xfrm>
          <a:prstGeom prst="rect">
            <a:avLst/>
          </a:prstGeom>
        </p:spPr>
      </p:pic>
    </p:spTree>
    <p:extLst>
      <p:ext uri="{BB962C8B-B14F-4D97-AF65-F5344CB8AC3E}">
        <p14:creationId xmlns:p14="http://schemas.microsoft.com/office/powerpoint/2010/main" val="338157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75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10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wipe(left)">
                                      <p:cBhvr>
                                        <p:cTn id="22" dur="750"/>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wipe(left)">
                                      <p:cBhvr>
                                        <p:cTn id="2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D63C32-862C-4069-AE5A-91053164B0BE}"/>
              </a:ext>
            </a:extLst>
          </p:cNvPr>
          <p:cNvSpPr>
            <a:spLocks noGrp="1"/>
          </p:cNvSpPr>
          <p:nvPr>
            <p:ph type="title"/>
          </p:nvPr>
        </p:nvSpPr>
        <p:spPr>
          <a:xfrm>
            <a:off x="838200" y="365126"/>
            <a:ext cx="10515600" cy="922254"/>
          </a:xfrm>
        </p:spPr>
        <p:txBody>
          <a:bodyPr/>
          <a:lstStyle/>
          <a:p>
            <a:r>
              <a:rPr kumimoji="1" lang="en-US" altLang="ja-JP" b="1" dirty="0">
                <a:latin typeface="Times New Roman" panose="02020603050405020304" pitchFamily="18" charset="0"/>
                <a:cs typeface="Times New Roman" panose="02020603050405020304" pitchFamily="18" charset="0"/>
              </a:rPr>
              <a:t>AI</a:t>
            </a:r>
            <a:r>
              <a:rPr kumimoji="1" lang="ja-JP" altLang="en-US" dirty="0"/>
              <a:t>時代の教育はどうあるべきか？</a:t>
            </a:r>
          </a:p>
        </p:txBody>
      </p:sp>
      <p:pic>
        <p:nvPicPr>
          <p:cNvPr id="9" name="コンテンツ プレースホルダー 8">
            <a:extLst>
              <a:ext uri="{FF2B5EF4-FFF2-40B4-BE49-F238E27FC236}">
                <a16:creationId xmlns:a16="http://schemas.microsoft.com/office/drawing/2014/main" id="{8306CBEE-3723-483C-99B1-9EECE3E6000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51965" y="1604838"/>
            <a:ext cx="2938679" cy="4351338"/>
          </a:xfrm>
        </p:spPr>
      </p:pic>
      <p:sp>
        <p:nvSpPr>
          <p:cNvPr id="4" name="コンテンツ プレースホルダー 3">
            <a:extLst>
              <a:ext uri="{FF2B5EF4-FFF2-40B4-BE49-F238E27FC236}">
                <a16:creationId xmlns:a16="http://schemas.microsoft.com/office/drawing/2014/main" id="{B737A2BB-1FCA-47C1-8701-EAD8B14E6DCC}"/>
              </a:ext>
            </a:extLst>
          </p:cNvPr>
          <p:cNvSpPr>
            <a:spLocks noGrp="1"/>
          </p:cNvSpPr>
          <p:nvPr>
            <p:ph sz="half" idx="2"/>
          </p:nvPr>
        </p:nvSpPr>
        <p:spPr>
          <a:xfrm>
            <a:off x="3581399" y="1466767"/>
            <a:ext cx="8161421" cy="4710196"/>
          </a:xfrm>
        </p:spPr>
        <p:txBody>
          <a:bodyPr>
            <a:normAutofit fontScale="85000" lnSpcReduction="20000"/>
          </a:bodyPr>
          <a:lstStyle/>
          <a:p>
            <a:pPr>
              <a:lnSpc>
                <a:spcPct val="110000"/>
              </a:lnSpc>
            </a:pPr>
            <a:r>
              <a:rPr kumimoji="1" lang="en-US" altLang="ja-JP" dirty="0">
                <a:latin typeface="Times New Roman" panose="02020603050405020304" pitchFamily="18" charset="0"/>
                <a:cs typeface="Times New Roman" panose="02020603050405020304" pitchFamily="18" charset="0"/>
              </a:rPr>
              <a:t>AI</a:t>
            </a:r>
            <a:r>
              <a:rPr kumimoji="1" lang="ja-JP" altLang="en-US" dirty="0"/>
              <a:t>の学習方法の特色</a:t>
            </a:r>
            <a:endParaRPr kumimoji="1" lang="en-US" altLang="ja-JP" dirty="0"/>
          </a:p>
          <a:p>
            <a:pPr lvl="1">
              <a:lnSpc>
                <a:spcPct val="110000"/>
              </a:lnSpc>
            </a:pPr>
            <a:r>
              <a:rPr lang="ja-JP" altLang="en-US" dirty="0"/>
              <a:t>「答え」を教えて「解き方は教えない」という方法によって「人工知能」は驚くべき学習を行う。</a:t>
            </a:r>
            <a:endParaRPr lang="en-US" altLang="ja-JP" dirty="0"/>
          </a:p>
          <a:p>
            <a:pPr lvl="2">
              <a:lnSpc>
                <a:spcPct val="110000"/>
              </a:lnSpc>
            </a:pPr>
            <a:r>
              <a:rPr lang="ja-JP" altLang="en-US" dirty="0"/>
              <a:t>例えば、「アルファ碁」では解説者が驚くような奇妙な「次の一手」を打つことも多々あった。</a:t>
            </a:r>
            <a:endParaRPr lang="en-US" altLang="ja-JP" dirty="0"/>
          </a:p>
          <a:p>
            <a:pPr lvl="2">
              <a:lnSpc>
                <a:spcPct val="110000"/>
              </a:lnSpc>
            </a:pPr>
            <a:r>
              <a:rPr lang="ja-JP" altLang="en-US" dirty="0"/>
              <a:t>しかし，そのような奇妙な手はその後，若い棋士たち（人間）の検討対象となり，現在では若い棋士がそのような「人工知能」が考え出した手を積極的に取り入れているという（山本一成</a:t>
            </a:r>
            <a:r>
              <a:rPr lang="en-US" altLang="ja-JP" dirty="0"/>
              <a:t>『</a:t>
            </a:r>
            <a:r>
              <a:rPr lang="ja-JP" altLang="en-US" dirty="0"/>
              <a:t>人工知能はどの</a:t>
            </a:r>
            <a:r>
              <a:rPr lang="ja-JP" altLang="en-US" dirty="0" err="1"/>
              <a:t>よっに</a:t>
            </a:r>
            <a:r>
              <a:rPr lang="ja-JP" altLang="en-US" dirty="0"/>
              <a:t>して「名人」を超えたのか？</a:t>
            </a:r>
            <a:r>
              <a:rPr lang="en-US" altLang="ja-JP" dirty="0"/>
              <a:t>』</a:t>
            </a:r>
            <a:r>
              <a:rPr lang="ja-JP" altLang="en-US" dirty="0"/>
              <a:t>ダイヤモンド社（</a:t>
            </a:r>
            <a:r>
              <a:rPr lang="en-US" altLang="ja-JP" dirty="0"/>
              <a:t>2017</a:t>
            </a:r>
            <a:r>
              <a:rPr lang="ja-JP" altLang="en-US" dirty="0"/>
              <a:t>））。</a:t>
            </a:r>
            <a:endParaRPr lang="en-US" altLang="ja-JP" dirty="0"/>
          </a:p>
          <a:p>
            <a:pPr>
              <a:lnSpc>
                <a:spcPct val="110000"/>
              </a:lnSpc>
            </a:pPr>
            <a:r>
              <a:rPr kumimoji="1" lang="ja-JP" altLang="en-US" dirty="0"/>
              <a:t>新しい教育方法へのヒント</a:t>
            </a:r>
            <a:endParaRPr kumimoji="1" lang="en-US" altLang="ja-JP" dirty="0"/>
          </a:p>
          <a:p>
            <a:pPr lvl="1">
              <a:lnSpc>
                <a:spcPct val="110000"/>
              </a:lnSpc>
            </a:pPr>
            <a:r>
              <a:rPr lang="ja-JP" altLang="en-US" dirty="0"/>
              <a:t>「問題の解き方を教えずに，答えだけを教える」という方法</a:t>
            </a:r>
            <a:endParaRPr lang="en-US" altLang="ja-JP" dirty="0"/>
          </a:p>
          <a:p>
            <a:pPr lvl="2">
              <a:lnSpc>
                <a:spcPct val="110000"/>
              </a:lnSpc>
            </a:pPr>
            <a:r>
              <a:rPr lang="ja-JP" altLang="en-US" dirty="0"/>
              <a:t>学習者は様々な「問いと答えのセット」を学習することにより，「なぜ，そのような答えになるのか？」を考える。</a:t>
            </a:r>
            <a:endParaRPr lang="en-US" altLang="ja-JP" dirty="0"/>
          </a:p>
          <a:p>
            <a:pPr lvl="2">
              <a:lnSpc>
                <a:spcPct val="110000"/>
              </a:lnSpc>
            </a:pPr>
            <a:r>
              <a:rPr lang="ja-JP" altLang="en-US" dirty="0"/>
              <a:t>そのような学習を何度も繰り返すうちに，問題について，「なぜ，そのような答えになるのか？」に関しても自分なりの答えが出せるようになってくる。</a:t>
            </a:r>
            <a:endParaRPr kumimoji="1" lang="ja-JP" altLang="en-US" dirty="0"/>
          </a:p>
        </p:txBody>
      </p:sp>
      <p:sp>
        <p:nvSpPr>
          <p:cNvPr id="5" name="日付プレースホルダー 4">
            <a:extLst>
              <a:ext uri="{FF2B5EF4-FFF2-40B4-BE49-F238E27FC236}">
                <a16:creationId xmlns:a16="http://schemas.microsoft.com/office/drawing/2014/main" id="{23073FE2-38B2-4CA4-8D8C-24E30ADC0D1E}"/>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1F602E81-8C8F-4A63-873C-06EE82533772}"/>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49D7A62F-DEE6-46F7-97BB-81463CB11916}"/>
              </a:ext>
            </a:extLst>
          </p:cNvPr>
          <p:cNvSpPr>
            <a:spLocks noGrp="1"/>
          </p:cNvSpPr>
          <p:nvPr>
            <p:ph type="sldNum" sz="quarter" idx="12"/>
          </p:nvPr>
        </p:nvSpPr>
        <p:spPr/>
        <p:txBody>
          <a:bodyPr/>
          <a:lstStyle/>
          <a:p>
            <a:fld id="{3507F99E-D391-4E5A-AAED-153F014C8998}" type="slidenum">
              <a:rPr kumimoji="1" lang="ja-JP" altLang="en-US" smtClean="0"/>
              <a:t>16</a:t>
            </a:fld>
            <a:endParaRPr kumimoji="1" lang="ja-JP" altLang="en-US"/>
          </a:p>
        </p:txBody>
      </p:sp>
    </p:spTree>
    <p:extLst>
      <p:ext uri="{BB962C8B-B14F-4D97-AF65-F5344CB8AC3E}">
        <p14:creationId xmlns:p14="http://schemas.microsoft.com/office/powerpoint/2010/main" val="194380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up)">
                                      <p:cBhvr>
                                        <p:cTn id="7" dur="1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up)">
                                      <p:cBhvr>
                                        <p:cTn id="12" dur="125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up)">
                                      <p:cBhvr>
                                        <p:cTn id="17" dur="3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up)">
                                      <p:cBhvr>
                                        <p:cTn id="27" dur="1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up)">
                                      <p:cBhvr>
                                        <p:cTn id="32" dur="22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C9D0B2-0935-45BA-B2EE-E04052AB8E0D}"/>
              </a:ext>
            </a:extLst>
          </p:cNvPr>
          <p:cNvSpPr>
            <a:spLocks noGrp="1"/>
          </p:cNvSpPr>
          <p:nvPr>
            <p:ph type="title"/>
          </p:nvPr>
        </p:nvSpPr>
        <p:spPr/>
        <p:txBody>
          <a:bodyPr/>
          <a:lstStyle/>
          <a:p>
            <a:r>
              <a:rPr kumimoji="1" lang="ja-JP" altLang="en-US" dirty="0"/>
              <a:t>消費者教育推進法の問題と解答のデータ</a:t>
            </a:r>
          </a:p>
        </p:txBody>
      </p:sp>
      <p:sp>
        <p:nvSpPr>
          <p:cNvPr id="3" name="コンテンツ プレースホルダー 2">
            <a:extLst>
              <a:ext uri="{FF2B5EF4-FFF2-40B4-BE49-F238E27FC236}">
                <a16:creationId xmlns:a16="http://schemas.microsoft.com/office/drawing/2014/main" id="{8097D89A-B397-471D-BFD5-3078EE1CEE43}"/>
              </a:ext>
            </a:extLst>
          </p:cNvPr>
          <p:cNvSpPr>
            <a:spLocks noGrp="1"/>
          </p:cNvSpPr>
          <p:nvPr>
            <p:ph sz="half" idx="1"/>
          </p:nvPr>
        </p:nvSpPr>
        <p:spPr/>
        <p:txBody>
          <a:bodyPr>
            <a:normAutofit/>
          </a:bodyPr>
          <a:lstStyle/>
          <a:p>
            <a:pPr>
              <a:lnSpc>
                <a:spcPct val="120000"/>
              </a:lnSpc>
            </a:pPr>
            <a:r>
              <a:rPr lang="en-US" altLang="ja-JP" sz="1000" dirty="0"/>
              <a:t># </a:t>
            </a:r>
            <a:r>
              <a:rPr lang="ja-JP" altLang="en-US" sz="1000" dirty="0"/>
              <a:t>問題のデータ。キーが要件で，値が効果</a:t>
            </a:r>
          </a:p>
          <a:p>
            <a:pPr>
              <a:lnSpc>
                <a:spcPct val="120000"/>
              </a:lnSpc>
            </a:pPr>
            <a:r>
              <a:rPr lang="en-US" altLang="ja-JP" sz="1000" dirty="0" err="1"/>
              <a:t>legalEffects</a:t>
            </a:r>
            <a:r>
              <a:rPr lang="en-US" altLang="ja-JP" sz="1000" dirty="0"/>
              <a:t> = {"</a:t>
            </a:r>
            <a:r>
              <a:rPr lang="ja-JP" altLang="en-US" sz="1000" b="1" dirty="0"/>
              <a:t>消費者教育に期待されるべき事由</a:t>
            </a:r>
            <a:r>
              <a:rPr lang="en-US" altLang="ja-JP" sz="1000" dirty="0"/>
              <a:t>": "</a:t>
            </a:r>
            <a:r>
              <a:rPr lang="ja-JP" altLang="en-US" sz="1000" dirty="0"/>
              <a:t>消費者と事業者との間の情報の質及び量並びに交渉力の格差等に起因する消費者被害を防止することができること。</a:t>
            </a:r>
            <a:r>
              <a:rPr lang="en-US" altLang="ja-JP" sz="1000" dirty="0"/>
              <a:t>",</a:t>
            </a:r>
          </a:p>
          <a:p>
            <a:pPr>
              <a:lnSpc>
                <a:spcPct val="120000"/>
              </a:lnSpc>
            </a:pPr>
            <a:r>
              <a:rPr lang="en-US" altLang="ja-JP" sz="1000" dirty="0"/>
              <a:t>"</a:t>
            </a:r>
            <a:r>
              <a:rPr lang="ja-JP" altLang="en-US" sz="1000" b="1" dirty="0"/>
              <a:t>消費者の自立を支援することによって期待されるべき事由</a:t>
            </a:r>
            <a:r>
              <a:rPr lang="en-US" altLang="ja-JP" sz="1000" dirty="0"/>
              <a:t>":"</a:t>
            </a:r>
            <a:r>
              <a:rPr lang="ja-JP" altLang="en-US" sz="1000" dirty="0"/>
              <a:t>消費者が自らの利益の擁護及び増進のため自主的かつ合理的に行動することができるようになること。</a:t>
            </a:r>
            <a:r>
              <a:rPr lang="en-US" altLang="ja-JP" sz="1000" dirty="0"/>
              <a:t>",</a:t>
            </a:r>
          </a:p>
          <a:p>
            <a:pPr>
              <a:lnSpc>
                <a:spcPct val="120000"/>
              </a:lnSpc>
            </a:pPr>
            <a:r>
              <a:rPr lang="en-US" altLang="ja-JP" sz="1000" dirty="0"/>
              <a:t>"</a:t>
            </a:r>
            <a:r>
              <a:rPr lang="ja-JP" altLang="en-US" sz="1000" b="1" dirty="0"/>
              <a:t>消費者教育推進法の目的</a:t>
            </a:r>
            <a:r>
              <a:rPr lang="en-US" altLang="ja-JP" sz="1000" dirty="0"/>
              <a:t>":"</a:t>
            </a:r>
            <a:r>
              <a:rPr lang="ja-JP" altLang="en-US" sz="1000" dirty="0"/>
              <a:t>消費者教育を総合的かつ一体的に推進し，もって国民の消費生活の安定及び向上に寄与すること。</a:t>
            </a:r>
            <a:r>
              <a:rPr lang="en-US" altLang="ja-JP" sz="1000" dirty="0"/>
              <a:t>",</a:t>
            </a:r>
          </a:p>
          <a:p>
            <a:pPr>
              <a:lnSpc>
                <a:spcPct val="120000"/>
              </a:lnSpc>
            </a:pPr>
            <a:r>
              <a:rPr lang="en-US" altLang="ja-JP" sz="1000" dirty="0"/>
              <a:t>"</a:t>
            </a:r>
            <a:r>
              <a:rPr lang="ja-JP" altLang="en-US" sz="1000" b="1" dirty="0"/>
              <a:t>消費者教育推進法の手段</a:t>
            </a:r>
            <a:r>
              <a:rPr lang="en-US" altLang="ja-JP" sz="1000" dirty="0"/>
              <a:t>": "</a:t>
            </a:r>
            <a:r>
              <a:rPr lang="ja-JP" altLang="en-US" sz="1000" dirty="0"/>
              <a:t>消費者教育に関し，基本理念を定め，並びに国及び地方公共団体の責務等を明らかにするとともに，基本方針の策定その他の消費者教育の推進に関し必要な事項を定めること。</a:t>
            </a:r>
            <a:r>
              <a:rPr lang="en-US" altLang="ja-JP" sz="1000" dirty="0"/>
              <a:t>",</a:t>
            </a:r>
          </a:p>
          <a:p>
            <a:pPr>
              <a:lnSpc>
                <a:spcPct val="120000"/>
              </a:lnSpc>
            </a:pPr>
            <a:r>
              <a:rPr lang="en-US" altLang="ja-JP" sz="1000" dirty="0"/>
              <a:t>"</a:t>
            </a:r>
            <a:r>
              <a:rPr lang="ja-JP" altLang="en-US" sz="1000" b="1" dirty="0"/>
              <a:t>消費者教育の定義</a:t>
            </a:r>
            <a:r>
              <a:rPr lang="en-US" altLang="ja-JP" sz="1000" dirty="0"/>
              <a:t>": "</a:t>
            </a:r>
            <a:r>
              <a:rPr lang="ja-JP" altLang="en-US" sz="1000" dirty="0"/>
              <a:t>消費者の自立を支援するために行われる消費生活に関する教育及びこれに準ずる啓発活動のこと。</a:t>
            </a:r>
            <a:r>
              <a:rPr lang="en-US" altLang="ja-JP" sz="1000" dirty="0"/>
              <a:t>",</a:t>
            </a:r>
          </a:p>
          <a:p>
            <a:pPr>
              <a:lnSpc>
                <a:spcPct val="120000"/>
              </a:lnSpc>
            </a:pPr>
            <a:r>
              <a:rPr lang="en-US" altLang="ja-JP" sz="1000" dirty="0"/>
              <a:t>"</a:t>
            </a:r>
            <a:r>
              <a:rPr lang="ja-JP" altLang="en-US" sz="1000" b="1" dirty="0"/>
              <a:t>消費生活に関する教育の定義</a:t>
            </a:r>
            <a:r>
              <a:rPr lang="en-US" altLang="ja-JP" sz="1000" dirty="0"/>
              <a:t>": "</a:t>
            </a:r>
            <a:r>
              <a:rPr lang="ja-JP" altLang="en-US" sz="1000" dirty="0"/>
              <a:t>消費者が主体的に消費者市民社会の形成に参画することの重要性について理解及び関心を深めるための教育のこと。</a:t>
            </a:r>
            <a:r>
              <a:rPr lang="en-US" altLang="ja-JP" sz="1000" dirty="0"/>
              <a:t>",</a:t>
            </a:r>
          </a:p>
          <a:p>
            <a:pPr>
              <a:lnSpc>
                <a:spcPct val="120000"/>
              </a:lnSpc>
            </a:pPr>
            <a:r>
              <a:rPr lang="en-US" altLang="ja-JP" sz="1000" dirty="0"/>
              <a:t>"</a:t>
            </a:r>
            <a:r>
              <a:rPr lang="ja-JP" altLang="en-US" sz="1000" b="1" dirty="0"/>
              <a:t>消費者市民社会の定義</a:t>
            </a:r>
            <a:r>
              <a:rPr lang="en-US" altLang="ja-JP" sz="1000" dirty="0"/>
              <a:t>": "</a:t>
            </a:r>
            <a:r>
              <a:rPr lang="ja-JP" altLang="en-US" sz="1000" dirty="0"/>
              <a:t>消費者が，自らの消費生活に関する行動が現在及び将来の世代にわたって内外の社会経済情勢及び地球環境に影響を及ぼし得るものであることを自覚して，公正かつ持続可能な社会の形成に積極的に参画する社会のこと。</a:t>
            </a:r>
            <a:r>
              <a:rPr lang="en-US" altLang="ja-JP" sz="1000" dirty="0"/>
              <a:t>",</a:t>
            </a:r>
          </a:p>
        </p:txBody>
      </p:sp>
      <p:sp>
        <p:nvSpPr>
          <p:cNvPr id="4" name="コンテンツ プレースホルダー 3">
            <a:extLst>
              <a:ext uri="{FF2B5EF4-FFF2-40B4-BE49-F238E27FC236}">
                <a16:creationId xmlns:a16="http://schemas.microsoft.com/office/drawing/2014/main" id="{8C1A288E-8A0D-44EF-968E-466C41406E90}"/>
              </a:ext>
            </a:extLst>
          </p:cNvPr>
          <p:cNvSpPr>
            <a:spLocks noGrp="1"/>
          </p:cNvSpPr>
          <p:nvPr>
            <p:ph sz="half" idx="2"/>
          </p:nvPr>
        </p:nvSpPr>
        <p:spPr/>
        <p:txBody>
          <a:bodyPr>
            <a:noAutofit/>
          </a:bodyPr>
          <a:lstStyle/>
          <a:p>
            <a:pPr>
              <a:lnSpc>
                <a:spcPct val="120000"/>
              </a:lnSpc>
            </a:pPr>
            <a:r>
              <a:rPr lang="en-US" altLang="ja-JP" sz="1000" dirty="0"/>
              <a:t>"</a:t>
            </a:r>
            <a:r>
              <a:rPr lang="ja-JP" altLang="en-US" sz="1000" b="1" dirty="0"/>
              <a:t>消費者教育の到達目標</a:t>
            </a:r>
            <a:r>
              <a:rPr lang="en-US" altLang="ja-JP" sz="1000" dirty="0"/>
              <a:t>": "</a:t>
            </a:r>
            <a:r>
              <a:rPr lang="ja-JP" altLang="en-US" sz="1000" dirty="0"/>
              <a:t>消費生活に関する知識を修得し，これを適切な行動に結び付けることができる実践的な能力が育まれること。</a:t>
            </a:r>
            <a:r>
              <a:rPr lang="en-US" altLang="ja-JP" sz="1000" dirty="0"/>
              <a:t>",</a:t>
            </a:r>
          </a:p>
          <a:p>
            <a:pPr>
              <a:lnSpc>
                <a:spcPct val="120000"/>
              </a:lnSpc>
            </a:pPr>
            <a:r>
              <a:rPr lang="ja-JP" altLang="en-US" sz="1000" dirty="0"/>
              <a:t> </a:t>
            </a:r>
            <a:r>
              <a:rPr lang="en-US" altLang="ja-JP" sz="1000" dirty="0"/>
              <a:t>"</a:t>
            </a:r>
            <a:r>
              <a:rPr lang="ja-JP" altLang="en-US" sz="1000" b="1" dirty="0"/>
              <a:t>消費者教育の育成目標</a:t>
            </a:r>
            <a:r>
              <a:rPr lang="en-US" altLang="ja-JP" sz="1000" dirty="0"/>
              <a:t>": "</a:t>
            </a:r>
            <a:r>
              <a:rPr lang="ja-JP" altLang="en-US" sz="1000" dirty="0"/>
              <a:t>消費者が消費者市民社会を構成する一員として主体的に消費者市民社会の形成に参画し，その発展に寄与すること。</a:t>
            </a:r>
            <a:r>
              <a:rPr lang="en-US" altLang="ja-JP" sz="1000" dirty="0"/>
              <a:t>",</a:t>
            </a:r>
          </a:p>
          <a:p>
            <a:pPr>
              <a:lnSpc>
                <a:spcPct val="120000"/>
              </a:lnSpc>
            </a:pPr>
            <a:r>
              <a:rPr lang="en-US" altLang="ja-JP" sz="1000" dirty="0"/>
              <a:t> "</a:t>
            </a:r>
            <a:r>
              <a:rPr lang="ja-JP" altLang="en-US" sz="1000" b="1" dirty="0"/>
              <a:t>消費者教育の対象への配慮</a:t>
            </a:r>
            <a:r>
              <a:rPr lang="en-US" altLang="ja-JP" sz="1000" dirty="0"/>
              <a:t>":"</a:t>
            </a:r>
            <a:r>
              <a:rPr lang="ja-JP" altLang="en-US" sz="1000" dirty="0"/>
              <a:t>幼児期から高齢期までの各段階に応じて体系的に行われるとともに，年齢，障害の有無その他の消費者の特性に配慮した適切な方法のこと。</a:t>
            </a:r>
            <a:r>
              <a:rPr lang="en-US" altLang="ja-JP" sz="1000" dirty="0"/>
              <a:t>",</a:t>
            </a:r>
          </a:p>
          <a:p>
            <a:pPr>
              <a:lnSpc>
                <a:spcPct val="120000"/>
              </a:lnSpc>
            </a:pPr>
            <a:r>
              <a:rPr lang="en-US" altLang="ja-JP" sz="1000" dirty="0"/>
              <a:t>  "</a:t>
            </a:r>
            <a:r>
              <a:rPr lang="ja-JP" altLang="en-US" sz="1000" b="1" dirty="0"/>
              <a:t>消費者教育の連携対象</a:t>
            </a:r>
            <a:r>
              <a:rPr lang="en-US" altLang="ja-JP" sz="1000" dirty="0"/>
              <a:t>":"</a:t>
            </a:r>
            <a:r>
              <a:rPr lang="ja-JP" altLang="en-US" sz="1000" dirty="0"/>
              <a:t>学校，地域，家庭，職域その他の様々な場の特性に応じた適切な方法により，かつ，それぞれの場における消費者教育を推進する多様な主体の連携及び他の消費者政策のこと。</a:t>
            </a:r>
            <a:r>
              <a:rPr lang="en-US" altLang="ja-JP" sz="1000" dirty="0"/>
              <a:t>",</a:t>
            </a:r>
          </a:p>
          <a:p>
            <a:pPr>
              <a:lnSpc>
                <a:spcPct val="120000"/>
              </a:lnSpc>
            </a:pPr>
            <a:r>
              <a:rPr lang="en-US" altLang="ja-JP" sz="1000" dirty="0"/>
              <a:t>"</a:t>
            </a:r>
            <a:r>
              <a:rPr lang="ja-JP" altLang="en-US" sz="1000" b="1" dirty="0"/>
              <a:t>消費者政策の定義</a:t>
            </a:r>
            <a:r>
              <a:rPr lang="en-US" altLang="ja-JP" sz="1000" dirty="0"/>
              <a:t>": "</a:t>
            </a:r>
            <a:r>
              <a:rPr lang="ja-JP" altLang="en-US" sz="1000" dirty="0"/>
              <a:t>消費者の利益の擁護及び増進に関する総合的な施策</a:t>
            </a:r>
            <a:r>
              <a:rPr lang="en-US" altLang="ja-JP" sz="1000" dirty="0"/>
              <a:t>",</a:t>
            </a:r>
          </a:p>
          <a:p>
            <a:pPr>
              <a:lnSpc>
                <a:spcPct val="120000"/>
              </a:lnSpc>
            </a:pPr>
            <a:r>
              <a:rPr lang="en-US" altLang="ja-JP" sz="1000" dirty="0"/>
              <a:t>"</a:t>
            </a:r>
            <a:r>
              <a:rPr lang="ja-JP" altLang="en-US" sz="1000" b="1" dirty="0"/>
              <a:t>消費者教育における情報提供の内容</a:t>
            </a:r>
            <a:r>
              <a:rPr lang="en-US" altLang="ja-JP" sz="1000" dirty="0"/>
              <a:t>": "</a:t>
            </a:r>
            <a:r>
              <a:rPr lang="ja-JP" altLang="en-US" sz="1000" dirty="0"/>
              <a:t>消費者の消費生活に関する行動が現在及び将来の世代にわたって内外の社会経済情勢及び地球環境に与える影響に関する情報その他の多角的な視点に立ったもののこと。</a:t>
            </a:r>
            <a:r>
              <a:rPr lang="en-US" altLang="ja-JP" sz="1000" dirty="0"/>
              <a:t>",</a:t>
            </a:r>
          </a:p>
          <a:p>
            <a:pPr>
              <a:lnSpc>
                <a:spcPct val="120000"/>
              </a:lnSpc>
            </a:pPr>
            <a:r>
              <a:rPr lang="en-US" altLang="ja-JP" sz="1000" dirty="0"/>
              <a:t>"</a:t>
            </a:r>
            <a:r>
              <a:rPr lang="ja-JP" altLang="en-US" sz="1000" b="1" dirty="0"/>
              <a:t>消費者教育の範囲</a:t>
            </a:r>
            <a:r>
              <a:rPr lang="en-US" altLang="ja-JP" sz="1000" dirty="0"/>
              <a:t>":"</a:t>
            </a:r>
            <a:r>
              <a:rPr lang="ja-JP" altLang="en-US" sz="1000" dirty="0"/>
              <a:t>災害その他非常の事態においても消費者が合理的に行動することができるよう，非常の事態における消費生活に関する知識と理解を深めること。</a:t>
            </a:r>
            <a:r>
              <a:rPr lang="en-US" altLang="ja-JP" sz="1000" dirty="0"/>
              <a:t>",</a:t>
            </a:r>
          </a:p>
          <a:p>
            <a:pPr>
              <a:lnSpc>
                <a:spcPct val="120000"/>
              </a:lnSpc>
            </a:pPr>
            <a:r>
              <a:rPr lang="en-US" altLang="ja-JP" sz="1000" dirty="0"/>
              <a:t>"</a:t>
            </a:r>
            <a:r>
              <a:rPr lang="ja-JP" altLang="en-US" sz="1000" b="1" dirty="0"/>
              <a:t>消費者教育に関する施策における配慮事項</a:t>
            </a:r>
            <a:r>
              <a:rPr lang="en-US" altLang="ja-JP" sz="1000" dirty="0"/>
              <a:t>":"</a:t>
            </a:r>
            <a:r>
              <a:rPr lang="ja-JP" altLang="en-US" sz="1000" dirty="0"/>
              <a:t>環境教育，食育，国際理解教育その他の消費生活に関連する教育に関する施策との有機的な連携がはかられること。</a:t>
            </a:r>
            <a:r>
              <a:rPr lang="en-US" altLang="ja-JP" sz="1000" dirty="0"/>
              <a:t>"</a:t>
            </a:r>
          </a:p>
          <a:p>
            <a:pPr>
              <a:lnSpc>
                <a:spcPct val="120000"/>
              </a:lnSpc>
            </a:pPr>
            <a:r>
              <a:rPr lang="en-US" altLang="ja-JP" sz="1000" dirty="0"/>
              <a:t> }</a:t>
            </a:r>
            <a:endParaRPr kumimoji="1" lang="ja-JP" altLang="en-US" sz="1000" dirty="0"/>
          </a:p>
        </p:txBody>
      </p:sp>
      <p:sp>
        <p:nvSpPr>
          <p:cNvPr id="5" name="日付プレースホルダー 4">
            <a:extLst>
              <a:ext uri="{FF2B5EF4-FFF2-40B4-BE49-F238E27FC236}">
                <a16:creationId xmlns:a16="http://schemas.microsoft.com/office/drawing/2014/main" id="{B6A39F48-427D-4023-8499-19276473307F}"/>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040A5E2D-384F-419A-9604-E1775AFD2941}"/>
              </a:ext>
            </a:extLst>
          </p:cNvPr>
          <p:cNvSpPr>
            <a:spLocks noGrp="1"/>
          </p:cNvSpPr>
          <p:nvPr>
            <p:ph type="ftr" sz="quarter" idx="11"/>
          </p:nvPr>
        </p:nvSpPr>
        <p:spPr/>
        <p:txBody>
          <a:bodyPr/>
          <a:lstStyle/>
          <a:p>
            <a:r>
              <a:rPr kumimoji="1" lang="en-US" altLang="ja-JP" dirty="0"/>
              <a:t>New Consumer Law Education in the Internet Society</a:t>
            </a:r>
            <a:endParaRPr kumimoji="1" lang="ja-JP" altLang="en-US" dirty="0"/>
          </a:p>
        </p:txBody>
      </p:sp>
      <p:sp>
        <p:nvSpPr>
          <p:cNvPr id="7" name="スライド番号プレースホルダー 6">
            <a:extLst>
              <a:ext uri="{FF2B5EF4-FFF2-40B4-BE49-F238E27FC236}">
                <a16:creationId xmlns:a16="http://schemas.microsoft.com/office/drawing/2014/main" id="{2E337D13-615C-4FA1-8BF1-4DBF1BADD8AB}"/>
              </a:ext>
            </a:extLst>
          </p:cNvPr>
          <p:cNvSpPr>
            <a:spLocks noGrp="1"/>
          </p:cNvSpPr>
          <p:nvPr>
            <p:ph type="sldNum" sz="quarter" idx="12"/>
          </p:nvPr>
        </p:nvSpPr>
        <p:spPr/>
        <p:txBody>
          <a:bodyPr/>
          <a:lstStyle/>
          <a:p>
            <a:fld id="{3507F99E-D391-4E5A-AAED-153F014C8998}" type="slidenum">
              <a:rPr kumimoji="1" lang="ja-JP" altLang="en-US" smtClean="0"/>
              <a:t>17</a:t>
            </a:fld>
            <a:endParaRPr kumimoji="1" lang="ja-JP" altLang="en-US"/>
          </a:p>
        </p:txBody>
      </p:sp>
    </p:spTree>
    <p:extLst>
      <p:ext uri="{BB962C8B-B14F-4D97-AF65-F5344CB8AC3E}">
        <p14:creationId xmlns:p14="http://schemas.microsoft.com/office/powerpoint/2010/main" val="30467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500"/>
                                        <p:tgtEl>
                                          <p:spTgt spid="3">
                                            <p:txEl>
                                              <p:pRg st="6" end="6"/>
                                            </p:tx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up)">
                                      <p:cBhvr>
                                        <p:cTn id="40" dur="500"/>
                                        <p:tgtEl>
                                          <p:spTgt spid="4">
                                            <p:txEl>
                                              <p:pRg st="0" end="0"/>
                                            </p:txEl>
                                          </p:spTgt>
                                        </p:tgtEl>
                                      </p:cBhvr>
                                    </p:animEffect>
                                  </p:childTnLst>
                                </p:cTn>
                              </p:par>
                            </p:childTnLst>
                          </p:cTn>
                        </p:par>
                        <p:par>
                          <p:cTn id="41" fill="hold">
                            <p:stCondLst>
                              <p:cond delay="500"/>
                            </p:stCondLst>
                            <p:childTnLst>
                              <p:par>
                                <p:cTn id="42" presetID="22" presetClass="entr" presetSubtype="1" fill="hold" grpId="0" nodeType="after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wipe(up)">
                                      <p:cBhvr>
                                        <p:cTn id="44" dur="500"/>
                                        <p:tgtEl>
                                          <p:spTgt spid="4">
                                            <p:txEl>
                                              <p:pRg st="1" end="1"/>
                                            </p:txEl>
                                          </p:spTgt>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Effect transition="in" filter="wipe(up)">
                                      <p:cBhvr>
                                        <p:cTn id="48" dur="500"/>
                                        <p:tgtEl>
                                          <p:spTgt spid="4">
                                            <p:txEl>
                                              <p:pRg st="2" end="2"/>
                                            </p:txEl>
                                          </p:spTgt>
                                        </p:tgtEl>
                                      </p:cBhvr>
                                    </p:animEffect>
                                  </p:childTnLst>
                                </p:cTn>
                              </p:par>
                            </p:childTnLst>
                          </p:cTn>
                        </p:par>
                        <p:par>
                          <p:cTn id="49" fill="hold">
                            <p:stCondLst>
                              <p:cond delay="1500"/>
                            </p:stCondLst>
                            <p:childTnLst>
                              <p:par>
                                <p:cTn id="50" presetID="22" presetClass="entr" presetSubtype="1" fill="hold" grpId="0" nodeType="after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wipe(up)">
                                      <p:cBhvr>
                                        <p:cTn id="52" dur="500"/>
                                        <p:tgtEl>
                                          <p:spTgt spid="4">
                                            <p:txEl>
                                              <p:pRg st="3" end="3"/>
                                            </p:txEl>
                                          </p:spTgt>
                                        </p:tgtEl>
                                      </p:cBhvr>
                                    </p:animEffect>
                                  </p:childTnLst>
                                </p:cTn>
                              </p:par>
                            </p:childTnLst>
                          </p:cTn>
                        </p:par>
                        <p:par>
                          <p:cTn id="53" fill="hold">
                            <p:stCondLst>
                              <p:cond delay="2000"/>
                            </p:stCondLst>
                            <p:childTnLst>
                              <p:par>
                                <p:cTn id="54" presetID="22" presetClass="entr" presetSubtype="1" fill="hold" grpId="0" nodeType="afterEffect">
                                  <p:stCondLst>
                                    <p:cond delay="0"/>
                                  </p:stCondLst>
                                  <p:childTnLst>
                                    <p:set>
                                      <p:cBhvr>
                                        <p:cTn id="55" dur="1" fill="hold">
                                          <p:stCondLst>
                                            <p:cond delay="0"/>
                                          </p:stCondLst>
                                        </p:cTn>
                                        <p:tgtEl>
                                          <p:spTgt spid="4">
                                            <p:txEl>
                                              <p:pRg st="4" end="4"/>
                                            </p:txEl>
                                          </p:spTgt>
                                        </p:tgtEl>
                                        <p:attrNameLst>
                                          <p:attrName>style.visibility</p:attrName>
                                        </p:attrNameLst>
                                      </p:cBhvr>
                                      <p:to>
                                        <p:strVal val="visible"/>
                                      </p:to>
                                    </p:set>
                                    <p:animEffect transition="in" filter="wipe(up)">
                                      <p:cBhvr>
                                        <p:cTn id="56" dur="500"/>
                                        <p:tgtEl>
                                          <p:spTgt spid="4">
                                            <p:txEl>
                                              <p:pRg st="4" end="4"/>
                                            </p:txEl>
                                          </p:spTgt>
                                        </p:tgtEl>
                                      </p:cBhvr>
                                    </p:animEffect>
                                  </p:childTnLst>
                                </p:cTn>
                              </p:par>
                            </p:childTnLst>
                          </p:cTn>
                        </p:par>
                        <p:par>
                          <p:cTn id="57" fill="hold">
                            <p:stCondLst>
                              <p:cond delay="2500"/>
                            </p:stCondLst>
                            <p:childTnLst>
                              <p:par>
                                <p:cTn id="58" presetID="22" presetClass="entr" presetSubtype="1" fill="hold" grpId="0" nodeType="afterEffect">
                                  <p:stCondLst>
                                    <p:cond delay="0"/>
                                  </p:stCondLst>
                                  <p:childTnLst>
                                    <p:set>
                                      <p:cBhvr>
                                        <p:cTn id="59" dur="1" fill="hold">
                                          <p:stCondLst>
                                            <p:cond delay="0"/>
                                          </p:stCondLst>
                                        </p:cTn>
                                        <p:tgtEl>
                                          <p:spTgt spid="4">
                                            <p:txEl>
                                              <p:pRg st="5" end="5"/>
                                            </p:txEl>
                                          </p:spTgt>
                                        </p:tgtEl>
                                        <p:attrNameLst>
                                          <p:attrName>style.visibility</p:attrName>
                                        </p:attrNameLst>
                                      </p:cBhvr>
                                      <p:to>
                                        <p:strVal val="visible"/>
                                      </p:to>
                                    </p:set>
                                    <p:animEffect transition="in" filter="wipe(up)">
                                      <p:cBhvr>
                                        <p:cTn id="60" dur="500"/>
                                        <p:tgtEl>
                                          <p:spTgt spid="4">
                                            <p:txEl>
                                              <p:pRg st="5" end="5"/>
                                            </p:txEl>
                                          </p:spTgt>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
                                            <p:txEl>
                                              <p:pRg st="6" end="6"/>
                                            </p:txEl>
                                          </p:spTgt>
                                        </p:tgtEl>
                                        <p:attrNameLst>
                                          <p:attrName>style.visibility</p:attrName>
                                        </p:attrNameLst>
                                      </p:cBhvr>
                                      <p:to>
                                        <p:strVal val="visible"/>
                                      </p:to>
                                    </p:set>
                                    <p:animEffect transition="in" filter="wipe(up)">
                                      <p:cBhvr>
                                        <p:cTn id="64" dur="500"/>
                                        <p:tgtEl>
                                          <p:spTgt spid="4">
                                            <p:txEl>
                                              <p:pRg st="6" end="6"/>
                                            </p:txEl>
                                          </p:spTgt>
                                        </p:tgtEl>
                                      </p:cBhvr>
                                    </p:animEffect>
                                  </p:childTnLst>
                                </p:cTn>
                              </p:par>
                            </p:childTnLst>
                          </p:cTn>
                        </p:par>
                        <p:par>
                          <p:cTn id="65" fill="hold">
                            <p:stCondLst>
                              <p:cond delay="3500"/>
                            </p:stCondLst>
                            <p:childTnLst>
                              <p:par>
                                <p:cTn id="66" presetID="22" presetClass="entr" presetSubtype="1" fill="hold" grpId="0" nodeType="afterEffect">
                                  <p:stCondLst>
                                    <p:cond delay="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wipe(up)">
                                      <p:cBhvr>
                                        <p:cTn id="68" dur="500"/>
                                        <p:tgtEl>
                                          <p:spTgt spid="4">
                                            <p:txEl>
                                              <p:pRg st="7" end="7"/>
                                            </p:txEl>
                                          </p:spTgt>
                                        </p:tgtEl>
                                      </p:cBhvr>
                                    </p:animEffect>
                                  </p:childTnLst>
                                </p:cTn>
                              </p:par>
                            </p:childTnLst>
                          </p:cTn>
                        </p:par>
                        <p:par>
                          <p:cTn id="69" fill="hold">
                            <p:stCondLst>
                              <p:cond delay="4000"/>
                            </p:stCondLst>
                            <p:childTnLst>
                              <p:par>
                                <p:cTn id="70" presetID="22" presetClass="entr" presetSubtype="1" fill="hold" grpId="0" nodeType="afterEffect">
                                  <p:stCondLst>
                                    <p:cond delay="0"/>
                                  </p:stCondLst>
                                  <p:childTnLst>
                                    <p:set>
                                      <p:cBhvr>
                                        <p:cTn id="71" dur="1" fill="hold">
                                          <p:stCondLst>
                                            <p:cond delay="0"/>
                                          </p:stCondLst>
                                        </p:cTn>
                                        <p:tgtEl>
                                          <p:spTgt spid="4">
                                            <p:txEl>
                                              <p:pRg st="8" end="8"/>
                                            </p:txEl>
                                          </p:spTgt>
                                        </p:tgtEl>
                                        <p:attrNameLst>
                                          <p:attrName>style.visibility</p:attrName>
                                        </p:attrNameLst>
                                      </p:cBhvr>
                                      <p:to>
                                        <p:strVal val="visible"/>
                                      </p:to>
                                    </p:set>
                                    <p:animEffect transition="in" filter="wipe(up)">
                                      <p:cBhvr>
                                        <p:cTn id="7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E7CFDBBE-AFCD-4859-9CFB-F2DB00EC2ABA}"/>
              </a:ext>
            </a:extLst>
          </p:cNvPr>
          <p:cNvSpPr>
            <a:spLocks noGrp="1"/>
          </p:cNvSpPr>
          <p:nvPr>
            <p:ph type="title"/>
          </p:nvPr>
        </p:nvSpPr>
        <p:spPr/>
        <p:txBody>
          <a:bodyPr/>
          <a:lstStyle/>
          <a:p>
            <a:r>
              <a:rPr kumimoji="1" lang="ja-JP" altLang="en-US" dirty="0"/>
              <a:t>消費者教育推進法に関する</a:t>
            </a:r>
            <a:br>
              <a:rPr kumimoji="1" lang="en-US" altLang="ja-JP" dirty="0"/>
            </a:br>
            <a:r>
              <a:rPr kumimoji="1" lang="ja-JP" altLang="en-US" dirty="0"/>
              <a:t>択一式問題集を自動作成プログラム例</a:t>
            </a:r>
          </a:p>
        </p:txBody>
      </p:sp>
      <p:sp>
        <p:nvSpPr>
          <p:cNvPr id="11" name="コンテンツ プレースホルダー 10">
            <a:extLst>
              <a:ext uri="{FF2B5EF4-FFF2-40B4-BE49-F238E27FC236}">
                <a16:creationId xmlns:a16="http://schemas.microsoft.com/office/drawing/2014/main" id="{4DCC4A50-DF20-4626-8A52-54FC35C1091C}"/>
              </a:ext>
            </a:extLst>
          </p:cNvPr>
          <p:cNvSpPr>
            <a:spLocks noGrp="1"/>
          </p:cNvSpPr>
          <p:nvPr>
            <p:ph sz="half" idx="1"/>
          </p:nvPr>
        </p:nvSpPr>
        <p:spPr/>
        <p:txBody>
          <a:bodyPr>
            <a:normAutofit fontScale="47500" lnSpcReduction="20000"/>
          </a:bodyPr>
          <a:lstStyle/>
          <a:p>
            <a:r>
              <a:rPr lang="en-US" altLang="ja-JP" dirty="0"/>
              <a:t>#! Python3</a:t>
            </a:r>
          </a:p>
          <a:p>
            <a:r>
              <a:rPr lang="en-US" altLang="ja-JP" dirty="0"/>
              <a:t># Al </a:t>
            </a:r>
            <a:r>
              <a:rPr lang="en-US" altLang="ja-JP" dirty="0" err="1"/>
              <a:t>Sweigart</a:t>
            </a:r>
            <a:r>
              <a:rPr lang="ja-JP" altLang="en-US" dirty="0"/>
              <a:t>（相川愛三訳）</a:t>
            </a:r>
            <a:r>
              <a:rPr lang="en-US" altLang="ja-JP" dirty="0"/>
              <a:t>『</a:t>
            </a:r>
            <a:r>
              <a:rPr lang="ja-JP" altLang="en-US" dirty="0"/>
              <a:t>退屈なことは</a:t>
            </a:r>
            <a:r>
              <a:rPr lang="en-US" altLang="ja-JP" dirty="0"/>
              <a:t>Python</a:t>
            </a:r>
            <a:r>
              <a:rPr lang="ja-JP" altLang="en-US" dirty="0"/>
              <a:t>にやらせよう</a:t>
            </a:r>
            <a:r>
              <a:rPr lang="en-US" altLang="ja-JP" dirty="0"/>
              <a:t>』</a:t>
            </a:r>
            <a:r>
              <a:rPr lang="ja-JP" altLang="en-US" dirty="0"/>
              <a:t>オライリージャパン（</a:t>
            </a:r>
            <a:r>
              <a:rPr lang="en-US" altLang="ja-JP" dirty="0"/>
              <a:t>2017/6/3</a:t>
            </a:r>
            <a:r>
              <a:rPr lang="ja-JP" altLang="en-US" dirty="0"/>
              <a:t>）</a:t>
            </a:r>
            <a:r>
              <a:rPr lang="en-US" altLang="ja-JP" dirty="0"/>
              <a:t>p.202-207</a:t>
            </a:r>
          </a:p>
          <a:p>
            <a:r>
              <a:rPr lang="en-US" altLang="ja-JP" dirty="0"/>
              <a:t># 10</a:t>
            </a:r>
            <a:r>
              <a:rPr lang="ja-JP" altLang="en-US" dirty="0"/>
              <a:t>個の問題集を作成する</a:t>
            </a:r>
          </a:p>
          <a:p>
            <a:r>
              <a:rPr lang="en-US" altLang="ja-JP" dirty="0"/>
              <a:t>for </a:t>
            </a:r>
            <a:r>
              <a:rPr lang="en-US" altLang="ja-JP" dirty="0" err="1"/>
              <a:t>quiz_num</a:t>
            </a:r>
            <a:r>
              <a:rPr lang="en-US" altLang="ja-JP" dirty="0"/>
              <a:t> in range(10):</a:t>
            </a:r>
          </a:p>
          <a:p>
            <a:pPr lvl="1"/>
            <a:r>
              <a:rPr lang="en-US" altLang="ja-JP" dirty="0"/>
              <a:t>    # </a:t>
            </a:r>
            <a:r>
              <a:rPr lang="ja-JP" altLang="en-US" dirty="0"/>
              <a:t>問題集と解答集のファイルを作成する</a:t>
            </a:r>
          </a:p>
          <a:p>
            <a:pPr lvl="1"/>
            <a:r>
              <a:rPr lang="ja-JP" altLang="en-US" dirty="0"/>
              <a:t>    </a:t>
            </a:r>
            <a:r>
              <a:rPr lang="en-US" altLang="ja-JP" dirty="0" err="1"/>
              <a:t>quiz_file</a:t>
            </a:r>
            <a:r>
              <a:rPr lang="en-US" altLang="ja-JP" dirty="0"/>
              <a:t> = open(".\\Results\\</a:t>
            </a:r>
            <a:r>
              <a:rPr lang="en-US" altLang="ja-JP" dirty="0" err="1"/>
              <a:t>ConsumerLaw</a:t>
            </a:r>
            <a:r>
              <a:rPr lang="en-US" altLang="ja-JP" dirty="0"/>
              <a:t>\\Exam1\\</a:t>
            </a:r>
            <a:r>
              <a:rPr lang="en-US" altLang="ja-JP" dirty="0" err="1"/>
              <a:t>consumerEducationQuiz</a:t>
            </a:r>
            <a:r>
              <a:rPr lang="en-US" altLang="ja-JP" dirty="0"/>
              <a:t>{}.</a:t>
            </a:r>
            <a:r>
              <a:rPr lang="en-US" altLang="ja-JP" dirty="0" err="1"/>
              <a:t>txt".format</a:t>
            </a:r>
            <a:r>
              <a:rPr lang="en-US" altLang="ja-JP" dirty="0"/>
              <a:t>(</a:t>
            </a:r>
            <a:r>
              <a:rPr lang="en-US" altLang="ja-JP" dirty="0" err="1"/>
              <a:t>quiz_num</a:t>
            </a:r>
            <a:r>
              <a:rPr lang="en-US" altLang="ja-JP" dirty="0"/>
              <a:t> + 1), "w")</a:t>
            </a:r>
          </a:p>
          <a:p>
            <a:pPr lvl="1"/>
            <a:r>
              <a:rPr lang="en-US" altLang="ja-JP" dirty="0"/>
              <a:t>    </a:t>
            </a:r>
            <a:r>
              <a:rPr lang="en-US" altLang="ja-JP" dirty="0" err="1"/>
              <a:t>answer_key_file</a:t>
            </a:r>
            <a:r>
              <a:rPr lang="en-US" altLang="ja-JP" dirty="0"/>
              <a:t> = open(".\\Results\\</a:t>
            </a:r>
            <a:r>
              <a:rPr lang="en-US" altLang="ja-JP" dirty="0" err="1"/>
              <a:t>ConsumerLaw</a:t>
            </a:r>
            <a:r>
              <a:rPr lang="en-US" altLang="ja-JP" dirty="0"/>
              <a:t>\\Exam1\\</a:t>
            </a:r>
            <a:r>
              <a:rPr lang="en-US" altLang="ja-JP" dirty="0" err="1"/>
              <a:t>consumerEducationQuiz_answers</a:t>
            </a:r>
            <a:r>
              <a:rPr lang="en-US" altLang="ja-JP" dirty="0"/>
              <a:t>{}.</a:t>
            </a:r>
            <a:r>
              <a:rPr lang="en-US" altLang="ja-JP" dirty="0" err="1"/>
              <a:t>txt".format</a:t>
            </a:r>
            <a:r>
              <a:rPr lang="en-US" altLang="ja-JP" dirty="0"/>
              <a:t>(</a:t>
            </a:r>
            <a:r>
              <a:rPr lang="en-US" altLang="ja-JP" dirty="0" err="1"/>
              <a:t>quiz_num</a:t>
            </a:r>
            <a:r>
              <a:rPr lang="en-US" altLang="ja-JP" dirty="0"/>
              <a:t> +1),"w")</a:t>
            </a:r>
          </a:p>
          <a:p>
            <a:pPr lvl="1"/>
            <a:r>
              <a:rPr lang="en-US" altLang="ja-JP" dirty="0"/>
              <a:t>    # </a:t>
            </a:r>
            <a:r>
              <a:rPr lang="ja-JP" altLang="en-US" dirty="0"/>
              <a:t>問題集のヘッダーを書く</a:t>
            </a:r>
          </a:p>
          <a:p>
            <a:pPr lvl="1"/>
            <a:r>
              <a:rPr lang="ja-JP" altLang="en-US" dirty="0"/>
              <a:t>    </a:t>
            </a:r>
            <a:r>
              <a:rPr lang="en-US" altLang="ja-JP" dirty="0" err="1"/>
              <a:t>quiz_file.write</a:t>
            </a:r>
            <a:r>
              <a:rPr lang="en-US" altLang="ja-JP" dirty="0"/>
              <a:t>("</a:t>
            </a:r>
            <a:r>
              <a:rPr lang="ja-JP" altLang="en-US" dirty="0"/>
              <a:t>名前：</a:t>
            </a:r>
            <a:r>
              <a:rPr lang="en-US" altLang="ja-JP" dirty="0"/>
              <a:t>\n\n</a:t>
            </a:r>
            <a:r>
              <a:rPr lang="ja-JP" altLang="en-US" dirty="0"/>
              <a:t>日付：</a:t>
            </a:r>
            <a:r>
              <a:rPr lang="en-US" altLang="ja-JP" dirty="0"/>
              <a:t>\n\n</a:t>
            </a:r>
            <a:r>
              <a:rPr lang="ja-JP" altLang="en-US" dirty="0"/>
              <a:t>学期：</a:t>
            </a:r>
            <a:r>
              <a:rPr lang="en-US" altLang="ja-JP" dirty="0"/>
              <a:t>\n\n")</a:t>
            </a:r>
          </a:p>
          <a:p>
            <a:pPr lvl="1"/>
            <a:r>
              <a:rPr lang="en-US" altLang="ja-JP" dirty="0"/>
              <a:t>    </a:t>
            </a:r>
            <a:r>
              <a:rPr lang="en-US" altLang="ja-JP" dirty="0" err="1"/>
              <a:t>quiz_file.write</a:t>
            </a:r>
            <a:r>
              <a:rPr lang="en-US" altLang="ja-JP" dirty="0"/>
              <a:t>((" " * 10) + "</a:t>
            </a:r>
            <a:r>
              <a:rPr lang="ja-JP" altLang="en-US" dirty="0"/>
              <a:t>消費者教育に関する択一式試験問題（</a:t>
            </a:r>
            <a:r>
              <a:rPr lang="en-US" altLang="ja-JP" dirty="0"/>
              <a:t>{}</a:t>
            </a:r>
            <a:r>
              <a:rPr lang="ja-JP" altLang="en-US" dirty="0"/>
              <a:t>年度）　正しい文章に〇をつけなさい。</a:t>
            </a:r>
            <a:r>
              <a:rPr lang="en-US" altLang="ja-JP" dirty="0"/>
              <a:t>".format(</a:t>
            </a:r>
            <a:r>
              <a:rPr lang="en-US" altLang="ja-JP" dirty="0" err="1"/>
              <a:t>quiz_num</a:t>
            </a:r>
            <a:r>
              <a:rPr lang="en-US" altLang="ja-JP" dirty="0"/>
              <a:t> +2019))</a:t>
            </a:r>
            <a:r>
              <a:rPr lang="en-US" altLang="ja-JP" dirty="0" err="1"/>
              <a:t>quiz_file.write</a:t>
            </a:r>
            <a:r>
              <a:rPr lang="en-US" altLang="ja-JP" dirty="0"/>
              <a:t>("\n\n")</a:t>
            </a:r>
          </a:p>
          <a:p>
            <a:pPr lvl="1"/>
            <a:r>
              <a:rPr lang="en-US" altLang="ja-JP" dirty="0"/>
              <a:t>    </a:t>
            </a:r>
            <a:r>
              <a:rPr lang="en-US" altLang="ja-JP" dirty="0" err="1"/>
              <a:t>answer_key_file.write</a:t>
            </a:r>
            <a:r>
              <a:rPr lang="en-US" altLang="ja-JP" dirty="0"/>
              <a:t>((" " * 10) + "</a:t>
            </a:r>
            <a:r>
              <a:rPr lang="ja-JP" altLang="en-US" dirty="0"/>
              <a:t>消費者教育に関する択一式試験問題（</a:t>
            </a:r>
            <a:r>
              <a:rPr lang="en-US" altLang="ja-JP" dirty="0"/>
              <a:t>{}</a:t>
            </a:r>
            <a:r>
              <a:rPr lang="ja-JP" altLang="en-US" dirty="0"/>
              <a:t>年度）解答</a:t>
            </a:r>
            <a:r>
              <a:rPr lang="en-US" altLang="ja-JP" dirty="0"/>
              <a:t>".format(</a:t>
            </a:r>
            <a:r>
              <a:rPr lang="en-US" altLang="ja-JP" dirty="0" err="1"/>
              <a:t>quiz_num</a:t>
            </a:r>
            <a:r>
              <a:rPr lang="en-US" altLang="ja-JP" dirty="0"/>
              <a:t> +2019))</a:t>
            </a:r>
          </a:p>
          <a:p>
            <a:pPr lvl="1"/>
            <a:r>
              <a:rPr lang="en-US" altLang="ja-JP" dirty="0"/>
              <a:t>    </a:t>
            </a:r>
            <a:r>
              <a:rPr lang="en-US" altLang="ja-JP" dirty="0" err="1"/>
              <a:t>answer_key_file.write</a:t>
            </a:r>
            <a:r>
              <a:rPr lang="en-US" altLang="ja-JP" dirty="0"/>
              <a:t>("\n")</a:t>
            </a:r>
          </a:p>
          <a:p>
            <a:pPr lvl="1"/>
            <a:r>
              <a:rPr lang="en-US" altLang="ja-JP" dirty="0"/>
              <a:t>    # </a:t>
            </a:r>
            <a:r>
              <a:rPr lang="ja-JP" altLang="en-US" dirty="0"/>
              <a:t>法律要件の順番をシャッフルする。</a:t>
            </a:r>
          </a:p>
          <a:p>
            <a:pPr lvl="1"/>
            <a:r>
              <a:rPr lang="ja-JP" altLang="en-US" dirty="0"/>
              <a:t>    </a:t>
            </a:r>
            <a:r>
              <a:rPr lang="en-US" altLang="ja-JP" dirty="0" err="1"/>
              <a:t>legalActs</a:t>
            </a:r>
            <a:r>
              <a:rPr lang="en-US" altLang="ja-JP" dirty="0"/>
              <a:t> = list(</a:t>
            </a:r>
            <a:r>
              <a:rPr lang="en-US" altLang="ja-JP" dirty="0" err="1"/>
              <a:t>legalEffects.keys</a:t>
            </a:r>
            <a:r>
              <a:rPr lang="en-US" altLang="ja-JP" dirty="0"/>
              <a:t>())</a:t>
            </a:r>
          </a:p>
          <a:p>
            <a:pPr lvl="1"/>
            <a:r>
              <a:rPr lang="en-US" altLang="ja-JP" dirty="0"/>
              <a:t>    </a:t>
            </a:r>
            <a:r>
              <a:rPr lang="en-US" altLang="ja-JP" dirty="0" err="1"/>
              <a:t>random.shuffle</a:t>
            </a:r>
            <a:r>
              <a:rPr lang="en-US" altLang="ja-JP" dirty="0"/>
              <a:t>(</a:t>
            </a:r>
            <a:r>
              <a:rPr lang="en-US" altLang="ja-JP" dirty="0" err="1"/>
              <a:t>legalActs</a:t>
            </a:r>
            <a:r>
              <a:rPr lang="en-US" altLang="ja-JP" dirty="0"/>
              <a:t>)</a:t>
            </a:r>
          </a:p>
          <a:p>
            <a:pPr lvl="1"/>
            <a:r>
              <a:rPr lang="en-US" altLang="ja-JP" dirty="0"/>
              <a:t>    # </a:t>
            </a:r>
            <a:r>
              <a:rPr lang="ja-JP" altLang="en-US" dirty="0"/>
              <a:t>法律要件をループして，それぞれ問題を作成する。</a:t>
            </a:r>
          </a:p>
          <a:p>
            <a:pPr lvl="1"/>
            <a:r>
              <a:rPr lang="ja-JP" altLang="en-US" dirty="0"/>
              <a:t>    </a:t>
            </a:r>
            <a:r>
              <a:rPr lang="en-US" altLang="ja-JP" dirty="0"/>
              <a:t>for </a:t>
            </a:r>
            <a:r>
              <a:rPr lang="en-US" altLang="ja-JP" dirty="0" err="1"/>
              <a:t>question_num</a:t>
            </a:r>
            <a:r>
              <a:rPr lang="en-US" altLang="ja-JP" dirty="0"/>
              <a:t> in range(</a:t>
            </a:r>
            <a:r>
              <a:rPr lang="en-US" altLang="ja-JP" dirty="0" err="1"/>
              <a:t>len</a:t>
            </a:r>
            <a:r>
              <a:rPr lang="en-US" altLang="ja-JP" dirty="0"/>
              <a:t>(</a:t>
            </a:r>
            <a:r>
              <a:rPr lang="en-US" altLang="ja-JP" dirty="0" err="1"/>
              <a:t>legalActs</a:t>
            </a:r>
            <a:r>
              <a:rPr lang="en-US" altLang="ja-JP" dirty="0"/>
              <a:t>)):</a:t>
            </a:r>
            <a:endParaRPr kumimoji="1" lang="ja-JP" altLang="en-US" dirty="0"/>
          </a:p>
        </p:txBody>
      </p:sp>
      <p:sp>
        <p:nvSpPr>
          <p:cNvPr id="12" name="コンテンツ プレースホルダー 11">
            <a:extLst>
              <a:ext uri="{FF2B5EF4-FFF2-40B4-BE49-F238E27FC236}">
                <a16:creationId xmlns:a16="http://schemas.microsoft.com/office/drawing/2014/main" id="{0EE03BA7-0390-4D76-AE82-2CF415BAAB23}"/>
              </a:ext>
            </a:extLst>
          </p:cNvPr>
          <p:cNvSpPr>
            <a:spLocks noGrp="1"/>
          </p:cNvSpPr>
          <p:nvPr>
            <p:ph sz="half" idx="2"/>
          </p:nvPr>
        </p:nvSpPr>
        <p:spPr/>
        <p:txBody>
          <a:bodyPr>
            <a:normAutofit fontScale="47500" lnSpcReduction="20000"/>
          </a:bodyPr>
          <a:lstStyle/>
          <a:p>
            <a:pPr lvl="1"/>
            <a:r>
              <a:rPr lang="ja-JP" altLang="en-US" dirty="0"/>
              <a:t> </a:t>
            </a:r>
            <a:r>
              <a:rPr lang="en-US" altLang="ja-JP" dirty="0"/>
              <a:t># </a:t>
            </a:r>
            <a:r>
              <a:rPr lang="ja-JP" altLang="en-US" dirty="0"/>
              <a:t>正解と誤答を取得する</a:t>
            </a:r>
          </a:p>
          <a:p>
            <a:pPr lvl="1"/>
            <a:r>
              <a:rPr lang="ja-JP" altLang="en-US" dirty="0"/>
              <a:t>        </a:t>
            </a:r>
            <a:r>
              <a:rPr lang="en-US" altLang="ja-JP" dirty="0" err="1"/>
              <a:t>correct_answer</a:t>
            </a:r>
            <a:r>
              <a:rPr lang="en-US" altLang="ja-JP" dirty="0"/>
              <a:t> = </a:t>
            </a:r>
            <a:r>
              <a:rPr lang="en-US" altLang="ja-JP" dirty="0" err="1"/>
              <a:t>legalEffects</a:t>
            </a:r>
            <a:r>
              <a:rPr lang="en-US" altLang="ja-JP" dirty="0"/>
              <a:t>[</a:t>
            </a:r>
            <a:r>
              <a:rPr lang="en-US" altLang="ja-JP" dirty="0" err="1"/>
              <a:t>legalActs</a:t>
            </a:r>
            <a:r>
              <a:rPr lang="en-US" altLang="ja-JP" dirty="0"/>
              <a:t>[</a:t>
            </a:r>
            <a:r>
              <a:rPr lang="en-US" altLang="ja-JP" dirty="0" err="1"/>
              <a:t>question_num</a:t>
            </a:r>
            <a:r>
              <a:rPr lang="en-US" altLang="ja-JP" dirty="0"/>
              <a:t>]]</a:t>
            </a:r>
          </a:p>
          <a:p>
            <a:pPr lvl="1"/>
            <a:r>
              <a:rPr lang="en-US" altLang="ja-JP" dirty="0"/>
              <a:t>        </a:t>
            </a:r>
            <a:r>
              <a:rPr lang="en-US" altLang="ja-JP" dirty="0" err="1"/>
              <a:t>wrong_answers</a:t>
            </a:r>
            <a:r>
              <a:rPr lang="en-US" altLang="ja-JP" dirty="0"/>
              <a:t>  = list(</a:t>
            </a:r>
            <a:r>
              <a:rPr lang="en-US" altLang="ja-JP" dirty="0" err="1"/>
              <a:t>legalEffects.values</a:t>
            </a:r>
            <a:r>
              <a:rPr lang="en-US" altLang="ja-JP" dirty="0"/>
              <a:t>())</a:t>
            </a:r>
          </a:p>
          <a:p>
            <a:pPr lvl="1"/>
            <a:r>
              <a:rPr lang="en-US" altLang="ja-JP" dirty="0"/>
              <a:t>        del </a:t>
            </a:r>
            <a:r>
              <a:rPr lang="en-US" altLang="ja-JP" dirty="0" err="1"/>
              <a:t>wrong_answers</a:t>
            </a:r>
            <a:r>
              <a:rPr lang="en-US" altLang="ja-JP" dirty="0"/>
              <a:t>[</a:t>
            </a:r>
            <a:r>
              <a:rPr lang="en-US" altLang="ja-JP" dirty="0" err="1"/>
              <a:t>wrong_answers.index</a:t>
            </a:r>
            <a:r>
              <a:rPr lang="en-US" altLang="ja-JP" dirty="0"/>
              <a:t>(</a:t>
            </a:r>
            <a:r>
              <a:rPr lang="en-US" altLang="ja-JP" dirty="0" err="1"/>
              <a:t>correct_answer</a:t>
            </a:r>
            <a:r>
              <a:rPr lang="en-US" altLang="ja-JP" dirty="0"/>
              <a:t>)]</a:t>
            </a:r>
          </a:p>
          <a:p>
            <a:pPr lvl="1"/>
            <a:r>
              <a:rPr lang="en-US" altLang="ja-JP" dirty="0"/>
              <a:t>        </a:t>
            </a:r>
            <a:r>
              <a:rPr lang="en-US" altLang="ja-JP" dirty="0" err="1"/>
              <a:t>wrong_answers</a:t>
            </a:r>
            <a:r>
              <a:rPr lang="en-US" altLang="ja-JP" dirty="0"/>
              <a:t>  = </a:t>
            </a:r>
            <a:r>
              <a:rPr lang="en-US" altLang="ja-JP" dirty="0" err="1"/>
              <a:t>random.sample</a:t>
            </a:r>
            <a:r>
              <a:rPr lang="en-US" altLang="ja-JP" dirty="0"/>
              <a:t>(</a:t>
            </a:r>
            <a:r>
              <a:rPr lang="en-US" altLang="ja-JP" dirty="0" err="1"/>
              <a:t>wrong_answers</a:t>
            </a:r>
            <a:r>
              <a:rPr lang="en-US" altLang="ja-JP" dirty="0"/>
              <a:t>, 3)</a:t>
            </a:r>
          </a:p>
          <a:p>
            <a:pPr lvl="1"/>
            <a:r>
              <a:rPr lang="en-US" altLang="ja-JP" dirty="0"/>
              <a:t>        </a:t>
            </a:r>
            <a:r>
              <a:rPr lang="en-US" altLang="ja-JP" dirty="0" err="1"/>
              <a:t>answer_options</a:t>
            </a:r>
            <a:r>
              <a:rPr lang="en-US" altLang="ja-JP" dirty="0"/>
              <a:t> = </a:t>
            </a:r>
            <a:r>
              <a:rPr lang="en-US" altLang="ja-JP" dirty="0" err="1"/>
              <a:t>wrong_answers</a:t>
            </a:r>
            <a:r>
              <a:rPr lang="en-US" altLang="ja-JP" dirty="0"/>
              <a:t> + [</a:t>
            </a:r>
            <a:r>
              <a:rPr lang="en-US" altLang="ja-JP" dirty="0" err="1"/>
              <a:t>correct_answer</a:t>
            </a:r>
            <a:r>
              <a:rPr lang="en-US" altLang="ja-JP" dirty="0"/>
              <a:t>]</a:t>
            </a:r>
          </a:p>
          <a:p>
            <a:pPr lvl="1"/>
            <a:r>
              <a:rPr lang="en-US" altLang="ja-JP" dirty="0"/>
              <a:t>        </a:t>
            </a:r>
            <a:r>
              <a:rPr lang="en-US" altLang="ja-JP" dirty="0" err="1"/>
              <a:t>random.shuffle</a:t>
            </a:r>
            <a:r>
              <a:rPr lang="en-US" altLang="ja-JP" dirty="0"/>
              <a:t>(</a:t>
            </a:r>
            <a:r>
              <a:rPr lang="en-US" altLang="ja-JP" dirty="0" err="1"/>
              <a:t>answer_options</a:t>
            </a:r>
            <a:r>
              <a:rPr lang="en-US" altLang="ja-JP" dirty="0"/>
              <a:t>)</a:t>
            </a:r>
          </a:p>
          <a:p>
            <a:pPr lvl="1"/>
            <a:r>
              <a:rPr lang="en-US" altLang="ja-JP" dirty="0"/>
              <a:t>        # </a:t>
            </a:r>
            <a:r>
              <a:rPr lang="ja-JP" altLang="en-US" dirty="0"/>
              <a:t>問題文と解答選択肢を問題ファイルに書く</a:t>
            </a:r>
          </a:p>
          <a:p>
            <a:pPr lvl="1"/>
            <a:r>
              <a:rPr lang="ja-JP" altLang="en-US" dirty="0"/>
              <a:t>        </a:t>
            </a:r>
            <a:r>
              <a:rPr lang="en-US" altLang="ja-JP" dirty="0" err="1"/>
              <a:t>quiz_file.write</a:t>
            </a:r>
            <a:r>
              <a:rPr lang="en-US" altLang="ja-JP" dirty="0"/>
              <a:t>("{}.{}</a:t>
            </a:r>
            <a:r>
              <a:rPr lang="ja-JP" altLang="en-US" dirty="0"/>
              <a:t>とは？</a:t>
            </a:r>
            <a:r>
              <a:rPr lang="en-US" altLang="ja-JP" dirty="0"/>
              <a:t>\</a:t>
            </a:r>
            <a:r>
              <a:rPr lang="en-US" altLang="ja-JP" dirty="0" err="1"/>
              <a:t>n".format</a:t>
            </a:r>
            <a:r>
              <a:rPr lang="en-US" altLang="ja-JP" dirty="0"/>
              <a:t>(</a:t>
            </a:r>
            <a:r>
              <a:rPr lang="en-US" altLang="ja-JP" dirty="0" err="1"/>
              <a:t>question_num</a:t>
            </a:r>
            <a:r>
              <a:rPr lang="en-US" altLang="ja-JP" dirty="0"/>
              <a:t> + 1, </a:t>
            </a:r>
            <a:r>
              <a:rPr lang="en-US" altLang="ja-JP" dirty="0" err="1"/>
              <a:t>legalActs</a:t>
            </a:r>
            <a:r>
              <a:rPr lang="en-US" altLang="ja-JP" dirty="0"/>
              <a:t>[</a:t>
            </a:r>
            <a:r>
              <a:rPr lang="en-US" altLang="ja-JP" dirty="0" err="1"/>
              <a:t>question_num</a:t>
            </a:r>
            <a:r>
              <a:rPr lang="en-US" altLang="ja-JP" dirty="0"/>
              <a:t>]))</a:t>
            </a:r>
          </a:p>
          <a:p>
            <a:pPr lvl="1"/>
            <a:r>
              <a:rPr lang="en-US" altLang="ja-JP" dirty="0"/>
              <a:t>        for </a:t>
            </a:r>
            <a:r>
              <a:rPr lang="en-US" altLang="ja-JP" dirty="0" err="1"/>
              <a:t>i</a:t>
            </a:r>
            <a:r>
              <a:rPr lang="en-US" altLang="ja-JP" dirty="0"/>
              <a:t> in range(4):</a:t>
            </a:r>
          </a:p>
          <a:p>
            <a:pPr lvl="2"/>
            <a:r>
              <a:rPr lang="en-US" altLang="ja-JP" dirty="0"/>
              <a:t>            </a:t>
            </a:r>
            <a:r>
              <a:rPr lang="en-US" altLang="ja-JP" dirty="0" err="1"/>
              <a:t>quiz_file.write</a:t>
            </a:r>
            <a:r>
              <a:rPr lang="en-US" altLang="ja-JP" dirty="0"/>
              <a:t>("</a:t>
            </a:r>
            <a:r>
              <a:rPr lang="ja-JP" altLang="en-US" dirty="0"/>
              <a:t>（　　） </a:t>
            </a:r>
            <a:r>
              <a:rPr lang="en-US" altLang="ja-JP" dirty="0"/>
              <a:t>{}.{}\</a:t>
            </a:r>
            <a:r>
              <a:rPr lang="en-US" altLang="ja-JP" dirty="0" err="1"/>
              <a:t>n".format</a:t>
            </a:r>
            <a:r>
              <a:rPr lang="en-US" altLang="ja-JP" dirty="0"/>
              <a:t>("ABCD"[</a:t>
            </a:r>
            <a:r>
              <a:rPr lang="en-US" altLang="ja-JP" dirty="0" err="1"/>
              <a:t>i</a:t>
            </a:r>
            <a:r>
              <a:rPr lang="en-US" altLang="ja-JP" dirty="0"/>
              <a:t>], </a:t>
            </a:r>
            <a:r>
              <a:rPr lang="en-US" altLang="ja-JP" dirty="0" err="1"/>
              <a:t>answer_options</a:t>
            </a:r>
            <a:r>
              <a:rPr lang="en-US" altLang="ja-JP" dirty="0"/>
              <a:t>[</a:t>
            </a:r>
            <a:r>
              <a:rPr lang="en-US" altLang="ja-JP" dirty="0" err="1"/>
              <a:t>i</a:t>
            </a:r>
            <a:r>
              <a:rPr lang="en-US" altLang="ja-JP" dirty="0"/>
              <a:t>]))</a:t>
            </a:r>
          </a:p>
          <a:p>
            <a:pPr lvl="2"/>
            <a:r>
              <a:rPr lang="en-US" altLang="ja-JP" dirty="0"/>
              <a:t>        </a:t>
            </a:r>
            <a:r>
              <a:rPr lang="en-US" altLang="ja-JP" dirty="0" err="1"/>
              <a:t>quiz_file.write</a:t>
            </a:r>
            <a:r>
              <a:rPr lang="en-US" altLang="ja-JP" dirty="0"/>
              <a:t>("\n")</a:t>
            </a:r>
          </a:p>
          <a:p>
            <a:pPr lvl="1"/>
            <a:r>
              <a:rPr lang="en-US" altLang="ja-JP" dirty="0"/>
              <a:t>        # </a:t>
            </a:r>
            <a:r>
              <a:rPr lang="ja-JP" altLang="en-US" dirty="0"/>
              <a:t>答えの選択肢を解答ファイルに書く</a:t>
            </a:r>
          </a:p>
          <a:p>
            <a:pPr lvl="1"/>
            <a:r>
              <a:rPr lang="ja-JP" altLang="en-US" dirty="0"/>
              <a:t>        </a:t>
            </a:r>
            <a:r>
              <a:rPr lang="en-US" altLang="ja-JP" dirty="0" err="1"/>
              <a:t>answer_key_file.write</a:t>
            </a:r>
            <a:r>
              <a:rPr lang="en-US" altLang="ja-JP" dirty="0"/>
              <a:t>("{}.{}\</a:t>
            </a:r>
            <a:r>
              <a:rPr lang="en-US" altLang="ja-JP" dirty="0" err="1"/>
              <a:t>n".format</a:t>
            </a:r>
            <a:r>
              <a:rPr lang="en-US" altLang="ja-JP" dirty="0"/>
              <a:t>(</a:t>
            </a:r>
            <a:r>
              <a:rPr lang="en-US" altLang="ja-JP" dirty="0" err="1"/>
              <a:t>question_num</a:t>
            </a:r>
            <a:r>
              <a:rPr lang="en-US" altLang="ja-JP" dirty="0"/>
              <a:t> + 1, "ABCD"[</a:t>
            </a:r>
            <a:r>
              <a:rPr lang="en-US" altLang="ja-JP" dirty="0" err="1"/>
              <a:t>answer_options.index</a:t>
            </a:r>
            <a:r>
              <a:rPr lang="en-US" altLang="ja-JP" dirty="0"/>
              <a:t>(</a:t>
            </a:r>
            <a:r>
              <a:rPr lang="en-US" altLang="ja-JP" dirty="0" err="1"/>
              <a:t>correct_answer</a:t>
            </a:r>
            <a:r>
              <a:rPr lang="en-US" altLang="ja-JP" dirty="0"/>
              <a:t>)]))</a:t>
            </a:r>
          </a:p>
          <a:p>
            <a:pPr lvl="1"/>
            <a:r>
              <a:rPr lang="en-US" altLang="ja-JP" dirty="0" err="1"/>
              <a:t>quiz_file.close</a:t>
            </a:r>
            <a:r>
              <a:rPr lang="en-US" altLang="ja-JP" dirty="0"/>
              <a:t>()</a:t>
            </a:r>
          </a:p>
          <a:p>
            <a:pPr lvl="1"/>
            <a:r>
              <a:rPr lang="en-US" altLang="ja-JP" dirty="0"/>
              <a:t>    </a:t>
            </a:r>
            <a:r>
              <a:rPr lang="en-US" altLang="ja-JP" dirty="0" err="1"/>
              <a:t>answer_key_file.close</a:t>
            </a:r>
            <a:r>
              <a:rPr lang="en-US" altLang="ja-JP" dirty="0"/>
              <a:t>()</a:t>
            </a:r>
          </a:p>
          <a:p>
            <a:r>
              <a:rPr lang="en-US" altLang="ja-JP" dirty="0"/>
              <a:t># </a:t>
            </a:r>
            <a:r>
              <a:rPr lang="ja-JP" altLang="en-US" dirty="0"/>
              <a:t>作業の完了の表示</a:t>
            </a:r>
          </a:p>
          <a:p>
            <a:pPr lvl="1"/>
            <a:r>
              <a:rPr lang="en-US" altLang="ja-JP" dirty="0"/>
              <a:t>print('''consumerEducationQuize(1-10).txt</a:t>
            </a:r>
            <a:r>
              <a:rPr lang="ja-JP" altLang="en-US" dirty="0" err="1"/>
              <a:t>，</a:t>
            </a:r>
            <a:r>
              <a:rPr lang="ja-JP" altLang="en-US" dirty="0"/>
              <a:t>および，</a:t>
            </a:r>
            <a:r>
              <a:rPr lang="en-US" altLang="ja-JP" dirty="0"/>
              <a:t>consumerEducation_ans(1-10).txt</a:t>
            </a:r>
            <a:r>
              <a:rPr lang="ja-JP" altLang="en-US" dirty="0"/>
              <a:t>という</a:t>
            </a:r>
          </a:p>
          <a:p>
            <a:pPr lvl="1"/>
            <a:r>
              <a:rPr lang="ja-JP" altLang="en-US" dirty="0"/>
              <a:t>消費者教育の択一式問題とその解答ファイルが，それぞれ</a:t>
            </a:r>
            <a:r>
              <a:rPr lang="en-US" altLang="ja-JP" dirty="0"/>
              <a:t>10</a:t>
            </a:r>
            <a:r>
              <a:rPr lang="ja-JP" altLang="en-US" dirty="0"/>
              <a:t>個ずつ完成しました。</a:t>
            </a:r>
          </a:p>
          <a:p>
            <a:pPr lvl="1"/>
            <a:r>
              <a:rPr lang="ja-JP" altLang="en-US" dirty="0"/>
              <a:t>完成したファイルをエディタで開いてチェックしてください。</a:t>
            </a:r>
            <a:r>
              <a:rPr lang="en-US" altLang="ja-JP" dirty="0"/>
              <a:t>''')</a:t>
            </a:r>
            <a:endParaRPr kumimoji="1" lang="ja-JP" altLang="en-US" dirty="0"/>
          </a:p>
        </p:txBody>
      </p:sp>
      <p:sp>
        <p:nvSpPr>
          <p:cNvPr id="5" name="日付プレースホルダー 4">
            <a:extLst>
              <a:ext uri="{FF2B5EF4-FFF2-40B4-BE49-F238E27FC236}">
                <a16:creationId xmlns:a16="http://schemas.microsoft.com/office/drawing/2014/main" id="{2B184A87-D46D-4077-9261-B0EDE73BD37D}"/>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E096B027-DB8A-44D9-BD54-7638B1006219}"/>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A54AC55B-EC0C-4EBE-A52A-EDE74BF74B12}"/>
              </a:ext>
            </a:extLst>
          </p:cNvPr>
          <p:cNvSpPr>
            <a:spLocks noGrp="1"/>
          </p:cNvSpPr>
          <p:nvPr>
            <p:ph type="sldNum" sz="quarter" idx="12"/>
          </p:nvPr>
        </p:nvSpPr>
        <p:spPr/>
        <p:txBody>
          <a:bodyPr/>
          <a:lstStyle/>
          <a:p>
            <a:fld id="{3507F99E-D391-4E5A-AAED-153F014C8998}" type="slidenum">
              <a:rPr kumimoji="1" lang="ja-JP" altLang="en-US" smtClean="0"/>
              <a:t>18</a:t>
            </a:fld>
            <a:endParaRPr kumimoji="1" lang="ja-JP" altLang="en-US"/>
          </a:p>
        </p:txBody>
      </p:sp>
    </p:spTree>
    <p:extLst>
      <p:ext uri="{BB962C8B-B14F-4D97-AF65-F5344CB8AC3E}">
        <p14:creationId xmlns:p14="http://schemas.microsoft.com/office/powerpoint/2010/main" val="393125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wipe(left)">
                                      <p:cBhvr>
                                        <p:cTn id="11" dur="500"/>
                                        <p:tgtEl>
                                          <p:spTgt spid="1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xEl>
                                              <p:pRg st="2" end="2"/>
                                            </p:txEl>
                                          </p:spTgt>
                                        </p:tgtEl>
                                        <p:attrNameLst>
                                          <p:attrName>style.visibility</p:attrName>
                                        </p:attrNameLst>
                                      </p:cBhvr>
                                      <p:to>
                                        <p:strVal val="visible"/>
                                      </p:to>
                                    </p:set>
                                    <p:animEffect transition="in" filter="wipe(left)">
                                      <p:cBhvr>
                                        <p:cTn id="16" dur="500"/>
                                        <p:tgtEl>
                                          <p:spTgt spid="11">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xEl>
                                              <p:pRg st="3" end="3"/>
                                            </p:txEl>
                                          </p:spTgt>
                                        </p:tgtEl>
                                        <p:attrNameLst>
                                          <p:attrName>style.visibility</p:attrName>
                                        </p:attrNameLst>
                                      </p:cBhvr>
                                      <p:to>
                                        <p:strVal val="visible"/>
                                      </p:to>
                                    </p:set>
                                    <p:animEffect transition="in" filter="wipe(left)">
                                      <p:cBhvr>
                                        <p:cTn id="20" dur="500"/>
                                        <p:tgtEl>
                                          <p:spTgt spid="11">
                                            <p:txEl>
                                              <p:pRg st="3" end="3"/>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
                                            <p:txEl>
                                              <p:pRg st="4" end="4"/>
                                            </p:txEl>
                                          </p:spTgt>
                                        </p:tgtEl>
                                        <p:attrNameLst>
                                          <p:attrName>style.visibility</p:attrName>
                                        </p:attrNameLst>
                                      </p:cBhvr>
                                      <p:to>
                                        <p:strVal val="visible"/>
                                      </p:to>
                                    </p:set>
                                    <p:animEffect transition="in" filter="wipe(left)">
                                      <p:cBhvr>
                                        <p:cTn id="24" dur="500"/>
                                        <p:tgtEl>
                                          <p:spTgt spid="11">
                                            <p:txEl>
                                              <p:pRg st="4" end="4"/>
                                            </p:tx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Effect transition="in" filter="wipe(left)">
                                      <p:cBhvr>
                                        <p:cTn id="28" dur="500"/>
                                        <p:tgtEl>
                                          <p:spTgt spid="11">
                                            <p:txEl>
                                              <p:pRg st="5" end="5"/>
                                            </p:tx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wipe(left)">
                                      <p:cBhvr>
                                        <p:cTn id="32" dur="500"/>
                                        <p:tgtEl>
                                          <p:spTgt spid="11">
                                            <p:txEl>
                                              <p:pRg st="6" end="6"/>
                                            </p:tx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11">
                                            <p:txEl>
                                              <p:pRg st="7" end="7"/>
                                            </p:txEl>
                                          </p:spTgt>
                                        </p:tgtEl>
                                        <p:attrNameLst>
                                          <p:attrName>style.visibility</p:attrName>
                                        </p:attrNameLst>
                                      </p:cBhvr>
                                      <p:to>
                                        <p:strVal val="visible"/>
                                      </p:to>
                                    </p:set>
                                    <p:animEffect transition="in" filter="wipe(left)">
                                      <p:cBhvr>
                                        <p:cTn id="36" dur="500"/>
                                        <p:tgtEl>
                                          <p:spTgt spid="11">
                                            <p:txEl>
                                              <p:pRg st="7" end="7"/>
                                            </p:txEl>
                                          </p:spTgt>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11">
                                            <p:txEl>
                                              <p:pRg st="8" end="8"/>
                                            </p:txEl>
                                          </p:spTgt>
                                        </p:tgtEl>
                                        <p:attrNameLst>
                                          <p:attrName>style.visibility</p:attrName>
                                        </p:attrNameLst>
                                      </p:cBhvr>
                                      <p:to>
                                        <p:strVal val="visible"/>
                                      </p:to>
                                    </p:set>
                                    <p:animEffect transition="in" filter="wipe(left)">
                                      <p:cBhvr>
                                        <p:cTn id="40" dur="500"/>
                                        <p:tgtEl>
                                          <p:spTgt spid="11">
                                            <p:txEl>
                                              <p:pRg st="8" end="8"/>
                                            </p:txEl>
                                          </p:spTgt>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11">
                                            <p:txEl>
                                              <p:pRg st="9" end="9"/>
                                            </p:txEl>
                                          </p:spTgt>
                                        </p:tgtEl>
                                        <p:attrNameLst>
                                          <p:attrName>style.visibility</p:attrName>
                                        </p:attrNameLst>
                                      </p:cBhvr>
                                      <p:to>
                                        <p:strVal val="visible"/>
                                      </p:to>
                                    </p:set>
                                    <p:animEffect transition="in" filter="wipe(left)">
                                      <p:cBhvr>
                                        <p:cTn id="44" dur="500"/>
                                        <p:tgtEl>
                                          <p:spTgt spid="11">
                                            <p:txEl>
                                              <p:pRg st="9" end="9"/>
                                            </p:txEl>
                                          </p:spTgt>
                                        </p:tgtEl>
                                      </p:cBhvr>
                                    </p:animEffect>
                                  </p:childTnLst>
                                </p:cTn>
                              </p:par>
                            </p:childTnLst>
                          </p:cTn>
                        </p:par>
                        <p:par>
                          <p:cTn id="45" fill="hold">
                            <p:stCondLst>
                              <p:cond delay="4000"/>
                            </p:stCondLst>
                            <p:childTnLst>
                              <p:par>
                                <p:cTn id="46" presetID="22" presetClass="entr" presetSubtype="8" fill="hold" grpId="0" nodeType="afterEffect">
                                  <p:stCondLst>
                                    <p:cond delay="0"/>
                                  </p:stCondLst>
                                  <p:childTnLst>
                                    <p:set>
                                      <p:cBhvr>
                                        <p:cTn id="47" dur="1" fill="hold">
                                          <p:stCondLst>
                                            <p:cond delay="0"/>
                                          </p:stCondLst>
                                        </p:cTn>
                                        <p:tgtEl>
                                          <p:spTgt spid="11">
                                            <p:txEl>
                                              <p:pRg st="10" end="10"/>
                                            </p:txEl>
                                          </p:spTgt>
                                        </p:tgtEl>
                                        <p:attrNameLst>
                                          <p:attrName>style.visibility</p:attrName>
                                        </p:attrNameLst>
                                      </p:cBhvr>
                                      <p:to>
                                        <p:strVal val="visible"/>
                                      </p:to>
                                    </p:set>
                                    <p:animEffect transition="in" filter="wipe(left)">
                                      <p:cBhvr>
                                        <p:cTn id="48" dur="500"/>
                                        <p:tgtEl>
                                          <p:spTgt spid="11">
                                            <p:txEl>
                                              <p:pRg st="10" end="10"/>
                                            </p:txEl>
                                          </p:spTgt>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11">
                                            <p:txEl>
                                              <p:pRg st="11" end="11"/>
                                            </p:txEl>
                                          </p:spTgt>
                                        </p:tgtEl>
                                        <p:attrNameLst>
                                          <p:attrName>style.visibility</p:attrName>
                                        </p:attrNameLst>
                                      </p:cBhvr>
                                      <p:to>
                                        <p:strVal val="visible"/>
                                      </p:to>
                                    </p:set>
                                    <p:animEffect transition="in" filter="wipe(left)">
                                      <p:cBhvr>
                                        <p:cTn id="52" dur="500"/>
                                        <p:tgtEl>
                                          <p:spTgt spid="11">
                                            <p:txEl>
                                              <p:pRg st="11" end="11"/>
                                            </p:txEl>
                                          </p:spTgt>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11">
                                            <p:txEl>
                                              <p:pRg st="12" end="12"/>
                                            </p:txEl>
                                          </p:spTgt>
                                        </p:tgtEl>
                                        <p:attrNameLst>
                                          <p:attrName>style.visibility</p:attrName>
                                        </p:attrNameLst>
                                      </p:cBhvr>
                                      <p:to>
                                        <p:strVal val="visible"/>
                                      </p:to>
                                    </p:set>
                                    <p:animEffect transition="in" filter="wipe(left)">
                                      <p:cBhvr>
                                        <p:cTn id="56" dur="500"/>
                                        <p:tgtEl>
                                          <p:spTgt spid="11">
                                            <p:txEl>
                                              <p:pRg st="12" end="12"/>
                                            </p:txEl>
                                          </p:spTgt>
                                        </p:tgtEl>
                                      </p:cBhvr>
                                    </p:animEffect>
                                  </p:childTnLst>
                                </p:cTn>
                              </p:par>
                            </p:childTnLst>
                          </p:cTn>
                        </p:par>
                        <p:par>
                          <p:cTn id="57" fill="hold">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11">
                                            <p:txEl>
                                              <p:pRg st="13" end="13"/>
                                            </p:txEl>
                                          </p:spTgt>
                                        </p:tgtEl>
                                        <p:attrNameLst>
                                          <p:attrName>style.visibility</p:attrName>
                                        </p:attrNameLst>
                                      </p:cBhvr>
                                      <p:to>
                                        <p:strVal val="visible"/>
                                      </p:to>
                                    </p:set>
                                    <p:animEffect transition="in" filter="wipe(left)">
                                      <p:cBhvr>
                                        <p:cTn id="60" dur="500"/>
                                        <p:tgtEl>
                                          <p:spTgt spid="11">
                                            <p:txEl>
                                              <p:pRg st="13" end="13"/>
                                            </p:txEl>
                                          </p:spTgt>
                                        </p:tgtEl>
                                      </p:cBhvr>
                                    </p:animEffect>
                                  </p:childTnLst>
                                </p:cTn>
                              </p:par>
                            </p:childTnLst>
                          </p:cTn>
                        </p:par>
                        <p:par>
                          <p:cTn id="61" fill="hold">
                            <p:stCondLst>
                              <p:cond delay="6000"/>
                            </p:stCondLst>
                            <p:childTnLst>
                              <p:par>
                                <p:cTn id="62" presetID="22" presetClass="entr" presetSubtype="8" fill="hold" grpId="0" nodeType="afterEffect">
                                  <p:stCondLst>
                                    <p:cond delay="0"/>
                                  </p:stCondLst>
                                  <p:childTnLst>
                                    <p:set>
                                      <p:cBhvr>
                                        <p:cTn id="63" dur="1" fill="hold">
                                          <p:stCondLst>
                                            <p:cond delay="0"/>
                                          </p:stCondLst>
                                        </p:cTn>
                                        <p:tgtEl>
                                          <p:spTgt spid="11">
                                            <p:txEl>
                                              <p:pRg st="14" end="14"/>
                                            </p:txEl>
                                          </p:spTgt>
                                        </p:tgtEl>
                                        <p:attrNameLst>
                                          <p:attrName>style.visibility</p:attrName>
                                        </p:attrNameLst>
                                      </p:cBhvr>
                                      <p:to>
                                        <p:strVal val="visible"/>
                                      </p:to>
                                    </p:set>
                                    <p:animEffect transition="in" filter="wipe(left)">
                                      <p:cBhvr>
                                        <p:cTn id="64" dur="500"/>
                                        <p:tgtEl>
                                          <p:spTgt spid="11">
                                            <p:txEl>
                                              <p:pRg st="14" end="14"/>
                                            </p:txEl>
                                          </p:spTgt>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11">
                                            <p:txEl>
                                              <p:pRg st="15" end="15"/>
                                            </p:txEl>
                                          </p:spTgt>
                                        </p:tgtEl>
                                        <p:attrNameLst>
                                          <p:attrName>style.visibility</p:attrName>
                                        </p:attrNameLst>
                                      </p:cBhvr>
                                      <p:to>
                                        <p:strVal val="visible"/>
                                      </p:to>
                                    </p:set>
                                    <p:animEffect transition="in" filter="wipe(left)">
                                      <p:cBhvr>
                                        <p:cTn id="68" dur="500"/>
                                        <p:tgtEl>
                                          <p:spTgt spid="11">
                                            <p:txEl>
                                              <p:pRg st="15" end="15"/>
                                            </p:txEl>
                                          </p:spTgt>
                                        </p:tgtEl>
                                      </p:cBhvr>
                                    </p:animEffect>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11">
                                            <p:txEl>
                                              <p:pRg st="16" end="16"/>
                                            </p:txEl>
                                          </p:spTgt>
                                        </p:tgtEl>
                                        <p:attrNameLst>
                                          <p:attrName>style.visibility</p:attrName>
                                        </p:attrNameLst>
                                      </p:cBhvr>
                                      <p:to>
                                        <p:strVal val="visible"/>
                                      </p:to>
                                    </p:set>
                                    <p:animEffect transition="in" filter="wipe(left)">
                                      <p:cBhvr>
                                        <p:cTn id="72" dur="500"/>
                                        <p:tgtEl>
                                          <p:spTgt spid="11">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wipe(left)">
                                      <p:cBhvr>
                                        <p:cTn id="77" dur="500"/>
                                        <p:tgtEl>
                                          <p:spTgt spid="12">
                                            <p:txEl>
                                              <p:pRg st="0" end="0"/>
                                            </p:txEl>
                                          </p:spTgt>
                                        </p:tgtEl>
                                      </p:cBhvr>
                                    </p:animEffect>
                                  </p:childTnLst>
                                </p:cTn>
                              </p:par>
                            </p:childTnLst>
                          </p:cTn>
                        </p:par>
                        <p:par>
                          <p:cTn id="78" fill="hold">
                            <p:stCondLst>
                              <p:cond delay="500"/>
                            </p:stCondLst>
                            <p:childTnLst>
                              <p:par>
                                <p:cTn id="79" presetID="22" presetClass="entr" presetSubtype="8" fill="hold" grpId="0" nodeType="afterEffect">
                                  <p:stCondLst>
                                    <p:cond delay="0"/>
                                  </p:stCondLst>
                                  <p:childTnLst>
                                    <p:set>
                                      <p:cBhvr>
                                        <p:cTn id="80" dur="1" fill="hold">
                                          <p:stCondLst>
                                            <p:cond delay="0"/>
                                          </p:stCondLst>
                                        </p:cTn>
                                        <p:tgtEl>
                                          <p:spTgt spid="12">
                                            <p:txEl>
                                              <p:pRg st="1" end="1"/>
                                            </p:txEl>
                                          </p:spTgt>
                                        </p:tgtEl>
                                        <p:attrNameLst>
                                          <p:attrName>style.visibility</p:attrName>
                                        </p:attrNameLst>
                                      </p:cBhvr>
                                      <p:to>
                                        <p:strVal val="visible"/>
                                      </p:to>
                                    </p:set>
                                    <p:animEffect transition="in" filter="wipe(left)">
                                      <p:cBhvr>
                                        <p:cTn id="81" dur="500"/>
                                        <p:tgtEl>
                                          <p:spTgt spid="12">
                                            <p:txEl>
                                              <p:pRg st="1" end="1"/>
                                            </p:txEl>
                                          </p:spTgt>
                                        </p:tgtEl>
                                      </p:cBhvr>
                                    </p:animEffect>
                                  </p:childTnLst>
                                </p:cTn>
                              </p:par>
                            </p:childTnLst>
                          </p:cTn>
                        </p:par>
                        <p:par>
                          <p:cTn id="82" fill="hold">
                            <p:stCondLst>
                              <p:cond delay="1000"/>
                            </p:stCondLst>
                            <p:childTnLst>
                              <p:par>
                                <p:cTn id="83" presetID="22" presetClass="entr" presetSubtype="8" fill="hold" grpId="0" nodeType="afterEffect">
                                  <p:stCondLst>
                                    <p:cond delay="0"/>
                                  </p:stCondLst>
                                  <p:childTnLst>
                                    <p:set>
                                      <p:cBhvr>
                                        <p:cTn id="84" dur="1" fill="hold">
                                          <p:stCondLst>
                                            <p:cond delay="0"/>
                                          </p:stCondLst>
                                        </p:cTn>
                                        <p:tgtEl>
                                          <p:spTgt spid="12">
                                            <p:txEl>
                                              <p:pRg st="2" end="2"/>
                                            </p:txEl>
                                          </p:spTgt>
                                        </p:tgtEl>
                                        <p:attrNameLst>
                                          <p:attrName>style.visibility</p:attrName>
                                        </p:attrNameLst>
                                      </p:cBhvr>
                                      <p:to>
                                        <p:strVal val="visible"/>
                                      </p:to>
                                    </p:set>
                                    <p:animEffect transition="in" filter="wipe(left)">
                                      <p:cBhvr>
                                        <p:cTn id="85" dur="500"/>
                                        <p:tgtEl>
                                          <p:spTgt spid="12">
                                            <p:txEl>
                                              <p:pRg st="2" end="2"/>
                                            </p:txEl>
                                          </p:spTgt>
                                        </p:tgtEl>
                                      </p:cBhvr>
                                    </p:animEffect>
                                  </p:childTnLst>
                                </p:cTn>
                              </p:par>
                            </p:childTnLst>
                          </p:cTn>
                        </p:par>
                        <p:par>
                          <p:cTn id="86" fill="hold">
                            <p:stCondLst>
                              <p:cond delay="1500"/>
                            </p:stCondLst>
                            <p:childTnLst>
                              <p:par>
                                <p:cTn id="87" presetID="22" presetClass="entr" presetSubtype="8" fill="hold" grpId="0" nodeType="afterEffect">
                                  <p:stCondLst>
                                    <p:cond delay="0"/>
                                  </p:stCondLst>
                                  <p:childTnLst>
                                    <p:set>
                                      <p:cBhvr>
                                        <p:cTn id="88" dur="1" fill="hold">
                                          <p:stCondLst>
                                            <p:cond delay="0"/>
                                          </p:stCondLst>
                                        </p:cTn>
                                        <p:tgtEl>
                                          <p:spTgt spid="12">
                                            <p:txEl>
                                              <p:pRg st="3" end="3"/>
                                            </p:txEl>
                                          </p:spTgt>
                                        </p:tgtEl>
                                        <p:attrNameLst>
                                          <p:attrName>style.visibility</p:attrName>
                                        </p:attrNameLst>
                                      </p:cBhvr>
                                      <p:to>
                                        <p:strVal val="visible"/>
                                      </p:to>
                                    </p:set>
                                    <p:animEffect transition="in" filter="wipe(left)">
                                      <p:cBhvr>
                                        <p:cTn id="89" dur="500"/>
                                        <p:tgtEl>
                                          <p:spTgt spid="12">
                                            <p:txEl>
                                              <p:pRg st="3" end="3"/>
                                            </p:txEl>
                                          </p:spTgt>
                                        </p:tgtEl>
                                      </p:cBhvr>
                                    </p:animEffect>
                                  </p:childTnLst>
                                </p:cTn>
                              </p:par>
                            </p:childTnLst>
                          </p:cTn>
                        </p:par>
                        <p:par>
                          <p:cTn id="90" fill="hold">
                            <p:stCondLst>
                              <p:cond delay="2000"/>
                            </p:stCondLst>
                            <p:childTnLst>
                              <p:par>
                                <p:cTn id="91" presetID="22" presetClass="entr" presetSubtype="8" fill="hold" grpId="0" nodeType="afterEffect">
                                  <p:stCondLst>
                                    <p:cond delay="0"/>
                                  </p:stCondLst>
                                  <p:childTnLst>
                                    <p:set>
                                      <p:cBhvr>
                                        <p:cTn id="92" dur="1" fill="hold">
                                          <p:stCondLst>
                                            <p:cond delay="0"/>
                                          </p:stCondLst>
                                        </p:cTn>
                                        <p:tgtEl>
                                          <p:spTgt spid="12">
                                            <p:txEl>
                                              <p:pRg st="4" end="4"/>
                                            </p:txEl>
                                          </p:spTgt>
                                        </p:tgtEl>
                                        <p:attrNameLst>
                                          <p:attrName>style.visibility</p:attrName>
                                        </p:attrNameLst>
                                      </p:cBhvr>
                                      <p:to>
                                        <p:strVal val="visible"/>
                                      </p:to>
                                    </p:set>
                                    <p:animEffect transition="in" filter="wipe(left)">
                                      <p:cBhvr>
                                        <p:cTn id="93" dur="500"/>
                                        <p:tgtEl>
                                          <p:spTgt spid="12">
                                            <p:txEl>
                                              <p:pRg st="4" end="4"/>
                                            </p:txEl>
                                          </p:spTgt>
                                        </p:tgtEl>
                                      </p:cBhvr>
                                    </p:animEffect>
                                  </p:childTnLst>
                                </p:cTn>
                              </p:par>
                            </p:childTnLst>
                          </p:cTn>
                        </p:par>
                        <p:par>
                          <p:cTn id="94" fill="hold">
                            <p:stCondLst>
                              <p:cond delay="2500"/>
                            </p:stCondLst>
                            <p:childTnLst>
                              <p:par>
                                <p:cTn id="95" presetID="22" presetClass="entr" presetSubtype="8" fill="hold" grpId="0" nodeType="afterEffect">
                                  <p:stCondLst>
                                    <p:cond delay="0"/>
                                  </p:stCondLst>
                                  <p:childTnLst>
                                    <p:set>
                                      <p:cBhvr>
                                        <p:cTn id="96" dur="1" fill="hold">
                                          <p:stCondLst>
                                            <p:cond delay="0"/>
                                          </p:stCondLst>
                                        </p:cTn>
                                        <p:tgtEl>
                                          <p:spTgt spid="12">
                                            <p:txEl>
                                              <p:pRg st="5" end="5"/>
                                            </p:txEl>
                                          </p:spTgt>
                                        </p:tgtEl>
                                        <p:attrNameLst>
                                          <p:attrName>style.visibility</p:attrName>
                                        </p:attrNameLst>
                                      </p:cBhvr>
                                      <p:to>
                                        <p:strVal val="visible"/>
                                      </p:to>
                                    </p:set>
                                    <p:animEffect transition="in" filter="wipe(left)">
                                      <p:cBhvr>
                                        <p:cTn id="97" dur="500"/>
                                        <p:tgtEl>
                                          <p:spTgt spid="12">
                                            <p:txEl>
                                              <p:pRg st="5" end="5"/>
                                            </p:txEl>
                                          </p:spTgt>
                                        </p:tgtEl>
                                      </p:cBhvr>
                                    </p:animEffect>
                                  </p:childTnLst>
                                </p:cTn>
                              </p:par>
                            </p:childTnLst>
                          </p:cTn>
                        </p:par>
                        <p:par>
                          <p:cTn id="98" fill="hold">
                            <p:stCondLst>
                              <p:cond delay="3000"/>
                            </p:stCondLst>
                            <p:childTnLst>
                              <p:par>
                                <p:cTn id="99" presetID="22" presetClass="entr" presetSubtype="8" fill="hold" grpId="0" nodeType="afterEffect">
                                  <p:stCondLst>
                                    <p:cond delay="0"/>
                                  </p:stCondLst>
                                  <p:childTnLst>
                                    <p:set>
                                      <p:cBhvr>
                                        <p:cTn id="100" dur="1" fill="hold">
                                          <p:stCondLst>
                                            <p:cond delay="0"/>
                                          </p:stCondLst>
                                        </p:cTn>
                                        <p:tgtEl>
                                          <p:spTgt spid="12">
                                            <p:txEl>
                                              <p:pRg st="6" end="6"/>
                                            </p:txEl>
                                          </p:spTgt>
                                        </p:tgtEl>
                                        <p:attrNameLst>
                                          <p:attrName>style.visibility</p:attrName>
                                        </p:attrNameLst>
                                      </p:cBhvr>
                                      <p:to>
                                        <p:strVal val="visible"/>
                                      </p:to>
                                    </p:set>
                                    <p:animEffect transition="in" filter="wipe(left)">
                                      <p:cBhvr>
                                        <p:cTn id="101" dur="500"/>
                                        <p:tgtEl>
                                          <p:spTgt spid="12">
                                            <p:txEl>
                                              <p:pRg st="6" end="6"/>
                                            </p:txEl>
                                          </p:spTgt>
                                        </p:tgtEl>
                                      </p:cBhvr>
                                    </p:animEffect>
                                  </p:childTnLst>
                                </p:cTn>
                              </p:par>
                            </p:childTnLst>
                          </p:cTn>
                        </p:par>
                        <p:par>
                          <p:cTn id="102" fill="hold">
                            <p:stCondLst>
                              <p:cond delay="3500"/>
                            </p:stCondLst>
                            <p:childTnLst>
                              <p:par>
                                <p:cTn id="103" presetID="22" presetClass="entr" presetSubtype="8" fill="hold" grpId="0" nodeType="afterEffect">
                                  <p:stCondLst>
                                    <p:cond delay="0"/>
                                  </p:stCondLst>
                                  <p:childTnLst>
                                    <p:set>
                                      <p:cBhvr>
                                        <p:cTn id="104" dur="1" fill="hold">
                                          <p:stCondLst>
                                            <p:cond delay="0"/>
                                          </p:stCondLst>
                                        </p:cTn>
                                        <p:tgtEl>
                                          <p:spTgt spid="12">
                                            <p:txEl>
                                              <p:pRg st="7" end="7"/>
                                            </p:txEl>
                                          </p:spTgt>
                                        </p:tgtEl>
                                        <p:attrNameLst>
                                          <p:attrName>style.visibility</p:attrName>
                                        </p:attrNameLst>
                                      </p:cBhvr>
                                      <p:to>
                                        <p:strVal val="visible"/>
                                      </p:to>
                                    </p:set>
                                    <p:animEffect transition="in" filter="wipe(left)">
                                      <p:cBhvr>
                                        <p:cTn id="105" dur="500"/>
                                        <p:tgtEl>
                                          <p:spTgt spid="12">
                                            <p:txEl>
                                              <p:pRg st="7" end="7"/>
                                            </p:txEl>
                                          </p:spTgt>
                                        </p:tgtEl>
                                      </p:cBhvr>
                                    </p:animEffect>
                                  </p:childTnLst>
                                </p:cTn>
                              </p:par>
                            </p:childTnLst>
                          </p:cTn>
                        </p:par>
                        <p:par>
                          <p:cTn id="106" fill="hold">
                            <p:stCondLst>
                              <p:cond delay="4000"/>
                            </p:stCondLst>
                            <p:childTnLst>
                              <p:par>
                                <p:cTn id="107" presetID="22" presetClass="entr" presetSubtype="8" fill="hold" grpId="0" nodeType="afterEffect">
                                  <p:stCondLst>
                                    <p:cond delay="0"/>
                                  </p:stCondLst>
                                  <p:childTnLst>
                                    <p:set>
                                      <p:cBhvr>
                                        <p:cTn id="108" dur="1" fill="hold">
                                          <p:stCondLst>
                                            <p:cond delay="0"/>
                                          </p:stCondLst>
                                        </p:cTn>
                                        <p:tgtEl>
                                          <p:spTgt spid="12">
                                            <p:txEl>
                                              <p:pRg st="8" end="8"/>
                                            </p:txEl>
                                          </p:spTgt>
                                        </p:tgtEl>
                                        <p:attrNameLst>
                                          <p:attrName>style.visibility</p:attrName>
                                        </p:attrNameLst>
                                      </p:cBhvr>
                                      <p:to>
                                        <p:strVal val="visible"/>
                                      </p:to>
                                    </p:set>
                                    <p:animEffect transition="in" filter="wipe(left)">
                                      <p:cBhvr>
                                        <p:cTn id="109" dur="500"/>
                                        <p:tgtEl>
                                          <p:spTgt spid="12">
                                            <p:txEl>
                                              <p:pRg st="8" end="8"/>
                                            </p:txEl>
                                          </p:spTgt>
                                        </p:tgtEl>
                                      </p:cBhvr>
                                    </p:animEffect>
                                  </p:childTnLst>
                                </p:cTn>
                              </p:par>
                            </p:childTnLst>
                          </p:cTn>
                        </p:par>
                        <p:par>
                          <p:cTn id="110" fill="hold">
                            <p:stCondLst>
                              <p:cond delay="4500"/>
                            </p:stCondLst>
                            <p:childTnLst>
                              <p:par>
                                <p:cTn id="111" presetID="22" presetClass="entr" presetSubtype="8" fill="hold" grpId="0" nodeType="afterEffect">
                                  <p:stCondLst>
                                    <p:cond delay="0"/>
                                  </p:stCondLst>
                                  <p:childTnLst>
                                    <p:set>
                                      <p:cBhvr>
                                        <p:cTn id="112" dur="1" fill="hold">
                                          <p:stCondLst>
                                            <p:cond delay="0"/>
                                          </p:stCondLst>
                                        </p:cTn>
                                        <p:tgtEl>
                                          <p:spTgt spid="12">
                                            <p:txEl>
                                              <p:pRg st="9" end="9"/>
                                            </p:txEl>
                                          </p:spTgt>
                                        </p:tgtEl>
                                        <p:attrNameLst>
                                          <p:attrName>style.visibility</p:attrName>
                                        </p:attrNameLst>
                                      </p:cBhvr>
                                      <p:to>
                                        <p:strVal val="visible"/>
                                      </p:to>
                                    </p:set>
                                    <p:animEffect transition="in" filter="wipe(left)">
                                      <p:cBhvr>
                                        <p:cTn id="113" dur="500"/>
                                        <p:tgtEl>
                                          <p:spTgt spid="12">
                                            <p:txEl>
                                              <p:pRg st="9" end="9"/>
                                            </p:txEl>
                                          </p:spTgt>
                                        </p:tgtEl>
                                      </p:cBhvr>
                                    </p:animEffect>
                                  </p:childTnLst>
                                </p:cTn>
                              </p:par>
                            </p:childTnLst>
                          </p:cTn>
                        </p:par>
                        <p:par>
                          <p:cTn id="114" fill="hold">
                            <p:stCondLst>
                              <p:cond delay="5000"/>
                            </p:stCondLst>
                            <p:childTnLst>
                              <p:par>
                                <p:cTn id="115" presetID="22" presetClass="entr" presetSubtype="8" fill="hold" grpId="0" nodeType="afterEffect">
                                  <p:stCondLst>
                                    <p:cond delay="0"/>
                                  </p:stCondLst>
                                  <p:childTnLst>
                                    <p:set>
                                      <p:cBhvr>
                                        <p:cTn id="116" dur="1" fill="hold">
                                          <p:stCondLst>
                                            <p:cond delay="0"/>
                                          </p:stCondLst>
                                        </p:cTn>
                                        <p:tgtEl>
                                          <p:spTgt spid="12">
                                            <p:txEl>
                                              <p:pRg st="10" end="10"/>
                                            </p:txEl>
                                          </p:spTgt>
                                        </p:tgtEl>
                                        <p:attrNameLst>
                                          <p:attrName>style.visibility</p:attrName>
                                        </p:attrNameLst>
                                      </p:cBhvr>
                                      <p:to>
                                        <p:strVal val="visible"/>
                                      </p:to>
                                    </p:set>
                                    <p:animEffect transition="in" filter="wipe(left)">
                                      <p:cBhvr>
                                        <p:cTn id="117" dur="500"/>
                                        <p:tgtEl>
                                          <p:spTgt spid="12">
                                            <p:txEl>
                                              <p:pRg st="10" end="10"/>
                                            </p:txEl>
                                          </p:spTgt>
                                        </p:tgtEl>
                                      </p:cBhvr>
                                    </p:animEffect>
                                  </p:childTnLst>
                                </p:cTn>
                              </p:par>
                            </p:childTnLst>
                          </p:cTn>
                        </p:par>
                        <p:par>
                          <p:cTn id="118" fill="hold">
                            <p:stCondLst>
                              <p:cond delay="5500"/>
                            </p:stCondLst>
                            <p:childTnLst>
                              <p:par>
                                <p:cTn id="119" presetID="22" presetClass="entr" presetSubtype="8" fill="hold" grpId="0" nodeType="afterEffect">
                                  <p:stCondLst>
                                    <p:cond delay="0"/>
                                  </p:stCondLst>
                                  <p:childTnLst>
                                    <p:set>
                                      <p:cBhvr>
                                        <p:cTn id="120" dur="1" fill="hold">
                                          <p:stCondLst>
                                            <p:cond delay="0"/>
                                          </p:stCondLst>
                                        </p:cTn>
                                        <p:tgtEl>
                                          <p:spTgt spid="12">
                                            <p:txEl>
                                              <p:pRg st="11" end="11"/>
                                            </p:txEl>
                                          </p:spTgt>
                                        </p:tgtEl>
                                        <p:attrNameLst>
                                          <p:attrName>style.visibility</p:attrName>
                                        </p:attrNameLst>
                                      </p:cBhvr>
                                      <p:to>
                                        <p:strVal val="visible"/>
                                      </p:to>
                                    </p:set>
                                    <p:animEffect transition="in" filter="wipe(left)">
                                      <p:cBhvr>
                                        <p:cTn id="121" dur="500"/>
                                        <p:tgtEl>
                                          <p:spTgt spid="12">
                                            <p:txEl>
                                              <p:pRg st="11" end="11"/>
                                            </p:txEl>
                                          </p:spTgt>
                                        </p:tgtEl>
                                      </p:cBhvr>
                                    </p:animEffect>
                                  </p:childTnLst>
                                </p:cTn>
                              </p:par>
                            </p:childTnLst>
                          </p:cTn>
                        </p:par>
                        <p:par>
                          <p:cTn id="122" fill="hold">
                            <p:stCondLst>
                              <p:cond delay="6000"/>
                            </p:stCondLst>
                            <p:childTnLst>
                              <p:par>
                                <p:cTn id="123" presetID="22" presetClass="entr" presetSubtype="8" fill="hold" grpId="0" nodeType="afterEffect">
                                  <p:stCondLst>
                                    <p:cond delay="0"/>
                                  </p:stCondLst>
                                  <p:childTnLst>
                                    <p:set>
                                      <p:cBhvr>
                                        <p:cTn id="124" dur="1" fill="hold">
                                          <p:stCondLst>
                                            <p:cond delay="0"/>
                                          </p:stCondLst>
                                        </p:cTn>
                                        <p:tgtEl>
                                          <p:spTgt spid="12">
                                            <p:txEl>
                                              <p:pRg st="12" end="12"/>
                                            </p:txEl>
                                          </p:spTgt>
                                        </p:tgtEl>
                                        <p:attrNameLst>
                                          <p:attrName>style.visibility</p:attrName>
                                        </p:attrNameLst>
                                      </p:cBhvr>
                                      <p:to>
                                        <p:strVal val="visible"/>
                                      </p:to>
                                    </p:set>
                                    <p:animEffect transition="in" filter="wipe(left)">
                                      <p:cBhvr>
                                        <p:cTn id="125" dur="500"/>
                                        <p:tgtEl>
                                          <p:spTgt spid="12">
                                            <p:txEl>
                                              <p:pRg st="12" end="12"/>
                                            </p:txEl>
                                          </p:spTgt>
                                        </p:tgtEl>
                                      </p:cBhvr>
                                    </p:animEffect>
                                  </p:childTnLst>
                                </p:cTn>
                              </p:par>
                            </p:childTnLst>
                          </p:cTn>
                        </p:par>
                        <p:par>
                          <p:cTn id="126" fill="hold">
                            <p:stCondLst>
                              <p:cond delay="6500"/>
                            </p:stCondLst>
                            <p:childTnLst>
                              <p:par>
                                <p:cTn id="127" presetID="22" presetClass="entr" presetSubtype="8" fill="hold" grpId="0" nodeType="afterEffect">
                                  <p:stCondLst>
                                    <p:cond delay="0"/>
                                  </p:stCondLst>
                                  <p:childTnLst>
                                    <p:set>
                                      <p:cBhvr>
                                        <p:cTn id="128" dur="1" fill="hold">
                                          <p:stCondLst>
                                            <p:cond delay="0"/>
                                          </p:stCondLst>
                                        </p:cTn>
                                        <p:tgtEl>
                                          <p:spTgt spid="12">
                                            <p:txEl>
                                              <p:pRg st="13" end="13"/>
                                            </p:txEl>
                                          </p:spTgt>
                                        </p:tgtEl>
                                        <p:attrNameLst>
                                          <p:attrName>style.visibility</p:attrName>
                                        </p:attrNameLst>
                                      </p:cBhvr>
                                      <p:to>
                                        <p:strVal val="visible"/>
                                      </p:to>
                                    </p:set>
                                    <p:animEffect transition="in" filter="wipe(left)">
                                      <p:cBhvr>
                                        <p:cTn id="129" dur="500"/>
                                        <p:tgtEl>
                                          <p:spTgt spid="12">
                                            <p:txEl>
                                              <p:pRg st="13" end="13"/>
                                            </p:txEl>
                                          </p:spTgt>
                                        </p:tgtEl>
                                      </p:cBhvr>
                                    </p:animEffect>
                                  </p:childTnLst>
                                </p:cTn>
                              </p:par>
                            </p:childTnLst>
                          </p:cTn>
                        </p:par>
                        <p:par>
                          <p:cTn id="130" fill="hold">
                            <p:stCondLst>
                              <p:cond delay="7000"/>
                            </p:stCondLst>
                            <p:childTnLst>
                              <p:par>
                                <p:cTn id="131" presetID="22" presetClass="entr" presetSubtype="8" fill="hold" grpId="0" nodeType="afterEffect">
                                  <p:stCondLst>
                                    <p:cond delay="0"/>
                                  </p:stCondLst>
                                  <p:childTnLst>
                                    <p:set>
                                      <p:cBhvr>
                                        <p:cTn id="132" dur="1" fill="hold">
                                          <p:stCondLst>
                                            <p:cond delay="0"/>
                                          </p:stCondLst>
                                        </p:cTn>
                                        <p:tgtEl>
                                          <p:spTgt spid="12">
                                            <p:txEl>
                                              <p:pRg st="14" end="14"/>
                                            </p:txEl>
                                          </p:spTgt>
                                        </p:tgtEl>
                                        <p:attrNameLst>
                                          <p:attrName>style.visibility</p:attrName>
                                        </p:attrNameLst>
                                      </p:cBhvr>
                                      <p:to>
                                        <p:strVal val="visible"/>
                                      </p:to>
                                    </p:set>
                                    <p:animEffect transition="in" filter="wipe(left)">
                                      <p:cBhvr>
                                        <p:cTn id="133" dur="500"/>
                                        <p:tgtEl>
                                          <p:spTgt spid="12">
                                            <p:txEl>
                                              <p:pRg st="14" end="14"/>
                                            </p:txEl>
                                          </p:spTgt>
                                        </p:tgtEl>
                                      </p:cBhvr>
                                    </p:animEffect>
                                  </p:childTnLst>
                                </p:cTn>
                              </p:par>
                            </p:childTnLst>
                          </p:cTn>
                        </p:par>
                        <p:par>
                          <p:cTn id="134" fill="hold">
                            <p:stCondLst>
                              <p:cond delay="7500"/>
                            </p:stCondLst>
                            <p:childTnLst>
                              <p:par>
                                <p:cTn id="135" presetID="22" presetClass="entr" presetSubtype="8" fill="hold" grpId="0" nodeType="afterEffect">
                                  <p:stCondLst>
                                    <p:cond delay="0"/>
                                  </p:stCondLst>
                                  <p:childTnLst>
                                    <p:set>
                                      <p:cBhvr>
                                        <p:cTn id="136" dur="1" fill="hold">
                                          <p:stCondLst>
                                            <p:cond delay="0"/>
                                          </p:stCondLst>
                                        </p:cTn>
                                        <p:tgtEl>
                                          <p:spTgt spid="12">
                                            <p:txEl>
                                              <p:pRg st="15" end="15"/>
                                            </p:txEl>
                                          </p:spTgt>
                                        </p:tgtEl>
                                        <p:attrNameLst>
                                          <p:attrName>style.visibility</p:attrName>
                                        </p:attrNameLst>
                                      </p:cBhvr>
                                      <p:to>
                                        <p:strVal val="visible"/>
                                      </p:to>
                                    </p:set>
                                    <p:animEffect transition="in" filter="wipe(left)">
                                      <p:cBhvr>
                                        <p:cTn id="137" dur="500"/>
                                        <p:tgtEl>
                                          <p:spTgt spid="12">
                                            <p:txEl>
                                              <p:pRg st="15" end="15"/>
                                            </p:txEl>
                                          </p:spTgt>
                                        </p:tgtEl>
                                      </p:cBhvr>
                                    </p:animEffect>
                                  </p:childTnLst>
                                </p:cTn>
                              </p:par>
                            </p:childTnLst>
                          </p:cTn>
                        </p:par>
                        <p:par>
                          <p:cTn id="138" fill="hold">
                            <p:stCondLst>
                              <p:cond delay="8000"/>
                            </p:stCondLst>
                            <p:childTnLst>
                              <p:par>
                                <p:cTn id="139" presetID="22" presetClass="entr" presetSubtype="8" fill="hold" grpId="0" nodeType="afterEffect">
                                  <p:stCondLst>
                                    <p:cond delay="0"/>
                                  </p:stCondLst>
                                  <p:childTnLst>
                                    <p:set>
                                      <p:cBhvr>
                                        <p:cTn id="140" dur="1" fill="hold">
                                          <p:stCondLst>
                                            <p:cond delay="0"/>
                                          </p:stCondLst>
                                        </p:cTn>
                                        <p:tgtEl>
                                          <p:spTgt spid="12">
                                            <p:txEl>
                                              <p:pRg st="16" end="16"/>
                                            </p:txEl>
                                          </p:spTgt>
                                        </p:tgtEl>
                                        <p:attrNameLst>
                                          <p:attrName>style.visibility</p:attrName>
                                        </p:attrNameLst>
                                      </p:cBhvr>
                                      <p:to>
                                        <p:strVal val="visible"/>
                                      </p:to>
                                    </p:set>
                                    <p:animEffect transition="in" filter="wipe(left)">
                                      <p:cBhvr>
                                        <p:cTn id="141" dur="500"/>
                                        <p:tgtEl>
                                          <p:spTgt spid="12">
                                            <p:txEl>
                                              <p:pRg st="16" end="16"/>
                                            </p:txEl>
                                          </p:spTgt>
                                        </p:tgtEl>
                                      </p:cBhvr>
                                    </p:animEffect>
                                  </p:childTnLst>
                                </p:cTn>
                              </p:par>
                            </p:childTnLst>
                          </p:cTn>
                        </p:par>
                        <p:par>
                          <p:cTn id="142" fill="hold">
                            <p:stCondLst>
                              <p:cond delay="8500"/>
                            </p:stCondLst>
                            <p:childTnLst>
                              <p:par>
                                <p:cTn id="143" presetID="22" presetClass="entr" presetSubtype="8" fill="hold" grpId="0" nodeType="afterEffect">
                                  <p:stCondLst>
                                    <p:cond delay="0"/>
                                  </p:stCondLst>
                                  <p:childTnLst>
                                    <p:set>
                                      <p:cBhvr>
                                        <p:cTn id="144" dur="1" fill="hold">
                                          <p:stCondLst>
                                            <p:cond delay="0"/>
                                          </p:stCondLst>
                                        </p:cTn>
                                        <p:tgtEl>
                                          <p:spTgt spid="12">
                                            <p:txEl>
                                              <p:pRg st="17" end="17"/>
                                            </p:txEl>
                                          </p:spTgt>
                                        </p:tgtEl>
                                        <p:attrNameLst>
                                          <p:attrName>style.visibility</p:attrName>
                                        </p:attrNameLst>
                                      </p:cBhvr>
                                      <p:to>
                                        <p:strVal val="visible"/>
                                      </p:to>
                                    </p:set>
                                    <p:animEffect transition="in" filter="wipe(left)">
                                      <p:cBhvr>
                                        <p:cTn id="145" dur="500"/>
                                        <p:tgtEl>
                                          <p:spTgt spid="12">
                                            <p:txEl>
                                              <p:pRg st="17" end="17"/>
                                            </p:txEl>
                                          </p:spTgt>
                                        </p:tgtEl>
                                      </p:cBhvr>
                                    </p:animEffect>
                                  </p:childTnLst>
                                </p:cTn>
                              </p:par>
                            </p:childTnLst>
                          </p:cTn>
                        </p:par>
                        <p:par>
                          <p:cTn id="146" fill="hold">
                            <p:stCondLst>
                              <p:cond delay="9000"/>
                            </p:stCondLst>
                            <p:childTnLst>
                              <p:par>
                                <p:cTn id="147" presetID="22" presetClass="entr" presetSubtype="8" fill="hold" grpId="0" nodeType="afterEffect">
                                  <p:stCondLst>
                                    <p:cond delay="0"/>
                                  </p:stCondLst>
                                  <p:childTnLst>
                                    <p:set>
                                      <p:cBhvr>
                                        <p:cTn id="148" dur="1" fill="hold">
                                          <p:stCondLst>
                                            <p:cond delay="0"/>
                                          </p:stCondLst>
                                        </p:cTn>
                                        <p:tgtEl>
                                          <p:spTgt spid="12">
                                            <p:txEl>
                                              <p:pRg st="18" end="18"/>
                                            </p:txEl>
                                          </p:spTgt>
                                        </p:tgtEl>
                                        <p:attrNameLst>
                                          <p:attrName>style.visibility</p:attrName>
                                        </p:attrNameLst>
                                      </p:cBhvr>
                                      <p:to>
                                        <p:strVal val="visible"/>
                                      </p:to>
                                    </p:set>
                                    <p:animEffect transition="in" filter="wipe(left)">
                                      <p:cBhvr>
                                        <p:cTn id="149" dur="500"/>
                                        <p:tgtEl>
                                          <p:spTgt spid="12">
                                            <p:txEl>
                                              <p:pRg st="18" end="18"/>
                                            </p:txEl>
                                          </p:spTgt>
                                        </p:tgtEl>
                                      </p:cBhvr>
                                    </p:animEffect>
                                  </p:childTnLst>
                                </p:cTn>
                              </p:par>
                            </p:childTnLst>
                          </p:cTn>
                        </p:par>
                        <p:par>
                          <p:cTn id="150" fill="hold">
                            <p:stCondLst>
                              <p:cond delay="9500"/>
                            </p:stCondLst>
                            <p:childTnLst>
                              <p:par>
                                <p:cTn id="151" presetID="22" presetClass="entr" presetSubtype="8" fill="hold" grpId="0" nodeType="afterEffect">
                                  <p:stCondLst>
                                    <p:cond delay="0"/>
                                  </p:stCondLst>
                                  <p:childTnLst>
                                    <p:set>
                                      <p:cBhvr>
                                        <p:cTn id="152" dur="1" fill="hold">
                                          <p:stCondLst>
                                            <p:cond delay="0"/>
                                          </p:stCondLst>
                                        </p:cTn>
                                        <p:tgtEl>
                                          <p:spTgt spid="12">
                                            <p:txEl>
                                              <p:pRg st="19" end="19"/>
                                            </p:txEl>
                                          </p:spTgt>
                                        </p:tgtEl>
                                        <p:attrNameLst>
                                          <p:attrName>style.visibility</p:attrName>
                                        </p:attrNameLst>
                                      </p:cBhvr>
                                      <p:to>
                                        <p:strVal val="visible"/>
                                      </p:to>
                                    </p:set>
                                    <p:animEffect transition="in" filter="wipe(left)">
                                      <p:cBhvr>
                                        <p:cTn id="153" dur="500"/>
                                        <p:tgtEl>
                                          <p:spTgt spid="1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273C6D-A74E-456F-B827-C363E14F593F}"/>
              </a:ext>
            </a:extLst>
          </p:cNvPr>
          <p:cNvSpPr>
            <a:spLocks noGrp="1"/>
          </p:cNvSpPr>
          <p:nvPr>
            <p:ph type="title"/>
          </p:nvPr>
        </p:nvSpPr>
        <p:spPr/>
        <p:txBody>
          <a:bodyPr/>
          <a:lstStyle/>
          <a:p>
            <a:r>
              <a:rPr kumimoji="1" lang="ja-JP" altLang="en-US" dirty="0"/>
              <a:t>消費者教育推進法に関して</a:t>
            </a:r>
            <a:br>
              <a:rPr kumimoji="1" lang="en-US" altLang="ja-JP" dirty="0"/>
            </a:br>
            <a:r>
              <a:rPr kumimoji="1" lang="ja-JP" altLang="en-US" dirty="0"/>
              <a:t>自動作成された択一問題集と解答</a:t>
            </a:r>
          </a:p>
        </p:txBody>
      </p:sp>
      <p:sp>
        <p:nvSpPr>
          <p:cNvPr id="3" name="コンテンツ プレースホルダー 2">
            <a:extLst>
              <a:ext uri="{FF2B5EF4-FFF2-40B4-BE49-F238E27FC236}">
                <a16:creationId xmlns:a16="http://schemas.microsoft.com/office/drawing/2014/main" id="{3D720012-9AAF-4033-AEBE-B48D4E221484}"/>
              </a:ext>
            </a:extLst>
          </p:cNvPr>
          <p:cNvSpPr>
            <a:spLocks noGrp="1"/>
          </p:cNvSpPr>
          <p:nvPr>
            <p:ph sz="half" idx="1"/>
          </p:nvPr>
        </p:nvSpPr>
        <p:spPr>
          <a:xfrm>
            <a:off x="838200" y="1825625"/>
            <a:ext cx="8775032" cy="4351338"/>
          </a:xfrm>
        </p:spPr>
        <p:txBody>
          <a:bodyPr>
            <a:normAutofit fontScale="62500" lnSpcReduction="20000"/>
          </a:bodyPr>
          <a:lstStyle/>
          <a:p>
            <a:pPr>
              <a:lnSpc>
                <a:spcPct val="120000"/>
              </a:lnSpc>
            </a:pPr>
            <a:r>
              <a:rPr lang="ja-JP" altLang="en-US" dirty="0"/>
              <a:t> 消費者教育に関する択一式問題（</a:t>
            </a:r>
            <a:r>
              <a:rPr lang="en-US" altLang="ja-JP" dirty="0"/>
              <a:t>2019</a:t>
            </a:r>
            <a:r>
              <a:rPr lang="ja-JP" altLang="en-US" dirty="0"/>
              <a:t>年度）　正しい文章に〇をつけなさい。</a:t>
            </a:r>
          </a:p>
          <a:p>
            <a:pPr lvl="1">
              <a:lnSpc>
                <a:spcPct val="120000"/>
              </a:lnSpc>
            </a:pPr>
            <a:r>
              <a:rPr lang="en-US" altLang="ja-JP" dirty="0"/>
              <a:t>1.</a:t>
            </a:r>
            <a:r>
              <a:rPr lang="ja-JP" altLang="en-US" dirty="0"/>
              <a:t>消費者教育の定義とは？</a:t>
            </a:r>
          </a:p>
          <a:p>
            <a:pPr lvl="2">
              <a:lnSpc>
                <a:spcPct val="120000"/>
              </a:lnSpc>
            </a:pPr>
            <a:r>
              <a:rPr lang="ja-JP" altLang="en-US" dirty="0"/>
              <a:t>（　　） </a:t>
            </a:r>
            <a:r>
              <a:rPr lang="en-US" altLang="ja-JP" dirty="0"/>
              <a:t>A.</a:t>
            </a:r>
            <a:r>
              <a:rPr lang="ja-JP" altLang="en-US" dirty="0"/>
              <a:t>消費者が自らの利益の擁護及び増進のため自主的かつ合理的に行動することができるようになること。</a:t>
            </a:r>
          </a:p>
          <a:p>
            <a:pPr lvl="2">
              <a:lnSpc>
                <a:spcPct val="120000"/>
              </a:lnSpc>
            </a:pPr>
            <a:r>
              <a:rPr lang="ja-JP" altLang="en-US" dirty="0"/>
              <a:t>（　　） </a:t>
            </a:r>
            <a:r>
              <a:rPr lang="en-US" altLang="ja-JP" dirty="0"/>
              <a:t>B.</a:t>
            </a:r>
            <a:r>
              <a:rPr lang="ja-JP" altLang="en-US" dirty="0"/>
              <a:t>環境教育，食育，国際理解教育その他の消費生活に関連する教育に関する施策との有機的な連携がはかられること。</a:t>
            </a:r>
          </a:p>
          <a:p>
            <a:pPr lvl="2">
              <a:lnSpc>
                <a:spcPct val="120000"/>
              </a:lnSpc>
            </a:pPr>
            <a:r>
              <a:rPr lang="ja-JP" altLang="en-US" dirty="0"/>
              <a:t>（　　） </a:t>
            </a:r>
            <a:r>
              <a:rPr lang="en-US" altLang="ja-JP" dirty="0"/>
              <a:t>C.</a:t>
            </a:r>
            <a:r>
              <a:rPr lang="ja-JP" altLang="en-US" dirty="0"/>
              <a:t>消費生活に関する知識を修得し，これを適切な行動に結び付けることができる実践的な能力が育まれること。</a:t>
            </a:r>
          </a:p>
          <a:p>
            <a:pPr lvl="2">
              <a:lnSpc>
                <a:spcPct val="120000"/>
              </a:lnSpc>
            </a:pPr>
            <a:r>
              <a:rPr lang="ja-JP" altLang="en-US" dirty="0"/>
              <a:t>（　　） </a:t>
            </a:r>
            <a:r>
              <a:rPr lang="en-US" altLang="ja-JP" dirty="0"/>
              <a:t>D.</a:t>
            </a:r>
            <a:r>
              <a:rPr lang="ja-JP" altLang="en-US" dirty="0"/>
              <a:t>消費者の自立を支援するために行われる消費生活に関する教育及びこれに準ずる啓発活動のこと。</a:t>
            </a:r>
          </a:p>
          <a:p>
            <a:pPr lvl="1">
              <a:lnSpc>
                <a:spcPct val="120000"/>
              </a:lnSpc>
            </a:pPr>
            <a:r>
              <a:rPr lang="en-US" altLang="ja-JP" dirty="0"/>
              <a:t>2.</a:t>
            </a:r>
            <a:r>
              <a:rPr lang="ja-JP" altLang="en-US" dirty="0"/>
              <a:t>消費者の自立を支援することによって期待されるべき事由とは？</a:t>
            </a:r>
          </a:p>
          <a:p>
            <a:pPr lvl="2">
              <a:lnSpc>
                <a:spcPct val="120000"/>
              </a:lnSpc>
            </a:pPr>
            <a:r>
              <a:rPr lang="ja-JP" altLang="en-US" dirty="0"/>
              <a:t>（　　） </a:t>
            </a:r>
            <a:r>
              <a:rPr lang="en-US" altLang="ja-JP" dirty="0"/>
              <a:t>A.</a:t>
            </a:r>
            <a:r>
              <a:rPr lang="ja-JP" altLang="en-US" dirty="0"/>
              <a:t>環境教育，食育，国際理解教育その他の消費生活に関連する教育に関する施策との有機的な連携がはかられること。</a:t>
            </a:r>
          </a:p>
          <a:p>
            <a:pPr lvl="2">
              <a:lnSpc>
                <a:spcPct val="120000"/>
              </a:lnSpc>
            </a:pPr>
            <a:r>
              <a:rPr lang="ja-JP" altLang="en-US" dirty="0"/>
              <a:t>（　　） </a:t>
            </a:r>
            <a:r>
              <a:rPr lang="en-US" altLang="ja-JP" dirty="0"/>
              <a:t>B.</a:t>
            </a:r>
            <a:r>
              <a:rPr lang="ja-JP" altLang="en-US" dirty="0"/>
              <a:t>幼児期から高齢期までの各段階に応じて体系的に行われるとともに，年齢，障害の有無その他の消費者の特性に配慮した適切な方法のこと。</a:t>
            </a:r>
          </a:p>
          <a:p>
            <a:pPr lvl="2">
              <a:lnSpc>
                <a:spcPct val="120000"/>
              </a:lnSpc>
            </a:pPr>
            <a:r>
              <a:rPr lang="ja-JP" altLang="en-US" dirty="0"/>
              <a:t>（　　） </a:t>
            </a:r>
            <a:r>
              <a:rPr lang="en-US" altLang="ja-JP" dirty="0"/>
              <a:t>C.</a:t>
            </a:r>
            <a:r>
              <a:rPr lang="ja-JP" altLang="en-US" dirty="0"/>
              <a:t>消費者が自らの利益の擁護及び増進のため自主的かつ合理的に行動することができるようになること。</a:t>
            </a:r>
          </a:p>
          <a:p>
            <a:pPr lvl="2">
              <a:lnSpc>
                <a:spcPct val="120000"/>
              </a:lnSpc>
            </a:pPr>
            <a:r>
              <a:rPr lang="ja-JP" altLang="en-US" dirty="0"/>
              <a:t>（　　） </a:t>
            </a:r>
            <a:r>
              <a:rPr lang="en-US" altLang="ja-JP" dirty="0"/>
              <a:t>D.</a:t>
            </a:r>
            <a:r>
              <a:rPr lang="ja-JP" altLang="en-US" dirty="0"/>
              <a:t>消費者教育を総合的かつ一体的に推進し，もって国民の消費生活の安定及び向上に寄与すること。</a:t>
            </a:r>
            <a:endParaRPr kumimoji="1" lang="ja-JP" altLang="en-US" dirty="0"/>
          </a:p>
        </p:txBody>
      </p:sp>
      <p:sp>
        <p:nvSpPr>
          <p:cNvPr id="4" name="コンテンツ プレースホルダー 3">
            <a:extLst>
              <a:ext uri="{FF2B5EF4-FFF2-40B4-BE49-F238E27FC236}">
                <a16:creationId xmlns:a16="http://schemas.microsoft.com/office/drawing/2014/main" id="{B7252892-E42B-49E9-8746-95923C1E788E}"/>
              </a:ext>
            </a:extLst>
          </p:cNvPr>
          <p:cNvSpPr>
            <a:spLocks noGrp="1"/>
          </p:cNvSpPr>
          <p:nvPr>
            <p:ph sz="half" idx="2"/>
          </p:nvPr>
        </p:nvSpPr>
        <p:spPr>
          <a:xfrm>
            <a:off x="9699170" y="1825625"/>
            <a:ext cx="1654629" cy="4351338"/>
          </a:xfrm>
        </p:spPr>
        <p:txBody>
          <a:bodyPr>
            <a:normAutofit fontScale="62500" lnSpcReduction="20000"/>
          </a:bodyPr>
          <a:lstStyle/>
          <a:p>
            <a:pPr>
              <a:lnSpc>
                <a:spcPct val="120000"/>
              </a:lnSpc>
            </a:pPr>
            <a:r>
              <a:rPr lang="ja-JP" altLang="en-US" dirty="0"/>
              <a:t> 消費者教育に関する択一式問題（</a:t>
            </a:r>
            <a:r>
              <a:rPr lang="en-US" altLang="ja-JP" dirty="0"/>
              <a:t>2019</a:t>
            </a:r>
            <a:r>
              <a:rPr lang="ja-JP" altLang="en-US" dirty="0"/>
              <a:t>年度）解答</a:t>
            </a:r>
          </a:p>
          <a:p>
            <a:pPr lvl="1">
              <a:lnSpc>
                <a:spcPct val="120000"/>
              </a:lnSpc>
            </a:pPr>
            <a:r>
              <a:rPr lang="en-US" altLang="ja-JP" dirty="0"/>
              <a:t>1.D</a:t>
            </a:r>
          </a:p>
          <a:p>
            <a:pPr lvl="1">
              <a:lnSpc>
                <a:spcPct val="120000"/>
              </a:lnSpc>
            </a:pPr>
            <a:r>
              <a:rPr lang="en-US" altLang="ja-JP" dirty="0"/>
              <a:t>2.C</a:t>
            </a:r>
          </a:p>
          <a:p>
            <a:pPr lvl="1">
              <a:lnSpc>
                <a:spcPct val="120000"/>
              </a:lnSpc>
            </a:pPr>
            <a:r>
              <a:rPr lang="en-US" altLang="ja-JP" dirty="0"/>
              <a:t>3.C</a:t>
            </a:r>
            <a:r>
              <a:rPr lang="ja-JP" altLang="en-US" dirty="0" err="1"/>
              <a:t>，</a:t>
            </a:r>
            <a:r>
              <a:rPr lang="en-US" altLang="ja-JP" dirty="0"/>
              <a:t>4.B</a:t>
            </a:r>
            <a:r>
              <a:rPr lang="ja-JP" altLang="en-US" dirty="0" err="1"/>
              <a:t>，</a:t>
            </a:r>
            <a:r>
              <a:rPr lang="en-US" altLang="ja-JP" dirty="0"/>
              <a:t>5.C</a:t>
            </a:r>
            <a:r>
              <a:rPr lang="ja-JP" altLang="en-US" dirty="0" err="1"/>
              <a:t>，</a:t>
            </a:r>
            <a:r>
              <a:rPr lang="en-US" altLang="ja-JP" dirty="0"/>
              <a:t>6.A</a:t>
            </a:r>
            <a:r>
              <a:rPr lang="ja-JP" altLang="en-US" dirty="0" err="1"/>
              <a:t>，</a:t>
            </a:r>
            <a:r>
              <a:rPr lang="en-US" altLang="ja-JP" dirty="0"/>
              <a:t>7.D</a:t>
            </a:r>
            <a:r>
              <a:rPr lang="ja-JP" altLang="en-US" dirty="0" err="1"/>
              <a:t>，</a:t>
            </a:r>
            <a:r>
              <a:rPr lang="en-US" altLang="ja-JP" dirty="0"/>
              <a:t>8.A</a:t>
            </a:r>
            <a:r>
              <a:rPr lang="ja-JP" altLang="en-US" dirty="0" err="1"/>
              <a:t>，</a:t>
            </a:r>
            <a:r>
              <a:rPr lang="en-US" altLang="ja-JP" dirty="0"/>
              <a:t>9.D</a:t>
            </a:r>
            <a:r>
              <a:rPr lang="ja-JP" altLang="en-US" dirty="0" err="1"/>
              <a:t>，</a:t>
            </a:r>
            <a:r>
              <a:rPr lang="en-US" altLang="ja-JP" dirty="0"/>
              <a:t>10.B</a:t>
            </a:r>
            <a:r>
              <a:rPr lang="ja-JP" altLang="en-US" dirty="0" err="1"/>
              <a:t>，</a:t>
            </a:r>
            <a:r>
              <a:rPr lang="en-US" altLang="ja-JP" dirty="0"/>
              <a:t>11.B</a:t>
            </a:r>
            <a:r>
              <a:rPr lang="ja-JP" altLang="en-US" dirty="0" err="1"/>
              <a:t>，</a:t>
            </a:r>
            <a:r>
              <a:rPr lang="en-US" altLang="ja-JP" dirty="0"/>
              <a:t>12.B</a:t>
            </a:r>
            <a:r>
              <a:rPr lang="ja-JP" altLang="en-US" dirty="0" err="1"/>
              <a:t>，</a:t>
            </a:r>
            <a:r>
              <a:rPr lang="en-US" altLang="ja-JP" dirty="0"/>
              <a:t>13.B</a:t>
            </a:r>
            <a:r>
              <a:rPr lang="ja-JP" altLang="en-US" dirty="0" err="1"/>
              <a:t>，</a:t>
            </a:r>
            <a:r>
              <a:rPr lang="en-US" altLang="ja-JP" dirty="0"/>
              <a:t>14.C</a:t>
            </a:r>
            <a:r>
              <a:rPr lang="ja-JP" altLang="en-US" dirty="0" err="1"/>
              <a:t>，</a:t>
            </a:r>
            <a:r>
              <a:rPr lang="en-US" altLang="ja-JP" dirty="0"/>
              <a:t>15.C</a:t>
            </a:r>
            <a:endParaRPr kumimoji="1" lang="ja-JP" altLang="en-US" dirty="0"/>
          </a:p>
        </p:txBody>
      </p:sp>
      <p:sp>
        <p:nvSpPr>
          <p:cNvPr id="5" name="日付プレースホルダー 4">
            <a:extLst>
              <a:ext uri="{FF2B5EF4-FFF2-40B4-BE49-F238E27FC236}">
                <a16:creationId xmlns:a16="http://schemas.microsoft.com/office/drawing/2014/main" id="{42688C9D-B765-4DFB-99EC-9532ABB0850C}"/>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1EC1E8E9-703E-4085-A514-F2E5FF21E457}"/>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688E4FC0-EBC8-4EDC-BB90-F3480BA1B5AF}"/>
              </a:ext>
            </a:extLst>
          </p:cNvPr>
          <p:cNvSpPr>
            <a:spLocks noGrp="1"/>
          </p:cNvSpPr>
          <p:nvPr>
            <p:ph type="sldNum" sz="quarter" idx="12"/>
          </p:nvPr>
        </p:nvSpPr>
        <p:spPr/>
        <p:txBody>
          <a:bodyPr/>
          <a:lstStyle/>
          <a:p>
            <a:fld id="{3507F99E-D391-4E5A-AAED-153F014C8998}" type="slidenum">
              <a:rPr kumimoji="1" lang="ja-JP" altLang="en-US" smtClean="0"/>
              <a:t>19</a:t>
            </a:fld>
            <a:endParaRPr kumimoji="1" lang="ja-JP" altLang="en-US"/>
          </a:p>
        </p:txBody>
      </p:sp>
    </p:spTree>
    <p:extLst>
      <p:ext uri="{BB962C8B-B14F-4D97-AF65-F5344CB8AC3E}">
        <p14:creationId xmlns:p14="http://schemas.microsoft.com/office/powerpoint/2010/main" val="79153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par>
                          <p:cTn id="8" fill="hold">
                            <p:stCondLst>
                              <p:cond delay="500"/>
                            </p:stCondLst>
                            <p:childTnLst>
                              <p:par>
                                <p:cTn id="9" presetID="22" presetClass="entr" presetSubtype="1" fill="hold" grpId="0" nodeType="afterEffect">
                                  <p:stCondLst>
                                    <p:cond delay="2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up)">
                                      <p:cBhvr>
                                        <p:cTn id="11" dur="500"/>
                                        <p:tgtEl>
                                          <p:spTgt spid="3">
                                            <p:txEl>
                                              <p:pRg st="3" end="3"/>
                                            </p:txEl>
                                          </p:spTgt>
                                        </p:tgtEl>
                                      </p:cBhvr>
                                    </p:animEffect>
                                  </p:childTnLst>
                                </p:cTn>
                              </p:par>
                            </p:childTnLst>
                          </p:cTn>
                        </p:par>
                        <p:par>
                          <p:cTn id="12" fill="hold">
                            <p:stCondLst>
                              <p:cond delay="1250"/>
                            </p:stCondLst>
                            <p:childTnLst>
                              <p:par>
                                <p:cTn id="13" presetID="22" presetClass="entr" presetSubtype="1" fill="hold" grpId="0" nodeType="afterEffect">
                                  <p:stCondLst>
                                    <p:cond delay="25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up)">
                                      <p:cBhvr>
                                        <p:cTn id="15" dur="500"/>
                                        <p:tgtEl>
                                          <p:spTgt spid="3">
                                            <p:txEl>
                                              <p:pRg st="4" end="4"/>
                                            </p:txEl>
                                          </p:spTgt>
                                        </p:tgtEl>
                                      </p:cBhvr>
                                    </p:animEffect>
                                  </p:childTnLst>
                                </p:cTn>
                              </p:par>
                            </p:childTnLst>
                          </p:cTn>
                        </p:par>
                        <p:par>
                          <p:cTn id="16" fill="hold">
                            <p:stCondLst>
                              <p:cond delay="2000"/>
                            </p:stCondLst>
                            <p:childTnLst>
                              <p:par>
                                <p:cTn id="17" presetID="22" presetClass="entr" presetSubtype="8" fill="hold" grpId="0" nodeType="afterEffect">
                                  <p:stCondLst>
                                    <p:cond delay="25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left)">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ipe(up)">
                                      <p:cBhvr>
                                        <p:cTn id="24" dur="500"/>
                                        <p:tgtEl>
                                          <p:spTgt spid="3">
                                            <p:txEl>
                                              <p:pRg st="7" end="7"/>
                                            </p:txEl>
                                          </p:spTgt>
                                        </p:tgtEl>
                                      </p:cBhvr>
                                    </p:animEffect>
                                  </p:childTnLst>
                                </p:cTn>
                              </p:par>
                            </p:childTnLst>
                          </p:cTn>
                        </p:par>
                        <p:par>
                          <p:cTn id="25" fill="hold">
                            <p:stCondLst>
                              <p:cond delay="500"/>
                            </p:stCondLst>
                            <p:childTnLst>
                              <p:par>
                                <p:cTn id="26" presetID="22" presetClass="entr" presetSubtype="1" fill="hold" grpId="0" nodeType="afterEffect">
                                  <p:stCondLst>
                                    <p:cond delay="25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up)">
                                      <p:cBhvr>
                                        <p:cTn id="28" dur="500"/>
                                        <p:tgtEl>
                                          <p:spTgt spid="3">
                                            <p:txEl>
                                              <p:pRg st="8" end="8"/>
                                            </p:txEl>
                                          </p:spTgt>
                                        </p:tgtEl>
                                      </p:cBhvr>
                                    </p:animEffect>
                                  </p:childTnLst>
                                </p:cTn>
                              </p:par>
                            </p:childTnLst>
                          </p:cTn>
                        </p:par>
                        <p:par>
                          <p:cTn id="29" fill="hold">
                            <p:stCondLst>
                              <p:cond delay="1250"/>
                            </p:stCondLst>
                            <p:childTnLst>
                              <p:par>
                                <p:cTn id="30" presetID="22" presetClass="entr" presetSubtype="8" fill="hold" grpId="0" nodeType="afterEffect">
                                  <p:stCondLst>
                                    <p:cond delay="25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500"/>
                                        <p:tgtEl>
                                          <p:spTgt spid="3">
                                            <p:txEl>
                                              <p:pRg st="9" end="9"/>
                                            </p:txEl>
                                          </p:spTgt>
                                        </p:tgtEl>
                                      </p:cBhvr>
                                    </p:animEffect>
                                  </p:childTnLst>
                                </p:cTn>
                              </p:par>
                            </p:childTnLst>
                          </p:cTn>
                        </p:par>
                        <p:par>
                          <p:cTn id="33" fill="hold">
                            <p:stCondLst>
                              <p:cond delay="2000"/>
                            </p:stCondLst>
                            <p:childTnLst>
                              <p:par>
                                <p:cTn id="34" presetID="22" presetClass="entr" presetSubtype="8" fill="hold" grpId="0" nodeType="afterEffect">
                                  <p:stCondLst>
                                    <p:cond delay="25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wipe(left)">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Effect transition="in" filter="wipe(up)">
                                      <p:cBhvr>
                                        <p:cTn id="41" dur="500"/>
                                        <p:tgtEl>
                                          <p:spTgt spid="4">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Effect transition="in" filter="wipe(up)">
                                      <p:cBhvr>
                                        <p:cTn id="46" dur="500"/>
                                        <p:tgtEl>
                                          <p:spTgt spid="4">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Effect transition="in" filter="wipe(up)">
                                      <p:cBhvr>
                                        <p:cTn id="5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0588E-56F1-4D48-B049-132D16216617}"/>
              </a:ext>
            </a:extLst>
          </p:cNvPr>
          <p:cNvSpPr>
            <a:spLocks noGrp="1"/>
          </p:cNvSpPr>
          <p:nvPr>
            <p:ph type="title"/>
          </p:nvPr>
        </p:nvSpPr>
        <p:spPr/>
        <p:txBody>
          <a:bodyPr/>
          <a:lstStyle/>
          <a:p>
            <a:r>
              <a:rPr kumimoji="1" lang="en-US" altLang="ja-JP" dirty="0">
                <a:latin typeface="Times New Roman" panose="02020603050405020304" pitchFamily="18" charset="0"/>
                <a:cs typeface="Times New Roman" panose="02020603050405020304" pitchFamily="18" charset="0"/>
              </a:rPr>
              <a:t>AI</a:t>
            </a:r>
            <a:r>
              <a:rPr kumimoji="1" lang="ja-JP" altLang="en-US" dirty="0"/>
              <a:t>に負けない消費者教育　目次</a:t>
            </a:r>
          </a:p>
        </p:txBody>
      </p:sp>
      <p:sp>
        <p:nvSpPr>
          <p:cNvPr id="3" name="コンテンツ プレースホルダー 2">
            <a:extLst>
              <a:ext uri="{FF2B5EF4-FFF2-40B4-BE49-F238E27FC236}">
                <a16:creationId xmlns:a16="http://schemas.microsoft.com/office/drawing/2014/main" id="{B6D6E59A-1A0B-4F46-86BE-5B17D00DEB71}"/>
              </a:ext>
            </a:extLst>
          </p:cNvPr>
          <p:cNvSpPr>
            <a:spLocks noGrp="1"/>
          </p:cNvSpPr>
          <p:nvPr>
            <p:ph sz="half" idx="1"/>
          </p:nvPr>
        </p:nvSpPr>
        <p:spPr>
          <a:xfrm>
            <a:off x="555164" y="1825625"/>
            <a:ext cx="7151914" cy="4351338"/>
          </a:xfrm>
        </p:spPr>
        <p:txBody>
          <a:bodyPr>
            <a:normAutofit lnSpcReduction="10000"/>
          </a:bodyPr>
          <a:lstStyle/>
          <a:p>
            <a:pPr>
              <a:lnSpc>
                <a:spcPct val="110000"/>
              </a:lnSpc>
            </a:pPr>
            <a:r>
              <a:rPr kumimoji="1" lang="en-US" altLang="ja-JP" sz="1600" dirty="0">
                <a:hlinkClick r:id="rId2" action="ppaction://hlinksldjump"/>
              </a:rPr>
              <a:t>Ⅰ</a:t>
            </a:r>
            <a:r>
              <a:rPr kumimoji="1" lang="ja-JP" altLang="en-US" sz="1600" dirty="0">
                <a:hlinkClick r:id="rId2" action="ppaction://hlinksldjump"/>
              </a:rPr>
              <a:t> 消費者教育環境の変化</a:t>
            </a:r>
            <a:endParaRPr kumimoji="1" lang="en-US" altLang="ja-JP" sz="1600" dirty="0"/>
          </a:p>
          <a:p>
            <a:pPr lvl="1">
              <a:lnSpc>
                <a:spcPct val="110000"/>
              </a:lnSpc>
            </a:pPr>
            <a:r>
              <a:rPr lang="ja-JP" altLang="en-US" sz="1600" dirty="0">
                <a:hlinkClick r:id="rId3" action="ppaction://hlinksldjump"/>
              </a:rPr>
              <a:t>自立のための環境の変化</a:t>
            </a:r>
            <a:r>
              <a:rPr lang="ja-JP" altLang="en-US" sz="1600" dirty="0"/>
              <a:t>，</a:t>
            </a:r>
            <a:r>
              <a:rPr lang="ja-JP" altLang="en-US" sz="1600" dirty="0">
                <a:hlinkClick r:id="rId4" action="ppaction://hlinksldjump"/>
              </a:rPr>
              <a:t>消費者教育推進法の制定</a:t>
            </a:r>
            <a:endParaRPr lang="en-US" altLang="ja-JP" sz="1600" dirty="0"/>
          </a:p>
          <a:p>
            <a:pPr lvl="2">
              <a:lnSpc>
                <a:spcPct val="110000"/>
              </a:lnSpc>
            </a:pPr>
            <a:r>
              <a:rPr lang="ja-JP" altLang="en-US" sz="1600" dirty="0">
                <a:hlinkClick r:id="rId5" action="ppaction://hlinksldjump"/>
              </a:rPr>
              <a:t>初等教育</a:t>
            </a:r>
            <a:r>
              <a:rPr lang="ja-JP" altLang="en-US" sz="1600" dirty="0"/>
              <a:t>，</a:t>
            </a:r>
            <a:r>
              <a:rPr lang="ja-JP" altLang="en-US" sz="1600" dirty="0">
                <a:hlinkClick r:id="rId6" action="ppaction://hlinksldjump"/>
              </a:rPr>
              <a:t>大学教育の変化</a:t>
            </a:r>
            <a:r>
              <a:rPr lang="ja-JP" altLang="en-US" sz="1600" dirty="0"/>
              <a:t>，自立のための教育へ</a:t>
            </a:r>
            <a:endParaRPr lang="en-US" altLang="ja-JP" sz="1600" dirty="0"/>
          </a:p>
          <a:p>
            <a:pPr>
              <a:lnSpc>
                <a:spcPct val="110000"/>
              </a:lnSpc>
            </a:pPr>
            <a:r>
              <a:rPr lang="en-US" altLang="ja-JP" sz="1600" dirty="0">
                <a:hlinkClick r:id="rId7" action="ppaction://hlinksldjump"/>
              </a:rPr>
              <a:t>Ⅱ</a:t>
            </a:r>
            <a:r>
              <a:rPr lang="ja-JP" altLang="en-US" sz="1600" dirty="0">
                <a:hlinkClick r:id="rId7" action="ppaction://hlinksldjump"/>
              </a:rPr>
              <a:t>　消費者概念の再構成</a:t>
            </a:r>
            <a:r>
              <a:rPr lang="ja-JP" altLang="en-US" sz="1600" dirty="0"/>
              <a:t>　消費者から収入・貯蓄を含めた生活者へ</a:t>
            </a:r>
            <a:endParaRPr lang="en-US" altLang="ja-JP" sz="1600" dirty="0"/>
          </a:p>
          <a:p>
            <a:pPr lvl="1">
              <a:lnSpc>
                <a:spcPct val="110000"/>
              </a:lnSpc>
            </a:pPr>
            <a:r>
              <a:rPr lang="ja-JP" altLang="en-US" sz="1400" dirty="0">
                <a:hlinkClick r:id="rId8" action="ppaction://hlinksldjump"/>
              </a:rPr>
              <a:t>従来の経済循環図 </a:t>
            </a:r>
            <a:r>
              <a:rPr lang="ja-JP" altLang="en-US" sz="1400" dirty="0"/>
              <a:t>→　</a:t>
            </a:r>
            <a:r>
              <a:rPr lang="ja-JP" altLang="en-US" sz="1400" dirty="0">
                <a:hlinkClick r:id="rId9" action="ppaction://hlinksldjump"/>
              </a:rPr>
              <a:t>生活者中心の経済循環図</a:t>
            </a:r>
            <a:endParaRPr lang="en-US" altLang="ja-JP" sz="1400" dirty="0"/>
          </a:p>
          <a:p>
            <a:pPr>
              <a:lnSpc>
                <a:spcPct val="110000"/>
              </a:lnSpc>
            </a:pPr>
            <a:r>
              <a:rPr lang="en-US" altLang="ja-JP" sz="1600" dirty="0">
                <a:hlinkClick r:id="rId10" action="ppaction://hlinksldjump"/>
              </a:rPr>
              <a:t>Ⅲ</a:t>
            </a:r>
            <a:r>
              <a:rPr lang="ja-JP" altLang="en-US" sz="1600" dirty="0">
                <a:hlinkClick r:id="rId10" action="ppaction://hlinksldjump"/>
              </a:rPr>
              <a:t>　教育目標（優良企業への就職）のゆらぎ</a:t>
            </a:r>
            <a:endParaRPr lang="en-US" altLang="ja-JP" sz="1600" dirty="0"/>
          </a:p>
          <a:p>
            <a:pPr lvl="1">
              <a:lnSpc>
                <a:spcPct val="110000"/>
              </a:lnSpc>
            </a:pPr>
            <a:r>
              <a:rPr lang="ja-JP" altLang="en-US" sz="1400" dirty="0">
                <a:hlinkClick r:id="rId11" action="ppaction://hlinksldjump"/>
              </a:rPr>
              <a:t>若い世代は，仕事を</a:t>
            </a:r>
            <a:r>
              <a:rPr lang="en-US" altLang="ja-JP" sz="1400" dirty="0">
                <a:hlinkClick r:id="rId11" action="ppaction://hlinksldjump"/>
              </a:rPr>
              <a:t>AI</a:t>
            </a:r>
            <a:r>
              <a:rPr lang="ja-JP" altLang="en-US" sz="1400" dirty="0">
                <a:hlinkClick r:id="rId11" action="ppaction://hlinksldjump"/>
              </a:rPr>
              <a:t>に奪われないか？</a:t>
            </a:r>
            <a:r>
              <a:rPr lang="ja-JP" altLang="en-US" sz="1400" dirty="0"/>
              <a:t>　</a:t>
            </a:r>
            <a:r>
              <a:rPr lang="ja-JP" altLang="en-US" sz="1400" dirty="0">
                <a:hlinkClick r:id="rId12" action="ppaction://hlinksldjump"/>
              </a:rPr>
              <a:t>上司からの不正な指示を拒否できるか？</a:t>
            </a:r>
            <a:endParaRPr lang="en-US" altLang="ja-JP" sz="1400" dirty="0"/>
          </a:p>
          <a:p>
            <a:pPr>
              <a:lnSpc>
                <a:spcPct val="110000"/>
              </a:lnSpc>
            </a:pPr>
            <a:r>
              <a:rPr lang="en-US" altLang="ja-JP" sz="1600" dirty="0">
                <a:hlinkClick r:id="rId13" action="ppaction://hlinksldjump"/>
              </a:rPr>
              <a:t>Ⅳ</a:t>
            </a:r>
            <a:r>
              <a:rPr lang="ja-JP" altLang="en-US" sz="1600" dirty="0">
                <a:hlinkClick r:id="rId13" action="ppaction://hlinksldjump"/>
              </a:rPr>
              <a:t>　</a:t>
            </a:r>
            <a:r>
              <a:rPr lang="en-US" altLang="ja-JP" sz="1600" dirty="0">
                <a:latin typeface="Times New Roman" panose="02020603050405020304" pitchFamily="18" charset="0"/>
                <a:cs typeface="Times New Roman" panose="02020603050405020304" pitchFamily="18" charset="0"/>
                <a:hlinkClick r:id="rId13" action="ppaction://hlinksldjump"/>
              </a:rPr>
              <a:t>AI</a:t>
            </a:r>
            <a:r>
              <a:rPr lang="ja-JP" altLang="en-US" sz="1600" dirty="0">
                <a:hlinkClick r:id="rId13" action="ppaction://hlinksldjump"/>
              </a:rPr>
              <a:t>に負けない生活者教育のために</a:t>
            </a:r>
            <a:endParaRPr lang="en-US" altLang="ja-JP" sz="1600" dirty="0"/>
          </a:p>
          <a:p>
            <a:pPr lvl="1">
              <a:lnSpc>
                <a:spcPct val="110000"/>
              </a:lnSpc>
            </a:pPr>
            <a:r>
              <a:rPr lang="en-US" altLang="ja-JP" sz="1400" dirty="0">
                <a:latin typeface="Times New Roman" panose="02020603050405020304" pitchFamily="18" charset="0"/>
                <a:cs typeface="Times New Roman" panose="02020603050405020304" pitchFamily="18" charset="0"/>
                <a:hlinkClick r:id="rId14" action="ppaction://hlinksldjump"/>
              </a:rPr>
              <a:t>AI</a:t>
            </a:r>
            <a:r>
              <a:rPr lang="ja-JP" altLang="en-US" sz="1400" dirty="0">
                <a:hlinkClick r:id="rId14" action="ppaction://hlinksldjump"/>
              </a:rPr>
              <a:t>時代の教育はどうあるべきか？</a:t>
            </a:r>
            <a:endParaRPr lang="en-US" altLang="ja-JP" sz="1400" dirty="0"/>
          </a:p>
          <a:p>
            <a:pPr lvl="1">
              <a:lnSpc>
                <a:spcPct val="110000"/>
              </a:lnSpc>
            </a:pPr>
            <a:r>
              <a:rPr lang="en-US" altLang="ja-JP" sz="1400" dirty="0">
                <a:latin typeface="Times New Roman" panose="02020603050405020304" pitchFamily="18" charset="0"/>
                <a:cs typeface="Times New Roman" panose="02020603050405020304" pitchFamily="18" charset="0"/>
              </a:rPr>
              <a:t>AI</a:t>
            </a:r>
            <a:r>
              <a:rPr lang="ja-JP" altLang="en-US" sz="1400" dirty="0"/>
              <a:t>を活用する教育　</a:t>
            </a:r>
            <a:r>
              <a:rPr lang="ja-JP" altLang="en-US" sz="1400" dirty="0">
                <a:hlinkClick r:id="rId15" action="ppaction://hlinksldjump"/>
              </a:rPr>
              <a:t>問いと答えのデータ</a:t>
            </a:r>
            <a:r>
              <a:rPr lang="ja-JP" altLang="en-US" sz="1400" dirty="0"/>
              <a:t>，</a:t>
            </a:r>
            <a:r>
              <a:rPr lang="ja-JP" altLang="en-US" sz="1400" dirty="0">
                <a:hlinkClick r:id="rId16" action="ppaction://hlinksldjump"/>
              </a:rPr>
              <a:t>プログラム</a:t>
            </a:r>
            <a:r>
              <a:rPr lang="ja-JP" altLang="en-US" sz="1400" dirty="0"/>
              <a:t>，</a:t>
            </a:r>
            <a:r>
              <a:rPr lang="ja-JP" altLang="en-US" sz="1400" dirty="0">
                <a:hlinkClick r:id="rId17" action="ppaction://hlinksldjump"/>
              </a:rPr>
              <a:t>問題・解答の自動作成</a:t>
            </a:r>
            <a:r>
              <a:rPr lang="ja-JP" altLang="en-US" sz="1400" dirty="0"/>
              <a:t>，</a:t>
            </a:r>
            <a:r>
              <a:rPr lang="ja-JP" altLang="en-US" sz="1400" dirty="0">
                <a:hlinkClick r:id="rId18" action="ppaction://hlinksldjump"/>
              </a:rPr>
              <a:t>課題</a:t>
            </a:r>
            <a:endParaRPr lang="en-US" altLang="ja-JP" sz="1400" dirty="0"/>
          </a:p>
          <a:p>
            <a:pPr>
              <a:lnSpc>
                <a:spcPct val="110000"/>
              </a:lnSpc>
            </a:pPr>
            <a:r>
              <a:rPr lang="en-US" altLang="ja-JP" sz="1600" dirty="0">
                <a:hlinkClick r:id="rId19" action="ppaction://hlinksldjump"/>
              </a:rPr>
              <a:t>Ⅴ</a:t>
            </a:r>
            <a:r>
              <a:rPr lang="ja-JP" altLang="en-US" sz="1600" dirty="0">
                <a:hlinkClick r:id="rId19" action="ppaction://hlinksldjump"/>
              </a:rPr>
              <a:t>　欲求</a:t>
            </a:r>
            <a:r>
              <a:rPr lang="en-US" altLang="ja-JP" sz="1600" dirty="0">
                <a:hlinkClick r:id="rId19" action="ppaction://hlinksldjump"/>
              </a:rPr>
              <a:t>5</a:t>
            </a:r>
            <a:r>
              <a:rPr lang="ja-JP" altLang="en-US" sz="1600" dirty="0">
                <a:hlinkClick r:id="rId19" action="ppaction://hlinksldjump"/>
              </a:rPr>
              <a:t>段階説の評価と教育内容の再構成</a:t>
            </a:r>
            <a:endParaRPr lang="en-US" altLang="ja-JP" sz="1600" dirty="0"/>
          </a:p>
          <a:p>
            <a:pPr lvl="1">
              <a:lnSpc>
                <a:spcPct val="110000"/>
              </a:lnSpc>
            </a:pPr>
            <a:r>
              <a:rPr lang="ja-JP" altLang="en-US" sz="1400" dirty="0">
                <a:hlinkClick r:id="rId20" action="ppaction://hlinksldjump"/>
              </a:rPr>
              <a:t>問題解決のための仮説</a:t>
            </a:r>
            <a:r>
              <a:rPr lang="ja-JP" altLang="en-US" sz="1400" dirty="0"/>
              <a:t>，</a:t>
            </a:r>
            <a:r>
              <a:rPr lang="ja-JP" altLang="en-US" sz="1400" dirty="0">
                <a:hlinkClick r:id="rId21" action="ppaction://hlinksldjump"/>
              </a:rPr>
              <a:t>欲求</a:t>
            </a:r>
            <a:r>
              <a:rPr lang="en-US" altLang="ja-JP" sz="1400" dirty="0">
                <a:hlinkClick r:id="rId21" action="ppaction://hlinksldjump"/>
              </a:rPr>
              <a:t>5</a:t>
            </a:r>
            <a:r>
              <a:rPr lang="ja-JP" altLang="en-US" sz="1400" dirty="0">
                <a:hlinkClick r:id="rId21" action="ppaction://hlinksldjump"/>
              </a:rPr>
              <a:t>段階説</a:t>
            </a:r>
            <a:r>
              <a:rPr lang="ja-JP" altLang="en-US" sz="1400" dirty="0"/>
              <a:t>，</a:t>
            </a:r>
            <a:r>
              <a:rPr lang="ja-JP" altLang="en-US" sz="1400" dirty="0">
                <a:hlinkClick r:id="rId22" action="ppaction://hlinksldjump"/>
              </a:rPr>
              <a:t>欲求</a:t>
            </a:r>
            <a:r>
              <a:rPr lang="en-US" altLang="ja-JP" sz="1400" dirty="0">
                <a:hlinkClick r:id="rId22" action="ppaction://hlinksldjump"/>
              </a:rPr>
              <a:t>5</a:t>
            </a:r>
            <a:r>
              <a:rPr lang="ja-JP" altLang="en-US" sz="1400" dirty="0">
                <a:hlinkClick r:id="rId22" action="ppaction://hlinksldjump"/>
              </a:rPr>
              <a:t>段階の実現方法</a:t>
            </a:r>
            <a:endParaRPr lang="en-US" altLang="ja-JP" sz="1400" dirty="0"/>
          </a:p>
          <a:p>
            <a:pPr lvl="1">
              <a:lnSpc>
                <a:spcPct val="110000"/>
              </a:lnSpc>
            </a:pPr>
            <a:r>
              <a:rPr lang="ja-JP" altLang="en-US" sz="1400" dirty="0">
                <a:hlinkClick r:id="rId23" action="ppaction://hlinksldjump"/>
              </a:rPr>
              <a:t>新しい教育目標と方法</a:t>
            </a:r>
            <a:r>
              <a:rPr lang="ja-JP" altLang="en-US" sz="1400" dirty="0"/>
              <a:t>，</a:t>
            </a:r>
            <a:r>
              <a:rPr lang="ja-JP" altLang="en-US" sz="1400" dirty="0">
                <a:hlinkClick r:id="rId24" action="ppaction://hlinksldjump"/>
              </a:rPr>
              <a:t>自立に向けた提言</a:t>
            </a:r>
            <a:r>
              <a:rPr lang="ja-JP" altLang="en-US" sz="1400" dirty="0"/>
              <a:t>，</a:t>
            </a:r>
            <a:r>
              <a:rPr lang="ja-JP" altLang="en-US" sz="1400" dirty="0">
                <a:hlinkClick r:id="rId25" action="ppaction://hlinksldjump"/>
              </a:rPr>
              <a:t>協力に向けた提言</a:t>
            </a:r>
            <a:endParaRPr lang="en-US" altLang="ja-JP" sz="1400" dirty="0"/>
          </a:p>
          <a:p>
            <a:pPr lvl="1">
              <a:lnSpc>
                <a:spcPct val="110000"/>
              </a:lnSpc>
            </a:pPr>
            <a:endParaRPr lang="en-US" altLang="ja-JP" sz="1400" dirty="0"/>
          </a:p>
          <a:p>
            <a:pPr lvl="1">
              <a:lnSpc>
                <a:spcPct val="110000"/>
              </a:lnSpc>
            </a:pPr>
            <a:endParaRPr lang="en-US" altLang="ja-JP" sz="1400" dirty="0"/>
          </a:p>
          <a:p>
            <a:pPr lvl="1">
              <a:lnSpc>
                <a:spcPct val="110000"/>
              </a:lnSpc>
            </a:pPr>
            <a:endParaRPr lang="en-US" altLang="ja-JP" sz="1400" dirty="0"/>
          </a:p>
          <a:p>
            <a:pPr lvl="1">
              <a:lnSpc>
                <a:spcPct val="110000"/>
              </a:lnSpc>
            </a:pPr>
            <a:endParaRPr lang="en-US" altLang="ja-JP" sz="1400" dirty="0"/>
          </a:p>
          <a:p>
            <a:pPr lvl="1">
              <a:lnSpc>
                <a:spcPct val="110000"/>
              </a:lnSpc>
            </a:pPr>
            <a:endParaRPr lang="en-US" altLang="ja-JP" sz="1600" dirty="0"/>
          </a:p>
        </p:txBody>
      </p:sp>
      <p:sp>
        <p:nvSpPr>
          <p:cNvPr id="4" name="コンテンツ プレースホルダー 3">
            <a:extLst>
              <a:ext uri="{FF2B5EF4-FFF2-40B4-BE49-F238E27FC236}">
                <a16:creationId xmlns:a16="http://schemas.microsoft.com/office/drawing/2014/main" id="{706177A0-D30C-49E7-81BD-6A92A769B114}"/>
              </a:ext>
            </a:extLst>
          </p:cNvPr>
          <p:cNvSpPr>
            <a:spLocks noGrp="1"/>
          </p:cNvSpPr>
          <p:nvPr>
            <p:ph sz="half" idx="2"/>
          </p:nvPr>
        </p:nvSpPr>
        <p:spPr>
          <a:xfrm>
            <a:off x="7760367" y="1825625"/>
            <a:ext cx="4114800" cy="4351338"/>
          </a:xfrm>
        </p:spPr>
        <p:txBody>
          <a:bodyPr>
            <a:noAutofit/>
          </a:bodyPr>
          <a:lstStyle/>
          <a:p>
            <a:pPr>
              <a:lnSpc>
                <a:spcPct val="120000"/>
              </a:lnSpc>
            </a:pPr>
            <a:r>
              <a:rPr lang="en-US" altLang="ja-JP" sz="1600" b="1" dirty="0">
                <a:hlinkClick r:id="rId26" action="ppaction://hlinksldjump"/>
              </a:rPr>
              <a:t>Ⅵ</a:t>
            </a:r>
            <a:r>
              <a:rPr lang="ja-JP" altLang="en-US" sz="1600" b="1" dirty="0">
                <a:hlinkClick r:id="rId26" action="ppaction://hlinksldjump"/>
              </a:rPr>
              <a:t>　法教育の改善のために</a:t>
            </a:r>
            <a:endParaRPr lang="en-US" altLang="ja-JP" sz="1600" b="1" dirty="0"/>
          </a:p>
          <a:p>
            <a:pPr lvl="1">
              <a:lnSpc>
                <a:spcPct val="120000"/>
              </a:lnSpc>
            </a:pPr>
            <a:r>
              <a:rPr lang="ja-JP" altLang="en-US" sz="1400" b="1" dirty="0">
                <a:hlinkClick r:id="rId27" action="ppaction://hlinksldjump"/>
              </a:rPr>
              <a:t>法教育の目標</a:t>
            </a:r>
            <a:endParaRPr lang="en-US" altLang="ja-JP" sz="1400" b="1" dirty="0"/>
          </a:p>
          <a:p>
            <a:pPr lvl="1">
              <a:lnSpc>
                <a:spcPct val="120000"/>
              </a:lnSpc>
            </a:pPr>
            <a:r>
              <a:rPr lang="ja-JP" altLang="en-US" sz="1400" b="1" dirty="0"/>
              <a:t>法教育方法の改善</a:t>
            </a:r>
            <a:endParaRPr lang="en-US" altLang="ja-JP" sz="1400" b="1" dirty="0"/>
          </a:p>
          <a:p>
            <a:pPr lvl="2">
              <a:lnSpc>
                <a:spcPct val="120000"/>
              </a:lnSpc>
            </a:pPr>
            <a:r>
              <a:rPr lang="ja-JP" altLang="en-US" sz="1200" b="1" dirty="0">
                <a:hlinkClick r:id="rId28" action="ppaction://hlinksldjump"/>
              </a:rPr>
              <a:t>トップダウン思考</a:t>
            </a:r>
            <a:r>
              <a:rPr lang="ja-JP" altLang="en-US" sz="1200" b="1" dirty="0"/>
              <a:t>から</a:t>
            </a:r>
            <a:r>
              <a:rPr lang="ja-JP" altLang="en-US" sz="1200" b="1" dirty="0">
                <a:hlinkClick r:id="rId29" action="ppaction://hlinksldjump"/>
              </a:rPr>
              <a:t>ボトムアップ思考</a:t>
            </a:r>
            <a:r>
              <a:rPr lang="ja-JP" altLang="en-US" sz="1200" b="1" dirty="0"/>
              <a:t>へ</a:t>
            </a:r>
            <a:endParaRPr lang="en-US" altLang="ja-JP" sz="1200" b="1" dirty="0"/>
          </a:p>
          <a:p>
            <a:pPr lvl="2">
              <a:lnSpc>
                <a:spcPct val="120000"/>
              </a:lnSpc>
            </a:pPr>
            <a:r>
              <a:rPr lang="ja-JP" altLang="en-US" sz="1200" b="1" dirty="0">
                <a:hlinkClick r:id="rId30" action="ppaction://hlinksldjump"/>
              </a:rPr>
              <a:t>解釈方法論</a:t>
            </a:r>
            <a:r>
              <a:rPr lang="ja-JP" altLang="en-US" sz="1200" b="1" dirty="0"/>
              <a:t>における例題の改善</a:t>
            </a:r>
            <a:endParaRPr lang="en-US" altLang="ja-JP" sz="1200" b="1" dirty="0"/>
          </a:p>
          <a:p>
            <a:pPr lvl="3">
              <a:lnSpc>
                <a:spcPct val="120000"/>
              </a:lnSpc>
            </a:pPr>
            <a:r>
              <a:rPr lang="ja-JP" altLang="en-US" sz="1100" b="1" dirty="0">
                <a:hlinkClick r:id="rId31" action="ppaction://hlinksldjump"/>
              </a:rPr>
              <a:t>車馬通行止め</a:t>
            </a:r>
            <a:r>
              <a:rPr lang="ja-JP" altLang="en-US" sz="1100" b="1" dirty="0"/>
              <a:t>→航空機の低空飛行の禁止</a:t>
            </a:r>
            <a:endParaRPr lang="en-US" altLang="ja-JP" sz="1100" b="1" dirty="0"/>
          </a:p>
          <a:p>
            <a:pPr lvl="3">
              <a:lnSpc>
                <a:spcPct val="120000"/>
              </a:lnSpc>
            </a:pPr>
            <a:r>
              <a:rPr lang="ja-JP" altLang="en-US" sz="1100" b="1" dirty="0">
                <a:hlinkClick r:id="rId32" action="ppaction://hlinksldjump"/>
              </a:rPr>
              <a:t>日米地位協定における拡大解釈</a:t>
            </a:r>
            <a:endParaRPr lang="en-US" altLang="ja-JP" sz="1100" b="1" dirty="0"/>
          </a:p>
          <a:p>
            <a:pPr lvl="3">
              <a:lnSpc>
                <a:spcPct val="120000"/>
              </a:lnSpc>
            </a:pPr>
            <a:r>
              <a:rPr lang="ja-JP" altLang="en-US" sz="1100" b="1" dirty="0">
                <a:hlinkClick r:id="rId33" action="ppaction://hlinksldjump"/>
              </a:rPr>
              <a:t>航空法と航空法特例法</a:t>
            </a:r>
            <a:r>
              <a:rPr lang="ja-JP" altLang="en-US" sz="1100" b="1" dirty="0"/>
              <a:t>に</a:t>
            </a:r>
            <a:r>
              <a:rPr lang="ja-JP" altLang="en-US" sz="1100" b="1" dirty="0">
                <a:hlinkClick r:id="rId34" action="ppaction://hlinksldjump"/>
              </a:rPr>
              <a:t>よる</a:t>
            </a:r>
            <a:r>
              <a:rPr lang="ja-JP" altLang="en-US" sz="1100" b="1" dirty="0">
                <a:hlinkClick r:id="rId33" action="ppaction://hlinksldjump"/>
              </a:rPr>
              <a:t>治外法権</a:t>
            </a:r>
            <a:endParaRPr lang="en-US" altLang="ja-JP" sz="1100" b="1" dirty="0"/>
          </a:p>
          <a:p>
            <a:pPr lvl="1">
              <a:lnSpc>
                <a:spcPct val="120000"/>
              </a:lnSpc>
            </a:pPr>
            <a:r>
              <a:rPr lang="ja-JP" altLang="en-US" sz="1400" b="1" dirty="0"/>
              <a:t>具体的な法教育方法</a:t>
            </a:r>
            <a:endParaRPr lang="en-US" altLang="ja-JP" sz="1400" b="1" dirty="0"/>
          </a:p>
          <a:p>
            <a:pPr lvl="2">
              <a:lnSpc>
                <a:spcPct val="120000"/>
              </a:lnSpc>
            </a:pPr>
            <a:r>
              <a:rPr lang="ja-JP" altLang="en-US" sz="1200" b="1" dirty="0">
                <a:hlinkClick r:id="rId35" action="ppaction://hlinksldjump"/>
              </a:rPr>
              <a:t>アイラック</a:t>
            </a:r>
            <a:r>
              <a:rPr lang="en-US" altLang="ja-JP" sz="1200" b="1" dirty="0">
                <a:hlinkClick r:id="rId35" action="ppaction://hlinksldjump"/>
              </a:rPr>
              <a:t>(IRAC)</a:t>
            </a:r>
            <a:r>
              <a:rPr lang="ja-JP" altLang="en-US" sz="1200" b="1" dirty="0">
                <a:hlinkClick r:id="rId35" action="ppaction://hlinksldjump"/>
              </a:rPr>
              <a:t>による思考方法</a:t>
            </a:r>
            <a:endParaRPr lang="en-US" altLang="ja-JP" sz="1200" b="1" dirty="0"/>
          </a:p>
          <a:p>
            <a:pPr lvl="2">
              <a:lnSpc>
                <a:spcPct val="120000"/>
              </a:lnSpc>
            </a:pPr>
            <a:r>
              <a:rPr lang="ja-JP" altLang="en-US" sz="1200" b="1" dirty="0">
                <a:hlinkClick r:id="rId36" action="ppaction://hlinksldjump"/>
              </a:rPr>
              <a:t>法的分析</a:t>
            </a:r>
            <a:r>
              <a:rPr lang="ja-JP" altLang="en-US" sz="1200" b="1" dirty="0"/>
              <a:t>，</a:t>
            </a:r>
            <a:r>
              <a:rPr lang="ja-JP" altLang="en-US" sz="1200" b="1" dirty="0">
                <a:hlinkClick r:id="rId37" action="ppaction://hlinksldjump"/>
              </a:rPr>
              <a:t>議論の方法</a:t>
            </a:r>
            <a:endParaRPr lang="en-US" altLang="ja-JP" sz="1200" b="1" dirty="0"/>
          </a:p>
          <a:p>
            <a:pPr lvl="2">
              <a:lnSpc>
                <a:spcPct val="120000"/>
              </a:lnSpc>
            </a:pPr>
            <a:r>
              <a:rPr lang="ja-JP" altLang="en-US" sz="1200" b="1" dirty="0">
                <a:hlinkClick r:id="rId38" action="ppaction://hlinksldjump"/>
              </a:rPr>
              <a:t>トゥールミン図式による議論の方法</a:t>
            </a:r>
            <a:r>
              <a:rPr lang="ja-JP" altLang="en-US" sz="1200" b="1" dirty="0">
                <a:hlinkClick r:id="rId39" action="ppaction://hlinksldjump"/>
              </a:rPr>
              <a:t>（</a:t>
            </a:r>
            <a:r>
              <a:rPr lang="en-US" altLang="ja-JP" sz="1200" b="1" dirty="0">
                <a:hlinkClick r:id="rId35" action="ppaction://hlinksldjump"/>
              </a:rPr>
              <a:t>1</a:t>
            </a:r>
            <a:r>
              <a:rPr lang="ja-JP" altLang="en-US" sz="1200" b="1" dirty="0" err="1"/>
              <a:t>，</a:t>
            </a:r>
            <a:r>
              <a:rPr lang="en-US" altLang="ja-JP" sz="1200" b="1" dirty="0">
                <a:hlinkClick r:id="rId36" action="ppaction://hlinksldjump"/>
              </a:rPr>
              <a:t>2</a:t>
            </a:r>
            <a:r>
              <a:rPr lang="ja-JP" altLang="en-US" sz="1200" b="1" dirty="0" err="1"/>
              <a:t>，</a:t>
            </a:r>
            <a:r>
              <a:rPr lang="en-US" altLang="ja-JP" sz="1200" b="1" dirty="0">
                <a:hlinkClick r:id="rId40" action="ppaction://hlinksldjump"/>
              </a:rPr>
              <a:t>3</a:t>
            </a:r>
            <a:r>
              <a:rPr lang="ja-JP" altLang="en-US" sz="1200" b="1" dirty="0"/>
              <a:t>）</a:t>
            </a:r>
            <a:endParaRPr lang="en-US" altLang="ja-JP" sz="1200" b="1" dirty="0"/>
          </a:p>
          <a:p>
            <a:pPr lvl="1">
              <a:lnSpc>
                <a:spcPct val="120000"/>
              </a:lnSpc>
            </a:pPr>
            <a:r>
              <a:rPr lang="ja-JP" altLang="en-US" sz="1600" b="1" dirty="0">
                <a:hlinkClick r:id="rId41" action="ppaction://hlinksldjump"/>
              </a:rPr>
              <a:t>自省の薦め</a:t>
            </a:r>
            <a:endParaRPr lang="en-US" altLang="ja-JP" sz="1600" b="1" dirty="0"/>
          </a:p>
          <a:p>
            <a:pPr lvl="1">
              <a:lnSpc>
                <a:spcPct val="120000"/>
              </a:lnSpc>
            </a:pPr>
            <a:r>
              <a:rPr lang="ja-JP" altLang="en-US" sz="1600" b="1" dirty="0">
                <a:hlinkClick r:id="rId42" action="ppaction://hlinksldjump"/>
              </a:rPr>
              <a:t>参考文献</a:t>
            </a:r>
            <a:endParaRPr lang="en-US" altLang="ja-JP" sz="1600" b="1" dirty="0"/>
          </a:p>
        </p:txBody>
      </p:sp>
      <p:sp>
        <p:nvSpPr>
          <p:cNvPr id="5" name="日付プレースホルダー 4">
            <a:extLst>
              <a:ext uri="{FF2B5EF4-FFF2-40B4-BE49-F238E27FC236}">
                <a16:creationId xmlns:a16="http://schemas.microsoft.com/office/drawing/2014/main" id="{1F98E20D-EE6C-40D6-B80F-D4079CA401A8}"/>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828F89B3-BB5D-40B3-9684-28BE9E92D612}"/>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74D1B6BA-AC2C-4223-BE06-310D4228AD58}"/>
              </a:ext>
            </a:extLst>
          </p:cNvPr>
          <p:cNvSpPr>
            <a:spLocks noGrp="1"/>
          </p:cNvSpPr>
          <p:nvPr>
            <p:ph type="sldNum" sz="quarter" idx="12"/>
          </p:nvPr>
        </p:nvSpPr>
        <p:spPr/>
        <p:txBody>
          <a:bodyPr/>
          <a:lstStyle/>
          <a:p>
            <a:fld id="{3507F99E-D391-4E5A-AAED-153F014C8998}" type="slidenum">
              <a:rPr kumimoji="1" lang="ja-JP" altLang="en-US" smtClean="0"/>
              <a:t>2</a:t>
            </a:fld>
            <a:endParaRPr kumimoji="1" lang="ja-JP" altLang="en-US"/>
          </a:p>
        </p:txBody>
      </p:sp>
    </p:spTree>
    <p:extLst>
      <p:ext uri="{BB962C8B-B14F-4D97-AF65-F5344CB8AC3E}">
        <p14:creationId xmlns:p14="http://schemas.microsoft.com/office/powerpoint/2010/main" val="3844331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0F95EF3D-8B80-4A86-BC21-46955B9008B7}"/>
              </a:ext>
            </a:extLst>
          </p:cNvPr>
          <p:cNvSpPr>
            <a:spLocks noGrp="1"/>
          </p:cNvSpPr>
          <p:nvPr>
            <p:ph type="title"/>
          </p:nvPr>
        </p:nvSpPr>
        <p:spPr/>
        <p:txBody>
          <a:bodyPr/>
          <a:lstStyle/>
          <a:p>
            <a:r>
              <a:rPr kumimoji="1" lang="ja-JP" altLang="en-US" dirty="0"/>
              <a:t>今後の課題</a:t>
            </a:r>
          </a:p>
        </p:txBody>
      </p:sp>
      <p:sp>
        <p:nvSpPr>
          <p:cNvPr id="9" name="コンテンツ プレースホルダー 8">
            <a:extLst>
              <a:ext uri="{FF2B5EF4-FFF2-40B4-BE49-F238E27FC236}">
                <a16:creationId xmlns:a16="http://schemas.microsoft.com/office/drawing/2014/main" id="{197944FE-4D03-4396-A9FF-4DED7F3C82F6}"/>
              </a:ext>
            </a:extLst>
          </p:cNvPr>
          <p:cNvSpPr>
            <a:spLocks noGrp="1"/>
          </p:cNvSpPr>
          <p:nvPr>
            <p:ph idx="1"/>
          </p:nvPr>
        </p:nvSpPr>
        <p:spPr/>
        <p:txBody>
          <a:bodyPr>
            <a:normAutofit fontScale="70000" lnSpcReduction="20000"/>
          </a:bodyPr>
          <a:lstStyle/>
          <a:p>
            <a:pPr>
              <a:lnSpc>
                <a:spcPct val="120000"/>
              </a:lnSpc>
            </a:pPr>
            <a:r>
              <a:rPr kumimoji="1" lang="ja-JP" altLang="en-US" dirty="0"/>
              <a:t>マズローの欲求階層説に応じた幼児教育用の絵本の制作と提供</a:t>
            </a:r>
            <a:endParaRPr kumimoji="1" lang="en-US" altLang="ja-JP" dirty="0"/>
          </a:p>
          <a:p>
            <a:pPr lvl="1">
              <a:lnSpc>
                <a:spcPct val="120000"/>
              </a:lnSpc>
            </a:pPr>
            <a:r>
              <a:rPr kumimoji="1" lang="ja-JP" altLang="en-US" dirty="0"/>
              <a:t>幼児教育法の絵本を制作した後は，小中高のテキストを制作し，提供する。</a:t>
            </a:r>
            <a:endParaRPr kumimoji="1" lang="en-US" altLang="ja-JP" dirty="0"/>
          </a:p>
          <a:p>
            <a:pPr>
              <a:lnSpc>
                <a:spcPct val="120000"/>
              </a:lnSpc>
            </a:pPr>
            <a:r>
              <a:rPr kumimoji="1" lang="ja-JP" altLang="en-US" dirty="0"/>
              <a:t>自分の作品を出品して収入源を確保するプラットホームの提供</a:t>
            </a:r>
            <a:endParaRPr kumimoji="1" lang="en-US" altLang="ja-JP" dirty="0"/>
          </a:p>
          <a:p>
            <a:pPr lvl="1">
              <a:lnSpc>
                <a:spcPct val="120000"/>
              </a:lnSpc>
            </a:pPr>
            <a:r>
              <a:rPr kumimoji="1" lang="ja-JP" altLang="en-US" dirty="0"/>
              <a:t>自分の作品（なんでもあり）を出品して収入を得るための汎用的なプラットホームを作成するプログラムの開発，その無料提供と有償メンテナンスを行う。</a:t>
            </a:r>
            <a:endParaRPr kumimoji="1" lang="en-US" altLang="ja-JP" dirty="0"/>
          </a:p>
          <a:p>
            <a:pPr>
              <a:lnSpc>
                <a:spcPct val="120000"/>
              </a:lnSpc>
            </a:pPr>
            <a:r>
              <a:rPr lang="ja-JP" altLang="en-US" dirty="0"/>
              <a:t>家計簿管理システム作成をアシストする</a:t>
            </a:r>
          </a:p>
          <a:p>
            <a:pPr lvl="1">
              <a:lnSpc>
                <a:spcPct val="120000"/>
              </a:lnSpc>
            </a:pPr>
            <a:r>
              <a:rPr kumimoji="1" lang="ja-JP" altLang="en-US" dirty="0"/>
              <a:t>毎日の収支に関する領収書等を読み込んで，損益計算書・貸借対照表・キャッシュフローを自動的に作成するプログラムの作成と無料での提供を行う。</a:t>
            </a:r>
            <a:endParaRPr kumimoji="1" lang="en-US" altLang="ja-JP" dirty="0"/>
          </a:p>
          <a:p>
            <a:pPr>
              <a:lnSpc>
                <a:spcPct val="120000"/>
              </a:lnSpc>
            </a:pPr>
            <a:r>
              <a:rPr lang="ja-JP" altLang="en-US" dirty="0"/>
              <a:t>判決自動作成マシンの開発研究</a:t>
            </a:r>
            <a:endParaRPr lang="en-US" altLang="ja-JP" dirty="0"/>
          </a:p>
          <a:p>
            <a:pPr lvl="1">
              <a:lnSpc>
                <a:spcPct val="120000"/>
              </a:lnSpc>
            </a:pPr>
            <a:r>
              <a:rPr kumimoji="1" lang="ja-JP" altLang="en-US" dirty="0"/>
              <a:t>条文，判例，学説に関するデータ型を決定する。</a:t>
            </a:r>
            <a:endParaRPr kumimoji="1" lang="en-US" altLang="ja-JP" dirty="0"/>
          </a:p>
          <a:p>
            <a:pPr lvl="1">
              <a:lnSpc>
                <a:spcPct val="120000"/>
              </a:lnSpc>
            </a:pPr>
            <a:r>
              <a:rPr lang="ja-JP" altLang="en-US" dirty="0"/>
              <a:t>要望→法律効果→要件の順序で探索を行う推論エンジンの開発を行う。</a:t>
            </a:r>
            <a:endParaRPr lang="en-US" altLang="ja-JP" dirty="0"/>
          </a:p>
          <a:p>
            <a:pPr lvl="1">
              <a:lnSpc>
                <a:spcPct val="120000"/>
              </a:lnSpc>
            </a:pPr>
            <a:r>
              <a:rPr lang="ja-JP" altLang="en-US" dirty="0"/>
              <a:t>自然言語⇔論理式を変換して，判決文を作成する推論エンジンの開発を行う。</a:t>
            </a:r>
            <a:endParaRPr kumimoji="1" lang="en-US" altLang="ja-JP" dirty="0"/>
          </a:p>
        </p:txBody>
      </p:sp>
      <p:sp>
        <p:nvSpPr>
          <p:cNvPr id="5" name="日付プレースホルダー 4">
            <a:extLst>
              <a:ext uri="{FF2B5EF4-FFF2-40B4-BE49-F238E27FC236}">
                <a16:creationId xmlns:a16="http://schemas.microsoft.com/office/drawing/2014/main" id="{BA42332C-43B6-499A-BA51-42A53989CF06}"/>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DB8C82FC-8FD0-4CF3-A9F6-5137B6164010}"/>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357C85D7-EA43-4EE1-98F5-047B676D422E}"/>
              </a:ext>
            </a:extLst>
          </p:cNvPr>
          <p:cNvSpPr>
            <a:spLocks noGrp="1"/>
          </p:cNvSpPr>
          <p:nvPr>
            <p:ph type="sldNum" sz="quarter" idx="12"/>
          </p:nvPr>
        </p:nvSpPr>
        <p:spPr/>
        <p:txBody>
          <a:bodyPr/>
          <a:lstStyle/>
          <a:p>
            <a:fld id="{3507F99E-D391-4E5A-AAED-153F014C8998}" type="slidenum">
              <a:rPr kumimoji="1" lang="ja-JP" altLang="en-US" smtClean="0"/>
              <a:t>20</a:t>
            </a:fld>
            <a:endParaRPr kumimoji="1" lang="ja-JP" altLang="en-US"/>
          </a:p>
        </p:txBody>
      </p:sp>
    </p:spTree>
    <p:extLst>
      <p:ext uri="{BB962C8B-B14F-4D97-AF65-F5344CB8AC3E}">
        <p14:creationId xmlns:p14="http://schemas.microsoft.com/office/powerpoint/2010/main" val="57918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10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up)">
                                      <p:cBhvr>
                                        <p:cTn id="12" dur="1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wipe(up)">
                                      <p:cBhvr>
                                        <p:cTn id="17" dur="1500"/>
                                        <p:tgtEl>
                                          <p:spTgt spid="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7" end="7"/>
                                            </p:txEl>
                                          </p:spTgt>
                                        </p:tgtEl>
                                        <p:attrNameLst>
                                          <p:attrName>style.visibility</p:attrName>
                                        </p:attrNameLst>
                                      </p:cBhvr>
                                      <p:to>
                                        <p:strVal val="visible"/>
                                      </p:to>
                                    </p:set>
                                    <p:animEffect transition="in" filter="wipe(left)">
                                      <p:cBhvr>
                                        <p:cTn id="22" dur="750"/>
                                        <p:tgtEl>
                                          <p:spTgt spid="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wipe(left)">
                                      <p:cBhvr>
                                        <p:cTn id="27" dur="1000"/>
                                        <p:tgtEl>
                                          <p:spTgt spid="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9" end="9"/>
                                            </p:txEl>
                                          </p:spTgt>
                                        </p:tgtEl>
                                        <p:attrNameLst>
                                          <p:attrName>style.visibility</p:attrName>
                                        </p:attrNameLst>
                                      </p:cBhvr>
                                      <p:to>
                                        <p:strVal val="visible"/>
                                      </p:to>
                                    </p:set>
                                    <p:animEffect transition="in" filter="wipe(left)">
                                      <p:cBhvr>
                                        <p:cTn id="32" dur="10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B300915B-8868-48E9-AB06-47515FCD5000}"/>
              </a:ext>
            </a:extLst>
          </p:cNvPr>
          <p:cNvSpPr>
            <a:spLocks noGrp="1"/>
          </p:cNvSpPr>
          <p:nvPr>
            <p:ph type="title"/>
          </p:nvPr>
        </p:nvSpPr>
        <p:spPr>
          <a:xfrm>
            <a:off x="986066" y="919844"/>
            <a:ext cx="10596335" cy="1877786"/>
          </a:xfrm>
        </p:spPr>
        <p:txBody>
          <a:bodyPr/>
          <a:lstStyle/>
          <a:p>
            <a:r>
              <a:rPr kumimoji="1" lang="en-US" altLang="ja-JP" dirty="0"/>
              <a:t>Ⅴ</a:t>
            </a:r>
            <a:r>
              <a:rPr kumimoji="1" lang="ja-JP" altLang="en-US" dirty="0"/>
              <a:t>　欲求</a:t>
            </a:r>
            <a:r>
              <a:rPr kumimoji="1" lang="en-US" altLang="ja-JP" dirty="0"/>
              <a:t>5</a:t>
            </a:r>
            <a:r>
              <a:rPr kumimoji="1" lang="ja-JP" altLang="en-US" dirty="0"/>
              <a:t>段階説による</a:t>
            </a:r>
            <a:br>
              <a:rPr kumimoji="1" lang="en-US" altLang="ja-JP" dirty="0"/>
            </a:br>
            <a:r>
              <a:rPr kumimoji="1" lang="ja-JP" altLang="en-US" dirty="0"/>
              <a:t>教育内容の再構成</a:t>
            </a:r>
          </a:p>
        </p:txBody>
      </p:sp>
      <p:sp>
        <p:nvSpPr>
          <p:cNvPr id="8" name="テキスト プレースホルダー 7">
            <a:extLst>
              <a:ext uri="{FF2B5EF4-FFF2-40B4-BE49-F238E27FC236}">
                <a16:creationId xmlns:a16="http://schemas.microsoft.com/office/drawing/2014/main" id="{5A471EE1-2C70-4E25-BCD6-FA5CA634E432}"/>
              </a:ext>
            </a:extLst>
          </p:cNvPr>
          <p:cNvSpPr>
            <a:spLocks noGrp="1"/>
          </p:cNvSpPr>
          <p:nvPr>
            <p:ph type="body" idx="1"/>
          </p:nvPr>
        </p:nvSpPr>
        <p:spPr>
          <a:xfrm>
            <a:off x="1075038" y="3105150"/>
            <a:ext cx="10278762" cy="2584451"/>
          </a:xfrm>
        </p:spPr>
        <p:txBody>
          <a:bodyPr>
            <a:normAutofit/>
          </a:bodyPr>
          <a:lstStyle/>
          <a:p>
            <a:pPr marL="342900" indent="-342900">
              <a:lnSpc>
                <a:spcPct val="150000"/>
              </a:lnSpc>
              <a:buFont typeface="Wingdings" panose="05000000000000000000" pitchFamily="2" charset="2"/>
              <a:buChar char="n"/>
            </a:pPr>
            <a:r>
              <a:rPr kumimoji="1" lang="ja-JP" altLang="en-US" sz="3600" dirty="0">
                <a:solidFill>
                  <a:schemeClr val="tx1"/>
                </a:solidFill>
              </a:rPr>
              <a:t>マズローの欲求</a:t>
            </a:r>
            <a:r>
              <a:rPr kumimoji="1" lang="en-US" altLang="ja-JP" sz="3600" dirty="0">
                <a:solidFill>
                  <a:schemeClr val="tx1"/>
                </a:solidFill>
              </a:rPr>
              <a:t>5</a:t>
            </a:r>
            <a:r>
              <a:rPr kumimoji="1" lang="ja-JP" altLang="en-US" sz="3600" dirty="0">
                <a:solidFill>
                  <a:schemeClr val="tx1"/>
                </a:solidFill>
              </a:rPr>
              <a:t>段階説の再評価</a:t>
            </a:r>
            <a:endParaRPr kumimoji="1" lang="en-US" altLang="ja-JP" sz="3600" dirty="0">
              <a:solidFill>
                <a:schemeClr val="tx1"/>
              </a:solidFill>
            </a:endParaRPr>
          </a:p>
          <a:p>
            <a:pPr marL="800100" lvl="1" indent="-342900">
              <a:lnSpc>
                <a:spcPct val="150000"/>
              </a:lnSpc>
              <a:buFont typeface="Wingdings" panose="05000000000000000000" pitchFamily="2" charset="2"/>
              <a:buChar char="n"/>
            </a:pPr>
            <a:r>
              <a:rPr lang="ja-JP" altLang="en-US" sz="3200" dirty="0">
                <a:solidFill>
                  <a:schemeClr val="tx1"/>
                </a:solidFill>
              </a:rPr>
              <a:t>マズローの欲求</a:t>
            </a:r>
            <a:r>
              <a:rPr lang="en-US" altLang="ja-JP" sz="3200" dirty="0">
                <a:solidFill>
                  <a:schemeClr val="tx1"/>
                </a:solidFill>
              </a:rPr>
              <a:t>5</a:t>
            </a:r>
            <a:r>
              <a:rPr lang="ja-JP" altLang="en-US" sz="3200" dirty="0">
                <a:solidFill>
                  <a:schemeClr val="tx1"/>
                </a:solidFill>
              </a:rPr>
              <a:t>段階の実現方法</a:t>
            </a:r>
            <a:endParaRPr lang="en-US" altLang="ja-JP" sz="3200" dirty="0">
              <a:solidFill>
                <a:schemeClr val="tx1"/>
              </a:solidFill>
            </a:endParaRPr>
          </a:p>
          <a:p>
            <a:pPr marL="800100" lvl="1" indent="-342900">
              <a:lnSpc>
                <a:spcPct val="150000"/>
              </a:lnSpc>
              <a:buFont typeface="Wingdings" panose="05000000000000000000" pitchFamily="2" charset="2"/>
              <a:buChar char="n"/>
            </a:pPr>
            <a:r>
              <a:rPr kumimoji="1" lang="ja-JP" altLang="en-US" sz="3200" dirty="0">
                <a:solidFill>
                  <a:schemeClr val="tx1"/>
                </a:solidFill>
              </a:rPr>
              <a:t>欲求</a:t>
            </a:r>
            <a:r>
              <a:rPr kumimoji="1" lang="en-US" altLang="ja-JP" sz="3200" dirty="0">
                <a:solidFill>
                  <a:schemeClr val="tx1"/>
                </a:solidFill>
              </a:rPr>
              <a:t>5</a:t>
            </a:r>
            <a:r>
              <a:rPr kumimoji="1" lang="ja-JP" altLang="en-US" sz="3200" dirty="0">
                <a:solidFill>
                  <a:schemeClr val="tx1"/>
                </a:solidFill>
              </a:rPr>
              <a:t>段階説に相応した教育内容の再構成</a:t>
            </a:r>
          </a:p>
        </p:txBody>
      </p:sp>
      <p:sp>
        <p:nvSpPr>
          <p:cNvPr id="4" name="日付プレースホルダー 3">
            <a:extLst>
              <a:ext uri="{FF2B5EF4-FFF2-40B4-BE49-F238E27FC236}">
                <a16:creationId xmlns:a16="http://schemas.microsoft.com/office/drawing/2014/main" id="{BD38C7F4-7000-4821-9AB9-336BFDDAD40D}"/>
              </a:ext>
            </a:extLst>
          </p:cNvPr>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a:extLst>
              <a:ext uri="{FF2B5EF4-FFF2-40B4-BE49-F238E27FC236}">
                <a16:creationId xmlns:a16="http://schemas.microsoft.com/office/drawing/2014/main" id="{12A7E4ED-EF87-46BC-A30E-BEDA597CFC08}"/>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a:extLst>
              <a:ext uri="{FF2B5EF4-FFF2-40B4-BE49-F238E27FC236}">
                <a16:creationId xmlns:a16="http://schemas.microsoft.com/office/drawing/2014/main" id="{AA70CE88-BC38-4759-B40B-F245FDEA9C72}"/>
              </a:ext>
            </a:extLst>
          </p:cNvPr>
          <p:cNvSpPr>
            <a:spLocks noGrp="1"/>
          </p:cNvSpPr>
          <p:nvPr>
            <p:ph type="sldNum" sz="quarter" idx="12"/>
          </p:nvPr>
        </p:nvSpPr>
        <p:spPr/>
        <p:txBody>
          <a:bodyPr/>
          <a:lstStyle/>
          <a:p>
            <a:fld id="{3507F99E-D391-4E5A-AAED-153F014C8998}" type="slidenum">
              <a:rPr kumimoji="1" lang="ja-JP" altLang="en-US" smtClean="0"/>
              <a:t>21</a:t>
            </a:fld>
            <a:endParaRPr kumimoji="1" lang="ja-JP" altLang="en-US"/>
          </a:p>
        </p:txBody>
      </p:sp>
    </p:spTree>
    <p:extLst>
      <p:ext uri="{BB962C8B-B14F-4D97-AF65-F5344CB8AC3E}">
        <p14:creationId xmlns:p14="http://schemas.microsoft.com/office/powerpoint/2010/main" val="876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38200" y="576265"/>
            <a:ext cx="10515600" cy="1557336"/>
          </a:xfrm>
        </p:spPr>
        <p:txBody>
          <a:bodyPr>
            <a:normAutofit/>
          </a:bodyPr>
          <a:lstStyle/>
          <a:p>
            <a:r>
              <a:rPr kumimoji="1" lang="ja-JP" altLang="en-US" dirty="0"/>
              <a:t>問題解決の糸口としての仮説</a:t>
            </a:r>
            <a:endParaRPr kumimoji="1" lang="ja-JP" altLang="en-US" sz="4800" dirty="0"/>
          </a:p>
        </p:txBody>
      </p:sp>
      <p:sp>
        <p:nvSpPr>
          <p:cNvPr id="7" name="テキスト プレースホルダー 6"/>
          <p:cNvSpPr>
            <a:spLocks noGrp="1"/>
          </p:cNvSpPr>
          <p:nvPr>
            <p:ph type="body" idx="1"/>
          </p:nvPr>
        </p:nvSpPr>
        <p:spPr>
          <a:xfrm>
            <a:off x="831850" y="2293257"/>
            <a:ext cx="10515600" cy="3796393"/>
          </a:xfrm>
        </p:spPr>
        <p:txBody>
          <a:bodyPr>
            <a:noAutofit/>
          </a:bodyPr>
          <a:lstStyle/>
          <a:p>
            <a:pPr marL="800100" lvl="1" indent="-342900">
              <a:lnSpc>
                <a:spcPct val="110000"/>
              </a:lnSpc>
              <a:buFont typeface="Wingdings" panose="05000000000000000000" pitchFamily="2" charset="2"/>
              <a:buChar char="n"/>
            </a:pPr>
            <a:r>
              <a:rPr kumimoji="1" lang="ja-JP" altLang="en-US" dirty="0">
                <a:solidFill>
                  <a:schemeClr val="tx1"/>
                </a:solidFill>
              </a:rPr>
              <a:t>消費者の従属状態からの脱却（自立）</a:t>
            </a:r>
            <a:endParaRPr kumimoji="1" lang="en-US" altLang="ja-JP" dirty="0">
              <a:solidFill>
                <a:schemeClr val="tx1"/>
              </a:solidFill>
            </a:endParaRPr>
          </a:p>
          <a:p>
            <a:pPr marL="1257300" lvl="2" indent="-342900">
              <a:lnSpc>
                <a:spcPct val="110000"/>
              </a:lnSpc>
              <a:buFont typeface="Wingdings" panose="05000000000000000000" pitchFamily="2" charset="2"/>
              <a:buChar char="n"/>
            </a:pPr>
            <a:r>
              <a:rPr lang="ja-JP" altLang="en-US" dirty="0">
                <a:solidFill>
                  <a:schemeClr val="tx1"/>
                </a:solidFill>
              </a:rPr>
              <a:t>企業が生産する商品・役務に依存する従属的地位から商品・役務の企画・提案者へ。</a:t>
            </a:r>
            <a:endParaRPr lang="en-US" altLang="ja-JP" dirty="0">
              <a:solidFill>
                <a:schemeClr val="tx1"/>
              </a:solidFill>
            </a:endParaRPr>
          </a:p>
          <a:p>
            <a:pPr marL="1257300" lvl="2" indent="-342900">
              <a:lnSpc>
                <a:spcPct val="110000"/>
              </a:lnSpc>
              <a:buFont typeface="Wingdings" panose="05000000000000000000" pitchFamily="2" charset="2"/>
              <a:buChar char="n"/>
            </a:pPr>
            <a:r>
              <a:rPr kumimoji="1" lang="ja-JP" altLang="en-US" dirty="0">
                <a:solidFill>
                  <a:schemeClr val="tx1"/>
                </a:solidFill>
              </a:rPr>
              <a:t>労働者として企業に従属する地位から，いつでも起業できる独立主体へ。</a:t>
            </a:r>
            <a:endParaRPr kumimoji="1" lang="en-US" altLang="ja-JP" dirty="0">
              <a:solidFill>
                <a:schemeClr val="tx1"/>
              </a:solidFill>
            </a:endParaRPr>
          </a:p>
          <a:p>
            <a:pPr marL="800100" lvl="1" indent="-342900">
              <a:lnSpc>
                <a:spcPct val="110000"/>
              </a:lnSpc>
              <a:buFont typeface="Wingdings" panose="05000000000000000000" pitchFamily="2" charset="2"/>
              <a:buChar char="n"/>
            </a:pPr>
            <a:r>
              <a:rPr lang="ja-JP" altLang="en-US" dirty="0">
                <a:solidFill>
                  <a:schemeClr val="tx1"/>
                </a:solidFill>
              </a:rPr>
              <a:t>従属状態からの脱却（自立）のための方法</a:t>
            </a:r>
            <a:endParaRPr lang="en-US" altLang="ja-JP" dirty="0">
              <a:solidFill>
                <a:schemeClr val="tx1"/>
              </a:solidFill>
            </a:endParaRPr>
          </a:p>
          <a:p>
            <a:pPr marL="1257300" lvl="2" indent="-342900">
              <a:lnSpc>
                <a:spcPct val="110000"/>
              </a:lnSpc>
              <a:buFont typeface="Wingdings" panose="05000000000000000000" pitchFamily="2" charset="2"/>
              <a:buChar char="n"/>
            </a:pPr>
            <a:r>
              <a:rPr kumimoji="1" lang="ja-JP" altLang="en-US" dirty="0">
                <a:solidFill>
                  <a:schemeClr val="tx1"/>
                </a:solidFill>
              </a:rPr>
              <a:t>個人の尊厳と両性の本旨的平等を実現する組織として，家計をその趣旨に即した社団または組合として再編成する。</a:t>
            </a:r>
            <a:endParaRPr kumimoji="1" lang="en-US" altLang="ja-JP" dirty="0">
              <a:solidFill>
                <a:schemeClr val="tx1"/>
              </a:solidFill>
            </a:endParaRPr>
          </a:p>
          <a:p>
            <a:pPr marL="1257300" lvl="2" indent="-342900">
              <a:lnSpc>
                <a:spcPct val="110000"/>
              </a:lnSpc>
              <a:buFont typeface="Wingdings" panose="05000000000000000000" pitchFamily="2" charset="2"/>
              <a:buChar char="n"/>
            </a:pPr>
            <a:r>
              <a:rPr lang="ja-JP" altLang="en-US" dirty="0">
                <a:solidFill>
                  <a:schemeClr val="tx1"/>
                </a:solidFill>
              </a:rPr>
              <a:t>家政学および経営学の知見を活用して，経済循環図を家計を中心に書き換え，家計を企業と同様の合理的で安全な組織へと再編成する。</a:t>
            </a:r>
            <a:endParaRPr kumimoji="1" lang="en-US" altLang="ja-JP" dirty="0">
              <a:solidFill>
                <a:schemeClr val="tx1"/>
              </a:solidFill>
            </a:endParaRPr>
          </a:p>
          <a:p>
            <a:pPr marL="1257300" lvl="2" indent="-342900">
              <a:lnSpc>
                <a:spcPct val="110000"/>
              </a:lnSpc>
              <a:buFont typeface="Wingdings" panose="05000000000000000000" pitchFamily="2" charset="2"/>
              <a:buChar char="n"/>
            </a:pPr>
            <a:r>
              <a:rPr lang="ja-JP" altLang="en-US" dirty="0">
                <a:solidFill>
                  <a:schemeClr val="tx1"/>
                </a:solidFill>
              </a:rPr>
              <a:t>子を産む性としての女性（人の生産主体）を尊重し，妊娠期間は女性の絶対的優越の原則を貫徹させ，その前後についても，男性は，女性をサポートする役割に徹する。</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22</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53398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1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7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up)">
                                      <p:cBhvr>
                                        <p:cTn id="17" dur="125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up)">
                                      <p:cBhvr>
                                        <p:cTn id="22" dur="1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up)">
                                      <p:cBhvr>
                                        <p:cTn id="27" dur="17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3FB106F-F8F4-4905-840C-48590E4CA583}"/>
              </a:ext>
            </a:extLst>
          </p:cNvPr>
          <p:cNvSpPr>
            <a:spLocks noGrp="1"/>
          </p:cNvSpPr>
          <p:nvPr>
            <p:ph type="title"/>
          </p:nvPr>
        </p:nvSpPr>
        <p:spPr>
          <a:xfrm>
            <a:off x="838200" y="365125"/>
            <a:ext cx="10230853" cy="1162886"/>
          </a:xfrm>
        </p:spPr>
        <p:txBody>
          <a:bodyPr>
            <a:normAutofit fontScale="90000"/>
          </a:bodyPr>
          <a:lstStyle/>
          <a:p>
            <a:r>
              <a:rPr kumimoji="1" lang="ja-JP" altLang="en-US" dirty="0"/>
              <a:t>自立とは何か</a:t>
            </a:r>
            <a:r>
              <a:rPr kumimoji="1" lang="en-US" altLang="ja-JP" dirty="0"/>
              <a:t>(</a:t>
            </a:r>
            <a:r>
              <a:rPr kumimoji="1" lang="ja-JP" altLang="en-US" dirty="0"/>
              <a:t>その</a:t>
            </a:r>
            <a:r>
              <a:rPr kumimoji="1" lang="en-US" altLang="ja-JP" dirty="0"/>
              <a:t>1</a:t>
            </a:r>
            <a:r>
              <a:rPr kumimoji="1" lang="ja-JP" altLang="en-US" dirty="0"/>
              <a:t>）マズローの欲求</a:t>
            </a:r>
            <a:r>
              <a:rPr kumimoji="1" lang="en-US" altLang="ja-JP" dirty="0"/>
              <a:t>5</a:t>
            </a:r>
            <a:r>
              <a:rPr kumimoji="1" lang="ja-JP" altLang="en-US" dirty="0"/>
              <a:t>段階説</a:t>
            </a:r>
            <a:br>
              <a:rPr kumimoji="1" lang="en-US" altLang="ja-JP" dirty="0"/>
            </a:br>
            <a:r>
              <a:rPr kumimoji="1" lang="ja-JP" altLang="en-US" dirty="0"/>
              <a:t>（</a:t>
            </a:r>
            <a:r>
              <a:rPr lang="ja-JP" altLang="en-US" sz="3600" dirty="0"/>
              <a:t>価値ある生き方の生物学的基礎）</a:t>
            </a:r>
            <a:endParaRPr kumimoji="1" lang="ja-JP" altLang="en-US" sz="3600" dirty="0"/>
          </a:p>
        </p:txBody>
      </p:sp>
      <p:sp>
        <p:nvSpPr>
          <p:cNvPr id="7" name="日付プレースホルダー 6">
            <a:extLst>
              <a:ext uri="{FF2B5EF4-FFF2-40B4-BE49-F238E27FC236}">
                <a16:creationId xmlns:a16="http://schemas.microsoft.com/office/drawing/2014/main" id="{97FE942B-1B5D-4426-B982-41CE121A7B17}"/>
              </a:ext>
            </a:extLst>
          </p:cNvPr>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a:extLst>
              <a:ext uri="{FF2B5EF4-FFF2-40B4-BE49-F238E27FC236}">
                <a16:creationId xmlns:a16="http://schemas.microsoft.com/office/drawing/2014/main" id="{99D88588-F3E0-408A-BDAA-8DD5B1D27C4B}"/>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a:extLst>
              <a:ext uri="{FF2B5EF4-FFF2-40B4-BE49-F238E27FC236}">
                <a16:creationId xmlns:a16="http://schemas.microsoft.com/office/drawing/2014/main" id="{F0ED9E51-17FE-474B-89B8-3D272166B21B}"/>
              </a:ext>
            </a:extLst>
          </p:cNvPr>
          <p:cNvSpPr>
            <a:spLocks noGrp="1"/>
          </p:cNvSpPr>
          <p:nvPr>
            <p:ph type="sldNum" sz="quarter" idx="12"/>
          </p:nvPr>
        </p:nvSpPr>
        <p:spPr/>
        <p:txBody>
          <a:bodyPr/>
          <a:lstStyle/>
          <a:p>
            <a:fld id="{3507F99E-D391-4E5A-AAED-153F014C8998}" type="slidenum">
              <a:rPr kumimoji="1" lang="ja-JP" altLang="en-US" smtClean="0"/>
              <a:t>23</a:t>
            </a:fld>
            <a:endParaRPr kumimoji="1" lang="ja-JP" altLang="en-US"/>
          </a:p>
        </p:txBody>
      </p:sp>
      <p:graphicFrame>
        <p:nvGraphicFramePr>
          <p:cNvPr id="11" name="図表 10">
            <a:extLst>
              <a:ext uri="{FF2B5EF4-FFF2-40B4-BE49-F238E27FC236}">
                <a16:creationId xmlns:a16="http://schemas.microsoft.com/office/drawing/2014/main" id="{F88CA4A6-889C-4FB2-8337-EBB929553A25}"/>
              </a:ext>
            </a:extLst>
          </p:cNvPr>
          <p:cNvGraphicFramePr/>
          <p:nvPr>
            <p:extLst>
              <p:ext uri="{D42A27DB-BD31-4B8C-83A1-F6EECF244321}">
                <p14:modId xmlns:p14="http://schemas.microsoft.com/office/powerpoint/2010/main" val="138184702"/>
              </p:ext>
            </p:extLst>
          </p:nvPr>
        </p:nvGraphicFramePr>
        <p:xfrm>
          <a:off x="2031999" y="1768642"/>
          <a:ext cx="9037053" cy="43696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01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graphicEl>
                                              <a:dgm id="{47F52DEE-2E22-47D9-8022-367684AA4E7F}"/>
                                            </p:graphicEl>
                                          </p:spTgt>
                                        </p:tgtEl>
                                        <p:attrNameLst>
                                          <p:attrName>style.visibility</p:attrName>
                                        </p:attrNameLst>
                                      </p:cBhvr>
                                      <p:to>
                                        <p:strVal val="visible"/>
                                      </p:to>
                                    </p:set>
                                    <p:animEffect transition="in" filter="wipe(down)">
                                      <p:cBhvr>
                                        <p:cTn id="7" dur="500"/>
                                        <p:tgtEl>
                                          <p:spTgt spid="11">
                                            <p:graphicEl>
                                              <a:dgm id="{47F52DEE-2E22-47D9-8022-367684AA4E7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graphicEl>
                                              <a:dgm id="{FC5E55E5-CF3D-4BEC-BE2B-A9D00B1E28B0}"/>
                                            </p:graphicEl>
                                          </p:spTgt>
                                        </p:tgtEl>
                                        <p:attrNameLst>
                                          <p:attrName>style.visibility</p:attrName>
                                        </p:attrNameLst>
                                      </p:cBhvr>
                                      <p:to>
                                        <p:strVal val="visible"/>
                                      </p:to>
                                    </p:set>
                                    <p:animEffect transition="in" filter="wipe(down)">
                                      <p:cBhvr>
                                        <p:cTn id="12" dur="500"/>
                                        <p:tgtEl>
                                          <p:spTgt spid="11">
                                            <p:graphicEl>
                                              <a:dgm id="{FC5E55E5-CF3D-4BEC-BE2B-A9D00B1E28B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graphicEl>
                                              <a:dgm id="{57AA368C-E308-4751-BDDB-C4743D6AFE7B}"/>
                                            </p:graphicEl>
                                          </p:spTgt>
                                        </p:tgtEl>
                                        <p:attrNameLst>
                                          <p:attrName>style.visibility</p:attrName>
                                        </p:attrNameLst>
                                      </p:cBhvr>
                                      <p:to>
                                        <p:strVal val="visible"/>
                                      </p:to>
                                    </p:set>
                                    <p:animEffect transition="in" filter="wipe(down)">
                                      <p:cBhvr>
                                        <p:cTn id="17" dur="500"/>
                                        <p:tgtEl>
                                          <p:spTgt spid="11">
                                            <p:graphicEl>
                                              <a:dgm id="{57AA368C-E308-4751-BDDB-C4743D6AFE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graphicEl>
                                              <a:dgm id="{1E55308E-5570-4563-814E-ABACE92F4A60}"/>
                                            </p:graphicEl>
                                          </p:spTgt>
                                        </p:tgtEl>
                                        <p:attrNameLst>
                                          <p:attrName>style.visibility</p:attrName>
                                        </p:attrNameLst>
                                      </p:cBhvr>
                                      <p:to>
                                        <p:strVal val="visible"/>
                                      </p:to>
                                    </p:set>
                                    <p:animEffect transition="in" filter="wipe(down)">
                                      <p:cBhvr>
                                        <p:cTn id="22" dur="500"/>
                                        <p:tgtEl>
                                          <p:spTgt spid="11">
                                            <p:graphicEl>
                                              <a:dgm id="{1E55308E-5570-4563-814E-ABACE92F4A6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graphicEl>
                                              <a:dgm id="{2AF9408F-3FA7-4363-85C7-B6C4B4FE9386}"/>
                                            </p:graphicEl>
                                          </p:spTgt>
                                        </p:tgtEl>
                                        <p:attrNameLst>
                                          <p:attrName>style.visibility</p:attrName>
                                        </p:attrNameLst>
                                      </p:cBhvr>
                                      <p:to>
                                        <p:strVal val="visible"/>
                                      </p:to>
                                    </p:set>
                                    <p:animEffect transition="in" filter="wipe(down)">
                                      <p:cBhvr>
                                        <p:cTn id="27" dur="500"/>
                                        <p:tgtEl>
                                          <p:spTgt spid="11">
                                            <p:graphicEl>
                                              <a:dgm id="{2AF9408F-3FA7-4363-85C7-B6C4B4FE938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lvlOne" rev="1"/>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3FB106F-F8F4-4905-840C-48590E4CA583}"/>
              </a:ext>
            </a:extLst>
          </p:cNvPr>
          <p:cNvSpPr>
            <a:spLocks noGrp="1"/>
          </p:cNvSpPr>
          <p:nvPr>
            <p:ph type="title"/>
          </p:nvPr>
        </p:nvSpPr>
        <p:spPr>
          <a:xfrm>
            <a:off x="838200" y="365125"/>
            <a:ext cx="10230853" cy="1162886"/>
          </a:xfrm>
        </p:spPr>
        <p:txBody>
          <a:bodyPr>
            <a:normAutofit fontScale="90000"/>
          </a:bodyPr>
          <a:lstStyle/>
          <a:p>
            <a:r>
              <a:rPr kumimoji="1" lang="ja-JP" altLang="en-US" dirty="0"/>
              <a:t>自立とは何か</a:t>
            </a:r>
            <a:r>
              <a:rPr kumimoji="1" lang="en-US" altLang="ja-JP" dirty="0"/>
              <a:t>(</a:t>
            </a:r>
            <a:r>
              <a:rPr kumimoji="1" lang="ja-JP" altLang="en-US" dirty="0"/>
              <a:t>その</a:t>
            </a:r>
            <a:r>
              <a:rPr kumimoji="1" lang="en-US" altLang="ja-JP" dirty="0"/>
              <a:t>2</a:t>
            </a:r>
            <a:r>
              <a:rPr kumimoji="1" lang="ja-JP" altLang="en-US" dirty="0"/>
              <a:t>）</a:t>
            </a:r>
            <a:br>
              <a:rPr kumimoji="1" lang="en-US" altLang="ja-JP" dirty="0"/>
            </a:br>
            <a:r>
              <a:rPr kumimoji="1" lang="ja-JP" altLang="en-US" dirty="0"/>
              <a:t>（</a:t>
            </a:r>
            <a:r>
              <a:rPr kumimoji="1" lang="ja-JP" altLang="en-US" sz="3600" dirty="0"/>
              <a:t>マズローの欲求</a:t>
            </a:r>
            <a:r>
              <a:rPr kumimoji="1" lang="en-US" altLang="ja-JP" sz="3600" dirty="0"/>
              <a:t>5</a:t>
            </a:r>
            <a:r>
              <a:rPr kumimoji="1" lang="ja-JP" altLang="en-US" sz="3600" dirty="0"/>
              <a:t>段階の充足の方法</a:t>
            </a:r>
            <a:r>
              <a:rPr lang="ja-JP" altLang="en-US" sz="3600" dirty="0"/>
              <a:t>）</a:t>
            </a:r>
            <a:endParaRPr kumimoji="1" lang="ja-JP" altLang="en-US" sz="3600" dirty="0"/>
          </a:p>
        </p:txBody>
      </p:sp>
      <p:sp>
        <p:nvSpPr>
          <p:cNvPr id="7" name="日付プレースホルダー 6">
            <a:extLst>
              <a:ext uri="{FF2B5EF4-FFF2-40B4-BE49-F238E27FC236}">
                <a16:creationId xmlns:a16="http://schemas.microsoft.com/office/drawing/2014/main" id="{97FE942B-1B5D-4426-B982-41CE121A7B17}"/>
              </a:ext>
            </a:extLst>
          </p:cNvPr>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a:extLst>
              <a:ext uri="{FF2B5EF4-FFF2-40B4-BE49-F238E27FC236}">
                <a16:creationId xmlns:a16="http://schemas.microsoft.com/office/drawing/2014/main" id="{99D88588-F3E0-408A-BDAA-8DD5B1D27C4B}"/>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a:extLst>
              <a:ext uri="{FF2B5EF4-FFF2-40B4-BE49-F238E27FC236}">
                <a16:creationId xmlns:a16="http://schemas.microsoft.com/office/drawing/2014/main" id="{F0ED9E51-17FE-474B-89B8-3D272166B21B}"/>
              </a:ext>
            </a:extLst>
          </p:cNvPr>
          <p:cNvSpPr>
            <a:spLocks noGrp="1"/>
          </p:cNvSpPr>
          <p:nvPr>
            <p:ph type="sldNum" sz="quarter" idx="12"/>
          </p:nvPr>
        </p:nvSpPr>
        <p:spPr/>
        <p:txBody>
          <a:bodyPr/>
          <a:lstStyle/>
          <a:p>
            <a:fld id="{3507F99E-D391-4E5A-AAED-153F014C8998}" type="slidenum">
              <a:rPr kumimoji="1" lang="ja-JP" altLang="en-US" smtClean="0"/>
              <a:t>24</a:t>
            </a:fld>
            <a:endParaRPr kumimoji="1" lang="ja-JP" altLang="en-US"/>
          </a:p>
        </p:txBody>
      </p:sp>
      <p:graphicFrame>
        <p:nvGraphicFramePr>
          <p:cNvPr id="11" name="図表 10">
            <a:extLst>
              <a:ext uri="{FF2B5EF4-FFF2-40B4-BE49-F238E27FC236}">
                <a16:creationId xmlns:a16="http://schemas.microsoft.com/office/drawing/2014/main" id="{F88CA4A6-889C-4FB2-8337-EBB929553A25}"/>
              </a:ext>
            </a:extLst>
          </p:cNvPr>
          <p:cNvGraphicFramePr/>
          <p:nvPr>
            <p:extLst>
              <p:ext uri="{D42A27DB-BD31-4B8C-83A1-F6EECF244321}">
                <p14:modId xmlns:p14="http://schemas.microsoft.com/office/powerpoint/2010/main" val="2065938843"/>
              </p:ext>
            </p:extLst>
          </p:nvPr>
        </p:nvGraphicFramePr>
        <p:xfrm>
          <a:off x="2032000" y="1768642"/>
          <a:ext cx="9157368" cy="43696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147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graphicEl>
                                              <a:dgm id="{47F52DEE-2E22-47D9-8022-367684AA4E7F}"/>
                                            </p:graphicEl>
                                          </p:spTgt>
                                        </p:tgtEl>
                                        <p:attrNameLst>
                                          <p:attrName>style.visibility</p:attrName>
                                        </p:attrNameLst>
                                      </p:cBhvr>
                                      <p:to>
                                        <p:strVal val="visible"/>
                                      </p:to>
                                    </p:set>
                                    <p:animEffect transition="in" filter="wipe(down)">
                                      <p:cBhvr>
                                        <p:cTn id="7" dur="500"/>
                                        <p:tgtEl>
                                          <p:spTgt spid="11">
                                            <p:graphicEl>
                                              <a:dgm id="{47F52DEE-2E22-47D9-8022-367684AA4E7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graphicEl>
                                              <a:dgm id="{FC5E55E5-CF3D-4BEC-BE2B-A9D00B1E28B0}"/>
                                            </p:graphicEl>
                                          </p:spTgt>
                                        </p:tgtEl>
                                        <p:attrNameLst>
                                          <p:attrName>style.visibility</p:attrName>
                                        </p:attrNameLst>
                                      </p:cBhvr>
                                      <p:to>
                                        <p:strVal val="visible"/>
                                      </p:to>
                                    </p:set>
                                    <p:animEffect transition="in" filter="wipe(down)">
                                      <p:cBhvr>
                                        <p:cTn id="12" dur="500"/>
                                        <p:tgtEl>
                                          <p:spTgt spid="11">
                                            <p:graphicEl>
                                              <a:dgm id="{FC5E55E5-CF3D-4BEC-BE2B-A9D00B1E28B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graphicEl>
                                              <a:dgm id="{57AA368C-E308-4751-BDDB-C4743D6AFE7B}"/>
                                            </p:graphicEl>
                                          </p:spTgt>
                                        </p:tgtEl>
                                        <p:attrNameLst>
                                          <p:attrName>style.visibility</p:attrName>
                                        </p:attrNameLst>
                                      </p:cBhvr>
                                      <p:to>
                                        <p:strVal val="visible"/>
                                      </p:to>
                                    </p:set>
                                    <p:animEffect transition="in" filter="wipe(down)">
                                      <p:cBhvr>
                                        <p:cTn id="17" dur="500"/>
                                        <p:tgtEl>
                                          <p:spTgt spid="11">
                                            <p:graphicEl>
                                              <a:dgm id="{57AA368C-E308-4751-BDDB-C4743D6AFE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graphicEl>
                                              <a:dgm id="{1E55308E-5570-4563-814E-ABACE92F4A60}"/>
                                            </p:graphicEl>
                                          </p:spTgt>
                                        </p:tgtEl>
                                        <p:attrNameLst>
                                          <p:attrName>style.visibility</p:attrName>
                                        </p:attrNameLst>
                                      </p:cBhvr>
                                      <p:to>
                                        <p:strVal val="visible"/>
                                      </p:to>
                                    </p:set>
                                    <p:animEffect transition="in" filter="wipe(down)">
                                      <p:cBhvr>
                                        <p:cTn id="22" dur="500"/>
                                        <p:tgtEl>
                                          <p:spTgt spid="11">
                                            <p:graphicEl>
                                              <a:dgm id="{1E55308E-5570-4563-814E-ABACE92F4A6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graphicEl>
                                              <a:dgm id="{2AF9408F-3FA7-4363-85C7-B6C4B4FE9386}"/>
                                            </p:graphicEl>
                                          </p:spTgt>
                                        </p:tgtEl>
                                        <p:attrNameLst>
                                          <p:attrName>style.visibility</p:attrName>
                                        </p:attrNameLst>
                                      </p:cBhvr>
                                      <p:to>
                                        <p:strVal val="visible"/>
                                      </p:to>
                                    </p:set>
                                    <p:animEffect transition="in" filter="wipe(down)">
                                      <p:cBhvr>
                                        <p:cTn id="27" dur="500"/>
                                        <p:tgtEl>
                                          <p:spTgt spid="11">
                                            <p:graphicEl>
                                              <a:dgm id="{2AF9408F-3FA7-4363-85C7-B6C4B4FE938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lvlOne" rev="1"/>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a:t>新しい消費者像と教育目標</a:t>
            </a:r>
          </a:p>
        </p:txBody>
      </p:sp>
      <p:sp>
        <p:nvSpPr>
          <p:cNvPr id="5" name="コンテンツ プレースホルダー 4"/>
          <p:cNvSpPr>
            <a:spLocks noGrp="1"/>
          </p:cNvSpPr>
          <p:nvPr>
            <p:ph sz="half" idx="1"/>
          </p:nvPr>
        </p:nvSpPr>
        <p:spPr>
          <a:xfrm>
            <a:off x="838200" y="1825625"/>
            <a:ext cx="4445000" cy="4351338"/>
          </a:xfrm>
        </p:spPr>
        <p:txBody>
          <a:bodyPr>
            <a:normAutofit/>
          </a:bodyPr>
          <a:lstStyle/>
          <a:p>
            <a:pPr>
              <a:lnSpc>
                <a:spcPct val="100000"/>
              </a:lnSpc>
            </a:pPr>
            <a:r>
              <a:rPr lang="ja-JP" altLang="en-US" sz="3200" b="1" dirty="0"/>
              <a:t>自立力</a:t>
            </a:r>
            <a:endParaRPr lang="en-US" altLang="ja-JP" sz="3200" b="1" dirty="0"/>
          </a:p>
          <a:p>
            <a:pPr lvl="1">
              <a:lnSpc>
                <a:spcPct val="100000"/>
              </a:lnSpc>
            </a:pPr>
            <a:r>
              <a:rPr lang="ja-JP" altLang="en-US" sz="2800" b="1" dirty="0"/>
              <a:t>個人としての起業力を獲得する（就活革命）。</a:t>
            </a:r>
            <a:endParaRPr lang="en-US" altLang="ja-JP" sz="2800" b="1" dirty="0"/>
          </a:p>
          <a:p>
            <a:pPr>
              <a:lnSpc>
                <a:spcPct val="100000"/>
              </a:lnSpc>
            </a:pPr>
            <a:r>
              <a:rPr lang="ja-JP" altLang="en-US" sz="3200" dirty="0"/>
              <a:t>交渉力</a:t>
            </a:r>
            <a:endParaRPr lang="en-US" altLang="ja-JP" sz="3200" dirty="0"/>
          </a:p>
          <a:p>
            <a:pPr lvl="1">
              <a:lnSpc>
                <a:spcPct val="100000"/>
              </a:lnSpc>
            </a:pPr>
            <a:r>
              <a:rPr lang="ja-JP" altLang="en-US" sz="2800" b="1" dirty="0"/>
              <a:t>当事者も，専門家も，世論も，いずれも納得する着地点があることについてのゆるぎない信念を持つ（着地点革命）。</a:t>
            </a:r>
            <a:endParaRPr lang="en-US" altLang="ja-JP" sz="2800" b="1" dirty="0"/>
          </a:p>
          <a:p>
            <a:pPr>
              <a:lnSpc>
                <a:spcPct val="100000"/>
              </a:lnSpc>
            </a:pPr>
            <a:endParaRPr lang="en-US" altLang="ja-JP" sz="3200" b="1" dirty="0"/>
          </a:p>
          <a:p>
            <a:pPr>
              <a:lnSpc>
                <a:spcPct val="100000"/>
              </a:lnSpc>
            </a:pPr>
            <a:endParaRPr lang="en-US" altLang="ja-JP" sz="3200" b="1" dirty="0"/>
          </a:p>
          <a:p>
            <a:pPr>
              <a:lnSpc>
                <a:spcPct val="100000"/>
              </a:lnSpc>
            </a:pPr>
            <a:endParaRPr kumimoji="1" lang="ja-JP" altLang="en-US" sz="3200" dirty="0"/>
          </a:p>
        </p:txBody>
      </p:sp>
      <p:sp>
        <p:nvSpPr>
          <p:cNvPr id="6" name="コンテンツ プレースホルダー 5"/>
          <p:cNvSpPr>
            <a:spLocks noGrp="1"/>
          </p:cNvSpPr>
          <p:nvPr>
            <p:ph sz="half" idx="2"/>
          </p:nvPr>
        </p:nvSpPr>
        <p:spPr>
          <a:xfrm>
            <a:off x="5675086" y="1825625"/>
            <a:ext cx="5678714" cy="4351338"/>
          </a:xfrm>
        </p:spPr>
        <p:txBody>
          <a:bodyPr>
            <a:noAutofit/>
          </a:bodyPr>
          <a:lstStyle/>
          <a:p>
            <a:pPr>
              <a:lnSpc>
                <a:spcPct val="100000"/>
              </a:lnSpc>
            </a:pPr>
            <a:r>
              <a:rPr lang="ja-JP" altLang="en-US" sz="3200" dirty="0"/>
              <a:t>紛争解決力</a:t>
            </a:r>
            <a:endParaRPr lang="en-US" altLang="ja-JP" sz="3200" dirty="0"/>
          </a:p>
          <a:p>
            <a:pPr lvl="1">
              <a:lnSpc>
                <a:spcPct val="100000"/>
              </a:lnSpc>
            </a:pPr>
            <a:r>
              <a:rPr lang="ja-JP" altLang="en-US" sz="2800" b="1" dirty="0"/>
              <a:t>記録に残っても恥ずかしくないよう「法の支配」を忘れず，空気に流されない（空気破壊革命）。</a:t>
            </a:r>
            <a:endParaRPr lang="en-US" altLang="ja-JP" sz="2800" b="1" dirty="0"/>
          </a:p>
          <a:p>
            <a:pPr>
              <a:lnSpc>
                <a:spcPct val="100000"/>
              </a:lnSpc>
            </a:pPr>
            <a:r>
              <a:rPr lang="ja-JP" altLang="en-US" sz="3200" dirty="0"/>
              <a:t>目標デザイン力</a:t>
            </a:r>
            <a:endParaRPr lang="en-US" altLang="ja-JP" sz="3200" dirty="0"/>
          </a:p>
          <a:p>
            <a:pPr lvl="1">
              <a:lnSpc>
                <a:spcPct val="100000"/>
              </a:lnSpc>
            </a:pPr>
            <a:r>
              <a:rPr lang="ja-JP" altLang="en-US" sz="2800" b="1" dirty="0"/>
              <a:t>将来は予想できないが，あらゆる可能性を想定してシミュレーションすることを怠らない（ルール・デザイン革命）。</a:t>
            </a:r>
            <a:endParaRPr lang="en-US" altLang="ja-JP" sz="2800" dirty="0"/>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25</a:t>
            </a:fld>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6386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up)">
                                      <p:cBhvr>
                                        <p:cTn id="7" dur="1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up)">
                                      <p:cBhvr>
                                        <p:cTn id="12" dur="3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2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3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t>自立に向けた提言</a:t>
            </a:r>
            <a:endParaRPr kumimoji="1" lang="ja-JP" altLang="en-US" sz="5400" dirty="0"/>
          </a:p>
        </p:txBody>
      </p:sp>
      <p:sp>
        <p:nvSpPr>
          <p:cNvPr id="6" name="コンテンツ プレースホルダー 5"/>
          <p:cNvSpPr>
            <a:spLocks noGrp="1"/>
          </p:cNvSpPr>
          <p:nvPr>
            <p:ph idx="1"/>
          </p:nvPr>
        </p:nvSpPr>
        <p:spPr/>
        <p:txBody>
          <a:bodyPr>
            <a:normAutofit fontScale="85000" lnSpcReduction="10000"/>
          </a:bodyPr>
          <a:lstStyle/>
          <a:p>
            <a:pPr>
              <a:lnSpc>
                <a:spcPct val="120000"/>
              </a:lnSpc>
            </a:pPr>
            <a:r>
              <a:rPr kumimoji="1" lang="ja-JP" altLang="en-US" dirty="0"/>
              <a:t>個人の自立は，家庭・家計における個人の尊厳と両性の本質的平等を旨とする教育を通じて，構成員の自立をサポートすることが必要である。</a:t>
            </a:r>
            <a:endParaRPr kumimoji="1" lang="en-US" altLang="ja-JP" dirty="0"/>
          </a:p>
          <a:p>
            <a:pPr>
              <a:lnSpc>
                <a:spcPct val="120000"/>
              </a:lnSpc>
            </a:pPr>
            <a:r>
              <a:rPr kumimoji="1" lang="ja-JP" altLang="en-US" dirty="0"/>
              <a:t>家計の自立は，消費，労働における企業への依存・従属の地位を脱却するため，家計自体が起業を目指す環境を整備する必要がある。</a:t>
            </a:r>
            <a:endParaRPr kumimoji="1" lang="en-US" altLang="ja-JP" dirty="0"/>
          </a:p>
          <a:p>
            <a:pPr lvl="1">
              <a:lnSpc>
                <a:spcPct val="120000"/>
              </a:lnSpc>
            </a:pPr>
            <a:r>
              <a:rPr kumimoji="1" lang="ja-JP" altLang="en-US" dirty="0"/>
              <a:t>構成員は，常に，リストラと定年後の生活設計を想起すべきである。</a:t>
            </a:r>
            <a:endParaRPr kumimoji="1" lang="en-US" altLang="ja-JP" dirty="0"/>
          </a:p>
          <a:p>
            <a:pPr>
              <a:lnSpc>
                <a:spcPct val="120000"/>
              </a:lnSpc>
            </a:pPr>
            <a:r>
              <a:rPr lang="ja-JP" altLang="en-US" dirty="0"/>
              <a:t>企業においても，個々の構成員が，不正を勧められたら，辞職を覚悟で拒絶できるように起業の能力を養い，常に自立できる環境を整備する必要がある。</a:t>
            </a:r>
            <a:endParaRPr lang="en-US" altLang="ja-JP" dirty="0"/>
          </a:p>
          <a:p>
            <a:pPr>
              <a:lnSpc>
                <a:spcPct val="120000"/>
              </a:lnSpc>
            </a:pPr>
            <a:r>
              <a:rPr kumimoji="1" lang="ja-JP" altLang="en-US" dirty="0"/>
              <a:t>国家においても，他国に従属することなく，危機管理体制を含めて，産業構造を自立に向けて透明化していく必要がある。収支のバランスが何より大切。</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26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24719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2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a:t>協力に向けた提言</a:t>
            </a:r>
            <a:endParaRPr kumimoji="1" lang="ja-JP" altLang="en-US" sz="5400" dirty="0"/>
          </a:p>
        </p:txBody>
      </p:sp>
      <p:sp>
        <p:nvSpPr>
          <p:cNvPr id="3" name="テキスト プレースホルダー 2"/>
          <p:cNvSpPr>
            <a:spLocks noGrp="1"/>
          </p:cNvSpPr>
          <p:nvPr>
            <p:ph idx="1"/>
          </p:nvPr>
        </p:nvSpPr>
        <p:spPr/>
        <p:txBody>
          <a:bodyPr>
            <a:normAutofit fontScale="77500" lnSpcReduction="20000"/>
          </a:bodyPr>
          <a:lstStyle/>
          <a:p>
            <a:pPr marL="342900" indent="-342900">
              <a:lnSpc>
                <a:spcPct val="120000"/>
              </a:lnSpc>
              <a:buFont typeface="Wingdings" panose="05000000000000000000" pitchFamily="2" charset="2"/>
              <a:buChar char="n"/>
            </a:pPr>
            <a:r>
              <a:rPr kumimoji="1" lang="ja-JP" altLang="en-US" dirty="0">
                <a:solidFill>
                  <a:schemeClr val="tx1"/>
                </a:solidFill>
              </a:rPr>
              <a:t>日本社会は，縦割りの専門家を尊重し，専門家（ブラックボックス）に依存する体質を作り上げてきた。そして，素人である消費者は蚊帳の外に置かれてきた。</a:t>
            </a:r>
            <a:endParaRPr kumimoji="1" lang="en-US" altLang="ja-JP" dirty="0">
              <a:solidFill>
                <a:schemeClr val="tx1"/>
              </a:solidFill>
            </a:endParaRPr>
          </a:p>
          <a:p>
            <a:pPr marL="342900" indent="-342900">
              <a:lnSpc>
                <a:spcPct val="120000"/>
              </a:lnSpc>
              <a:buFont typeface="Wingdings" panose="05000000000000000000" pitchFamily="2" charset="2"/>
              <a:buChar char="n"/>
            </a:pPr>
            <a:r>
              <a:rPr lang="ja-JP" altLang="en-US" dirty="0">
                <a:solidFill>
                  <a:schemeClr val="tx1"/>
                </a:solidFill>
              </a:rPr>
              <a:t>しかし，縦割りの専門家は，専門分野の従来の知識・技能には優れていても，その分野の学問が想定していない，新しい社会現象には対応できない。</a:t>
            </a:r>
            <a:endParaRPr lang="en-US" altLang="ja-JP" dirty="0">
              <a:solidFill>
                <a:schemeClr val="tx1"/>
              </a:solidFill>
            </a:endParaRPr>
          </a:p>
          <a:p>
            <a:pPr marL="342900" indent="-342900">
              <a:lnSpc>
                <a:spcPct val="120000"/>
              </a:lnSpc>
              <a:buFont typeface="Wingdings" panose="05000000000000000000" pitchFamily="2" charset="2"/>
              <a:buChar char="n"/>
            </a:pPr>
            <a:r>
              <a:rPr kumimoji="1" lang="ja-JP" altLang="en-US" dirty="0">
                <a:solidFill>
                  <a:schemeClr val="tx1"/>
                </a:solidFill>
              </a:rPr>
              <a:t>新しい社会現象</a:t>
            </a:r>
            <a:r>
              <a:rPr lang="ja-JP" altLang="en-US" dirty="0">
                <a:solidFill>
                  <a:schemeClr val="tx1"/>
                </a:solidFill>
              </a:rPr>
              <a:t>に対応するためには，縦割りの専門家と，広い視野をもつ素人である消費者とが透明なネットワークを通じて，問題の解決策を模索していく必要がある。</a:t>
            </a:r>
            <a:endParaRPr lang="en-US" altLang="ja-JP" dirty="0">
              <a:solidFill>
                <a:schemeClr val="tx1"/>
              </a:solidFill>
            </a:endParaRPr>
          </a:p>
          <a:p>
            <a:pPr marL="666750" lvl="1" indent="-342900">
              <a:lnSpc>
                <a:spcPct val="120000"/>
              </a:lnSpc>
            </a:pPr>
            <a:r>
              <a:rPr lang="ja-JP" altLang="en-US" dirty="0">
                <a:solidFill>
                  <a:schemeClr val="tx1"/>
                </a:solidFill>
              </a:rPr>
              <a:t>教ることには限界がある。したがって，教えずに，互いに学ぶ。学びに</a:t>
            </a:r>
            <a:r>
              <a:rPr lang="ja-JP" altLang="en-US" dirty="0"/>
              <a:t>は</a:t>
            </a:r>
            <a:r>
              <a:rPr lang="ja-JP" altLang="en-US" dirty="0">
                <a:solidFill>
                  <a:schemeClr val="tx1"/>
                </a:solidFill>
              </a:rPr>
              <a:t>限界がない。</a:t>
            </a:r>
            <a:endParaRPr lang="en-US" altLang="ja-JP" dirty="0">
              <a:solidFill>
                <a:schemeClr val="tx1"/>
              </a:solidFill>
            </a:endParaRPr>
          </a:p>
          <a:p>
            <a:pPr marL="342900" indent="-342900">
              <a:lnSpc>
                <a:spcPct val="120000"/>
              </a:lnSpc>
              <a:buFont typeface="Wingdings" panose="05000000000000000000" pitchFamily="2" charset="2"/>
              <a:buChar char="n"/>
            </a:pPr>
            <a:r>
              <a:rPr kumimoji="1" lang="ja-JP" altLang="en-US" dirty="0">
                <a:solidFill>
                  <a:schemeClr val="tx1"/>
                </a:solidFill>
              </a:rPr>
              <a:t>これまでの教育・研究は，専門的知識・技能の伝達に力</a:t>
            </a:r>
            <a:r>
              <a:rPr lang="ja-JP" altLang="en-US" dirty="0">
                <a:solidFill>
                  <a:schemeClr val="tx1"/>
                </a:solidFill>
              </a:rPr>
              <a:t>を入れてきた。しかし，専門知識・技能の伝達は，インターネットを通じたサイバー空間の活用に任せ，教育目標を事例から出発する問題解決能力の育成へと舵を切る必要がある。</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27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861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678CADE-2505-4D2A-A947-31DFB1BF8EDF}"/>
              </a:ext>
            </a:extLst>
          </p:cNvPr>
          <p:cNvSpPr>
            <a:spLocks noGrp="1"/>
          </p:cNvSpPr>
          <p:nvPr>
            <p:ph type="title"/>
          </p:nvPr>
        </p:nvSpPr>
        <p:spPr>
          <a:xfrm>
            <a:off x="1006020" y="914400"/>
            <a:ext cx="10515600" cy="1861457"/>
          </a:xfrm>
        </p:spPr>
        <p:txBody>
          <a:bodyPr/>
          <a:lstStyle/>
          <a:p>
            <a:r>
              <a:rPr kumimoji="1" lang="en-US" altLang="ja-JP" dirty="0"/>
              <a:t>Ⅵ</a:t>
            </a:r>
            <a:r>
              <a:rPr kumimoji="1" lang="ja-JP" altLang="en-US" dirty="0"/>
              <a:t>　新しい法教育　</a:t>
            </a:r>
          </a:p>
        </p:txBody>
      </p:sp>
      <p:sp>
        <p:nvSpPr>
          <p:cNvPr id="7" name="テキスト プレースホルダー 6">
            <a:extLst>
              <a:ext uri="{FF2B5EF4-FFF2-40B4-BE49-F238E27FC236}">
                <a16:creationId xmlns:a16="http://schemas.microsoft.com/office/drawing/2014/main" id="{8E8358D3-F6A1-4B58-A77F-CDE3684AD571}"/>
              </a:ext>
            </a:extLst>
          </p:cNvPr>
          <p:cNvSpPr>
            <a:spLocks noGrp="1"/>
          </p:cNvSpPr>
          <p:nvPr>
            <p:ph type="body" idx="1"/>
          </p:nvPr>
        </p:nvSpPr>
        <p:spPr>
          <a:xfrm>
            <a:off x="1006020" y="3222171"/>
            <a:ext cx="10515600" cy="2867479"/>
          </a:xfrm>
        </p:spPr>
        <p:txBody>
          <a:bodyPr>
            <a:normAutofit/>
          </a:bodyPr>
          <a:lstStyle/>
          <a:p>
            <a:pPr marL="342900" indent="-342900">
              <a:buFont typeface="Wingdings" panose="05000000000000000000" pitchFamily="2" charset="2"/>
              <a:buChar char="n"/>
            </a:pPr>
            <a:r>
              <a:rPr kumimoji="1" lang="ja-JP" altLang="en-US" sz="3200" dirty="0">
                <a:solidFill>
                  <a:schemeClr val="tx1"/>
                </a:solidFill>
              </a:rPr>
              <a:t>法教育の目標</a:t>
            </a:r>
            <a:endParaRPr kumimoji="1" lang="en-US" altLang="ja-JP" sz="3200" dirty="0">
              <a:solidFill>
                <a:schemeClr val="tx1"/>
              </a:solidFill>
            </a:endParaRPr>
          </a:p>
          <a:p>
            <a:pPr marL="342900" indent="-342900">
              <a:buFont typeface="Wingdings" panose="05000000000000000000" pitchFamily="2" charset="2"/>
              <a:buChar char="n"/>
            </a:pPr>
            <a:r>
              <a:rPr lang="ja-JP" altLang="en-US" sz="3200" dirty="0">
                <a:solidFill>
                  <a:schemeClr val="tx1"/>
                </a:solidFill>
              </a:rPr>
              <a:t>法解釈の方法</a:t>
            </a:r>
            <a:endParaRPr lang="en-US" altLang="ja-JP" sz="3200" dirty="0">
              <a:solidFill>
                <a:schemeClr val="tx1"/>
              </a:solidFill>
            </a:endParaRPr>
          </a:p>
          <a:p>
            <a:pPr marL="342900" indent="-342900">
              <a:buFont typeface="Wingdings" panose="05000000000000000000" pitchFamily="2" charset="2"/>
              <a:buChar char="n"/>
            </a:pPr>
            <a:r>
              <a:rPr kumimoji="1" lang="ja-JP" altLang="en-US" sz="3200" dirty="0">
                <a:solidFill>
                  <a:schemeClr val="tx1"/>
                </a:solidFill>
              </a:rPr>
              <a:t>法律家の思考方法</a:t>
            </a:r>
            <a:endParaRPr kumimoji="1" lang="en-US" altLang="ja-JP" sz="3200" dirty="0">
              <a:solidFill>
                <a:schemeClr val="tx1"/>
              </a:solidFill>
            </a:endParaRPr>
          </a:p>
          <a:p>
            <a:pPr marL="800100" lvl="1" indent="-342900">
              <a:buFont typeface="Wingdings" panose="05000000000000000000" pitchFamily="2" charset="2"/>
              <a:buChar char="n"/>
            </a:pPr>
            <a:r>
              <a:rPr lang="ja-JP" altLang="en-US" sz="2800" dirty="0">
                <a:solidFill>
                  <a:schemeClr val="tx1"/>
                </a:solidFill>
              </a:rPr>
              <a:t>アイラック（</a:t>
            </a:r>
            <a:r>
              <a:rPr lang="en-US" altLang="ja-JP" sz="2800" dirty="0">
                <a:solidFill>
                  <a:schemeClr val="tx1"/>
                </a:solidFill>
              </a:rPr>
              <a:t>IRAC</a:t>
            </a:r>
            <a:r>
              <a:rPr lang="ja-JP" altLang="en-US" sz="2800" dirty="0">
                <a:solidFill>
                  <a:schemeClr val="tx1"/>
                </a:solidFill>
              </a:rPr>
              <a:t>）</a:t>
            </a:r>
            <a:endParaRPr lang="en-US" altLang="ja-JP" sz="2800" dirty="0">
              <a:solidFill>
                <a:schemeClr val="tx1"/>
              </a:solidFill>
            </a:endParaRPr>
          </a:p>
          <a:p>
            <a:pPr marL="800100" lvl="1" indent="-342900">
              <a:buFont typeface="Wingdings" panose="05000000000000000000" pitchFamily="2" charset="2"/>
              <a:buChar char="n"/>
            </a:pPr>
            <a:r>
              <a:rPr kumimoji="1" lang="ja-JP" altLang="en-US" sz="2800" dirty="0">
                <a:solidFill>
                  <a:schemeClr val="tx1"/>
                </a:solidFill>
              </a:rPr>
              <a:t>議論の技法（トゥールミンの議論の図式）</a:t>
            </a:r>
            <a:endParaRPr kumimoji="1" lang="en-US" altLang="ja-JP" sz="2800" dirty="0">
              <a:solidFill>
                <a:schemeClr val="tx1"/>
              </a:solidFill>
            </a:endParaRPr>
          </a:p>
          <a:p>
            <a:pPr marL="342900" indent="-342900">
              <a:buFont typeface="Wingdings" panose="05000000000000000000" pitchFamily="2" charset="2"/>
              <a:buChar char="n"/>
            </a:pPr>
            <a:endParaRPr kumimoji="1" lang="ja-JP" altLang="en-US" sz="3200" dirty="0">
              <a:solidFill>
                <a:schemeClr val="tx1"/>
              </a:solidFill>
            </a:endParaRPr>
          </a:p>
        </p:txBody>
      </p:sp>
      <p:sp>
        <p:nvSpPr>
          <p:cNvPr id="3" name="日付プレースホルダー 2">
            <a:extLst>
              <a:ext uri="{FF2B5EF4-FFF2-40B4-BE49-F238E27FC236}">
                <a16:creationId xmlns:a16="http://schemas.microsoft.com/office/drawing/2014/main" id="{5E543DEE-28FD-4825-8B4D-E730E631791F}"/>
              </a:ext>
            </a:extLst>
          </p:cNvPr>
          <p:cNvSpPr>
            <a:spLocks noGrp="1"/>
          </p:cNvSpPr>
          <p:nvPr>
            <p:ph type="dt" sz="half" idx="10"/>
          </p:nvPr>
        </p:nvSpPr>
        <p:spPr/>
        <p:txBody>
          <a:bodyPr/>
          <a:lstStyle/>
          <a:p>
            <a:r>
              <a:rPr kumimoji="1" lang="en-US" altLang="ja-JP"/>
              <a:t>2019/4/6</a:t>
            </a:r>
            <a:endParaRPr kumimoji="1" lang="ja-JP" altLang="en-US"/>
          </a:p>
        </p:txBody>
      </p:sp>
      <p:sp>
        <p:nvSpPr>
          <p:cNvPr id="4" name="フッター プレースホルダー 3">
            <a:extLst>
              <a:ext uri="{FF2B5EF4-FFF2-40B4-BE49-F238E27FC236}">
                <a16:creationId xmlns:a16="http://schemas.microsoft.com/office/drawing/2014/main" id="{54498A86-03A3-47AE-BFAD-62D350192ED9}"/>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5" name="スライド番号プレースホルダー 4">
            <a:extLst>
              <a:ext uri="{FF2B5EF4-FFF2-40B4-BE49-F238E27FC236}">
                <a16:creationId xmlns:a16="http://schemas.microsoft.com/office/drawing/2014/main" id="{A16DA8C5-E3EA-4FE5-950F-CBBA1ECCB651}"/>
              </a:ext>
            </a:extLst>
          </p:cNvPr>
          <p:cNvSpPr>
            <a:spLocks noGrp="1"/>
          </p:cNvSpPr>
          <p:nvPr>
            <p:ph type="sldNum" sz="quarter" idx="12"/>
          </p:nvPr>
        </p:nvSpPr>
        <p:spPr/>
        <p:txBody>
          <a:bodyPr/>
          <a:lstStyle/>
          <a:p>
            <a:fld id="{3507F99E-D391-4E5A-AAED-153F014C8998}" type="slidenum">
              <a:rPr kumimoji="1" lang="ja-JP" altLang="en-US" smtClean="0"/>
              <a:t>28</a:t>
            </a:fld>
            <a:endParaRPr kumimoji="1" lang="ja-JP" altLang="en-US"/>
          </a:p>
        </p:txBody>
      </p:sp>
    </p:spTree>
    <p:extLst>
      <p:ext uri="{BB962C8B-B14F-4D97-AF65-F5344CB8AC3E}">
        <p14:creationId xmlns:p14="http://schemas.microsoft.com/office/powerpoint/2010/main" val="3947026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法教育の目標（医学との対比において）</a:t>
            </a:r>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29</a:t>
            </a:fld>
            <a:endParaRPr kumimoji="1" lang="ja-JP" altLang="en-US"/>
          </a:p>
        </p:txBody>
      </p:sp>
      <p:sp>
        <p:nvSpPr>
          <p:cNvPr id="7" name="テキスト プレースホルダー 18"/>
          <p:cNvSpPr txBox="1">
            <a:spLocks/>
          </p:cNvSpPr>
          <p:nvPr/>
        </p:nvSpPr>
        <p:spPr>
          <a:xfrm>
            <a:off x="838199" y="1535112"/>
            <a:ext cx="5417652" cy="1029791"/>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dirty="0"/>
              <a:t>司法改革審議会意見書（</a:t>
            </a:r>
            <a:r>
              <a:rPr lang="en-US" altLang="ja-JP" dirty="0"/>
              <a:t>2001</a:t>
            </a:r>
            <a:r>
              <a:rPr lang="ja-JP" altLang="en-US" dirty="0"/>
              <a:t>）</a:t>
            </a:r>
          </a:p>
        </p:txBody>
      </p:sp>
      <p:sp>
        <p:nvSpPr>
          <p:cNvPr id="8" name="コンテンツ プレースホルダー 19"/>
          <p:cNvSpPr txBox="1">
            <a:spLocks/>
          </p:cNvSpPr>
          <p:nvPr/>
        </p:nvSpPr>
        <p:spPr>
          <a:xfrm>
            <a:off x="1008185" y="2564903"/>
            <a:ext cx="2432218" cy="357798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400" b="1" dirty="0"/>
              <a:t>事実に即して</a:t>
            </a:r>
            <a:r>
              <a:rPr lang="ja-JP" altLang="en-US" sz="2400" dirty="0"/>
              <a:t>具体的な法的問題を解決していくため必要な</a:t>
            </a:r>
            <a:r>
              <a:rPr lang="ja-JP" altLang="en-US" sz="2400" b="1" dirty="0"/>
              <a:t>法的分析能力</a:t>
            </a:r>
            <a:r>
              <a:rPr lang="ja-JP" altLang="en-US" sz="2400" dirty="0"/>
              <a:t>や法的</a:t>
            </a:r>
            <a:r>
              <a:rPr lang="ja-JP" altLang="en-US" sz="2400" b="1" dirty="0"/>
              <a:t>議論の能力</a:t>
            </a:r>
            <a:r>
              <a:rPr lang="ja-JP" altLang="en-US" sz="2400" dirty="0"/>
              <a:t>等を育成する。</a:t>
            </a:r>
          </a:p>
        </p:txBody>
      </p:sp>
      <p:sp>
        <p:nvSpPr>
          <p:cNvPr id="9" name="テキスト プレースホルダー 20"/>
          <p:cNvSpPr txBox="1">
            <a:spLocks/>
          </p:cNvSpPr>
          <p:nvPr/>
        </p:nvSpPr>
        <p:spPr>
          <a:xfrm>
            <a:off x="6403488" y="1535112"/>
            <a:ext cx="4041775" cy="1029791"/>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en-US" altLang="ja-JP" dirty="0"/>
              <a:t>NHK</a:t>
            </a:r>
            <a:r>
              <a:rPr lang="ja-JP" altLang="en-US" dirty="0"/>
              <a:t>病名推理番組</a:t>
            </a:r>
            <a:endParaRPr lang="en-US" altLang="ja-JP" dirty="0"/>
          </a:p>
          <a:p>
            <a:pPr algn="ctr"/>
            <a:r>
              <a:rPr lang="ja-JP" altLang="en-US" dirty="0"/>
              <a:t>総合診療医ドクター</a:t>
            </a:r>
            <a:r>
              <a:rPr lang="en-US" altLang="ja-JP" dirty="0"/>
              <a:t>G</a:t>
            </a:r>
            <a:endParaRPr lang="ja-JP" altLang="en-US" dirty="0"/>
          </a:p>
        </p:txBody>
      </p:sp>
      <p:sp>
        <p:nvSpPr>
          <p:cNvPr id="10" name="コンテンツ プレースホルダー 21"/>
          <p:cNvSpPr txBox="1">
            <a:spLocks/>
          </p:cNvSpPr>
          <p:nvPr/>
        </p:nvSpPr>
        <p:spPr>
          <a:xfrm>
            <a:off x="5586925" y="4437112"/>
            <a:ext cx="6041488" cy="17057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1800" dirty="0"/>
              <a:t>患者の病状から，病名を解明し，診療方法を確定するまでのプロセスを見せる。</a:t>
            </a:r>
            <a:endParaRPr lang="en-US" altLang="ja-JP" sz="1800" dirty="0"/>
          </a:p>
          <a:p>
            <a:pPr lvl="1">
              <a:lnSpc>
                <a:spcPct val="100000"/>
              </a:lnSpc>
            </a:pPr>
            <a:r>
              <a:rPr lang="ja-JP" altLang="en-US" sz="1600" dirty="0"/>
              <a:t>研修医の最初の見立ては，全て外れ。</a:t>
            </a:r>
            <a:endParaRPr lang="en-US" altLang="ja-JP" sz="1600" dirty="0"/>
          </a:p>
          <a:p>
            <a:pPr lvl="1">
              <a:lnSpc>
                <a:spcPct val="100000"/>
              </a:lnSpc>
            </a:pPr>
            <a:r>
              <a:rPr lang="ja-JP" altLang="en-US" sz="1600" dirty="0"/>
              <a:t>総合診療医のアドバイスを受けながら，可能性のある病名を全てチェックし，除外すべきものを除外して，正解にたどり着く。</a:t>
            </a:r>
          </a:p>
        </p:txBody>
      </p:sp>
      <p:pic>
        <p:nvPicPr>
          <p:cNvPr id="11"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356" y="2600907"/>
            <a:ext cx="3174037"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kagayama\Photo\MyPohtos\themis.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0389" y="2564903"/>
            <a:ext cx="1709286" cy="2861196"/>
          </a:xfrm>
          <a:prstGeom prst="rect">
            <a:avLst/>
          </a:prstGeom>
          <a:noFill/>
          <a:extLst>
            <a:ext uri="{909E8E84-426E-40DD-AFC4-6F175D3DCCD1}">
              <a14:hiddenFill xmlns:a14="http://schemas.microsoft.com/office/drawing/2010/main">
                <a:solidFill>
                  <a:srgbClr val="FFFFFF"/>
                </a:solidFill>
              </a14:hiddenFill>
            </a:ext>
          </a:extLst>
        </p:spPr>
      </p:pic>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69377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2000"/>
                                        <p:tgtEl>
                                          <p:spTgt spid="8">
                                            <p:txEl>
                                              <p:pRg st="0" end="0"/>
                                            </p:txEl>
                                          </p:spTgt>
                                        </p:tgtEl>
                                      </p:cBhvr>
                                    </p:animEffect>
                                  </p:childTnLst>
                                </p:cTn>
                              </p:par>
                              <p:par>
                                <p:cTn id="13" presetID="6" presetClass="entr" presetSubtype="32" fill="hold" nodeType="withEffect">
                                  <p:stCondLst>
                                    <p:cond delay="750"/>
                                  </p:stCondLst>
                                  <p:childTnLst>
                                    <p:set>
                                      <p:cBhvr>
                                        <p:cTn id="14" dur="1" fill="hold">
                                          <p:stCondLst>
                                            <p:cond delay="0"/>
                                          </p:stCondLst>
                                        </p:cTn>
                                        <p:tgtEl>
                                          <p:spTgt spid="12"/>
                                        </p:tgtEl>
                                        <p:attrNameLst>
                                          <p:attrName>style.visibility</p:attrName>
                                        </p:attrNameLst>
                                      </p:cBhvr>
                                      <p:to>
                                        <p:strVal val="visible"/>
                                      </p:to>
                                    </p:set>
                                    <p:animEffect transition="in" filter="circle(out)">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750"/>
                                        <p:tgtEl>
                                          <p:spTgt spid="9">
                                            <p:txEl>
                                              <p:pRg st="0" end="0"/>
                                            </p:txEl>
                                          </p:spTgt>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1000"/>
                                        <p:tgtEl>
                                          <p:spTgt spid="9">
                                            <p:txEl>
                                              <p:pRg st="1" end="1"/>
                                            </p:txEl>
                                          </p:spTgt>
                                        </p:tgtEl>
                                      </p:cBhvr>
                                    </p:animEffect>
                                  </p:childTnLst>
                                </p:cTn>
                              </p:par>
                              <p:par>
                                <p:cTn id="24" presetID="4" presetClass="entr" presetSubtype="32" fill="hold" nodeType="withEffect">
                                  <p:stCondLst>
                                    <p:cond delay="1250"/>
                                  </p:stCondLst>
                                  <p:childTnLst>
                                    <p:set>
                                      <p:cBhvr>
                                        <p:cTn id="25" dur="1" fill="hold">
                                          <p:stCondLst>
                                            <p:cond delay="0"/>
                                          </p:stCondLst>
                                        </p:cTn>
                                        <p:tgtEl>
                                          <p:spTgt spid="11"/>
                                        </p:tgtEl>
                                        <p:attrNameLst>
                                          <p:attrName>style.visibility</p:attrName>
                                        </p:attrNameLst>
                                      </p:cBhvr>
                                      <p:to>
                                        <p:strVal val="visible"/>
                                      </p:to>
                                    </p:set>
                                    <p:animEffect transition="in" filter="box(out)">
                                      <p:cBhvr>
                                        <p:cTn id="26" dur="1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wipe(up)">
                                      <p:cBhvr>
                                        <p:cTn id="31" dur="20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animEffect transition="in" filter="wipe(left)">
                                      <p:cBhvr>
                                        <p:cTn id="36" dur="1000"/>
                                        <p:tgtEl>
                                          <p:spTgt spid="1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animEffect transition="in" filter="wipe(up)">
                                      <p:cBhvr>
                                        <p:cTn id="41" dur="2250"/>
                                        <p:tgtEl>
                                          <p:spTgt spid="10">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mph" presetSubtype="0" repeatCount="3000" fill="remove" nodeType="clickEffect">
                                  <p:stCondLst>
                                    <p:cond delay="0"/>
                                  </p:stCondLst>
                                  <p:childTnLst>
                                    <p:animClr clrSpc="rgb" dir="cw">
                                      <p:cBhvr override="childStyle">
                                        <p:cTn id="45" dur="250" autoRev="1" fill="remove"/>
                                        <p:tgtEl>
                                          <p:spTgt spid="8">
                                            <p:txEl>
                                              <p:pRg st="0" end="0"/>
                                            </p:txEl>
                                          </p:spTgt>
                                        </p:tgtEl>
                                        <p:attrNameLst>
                                          <p:attrName>style.color</p:attrName>
                                        </p:attrNameLst>
                                      </p:cBhvr>
                                      <p:to>
                                        <a:schemeClr val="bg1"/>
                                      </p:to>
                                    </p:animClr>
                                    <p:animClr clrSpc="rgb" dir="cw">
                                      <p:cBhvr>
                                        <p:cTn id="46" dur="250" autoRev="1" fill="remove"/>
                                        <p:tgtEl>
                                          <p:spTgt spid="8">
                                            <p:txEl>
                                              <p:pRg st="0" end="0"/>
                                            </p:txEl>
                                          </p:spTgt>
                                        </p:tgtEl>
                                        <p:attrNameLst>
                                          <p:attrName>fillcolor</p:attrName>
                                        </p:attrNameLst>
                                      </p:cBhvr>
                                      <p:to>
                                        <a:schemeClr val="bg1"/>
                                      </p:to>
                                    </p:animClr>
                                    <p:set>
                                      <p:cBhvr>
                                        <p:cTn id="47" dur="250" autoRev="1" fill="remove"/>
                                        <p:tgtEl>
                                          <p:spTgt spid="8">
                                            <p:txEl>
                                              <p:pRg st="0" end="0"/>
                                            </p:txEl>
                                          </p:spTgt>
                                        </p:tgtEl>
                                        <p:attrNameLst>
                                          <p:attrName>fill.type</p:attrName>
                                        </p:attrNameLst>
                                      </p:cBhvr>
                                      <p:to>
                                        <p:strVal val="solid"/>
                                      </p:to>
                                    </p:set>
                                    <p:set>
                                      <p:cBhvr>
                                        <p:cTn id="48" dur="250" autoRev="1" fill="remove"/>
                                        <p:tgtEl>
                                          <p:spTgt spid="8">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B974F12-006F-4588-BFA3-5D388BD69827}"/>
              </a:ext>
            </a:extLst>
          </p:cNvPr>
          <p:cNvSpPr>
            <a:spLocks noGrp="1"/>
          </p:cNvSpPr>
          <p:nvPr>
            <p:ph type="title"/>
          </p:nvPr>
        </p:nvSpPr>
        <p:spPr>
          <a:xfrm>
            <a:off x="838200" y="923570"/>
            <a:ext cx="10515600" cy="2123578"/>
          </a:xfrm>
        </p:spPr>
        <p:txBody>
          <a:bodyPr/>
          <a:lstStyle/>
          <a:p>
            <a:r>
              <a:rPr kumimoji="1" lang="en-US" altLang="ja-JP" dirty="0"/>
              <a:t>Ⅰ</a:t>
            </a:r>
            <a:r>
              <a:rPr kumimoji="1" lang="ja-JP" altLang="en-US" dirty="0"/>
              <a:t> 消費者教育環境の変化</a:t>
            </a:r>
          </a:p>
        </p:txBody>
      </p:sp>
      <p:sp>
        <p:nvSpPr>
          <p:cNvPr id="9" name="テキスト プレースホルダー 8">
            <a:extLst>
              <a:ext uri="{FF2B5EF4-FFF2-40B4-BE49-F238E27FC236}">
                <a16:creationId xmlns:a16="http://schemas.microsoft.com/office/drawing/2014/main" id="{46852793-C888-489D-8D56-ACC03CF81AAC}"/>
              </a:ext>
            </a:extLst>
          </p:cNvPr>
          <p:cNvSpPr>
            <a:spLocks noGrp="1"/>
          </p:cNvSpPr>
          <p:nvPr>
            <p:ph type="body" idx="1"/>
          </p:nvPr>
        </p:nvSpPr>
        <p:spPr>
          <a:xfrm>
            <a:off x="831850" y="3428999"/>
            <a:ext cx="10515600" cy="2660651"/>
          </a:xfrm>
        </p:spPr>
        <p:txBody>
          <a:bodyPr>
            <a:normAutofit fontScale="92500" lnSpcReduction="10000"/>
          </a:bodyPr>
          <a:lstStyle/>
          <a:p>
            <a:pPr marL="342900" indent="-342900">
              <a:buFont typeface="Wingdings" panose="05000000000000000000" pitchFamily="2" charset="2"/>
              <a:buChar char="n"/>
            </a:pPr>
            <a:r>
              <a:rPr kumimoji="1" lang="ja-JP" altLang="en-US" sz="3200" dirty="0">
                <a:solidFill>
                  <a:schemeClr val="tx1"/>
                </a:solidFill>
              </a:rPr>
              <a:t>インターネット社会の発展</a:t>
            </a:r>
            <a:endParaRPr kumimoji="1" lang="en-US" altLang="ja-JP" sz="3200" dirty="0">
              <a:solidFill>
                <a:schemeClr val="tx1"/>
              </a:solidFill>
            </a:endParaRPr>
          </a:p>
          <a:p>
            <a:pPr marL="342900" indent="-342900">
              <a:buFont typeface="Wingdings" panose="05000000000000000000" pitchFamily="2" charset="2"/>
              <a:buChar char="n"/>
            </a:pPr>
            <a:r>
              <a:rPr kumimoji="1" lang="ja-JP" altLang="en-US" sz="3200" dirty="0">
                <a:solidFill>
                  <a:schemeClr val="tx1"/>
                </a:solidFill>
              </a:rPr>
              <a:t>消費者教育の推進に関する法律（</a:t>
            </a:r>
            <a:r>
              <a:rPr kumimoji="1" lang="en-US" altLang="ja-JP" sz="3200" dirty="0">
                <a:solidFill>
                  <a:schemeClr val="tx1"/>
                </a:solidFill>
              </a:rPr>
              <a:t>2016</a:t>
            </a:r>
            <a:r>
              <a:rPr kumimoji="1" lang="ja-JP" altLang="en-US" sz="3200" dirty="0">
                <a:solidFill>
                  <a:schemeClr val="tx1"/>
                </a:solidFill>
              </a:rPr>
              <a:t>年）の制定</a:t>
            </a:r>
            <a:endParaRPr kumimoji="1" lang="en-US" altLang="ja-JP" sz="3200" dirty="0">
              <a:solidFill>
                <a:schemeClr val="tx1"/>
              </a:solidFill>
            </a:endParaRPr>
          </a:p>
          <a:p>
            <a:pPr marL="800100" lvl="1" indent="-342900">
              <a:buFont typeface="Wingdings" panose="05000000000000000000" pitchFamily="2" charset="2"/>
              <a:buChar char="n"/>
            </a:pPr>
            <a:r>
              <a:rPr lang="ja-JP" altLang="en-US" sz="2800" dirty="0">
                <a:solidFill>
                  <a:schemeClr val="tx1"/>
                </a:solidFill>
              </a:rPr>
              <a:t>賢い消費者から自立する（収支のバランスのとれた）消費者へ</a:t>
            </a:r>
            <a:endParaRPr lang="en-US" altLang="ja-JP" sz="2800" dirty="0">
              <a:solidFill>
                <a:schemeClr val="tx1"/>
              </a:solidFill>
            </a:endParaRPr>
          </a:p>
          <a:p>
            <a:pPr marL="800100" lvl="1" indent="-342900">
              <a:buFont typeface="Wingdings" panose="05000000000000000000" pitchFamily="2" charset="2"/>
              <a:buChar char="n"/>
            </a:pPr>
            <a:r>
              <a:rPr kumimoji="1" lang="ja-JP" altLang="en-US" sz="2800" dirty="0">
                <a:solidFill>
                  <a:schemeClr val="tx1"/>
                </a:solidFill>
              </a:rPr>
              <a:t>自立する消費者とは，自立する市民のこと（消費者概念の破綻）</a:t>
            </a:r>
            <a:endParaRPr kumimoji="1" lang="en-US" altLang="ja-JP" sz="2800" dirty="0">
              <a:solidFill>
                <a:schemeClr val="tx1"/>
              </a:solidFill>
            </a:endParaRPr>
          </a:p>
          <a:p>
            <a:pPr marL="342900" indent="-342900">
              <a:buFont typeface="Wingdings" panose="05000000000000000000" pitchFamily="2" charset="2"/>
              <a:buChar char="n"/>
            </a:pPr>
            <a:r>
              <a:rPr kumimoji="1" lang="ja-JP" altLang="en-US" sz="3200" dirty="0">
                <a:solidFill>
                  <a:schemeClr val="tx1"/>
                </a:solidFill>
              </a:rPr>
              <a:t>消費者教育は，「自立のための市民教育」へと変貌する</a:t>
            </a:r>
            <a:endParaRPr kumimoji="1" lang="en-US" altLang="ja-JP" sz="3200" dirty="0">
              <a:solidFill>
                <a:schemeClr val="tx1"/>
              </a:solidFill>
            </a:endParaRPr>
          </a:p>
          <a:p>
            <a:pPr marL="800100" lvl="1" indent="-342900">
              <a:buFont typeface="Wingdings" panose="05000000000000000000" pitchFamily="2" charset="2"/>
              <a:buChar char="n"/>
            </a:pPr>
            <a:r>
              <a:rPr lang="ja-JP" altLang="en-US" sz="2800">
                <a:solidFill>
                  <a:schemeClr val="tx1"/>
                </a:solidFill>
              </a:rPr>
              <a:t>賢い消費者では</a:t>
            </a:r>
            <a:r>
              <a:rPr lang="ja-JP" altLang="en-US" sz="2800" dirty="0">
                <a:solidFill>
                  <a:schemeClr val="tx1"/>
                </a:solidFill>
              </a:rPr>
              <a:t>なく，自立のための教育が求められている</a:t>
            </a:r>
            <a:endParaRPr kumimoji="1" lang="ja-JP" altLang="en-US" sz="2800" dirty="0">
              <a:solidFill>
                <a:schemeClr val="tx1"/>
              </a:solidFill>
            </a:endParaRPr>
          </a:p>
        </p:txBody>
      </p:sp>
      <p:sp>
        <p:nvSpPr>
          <p:cNvPr id="5" name="日付プレースホルダー 4">
            <a:extLst>
              <a:ext uri="{FF2B5EF4-FFF2-40B4-BE49-F238E27FC236}">
                <a16:creationId xmlns:a16="http://schemas.microsoft.com/office/drawing/2014/main" id="{FAE06B95-2A1E-48C9-8EE9-A5BDD1E3E164}"/>
              </a:ext>
            </a:extLst>
          </p:cNvPr>
          <p:cNvSpPr>
            <a:spLocks noGrp="1"/>
          </p:cNvSpPr>
          <p:nvPr>
            <p:ph type="dt" sz="half" idx="10"/>
          </p:nvPr>
        </p:nvSpPr>
        <p:spPr/>
        <p:txBody>
          <a:bodyPr/>
          <a:lstStyle/>
          <a:p>
            <a:r>
              <a:rPr kumimoji="1" lang="en-US" altLang="ja-JP"/>
              <a:t>2019/4/6</a:t>
            </a:r>
            <a:endParaRPr kumimoji="1" lang="ja-JP" altLang="en-US"/>
          </a:p>
        </p:txBody>
      </p:sp>
      <p:sp>
        <p:nvSpPr>
          <p:cNvPr id="6" name="フッター プレースホルダー 5">
            <a:extLst>
              <a:ext uri="{FF2B5EF4-FFF2-40B4-BE49-F238E27FC236}">
                <a16:creationId xmlns:a16="http://schemas.microsoft.com/office/drawing/2014/main" id="{FA6153AE-B7B0-4F27-93B9-215C7BCF86E9}"/>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7" name="スライド番号プレースホルダー 6">
            <a:extLst>
              <a:ext uri="{FF2B5EF4-FFF2-40B4-BE49-F238E27FC236}">
                <a16:creationId xmlns:a16="http://schemas.microsoft.com/office/drawing/2014/main" id="{4326CA6D-D853-4773-816A-57C6C9D80B59}"/>
              </a:ext>
            </a:extLst>
          </p:cNvPr>
          <p:cNvSpPr>
            <a:spLocks noGrp="1"/>
          </p:cNvSpPr>
          <p:nvPr>
            <p:ph type="sldNum" sz="quarter" idx="12"/>
          </p:nvPr>
        </p:nvSpPr>
        <p:spPr/>
        <p:txBody>
          <a:bodyPr/>
          <a:lstStyle/>
          <a:p>
            <a:fld id="{3507F99E-D391-4E5A-AAED-153F014C8998}" type="slidenum">
              <a:rPr kumimoji="1" lang="ja-JP" altLang="en-US" smtClean="0"/>
              <a:t>3</a:t>
            </a:fld>
            <a:endParaRPr kumimoji="1" lang="ja-JP" altLang="en-US"/>
          </a:p>
        </p:txBody>
      </p:sp>
    </p:spTree>
    <p:extLst>
      <p:ext uri="{BB962C8B-B14F-4D97-AF65-F5344CB8AC3E}">
        <p14:creationId xmlns:p14="http://schemas.microsoft.com/office/powerpoint/2010/main" val="46709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left)">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left)">
                                      <p:cBhvr>
                                        <p:cTn id="12" dur="75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wipe(left)">
                                      <p:cBhvr>
                                        <p:cTn id="1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88813"/>
          </a:xfrm>
        </p:spPr>
        <p:txBody>
          <a:bodyPr/>
          <a:lstStyle/>
          <a:p>
            <a:r>
              <a:rPr kumimoji="1" lang="ja-JP" altLang="en-US" dirty="0"/>
              <a:t>法の論理（判決三段論法）</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30</a:t>
            </a:fld>
            <a:endParaRPr kumimoji="1" lang="ja-JP" altLang="en-US"/>
          </a:p>
        </p:txBody>
      </p:sp>
      <p:graphicFrame>
        <p:nvGraphicFramePr>
          <p:cNvPr id="5" name="Object 4"/>
          <p:cNvGraphicFramePr>
            <a:graphicFrameLocks noChangeAspect="1"/>
          </p:cNvGraphicFramePr>
          <p:nvPr>
            <p:extLst/>
          </p:nvPr>
        </p:nvGraphicFramePr>
        <p:xfrm>
          <a:off x="457807" y="1202698"/>
          <a:ext cx="8644786" cy="2379941"/>
        </p:xfrm>
        <a:graphic>
          <a:graphicData uri="http://schemas.openxmlformats.org/presentationml/2006/ole">
            <mc:AlternateContent xmlns:mc="http://schemas.openxmlformats.org/markup-compatibility/2006">
              <mc:Choice xmlns:v="urn:schemas-microsoft-com:vml" Requires="v">
                <p:oleObj spid="_x0000_s1030" name="Visio" r:id="rId4" imgW="2777642" imgH="765962" progId="Visio.Drawing.11">
                  <p:embed/>
                </p:oleObj>
              </mc:Choice>
              <mc:Fallback>
                <p:oleObj name="Visio" r:id="rId4" imgW="2777642" imgH="765962" progId="Visio.Drawing.11">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807" y="1202698"/>
                        <a:ext cx="8644786" cy="2379941"/>
                      </a:xfrm>
                      <a:prstGeom prst="rect">
                        <a:avLst/>
                      </a:prstGeom>
                      <a:noFill/>
                      <a:ln>
                        <a:noFill/>
                      </a:ln>
                      <a:effectLst/>
                    </p:spPr>
                  </p:pic>
                </p:oleObj>
              </mc:Fallback>
            </mc:AlternateContent>
          </a:graphicData>
        </a:graphic>
      </p:graphicFrame>
      <p:graphicFrame>
        <p:nvGraphicFramePr>
          <p:cNvPr id="6" name="Object 6"/>
          <p:cNvGraphicFramePr>
            <a:graphicFrameLocks noChangeAspect="1"/>
          </p:cNvGraphicFramePr>
          <p:nvPr>
            <p:extLst/>
          </p:nvPr>
        </p:nvGraphicFramePr>
        <p:xfrm>
          <a:off x="386368" y="3697409"/>
          <a:ext cx="8819781" cy="2562714"/>
        </p:xfrm>
        <a:graphic>
          <a:graphicData uri="http://schemas.openxmlformats.org/presentationml/2006/ole">
            <mc:AlternateContent xmlns:mc="http://schemas.openxmlformats.org/markup-compatibility/2006">
              <mc:Choice xmlns:v="urn:schemas-microsoft-com:vml" Requires="v">
                <p:oleObj spid="_x0000_s1031" name="Visio" r:id="rId6" imgW="3580181" imgH="1040282" progId="Visio.Drawing.6">
                  <p:embed/>
                </p:oleObj>
              </mc:Choice>
              <mc:Fallback>
                <p:oleObj name="Visio" r:id="rId6" imgW="3580181" imgH="1040282" progId="Visio.Drawing.6">
                  <p:embed/>
                  <p:pic>
                    <p:nvPicPr>
                      <p:cNvPr id="6"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368" y="3697409"/>
                        <a:ext cx="8819781" cy="2562714"/>
                      </a:xfrm>
                      <a:prstGeom prst="rect">
                        <a:avLst/>
                      </a:prstGeom>
                      <a:noFill/>
                      <a:ln>
                        <a:noFill/>
                      </a:ln>
                      <a:effectLst/>
                    </p:spPr>
                  </p:pic>
                </p:oleObj>
              </mc:Fallback>
            </mc:AlternateContent>
          </a:graphicData>
        </a:graphic>
      </p:graphicFrame>
      <p:sp>
        <p:nvSpPr>
          <p:cNvPr id="7" name="テキスト ボックス 6"/>
          <p:cNvSpPr txBox="1"/>
          <p:nvPr/>
        </p:nvSpPr>
        <p:spPr>
          <a:xfrm>
            <a:off x="9076056" y="3917754"/>
            <a:ext cx="2861497" cy="584775"/>
          </a:xfrm>
          <a:prstGeom prst="rect">
            <a:avLst/>
          </a:prstGeom>
          <a:noFill/>
        </p:spPr>
        <p:txBody>
          <a:bodyPr wrap="square" rtlCol="0">
            <a:spAutoFit/>
          </a:bodyPr>
          <a:lstStyle/>
          <a:p>
            <a:pPr algn="ctr"/>
            <a:r>
              <a:rPr kumimoji="1" lang="ja-JP" altLang="en-US" sz="3200" dirty="0"/>
              <a:t>実体法</a:t>
            </a:r>
          </a:p>
        </p:txBody>
      </p:sp>
      <p:sp>
        <p:nvSpPr>
          <p:cNvPr id="8" name="テキスト ボックス 7"/>
          <p:cNvSpPr txBox="1"/>
          <p:nvPr/>
        </p:nvSpPr>
        <p:spPr>
          <a:xfrm>
            <a:off x="9076056" y="4735262"/>
            <a:ext cx="2861497" cy="584775"/>
          </a:xfrm>
          <a:prstGeom prst="rect">
            <a:avLst/>
          </a:prstGeom>
          <a:noFill/>
        </p:spPr>
        <p:txBody>
          <a:bodyPr wrap="square" rtlCol="0">
            <a:spAutoFit/>
          </a:bodyPr>
          <a:lstStyle/>
          <a:p>
            <a:pPr algn="ctr"/>
            <a:r>
              <a:rPr kumimoji="1" lang="ja-JP" altLang="en-US" sz="3200" dirty="0"/>
              <a:t>事実認定</a:t>
            </a:r>
          </a:p>
        </p:txBody>
      </p:sp>
      <p:sp>
        <p:nvSpPr>
          <p:cNvPr id="9" name="テキスト ボックス 8"/>
          <p:cNvSpPr txBox="1"/>
          <p:nvPr/>
        </p:nvSpPr>
        <p:spPr>
          <a:xfrm>
            <a:off x="9096405" y="5549212"/>
            <a:ext cx="2852051" cy="584775"/>
          </a:xfrm>
          <a:prstGeom prst="rect">
            <a:avLst/>
          </a:prstGeom>
          <a:noFill/>
        </p:spPr>
        <p:txBody>
          <a:bodyPr wrap="square" rtlCol="0">
            <a:spAutoFit/>
          </a:bodyPr>
          <a:lstStyle/>
          <a:p>
            <a:pPr algn="ctr"/>
            <a:r>
              <a:rPr kumimoji="1" lang="ja-JP" altLang="en-US" sz="3200" dirty="0"/>
              <a:t>実体法の適用</a:t>
            </a:r>
          </a:p>
        </p:txBody>
      </p:sp>
      <p:sp>
        <p:nvSpPr>
          <p:cNvPr id="10" name="テキスト ボックス 9"/>
          <p:cNvSpPr txBox="1"/>
          <p:nvPr/>
        </p:nvSpPr>
        <p:spPr>
          <a:xfrm>
            <a:off x="9754488" y="1299630"/>
            <a:ext cx="1552437" cy="531614"/>
          </a:xfrm>
          <a:prstGeom prst="rect">
            <a:avLst/>
          </a:prstGeom>
          <a:noFill/>
        </p:spPr>
        <p:txBody>
          <a:bodyPr wrap="square" rtlCol="0">
            <a:spAutoFit/>
          </a:bodyPr>
          <a:lstStyle/>
          <a:p>
            <a:pPr algn="ctr"/>
            <a:r>
              <a:rPr kumimoji="1" lang="ja-JP" altLang="en-US" sz="3200" dirty="0"/>
              <a:t>大前提</a:t>
            </a:r>
          </a:p>
        </p:txBody>
      </p:sp>
      <p:sp>
        <p:nvSpPr>
          <p:cNvPr id="11" name="テキスト ボックス 10"/>
          <p:cNvSpPr txBox="1"/>
          <p:nvPr/>
        </p:nvSpPr>
        <p:spPr>
          <a:xfrm>
            <a:off x="9754488" y="1880004"/>
            <a:ext cx="1552437" cy="531614"/>
          </a:xfrm>
          <a:prstGeom prst="rect">
            <a:avLst/>
          </a:prstGeom>
          <a:noFill/>
        </p:spPr>
        <p:txBody>
          <a:bodyPr wrap="square" rtlCol="0">
            <a:spAutoFit/>
          </a:bodyPr>
          <a:lstStyle/>
          <a:p>
            <a:pPr algn="ctr"/>
            <a:r>
              <a:rPr kumimoji="1" lang="ja-JP" altLang="en-US" sz="3200" dirty="0"/>
              <a:t>小前提</a:t>
            </a:r>
          </a:p>
        </p:txBody>
      </p:sp>
      <p:sp>
        <p:nvSpPr>
          <p:cNvPr id="12" name="テキスト ボックス 11"/>
          <p:cNvSpPr txBox="1"/>
          <p:nvPr/>
        </p:nvSpPr>
        <p:spPr>
          <a:xfrm>
            <a:off x="9765919" y="2724153"/>
            <a:ext cx="1547088" cy="531614"/>
          </a:xfrm>
          <a:prstGeom prst="rect">
            <a:avLst/>
          </a:prstGeom>
          <a:noFill/>
        </p:spPr>
        <p:txBody>
          <a:bodyPr wrap="square" rtlCol="0">
            <a:spAutoFit/>
          </a:bodyPr>
          <a:lstStyle/>
          <a:p>
            <a:pPr algn="ctr"/>
            <a:r>
              <a:rPr kumimoji="1" lang="ja-JP" altLang="en-US" sz="3200" dirty="0"/>
              <a:t>結論</a:t>
            </a:r>
          </a:p>
        </p:txBody>
      </p:sp>
      <p:sp>
        <p:nvSpPr>
          <p:cNvPr id="14" name="フッター プレースホルダー 13"/>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28806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up)">
                                      <p:cBhvr>
                                        <p:cTn id="10" dur="500"/>
                                        <p:tgtEl>
                                          <p:spTgt spid="10">
                                            <p:txEl>
                                              <p:pRg st="0" end="0"/>
                                            </p:txEl>
                                          </p:spTgt>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wipe(up)">
                                      <p:cBhvr>
                                        <p:cTn id="13" dur="500"/>
                                        <p:tgtEl>
                                          <p:spTgt spid="11">
                                            <p:txEl>
                                              <p:pRg st="0" end="0"/>
                                            </p:txEl>
                                          </p:spTgt>
                                        </p:tgtEl>
                                      </p:cBhvr>
                                    </p:animEffect>
                                  </p:childTnLst>
                                </p:cTn>
                              </p:par>
                              <p:par>
                                <p:cTn id="14" presetID="22" presetClass="entr" presetSubtype="1" fill="hold" grpId="0" nodeType="withEffect">
                                  <p:stCondLst>
                                    <p:cond delay="1500"/>
                                  </p:stCondLst>
                                  <p:childTnLst>
                                    <p:set>
                                      <p:cBhvr>
                                        <p:cTn id="15" dur="1" fill="hold">
                                          <p:stCondLst>
                                            <p:cond delay="0"/>
                                          </p:stCondLst>
                                        </p:cTn>
                                        <p:tgtEl>
                                          <p:spTgt spid="12">
                                            <p:txEl>
                                              <p:pRg st="0" end="0"/>
                                            </p:txEl>
                                          </p:spTgt>
                                        </p:tgtEl>
                                        <p:attrNameLst>
                                          <p:attrName>style.visibility</p:attrName>
                                        </p:attrNameLst>
                                      </p:cBhvr>
                                      <p:to>
                                        <p:strVal val="visible"/>
                                      </p:to>
                                    </p:set>
                                    <p:animEffect transition="in" filter="wipe(up)">
                                      <p:cBhvr>
                                        <p:cTn id="16" dur="500"/>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0"/>
                                        <p:tgtEl>
                                          <p:spTgt spid="6"/>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wipe(left)">
                                      <p:cBhvr>
                                        <p:cTn id="24" dur="750"/>
                                        <p:tgtEl>
                                          <p:spTgt spid="7">
                                            <p:txEl>
                                              <p:pRg st="0" end="0"/>
                                            </p:txEl>
                                          </p:spTgt>
                                        </p:tgtEl>
                                      </p:cBhvr>
                                    </p:animEffect>
                                  </p:childTnLst>
                                </p:cTn>
                              </p:par>
                              <p:par>
                                <p:cTn id="25" presetID="22" presetClass="entr" presetSubtype="8" fill="hold" grpId="0" nodeType="withEffect">
                                  <p:stCondLst>
                                    <p:cond delay="250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750"/>
                                        <p:tgtEl>
                                          <p:spTgt spid="8">
                                            <p:txEl>
                                              <p:pRg st="0" end="0"/>
                                            </p:txEl>
                                          </p:spTgt>
                                        </p:tgtEl>
                                      </p:cBhvr>
                                    </p:animEffect>
                                  </p:childTnLst>
                                </p:cTn>
                              </p:par>
                              <p:par>
                                <p:cTn id="28" presetID="22" presetClass="entr" presetSubtype="8" fill="hold" grpId="0" nodeType="withEffect">
                                  <p:stCondLst>
                                    <p:cond delay="400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left)">
                                      <p:cBhvr>
                                        <p:cTn id="30"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build="p"/>
      <p:bldP spid="11"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71508"/>
          </a:xfrm>
        </p:spPr>
        <p:txBody>
          <a:bodyPr>
            <a:normAutofit fontScale="90000"/>
          </a:bodyPr>
          <a:lstStyle/>
          <a:p>
            <a:r>
              <a:rPr kumimoji="1" lang="ja-JP" altLang="en-US" dirty="0"/>
              <a:t>科学的推論の</a:t>
            </a:r>
            <a:r>
              <a:rPr kumimoji="1" lang="en-US" altLang="ja-JP" dirty="0"/>
              <a:t>3</a:t>
            </a:r>
            <a:r>
              <a:rPr kumimoji="1" lang="ja-JP" altLang="en-US" dirty="0"/>
              <a:t>類型（ケプラーの発見の推論）</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31</a:t>
            </a:fld>
            <a:endParaRPr kumimoji="1" lang="ja-JP" altLang="en-US"/>
          </a:p>
        </p:txBody>
      </p:sp>
      <p:sp>
        <p:nvSpPr>
          <p:cNvPr id="5" name="テキスト プレースホルダー 3"/>
          <p:cNvSpPr txBox="1">
            <a:spLocks/>
          </p:cNvSpPr>
          <p:nvPr/>
        </p:nvSpPr>
        <p:spPr>
          <a:xfrm>
            <a:off x="1196496" y="1462195"/>
            <a:ext cx="2816268" cy="906115"/>
          </a:xfrm>
          <a:prstGeom prst="rect">
            <a:avLst/>
          </a:prstGeom>
        </p:spPr>
        <p:txBody>
          <a:bodyPr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a:t>演繹（三段論法）</a:t>
            </a:r>
            <a:br>
              <a:rPr lang="en-US" altLang="ja-JP" dirty="0"/>
            </a:br>
            <a:r>
              <a:rPr lang="ja-JP" altLang="en-US" dirty="0"/>
              <a:t>（</a:t>
            </a:r>
            <a:r>
              <a:rPr lang="en-US" altLang="ja-JP" dirty="0">
                <a:solidFill>
                  <a:srgbClr val="0070C0"/>
                </a:solidFill>
              </a:rPr>
              <a:t>de</a:t>
            </a:r>
            <a:r>
              <a:rPr lang="en-US" altLang="ja-JP" dirty="0"/>
              <a:t>duction</a:t>
            </a:r>
            <a:r>
              <a:rPr lang="ja-JP" altLang="en-US" dirty="0"/>
              <a:t>）</a:t>
            </a:r>
          </a:p>
        </p:txBody>
      </p:sp>
      <p:sp>
        <p:nvSpPr>
          <p:cNvPr id="6" name="コンテンツ プレースホルダー 4"/>
          <p:cNvSpPr txBox="1">
            <a:spLocks/>
          </p:cNvSpPr>
          <p:nvPr/>
        </p:nvSpPr>
        <p:spPr>
          <a:xfrm>
            <a:off x="1195754" y="2368310"/>
            <a:ext cx="2760784" cy="3951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t>全ての惑星は太陽を</a:t>
            </a:r>
            <a:r>
              <a:rPr lang="en-US" altLang="ja-JP" sz="2400" dirty="0"/>
              <a:t>1</a:t>
            </a:r>
            <a:r>
              <a:rPr lang="ja-JP" altLang="en-US" sz="2400" dirty="0" err="1"/>
              <a:t>つの</a:t>
            </a:r>
            <a:r>
              <a:rPr lang="ja-JP" altLang="en-US" sz="2400" dirty="0"/>
              <a:t>焦点とした楕円軌道を描く。</a:t>
            </a:r>
            <a:endParaRPr lang="en-US" altLang="ja-JP" sz="2400" dirty="0"/>
          </a:p>
          <a:p>
            <a:r>
              <a:rPr lang="ja-JP" altLang="en-US" sz="2400" dirty="0"/>
              <a:t>火星は惑星である。</a:t>
            </a:r>
            <a:endParaRPr lang="en-US" altLang="ja-JP" sz="2400" dirty="0"/>
          </a:p>
          <a:p>
            <a:r>
              <a:rPr lang="ja-JP" altLang="en-US" sz="2400" dirty="0"/>
              <a:t>故に，火星は，太陽を</a:t>
            </a:r>
            <a:r>
              <a:rPr lang="en-US" altLang="ja-JP" sz="2400" dirty="0"/>
              <a:t>1</a:t>
            </a:r>
            <a:r>
              <a:rPr lang="ja-JP" altLang="en-US" sz="2400" dirty="0" err="1"/>
              <a:t>つの</a:t>
            </a:r>
            <a:r>
              <a:rPr lang="ja-JP" altLang="en-US" sz="2400" dirty="0"/>
              <a:t>焦点とした楕円軌道を描く。</a:t>
            </a:r>
          </a:p>
        </p:txBody>
      </p:sp>
      <p:sp>
        <p:nvSpPr>
          <p:cNvPr id="7" name="テキスト プレースホルダー 5"/>
          <p:cNvSpPr txBox="1">
            <a:spLocks/>
          </p:cNvSpPr>
          <p:nvPr/>
        </p:nvSpPr>
        <p:spPr>
          <a:xfrm>
            <a:off x="4711124" y="1462195"/>
            <a:ext cx="2796405" cy="906115"/>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a:t>帰納法</a:t>
            </a:r>
            <a:br>
              <a:rPr lang="en-US" altLang="ja-JP" dirty="0"/>
            </a:br>
            <a:r>
              <a:rPr lang="ja-JP" altLang="en-US" dirty="0"/>
              <a:t>（</a:t>
            </a:r>
            <a:r>
              <a:rPr lang="en-US" altLang="ja-JP" dirty="0">
                <a:solidFill>
                  <a:srgbClr val="0070C0"/>
                </a:solidFill>
              </a:rPr>
              <a:t>in</a:t>
            </a:r>
            <a:r>
              <a:rPr lang="en-US" altLang="ja-JP" dirty="0"/>
              <a:t>duction</a:t>
            </a:r>
            <a:r>
              <a:rPr lang="ja-JP" altLang="en-US" dirty="0"/>
              <a:t>）</a:t>
            </a:r>
          </a:p>
        </p:txBody>
      </p:sp>
      <p:sp>
        <p:nvSpPr>
          <p:cNvPr id="8" name="コンテンツ プレースホルダー 6"/>
          <p:cNvSpPr txBox="1">
            <a:spLocks/>
          </p:cNvSpPr>
          <p:nvPr/>
        </p:nvSpPr>
        <p:spPr>
          <a:xfrm>
            <a:off x="4711124" y="2326291"/>
            <a:ext cx="2796405"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t>水星，金星，火星</a:t>
            </a:r>
            <a:r>
              <a:rPr lang="en-US" altLang="ja-JP" sz="2400" dirty="0"/>
              <a:t>…</a:t>
            </a:r>
            <a:r>
              <a:rPr lang="ja-JP" altLang="en-US" sz="2400" dirty="0"/>
              <a:t>は，太陽を１つの焦点とした楕円軌道を描く。</a:t>
            </a:r>
            <a:endParaRPr lang="en-US" altLang="ja-JP" sz="2400" dirty="0"/>
          </a:p>
          <a:p>
            <a:r>
              <a:rPr lang="ja-JP" altLang="en-US" sz="2400" dirty="0"/>
              <a:t>水星，金星，火星</a:t>
            </a:r>
            <a:r>
              <a:rPr lang="en-US" altLang="ja-JP" sz="2400" dirty="0"/>
              <a:t>…</a:t>
            </a:r>
            <a:r>
              <a:rPr lang="ja-JP" altLang="en-US" sz="2400" dirty="0"/>
              <a:t>は惑星である。</a:t>
            </a:r>
            <a:endParaRPr lang="en-US" altLang="ja-JP" sz="2400" dirty="0"/>
          </a:p>
          <a:p>
            <a:r>
              <a:rPr lang="ja-JP" altLang="en-US" sz="2400" dirty="0"/>
              <a:t>故に，全ての惑星は，太陽を</a:t>
            </a:r>
            <a:r>
              <a:rPr lang="en-US" altLang="ja-JP" sz="2400" dirty="0"/>
              <a:t>1</a:t>
            </a:r>
            <a:r>
              <a:rPr lang="ja-JP" altLang="en-US" sz="2400" dirty="0" err="1"/>
              <a:t>つの</a:t>
            </a:r>
            <a:r>
              <a:rPr lang="ja-JP" altLang="en-US" sz="2400" dirty="0"/>
              <a:t>焦点とした円軌道を描く。</a:t>
            </a:r>
          </a:p>
        </p:txBody>
      </p:sp>
      <p:sp>
        <p:nvSpPr>
          <p:cNvPr id="9" name="テキスト プレースホルダー 5"/>
          <p:cNvSpPr txBox="1">
            <a:spLocks/>
          </p:cNvSpPr>
          <p:nvPr/>
        </p:nvSpPr>
        <p:spPr>
          <a:xfrm>
            <a:off x="7074807" y="1462195"/>
            <a:ext cx="3312368" cy="92779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endParaRPr lang="ja-JP" altLang="en-US" sz="1600" dirty="0"/>
          </a:p>
        </p:txBody>
      </p:sp>
      <p:sp>
        <p:nvSpPr>
          <p:cNvPr id="10" name="コンテンツ プレースホルダー 6"/>
          <p:cNvSpPr txBox="1">
            <a:spLocks/>
          </p:cNvSpPr>
          <p:nvPr/>
        </p:nvSpPr>
        <p:spPr>
          <a:xfrm>
            <a:off x="8013744" y="2389989"/>
            <a:ext cx="3489476" cy="3951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9pPr>
          </a:lstStyle>
          <a:p>
            <a:r>
              <a:rPr lang="ja-JP" altLang="en-US" dirty="0"/>
              <a:t>火星は惑星である。</a:t>
            </a:r>
            <a:endParaRPr lang="en-US" altLang="ja-JP" dirty="0"/>
          </a:p>
          <a:p>
            <a:r>
              <a:rPr lang="ja-JP" altLang="en-US" dirty="0"/>
              <a:t>火星は，太陽を１つの焦点とした楕円軌道を描く</a:t>
            </a:r>
            <a:r>
              <a:rPr lang="ja-JP" altLang="en-US" sz="1800" dirty="0"/>
              <a:t>（ティコ・ブラーエの観測結果を基に</a:t>
            </a:r>
            <a:r>
              <a:rPr lang="ja-JP" altLang="en-US" sz="1800" b="1" dirty="0"/>
              <a:t>ケプラー</a:t>
            </a:r>
            <a:r>
              <a:rPr lang="ja-JP" altLang="en-US" sz="1800" dirty="0"/>
              <a:t>が発見）</a:t>
            </a:r>
            <a:r>
              <a:rPr lang="ja-JP" altLang="en-US" dirty="0"/>
              <a:t>。</a:t>
            </a:r>
            <a:endParaRPr lang="en-US" altLang="ja-JP" dirty="0"/>
          </a:p>
          <a:p>
            <a:r>
              <a:rPr lang="ja-JP" altLang="en-US" dirty="0"/>
              <a:t>故に，全ての惑星は，太陽を</a:t>
            </a:r>
            <a:r>
              <a:rPr lang="en-US" altLang="ja-JP" dirty="0"/>
              <a:t>1</a:t>
            </a:r>
            <a:r>
              <a:rPr lang="ja-JP" altLang="en-US" dirty="0" err="1"/>
              <a:t>つの</a:t>
            </a:r>
            <a:r>
              <a:rPr lang="ja-JP" altLang="en-US" dirty="0"/>
              <a:t>焦点とした楕円軌道を描く</a:t>
            </a:r>
            <a:r>
              <a:rPr lang="ja-JP" altLang="en-US" sz="1800" dirty="0"/>
              <a:t>（</a:t>
            </a:r>
            <a:r>
              <a:rPr lang="ja-JP" altLang="en-US" sz="1800" b="1" dirty="0"/>
              <a:t>ケプラー</a:t>
            </a:r>
            <a:r>
              <a:rPr lang="ja-JP" altLang="en-US" sz="1800" dirty="0"/>
              <a:t>の法則の定式化）</a:t>
            </a:r>
            <a:r>
              <a:rPr lang="ja-JP" altLang="en-US" dirty="0"/>
              <a:t>。</a:t>
            </a:r>
          </a:p>
        </p:txBody>
      </p:sp>
      <p:sp>
        <p:nvSpPr>
          <p:cNvPr id="11" name="テキスト プレースホルダー 5"/>
          <p:cNvSpPr txBox="1">
            <a:spLocks/>
          </p:cNvSpPr>
          <p:nvPr/>
        </p:nvSpPr>
        <p:spPr>
          <a:xfrm>
            <a:off x="8013744" y="1462195"/>
            <a:ext cx="3489477" cy="906115"/>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a:t>発見の推論</a:t>
            </a:r>
            <a:br>
              <a:rPr lang="en-US" altLang="ja-JP" dirty="0"/>
            </a:br>
            <a:r>
              <a:rPr lang="ja-JP" altLang="en-US" dirty="0"/>
              <a:t>（</a:t>
            </a:r>
            <a:r>
              <a:rPr lang="en-US" altLang="ja-JP" dirty="0">
                <a:solidFill>
                  <a:srgbClr val="0070C0"/>
                </a:solidFill>
              </a:rPr>
              <a:t>ab</a:t>
            </a:r>
            <a:r>
              <a:rPr lang="en-US" altLang="ja-JP" dirty="0"/>
              <a:t>duction</a:t>
            </a:r>
            <a:r>
              <a:rPr lang="ja-JP" altLang="en-US" dirty="0"/>
              <a:t>）</a:t>
            </a:r>
          </a:p>
        </p:txBody>
      </p:sp>
      <p:cxnSp>
        <p:nvCxnSpPr>
          <p:cNvPr id="12" name="直線矢印コネクタ 11"/>
          <p:cNvCxnSpPr/>
          <p:nvPr/>
        </p:nvCxnSpPr>
        <p:spPr>
          <a:xfrm>
            <a:off x="4012764" y="3405366"/>
            <a:ext cx="763411" cy="13160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903783" y="4026881"/>
            <a:ext cx="871534" cy="2994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3902582" y="2662198"/>
            <a:ext cx="898400" cy="23318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6735475" y="3094895"/>
            <a:ext cx="1348609" cy="4220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7347190" y="2697369"/>
            <a:ext cx="754479" cy="1329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7347190" y="4703820"/>
            <a:ext cx="736894" cy="6594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フッター プレースホルダー 18"/>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45079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500"/>
                                        <p:tgtEl>
                                          <p:spTgt spid="6">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up)">
                                      <p:cBhvr>
                                        <p:cTn id="11" dur="10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wipe(up)">
                                      <p:cBhvr>
                                        <p:cTn id="16" dur="1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75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up)">
                                      <p:cBhvr>
                                        <p:cTn id="21" dur="1500"/>
                                        <p:tgtEl>
                                          <p:spTgt spid="8">
                                            <p:txEl>
                                              <p:pRg st="0" end="0"/>
                                            </p:txEl>
                                          </p:spTgt>
                                        </p:tgtEl>
                                      </p:cBhvr>
                                    </p:animEffect>
                                  </p:childTnLst>
                                </p:cTn>
                              </p:par>
                            </p:childTnLst>
                          </p:cTn>
                        </p:par>
                        <p:par>
                          <p:cTn id="22" fill="hold">
                            <p:stCondLst>
                              <p:cond delay="225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wipe(up)">
                                      <p:cBhvr>
                                        <p:cTn id="29" dur="1000"/>
                                        <p:tgtEl>
                                          <p:spTgt spid="8">
                                            <p:txEl>
                                              <p:pRg st="1" end="1"/>
                                            </p:txEl>
                                          </p:spTgt>
                                        </p:tgtEl>
                                      </p:cBhvr>
                                    </p:animEffect>
                                  </p:childTnLst>
                                </p:cTn>
                              </p:par>
                            </p:childTnLst>
                          </p:cTn>
                        </p:par>
                        <p:par>
                          <p:cTn id="30" fill="hold">
                            <p:stCondLst>
                              <p:cond delay="3750"/>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75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wipe(up)">
                                      <p:cBhvr>
                                        <p:cTn id="38" dur="1250"/>
                                        <p:tgtEl>
                                          <p:spTgt spid="8">
                                            <p:txEl>
                                              <p:pRg st="2" end="2"/>
                                            </p:txEl>
                                          </p:spTgt>
                                        </p:tgtEl>
                                      </p:cBhvr>
                                    </p:animEffect>
                                  </p:childTnLst>
                                </p:cTn>
                              </p:par>
                            </p:childTnLst>
                          </p:cTn>
                        </p:par>
                        <p:par>
                          <p:cTn id="39" fill="hold">
                            <p:stCondLst>
                              <p:cond delay="2000"/>
                            </p:stCondLst>
                            <p:childTnLst>
                              <p:par>
                                <p:cTn id="40" presetID="22" presetClass="entr" presetSubtype="1"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75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wipe(left)">
                                      <p:cBhvr>
                                        <p:cTn id="47" dur="500"/>
                                        <p:tgtEl>
                                          <p:spTgt spid="10">
                                            <p:txEl>
                                              <p:pRg st="0" end="0"/>
                                            </p:txEl>
                                          </p:spTgt>
                                        </p:tgtEl>
                                      </p:cBhvr>
                                    </p:animEffect>
                                  </p:childTnLst>
                                </p:cTn>
                              </p:par>
                            </p:childTnLst>
                          </p:cTn>
                        </p:par>
                        <p:par>
                          <p:cTn id="48" fill="hold">
                            <p:stCondLst>
                              <p:cond delay="1250"/>
                            </p:stCondLst>
                            <p:childTnLst>
                              <p:par>
                                <p:cTn id="49" presetID="22" presetClass="entr" presetSubtype="4"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down)">
                                      <p:cBhvr>
                                        <p:cTn id="51" dur="500"/>
                                        <p:tgtEl>
                                          <p:spTgt spid="16"/>
                                        </p:tgtEl>
                                      </p:cBhvr>
                                    </p:animEffect>
                                  </p:childTnLst>
                                </p:cTn>
                              </p:par>
                            </p:childTnLst>
                          </p:cTn>
                        </p:par>
                        <p:par>
                          <p:cTn id="52" fill="hold">
                            <p:stCondLst>
                              <p:cond delay="1750"/>
                            </p:stCondLst>
                            <p:childTnLst>
                              <p:par>
                                <p:cTn id="53" presetID="22" presetClass="entr" presetSubtype="1" fill="hold" grpId="0" nodeType="afterEffect">
                                  <p:stCondLst>
                                    <p:cond delay="0"/>
                                  </p:stCondLst>
                                  <p:childTnLst>
                                    <p:set>
                                      <p:cBhvr>
                                        <p:cTn id="54" dur="1" fill="hold">
                                          <p:stCondLst>
                                            <p:cond delay="0"/>
                                          </p:stCondLst>
                                        </p:cTn>
                                        <p:tgtEl>
                                          <p:spTgt spid="10">
                                            <p:txEl>
                                              <p:pRg st="1" end="1"/>
                                            </p:txEl>
                                          </p:spTgt>
                                        </p:tgtEl>
                                        <p:attrNameLst>
                                          <p:attrName>style.visibility</p:attrName>
                                        </p:attrNameLst>
                                      </p:cBhvr>
                                      <p:to>
                                        <p:strVal val="visible"/>
                                      </p:to>
                                    </p:set>
                                    <p:animEffect transition="in" filter="wipe(up)">
                                      <p:cBhvr>
                                        <p:cTn id="55" dur="3000"/>
                                        <p:tgtEl>
                                          <p:spTgt spid="10">
                                            <p:txEl>
                                              <p:pRg st="1" end="1"/>
                                            </p:txEl>
                                          </p:spTgt>
                                        </p:tgtEl>
                                      </p:cBhvr>
                                    </p:animEffect>
                                  </p:childTnLst>
                                </p:cTn>
                              </p:par>
                            </p:childTnLst>
                          </p:cTn>
                        </p:par>
                        <p:par>
                          <p:cTn id="56" fill="hold">
                            <p:stCondLst>
                              <p:cond delay="4750"/>
                            </p:stCondLst>
                            <p:childTnLst>
                              <p:par>
                                <p:cTn id="57" presetID="22" presetClass="entr" presetSubtype="8"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750"/>
                                  </p:stCondLst>
                                  <p:childTnLst>
                                    <p:set>
                                      <p:cBhvr>
                                        <p:cTn id="63" dur="1" fill="hold">
                                          <p:stCondLst>
                                            <p:cond delay="0"/>
                                          </p:stCondLst>
                                        </p:cTn>
                                        <p:tgtEl>
                                          <p:spTgt spid="10">
                                            <p:txEl>
                                              <p:pRg st="2" end="2"/>
                                            </p:txEl>
                                          </p:spTgt>
                                        </p:tgtEl>
                                        <p:attrNameLst>
                                          <p:attrName>style.visibility</p:attrName>
                                        </p:attrNameLst>
                                      </p:cBhvr>
                                      <p:to>
                                        <p:strVal val="visible"/>
                                      </p:to>
                                    </p:set>
                                    <p:animEffect transition="in" filter="wipe(up)">
                                      <p:cBhvr>
                                        <p:cTn id="64" dur="2000"/>
                                        <p:tgtEl>
                                          <p:spTgt spid="10">
                                            <p:txEl>
                                              <p:pRg st="2" end="2"/>
                                            </p:txEl>
                                          </p:spTgt>
                                        </p:tgtEl>
                                      </p:cBhvr>
                                    </p:animEffect>
                                  </p:childTnLst>
                                </p:cTn>
                              </p:par>
                            </p:childTnLst>
                          </p:cTn>
                        </p:par>
                        <p:par>
                          <p:cTn id="65" fill="hold">
                            <p:stCondLst>
                              <p:cond delay="2750"/>
                            </p:stCondLst>
                            <p:childTnLst>
                              <p:par>
                                <p:cTn id="66" presetID="22" presetClass="entr" presetSubtype="4"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down)">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1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657452"/>
            <a:ext cx="10515600" cy="1325563"/>
          </a:xfrm>
        </p:spPr>
        <p:txBody>
          <a:bodyPr/>
          <a:lstStyle/>
          <a:p>
            <a:r>
              <a:rPr kumimoji="1" lang="ja-JP" altLang="en-US" dirty="0"/>
              <a:t>法解釈の方法論</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32</a:t>
            </a:fld>
            <a:endParaRPr kumimoji="1" lang="ja-JP" altLang="en-US"/>
          </a:p>
        </p:txBody>
      </p:sp>
      <p:sp>
        <p:nvSpPr>
          <p:cNvPr id="8" name="テキスト プレースホルダー 5"/>
          <p:cNvSpPr txBox="1">
            <a:spLocks/>
          </p:cNvSpPr>
          <p:nvPr/>
        </p:nvSpPr>
        <p:spPr>
          <a:xfrm>
            <a:off x="838200" y="2191656"/>
            <a:ext cx="10515600" cy="3767367"/>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r>
              <a:rPr lang="ja-JP" altLang="en-US" sz="3600" dirty="0"/>
              <a:t>法解釈の種類</a:t>
            </a:r>
            <a:endParaRPr lang="en-US" altLang="ja-JP" sz="3600" dirty="0"/>
          </a:p>
          <a:p>
            <a:pPr marL="800100" lvl="1" indent="-342900"/>
            <a:r>
              <a:rPr lang="ja-JP" altLang="en-US" sz="2800" dirty="0"/>
              <a:t>拡大，縮小，類推，反対解釈とその実例（日米基地協定）</a:t>
            </a:r>
            <a:endParaRPr lang="en-US" altLang="ja-JP" sz="2800" dirty="0"/>
          </a:p>
          <a:p>
            <a:pPr marL="800100" lvl="1" indent="-342900"/>
            <a:r>
              <a:rPr lang="ja-JP" altLang="en-US" sz="2800" dirty="0"/>
              <a:t>特別法は一般法に優先する，一般法は特別法を補充する。</a:t>
            </a:r>
            <a:endParaRPr lang="en-US" altLang="ja-JP" sz="2800" dirty="0"/>
          </a:p>
          <a:p>
            <a:pPr marL="1257300" lvl="2" indent="-342900"/>
            <a:r>
              <a:rPr lang="ja-JP" altLang="en-US" sz="2800" dirty="0"/>
              <a:t>航空法と航空法特例法による治外法権の罠の実現</a:t>
            </a:r>
            <a:endParaRPr lang="en-US" altLang="ja-JP" sz="2800" dirty="0"/>
          </a:p>
          <a:p>
            <a:pPr marL="342900" indent="-342900"/>
            <a:r>
              <a:rPr lang="ja-JP" altLang="en-US" sz="3600" dirty="0"/>
              <a:t>治外法権の撤廃への道</a:t>
            </a:r>
            <a:endParaRPr lang="en-US" altLang="ja-JP" sz="3600" dirty="0"/>
          </a:p>
          <a:p>
            <a:pPr marL="800100" lvl="1" indent="-342900"/>
            <a:r>
              <a:rPr lang="ja-JP" altLang="en-US" sz="2800" dirty="0"/>
              <a:t>治外法権の意味</a:t>
            </a:r>
            <a:endParaRPr lang="en-US" altLang="ja-JP" sz="2800" dirty="0"/>
          </a:p>
          <a:p>
            <a:pPr marL="800100" lvl="1" indent="-342900"/>
            <a:r>
              <a:rPr lang="ja-JP" altLang="en-US" sz="2800" dirty="0"/>
              <a:t>治外法権撤廃へのはじめの一歩</a:t>
            </a:r>
            <a:endParaRPr lang="en-US" altLang="ja-JP" sz="2800" dirty="0"/>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08798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75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75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left)">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left)">
                                      <p:cBhvr>
                                        <p:cTn id="27" dur="75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解釈の方法（「車馬通行止め」の解釈論）</a:t>
            </a:r>
          </a:p>
        </p:txBody>
      </p:sp>
      <p:sp>
        <p:nvSpPr>
          <p:cNvPr id="5" name="正方形/長方形 4"/>
          <p:cNvSpPr/>
          <p:nvPr/>
        </p:nvSpPr>
        <p:spPr>
          <a:xfrm>
            <a:off x="908831" y="194690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6" name="円/楕円 5"/>
          <p:cNvSpPr/>
          <p:nvPr/>
        </p:nvSpPr>
        <p:spPr>
          <a:xfrm>
            <a:off x="1124856" y="250443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a:t>車</a:t>
            </a:r>
          </a:p>
        </p:txBody>
      </p:sp>
      <p:sp>
        <p:nvSpPr>
          <p:cNvPr id="7" name="正方形/長方形 6"/>
          <p:cNvSpPr/>
          <p:nvPr/>
        </p:nvSpPr>
        <p:spPr>
          <a:xfrm>
            <a:off x="6776758" y="194690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8" name="円/楕円 7"/>
          <p:cNvSpPr/>
          <p:nvPr/>
        </p:nvSpPr>
        <p:spPr>
          <a:xfrm>
            <a:off x="7063123" y="250443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a:t>車</a:t>
            </a:r>
          </a:p>
        </p:txBody>
      </p:sp>
      <p:sp>
        <p:nvSpPr>
          <p:cNvPr id="9" name="円/楕円 8"/>
          <p:cNvSpPr/>
          <p:nvPr/>
        </p:nvSpPr>
        <p:spPr>
          <a:xfrm>
            <a:off x="9035837" y="250443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a:t>馬</a:t>
            </a:r>
          </a:p>
        </p:txBody>
      </p:sp>
      <p:sp>
        <p:nvSpPr>
          <p:cNvPr id="10" name="円/楕円 9"/>
          <p:cNvSpPr/>
          <p:nvPr/>
        </p:nvSpPr>
        <p:spPr>
          <a:xfrm>
            <a:off x="9412337" y="3153951"/>
            <a:ext cx="1258686"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a:t>木馬</a:t>
            </a:r>
          </a:p>
        </p:txBody>
      </p:sp>
      <p:sp>
        <p:nvSpPr>
          <p:cNvPr id="11" name="円/楕円 10"/>
          <p:cNvSpPr/>
          <p:nvPr/>
        </p:nvSpPr>
        <p:spPr>
          <a:xfrm>
            <a:off x="3115155" y="250443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a:t>馬</a:t>
            </a:r>
          </a:p>
        </p:txBody>
      </p:sp>
      <p:sp>
        <p:nvSpPr>
          <p:cNvPr id="12" name="円/楕円 11"/>
          <p:cNvSpPr/>
          <p:nvPr/>
        </p:nvSpPr>
        <p:spPr>
          <a:xfrm>
            <a:off x="4083968" y="2110265"/>
            <a:ext cx="1012230" cy="41257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a:t>牛</a:t>
            </a:r>
          </a:p>
        </p:txBody>
      </p:sp>
      <p:sp>
        <p:nvSpPr>
          <p:cNvPr id="13" name="円/楕円 12"/>
          <p:cNvSpPr/>
          <p:nvPr/>
        </p:nvSpPr>
        <p:spPr>
          <a:xfrm>
            <a:off x="7412798" y="3143441"/>
            <a:ext cx="1384554"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a:t>おもちゃ</a:t>
            </a:r>
          </a:p>
        </p:txBody>
      </p:sp>
      <p:sp>
        <p:nvSpPr>
          <p:cNvPr id="14" name="テキスト ボックス 13"/>
          <p:cNvSpPr txBox="1"/>
          <p:nvPr/>
        </p:nvSpPr>
        <p:spPr>
          <a:xfrm>
            <a:off x="1546196" y="1372241"/>
            <a:ext cx="3018860" cy="584775"/>
          </a:xfrm>
          <a:prstGeom prst="rect">
            <a:avLst/>
          </a:prstGeom>
          <a:noFill/>
        </p:spPr>
        <p:txBody>
          <a:bodyPr wrap="square" rtlCol="0">
            <a:spAutoFit/>
          </a:bodyPr>
          <a:lstStyle/>
          <a:p>
            <a:pPr algn="ctr"/>
            <a:r>
              <a:rPr kumimoji="1" lang="ja-JP" altLang="en-US" sz="3200" dirty="0"/>
              <a:t>拡大解釈</a:t>
            </a:r>
          </a:p>
        </p:txBody>
      </p:sp>
      <p:sp>
        <p:nvSpPr>
          <p:cNvPr id="15" name="テキスト ボックス 14"/>
          <p:cNvSpPr txBox="1"/>
          <p:nvPr/>
        </p:nvSpPr>
        <p:spPr>
          <a:xfrm>
            <a:off x="7414123" y="1372241"/>
            <a:ext cx="3018860" cy="584775"/>
          </a:xfrm>
          <a:prstGeom prst="rect">
            <a:avLst/>
          </a:prstGeom>
          <a:noFill/>
        </p:spPr>
        <p:txBody>
          <a:bodyPr wrap="square" rtlCol="0">
            <a:spAutoFit/>
          </a:bodyPr>
          <a:lstStyle/>
          <a:p>
            <a:pPr algn="ctr"/>
            <a:r>
              <a:rPr kumimoji="1" lang="ja-JP" altLang="en-US" sz="3200" dirty="0"/>
              <a:t>縮小解釈</a:t>
            </a:r>
          </a:p>
        </p:txBody>
      </p:sp>
      <p:sp>
        <p:nvSpPr>
          <p:cNvPr id="16" name="正方形/長方形 15"/>
          <p:cNvSpPr/>
          <p:nvPr/>
        </p:nvSpPr>
        <p:spPr>
          <a:xfrm>
            <a:off x="908831" y="444318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17" name="円/楕円 16"/>
          <p:cNvSpPr/>
          <p:nvPr/>
        </p:nvSpPr>
        <p:spPr>
          <a:xfrm>
            <a:off x="1177611" y="501830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a:t>車</a:t>
            </a:r>
          </a:p>
        </p:txBody>
      </p:sp>
      <p:sp>
        <p:nvSpPr>
          <p:cNvPr id="18" name="円/楕円 17"/>
          <p:cNvSpPr/>
          <p:nvPr/>
        </p:nvSpPr>
        <p:spPr>
          <a:xfrm>
            <a:off x="3167910" y="501830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a:t>馬</a:t>
            </a:r>
          </a:p>
        </p:txBody>
      </p:sp>
      <p:sp>
        <p:nvSpPr>
          <p:cNvPr id="19" name="円/楕円 18"/>
          <p:cNvSpPr/>
          <p:nvPr/>
        </p:nvSpPr>
        <p:spPr>
          <a:xfrm>
            <a:off x="2386668" y="4488473"/>
            <a:ext cx="1523010" cy="62925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a:t>ヘリ</a:t>
            </a:r>
            <a:br>
              <a:rPr lang="en-US" altLang="ja-JP" b="1" dirty="0"/>
            </a:br>
            <a:r>
              <a:rPr lang="ja-JP" altLang="en-US" b="1" dirty="0"/>
              <a:t>コプター</a:t>
            </a:r>
            <a:endParaRPr kumimoji="1" lang="ja-JP" altLang="en-US" b="1" dirty="0"/>
          </a:p>
        </p:txBody>
      </p:sp>
      <p:sp>
        <p:nvSpPr>
          <p:cNvPr id="20" name="テキスト ボックス 19"/>
          <p:cNvSpPr txBox="1"/>
          <p:nvPr/>
        </p:nvSpPr>
        <p:spPr>
          <a:xfrm>
            <a:off x="1546174" y="3903698"/>
            <a:ext cx="3018860" cy="584775"/>
          </a:xfrm>
          <a:prstGeom prst="rect">
            <a:avLst/>
          </a:prstGeom>
          <a:noFill/>
        </p:spPr>
        <p:txBody>
          <a:bodyPr wrap="square" rtlCol="0">
            <a:spAutoFit/>
          </a:bodyPr>
          <a:lstStyle/>
          <a:p>
            <a:pPr algn="ctr"/>
            <a:r>
              <a:rPr kumimoji="1" lang="ja-JP" altLang="en-US" sz="3200" dirty="0"/>
              <a:t>類推解釈</a:t>
            </a:r>
          </a:p>
        </p:txBody>
      </p:sp>
      <p:sp>
        <p:nvSpPr>
          <p:cNvPr id="21" name="正方形/長方形 20"/>
          <p:cNvSpPr/>
          <p:nvPr/>
        </p:nvSpPr>
        <p:spPr>
          <a:xfrm>
            <a:off x="6776758" y="444318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22" name="円/楕円 21"/>
          <p:cNvSpPr/>
          <p:nvPr/>
        </p:nvSpPr>
        <p:spPr>
          <a:xfrm>
            <a:off x="6992783" y="501830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a:t>車</a:t>
            </a:r>
          </a:p>
        </p:txBody>
      </p:sp>
      <p:sp>
        <p:nvSpPr>
          <p:cNvPr id="23" name="円/楕円 22"/>
          <p:cNvSpPr/>
          <p:nvPr/>
        </p:nvSpPr>
        <p:spPr>
          <a:xfrm>
            <a:off x="9000667" y="501830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a:t>馬</a:t>
            </a:r>
          </a:p>
        </p:txBody>
      </p:sp>
      <p:sp>
        <p:nvSpPr>
          <p:cNvPr id="24" name="円/楕円 23"/>
          <p:cNvSpPr/>
          <p:nvPr/>
        </p:nvSpPr>
        <p:spPr>
          <a:xfrm>
            <a:off x="8254595" y="4580003"/>
            <a:ext cx="1523010" cy="41669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b="1" dirty="0"/>
              <a:t>人間</a:t>
            </a:r>
          </a:p>
        </p:txBody>
      </p:sp>
      <p:sp>
        <p:nvSpPr>
          <p:cNvPr id="25" name="テキスト ボックス 24"/>
          <p:cNvSpPr txBox="1"/>
          <p:nvPr/>
        </p:nvSpPr>
        <p:spPr>
          <a:xfrm>
            <a:off x="7414101" y="3903698"/>
            <a:ext cx="3018860" cy="584775"/>
          </a:xfrm>
          <a:prstGeom prst="rect">
            <a:avLst/>
          </a:prstGeom>
          <a:noFill/>
        </p:spPr>
        <p:txBody>
          <a:bodyPr wrap="square" rtlCol="0">
            <a:spAutoFit/>
          </a:bodyPr>
          <a:lstStyle/>
          <a:p>
            <a:pPr algn="ctr"/>
            <a:r>
              <a:rPr kumimoji="1" lang="ja-JP" altLang="en-US" sz="3200" dirty="0"/>
              <a:t>反対解釈</a:t>
            </a:r>
          </a:p>
        </p:txBody>
      </p:sp>
      <p:sp>
        <p:nvSpPr>
          <p:cNvPr id="26" name="日付プレースホルダー 25"/>
          <p:cNvSpPr>
            <a:spLocks noGrp="1"/>
          </p:cNvSpPr>
          <p:nvPr>
            <p:ph type="dt" sz="half" idx="10"/>
          </p:nvPr>
        </p:nvSpPr>
        <p:spPr/>
        <p:txBody>
          <a:bodyPr/>
          <a:lstStyle/>
          <a:p>
            <a:r>
              <a:rPr kumimoji="1" lang="en-US" altLang="ja-JP"/>
              <a:t>2019/4/6</a:t>
            </a:r>
            <a:endParaRPr kumimoji="1" lang="ja-JP" altLang="en-US"/>
          </a:p>
        </p:txBody>
      </p:sp>
      <p:sp>
        <p:nvSpPr>
          <p:cNvPr id="27" name="スライド番号プレースホルダー 26"/>
          <p:cNvSpPr>
            <a:spLocks noGrp="1"/>
          </p:cNvSpPr>
          <p:nvPr>
            <p:ph type="sldNum" sz="quarter" idx="12"/>
          </p:nvPr>
        </p:nvSpPr>
        <p:spPr/>
        <p:txBody>
          <a:bodyPr/>
          <a:lstStyle/>
          <a:p>
            <a:fld id="{3507F99E-D391-4E5A-AAED-153F014C8998}" type="slidenum">
              <a:rPr kumimoji="1" lang="ja-JP" altLang="en-US" smtClean="0"/>
              <a:t>33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74467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1000" fill="hold"/>
                                        <p:tgtEl>
                                          <p:spTgt spid="13"/>
                                        </p:tgtEl>
                                        <p:attrNameLst>
                                          <p:attrName>ppt_w</p:attrName>
                                        </p:attrNameLst>
                                      </p:cBhvr>
                                      <p:tavLst>
                                        <p:tav tm="0">
                                          <p:val>
                                            <p:fltVal val="0"/>
                                          </p:val>
                                        </p:tav>
                                        <p:tav tm="100000">
                                          <p:val>
                                            <p:strVal val="#ppt_w"/>
                                          </p:val>
                                        </p:tav>
                                      </p:tavLst>
                                    </p:anim>
                                    <p:anim calcmode="lin" valueType="num">
                                      <p:cBhvr>
                                        <p:cTn id="15" dur="1000" fill="hold"/>
                                        <p:tgtEl>
                                          <p:spTgt spid="13"/>
                                        </p:tgtEl>
                                        <p:attrNameLst>
                                          <p:attrName>ppt_h</p:attrName>
                                        </p:attrNameLst>
                                      </p:cBhvr>
                                      <p:tavLst>
                                        <p:tav tm="0">
                                          <p:val>
                                            <p:fltVal val="0"/>
                                          </p:val>
                                        </p:tav>
                                        <p:tav tm="100000">
                                          <p:val>
                                            <p:strVal val="#ppt_h"/>
                                          </p:val>
                                        </p:tav>
                                      </p:tavLst>
                                    </p:anim>
                                    <p:animEffect transition="in" filter="fade">
                                      <p:cBhvr>
                                        <p:cTn id="16" dur="1000"/>
                                        <p:tgtEl>
                                          <p:spTgt spid="1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Effect transition="in" filter="fade">
                                      <p:cBhvr>
                                        <p:cTn id="21" dur="1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2000" fill="hold"/>
                                        <p:tgtEl>
                                          <p:spTgt spid="19"/>
                                        </p:tgtEl>
                                        <p:attrNameLst>
                                          <p:attrName>ppt_w</p:attrName>
                                        </p:attrNameLst>
                                      </p:cBhvr>
                                      <p:tavLst>
                                        <p:tav tm="0">
                                          <p:val>
                                            <p:fltVal val="0"/>
                                          </p:val>
                                        </p:tav>
                                        <p:tav tm="100000">
                                          <p:val>
                                            <p:strVal val="#ppt_w"/>
                                          </p:val>
                                        </p:tav>
                                      </p:tavLst>
                                    </p:anim>
                                    <p:anim calcmode="lin" valueType="num">
                                      <p:cBhvr>
                                        <p:cTn id="27" dur="2000" fill="hold"/>
                                        <p:tgtEl>
                                          <p:spTgt spid="19"/>
                                        </p:tgtEl>
                                        <p:attrNameLst>
                                          <p:attrName>ppt_h</p:attrName>
                                        </p:attrNameLst>
                                      </p:cBhvr>
                                      <p:tavLst>
                                        <p:tav tm="0">
                                          <p:val>
                                            <p:fltVal val="0"/>
                                          </p:val>
                                        </p:tav>
                                        <p:tav tm="100000">
                                          <p:val>
                                            <p:strVal val="#ppt_h"/>
                                          </p:val>
                                        </p:tav>
                                      </p:tavLst>
                                    </p:anim>
                                    <p:anim calcmode="lin" valueType="num">
                                      <p:cBhvr>
                                        <p:cTn id="28" dur="2000" fill="hold"/>
                                        <p:tgtEl>
                                          <p:spTgt spid="19"/>
                                        </p:tgtEl>
                                        <p:attrNameLst>
                                          <p:attrName>style.rotation</p:attrName>
                                        </p:attrNameLst>
                                      </p:cBhvr>
                                      <p:tavLst>
                                        <p:tav tm="0">
                                          <p:val>
                                            <p:fltVal val="90"/>
                                          </p:val>
                                        </p:tav>
                                        <p:tav tm="100000">
                                          <p:val>
                                            <p:fltVal val="0"/>
                                          </p:val>
                                        </p:tav>
                                      </p:tavLst>
                                    </p:anim>
                                    <p:animEffect transition="in" filter="fade">
                                      <p:cBhvr>
                                        <p:cTn id="29" dur="20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80">
                                          <p:stCondLst>
                                            <p:cond delay="0"/>
                                          </p:stCondLst>
                                        </p:cTn>
                                        <p:tgtEl>
                                          <p:spTgt spid="24"/>
                                        </p:tgtEl>
                                      </p:cBhvr>
                                    </p:animEffect>
                                    <p:anim calcmode="lin" valueType="num">
                                      <p:cBhvr>
                                        <p:cTn id="3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0" dur="26">
                                          <p:stCondLst>
                                            <p:cond delay="650"/>
                                          </p:stCondLst>
                                        </p:cTn>
                                        <p:tgtEl>
                                          <p:spTgt spid="24"/>
                                        </p:tgtEl>
                                      </p:cBhvr>
                                      <p:to x="100000" y="60000"/>
                                    </p:animScale>
                                    <p:animScale>
                                      <p:cBhvr>
                                        <p:cTn id="41" dur="166" decel="50000">
                                          <p:stCondLst>
                                            <p:cond delay="676"/>
                                          </p:stCondLst>
                                        </p:cTn>
                                        <p:tgtEl>
                                          <p:spTgt spid="24"/>
                                        </p:tgtEl>
                                      </p:cBhvr>
                                      <p:to x="100000" y="100000"/>
                                    </p:animScale>
                                    <p:animScale>
                                      <p:cBhvr>
                                        <p:cTn id="42" dur="26">
                                          <p:stCondLst>
                                            <p:cond delay="1312"/>
                                          </p:stCondLst>
                                        </p:cTn>
                                        <p:tgtEl>
                                          <p:spTgt spid="24"/>
                                        </p:tgtEl>
                                      </p:cBhvr>
                                      <p:to x="100000" y="80000"/>
                                    </p:animScale>
                                    <p:animScale>
                                      <p:cBhvr>
                                        <p:cTn id="43" dur="166" decel="50000">
                                          <p:stCondLst>
                                            <p:cond delay="1338"/>
                                          </p:stCondLst>
                                        </p:cTn>
                                        <p:tgtEl>
                                          <p:spTgt spid="24"/>
                                        </p:tgtEl>
                                      </p:cBhvr>
                                      <p:to x="100000" y="100000"/>
                                    </p:animScale>
                                    <p:animScale>
                                      <p:cBhvr>
                                        <p:cTn id="44" dur="26">
                                          <p:stCondLst>
                                            <p:cond delay="1642"/>
                                          </p:stCondLst>
                                        </p:cTn>
                                        <p:tgtEl>
                                          <p:spTgt spid="24"/>
                                        </p:tgtEl>
                                      </p:cBhvr>
                                      <p:to x="100000" y="90000"/>
                                    </p:animScale>
                                    <p:animScale>
                                      <p:cBhvr>
                                        <p:cTn id="45" dur="166" decel="50000">
                                          <p:stCondLst>
                                            <p:cond delay="1668"/>
                                          </p:stCondLst>
                                        </p:cTn>
                                        <p:tgtEl>
                                          <p:spTgt spid="24"/>
                                        </p:tgtEl>
                                      </p:cBhvr>
                                      <p:to x="100000" y="100000"/>
                                    </p:animScale>
                                    <p:animScale>
                                      <p:cBhvr>
                                        <p:cTn id="46" dur="26">
                                          <p:stCondLst>
                                            <p:cond delay="1808"/>
                                          </p:stCondLst>
                                        </p:cTn>
                                        <p:tgtEl>
                                          <p:spTgt spid="24"/>
                                        </p:tgtEl>
                                      </p:cBhvr>
                                      <p:to x="100000" y="95000"/>
                                    </p:animScale>
                                    <p:animScale>
                                      <p:cBhvr>
                                        <p:cTn id="47"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9" grpId="0" animBg="1"/>
      <p:bldP spid="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拡大解釈の例</a:t>
            </a:r>
            <a:br>
              <a:rPr lang="en-US" altLang="ja-JP" dirty="0"/>
            </a:br>
            <a:r>
              <a:rPr lang="ja-JP" altLang="en-US" dirty="0"/>
              <a:t>日米地位協定第</a:t>
            </a:r>
            <a:r>
              <a:rPr lang="en-US" altLang="ja-JP" dirty="0"/>
              <a:t>3</a:t>
            </a:r>
            <a:r>
              <a:rPr lang="ja-JP" altLang="en-US" dirty="0"/>
              <a:t>条第</a:t>
            </a:r>
            <a:r>
              <a:rPr lang="en-US" altLang="ja-JP" dirty="0"/>
              <a:t>1</a:t>
            </a:r>
            <a:r>
              <a:rPr lang="ja-JP" altLang="en-US" dirty="0"/>
              <a:t>項後段の解釈</a:t>
            </a:r>
            <a:endParaRPr kumimoji="1" lang="ja-JP" altLang="en-US" dirty="0"/>
          </a:p>
        </p:txBody>
      </p:sp>
      <p:sp>
        <p:nvSpPr>
          <p:cNvPr id="6" name="コンテンツ プレースホルダー 5"/>
          <p:cNvSpPr>
            <a:spLocks noGrp="1"/>
          </p:cNvSpPr>
          <p:nvPr>
            <p:ph idx="1"/>
          </p:nvPr>
        </p:nvSpPr>
        <p:spPr/>
        <p:txBody>
          <a:bodyPr>
            <a:normAutofit fontScale="77500" lnSpcReduction="20000"/>
          </a:bodyPr>
          <a:lstStyle/>
          <a:p>
            <a:pPr>
              <a:lnSpc>
                <a:spcPct val="120000"/>
              </a:lnSpc>
            </a:pPr>
            <a:r>
              <a:rPr lang="ja-JP" altLang="en-US" dirty="0"/>
              <a:t>日本国政府は，施設及び区域の支持，警護及び管理のための合衆国軍隊の施設及び区域への出入り</a:t>
            </a:r>
            <a:r>
              <a:rPr lang="en-US" altLang="ja-JP" dirty="0">
                <a:solidFill>
                  <a:srgbClr val="FF0000"/>
                </a:solidFill>
              </a:rPr>
              <a:t>〔</a:t>
            </a:r>
            <a:r>
              <a:rPr lang="ja-JP" altLang="en-US" dirty="0">
                <a:solidFill>
                  <a:srgbClr val="FF0000"/>
                </a:solidFill>
              </a:rPr>
              <a:t>米軍の航空機が北海道の基地を出て，日本列島を低空で飛び回って，九州の基地に入ることを含む</a:t>
            </a:r>
            <a:r>
              <a:rPr lang="en-US" altLang="ja-JP" dirty="0">
                <a:solidFill>
                  <a:srgbClr val="FF0000"/>
                </a:solidFill>
              </a:rPr>
              <a:t>=</a:t>
            </a:r>
            <a:r>
              <a:rPr lang="ja-JP" altLang="en-US" dirty="0">
                <a:solidFill>
                  <a:srgbClr val="FF0000"/>
                </a:solidFill>
              </a:rPr>
              <a:t>拡張解釈</a:t>
            </a:r>
            <a:r>
              <a:rPr lang="en-US" altLang="ja-JP" dirty="0">
                <a:solidFill>
                  <a:srgbClr val="FF0000"/>
                </a:solidFill>
              </a:rPr>
              <a:t>〕</a:t>
            </a:r>
            <a:r>
              <a:rPr lang="ja-JP" altLang="en-US" dirty="0"/>
              <a:t>の便を図るため，</a:t>
            </a:r>
            <a:endParaRPr lang="en-US" altLang="ja-JP" dirty="0"/>
          </a:p>
          <a:p>
            <a:pPr>
              <a:lnSpc>
                <a:spcPct val="120000"/>
              </a:lnSpc>
            </a:pPr>
            <a:r>
              <a:rPr lang="ja-JP" altLang="en-US" dirty="0"/>
              <a:t>合衆国軍隊</a:t>
            </a:r>
            <a:r>
              <a:rPr lang="en-US" altLang="ja-JP" dirty="0"/>
              <a:t>〔</a:t>
            </a:r>
            <a:r>
              <a:rPr lang="ja-JP" altLang="en-US" dirty="0"/>
              <a:t>米軍</a:t>
            </a:r>
            <a:r>
              <a:rPr lang="en-US" altLang="ja-JP" dirty="0"/>
              <a:t>〕</a:t>
            </a:r>
            <a:r>
              <a:rPr lang="ja-JP" altLang="en-US" dirty="0"/>
              <a:t>の要請があったときは，</a:t>
            </a:r>
            <a:endParaRPr lang="en-US" altLang="ja-JP" dirty="0"/>
          </a:p>
          <a:p>
            <a:pPr>
              <a:lnSpc>
                <a:spcPct val="120000"/>
              </a:lnSpc>
            </a:pPr>
            <a:r>
              <a:rPr lang="ja-JP" altLang="en-US" dirty="0"/>
              <a:t>合同委員会</a:t>
            </a:r>
            <a:r>
              <a:rPr lang="en-US" altLang="ja-JP" dirty="0"/>
              <a:t>〔</a:t>
            </a:r>
            <a:r>
              <a:rPr lang="ja-JP" altLang="en-US" dirty="0"/>
              <a:t>ニュー山王ホテルで開催される米軍主導の非公開（腐敗の温床）の会議</a:t>
            </a:r>
            <a:r>
              <a:rPr lang="en-US" altLang="ja-JP" dirty="0"/>
              <a:t>〕</a:t>
            </a:r>
            <a:r>
              <a:rPr lang="ja-JP" altLang="en-US" dirty="0"/>
              <a:t>を通ずる両政府間の協議の上で，</a:t>
            </a:r>
            <a:endParaRPr lang="en-US" altLang="ja-JP" dirty="0"/>
          </a:p>
          <a:p>
            <a:pPr>
              <a:lnSpc>
                <a:spcPct val="120000"/>
              </a:lnSpc>
            </a:pPr>
            <a:r>
              <a:rPr lang="ja-JP" altLang="en-US" dirty="0"/>
              <a:t>それらの施設及び区域に隣接し又はそれらの近傍の土地</a:t>
            </a:r>
            <a:r>
              <a:rPr lang="en-US" altLang="ja-JP" dirty="0">
                <a:solidFill>
                  <a:srgbClr val="FF0000"/>
                </a:solidFill>
              </a:rPr>
              <a:t>〔</a:t>
            </a:r>
            <a:r>
              <a:rPr lang="ja-JP" altLang="en-US" dirty="0">
                <a:solidFill>
                  <a:srgbClr val="FF0000"/>
                </a:solidFill>
              </a:rPr>
              <a:t>基地の外のいかなる土地をも含む</a:t>
            </a:r>
            <a:r>
              <a:rPr lang="en-US" altLang="ja-JP" dirty="0">
                <a:solidFill>
                  <a:srgbClr val="FF0000"/>
                </a:solidFill>
              </a:rPr>
              <a:t>=</a:t>
            </a:r>
            <a:r>
              <a:rPr lang="ja-JP" altLang="en-US" dirty="0">
                <a:solidFill>
                  <a:srgbClr val="FF0000"/>
                </a:solidFill>
              </a:rPr>
              <a:t>拡大解釈</a:t>
            </a:r>
            <a:r>
              <a:rPr lang="en-US" altLang="ja-JP" dirty="0">
                <a:solidFill>
                  <a:srgbClr val="FF0000"/>
                </a:solidFill>
              </a:rPr>
              <a:t>〕</a:t>
            </a:r>
            <a:r>
              <a:rPr lang="ja-JP" altLang="en-US" dirty="0" err="1"/>
              <a:t>，</a:t>
            </a:r>
            <a:r>
              <a:rPr lang="ja-JP" altLang="en-US" dirty="0"/>
              <a:t>領水及び空間において，関係法令の範囲内で必要な措置を執るものとする（義務）。</a:t>
            </a:r>
            <a:endParaRPr lang="en-US" altLang="ja-JP" dirty="0"/>
          </a:p>
          <a:p>
            <a:pPr>
              <a:lnSpc>
                <a:spcPct val="120000"/>
              </a:lnSpc>
            </a:pPr>
            <a:r>
              <a:rPr lang="ja-JP" altLang="en-US" dirty="0"/>
              <a:t>合衆国もまた，合同委員会を通ずる両政府間の協議の上で前記の目的のため必要な措置を執ることができる（権利）。</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409080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2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lang="ja-JP" altLang="en-US" dirty="0"/>
              <a:t>一般法と特別法の関係と一般法の反対解釈</a:t>
            </a:r>
            <a:br>
              <a:rPr lang="en-US" altLang="ja-JP" dirty="0"/>
            </a:br>
            <a:r>
              <a:rPr lang="ja-JP" altLang="en-US" sz="4000" dirty="0"/>
              <a:t>（米軍の治外法権の現実）</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35</a:t>
            </a:fld>
            <a:endParaRPr kumimoji="1" lang="ja-JP" altLang="en-US"/>
          </a:p>
        </p:txBody>
      </p:sp>
      <p:sp>
        <p:nvSpPr>
          <p:cNvPr id="7" name="正方形/長方形 6"/>
          <p:cNvSpPr/>
          <p:nvPr/>
        </p:nvSpPr>
        <p:spPr>
          <a:xfrm>
            <a:off x="552269" y="1799772"/>
            <a:ext cx="11160035" cy="439782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図表 7"/>
          <p:cNvGraphicFramePr/>
          <p:nvPr>
            <p:extLst>
              <p:ext uri="{D42A27DB-BD31-4B8C-83A1-F6EECF244321}">
                <p14:modId xmlns:p14="http://schemas.microsoft.com/office/powerpoint/2010/main" val="1332139604"/>
              </p:ext>
            </p:extLst>
          </p:nvPr>
        </p:nvGraphicFramePr>
        <p:xfrm>
          <a:off x="552269" y="2046515"/>
          <a:ext cx="11160035" cy="3933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p:cNvSpPr txBox="1"/>
          <p:nvPr/>
        </p:nvSpPr>
        <p:spPr>
          <a:xfrm>
            <a:off x="9506857" y="3306188"/>
            <a:ext cx="2017486" cy="1815882"/>
          </a:xfrm>
          <a:prstGeom prst="rect">
            <a:avLst/>
          </a:prstGeom>
          <a:noFill/>
        </p:spPr>
        <p:txBody>
          <a:bodyPr wrap="square" rtlCol="0">
            <a:spAutoFit/>
          </a:bodyPr>
          <a:lstStyle/>
          <a:p>
            <a:r>
              <a:rPr kumimoji="1" lang="ja-JP" altLang="en-US" sz="2800" dirty="0"/>
              <a:t>国土交通大臣の許可は不要</a:t>
            </a:r>
            <a:br>
              <a:rPr kumimoji="1" lang="en-US" altLang="ja-JP" sz="2800" dirty="0"/>
            </a:br>
            <a:r>
              <a:rPr kumimoji="1" lang="ja-JP" altLang="en-US" sz="2800" dirty="0"/>
              <a:t>（治外法権）</a:t>
            </a:r>
          </a:p>
        </p:txBody>
      </p:sp>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50735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graphicEl>
                                              <a:dgm id="{47374EFE-9931-4EDF-99C6-50355E46D264}"/>
                                            </p:graphicEl>
                                          </p:spTgt>
                                        </p:tgtEl>
                                        <p:attrNameLst>
                                          <p:attrName>style.visibility</p:attrName>
                                        </p:attrNameLst>
                                      </p:cBhvr>
                                      <p:to>
                                        <p:strVal val="visible"/>
                                      </p:to>
                                    </p:set>
                                    <p:animEffect transition="in" filter="wipe(up)">
                                      <p:cBhvr>
                                        <p:cTn id="7" dur="1000"/>
                                        <p:tgtEl>
                                          <p:spTgt spid="8">
                                            <p:graphicEl>
                                              <a:dgm id="{47374EFE-9931-4EDF-99C6-50355E46D26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graphicEl>
                                              <a:dgm id="{4B5B1A5A-626E-41E7-AC55-DB8A8D63074A}"/>
                                            </p:graphicEl>
                                          </p:spTgt>
                                        </p:tgtEl>
                                        <p:attrNameLst>
                                          <p:attrName>style.visibility</p:attrName>
                                        </p:attrNameLst>
                                      </p:cBhvr>
                                      <p:to>
                                        <p:strVal val="visible"/>
                                      </p:to>
                                    </p:set>
                                    <p:animEffect transition="in" filter="wipe(up)">
                                      <p:cBhvr>
                                        <p:cTn id="12" dur="1000"/>
                                        <p:tgtEl>
                                          <p:spTgt spid="8">
                                            <p:graphicEl>
                                              <a:dgm id="{4B5B1A5A-626E-41E7-AC55-DB8A8D63074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out)">
                                      <p:cBhvr>
                                        <p:cTn id="17" dur="1250"/>
                                        <p:tgtEl>
                                          <p:spTgt spid="7"/>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8" grpId="0">
        <p:bldSub>
          <a:bldDgm bld="one"/>
        </p:bldSub>
      </p:bldGraphic>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a:t>一般法と特別法との関係</a:t>
            </a:r>
            <a:br>
              <a:rPr lang="en-US" altLang="ja-JP" sz="4800" dirty="0"/>
            </a:br>
            <a:r>
              <a:rPr lang="ja-JP" altLang="en-US" sz="2800" dirty="0"/>
              <a:t>特別法は一般法に優先するが，一般法が，特別法を補完する</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36</a:t>
            </a:fld>
            <a:endParaRPr kumimoji="1" lang="ja-JP" altLang="en-US"/>
          </a:p>
        </p:txBody>
      </p:sp>
      <p:sp>
        <p:nvSpPr>
          <p:cNvPr id="5" name="テキスト プレースホルダー 5"/>
          <p:cNvSpPr txBox="1">
            <a:spLocks/>
          </p:cNvSpPr>
          <p:nvPr/>
        </p:nvSpPr>
        <p:spPr>
          <a:xfrm>
            <a:off x="839788" y="1681163"/>
            <a:ext cx="5157787" cy="823912"/>
          </a:xfrm>
          <a:prstGeom prst="rect">
            <a:avLst/>
          </a:prstGeom>
        </p:spPr>
        <p:txBody>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航空法特例法（特別法）</a:t>
            </a:r>
            <a:endParaRPr lang="ja-JP" altLang="en-US" dirty="0"/>
          </a:p>
        </p:txBody>
      </p:sp>
      <p:sp>
        <p:nvSpPr>
          <p:cNvPr id="6" name="コンテンツ プレースホルダー 6"/>
          <p:cNvSpPr txBox="1">
            <a:spLocks/>
          </p:cNvSpPr>
          <p:nvPr/>
        </p:nvSpPr>
        <p:spPr>
          <a:xfrm>
            <a:off x="839788" y="2505075"/>
            <a:ext cx="5157787" cy="3684588"/>
          </a:xfrm>
          <a:prstGeom prst="rect">
            <a:avLst/>
          </a:prstGeom>
        </p:spPr>
        <p:txBody>
          <a:bodyPr>
            <a:normAutofit fontScale="55000" lnSpcReduction="20000"/>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dirty="0">
                <a:solidFill>
                  <a:schemeClr val="tx1">
                    <a:lumMod val="50000"/>
                    <a:lumOff val="50000"/>
                  </a:schemeClr>
                </a:solidFill>
              </a:rPr>
              <a:t>１ 　日本国とアメリカ合衆国との間の相互協力及び安全保障条約</a:t>
            </a:r>
            <a:r>
              <a:rPr lang="en-US" altLang="ja-JP" dirty="0">
                <a:solidFill>
                  <a:schemeClr val="tx1">
                    <a:lumMod val="50000"/>
                    <a:lumOff val="50000"/>
                  </a:schemeClr>
                </a:solidFill>
              </a:rPr>
              <a:t>〔</a:t>
            </a:r>
            <a:r>
              <a:rPr lang="ja-JP" altLang="en-US" b="1" dirty="0"/>
              <a:t>安保条約</a:t>
            </a:r>
            <a:r>
              <a:rPr lang="en-US" altLang="ja-JP" dirty="0">
                <a:solidFill>
                  <a:schemeClr val="tx1">
                    <a:lumMod val="50000"/>
                    <a:lumOff val="50000"/>
                  </a:schemeClr>
                </a:solidFill>
              </a:rPr>
              <a:t>〕</a:t>
            </a:r>
            <a:r>
              <a:rPr lang="ja-JP" altLang="en-US" dirty="0">
                <a:solidFill>
                  <a:schemeClr val="tx1">
                    <a:lumMod val="50000"/>
                    <a:lumOff val="50000"/>
                  </a:schemeClr>
                </a:solidFill>
              </a:rPr>
              <a:t>第</a:t>
            </a:r>
            <a:r>
              <a:rPr lang="en-US" altLang="ja-JP" dirty="0">
                <a:solidFill>
                  <a:schemeClr val="tx1">
                    <a:lumMod val="50000"/>
                    <a:lumOff val="50000"/>
                  </a:schemeClr>
                </a:solidFill>
              </a:rPr>
              <a:t>6</a:t>
            </a:r>
            <a:r>
              <a:rPr lang="ja-JP" altLang="en-US" dirty="0">
                <a:solidFill>
                  <a:schemeClr val="tx1">
                    <a:lumMod val="50000"/>
                    <a:lumOff val="50000"/>
                  </a:schemeClr>
                </a:solidFill>
              </a:rPr>
              <a:t>条に基づく施設及び区域並びに日本国における合衆国軍隊の地位に関する協定（以下「合衆国軍協定」という。）第</a:t>
            </a:r>
            <a:r>
              <a:rPr lang="en-US" altLang="ja-JP" dirty="0">
                <a:solidFill>
                  <a:schemeClr val="tx1">
                    <a:lumMod val="50000"/>
                    <a:lumOff val="50000"/>
                  </a:schemeClr>
                </a:solidFill>
              </a:rPr>
              <a:t>2</a:t>
            </a:r>
            <a:r>
              <a:rPr lang="ja-JP" altLang="en-US" dirty="0">
                <a:solidFill>
                  <a:schemeClr val="tx1">
                    <a:lumMod val="50000"/>
                    <a:lumOff val="50000"/>
                  </a:schemeClr>
                </a:solidFill>
              </a:rPr>
              <a:t>条又は</a:t>
            </a:r>
            <a:endParaRPr lang="en-US" altLang="ja-JP" dirty="0">
              <a:solidFill>
                <a:schemeClr val="tx1">
                  <a:lumMod val="50000"/>
                  <a:lumOff val="50000"/>
                </a:schemeClr>
              </a:solidFill>
            </a:endParaRPr>
          </a:p>
          <a:p>
            <a:pPr>
              <a:lnSpc>
                <a:spcPct val="120000"/>
              </a:lnSpc>
            </a:pPr>
            <a:r>
              <a:rPr lang="ja-JP" altLang="en-US" dirty="0">
                <a:solidFill>
                  <a:schemeClr val="tx1">
                    <a:lumMod val="50000"/>
                    <a:lumOff val="50000"/>
                  </a:schemeClr>
                </a:solidFill>
              </a:rPr>
              <a:t>日本国における国際連合の軍隊の地位に関する協定（以下「国連軍協定」という。）第</a:t>
            </a:r>
            <a:r>
              <a:rPr lang="en-US" altLang="ja-JP" dirty="0">
                <a:solidFill>
                  <a:schemeClr val="tx1">
                    <a:lumMod val="50000"/>
                    <a:lumOff val="50000"/>
                  </a:schemeClr>
                </a:solidFill>
              </a:rPr>
              <a:t>5</a:t>
            </a:r>
            <a:r>
              <a:rPr lang="ja-JP" altLang="en-US" dirty="0">
                <a:solidFill>
                  <a:schemeClr val="tx1">
                    <a:lumMod val="50000"/>
                    <a:lumOff val="50000"/>
                  </a:schemeClr>
                </a:solidFill>
              </a:rPr>
              <a:t>条</a:t>
            </a:r>
            <a:r>
              <a:rPr lang="ja-JP" altLang="en-US" b="1" dirty="0"/>
              <a:t>の規定により，</a:t>
            </a:r>
            <a:endParaRPr lang="en-US" altLang="ja-JP" b="1" dirty="0"/>
          </a:p>
          <a:p>
            <a:pPr>
              <a:lnSpc>
                <a:spcPct val="120000"/>
              </a:lnSpc>
            </a:pPr>
            <a:r>
              <a:rPr lang="ja-JP" altLang="en-US" b="1" dirty="0"/>
              <a:t>合衆国軍隊又は国際連合の軍隊が使用する飛行場及び航空保安施設については，</a:t>
            </a:r>
            <a:endParaRPr lang="en-US" altLang="ja-JP" b="1" dirty="0"/>
          </a:p>
          <a:p>
            <a:pPr>
              <a:lnSpc>
                <a:spcPct val="120000"/>
              </a:lnSpc>
            </a:pPr>
            <a:r>
              <a:rPr lang="ja-JP" altLang="en-US" b="1" dirty="0">
                <a:solidFill>
                  <a:srgbClr val="FF0000"/>
                </a:solidFill>
              </a:rPr>
              <a:t>航空法 （昭和</a:t>
            </a:r>
            <a:r>
              <a:rPr lang="en-US" altLang="ja-JP" b="1" dirty="0">
                <a:solidFill>
                  <a:srgbClr val="FF0000"/>
                </a:solidFill>
              </a:rPr>
              <a:t>27</a:t>
            </a:r>
            <a:r>
              <a:rPr lang="ja-JP" altLang="en-US" b="1" dirty="0">
                <a:solidFill>
                  <a:srgbClr val="FF0000"/>
                </a:solidFill>
              </a:rPr>
              <a:t>年法律第</a:t>
            </a:r>
            <a:r>
              <a:rPr lang="en-US" altLang="ja-JP" b="1" dirty="0">
                <a:solidFill>
                  <a:srgbClr val="FF0000"/>
                </a:solidFill>
              </a:rPr>
              <a:t>231</a:t>
            </a:r>
            <a:r>
              <a:rPr lang="ja-JP" altLang="en-US" b="1" dirty="0">
                <a:solidFill>
                  <a:srgbClr val="FF0000"/>
                </a:solidFill>
              </a:rPr>
              <a:t>号）第</a:t>
            </a:r>
            <a:r>
              <a:rPr lang="en-US" altLang="ja-JP" b="1" dirty="0">
                <a:solidFill>
                  <a:srgbClr val="FF0000"/>
                </a:solidFill>
              </a:rPr>
              <a:t>38</a:t>
            </a:r>
            <a:r>
              <a:rPr lang="ja-JP" altLang="en-US" b="1" dirty="0">
                <a:solidFill>
                  <a:srgbClr val="FF0000"/>
                </a:solidFill>
              </a:rPr>
              <a:t>条第</a:t>
            </a:r>
            <a:r>
              <a:rPr lang="en-US" altLang="ja-JP" b="1" dirty="0">
                <a:solidFill>
                  <a:srgbClr val="FF0000"/>
                </a:solidFill>
              </a:rPr>
              <a:t>1</a:t>
            </a:r>
            <a:r>
              <a:rPr lang="ja-JP" altLang="en-US" b="1" dirty="0">
                <a:solidFill>
                  <a:srgbClr val="FF0000"/>
                </a:solidFill>
              </a:rPr>
              <a:t>項</a:t>
            </a:r>
            <a:r>
              <a:rPr lang="en-US" altLang="ja-JP" dirty="0">
                <a:solidFill>
                  <a:schemeClr val="bg1">
                    <a:lumMod val="85000"/>
                  </a:schemeClr>
                </a:solidFill>
              </a:rPr>
              <a:t>〔</a:t>
            </a:r>
            <a:r>
              <a:rPr lang="ja-JP" altLang="en-US" dirty="0">
                <a:solidFill>
                  <a:schemeClr val="bg2">
                    <a:lumMod val="90000"/>
                  </a:schemeClr>
                </a:solidFill>
              </a:rPr>
              <a:t>空港等又は航空保安施設の設置：国土交通大臣の許可</a:t>
            </a:r>
            <a:r>
              <a:rPr lang="en-US" altLang="ja-JP" dirty="0">
                <a:solidFill>
                  <a:schemeClr val="bg2">
                    <a:lumMod val="90000"/>
                  </a:schemeClr>
                </a:solidFill>
              </a:rPr>
              <a:t>〕</a:t>
            </a:r>
            <a:r>
              <a:rPr lang="ja-JP" altLang="en-US" b="1" dirty="0">
                <a:solidFill>
                  <a:srgbClr val="FF0000"/>
                </a:solidFill>
              </a:rPr>
              <a:t>の規定は，適用しない。</a:t>
            </a:r>
          </a:p>
        </p:txBody>
      </p:sp>
      <p:sp>
        <p:nvSpPr>
          <p:cNvPr id="7" name="テキスト プレースホルダー 7"/>
          <p:cNvSpPr txBox="1">
            <a:spLocks/>
          </p:cNvSpPr>
          <p:nvPr/>
        </p:nvSpPr>
        <p:spPr>
          <a:xfrm>
            <a:off x="6172200" y="1681163"/>
            <a:ext cx="5183188" cy="823912"/>
          </a:xfrm>
          <a:prstGeom prst="rect">
            <a:avLst/>
          </a:prstGeom>
        </p:spPr>
        <p:txBody>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航空法（一般法）</a:t>
            </a:r>
            <a:endParaRPr lang="ja-JP" altLang="en-US" dirty="0"/>
          </a:p>
        </p:txBody>
      </p:sp>
      <p:sp>
        <p:nvSpPr>
          <p:cNvPr id="8" name="コンテンツ プレースホルダー 8"/>
          <p:cNvSpPr txBox="1">
            <a:spLocks/>
          </p:cNvSpPr>
          <p:nvPr/>
        </p:nvSpPr>
        <p:spPr>
          <a:xfrm>
            <a:off x="6172200" y="2505075"/>
            <a:ext cx="5183188" cy="3684588"/>
          </a:xfrm>
          <a:prstGeom prst="rect">
            <a:avLst/>
          </a:prstGeom>
        </p:spPr>
        <p:txBody>
          <a:bodyPr>
            <a:normAutofit fontScale="55000" lnSpcReduction="20000"/>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dirty="0"/>
              <a:t>第</a:t>
            </a:r>
            <a:r>
              <a:rPr lang="en-US" altLang="ja-JP" dirty="0"/>
              <a:t>38</a:t>
            </a:r>
            <a:r>
              <a:rPr lang="ja-JP" altLang="en-US" dirty="0"/>
              <a:t>条（空港等又は航空保安施設の設置）</a:t>
            </a:r>
          </a:p>
          <a:p>
            <a:pPr lvl="1">
              <a:lnSpc>
                <a:spcPct val="120000"/>
              </a:lnSpc>
            </a:pPr>
            <a:r>
              <a:rPr lang="ja-JP" altLang="en-US" dirty="0"/>
              <a:t>①国土交通大臣以外の者は，空港等又は政令で定める航空保安施設を設置しようとするときは，</a:t>
            </a:r>
            <a:r>
              <a:rPr lang="ja-JP" altLang="en-US" b="1" dirty="0">
                <a:solidFill>
                  <a:srgbClr val="002060"/>
                </a:solidFill>
              </a:rPr>
              <a:t>国土交通大臣の許可を受けなければならない</a:t>
            </a:r>
            <a:r>
              <a:rPr lang="ja-JP" altLang="en-US" dirty="0"/>
              <a:t>。</a:t>
            </a:r>
            <a:endParaRPr lang="en-US" altLang="ja-JP" dirty="0"/>
          </a:p>
          <a:p>
            <a:pPr lvl="1">
              <a:lnSpc>
                <a:spcPct val="120000"/>
              </a:lnSpc>
            </a:pPr>
            <a:r>
              <a:rPr lang="ja-JP" altLang="en-US" dirty="0">
                <a:solidFill>
                  <a:schemeClr val="tx1">
                    <a:lumMod val="50000"/>
                    <a:lumOff val="50000"/>
                  </a:schemeClr>
                </a:solidFill>
              </a:rPr>
              <a:t>②前項の許可の申請をしようとする者は，当該施設について，位置，構造等の設置の計画，管理の計画，工事完成の予定期日その他国土交通省令で定める事項及び空港等にあっては公共の用に供するかどうかの別を記載した申請書を提出しなければならない。</a:t>
            </a:r>
            <a:endParaRPr lang="en-US" altLang="ja-JP" dirty="0">
              <a:solidFill>
                <a:schemeClr val="tx1">
                  <a:lumMod val="50000"/>
                  <a:lumOff val="50000"/>
                </a:schemeClr>
              </a:solidFill>
            </a:endParaRPr>
          </a:p>
          <a:p>
            <a:pPr lvl="1">
              <a:lnSpc>
                <a:spcPct val="120000"/>
              </a:lnSpc>
            </a:pPr>
            <a:r>
              <a:rPr lang="ja-JP" altLang="en-US" dirty="0">
                <a:solidFill>
                  <a:schemeClr val="tx1">
                    <a:lumMod val="50000"/>
                    <a:lumOff val="50000"/>
                  </a:schemeClr>
                </a:solidFill>
              </a:rPr>
              <a:t>③国土交通大臣は，空港等の設置の許可の申請があつたときは，空港等の位置及び範囲，公共の用に供するかどうかの別，着陸帯，進入区域，進入表面，転移表面，水平表面，供用開始の予定期日その他国土交通省令で定める事項を告示するとともに，現地においてこれを掲示しなければならない</a:t>
            </a:r>
            <a:r>
              <a:rPr lang="ja-JP" altLang="en-US" dirty="0"/>
              <a:t>。</a:t>
            </a:r>
            <a:endParaRPr lang="en-US" altLang="ja-JP" dirty="0"/>
          </a:p>
        </p:txBody>
      </p:sp>
      <p:sp>
        <p:nvSpPr>
          <p:cNvPr id="10" name="フッター プレースホルダー 9"/>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49762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up)">
                                      <p:cBhvr>
                                        <p:cTn id="11"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a:t>一般法と特別法との関係</a:t>
            </a:r>
            <a:br>
              <a:rPr lang="en-US" altLang="ja-JP" sz="4800" dirty="0"/>
            </a:br>
            <a:r>
              <a:rPr lang="ja-JP" altLang="en-US" sz="2800" dirty="0"/>
              <a:t>特別法は一般法に優先するが，一般法が，特別法を補完する</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37</a:t>
            </a:fld>
            <a:endParaRPr kumimoji="1" lang="ja-JP" altLang="en-US"/>
          </a:p>
        </p:txBody>
      </p:sp>
      <p:sp>
        <p:nvSpPr>
          <p:cNvPr id="5" name="テキスト プレースホルダー 5"/>
          <p:cNvSpPr txBox="1">
            <a:spLocks/>
          </p:cNvSpPr>
          <p:nvPr/>
        </p:nvSpPr>
        <p:spPr>
          <a:xfrm>
            <a:off x="839788" y="1681163"/>
            <a:ext cx="5157787" cy="823912"/>
          </a:xfrm>
          <a:prstGeom prst="rect">
            <a:avLst/>
          </a:prstGeom>
        </p:spPr>
        <p:txBody>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航空法特例法（特別法）</a:t>
            </a:r>
            <a:endParaRPr lang="ja-JP" altLang="en-US" dirty="0"/>
          </a:p>
        </p:txBody>
      </p:sp>
      <p:sp>
        <p:nvSpPr>
          <p:cNvPr id="6" name="コンテンツ プレースホルダー 6"/>
          <p:cNvSpPr txBox="1">
            <a:spLocks/>
          </p:cNvSpPr>
          <p:nvPr/>
        </p:nvSpPr>
        <p:spPr>
          <a:xfrm>
            <a:off x="839788" y="2505075"/>
            <a:ext cx="5157787" cy="3684588"/>
          </a:xfrm>
          <a:prstGeom prst="rect">
            <a:avLst/>
          </a:prstGeom>
        </p:spPr>
        <p:txBody>
          <a:bodyPr>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dirty="0"/>
              <a:t>３ 　前項の航空機及びその航空機に乗り組んでその運航に従事する者については，</a:t>
            </a:r>
            <a:r>
              <a:rPr lang="ja-JP" altLang="en-US" dirty="0">
                <a:solidFill>
                  <a:srgbClr val="FF0000"/>
                </a:solidFill>
              </a:rPr>
              <a:t>航空法第</a:t>
            </a:r>
            <a:r>
              <a:rPr lang="en-US" altLang="ja-JP" dirty="0">
                <a:solidFill>
                  <a:srgbClr val="FF0000"/>
                </a:solidFill>
              </a:rPr>
              <a:t>6</a:t>
            </a:r>
            <a:r>
              <a:rPr lang="ja-JP" altLang="en-US" dirty="0">
                <a:solidFill>
                  <a:srgbClr val="FF0000"/>
                </a:solidFill>
              </a:rPr>
              <a:t>章</a:t>
            </a:r>
            <a:r>
              <a:rPr lang="en-US" altLang="ja-JP" dirty="0">
                <a:solidFill>
                  <a:schemeClr val="bg1">
                    <a:lumMod val="75000"/>
                  </a:schemeClr>
                </a:solidFill>
              </a:rPr>
              <a:t>〔</a:t>
            </a:r>
            <a:r>
              <a:rPr lang="ja-JP" altLang="en-US" dirty="0">
                <a:solidFill>
                  <a:schemeClr val="bg1">
                    <a:lumMod val="75000"/>
                  </a:schemeClr>
                </a:solidFill>
              </a:rPr>
              <a:t>航空機の運航（</a:t>
            </a:r>
            <a:r>
              <a:rPr lang="en-US" altLang="ja-JP" dirty="0">
                <a:solidFill>
                  <a:schemeClr val="bg1">
                    <a:lumMod val="75000"/>
                  </a:schemeClr>
                </a:solidFill>
              </a:rPr>
              <a:t>57</a:t>
            </a:r>
            <a:r>
              <a:rPr lang="ja-JP" altLang="en-US" dirty="0">
                <a:solidFill>
                  <a:schemeClr val="bg1">
                    <a:lumMod val="75000"/>
                  </a:schemeClr>
                </a:solidFill>
              </a:rPr>
              <a:t>条～</a:t>
            </a:r>
            <a:r>
              <a:rPr lang="en-US" altLang="ja-JP" dirty="0">
                <a:solidFill>
                  <a:schemeClr val="bg1">
                    <a:lumMod val="75000"/>
                  </a:schemeClr>
                </a:solidFill>
              </a:rPr>
              <a:t>99</a:t>
            </a:r>
            <a:r>
              <a:rPr lang="ja-JP" altLang="en-US" dirty="0">
                <a:solidFill>
                  <a:schemeClr val="bg1">
                    <a:lumMod val="75000"/>
                  </a:schemeClr>
                </a:solidFill>
              </a:rPr>
              <a:t>条の</a:t>
            </a:r>
            <a:r>
              <a:rPr lang="en-US" altLang="ja-JP" dirty="0">
                <a:solidFill>
                  <a:schemeClr val="bg1">
                    <a:lumMod val="75000"/>
                  </a:schemeClr>
                </a:solidFill>
              </a:rPr>
              <a:t>2</a:t>
            </a:r>
            <a:r>
              <a:rPr lang="ja-JP" altLang="en-US" dirty="0">
                <a:solidFill>
                  <a:schemeClr val="bg1">
                    <a:lumMod val="75000"/>
                  </a:schemeClr>
                </a:solidFill>
              </a:rPr>
              <a:t>）</a:t>
            </a:r>
            <a:r>
              <a:rPr lang="en-US" altLang="ja-JP" dirty="0">
                <a:solidFill>
                  <a:schemeClr val="bg1">
                    <a:lumMod val="75000"/>
                  </a:schemeClr>
                </a:solidFill>
              </a:rPr>
              <a:t>〕</a:t>
            </a:r>
            <a:r>
              <a:rPr lang="en-US" altLang="ja-JP" dirty="0"/>
              <a:t> </a:t>
            </a:r>
            <a:r>
              <a:rPr lang="ja-JP" altLang="en-US" dirty="0">
                <a:solidFill>
                  <a:srgbClr val="FF0000"/>
                </a:solidFill>
              </a:rPr>
              <a:t>の規定は，</a:t>
            </a:r>
            <a:r>
              <a:rPr lang="ja-JP" altLang="en-US" dirty="0"/>
              <a:t>政令で定めるものを除き，</a:t>
            </a:r>
            <a:r>
              <a:rPr lang="ja-JP" altLang="en-US" dirty="0">
                <a:solidFill>
                  <a:srgbClr val="FF0000"/>
                </a:solidFill>
              </a:rPr>
              <a:t>適用しない。</a:t>
            </a:r>
          </a:p>
        </p:txBody>
      </p:sp>
      <p:sp>
        <p:nvSpPr>
          <p:cNvPr id="7" name="テキスト プレースホルダー 7"/>
          <p:cNvSpPr txBox="1">
            <a:spLocks/>
          </p:cNvSpPr>
          <p:nvPr/>
        </p:nvSpPr>
        <p:spPr>
          <a:xfrm>
            <a:off x="6172200" y="1681163"/>
            <a:ext cx="5183188" cy="823912"/>
          </a:xfrm>
          <a:prstGeom prst="rect">
            <a:avLst/>
          </a:prstGeom>
        </p:spPr>
        <p:txBody>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航空法（一般法）</a:t>
            </a:r>
            <a:endParaRPr lang="ja-JP" altLang="en-US" dirty="0"/>
          </a:p>
        </p:txBody>
      </p:sp>
      <p:sp>
        <p:nvSpPr>
          <p:cNvPr id="8" name="コンテンツ プレースホルダー 8"/>
          <p:cNvSpPr txBox="1">
            <a:spLocks/>
          </p:cNvSpPr>
          <p:nvPr/>
        </p:nvSpPr>
        <p:spPr>
          <a:xfrm>
            <a:off x="6172200" y="2505075"/>
            <a:ext cx="5183188" cy="3684588"/>
          </a:xfrm>
          <a:prstGeom prst="rect">
            <a:avLst/>
          </a:prstGeom>
        </p:spPr>
        <p:txBody>
          <a:bodyPr>
            <a:normAutofit fontScale="85000" lnSpcReduction="20000"/>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28763"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a:t>第</a:t>
            </a:r>
            <a:r>
              <a:rPr lang="en-US" altLang="ja-JP"/>
              <a:t>6</a:t>
            </a:r>
            <a:r>
              <a:rPr lang="ja-JP" altLang="en-US"/>
              <a:t>章　航空機の運航</a:t>
            </a:r>
            <a:r>
              <a:rPr lang="en-US" altLang="ja-JP"/>
              <a:t>〔</a:t>
            </a:r>
            <a:r>
              <a:rPr lang="ja-JP" altLang="en-US"/>
              <a:t>に関する義務</a:t>
            </a:r>
            <a:r>
              <a:rPr lang="en-US" altLang="ja-JP"/>
              <a:t>〕</a:t>
            </a:r>
          </a:p>
          <a:p>
            <a:pPr lvl="1">
              <a:lnSpc>
                <a:spcPct val="120000"/>
              </a:lnSpc>
            </a:pPr>
            <a:r>
              <a:rPr lang="ja-JP" altLang="en-US"/>
              <a:t>第</a:t>
            </a:r>
            <a:r>
              <a:rPr lang="en-US" altLang="ja-JP"/>
              <a:t>57</a:t>
            </a:r>
            <a:r>
              <a:rPr lang="ja-JP" altLang="en-US"/>
              <a:t>条～</a:t>
            </a:r>
            <a:r>
              <a:rPr lang="en-US" altLang="ja-JP"/>
              <a:t>99</a:t>
            </a:r>
            <a:r>
              <a:rPr lang="ja-JP" altLang="en-US"/>
              <a:t>条の</a:t>
            </a:r>
            <a:r>
              <a:rPr lang="en-US" altLang="ja-JP"/>
              <a:t>2</a:t>
            </a:r>
          </a:p>
          <a:p>
            <a:pPr lvl="2">
              <a:lnSpc>
                <a:spcPct val="120000"/>
              </a:lnSpc>
            </a:pPr>
            <a:r>
              <a:rPr lang="ja-JP" altLang="en-US"/>
              <a:t>国籍等の表示，航空日誌，航空機に備え付ける書類，航空機の航行の安全を確保するための装置，航空機の航行の安全を確保するための装置，航空機の運航の状況を記録するための装置，</a:t>
            </a:r>
            <a:r>
              <a:rPr lang="en-US" altLang="ja-JP"/>
              <a:t>…</a:t>
            </a:r>
            <a:r>
              <a:rPr lang="ja-JP" altLang="en-US"/>
              <a:t> 乗務割の基準，最近の飛行経験，酒精飲料等，身体障害，操縦者の見張り義務，特定操縦技能の審査等，</a:t>
            </a:r>
            <a:r>
              <a:rPr lang="en-US" altLang="ja-JP"/>
              <a:t>…</a:t>
            </a:r>
            <a:r>
              <a:rPr lang="ja-JP" altLang="en-US"/>
              <a:t>最低安全高度，粗暴な操縦の禁止，爆発物等の輸送禁止，</a:t>
            </a:r>
            <a:r>
              <a:rPr lang="zh-TW" altLang="en-US"/>
              <a:t>無操縦者航空機</a:t>
            </a:r>
            <a:r>
              <a:rPr lang="en-US" altLang="ja-JP"/>
              <a:t>…</a:t>
            </a:r>
            <a:endParaRPr lang="ja-JP" altLang="en-US" dirty="0"/>
          </a:p>
        </p:txBody>
      </p:sp>
      <p:sp>
        <p:nvSpPr>
          <p:cNvPr id="10" name="フッター プレースホルダー 9"/>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64900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up)">
                                      <p:cBhvr>
                                        <p:cTn id="16" dur="3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「治外法権」の意味と撤廃の戦略</a:t>
            </a:r>
            <a:endParaRPr kumimoji="1" lang="ja-JP" altLang="en-US" dirty="0"/>
          </a:p>
        </p:txBody>
      </p:sp>
      <p:sp>
        <p:nvSpPr>
          <p:cNvPr id="6" name="コンテンツ プレースホルダー 5"/>
          <p:cNvSpPr>
            <a:spLocks noGrp="1"/>
          </p:cNvSpPr>
          <p:nvPr>
            <p:ph idx="1"/>
          </p:nvPr>
        </p:nvSpPr>
        <p:spPr/>
        <p:txBody>
          <a:bodyPr>
            <a:normAutofit fontScale="77500" lnSpcReduction="20000"/>
          </a:bodyPr>
          <a:lstStyle/>
          <a:p>
            <a:pPr>
              <a:lnSpc>
                <a:spcPct val="120000"/>
              </a:lnSpc>
            </a:pPr>
            <a:r>
              <a:rPr lang="ja-JP" altLang="en-US" dirty="0"/>
              <a:t>有斐閣・法律学小辞典（</a:t>
            </a:r>
            <a:r>
              <a:rPr lang="en-US" altLang="ja-JP" dirty="0"/>
              <a:t>2008</a:t>
            </a:r>
            <a:r>
              <a:rPr lang="ja-JP" altLang="en-US" dirty="0"/>
              <a:t>）</a:t>
            </a:r>
            <a:endParaRPr lang="en-US" altLang="ja-JP" dirty="0"/>
          </a:p>
          <a:p>
            <a:pPr lvl="1">
              <a:lnSpc>
                <a:spcPct val="120000"/>
              </a:lnSpc>
            </a:pPr>
            <a:r>
              <a:rPr lang="ja-JP" altLang="en-US" dirty="0"/>
              <a:t>外交官等</a:t>
            </a:r>
            <a:r>
              <a:rPr lang="en-US" altLang="ja-JP" dirty="0"/>
              <a:t>〔</a:t>
            </a:r>
            <a:r>
              <a:rPr lang="ja-JP" altLang="en-US" dirty="0"/>
              <a:t>ここでは，米軍</a:t>
            </a:r>
            <a:r>
              <a:rPr lang="en-US" altLang="ja-JP" dirty="0"/>
              <a:t>〕</a:t>
            </a:r>
            <a:r>
              <a:rPr lang="ja-JP" altLang="en-US" dirty="0"/>
              <a:t>が接受国等の外国</a:t>
            </a:r>
            <a:r>
              <a:rPr lang="en-US" altLang="ja-JP" dirty="0"/>
              <a:t>〔</a:t>
            </a:r>
            <a:r>
              <a:rPr lang="ja-JP" altLang="en-US" dirty="0"/>
              <a:t>ここでは日本</a:t>
            </a:r>
            <a:r>
              <a:rPr lang="en-US" altLang="ja-JP" dirty="0"/>
              <a:t>〕</a:t>
            </a:r>
            <a:r>
              <a:rPr lang="ja-JP" altLang="en-US" dirty="0"/>
              <a:t>にあるときに，当該外交官等</a:t>
            </a:r>
            <a:r>
              <a:rPr lang="en-US" altLang="ja-JP" dirty="0"/>
              <a:t>〔</a:t>
            </a:r>
            <a:r>
              <a:rPr lang="ja-JP" altLang="en-US" dirty="0"/>
              <a:t>ここでは，米軍</a:t>
            </a:r>
            <a:r>
              <a:rPr lang="en-US" altLang="ja-JP" dirty="0"/>
              <a:t>〕</a:t>
            </a:r>
            <a:r>
              <a:rPr lang="ja-JP" altLang="en-US" dirty="0"/>
              <a:t>が，在留国</a:t>
            </a:r>
            <a:r>
              <a:rPr lang="en-US" altLang="ja-JP" dirty="0"/>
              <a:t>〔</a:t>
            </a:r>
            <a:r>
              <a:rPr lang="ja-JP" altLang="en-US" dirty="0"/>
              <a:t>ここでは日本国</a:t>
            </a:r>
            <a:r>
              <a:rPr lang="en-US" altLang="ja-JP" dirty="0"/>
              <a:t>〕</a:t>
            </a:r>
            <a:r>
              <a:rPr lang="ja-JP" altLang="en-US" dirty="0"/>
              <a:t>ではなく本国</a:t>
            </a:r>
            <a:r>
              <a:rPr lang="en-US" altLang="ja-JP" dirty="0"/>
              <a:t>〔</a:t>
            </a:r>
            <a:r>
              <a:rPr lang="ja-JP" altLang="en-US" dirty="0"/>
              <a:t>ここでは，合衆国</a:t>
            </a:r>
            <a:r>
              <a:rPr lang="en-US" altLang="ja-JP" dirty="0"/>
              <a:t>〕</a:t>
            </a:r>
            <a:r>
              <a:rPr lang="ja-JP" altLang="en-US" dirty="0"/>
              <a:t>の領土にあるものと擬制して，本国</a:t>
            </a:r>
            <a:r>
              <a:rPr lang="en-US" altLang="ja-JP" dirty="0"/>
              <a:t>[</a:t>
            </a:r>
            <a:r>
              <a:rPr lang="ja-JP" altLang="en-US" dirty="0"/>
              <a:t>合衆国</a:t>
            </a:r>
            <a:r>
              <a:rPr lang="en-US" altLang="ja-JP" dirty="0"/>
              <a:t>]</a:t>
            </a:r>
            <a:r>
              <a:rPr lang="ja-JP" altLang="en-US" dirty="0"/>
              <a:t>の法制及び在留国</a:t>
            </a:r>
            <a:r>
              <a:rPr lang="en-US" altLang="ja-JP" dirty="0"/>
              <a:t>〔</a:t>
            </a:r>
            <a:r>
              <a:rPr lang="ja-JP" altLang="en-US" dirty="0"/>
              <a:t>日本国</a:t>
            </a:r>
            <a:r>
              <a:rPr lang="en-US" altLang="ja-JP" dirty="0"/>
              <a:t>〕</a:t>
            </a:r>
            <a:r>
              <a:rPr lang="ja-JP" altLang="en-US" dirty="0"/>
              <a:t>の法制が及ばない状態。</a:t>
            </a:r>
            <a:endParaRPr lang="en-US" altLang="ja-JP" dirty="0"/>
          </a:p>
          <a:p>
            <a:pPr lvl="2">
              <a:lnSpc>
                <a:spcPct val="120000"/>
              </a:lnSpc>
            </a:pPr>
            <a:r>
              <a:rPr lang="en-US" altLang="ja-JP" sz="2600" dirty="0"/>
              <a:t>〔</a:t>
            </a:r>
            <a:r>
              <a:rPr lang="ja-JP" altLang="en-US" sz="2600" dirty="0"/>
              <a:t>植民地における総督による支配を想起すればわかりやすい</a:t>
            </a:r>
            <a:r>
              <a:rPr lang="en-US" altLang="ja-JP" sz="2600" dirty="0"/>
              <a:t>〕</a:t>
            </a:r>
            <a:r>
              <a:rPr lang="ja-JP" altLang="en-US" sz="2600" dirty="0" err="1"/>
              <a:t>。</a:t>
            </a:r>
            <a:endParaRPr lang="en-US" altLang="ja-JP" sz="2600" dirty="0"/>
          </a:p>
          <a:p>
            <a:pPr>
              <a:lnSpc>
                <a:spcPct val="120000"/>
              </a:lnSpc>
            </a:pPr>
            <a:r>
              <a:rPr lang="ja-JP" altLang="en-US" dirty="0"/>
              <a:t>矛盾点</a:t>
            </a:r>
            <a:endParaRPr lang="en-US" altLang="ja-JP" dirty="0"/>
          </a:p>
          <a:p>
            <a:pPr lvl="1">
              <a:lnSpc>
                <a:spcPct val="120000"/>
              </a:lnSpc>
            </a:pPr>
            <a:r>
              <a:rPr lang="ja-JP" altLang="en-US" dirty="0"/>
              <a:t>在留国ではなく，本国の領土にあるものと擬制するのであれば，外国人である日本人，日本の環境に対しても，本国</a:t>
            </a:r>
            <a:r>
              <a:rPr lang="en-US" altLang="ja-JP" dirty="0"/>
              <a:t>〔</a:t>
            </a:r>
            <a:r>
              <a:rPr lang="ja-JP" altLang="en-US" dirty="0"/>
              <a:t>合衆国</a:t>
            </a:r>
            <a:r>
              <a:rPr lang="en-US" altLang="ja-JP" dirty="0"/>
              <a:t>〕</a:t>
            </a:r>
            <a:r>
              <a:rPr lang="ja-JP" altLang="en-US" dirty="0"/>
              <a:t>の法制を適用すべきである。</a:t>
            </a:r>
            <a:endParaRPr lang="en-US" altLang="ja-JP" dirty="0"/>
          </a:p>
          <a:p>
            <a:pPr>
              <a:lnSpc>
                <a:spcPct val="120000"/>
              </a:lnSpc>
            </a:pPr>
            <a:r>
              <a:rPr lang="ja-JP" altLang="en-US" dirty="0"/>
              <a:t>戦略</a:t>
            </a:r>
            <a:endParaRPr lang="en-US" altLang="ja-JP" dirty="0"/>
          </a:p>
          <a:p>
            <a:pPr lvl="1">
              <a:lnSpc>
                <a:spcPct val="120000"/>
              </a:lnSpc>
            </a:pPr>
            <a:r>
              <a:rPr lang="ja-JP" altLang="en-US" dirty="0"/>
              <a:t>外交官の権限が，外国の裁判管轄権を免れているだけで，少なくとも本国法の規律には服すべきであるのと同様，米軍にも，「日本国民，日本国の財産・環境に対して，少なくとも，合衆国の本国法を適用せよ」と要求していくべきであろう。</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155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275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7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up)">
                                      <p:cBhvr>
                                        <p:cTn id="17" dur="1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up)">
                                      <p:cBhvr>
                                        <p:cTn id="22" dur="2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7880"/>
          </a:xfrm>
        </p:spPr>
        <p:txBody>
          <a:bodyPr/>
          <a:lstStyle/>
          <a:p>
            <a:r>
              <a:rPr kumimoji="1" lang="ja-JP" altLang="en-US" dirty="0"/>
              <a:t>法律家の思考方法（アイラック</a:t>
            </a:r>
            <a:r>
              <a:rPr kumimoji="1" lang="en-US" altLang="ja-JP" dirty="0"/>
              <a:t>(IRAC)</a:t>
            </a:r>
            <a:r>
              <a:rPr kumimoji="1" lang="ja-JP" altLang="en-US" dirty="0"/>
              <a:t>）</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39</a:t>
            </a:fld>
            <a:endParaRPr kumimoji="1" lang="ja-JP" altLang="en-US"/>
          </a:p>
        </p:txBody>
      </p:sp>
      <p:graphicFrame>
        <p:nvGraphicFramePr>
          <p:cNvPr id="5" name="Group 58"/>
          <p:cNvGraphicFramePr>
            <a:graphicFrameLocks/>
          </p:cNvGraphicFramePr>
          <p:nvPr>
            <p:extLst>
              <p:ext uri="{D42A27DB-BD31-4B8C-83A1-F6EECF244321}">
                <p14:modId xmlns:p14="http://schemas.microsoft.com/office/powerpoint/2010/main" val="4140456283"/>
              </p:ext>
            </p:extLst>
          </p:nvPr>
        </p:nvGraphicFramePr>
        <p:xfrm>
          <a:off x="890953" y="1459517"/>
          <a:ext cx="10433540" cy="4690321"/>
        </p:xfrm>
        <a:graphic>
          <a:graphicData uri="http://schemas.openxmlformats.org/drawingml/2006/table">
            <a:tbl>
              <a:tblPr/>
              <a:tblGrid>
                <a:gridCol w="2756526">
                  <a:extLst>
                    <a:ext uri="{9D8B030D-6E8A-4147-A177-3AD203B41FA5}">
                      <a16:colId xmlns:a16="http://schemas.microsoft.com/office/drawing/2014/main" val="20000"/>
                    </a:ext>
                  </a:extLst>
                </a:gridCol>
                <a:gridCol w="693478">
                  <a:extLst>
                    <a:ext uri="{9D8B030D-6E8A-4147-A177-3AD203B41FA5}">
                      <a16:colId xmlns:a16="http://schemas.microsoft.com/office/drawing/2014/main" val="20001"/>
                    </a:ext>
                  </a:extLst>
                </a:gridCol>
                <a:gridCol w="2860874">
                  <a:extLst>
                    <a:ext uri="{9D8B030D-6E8A-4147-A177-3AD203B41FA5}">
                      <a16:colId xmlns:a16="http://schemas.microsoft.com/office/drawing/2014/main" val="20002"/>
                    </a:ext>
                  </a:extLst>
                </a:gridCol>
                <a:gridCol w="4122662">
                  <a:extLst>
                    <a:ext uri="{9D8B030D-6E8A-4147-A177-3AD203B41FA5}">
                      <a16:colId xmlns:a16="http://schemas.microsoft.com/office/drawing/2014/main" val="20003"/>
                    </a:ext>
                  </a:extLst>
                </a:gridCol>
              </a:tblGrid>
              <a:tr h="708569">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800" b="1" i="0" u="none" strike="noStrike" cap="none" normalizeH="0" baseline="0" dirty="0">
                          <a:ln>
                            <a:noFill/>
                          </a:ln>
                          <a:solidFill>
                            <a:schemeClr val="tx1"/>
                          </a:solidFill>
                          <a:effectLst/>
                          <a:latin typeface="Times New Roman" charset="0"/>
                          <a:ea typeface="ＭＳ Ｐゴシック" charset="-128"/>
                        </a:rPr>
                        <a:t>IRAC</a:t>
                      </a:r>
                      <a:r>
                        <a:rPr kumimoji="1" lang="ja-JP" altLang="en-US" sz="4800" b="0" i="0" u="none" strike="noStrike" cap="none" normalizeH="0" baseline="0" dirty="0">
                          <a:ln>
                            <a:noFill/>
                          </a:ln>
                          <a:solidFill>
                            <a:schemeClr val="tx1"/>
                          </a:solidFill>
                          <a:effectLst/>
                          <a:latin typeface="Tahoma" charset="0"/>
                          <a:ea typeface="ＭＳ Ｐゴシック"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31338">
                <a:tc row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a:ln>
                            <a:noFill/>
                          </a:ln>
                          <a:solidFill>
                            <a:schemeClr val="tx2"/>
                          </a:solidFill>
                          <a:effectLst/>
                          <a:latin typeface="Tahoma" charset="0"/>
                          <a:ea typeface="ＭＳ Ｐゴシック" charset="-128"/>
                        </a:rPr>
                        <a:t>法的分析</a:t>
                      </a:r>
                      <a:br>
                        <a:rPr kumimoji="1" lang="en-US" altLang="ja-JP" sz="4400" b="0" i="0" u="none" strike="noStrike" cap="none" normalizeH="0" baseline="0" dirty="0">
                          <a:ln>
                            <a:noFill/>
                          </a:ln>
                          <a:solidFill>
                            <a:schemeClr val="tx2"/>
                          </a:solidFill>
                          <a:effectLst/>
                          <a:latin typeface="Tahoma" charset="0"/>
                          <a:ea typeface="ＭＳ Ｐゴシック" charset="-128"/>
                        </a:rPr>
                      </a:br>
                      <a:r>
                        <a:rPr kumimoji="1" lang="ja-JP" altLang="en-US" sz="4400" b="0" i="0" u="none" strike="noStrike" cap="none" normalizeH="0" baseline="0" dirty="0">
                          <a:ln>
                            <a:noFill/>
                          </a:ln>
                          <a:solidFill>
                            <a:schemeClr val="tx2"/>
                          </a:solidFill>
                          <a:effectLst/>
                          <a:latin typeface="Tahoma" charset="0"/>
                          <a:ea typeface="ＭＳ Ｐゴシック" charset="-128"/>
                        </a:rPr>
                        <a:t>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Issue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1338">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Rules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5300">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a:ln>
                            <a:noFill/>
                          </a:ln>
                          <a:solidFill>
                            <a:schemeClr val="tx1"/>
                          </a:solidFill>
                          <a:effectLst/>
                          <a:latin typeface="Times New Roman" charset="0"/>
                          <a:ea typeface="ＭＳ Ｐゴシック"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Application</a:t>
                      </a:r>
                      <a:endParaRPr kumimoji="1" lang="ja-JP" altLang="en-US" sz="4000" b="1" i="0" u="none" strike="noStrike" cap="none" normalizeH="0" baseline="0" dirty="0">
                        <a:ln>
                          <a:noFill/>
                        </a:ln>
                        <a:solidFill>
                          <a:schemeClr val="tx1"/>
                        </a:solidFill>
                        <a:effectLst/>
                        <a:latin typeface="Times New Roman"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338">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a:ln>
                            <a:noFill/>
                          </a:ln>
                          <a:solidFill>
                            <a:schemeClr val="tx2"/>
                          </a:solidFill>
                          <a:effectLst/>
                          <a:latin typeface="Tahoma" charset="0"/>
                          <a:ea typeface="ＭＳ Ｐゴシック" charset="-128"/>
                        </a:rPr>
                        <a:t>法的議論</a:t>
                      </a:r>
                      <a:br>
                        <a:rPr kumimoji="1" lang="en-US" altLang="ja-JP" sz="4400" b="0" i="0" u="none" strike="noStrike" cap="none" normalizeH="0" baseline="0" dirty="0">
                          <a:ln>
                            <a:noFill/>
                          </a:ln>
                          <a:solidFill>
                            <a:schemeClr val="tx2"/>
                          </a:solidFill>
                          <a:effectLst/>
                          <a:latin typeface="Tahoma" charset="0"/>
                          <a:ea typeface="ＭＳ Ｐゴシック" charset="-128"/>
                        </a:rPr>
                      </a:br>
                      <a:r>
                        <a:rPr kumimoji="1" lang="ja-JP" altLang="en-US" sz="4400" b="0" i="0" u="none" strike="noStrike" cap="none" normalizeH="0" baseline="0" dirty="0">
                          <a:ln>
                            <a:noFill/>
                          </a:ln>
                          <a:solidFill>
                            <a:schemeClr val="tx2"/>
                          </a:solidFill>
                          <a:effectLst/>
                          <a:latin typeface="Tahoma" charset="0"/>
                          <a:ea typeface="ＭＳ Ｐゴシック" charset="-128"/>
                        </a:rPr>
                        <a:t>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Argument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3201">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 name="フッター プレースホルダー 6"/>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59475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a:t>自立のための環境の変化</a:t>
            </a:r>
          </a:p>
        </p:txBody>
      </p:sp>
      <p:sp>
        <p:nvSpPr>
          <p:cNvPr id="8" name="コンテンツ プレースホルダー 7"/>
          <p:cNvSpPr>
            <a:spLocks noGrp="1"/>
          </p:cNvSpPr>
          <p:nvPr>
            <p:ph idx="1"/>
          </p:nvPr>
        </p:nvSpPr>
        <p:spPr/>
        <p:txBody>
          <a:bodyPr>
            <a:normAutofit fontScale="77500" lnSpcReduction="20000"/>
          </a:bodyPr>
          <a:lstStyle/>
          <a:p>
            <a:pPr>
              <a:lnSpc>
                <a:spcPct val="120000"/>
              </a:lnSpc>
            </a:pPr>
            <a:r>
              <a:rPr kumimoji="1" lang="ja-JP" altLang="en-US" dirty="0"/>
              <a:t>インターネット社会の進展</a:t>
            </a:r>
            <a:endParaRPr kumimoji="1" lang="en-US" altLang="ja-JP" dirty="0"/>
          </a:p>
          <a:p>
            <a:pPr lvl="1">
              <a:lnSpc>
                <a:spcPct val="120000"/>
              </a:lnSpc>
            </a:pPr>
            <a:r>
              <a:rPr lang="ja-JP" altLang="en-US" dirty="0"/>
              <a:t>インターネットの発展に伴って，消費者は，商品・サービスを購入するだけでなく，アプリを利用することによって，家庭で生じる不用品等の販売ばかりでなく，収入の補完とか，老後に備えるとかの目的で，投資取引（株取引，デリバティブ取引）にも，積極的に進出し始めている。</a:t>
            </a:r>
            <a:endParaRPr lang="en-US" altLang="ja-JP" dirty="0"/>
          </a:p>
          <a:p>
            <a:pPr>
              <a:lnSpc>
                <a:spcPct val="120000"/>
              </a:lnSpc>
            </a:pPr>
            <a:r>
              <a:rPr lang="ja-JP" altLang="en-US" dirty="0"/>
              <a:t>消費者像の変化</a:t>
            </a:r>
            <a:endParaRPr lang="en-US" altLang="ja-JP" dirty="0"/>
          </a:p>
          <a:p>
            <a:pPr lvl="1">
              <a:lnSpc>
                <a:spcPct val="120000"/>
              </a:lnSpc>
            </a:pPr>
            <a:r>
              <a:rPr lang="ja-JP" altLang="en-US" dirty="0"/>
              <a:t>このようにして，消費者は，「保護されるべき生身の人間」としての性質だけでなく，自由な取引に伴う厳しい責任を負うべき「合理的な経済人</a:t>
            </a:r>
            <a:r>
              <a:rPr lang="en-US" altLang="ja-JP" dirty="0"/>
              <a:t>=</a:t>
            </a:r>
            <a:r>
              <a:rPr lang="ja-JP" altLang="en-US" dirty="0"/>
              <a:t>自立した生活者」としての性格も帯びてくる。</a:t>
            </a:r>
            <a:endParaRPr lang="en-US" altLang="ja-JP" dirty="0"/>
          </a:p>
          <a:p>
            <a:pPr>
              <a:lnSpc>
                <a:spcPct val="120000"/>
              </a:lnSpc>
            </a:pPr>
            <a:r>
              <a:rPr lang="ja-JP" altLang="en-US" dirty="0"/>
              <a:t>新しい消費者像の模索</a:t>
            </a:r>
            <a:endParaRPr lang="en-US" altLang="ja-JP" dirty="0"/>
          </a:p>
          <a:p>
            <a:pPr lvl="1">
              <a:lnSpc>
                <a:spcPct val="120000"/>
              </a:lnSpc>
            </a:pPr>
            <a:r>
              <a:rPr lang="ja-JP" altLang="en-US" dirty="0"/>
              <a:t>新しい消費者像としての「社会・経済的に自立しつつ，ゆるやかな連携組織を通じて相互に協力し合う消費者」という課題について，①家計の主体として修得すべき「起業のノウハウ」，②法を学ぶ者として行うべき「紛争の解決・未然防止を通じた平和への貢献」，③国民として願う「占領状態にある日本国の自立」の問題とも関連させながら考察する必要があるのではないだろう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a:t>2019/4/6</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08975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2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up)">
                                      <p:cBhvr>
                                        <p:cTn id="12" dur="175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ipe(up)">
                                      <p:cBhvr>
                                        <p:cTn id="17" dur="3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35487"/>
          </a:xfrm>
        </p:spPr>
        <p:txBody>
          <a:bodyPr>
            <a:normAutofit/>
          </a:bodyPr>
          <a:lstStyle/>
          <a:p>
            <a:r>
              <a:rPr kumimoji="1" lang="ja-JP" altLang="en-US" dirty="0"/>
              <a:t>法適用における事実の発見とルールの発見</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40</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316709031"/>
              </p:ext>
            </p:extLst>
          </p:nvPr>
        </p:nvGraphicFramePr>
        <p:xfrm>
          <a:off x="1904513" y="1551599"/>
          <a:ext cx="5327442" cy="4623101"/>
        </p:xfrm>
        <a:graphic>
          <a:graphicData uri="http://schemas.openxmlformats.org/presentationml/2006/ole">
            <mc:AlternateContent xmlns:mc="http://schemas.openxmlformats.org/markup-compatibility/2006">
              <mc:Choice xmlns:v="urn:schemas-microsoft-com:vml" Requires="v">
                <p:oleObj spid="_x0000_s2054" name="Visio" r:id="rId4" imgW="2676754" imgH="2323186" progId="Visio.Drawing.11">
                  <p:embed/>
                </p:oleObj>
              </mc:Choice>
              <mc:Fallback>
                <p:oleObj name="Visio" r:id="rId4" imgW="2676754" imgH="2323186" progId="Visio.Drawing.11">
                  <p:embed/>
                  <p:pic>
                    <p:nvPicPr>
                      <p:cNvPr id="5" name="オブジェクト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4513" y="1551599"/>
                        <a:ext cx="5327442" cy="4623101"/>
                      </a:xfrm>
                      <a:prstGeom prst="rect">
                        <a:avLst/>
                      </a:prstGeom>
                      <a:noFill/>
                      <a:ln>
                        <a:noFill/>
                      </a:ln>
                      <a:effectLs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430938080"/>
              </p:ext>
            </p:extLst>
          </p:nvPr>
        </p:nvGraphicFramePr>
        <p:xfrm>
          <a:off x="4857262" y="1503120"/>
          <a:ext cx="5248031" cy="4650722"/>
        </p:xfrm>
        <a:graphic>
          <a:graphicData uri="http://schemas.openxmlformats.org/presentationml/2006/ole">
            <mc:AlternateContent xmlns:mc="http://schemas.openxmlformats.org/markup-compatibility/2006">
              <mc:Choice xmlns:v="urn:schemas-microsoft-com:vml" Requires="v">
                <p:oleObj spid="_x0000_s2055" name="Visio" r:id="rId6" imgW="2606345" imgH="2310079" progId="Visio.Drawing.11">
                  <p:embed/>
                </p:oleObj>
              </mc:Choice>
              <mc:Fallback>
                <p:oleObj name="Visio" r:id="rId6" imgW="2606345" imgH="2310079" progId="Visio.Drawing.11">
                  <p:embed/>
                  <p:pic>
                    <p:nvPicPr>
                      <p:cNvPr id="6" name="オブジェクト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7262" y="1503120"/>
                        <a:ext cx="5248031" cy="4650722"/>
                      </a:xfrm>
                      <a:prstGeom prst="rect">
                        <a:avLst/>
                      </a:prstGeom>
                      <a:noFill/>
                      <a:ln>
                        <a:noFill/>
                      </a:ln>
                      <a:effectLst/>
                      <a:extLst/>
                    </p:spPr>
                  </p:pic>
                </p:oleObj>
              </mc:Fallback>
            </mc:AlternateContent>
          </a:graphicData>
        </a:graphic>
      </p:graphicFrame>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98045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96018"/>
          </a:xfrm>
        </p:spPr>
        <p:txBody>
          <a:bodyPr>
            <a:normAutofit fontScale="90000"/>
          </a:bodyPr>
          <a:lstStyle/>
          <a:p>
            <a:r>
              <a:rPr kumimoji="1" lang="ja-JP" altLang="en-US" dirty="0"/>
              <a:t>法の議論の方法論（トゥールミン図式の改訂）</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41</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417936640"/>
              </p:ext>
            </p:extLst>
          </p:nvPr>
        </p:nvGraphicFramePr>
        <p:xfrm>
          <a:off x="1647104" y="1283677"/>
          <a:ext cx="9044346" cy="4804809"/>
        </p:xfrm>
        <a:graphic>
          <a:graphicData uri="http://schemas.openxmlformats.org/presentationml/2006/ole">
            <mc:AlternateContent xmlns:mc="http://schemas.openxmlformats.org/markup-compatibility/2006">
              <mc:Choice xmlns:v="urn:schemas-microsoft-com:vml" Requires="v">
                <p:oleObj spid="_x0000_s3076" name="Visio" r:id="rId4" imgW="4876800" imgH="2590952" progId="Visio.Drawing.11">
                  <p:embed/>
                </p:oleObj>
              </mc:Choice>
              <mc:Fallback>
                <p:oleObj name="Visio" r:id="rId4" imgW="4876800" imgH="2590952" progId="Visio.Drawing.11">
                  <p:embed/>
                  <p:pic>
                    <p:nvPicPr>
                      <p:cNvPr id="5" name="オブジェクト 4"/>
                      <p:cNvPicPr/>
                      <p:nvPr/>
                    </p:nvPicPr>
                    <p:blipFill>
                      <a:blip r:embed="rId5"/>
                      <a:stretch>
                        <a:fillRect/>
                      </a:stretch>
                    </p:blipFill>
                    <p:spPr>
                      <a:xfrm>
                        <a:off x="1647104" y="1283677"/>
                        <a:ext cx="9044346" cy="4804809"/>
                      </a:xfrm>
                      <a:prstGeom prst="rect">
                        <a:avLst/>
                      </a:prstGeom>
                    </p:spPr>
                  </p:pic>
                </p:oleObj>
              </mc:Fallback>
            </mc:AlternateContent>
          </a:graphicData>
        </a:graphic>
      </p:graphicFrame>
      <p:sp>
        <p:nvSpPr>
          <p:cNvPr id="7" name="フッター プレースホルダー 6"/>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06421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トゥールミンの図式　その</a:t>
            </a:r>
            <a:r>
              <a:rPr kumimoji="1" lang="en-US" altLang="ja-JP" dirty="0"/>
              <a:t>1</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42</a:t>
            </a:fld>
            <a:endParaRPr kumimoji="1" lang="ja-JP" altLang="en-US"/>
          </a:p>
        </p:txBody>
      </p:sp>
      <p:pic>
        <p:nvPicPr>
          <p:cNvPr id="5" name="図 4"/>
          <p:cNvPicPr>
            <a:picLocks noChangeAspect="1"/>
          </p:cNvPicPr>
          <p:nvPr/>
        </p:nvPicPr>
        <p:blipFill>
          <a:blip r:embed="rId3"/>
          <a:stretch>
            <a:fillRect/>
          </a:stretch>
        </p:blipFill>
        <p:spPr>
          <a:xfrm>
            <a:off x="771249" y="2430045"/>
            <a:ext cx="10649502" cy="3073939"/>
          </a:xfrm>
          <a:prstGeom prst="rect">
            <a:avLst/>
          </a:prstGeom>
        </p:spPr>
      </p:pic>
      <p:sp>
        <p:nvSpPr>
          <p:cNvPr id="7" name="フッター プレースホルダー 6"/>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9550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3382"/>
          </a:xfrm>
        </p:spPr>
        <p:txBody>
          <a:bodyPr/>
          <a:lstStyle/>
          <a:p>
            <a:r>
              <a:rPr kumimoji="1" lang="ja-JP" altLang="en-US" dirty="0"/>
              <a:t>トゥールミンの図式　その</a:t>
            </a:r>
            <a:r>
              <a:rPr kumimoji="1" lang="en-US" altLang="ja-JP" dirty="0"/>
              <a:t>2</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43</a:t>
            </a:fld>
            <a:endParaRPr kumimoji="1" lang="ja-JP" altLang="en-US"/>
          </a:p>
        </p:txBody>
      </p:sp>
      <p:pic>
        <p:nvPicPr>
          <p:cNvPr id="5" name="図 4"/>
          <p:cNvPicPr>
            <a:picLocks noChangeAspect="1"/>
          </p:cNvPicPr>
          <p:nvPr/>
        </p:nvPicPr>
        <p:blipFill>
          <a:blip r:embed="rId3"/>
          <a:stretch>
            <a:fillRect/>
          </a:stretch>
        </p:blipFill>
        <p:spPr>
          <a:xfrm>
            <a:off x="1596903" y="1423991"/>
            <a:ext cx="9141069" cy="4756875"/>
          </a:xfrm>
          <a:prstGeom prst="rect">
            <a:avLst/>
          </a:prstGeom>
        </p:spPr>
      </p:pic>
      <p:sp>
        <p:nvSpPr>
          <p:cNvPr id="7" name="フッター プレースホルダー 6"/>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26334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65188"/>
          </a:xfrm>
        </p:spPr>
        <p:txBody>
          <a:bodyPr/>
          <a:lstStyle/>
          <a:p>
            <a:r>
              <a:rPr kumimoji="1" lang="ja-JP" altLang="en-US" dirty="0"/>
              <a:t>トゥールミンの図式　その</a:t>
            </a:r>
            <a:r>
              <a:rPr kumimoji="1" lang="en-US" altLang="ja-JP" dirty="0"/>
              <a:t>3</a:t>
            </a:r>
            <a:r>
              <a:rPr kumimoji="1" lang="ja-JP" altLang="en-US" dirty="0"/>
              <a:t>（加賀山説）</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44</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228742497"/>
              </p:ext>
            </p:extLst>
          </p:nvPr>
        </p:nvGraphicFramePr>
        <p:xfrm>
          <a:off x="1639888" y="1519238"/>
          <a:ext cx="9051925" cy="4548187"/>
        </p:xfrm>
        <a:graphic>
          <a:graphicData uri="http://schemas.openxmlformats.org/presentationml/2006/ole">
            <mc:AlternateContent xmlns:mc="http://schemas.openxmlformats.org/markup-compatibility/2006">
              <mc:Choice xmlns:v="urn:schemas-microsoft-com:vml" Requires="v">
                <p:oleObj spid="_x0000_s4100" name="Visio" r:id="rId4" imgW="4701454" imgH="2362352" progId="Visio.Drawing.11">
                  <p:embed/>
                </p:oleObj>
              </mc:Choice>
              <mc:Fallback>
                <p:oleObj name="Visio" r:id="rId4" imgW="4701454" imgH="2362352" progId="Visio.Drawing.11">
                  <p:embed/>
                  <p:pic>
                    <p:nvPicPr>
                      <p:cNvPr id="5" name="オブジェクト 4"/>
                      <p:cNvPicPr/>
                      <p:nvPr/>
                    </p:nvPicPr>
                    <p:blipFill>
                      <a:blip r:embed="rId5"/>
                      <a:stretch>
                        <a:fillRect/>
                      </a:stretch>
                    </p:blipFill>
                    <p:spPr>
                      <a:xfrm>
                        <a:off x="1639888" y="1519238"/>
                        <a:ext cx="9051925" cy="4548187"/>
                      </a:xfrm>
                      <a:prstGeom prst="rect">
                        <a:avLst/>
                      </a:prstGeom>
                    </p:spPr>
                  </p:pic>
                </p:oleObj>
              </mc:Fallback>
            </mc:AlternateContent>
          </a:graphicData>
        </a:graphic>
      </p:graphicFrame>
      <p:sp>
        <p:nvSpPr>
          <p:cNvPr id="7" name="フッター プレースホルダー 6"/>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42489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pPr>
              <a:lnSpc>
                <a:spcPct val="100000"/>
              </a:lnSpc>
            </a:pPr>
            <a:r>
              <a:rPr kumimoji="1" lang="ja-JP" altLang="en-US" sz="5300" dirty="0"/>
              <a:t>自省のすすめ（総論）</a:t>
            </a:r>
            <a:br>
              <a:rPr kumimoji="1" lang="en-US" altLang="ja-JP" sz="5300" dirty="0"/>
            </a:br>
            <a:r>
              <a:rPr lang="ja-JP" altLang="en-US" sz="3100" dirty="0"/>
              <a:t>すべての総論（言うこと）は歓迎され，各論（やること）は拒絶される</a:t>
            </a:r>
            <a:endParaRPr kumimoji="1" lang="ja-JP" altLang="en-US" sz="3600" dirty="0"/>
          </a:p>
        </p:txBody>
      </p:sp>
      <p:sp>
        <p:nvSpPr>
          <p:cNvPr id="6" name="コンテンツ プレースホルダー 5"/>
          <p:cNvSpPr>
            <a:spLocks noGrp="1"/>
          </p:cNvSpPr>
          <p:nvPr>
            <p:ph idx="1"/>
          </p:nvPr>
        </p:nvSpPr>
        <p:spPr/>
        <p:txBody>
          <a:bodyPr>
            <a:normAutofit fontScale="92500" lnSpcReduction="10000"/>
          </a:bodyPr>
          <a:lstStyle/>
          <a:p>
            <a:pPr>
              <a:lnSpc>
                <a:spcPct val="110000"/>
              </a:lnSpc>
            </a:pPr>
            <a:r>
              <a:rPr kumimoji="1" lang="ja-JP" altLang="en-US" dirty="0"/>
              <a:t>権力は腐敗に向かう，絶対的権力は絶対的に腐敗する。</a:t>
            </a:r>
            <a:endParaRPr kumimoji="1" lang="en-US" altLang="ja-JP" dirty="0"/>
          </a:p>
          <a:p>
            <a:pPr lvl="1">
              <a:lnSpc>
                <a:spcPct val="110000"/>
              </a:lnSpc>
            </a:pPr>
            <a:r>
              <a:rPr lang="ja-JP" altLang="en-US" dirty="0"/>
              <a:t>民主制は，独裁制に向かうことを免れない。</a:t>
            </a:r>
            <a:endParaRPr lang="en-US" altLang="ja-JP" dirty="0"/>
          </a:p>
          <a:p>
            <a:pPr lvl="2">
              <a:lnSpc>
                <a:spcPct val="110000"/>
              </a:lnSpc>
            </a:pPr>
            <a:r>
              <a:rPr kumimoji="1" lang="ja-JP" altLang="en-US" dirty="0"/>
              <a:t>ナチスは，民主制の下で合法的に独裁制を獲得した。</a:t>
            </a:r>
            <a:endParaRPr kumimoji="1" lang="en-US" altLang="ja-JP" dirty="0"/>
          </a:p>
          <a:p>
            <a:pPr lvl="2">
              <a:lnSpc>
                <a:spcPct val="110000"/>
              </a:lnSpc>
            </a:pPr>
            <a:r>
              <a:rPr kumimoji="1" lang="ja-JP" altLang="en-US" dirty="0"/>
              <a:t>わが国の安倍一強という現状も，民主制から生じた副作用にすぎない。</a:t>
            </a:r>
            <a:endParaRPr kumimoji="1" lang="en-US" altLang="ja-JP" dirty="0"/>
          </a:p>
          <a:p>
            <a:pPr lvl="1">
              <a:lnSpc>
                <a:spcPct val="110000"/>
              </a:lnSpc>
            </a:pPr>
            <a:r>
              <a:rPr kumimoji="1" lang="ja-JP" altLang="en-US" dirty="0"/>
              <a:t>独裁制の反対は，民主制ではなく，三権分立を中心に据えた共和制である。</a:t>
            </a:r>
            <a:endParaRPr kumimoji="1" lang="en-US" altLang="ja-JP" dirty="0"/>
          </a:p>
          <a:p>
            <a:pPr lvl="2">
              <a:lnSpc>
                <a:spcPct val="110000"/>
              </a:lnSpc>
            </a:pPr>
            <a:r>
              <a:rPr lang="ja-JP" altLang="en-US" dirty="0"/>
              <a:t>民主制でも，権力を分立し，第三者による監視をしなければ，必ず，腐敗に向かう。</a:t>
            </a:r>
            <a:endParaRPr lang="en-US" altLang="ja-JP" dirty="0"/>
          </a:p>
          <a:p>
            <a:pPr lvl="2">
              <a:lnSpc>
                <a:spcPct val="110000"/>
              </a:lnSpc>
            </a:pPr>
            <a:r>
              <a:rPr kumimoji="1" lang="ja-JP" altLang="en-US" dirty="0"/>
              <a:t>腐敗は，透明化された競争が消滅したとき，または，長期政権の下で必然的に発生する。</a:t>
            </a:r>
            <a:endParaRPr kumimoji="1" lang="en-US" altLang="ja-JP" dirty="0"/>
          </a:p>
          <a:p>
            <a:pPr>
              <a:lnSpc>
                <a:spcPct val="110000"/>
              </a:lnSpc>
            </a:pPr>
            <a:r>
              <a:rPr lang="ja-JP" altLang="en-US" dirty="0"/>
              <a:t>腐敗を防止する方法</a:t>
            </a:r>
            <a:endParaRPr lang="en-US" altLang="ja-JP" dirty="0"/>
          </a:p>
          <a:p>
            <a:pPr lvl="1">
              <a:lnSpc>
                <a:spcPct val="110000"/>
              </a:lnSpc>
            </a:pPr>
            <a:r>
              <a:rPr lang="ja-JP" altLang="en-US" dirty="0"/>
              <a:t>権力の腐敗を防止するためには，</a:t>
            </a:r>
            <a:r>
              <a:rPr kumimoji="1" lang="ja-JP" altLang="en-US" dirty="0"/>
              <a:t>権力を分立させ，長期（</a:t>
            </a:r>
            <a:r>
              <a:rPr kumimoji="1" lang="en-US" altLang="ja-JP" dirty="0"/>
              <a:t>10</a:t>
            </a:r>
            <a:r>
              <a:rPr kumimoji="1" lang="ja-JP" altLang="en-US" dirty="0"/>
              <a:t>年以上にわたる）政権の継続を絶対的に禁止し，第三者による監視機構を備えること，実質的な競争状態を維持することが必要である。</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45</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11361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75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75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left)">
                                      <p:cBhvr>
                                        <p:cTn id="17" dur="10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10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ipe(up)">
                                      <p:cBhvr>
                                        <p:cTn id="27" dur="2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nSpc>
                <a:spcPct val="100000"/>
              </a:lnSpc>
            </a:pPr>
            <a:r>
              <a:rPr kumimoji="1" lang="ja-JP" altLang="en-US" sz="5300" dirty="0"/>
              <a:t>自省のすすめ（各論その</a:t>
            </a:r>
            <a:r>
              <a:rPr kumimoji="1" lang="en-US" altLang="ja-JP" sz="5300" dirty="0"/>
              <a:t>1</a:t>
            </a:r>
            <a:r>
              <a:rPr kumimoji="1" lang="ja-JP" altLang="en-US" sz="5300" dirty="0"/>
              <a:t>）</a:t>
            </a:r>
            <a:br>
              <a:rPr kumimoji="1" lang="en-US" altLang="ja-JP" sz="5300" dirty="0"/>
            </a:br>
            <a:r>
              <a:rPr lang="ja-JP" altLang="en-US" sz="3100" dirty="0"/>
              <a:t>すべての総論（言うこと）は歓迎され，各論（やること）は拒絶される</a:t>
            </a:r>
            <a:endParaRPr kumimoji="1" lang="ja-JP" altLang="en-US" dirty="0"/>
          </a:p>
        </p:txBody>
      </p:sp>
      <p:sp>
        <p:nvSpPr>
          <p:cNvPr id="3" name="コンテンツ プレースホルダー 2"/>
          <p:cNvSpPr>
            <a:spLocks noGrp="1"/>
          </p:cNvSpPr>
          <p:nvPr>
            <p:ph idx="1"/>
          </p:nvPr>
        </p:nvSpPr>
        <p:spPr>
          <a:xfrm>
            <a:off x="852714" y="1825625"/>
            <a:ext cx="10515600" cy="4351338"/>
          </a:xfrm>
        </p:spPr>
        <p:txBody>
          <a:bodyPr>
            <a:normAutofit fontScale="70000" lnSpcReduction="20000"/>
          </a:bodyPr>
          <a:lstStyle/>
          <a:p>
            <a:pPr>
              <a:lnSpc>
                <a:spcPct val="110000"/>
              </a:lnSpc>
            </a:pPr>
            <a:r>
              <a:rPr kumimoji="1" lang="ja-JP" altLang="en-US" dirty="0"/>
              <a:t>大学の教員は，絶対的に腐敗することを認識（自覚）しよう。</a:t>
            </a:r>
            <a:endParaRPr kumimoji="1" lang="en-US" altLang="ja-JP" dirty="0"/>
          </a:p>
          <a:p>
            <a:pPr lvl="1">
              <a:lnSpc>
                <a:spcPct val="110000"/>
              </a:lnSpc>
            </a:pPr>
            <a:r>
              <a:rPr lang="ja-JP" altLang="en-US" dirty="0"/>
              <a:t>大学の教員は，学生に対する教育計画・教育方法を決定し（立法），単位認定のための試験問題を作成し（行政），自分で採点している（司法）。</a:t>
            </a:r>
            <a:endParaRPr lang="en-US" altLang="ja-JP" dirty="0"/>
          </a:p>
          <a:p>
            <a:pPr lvl="1">
              <a:lnSpc>
                <a:spcPct val="110000"/>
              </a:lnSpc>
            </a:pPr>
            <a:r>
              <a:rPr lang="ja-JP" altLang="en-US" dirty="0"/>
              <a:t>すなわち，大学の教員は，学生に対して，権力を分立することなく，絶対的権力を行使している。したがって，大学の教員は，絶対的に腐敗する。</a:t>
            </a:r>
            <a:endParaRPr lang="en-US" altLang="ja-JP" dirty="0"/>
          </a:p>
          <a:p>
            <a:pPr>
              <a:lnSpc>
                <a:spcPct val="110000"/>
              </a:lnSpc>
            </a:pPr>
            <a:r>
              <a:rPr lang="ja-JP" altLang="en-US" dirty="0"/>
              <a:t>大学教員の腐敗を防止する方法を構築しよう。</a:t>
            </a:r>
            <a:endParaRPr lang="en-US" altLang="ja-JP" dirty="0"/>
          </a:p>
          <a:p>
            <a:pPr lvl="1">
              <a:lnSpc>
                <a:spcPct val="110000"/>
              </a:lnSpc>
            </a:pPr>
            <a:r>
              <a:rPr lang="ja-JP" altLang="en-US" dirty="0"/>
              <a:t>教員間の競争状態を維持するため，論文が公開されるのと同様に，授業もレジュメとともにビデオに収録して，学生・市民に公開する。また，相互の授業参観を義務づけ，報告書の提出と相互のフィードバックを義務づけよう。</a:t>
            </a:r>
            <a:endParaRPr lang="en-US" altLang="ja-JP" dirty="0"/>
          </a:p>
          <a:p>
            <a:pPr lvl="1">
              <a:lnSpc>
                <a:spcPct val="110000"/>
              </a:lnSpc>
            </a:pPr>
            <a:r>
              <a:rPr lang="ja-JP" altLang="en-US" dirty="0"/>
              <a:t>教員間の切磋琢磨を促進するため，研究会を組織し，年に少なくとも</a:t>
            </a:r>
            <a:r>
              <a:rPr lang="en-US" altLang="ja-JP" dirty="0"/>
              <a:t>1</a:t>
            </a:r>
            <a:r>
              <a:rPr lang="ja-JP" altLang="en-US" dirty="0"/>
              <a:t>回の報告を義務づけよう。</a:t>
            </a:r>
            <a:endParaRPr lang="en-US" altLang="ja-JP" dirty="0"/>
          </a:p>
          <a:p>
            <a:pPr lvl="1">
              <a:lnSpc>
                <a:spcPct val="110000"/>
              </a:lnSpc>
            </a:pPr>
            <a:r>
              <a:rPr lang="ja-JP" altLang="en-US" dirty="0"/>
              <a:t>教員の権力を分立させるため，単位認定の試験は，入学試験の場合と同様に，複数の教員で採点するシステムを構築する。また，不正を未然に防止するため，採点した答案は，学生に返却することを義務づけよう。</a:t>
            </a:r>
            <a:endParaRPr lang="en-US" altLang="ja-JP" dirty="0"/>
          </a:p>
          <a:p>
            <a:pPr lvl="1">
              <a:lnSpc>
                <a:spcPct val="110000"/>
              </a:lnSpc>
            </a:pPr>
            <a:r>
              <a:rPr lang="ja-JP" altLang="en-US" dirty="0"/>
              <a:t>教員は，</a:t>
            </a:r>
            <a:r>
              <a:rPr lang="en-US" altLang="ja-JP" dirty="0"/>
              <a:t>10</a:t>
            </a:r>
            <a:r>
              <a:rPr lang="ja-JP" altLang="en-US" dirty="0"/>
              <a:t>年の任期制とし，更新に際しては，論文，および，模擬講義による審査を受けることにしよう。</a:t>
            </a:r>
            <a:endParaRPr lang="en-US" altLang="ja-JP" dirty="0"/>
          </a:p>
          <a:p>
            <a:pPr lvl="1">
              <a:lnSpc>
                <a:spcPct val="110000"/>
              </a:lnSpc>
            </a:pPr>
            <a:r>
              <a:rPr lang="ja-JP" altLang="en-US" dirty="0"/>
              <a:t>以上の厳しい競争を実施する条件として，教員に対する教育環境・研究環境の改善を実施し，時間的な拘束時間の厳格な制限，研究費の大幅な増額とその水準の維持を実施することを，各大学に約束させよう。</a:t>
            </a:r>
            <a:endParaRPr lang="en-US" altLang="ja-JP" dirty="0"/>
          </a:p>
          <a:p>
            <a:pPr lvl="1">
              <a:lnSpc>
                <a:spcPct val="110000"/>
              </a:lnSpc>
            </a:pPr>
            <a:endParaRPr lang="en-US" altLang="ja-JP" dirty="0"/>
          </a:p>
          <a:p>
            <a:pPr lvl="1">
              <a:lnSpc>
                <a:spcPct val="110000"/>
              </a:lnSpc>
            </a:pPr>
            <a:endParaRPr lang="en-US" altLang="ja-JP"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46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60857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2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1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up)">
                                      <p:cBhvr>
                                        <p:cTn id="37" dur="1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nSpc>
                <a:spcPct val="100000"/>
              </a:lnSpc>
            </a:pPr>
            <a:r>
              <a:rPr kumimoji="1" lang="ja-JP" altLang="en-US" sz="5300" dirty="0"/>
              <a:t>自省のすすめ（各論その</a:t>
            </a:r>
            <a:r>
              <a:rPr kumimoji="1" lang="en-US" altLang="ja-JP" sz="5300" dirty="0"/>
              <a:t>2</a:t>
            </a:r>
            <a:r>
              <a:rPr kumimoji="1" lang="ja-JP" altLang="en-US" sz="5300" dirty="0"/>
              <a:t>）</a:t>
            </a:r>
            <a:br>
              <a:rPr kumimoji="1" lang="en-US" altLang="ja-JP" sz="5300" dirty="0"/>
            </a:br>
            <a:r>
              <a:rPr lang="ja-JP" altLang="en-US" sz="3100" dirty="0"/>
              <a:t>すべての総論（言うこと）は歓迎され，各論（やること）は拒絶される</a:t>
            </a:r>
            <a:endParaRPr kumimoji="1" lang="ja-JP" altLang="en-US" dirty="0"/>
          </a:p>
        </p:txBody>
      </p:sp>
      <p:sp>
        <p:nvSpPr>
          <p:cNvPr id="3" name="コンテンツ プレースホルダー 2"/>
          <p:cNvSpPr>
            <a:spLocks noGrp="1"/>
          </p:cNvSpPr>
          <p:nvPr>
            <p:ph idx="1"/>
          </p:nvPr>
        </p:nvSpPr>
        <p:spPr>
          <a:xfrm>
            <a:off x="852714" y="1825625"/>
            <a:ext cx="10515600" cy="4351338"/>
          </a:xfrm>
        </p:spPr>
        <p:txBody>
          <a:bodyPr>
            <a:normAutofit lnSpcReduction="10000"/>
          </a:bodyPr>
          <a:lstStyle/>
          <a:p>
            <a:pPr>
              <a:lnSpc>
                <a:spcPct val="110000"/>
              </a:lnSpc>
            </a:pPr>
            <a:r>
              <a:rPr kumimoji="1" lang="ja-JP" altLang="en-US" dirty="0"/>
              <a:t>公務員も，絶対的に腐敗することを認識（自覚）しよう。</a:t>
            </a:r>
            <a:endParaRPr kumimoji="1" lang="en-US" altLang="ja-JP" dirty="0"/>
          </a:p>
          <a:p>
            <a:pPr lvl="1">
              <a:lnSpc>
                <a:spcPct val="110000"/>
              </a:lnSpc>
            </a:pPr>
            <a:r>
              <a:rPr lang="ja-JP" altLang="en-US" dirty="0"/>
              <a:t>日本国憲法第</a:t>
            </a:r>
            <a:r>
              <a:rPr lang="en-US" altLang="ja-JP" dirty="0"/>
              <a:t>15</a:t>
            </a:r>
            <a:r>
              <a:rPr lang="ja-JP" altLang="en-US" dirty="0"/>
              <a:t>条</a:t>
            </a:r>
            <a:r>
              <a:rPr lang="en-US" altLang="ja-JP" dirty="0"/>
              <a:t>1</a:t>
            </a:r>
            <a:r>
              <a:rPr lang="ja-JP" altLang="en-US" dirty="0"/>
              <a:t>項は，「公務員を選定し、及びこれを罷免することは、国民固有の権利である。」と規定している。しかし，公務員試験に合格して，公務員に採用された公務員を国民が罷免する具体的な方法は，いまだに規定されていない。</a:t>
            </a:r>
            <a:endParaRPr lang="en-US" altLang="ja-JP" dirty="0"/>
          </a:p>
          <a:p>
            <a:pPr lvl="1">
              <a:lnSpc>
                <a:spcPct val="110000"/>
              </a:lnSpc>
            </a:pPr>
            <a:r>
              <a:rPr lang="ja-JP" altLang="en-US" dirty="0"/>
              <a:t>公務員は，奉仕の対象である国民から直接罷免されることなく，公権力を行使するのであるから，公務員は，腐敗する傾向にある。</a:t>
            </a:r>
            <a:endParaRPr lang="en-US" altLang="ja-JP" dirty="0"/>
          </a:p>
          <a:p>
            <a:pPr>
              <a:lnSpc>
                <a:spcPct val="110000"/>
              </a:lnSpc>
            </a:pPr>
            <a:r>
              <a:rPr lang="ja-JP" altLang="en-US" dirty="0"/>
              <a:t>公務員の腐敗を防止する方法を構築しよう。</a:t>
            </a:r>
            <a:endParaRPr lang="en-US" altLang="ja-JP" dirty="0"/>
          </a:p>
          <a:p>
            <a:pPr lvl="1">
              <a:lnSpc>
                <a:spcPct val="110000"/>
              </a:lnSpc>
            </a:pPr>
            <a:r>
              <a:rPr lang="ja-JP" altLang="en-US" dirty="0"/>
              <a:t>公務員が違法行為をした場合には，公務員個人に対して損害賠償を請求できること，議員によって罷免ができる手続きを整備しよう。</a:t>
            </a:r>
            <a:endParaRPr lang="en-US" altLang="ja-JP" dirty="0"/>
          </a:p>
          <a:p>
            <a:pPr lvl="1">
              <a:lnSpc>
                <a:spcPct val="110000"/>
              </a:lnSpc>
            </a:pPr>
            <a:endParaRPr lang="en-US" altLang="ja-JP" dirty="0"/>
          </a:p>
          <a:p>
            <a:pPr lvl="1">
              <a:lnSpc>
                <a:spcPct val="110000"/>
              </a:lnSpc>
            </a:pPr>
            <a:endParaRPr lang="en-US" altLang="ja-JP" dirty="0"/>
          </a:p>
          <a:p>
            <a:pPr lvl="1">
              <a:lnSpc>
                <a:spcPct val="110000"/>
              </a:lnSpc>
            </a:pPr>
            <a:endParaRPr lang="en-US" altLang="ja-JP" dirty="0"/>
          </a:p>
          <a:p>
            <a:pPr lvl="1">
              <a:lnSpc>
                <a:spcPct val="110000"/>
              </a:lnSpc>
            </a:pPr>
            <a:endParaRPr lang="en-US" altLang="ja-JP"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スライド番号プレースホルダー 4"/>
          <p:cNvSpPr>
            <a:spLocks noGrp="1"/>
          </p:cNvSpPr>
          <p:nvPr>
            <p:ph type="sldNum" sz="quarter" idx="12"/>
          </p:nvPr>
        </p:nvSpPr>
        <p:spPr/>
        <p:txBody>
          <a:bodyPr/>
          <a:lstStyle/>
          <a:p>
            <a:fld id="{3507F99E-D391-4E5A-AAED-153F014C8998}" type="slidenum">
              <a:rPr kumimoji="1" lang="ja-JP" altLang="en-US" smtClean="0"/>
              <a:t>47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Tree>
    <p:extLst>
      <p:ext uri="{BB962C8B-B14F-4D97-AF65-F5344CB8AC3E}">
        <p14:creationId xmlns:p14="http://schemas.microsoft.com/office/powerpoint/2010/main" val="312499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3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参考文献</a:t>
            </a:r>
          </a:p>
        </p:txBody>
      </p:sp>
      <p:sp>
        <p:nvSpPr>
          <p:cNvPr id="6" name="コンテンツ プレースホルダー 5"/>
          <p:cNvSpPr>
            <a:spLocks noGrp="1"/>
          </p:cNvSpPr>
          <p:nvPr>
            <p:ph sz="half" idx="1"/>
          </p:nvPr>
        </p:nvSpPr>
        <p:spPr/>
        <p:txBody>
          <a:bodyPr>
            <a:normAutofit fontScale="55000" lnSpcReduction="20000"/>
          </a:bodyPr>
          <a:lstStyle/>
          <a:p>
            <a:pPr>
              <a:lnSpc>
                <a:spcPct val="110000"/>
              </a:lnSpc>
            </a:pPr>
            <a:r>
              <a:rPr lang="ja-JP" altLang="en-US" dirty="0"/>
              <a:t>自立に向けた教育内容の選定のために</a:t>
            </a:r>
            <a:endParaRPr lang="en-US" altLang="ja-JP" dirty="0"/>
          </a:p>
          <a:p>
            <a:pPr lvl="1">
              <a:lnSpc>
                <a:spcPct val="110000"/>
              </a:lnSpc>
            </a:pPr>
            <a:r>
              <a:rPr lang="en-US" altLang="ja-JP" dirty="0"/>
              <a:t>A.</a:t>
            </a:r>
            <a:r>
              <a:rPr lang="ja-JP" altLang="en-US" dirty="0"/>
              <a:t> マズロー（上野圭一訳）「メタ動機：価値ある生き方の生物学的基礎」ウォルシュ</a:t>
            </a:r>
            <a:r>
              <a:rPr lang="en-US" altLang="ja-JP" dirty="0"/>
              <a:t>=</a:t>
            </a:r>
            <a:r>
              <a:rPr lang="ja-JP" altLang="en-US" dirty="0"/>
              <a:t>ヴォーン編</a:t>
            </a:r>
            <a:r>
              <a:rPr lang="en-US" altLang="ja-JP" dirty="0"/>
              <a:t>『</a:t>
            </a:r>
            <a:r>
              <a:rPr lang="ja-JP" altLang="en-US" dirty="0"/>
              <a:t>トランスパーソナル宣言</a:t>
            </a:r>
            <a:r>
              <a:rPr lang="en-US" altLang="ja-JP" dirty="0"/>
              <a:t>』</a:t>
            </a:r>
            <a:r>
              <a:rPr lang="ja-JP" altLang="en-US" dirty="0"/>
              <a:t>春秋社（</a:t>
            </a:r>
            <a:r>
              <a:rPr lang="en-US" altLang="ja-JP" dirty="0"/>
              <a:t>1981/10/25</a:t>
            </a:r>
            <a:r>
              <a:rPr lang="ja-JP" altLang="en-US" dirty="0"/>
              <a:t>）</a:t>
            </a:r>
            <a:r>
              <a:rPr lang="en-US" altLang="ja-JP" dirty="0"/>
              <a:t>225-244</a:t>
            </a:r>
            <a:r>
              <a:rPr lang="ja-JP" altLang="en-US" dirty="0"/>
              <a:t>頁</a:t>
            </a:r>
            <a:endParaRPr lang="en-US" altLang="ja-JP" dirty="0"/>
          </a:p>
          <a:p>
            <a:pPr lvl="1">
              <a:lnSpc>
                <a:spcPct val="110000"/>
              </a:lnSpc>
            </a:pPr>
            <a:r>
              <a:rPr lang="en-US" altLang="ja-JP" dirty="0"/>
              <a:t>A.</a:t>
            </a:r>
            <a:r>
              <a:rPr lang="ja-JP" altLang="en-US" dirty="0"/>
              <a:t> マズロー（金井 寿宏</a:t>
            </a:r>
            <a:r>
              <a:rPr lang="en-US" altLang="ja-JP" dirty="0"/>
              <a:t>=</a:t>
            </a:r>
            <a:r>
              <a:rPr lang="ja-JP" altLang="en-US" dirty="0"/>
              <a:t>大川 修二訳</a:t>
            </a:r>
            <a:r>
              <a:rPr lang="en-US" altLang="ja-JP" dirty="0"/>
              <a:t>)『</a:t>
            </a:r>
            <a:r>
              <a:rPr lang="ja-JP" altLang="en-US" dirty="0"/>
              <a:t>完全なる経営</a:t>
            </a:r>
            <a:r>
              <a:rPr lang="en-US" altLang="ja-JP" dirty="0"/>
              <a:t>』</a:t>
            </a:r>
            <a:r>
              <a:rPr lang="ja-JP" altLang="en-US" dirty="0"/>
              <a:t>日本経済新聞出版社（</a:t>
            </a:r>
            <a:r>
              <a:rPr lang="en-US" altLang="ja-JP" dirty="0"/>
              <a:t>2001/11/30</a:t>
            </a:r>
            <a:r>
              <a:rPr lang="ja-JP" altLang="en-US" dirty="0"/>
              <a:t>）</a:t>
            </a:r>
          </a:p>
          <a:p>
            <a:pPr>
              <a:lnSpc>
                <a:spcPct val="110000"/>
              </a:lnSpc>
            </a:pPr>
            <a:r>
              <a:rPr kumimoji="1" lang="en-US" altLang="ja-JP" dirty="0"/>
              <a:t>AI</a:t>
            </a:r>
            <a:r>
              <a:rPr lang="ja-JP" altLang="en-US" dirty="0"/>
              <a:t>の理解</a:t>
            </a:r>
            <a:r>
              <a:rPr kumimoji="1" lang="ja-JP" altLang="en-US" dirty="0"/>
              <a:t>のために</a:t>
            </a:r>
            <a:endParaRPr kumimoji="1" lang="en-US" altLang="ja-JP" dirty="0"/>
          </a:p>
          <a:p>
            <a:pPr lvl="1">
              <a:lnSpc>
                <a:spcPct val="110000"/>
              </a:lnSpc>
            </a:pPr>
            <a:r>
              <a:rPr lang="ja-JP" altLang="en-US" dirty="0"/>
              <a:t>新井紀子</a:t>
            </a:r>
            <a:r>
              <a:rPr lang="en-US" altLang="ja-JP" dirty="0"/>
              <a:t>『AI vs. </a:t>
            </a:r>
            <a:r>
              <a:rPr lang="ja-JP" altLang="en-US" dirty="0"/>
              <a:t>教科書が読めない子どもたち</a:t>
            </a:r>
            <a:r>
              <a:rPr lang="en-US" altLang="ja-JP" dirty="0"/>
              <a:t>』</a:t>
            </a:r>
            <a:r>
              <a:rPr lang="ja-JP" altLang="en-US" dirty="0"/>
              <a:t>東洋経済新聞社（</a:t>
            </a:r>
            <a:r>
              <a:rPr lang="en-US" altLang="ja-JP" dirty="0"/>
              <a:t>2018/2/15</a:t>
            </a:r>
            <a:r>
              <a:rPr lang="ja-JP" altLang="en-US" dirty="0"/>
              <a:t>）</a:t>
            </a:r>
            <a:endParaRPr lang="en-US" altLang="ja-JP" dirty="0"/>
          </a:p>
          <a:p>
            <a:pPr lvl="1">
              <a:lnSpc>
                <a:spcPct val="110000"/>
              </a:lnSpc>
            </a:pPr>
            <a:r>
              <a:rPr lang="ja-JP" altLang="en-US" dirty="0"/>
              <a:t>渡辺信一</a:t>
            </a:r>
            <a:r>
              <a:rPr lang="en-US" altLang="ja-JP" dirty="0"/>
              <a:t>『AI</a:t>
            </a:r>
            <a:r>
              <a:rPr lang="ja-JP" altLang="en-US" dirty="0"/>
              <a:t>に負けない「教育」</a:t>
            </a:r>
            <a:r>
              <a:rPr lang="en-US" altLang="ja-JP" dirty="0"/>
              <a:t>』</a:t>
            </a:r>
            <a:r>
              <a:rPr lang="ja-JP" altLang="en-US" dirty="0"/>
              <a:t>大修館（</a:t>
            </a:r>
            <a:r>
              <a:rPr lang="en-US" altLang="ja-JP" dirty="0"/>
              <a:t>2018/8/1</a:t>
            </a:r>
            <a:r>
              <a:rPr lang="ja-JP" altLang="en-US" dirty="0"/>
              <a:t>）</a:t>
            </a:r>
            <a:endParaRPr lang="en-US" altLang="ja-JP" dirty="0"/>
          </a:p>
          <a:p>
            <a:pPr lvl="1">
              <a:lnSpc>
                <a:spcPct val="110000"/>
              </a:lnSpc>
            </a:pPr>
            <a:r>
              <a:rPr lang="ja-JP" altLang="en-US" dirty="0"/>
              <a:t>西垣通</a:t>
            </a:r>
            <a:r>
              <a:rPr lang="en-US" altLang="ja-JP" dirty="0"/>
              <a:t>『AI</a:t>
            </a:r>
            <a:r>
              <a:rPr lang="ja-JP" altLang="en-US" dirty="0"/>
              <a:t>原論－神の支配と人間の自由</a:t>
            </a:r>
            <a:r>
              <a:rPr lang="en-US" altLang="ja-JP" dirty="0"/>
              <a:t>』</a:t>
            </a:r>
            <a:r>
              <a:rPr lang="ja-JP" altLang="en-US" dirty="0"/>
              <a:t>講談社選書メティエ（</a:t>
            </a:r>
            <a:r>
              <a:rPr lang="en-US" altLang="ja-JP" dirty="0"/>
              <a:t>2018/4/10</a:t>
            </a:r>
            <a:r>
              <a:rPr lang="ja-JP" altLang="en-US" dirty="0"/>
              <a:t>）</a:t>
            </a:r>
            <a:endParaRPr lang="en-US" altLang="ja-JP" dirty="0"/>
          </a:p>
          <a:p>
            <a:pPr>
              <a:lnSpc>
                <a:spcPct val="110000"/>
              </a:lnSpc>
            </a:pPr>
            <a:r>
              <a:rPr kumimoji="1" lang="en-US" altLang="ja-JP" dirty="0"/>
              <a:t>AI</a:t>
            </a:r>
            <a:r>
              <a:rPr kumimoji="1" lang="ja-JP" altLang="en-US" dirty="0"/>
              <a:t>プログラミング</a:t>
            </a:r>
            <a:endParaRPr kumimoji="1" lang="en-US" altLang="ja-JP" dirty="0"/>
          </a:p>
          <a:p>
            <a:pPr lvl="1">
              <a:lnSpc>
                <a:spcPct val="110000"/>
              </a:lnSpc>
            </a:pPr>
            <a:r>
              <a:rPr lang="en-US" altLang="ja-JP" dirty="0"/>
              <a:t>Al </a:t>
            </a:r>
            <a:r>
              <a:rPr lang="en-US" altLang="ja-JP" dirty="0" err="1"/>
              <a:t>Sweigart</a:t>
            </a:r>
            <a:r>
              <a:rPr lang="ja-JP" altLang="en-US" dirty="0"/>
              <a:t>（相川愛三訳）</a:t>
            </a:r>
            <a:r>
              <a:rPr lang="en-US" altLang="ja-JP" dirty="0"/>
              <a:t>『</a:t>
            </a:r>
            <a:r>
              <a:rPr lang="ja-JP" altLang="en-US" dirty="0"/>
              <a:t>退屈なことは</a:t>
            </a:r>
            <a:r>
              <a:rPr lang="en-US" altLang="ja-JP" dirty="0"/>
              <a:t>Python</a:t>
            </a:r>
            <a:r>
              <a:rPr lang="ja-JP" altLang="en-US" dirty="0"/>
              <a:t>にやらせよう </a:t>
            </a:r>
            <a:r>
              <a:rPr lang="en-US" altLang="ja-JP" dirty="0"/>
              <a:t>』</a:t>
            </a:r>
            <a:r>
              <a:rPr lang="ja-JP" altLang="en-US" dirty="0"/>
              <a:t>オライリージャパン（</a:t>
            </a:r>
            <a:r>
              <a:rPr lang="en-US" altLang="ja-JP" dirty="0"/>
              <a:t>2017/6/3</a:t>
            </a:r>
            <a:r>
              <a:rPr lang="ja-JP" altLang="en-US" dirty="0"/>
              <a:t>）</a:t>
            </a:r>
            <a:endParaRPr lang="en-US" altLang="ja-JP" dirty="0"/>
          </a:p>
          <a:p>
            <a:pPr lvl="1">
              <a:lnSpc>
                <a:spcPct val="110000"/>
              </a:lnSpc>
            </a:pPr>
            <a:r>
              <a:rPr lang="en-US" altLang="ja-JP" dirty="0"/>
              <a:t>C.</a:t>
            </a:r>
            <a:r>
              <a:rPr lang="ja-JP" altLang="en-US" dirty="0"/>
              <a:t> アルソフ（清水川貴之</a:t>
            </a:r>
            <a:r>
              <a:rPr lang="en-US" altLang="ja-JP" dirty="0"/>
              <a:t>=</a:t>
            </a:r>
            <a:r>
              <a:rPr lang="ja-JP" altLang="en-US" dirty="0"/>
              <a:t>新木雅也訳）</a:t>
            </a:r>
            <a:r>
              <a:rPr lang="en-US" altLang="ja-JP" dirty="0"/>
              <a:t>『</a:t>
            </a:r>
            <a:r>
              <a:rPr lang="ja-JP" altLang="en-US" dirty="0"/>
              <a:t>独習プログラマー　</a:t>
            </a:r>
            <a:r>
              <a:rPr lang="en-US" altLang="ja-JP" dirty="0"/>
              <a:t>Python</a:t>
            </a:r>
            <a:r>
              <a:rPr lang="ja-JP" altLang="en-US" dirty="0"/>
              <a:t>言語の基本から仕事のやり方まで</a:t>
            </a:r>
            <a:r>
              <a:rPr lang="en-US" altLang="ja-JP" dirty="0"/>
              <a:t>』</a:t>
            </a:r>
            <a:r>
              <a:rPr lang="ja-JP" altLang="en-US" dirty="0"/>
              <a:t>日経</a:t>
            </a:r>
            <a:r>
              <a:rPr lang="en-US" altLang="ja-JP" dirty="0"/>
              <a:t>BP</a:t>
            </a:r>
            <a:r>
              <a:rPr lang="ja-JP" altLang="en-US" dirty="0"/>
              <a:t>（</a:t>
            </a:r>
            <a:r>
              <a:rPr lang="en-US" altLang="ja-JP" dirty="0"/>
              <a:t>2018/2/26</a:t>
            </a:r>
            <a:r>
              <a:rPr lang="ja-JP" altLang="en-US" dirty="0"/>
              <a:t>）</a:t>
            </a:r>
            <a:endParaRPr kumimoji="1" lang="ja-JP" altLang="en-US" dirty="0"/>
          </a:p>
        </p:txBody>
      </p:sp>
      <p:sp>
        <p:nvSpPr>
          <p:cNvPr id="2" name="コンテンツ プレースホルダー 1">
            <a:extLst>
              <a:ext uri="{FF2B5EF4-FFF2-40B4-BE49-F238E27FC236}">
                <a16:creationId xmlns:a16="http://schemas.microsoft.com/office/drawing/2014/main" id="{1E701A07-2E74-4794-B35F-8115437F1ECE}"/>
              </a:ext>
            </a:extLst>
          </p:cNvPr>
          <p:cNvSpPr>
            <a:spLocks noGrp="1"/>
          </p:cNvSpPr>
          <p:nvPr>
            <p:ph sz="half" idx="2"/>
          </p:nvPr>
        </p:nvSpPr>
        <p:spPr/>
        <p:txBody>
          <a:bodyPr>
            <a:normAutofit fontScale="55000" lnSpcReduction="20000"/>
          </a:bodyPr>
          <a:lstStyle/>
          <a:p>
            <a:pPr>
              <a:lnSpc>
                <a:spcPct val="110000"/>
              </a:lnSpc>
            </a:pPr>
            <a:r>
              <a:rPr lang="ja-JP" altLang="en-US" dirty="0"/>
              <a:t>占領・治外法権の認識と従属からの脱却のために</a:t>
            </a:r>
            <a:endParaRPr lang="en-US" altLang="ja-JP" dirty="0"/>
          </a:p>
          <a:p>
            <a:pPr lvl="1">
              <a:lnSpc>
                <a:spcPct val="110000"/>
              </a:lnSpc>
            </a:pPr>
            <a:r>
              <a:rPr lang="ja-JP" altLang="en-US" dirty="0"/>
              <a:t>ヘレン・ミアーズ（伊藤延司 訳）</a:t>
            </a:r>
            <a:r>
              <a:rPr lang="en-US" altLang="ja-JP" dirty="0"/>
              <a:t>『</a:t>
            </a:r>
            <a:r>
              <a:rPr lang="ja-JP" altLang="en-US" dirty="0"/>
              <a:t>アメリカの鏡・日本</a:t>
            </a:r>
            <a:r>
              <a:rPr lang="en-US" altLang="ja-JP" dirty="0"/>
              <a:t>』〔</a:t>
            </a:r>
            <a:r>
              <a:rPr lang="ja-JP" altLang="en-US" dirty="0"/>
              <a:t>完全版</a:t>
            </a:r>
            <a:r>
              <a:rPr lang="en-US" altLang="ja-JP" dirty="0"/>
              <a:t>〕</a:t>
            </a:r>
            <a:r>
              <a:rPr lang="ja-JP" altLang="en-US" dirty="0"/>
              <a:t>角川ソフィア文庫（</a:t>
            </a:r>
            <a:r>
              <a:rPr lang="en-US" altLang="ja-JP" dirty="0"/>
              <a:t>2015</a:t>
            </a:r>
            <a:r>
              <a:rPr lang="ja-JP" altLang="en-US" dirty="0"/>
              <a:t>）（原著 </a:t>
            </a:r>
            <a:r>
              <a:rPr lang="en-US" altLang="ja-JP" dirty="0"/>
              <a:t>Helen Mears, ”Mirror for Americans: JAPAN”, 1948</a:t>
            </a:r>
            <a:r>
              <a:rPr lang="ja-JP" altLang="en-US" dirty="0"/>
              <a:t>）</a:t>
            </a:r>
            <a:endParaRPr lang="en-US" altLang="ja-JP" dirty="0"/>
          </a:p>
          <a:p>
            <a:pPr lvl="1">
              <a:lnSpc>
                <a:spcPct val="110000"/>
              </a:lnSpc>
            </a:pPr>
            <a:r>
              <a:rPr lang="ja-JP" altLang="en-US" dirty="0"/>
              <a:t>矢部宏治</a:t>
            </a:r>
            <a:r>
              <a:rPr lang="en-US" altLang="ja-JP" dirty="0"/>
              <a:t>『</a:t>
            </a:r>
            <a:r>
              <a:rPr lang="ja-JP" altLang="en-US" dirty="0"/>
              <a:t>日本はなぜ、「戦争ができる国」になったのか</a:t>
            </a:r>
            <a:r>
              <a:rPr lang="en-US" altLang="ja-JP" dirty="0"/>
              <a:t>』</a:t>
            </a:r>
            <a:r>
              <a:rPr lang="ja-JP" altLang="en-US" dirty="0"/>
              <a:t>集英社インターナショナル（</a:t>
            </a:r>
            <a:r>
              <a:rPr lang="en-US" altLang="ja-JP" dirty="0"/>
              <a:t>2016/5/26</a:t>
            </a:r>
            <a:r>
              <a:rPr lang="ja-JP" altLang="en-US" dirty="0"/>
              <a:t>）</a:t>
            </a:r>
            <a:endParaRPr lang="en-US" altLang="ja-JP" dirty="0"/>
          </a:p>
          <a:p>
            <a:pPr lvl="1">
              <a:lnSpc>
                <a:spcPct val="110000"/>
              </a:lnSpc>
            </a:pPr>
            <a:r>
              <a:rPr lang="ja-JP" altLang="en-US" dirty="0"/>
              <a:t>矢部宏治</a:t>
            </a:r>
            <a:r>
              <a:rPr lang="en-US" altLang="ja-JP" dirty="0"/>
              <a:t>『</a:t>
            </a:r>
            <a:r>
              <a:rPr lang="ja-JP" altLang="en-US" dirty="0"/>
              <a:t>知ってはいけない 隠された日本支配の構造</a:t>
            </a:r>
            <a:r>
              <a:rPr lang="en-US" altLang="ja-JP" dirty="0"/>
              <a:t>』</a:t>
            </a:r>
            <a:r>
              <a:rPr lang="ja-JP" altLang="en-US" dirty="0"/>
              <a:t>講談社現代新書（</a:t>
            </a:r>
            <a:r>
              <a:rPr lang="en-US" altLang="ja-JP" dirty="0"/>
              <a:t>2017/8/17</a:t>
            </a:r>
            <a:r>
              <a:rPr lang="ja-JP" altLang="en-US" dirty="0"/>
              <a:t>）</a:t>
            </a:r>
            <a:endParaRPr lang="en-US" altLang="ja-JP" dirty="0"/>
          </a:p>
          <a:p>
            <a:pPr>
              <a:lnSpc>
                <a:spcPct val="110000"/>
              </a:lnSpc>
            </a:pPr>
            <a:r>
              <a:rPr lang="ja-JP" altLang="en-US" dirty="0"/>
              <a:t>自立のために</a:t>
            </a:r>
            <a:endParaRPr lang="en-US" altLang="ja-JP" dirty="0"/>
          </a:p>
          <a:p>
            <a:pPr lvl="1">
              <a:lnSpc>
                <a:spcPct val="110000"/>
              </a:lnSpc>
            </a:pPr>
            <a:r>
              <a:rPr lang="ja-JP" altLang="en-US" dirty="0"/>
              <a:t>クリス・ギレボー（本田直之 訳）</a:t>
            </a:r>
            <a:r>
              <a:rPr lang="en-US" altLang="ja-JP" dirty="0"/>
              <a:t>『1</a:t>
            </a:r>
            <a:r>
              <a:rPr lang="ja-JP" altLang="en-US" dirty="0"/>
              <a:t>万円起業－片手間で始めて十分な収入を稼ぐ方法</a:t>
            </a:r>
            <a:r>
              <a:rPr lang="en-US" altLang="ja-JP" dirty="0"/>
              <a:t>』</a:t>
            </a:r>
            <a:r>
              <a:rPr lang="ja-JP" altLang="en-US" dirty="0"/>
              <a:t>飛鳥新社 </a:t>
            </a:r>
            <a:r>
              <a:rPr lang="en-US" altLang="ja-JP" dirty="0"/>
              <a:t>(2013/9/11) </a:t>
            </a:r>
          </a:p>
          <a:p>
            <a:pPr lvl="1">
              <a:lnSpc>
                <a:spcPct val="110000"/>
              </a:lnSpc>
            </a:pPr>
            <a:r>
              <a:rPr lang="ja-JP" altLang="en-US" dirty="0"/>
              <a:t>中村あきら</a:t>
            </a:r>
            <a:r>
              <a:rPr lang="en-US" altLang="ja-JP" dirty="0"/>
              <a:t>『</a:t>
            </a:r>
            <a:r>
              <a:rPr lang="ja-JP" altLang="en-US" dirty="0"/>
              <a:t>東京以外で，</a:t>
            </a:r>
            <a:r>
              <a:rPr lang="en-US" altLang="ja-JP" dirty="0"/>
              <a:t>1</a:t>
            </a:r>
            <a:r>
              <a:rPr lang="ja-JP" altLang="en-US" dirty="0"/>
              <a:t>人で年商</a:t>
            </a:r>
            <a:r>
              <a:rPr lang="en-US" altLang="ja-JP" dirty="0"/>
              <a:t>1</a:t>
            </a:r>
            <a:r>
              <a:rPr lang="ja-JP" altLang="en-US" dirty="0"/>
              <a:t>億円のネットビジネスを作る方法</a:t>
            </a:r>
            <a:r>
              <a:rPr lang="en-US" altLang="ja-JP" dirty="0"/>
              <a:t>』</a:t>
            </a:r>
            <a:r>
              <a:rPr lang="ja-JP" altLang="en-US" dirty="0"/>
              <a:t>朝日新聞出版（</a:t>
            </a:r>
            <a:r>
              <a:rPr lang="en-US" altLang="ja-JP" dirty="0"/>
              <a:t>2014</a:t>
            </a:r>
            <a:r>
              <a:rPr lang="ja-JP" altLang="en-US" dirty="0"/>
              <a:t>）</a:t>
            </a:r>
            <a:endParaRPr lang="en-US" altLang="ja-JP" dirty="0"/>
          </a:p>
          <a:p>
            <a:pPr lvl="1">
              <a:lnSpc>
                <a:spcPct val="110000"/>
              </a:lnSpc>
            </a:pPr>
            <a:r>
              <a:rPr lang="ja-JP" altLang="en-US" dirty="0"/>
              <a:t>中村忠</a:t>
            </a:r>
            <a:r>
              <a:rPr lang="en-US" altLang="ja-JP" dirty="0"/>
              <a:t>『</a:t>
            </a:r>
            <a:r>
              <a:rPr lang="ja-JP" altLang="en-US" dirty="0"/>
              <a:t>簿記の考え方・学び方</a:t>
            </a:r>
            <a:r>
              <a:rPr lang="en-US" altLang="ja-JP" dirty="0"/>
              <a:t>』〔5</a:t>
            </a:r>
            <a:r>
              <a:rPr lang="ja-JP" altLang="en-US" dirty="0"/>
              <a:t>訂版</a:t>
            </a:r>
            <a:r>
              <a:rPr lang="en-US" altLang="ja-JP" dirty="0"/>
              <a:t>〕</a:t>
            </a:r>
            <a:r>
              <a:rPr lang="ja-JP" altLang="en-US" dirty="0"/>
              <a:t>税務経理協会（</a:t>
            </a:r>
            <a:r>
              <a:rPr lang="en-US" altLang="ja-JP" dirty="0"/>
              <a:t>2006</a:t>
            </a:r>
            <a:r>
              <a:rPr lang="ja-JP" altLang="en-US" dirty="0"/>
              <a:t>）</a:t>
            </a:r>
            <a:endParaRPr lang="en-US" altLang="ja-JP" dirty="0"/>
          </a:p>
          <a:p>
            <a:pPr>
              <a:lnSpc>
                <a:spcPct val="110000"/>
              </a:lnSpc>
            </a:pPr>
            <a:r>
              <a:rPr lang="ja-JP" altLang="en-US" dirty="0"/>
              <a:t>友好と協力のために</a:t>
            </a:r>
            <a:endParaRPr lang="en-US" altLang="ja-JP" dirty="0"/>
          </a:p>
          <a:p>
            <a:pPr lvl="1">
              <a:lnSpc>
                <a:spcPct val="110000"/>
              </a:lnSpc>
            </a:pPr>
            <a:r>
              <a:rPr lang="ja-JP" altLang="en-US" dirty="0"/>
              <a:t>内田樹</a:t>
            </a:r>
            <a:r>
              <a:rPr lang="en-US" altLang="ja-JP" dirty="0"/>
              <a:t>=</a:t>
            </a:r>
            <a:r>
              <a:rPr lang="ja-JP" altLang="en-US" dirty="0"/>
              <a:t>姜尚中</a:t>
            </a:r>
            <a:r>
              <a:rPr lang="en-US" altLang="ja-JP" dirty="0"/>
              <a:t>『</a:t>
            </a:r>
            <a:r>
              <a:rPr lang="ja-JP" altLang="en-US" dirty="0"/>
              <a:t>アジア辺境論－これが日本の生きる道－</a:t>
            </a:r>
            <a:r>
              <a:rPr lang="en-US" altLang="ja-JP" dirty="0"/>
              <a:t>』</a:t>
            </a:r>
            <a:r>
              <a:rPr lang="ja-JP" altLang="en-US" dirty="0"/>
              <a:t>集英社新書（</a:t>
            </a:r>
            <a:r>
              <a:rPr lang="en-US" altLang="ja-JP" dirty="0"/>
              <a:t>2017/8/24</a:t>
            </a:r>
            <a:r>
              <a:rPr lang="ja-JP" altLang="en-US" dirty="0"/>
              <a:t>）</a:t>
            </a:r>
          </a:p>
        </p:txBody>
      </p:sp>
      <p:sp>
        <p:nvSpPr>
          <p:cNvPr id="3" name="日付プレースホルダー 2"/>
          <p:cNvSpPr>
            <a:spLocks noGrp="1"/>
          </p:cNvSpPr>
          <p:nvPr>
            <p:ph type="dt" sz="half" idx="10"/>
          </p:nvPr>
        </p:nvSpPr>
        <p:spPr/>
        <p:txBody>
          <a:bodyPr/>
          <a:lstStyle/>
          <a:p>
            <a:r>
              <a:rPr kumimoji="1" lang="en-US" altLang="ja-JP"/>
              <a:t>2019/4/6</a:t>
            </a:r>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4" name="スライド番号プレースホルダー 3"/>
          <p:cNvSpPr>
            <a:spLocks noGrp="1"/>
          </p:cNvSpPr>
          <p:nvPr>
            <p:ph type="sldNum" sz="quarter" idx="12"/>
          </p:nvPr>
        </p:nvSpPr>
        <p:spPr/>
        <p:txBody>
          <a:bodyPr/>
          <a:lstStyle/>
          <a:p>
            <a:fld id="{3507F99E-D391-4E5A-AAED-153F014C8998}" type="slidenum">
              <a:rPr kumimoji="1" lang="ja-JP" altLang="en-US" smtClean="0"/>
              <a:t>48</a:t>
            </a:fld>
            <a:endParaRPr kumimoji="1" lang="ja-JP" altLang="en-US"/>
          </a:p>
        </p:txBody>
      </p:sp>
      <p:sp>
        <p:nvSpPr>
          <p:cNvPr id="8" name="タイトル 2"/>
          <p:cNvSpPr txBox="1">
            <a:spLocks/>
          </p:cNvSpPr>
          <p:nvPr/>
        </p:nvSpPr>
        <p:spPr bwMode="auto">
          <a:xfrm>
            <a:off x="1821180" y="7547429"/>
            <a:ext cx="8549640" cy="5499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en-US" altLang="ja-JP" sz="6000" dirty="0">
                <a:solidFill>
                  <a:schemeClr val="tx2"/>
                </a:solidFill>
              </a:rPr>
              <a:t>AI</a:t>
            </a:r>
            <a:r>
              <a:rPr lang="ja-JP" altLang="en-US" sz="6000" dirty="0">
                <a:solidFill>
                  <a:schemeClr val="tx2"/>
                </a:solidFill>
              </a:rPr>
              <a:t>に負けない消費者教育</a:t>
            </a:r>
            <a:br>
              <a:rPr lang="en-US" altLang="ja-JP" sz="4800" dirty="0">
                <a:solidFill>
                  <a:schemeClr val="tx2"/>
                </a:solidFill>
              </a:rPr>
            </a:br>
            <a:br>
              <a:rPr lang="en-US" altLang="ja-JP" sz="3200" dirty="0">
                <a:solidFill>
                  <a:schemeClr val="tx2"/>
                </a:solidFill>
              </a:rPr>
            </a:br>
            <a:r>
              <a:rPr lang="en-US" altLang="ja-JP" sz="3200" dirty="0">
                <a:solidFill>
                  <a:schemeClr val="tx2"/>
                </a:solidFill>
              </a:rPr>
              <a:t>2019</a:t>
            </a:r>
            <a:r>
              <a:rPr lang="ja-JP" altLang="en-US" sz="3200" dirty="0">
                <a:solidFill>
                  <a:schemeClr val="tx2"/>
                </a:solidFill>
              </a:rPr>
              <a:t>年</a:t>
            </a:r>
            <a:r>
              <a:rPr lang="en-US" altLang="ja-JP" sz="3200" dirty="0">
                <a:solidFill>
                  <a:schemeClr val="tx2"/>
                </a:solidFill>
              </a:rPr>
              <a:t>4</a:t>
            </a:r>
            <a:r>
              <a:rPr lang="ja-JP" altLang="en-US" sz="3200" dirty="0">
                <a:solidFill>
                  <a:schemeClr val="tx2"/>
                </a:solidFill>
              </a:rPr>
              <a:t>月</a:t>
            </a:r>
            <a:r>
              <a:rPr lang="en-US" altLang="ja-JP" sz="3200" dirty="0">
                <a:solidFill>
                  <a:schemeClr val="tx2"/>
                </a:solidFill>
              </a:rPr>
              <a:t>6</a:t>
            </a:r>
            <a:r>
              <a:rPr lang="ja-JP" altLang="en-US" sz="3200" dirty="0">
                <a:solidFill>
                  <a:schemeClr val="tx2"/>
                </a:solidFill>
              </a:rPr>
              <a:t>日</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名古屋大学・明治学院大学名誉教授</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374330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1000"/>
                            </p:stCondLst>
                            <p:childTnLst>
                              <p:par>
                                <p:cTn id="15" presetID="2" presetClass="entr" presetSubtype="4"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3000"/>
                            </p:stCondLst>
                            <p:childTnLst>
                              <p:par>
                                <p:cTn id="25" presetID="2" presetClass="entr" presetSubtype="4" fill="hold" grpId="0" nodeType="after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4000"/>
                            </p:stCondLst>
                            <p:childTnLst>
                              <p:par>
                                <p:cTn id="30" presetID="2" presetClass="entr" presetSubtype="4" fill="hold" grpId="0" nodeType="after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0"/>
                            </p:stCondLst>
                            <p:childTnLst>
                              <p:par>
                                <p:cTn id="35" presetID="2" presetClass="entr" presetSubtype="4" fill="hold" grpId="0" nodeType="after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6000"/>
                            </p:stCondLst>
                            <p:childTnLst>
                              <p:par>
                                <p:cTn id="40" presetID="2" presetClass="entr" presetSubtype="4" fill="hold" grpId="0" nodeType="after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7000"/>
                            </p:stCondLst>
                            <p:childTnLst>
                              <p:par>
                                <p:cTn id="45" presetID="2" presetClass="entr" presetSubtype="4" fill="hold" grpId="0" nodeType="after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grpId="0" nodeType="afterEffect">
                                  <p:stCondLst>
                                    <p:cond delay="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9000"/>
                            </p:stCondLst>
                            <p:childTnLst>
                              <p:par>
                                <p:cTn id="55" presetID="2" presetClass="entr" presetSubtype="4" fill="hold" nodeType="after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0000"/>
                            </p:stCondLst>
                            <p:childTnLst>
                              <p:par>
                                <p:cTn id="60" presetID="2" presetClass="entr" presetSubtype="4" fill="hold" nodeType="afterEffect">
                                  <p:stCondLst>
                                    <p:cond delay="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additive="base">
                                        <p:cTn id="62"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1000"/>
                            </p:stCondLst>
                            <p:childTnLst>
                              <p:par>
                                <p:cTn id="65" presetID="2" presetClass="entr" presetSubtype="4" fill="hold" grpId="0" nodeType="afterEffect">
                                  <p:stCondLst>
                                    <p:cond delay="0"/>
                                  </p:stCondLst>
                                  <p:childTnLst>
                                    <p:set>
                                      <p:cBhvr>
                                        <p:cTn id="66" dur="1" fill="hold">
                                          <p:stCondLst>
                                            <p:cond delay="0"/>
                                          </p:stCondLst>
                                        </p:cTn>
                                        <p:tgtEl>
                                          <p:spTgt spid="2">
                                            <p:txEl>
                                              <p:pRg st="0" end="0"/>
                                            </p:txEl>
                                          </p:spTgt>
                                        </p:tgtEl>
                                        <p:attrNameLst>
                                          <p:attrName>style.visibility</p:attrName>
                                        </p:attrNameLst>
                                      </p:cBhvr>
                                      <p:to>
                                        <p:strVal val="visible"/>
                                      </p:to>
                                    </p:set>
                                    <p:anim calcmode="lin" valueType="num">
                                      <p:cBhvr additive="base">
                                        <p:cTn id="6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2000"/>
                            </p:stCondLst>
                            <p:childTnLst>
                              <p:par>
                                <p:cTn id="70" presetID="2" presetClass="entr" presetSubtype="4" fill="hold" grpId="0" nodeType="afterEffect">
                                  <p:stCondLst>
                                    <p:cond delay="0"/>
                                  </p:stCondLst>
                                  <p:childTnLst>
                                    <p:set>
                                      <p:cBhvr>
                                        <p:cTn id="71" dur="1" fill="hold">
                                          <p:stCondLst>
                                            <p:cond delay="0"/>
                                          </p:stCondLst>
                                        </p:cTn>
                                        <p:tgtEl>
                                          <p:spTgt spid="2">
                                            <p:txEl>
                                              <p:pRg st="1" end="1"/>
                                            </p:txEl>
                                          </p:spTgt>
                                        </p:tgtEl>
                                        <p:attrNameLst>
                                          <p:attrName>style.visibility</p:attrName>
                                        </p:attrNameLst>
                                      </p:cBhvr>
                                      <p:to>
                                        <p:strVal val="visible"/>
                                      </p:to>
                                    </p:set>
                                    <p:anim calcmode="lin" valueType="num">
                                      <p:cBhvr additive="base">
                                        <p:cTn id="7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3000"/>
                            </p:stCondLst>
                            <p:childTnLst>
                              <p:par>
                                <p:cTn id="75" presetID="2" presetClass="entr" presetSubtype="4" fill="hold" grpId="0" nodeType="afterEffect">
                                  <p:stCondLst>
                                    <p:cond delay="0"/>
                                  </p:stCondLst>
                                  <p:childTnLst>
                                    <p:set>
                                      <p:cBhvr>
                                        <p:cTn id="76" dur="1" fill="hold">
                                          <p:stCondLst>
                                            <p:cond delay="0"/>
                                          </p:stCondLst>
                                        </p:cTn>
                                        <p:tgtEl>
                                          <p:spTgt spid="2">
                                            <p:txEl>
                                              <p:pRg st="2" end="2"/>
                                            </p:txEl>
                                          </p:spTgt>
                                        </p:tgtEl>
                                        <p:attrNameLst>
                                          <p:attrName>style.visibility</p:attrName>
                                        </p:attrNameLst>
                                      </p:cBhvr>
                                      <p:to>
                                        <p:strVal val="visible"/>
                                      </p:to>
                                    </p:set>
                                    <p:anim calcmode="lin" valueType="num">
                                      <p:cBhvr additive="base">
                                        <p:cTn id="7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4000"/>
                            </p:stCondLst>
                            <p:childTnLst>
                              <p:par>
                                <p:cTn id="80" presetID="2" presetClass="entr" presetSubtype="4" fill="hold" grpId="0" nodeType="afterEffect">
                                  <p:stCondLst>
                                    <p:cond delay="0"/>
                                  </p:stCondLst>
                                  <p:childTnLst>
                                    <p:set>
                                      <p:cBhvr>
                                        <p:cTn id="81" dur="1" fill="hold">
                                          <p:stCondLst>
                                            <p:cond delay="0"/>
                                          </p:stCondLst>
                                        </p:cTn>
                                        <p:tgtEl>
                                          <p:spTgt spid="2">
                                            <p:txEl>
                                              <p:pRg st="3" end="3"/>
                                            </p:txEl>
                                          </p:spTgt>
                                        </p:tgtEl>
                                        <p:attrNameLst>
                                          <p:attrName>style.visibility</p:attrName>
                                        </p:attrNameLst>
                                      </p:cBhvr>
                                      <p:to>
                                        <p:strVal val="visible"/>
                                      </p:to>
                                    </p:set>
                                    <p:anim calcmode="lin" valueType="num">
                                      <p:cBhvr additive="base">
                                        <p:cTn id="8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3"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5000"/>
                            </p:stCondLst>
                            <p:childTnLst>
                              <p:par>
                                <p:cTn id="85" presetID="2" presetClass="entr" presetSubtype="4" fill="hold" grpId="0" nodeType="afterEffect">
                                  <p:stCondLst>
                                    <p:cond delay="0"/>
                                  </p:stCondLst>
                                  <p:childTnLst>
                                    <p:set>
                                      <p:cBhvr>
                                        <p:cTn id="86" dur="1" fill="hold">
                                          <p:stCondLst>
                                            <p:cond delay="0"/>
                                          </p:stCondLst>
                                        </p:cTn>
                                        <p:tgtEl>
                                          <p:spTgt spid="2">
                                            <p:txEl>
                                              <p:pRg st="4" end="4"/>
                                            </p:txEl>
                                          </p:spTgt>
                                        </p:tgtEl>
                                        <p:attrNameLst>
                                          <p:attrName>style.visibility</p:attrName>
                                        </p:attrNameLst>
                                      </p:cBhvr>
                                      <p:to>
                                        <p:strVal val="visible"/>
                                      </p:to>
                                    </p:set>
                                    <p:anim calcmode="lin" valueType="num">
                                      <p:cBhvr additive="base">
                                        <p:cTn id="8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6000"/>
                            </p:stCondLst>
                            <p:childTnLst>
                              <p:par>
                                <p:cTn id="90" presetID="2" presetClass="entr" presetSubtype="4" fill="hold" grpId="0" nodeType="afterEffect">
                                  <p:stCondLst>
                                    <p:cond delay="0"/>
                                  </p:stCondLst>
                                  <p:childTnLst>
                                    <p:set>
                                      <p:cBhvr>
                                        <p:cTn id="91" dur="1" fill="hold">
                                          <p:stCondLst>
                                            <p:cond delay="0"/>
                                          </p:stCondLst>
                                        </p:cTn>
                                        <p:tgtEl>
                                          <p:spTgt spid="2">
                                            <p:txEl>
                                              <p:pRg st="5" end="5"/>
                                            </p:txEl>
                                          </p:spTgt>
                                        </p:tgtEl>
                                        <p:attrNameLst>
                                          <p:attrName>style.visibility</p:attrName>
                                        </p:attrNameLst>
                                      </p:cBhvr>
                                      <p:to>
                                        <p:strVal val="visible"/>
                                      </p:to>
                                    </p:set>
                                    <p:anim calcmode="lin" valueType="num">
                                      <p:cBhvr additive="base">
                                        <p:cTn id="9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93" dur="1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7000"/>
                            </p:stCondLst>
                            <p:childTnLst>
                              <p:par>
                                <p:cTn id="95" presetID="2" presetClass="entr" presetSubtype="4" fill="hold" grpId="0" nodeType="afterEffect">
                                  <p:stCondLst>
                                    <p:cond delay="0"/>
                                  </p:stCondLst>
                                  <p:childTnLst>
                                    <p:set>
                                      <p:cBhvr>
                                        <p:cTn id="96" dur="1" fill="hold">
                                          <p:stCondLst>
                                            <p:cond delay="0"/>
                                          </p:stCondLst>
                                        </p:cTn>
                                        <p:tgtEl>
                                          <p:spTgt spid="2">
                                            <p:txEl>
                                              <p:pRg st="6" end="6"/>
                                            </p:txEl>
                                          </p:spTgt>
                                        </p:tgtEl>
                                        <p:attrNameLst>
                                          <p:attrName>style.visibility</p:attrName>
                                        </p:attrNameLst>
                                      </p:cBhvr>
                                      <p:to>
                                        <p:strVal val="visible"/>
                                      </p:to>
                                    </p:set>
                                    <p:anim calcmode="lin" valueType="num">
                                      <p:cBhvr additive="base">
                                        <p:cTn id="9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8000"/>
                            </p:stCondLst>
                            <p:childTnLst>
                              <p:par>
                                <p:cTn id="100" presetID="2" presetClass="entr" presetSubtype="4" fill="hold" grpId="0" nodeType="afterEffect">
                                  <p:stCondLst>
                                    <p:cond delay="0"/>
                                  </p:stCondLst>
                                  <p:childTnLst>
                                    <p:set>
                                      <p:cBhvr>
                                        <p:cTn id="101" dur="1" fill="hold">
                                          <p:stCondLst>
                                            <p:cond delay="0"/>
                                          </p:stCondLst>
                                        </p:cTn>
                                        <p:tgtEl>
                                          <p:spTgt spid="2">
                                            <p:txEl>
                                              <p:pRg st="7" end="7"/>
                                            </p:txEl>
                                          </p:spTgt>
                                        </p:tgtEl>
                                        <p:attrNameLst>
                                          <p:attrName>style.visibility</p:attrName>
                                        </p:attrNameLst>
                                      </p:cBhvr>
                                      <p:to>
                                        <p:strVal val="visible"/>
                                      </p:to>
                                    </p:set>
                                    <p:anim calcmode="lin" valueType="num">
                                      <p:cBhvr additive="base">
                                        <p:cTn id="10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03"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9000"/>
                            </p:stCondLst>
                            <p:childTnLst>
                              <p:par>
                                <p:cTn id="105" presetID="2" presetClass="entr" presetSubtype="4" fill="hold" grpId="0" nodeType="afterEffect">
                                  <p:stCondLst>
                                    <p:cond delay="0"/>
                                  </p:stCondLst>
                                  <p:childTnLst>
                                    <p:set>
                                      <p:cBhvr>
                                        <p:cTn id="106" dur="1" fill="hold">
                                          <p:stCondLst>
                                            <p:cond delay="0"/>
                                          </p:stCondLst>
                                        </p:cTn>
                                        <p:tgtEl>
                                          <p:spTgt spid="2">
                                            <p:txEl>
                                              <p:pRg st="8" end="8"/>
                                            </p:txEl>
                                          </p:spTgt>
                                        </p:tgtEl>
                                        <p:attrNameLst>
                                          <p:attrName>style.visibility</p:attrName>
                                        </p:attrNameLst>
                                      </p:cBhvr>
                                      <p:to>
                                        <p:strVal val="visible"/>
                                      </p:to>
                                    </p:set>
                                    <p:anim calcmode="lin" valueType="num">
                                      <p:cBhvr additive="base">
                                        <p:cTn id="10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08" dur="1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30000"/>
                            </p:stCondLst>
                            <p:childTnLst>
                              <p:par>
                                <p:cTn id="110" presetID="2" presetClass="entr" presetSubtype="4" fill="hold" grpId="0" nodeType="afterEffect">
                                  <p:stCondLst>
                                    <p:cond delay="0"/>
                                  </p:stCondLst>
                                  <p:childTnLst>
                                    <p:set>
                                      <p:cBhvr>
                                        <p:cTn id="111" dur="1" fill="hold">
                                          <p:stCondLst>
                                            <p:cond delay="0"/>
                                          </p:stCondLst>
                                        </p:cTn>
                                        <p:tgtEl>
                                          <p:spTgt spid="2">
                                            <p:txEl>
                                              <p:pRg st="9" end="9"/>
                                            </p:txEl>
                                          </p:spTgt>
                                        </p:tgtEl>
                                        <p:attrNameLst>
                                          <p:attrName>style.visibility</p:attrName>
                                        </p:attrNameLst>
                                      </p:cBhvr>
                                      <p:to>
                                        <p:strVal val="visible"/>
                                      </p:to>
                                    </p:set>
                                    <p:anim calcmode="lin" valueType="num">
                                      <p:cBhvr additive="base">
                                        <p:cTn id="11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113" dur="1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P spid="2" grpId="0" uiExpand="1" build="p"/>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a:t>「消費者教育の推進に関する法律」の制定（</a:t>
            </a:r>
            <a:r>
              <a:rPr kumimoji="1" lang="en-US" altLang="ja-JP" dirty="0"/>
              <a:t>2012</a:t>
            </a:r>
            <a:r>
              <a:rPr kumimoji="1" lang="ja-JP" altLang="en-US" dirty="0"/>
              <a:t>）</a:t>
            </a:r>
          </a:p>
        </p:txBody>
      </p:sp>
      <p:sp>
        <p:nvSpPr>
          <p:cNvPr id="8" name="コンテンツ プレースホルダー 7"/>
          <p:cNvSpPr>
            <a:spLocks noGrp="1"/>
          </p:cNvSpPr>
          <p:nvPr>
            <p:ph idx="1"/>
          </p:nvPr>
        </p:nvSpPr>
        <p:spPr/>
        <p:txBody>
          <a:bodyPr>
            <a:normAutofit fontScale="77500" lnSpcReduction="20000"/>
          </a:bodyPr>
          <a:lstStyle/>
          <a:p>
            <a:pPr>
              <a:lnSpc>
                <a:spcPct val="120000"/>
              </a:lnSpc>
            </a:pPr>
            <a:r>
              <a:rPr kumimoji="1" lang="ja-JP" altLang="en-US" dirty="0"/>
              <a:t>消費者教育推進法の目的（第</a:t>
            </a:r>
            <a:r>
              <a:rPr kumimoji="1" lang="en-US" altLang="ja-JP" dirty="0"/>
              <a:t>1</a:t>
            </a:r>
            <a:r>
              <a:rPr kumimoji="1" lang="ja-JP" altLang="en-US" dirty="0"/>
              <a:t>条）</a:t>
            </a:r>
            <a:endParaRPr kumimoji="1" lang="en-US" altLang="ja-JP" dirty="0"/>
          </a:p>
          <a:p>
            <a:pPr lvl="1">
              <a:lnSpc>
                <a:spcPct val="120000"/>
              </a:lnSpc>
            </a:pPr>
            <a:r>
              <a:rPr lang="ja-JP" altLang="en-US" dirty="0"/>
              <a:t>この法律は，消費者教育が，消費者と事業者との間の情報の質及び量並びに交渉力の格差等に起因する消費者被害を防止するとともに，消費者が自らの利益の擁護及び増進のため自主的かつ合理的に行動することができるようその</a:t>
            </a:r>
            <a:r>
              <a:rPr lang="ja-JP" altLang="en-US" b="1" dirty="0"/>
              <a:t>自立を支援する</a:t>
            </a:r>
            <a:r>
              <a:rPr lang="ja-JP" altLang="en-US" dirty="0"/>
              <a:t>上で重要であることに鑑み，</a:t>
            </a:r>
            <a:r>
              <a:rPr lang="en-US" altLang="ja-JP" dirty="0"/>
              <a:t>…</a:t>
            </a:r>
            <a:r>
              <a:rPr lang="ja-JP" altLang="en-US" dirty="0"/>
              <a:t>消費者教育を総合的かつ一体的に推進</a:t>
            </a:r>
            <a:r>
              <a:rPr lang="en-US" altLang="ja-JP" dirty="0"/>
              <a:t>…</a:t>
            </a:r>
            <a:r>
              <a:rPr lang="ja-JP" altLang="en-US" dirty="0"/>
              <a:t>することを目的とする。</a:t>
            </a:r>
            <a:endParaRPr kumimoji="1" lang="en-US" altLang="ja-JP" dirty="0"/>
          </a:p>
          <a:p>
            <a:pPr>
              <a:lnSpc>
                <a:spcPct val="120000"/>
              </a:lnSpc>
            </a:pPr>
            <a:r>
              <a:rPr lang="ja-JP" altLang="en-US" dirty="0"/>
              <a:t>消費者教育と消費者市民社会の定義（第</a:t>
            </a:r>
            <a:r>
              <a:rPr lang="en-US" altLang="ja-JP" dirty="0"/>
              <a:t>2</a:t>
            </a:r>
            <a:r>
              <a:rPr lang="ja-JP" altLang="en-US" dirty="0"/>
              <a:t>条）</a:t>
            </a:r>
            <a:endParaRPr lang="en-US" altLang="ja-JP" dirty="0"/>
          </a:p>
          <a:p>
            <a:pPr lvl="1">
              <a:lnSpc>
                <a:spcPct val="120000"/>
              </a:lnSpc>
            </a:pPr>
            <a:r>
              <a:rPr lang="ja-JP" altLang="en-US" dirty="0"/>
              <a:t>「消費者教育」とは，</a:t>
            </a:r>
            <a:r>
              <a:rPr lang="ja-JP" altLang="en-US" b="1" dirty="0"/>
              <a:t>消費者の自立を支援するために行われる</a:t>
            </a:r>
            <a:r>
              <a:rPr lang="ja-JP" altLang="en-US" dirty="0"/>
              <a:t>消費生活に関する</a:t>
            </a:r>
            <a:r>
              <a:rPr lang="ja-JP" altLang="en-US" b="1" dirty="0"/>
              <a:t>教育</a:t>
            </a:r>
            <a:r>
              <a:rPr lang="ja-JP" altLang="en-US" dirty="0"/>
              <a:t>（消費者が主体的に</a:t>
            </a:r>
            <a:r>
              <a:rPr lang="ja-JP" altLang="en-US" b="1" dirty="0"/>
              <a:t>消費者市民社会</a:t>
            </a:r>
            <a:r>
              <a:rPr lang="ja-JP" altLang="en-US" dirty="0"/>
              <a:t>の形成に参画することの重要性について理解及び関心を深めるための教育を含む。）及びこれに準ずる啓発活動をいう。</a:t>
            </a:r>
            <a:endParaRPr lang="en-US" altLang="ja-JP" dirty="0"/>
          </a:p>
          <a:p>
            <a:pPr lvl="1">
              <a:lnSpc>
                <a:spcPct val="120000"/>
              </a:lnSpc>
            </a:pPr>
            <a:r>
              <a:rPr lang="ja-JP" altLang="en-US" dirty="0"/>
              <a:t>「消費者市民社会」とは，</a:t>
            </a:r>
            <a:r>
              <a:rPr lang="ja-JP" altLang="en-US" b="1" dirty="0"/>
              <a:t>消費者が，</a:t>
            </a:r>
            <a:r>
              <a:rPr lang="ja-JP" altLang="en-US" dirty="0"/>
              <a:t>個々の消費者の特性及び消費生活の多様性を相互に尊重しつつ，自らの消費生活に関する行動が現在及び将来の世代にわたって内外の社会経済情勢及び地球環境に影響を及ぼし得るものであることを自覚して，</a:t>
            </a:r>
            <a:r>
              <a:rPr lang="ja-JP" altLang="en-US" b="1" dirty="0"/>
              <a:t>公正かつ持続可能な社会の形成に積極的に参画する社会</a:t>
            </a:r>
            <a:r>
              <a:rPr lang="ja-JP" altLang="en-US" dirty="0"/>
              <a:t>をいう。</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5</a:t>
            </a:fld>
            <a:endParaRPr kumimoji="1" lang="ja-JP" altLang="en-US"/>
          </a:p>
        </p:txBody>
      </p:sp>
    </p:spTree>
    <p:extLst>
      <p:ext uri="{BB962C8B-B14F-4D97-AF65-F5344CB8AC3E}">
        <p14:creationId xmlns:p14="http://schemas.microsoft.com/office/powerpoint/2010/main" val="69975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4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up)">
                                      <p:cBhvr>
                                        <p:cTn id="12" dur="2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3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a:t>学校における消費者教育</a:t>
            </a:r>
            <a:r>
              <a:rPr lang="ja-JP" altLang="en-US" dirty="0"/>
              <a:t>の推進</a:t>
            </a:r>
            <a:endParaRPr kumimoji="1" lang="ja-JP" altLang="en-US" dirty="0"/>
          </a:p>
        </p:txBody>
      </p:sp>
      <p:sp>
        <p:nvSpPr>
          <p:cNvPr id="11" name="コンテンツ プレースホルダー 10"/>
          <p:cNvSpPr>
            <a:spLocks noGrp="1"/>
          </p:cNvSpPr>
          <p:nvPr>
            <p:ph idx="1"/>
          </p:nvPr>
        </p:nvSpPr>
        <p:spPr/>
        <p:txBody>
          <a:bodyPr>
            <a:normAutofit fontScale="92500" lnSpcReduction="10000"/>
          </a:bodyPr>
          <a:lstStyle/>
          <a:p>
            <a:pPr>
              <a:lnSpc>
                <a:spcPct val="110000"/>
              </a:lnSpc>
            </a:pPr>
            <a:r>
              <a:rPr lang="ja-JP" altLang="en-US" dirty="0"/>
              <a:t>消費者教育の推進に関する法律　第</a:t>
            </a:r>
            <a:r>
              <a:rPr lang="en-US" altLang="ja-JP" dirty="0"/>
              <a:t>11</a:t>
            </a:r>
            <a:r>
              <a:rPr lang="ja-JP" altLang="en-US" dirty="0"/>
              <a:t>条（学校における消費者教育の推進）</a:t>
            </a:r>
          </a:p>
          <a:p>
            <a:pPr lvl="1">
              <a:lnSpc>
                <a:spcPct val="110000"/>
              </a:lnSpc>
            </a:pPr>
            <a:r>
              <a:rPr lang="ja-JP" altLang="en-US" dirty="0"/>
              <a:t>①国及び地方公共団体は，</a:t>
            </a:r>
            <a:r>
              <a:rPr lang="ja-JP" altLang="en-US" b="1" dirty="0"/>
              <a:t>幼児，児童及び生徒の発達段階に応じて</a:t>
            </a:r>
            <a:r>
              <a:rPr lang="ja-JP" altLang="en-US" dirty="0"/>
              <a:t>，学校</a:t>
            </a:r>
            <a:r>
              <a:rPr lang="en-US" altLang="ja-JP" dirty="0"/>
              <a:t>…</a:t>
            </a:r>
            <a:r>
              <a:rPr lang="ja-JP" altLang="en-US" dirty="0"/>
              <a:t>の授業その他の教育活動において適切かつ</a:t>
            </a:r>
            <a:r>
              <a:rPr lang="ja-JP" altLang="en-US" b="1" dirty="0"/>
              <a:t>体系的な消費者教育の機会を確保</a:t>
            </a:r>
            <a:r>
              <a:rPr lang="ja-JP" altLang="en-US" dirty="0"/>
              <a:t>するため，必要な施策を推進しなければならない。</a:t>
            </a:r>
          </a:p>
          <a:p>
            <a:pPr lvl="1">
              <a:lnSpc>
                <a:spcPct val="110000"/>
              </a:lnSpc>
            </a:pPr>
            <a:r>
              <a:rPr lang="ja-JP" altLang="en-US" dirty="0"/>
              <a:t>②国及び地方公共団体は，教育職員に対する消費者教育に関する</a:t>
            </a:r>
            <a:r>
              <a:rPr lang="ja-JP" altLang="en-US" b="1" dirty="0"/>
              <a:t>研修を充実</a:t>
            </a:r>
            <a:r>
              <a:rPr lang="ja-JP" altLang="en-US" dirty="0"/>
              <a:t>するため，教育職員の職務の内容及び経験に応じ，必要な措置を講じなければならない。</a:t>
            </a:r>
          </a:p>
          <a:p>
            <a:pPr lvl="1">
              <a:lnSpc>
                <a:spcPct val="110000"/>
              </a:lnSpc>
            </a:pPr>
            <a:r>
              <a:rPr lang="ja-JP" altLang="en-US" dirty="0"/>
              <a:t>③国及び地方公共団体は，学校において実践的な消費者教育が行われるよう，その</a:t>
            </a:r>
            <a:r>
              <a:rPr lang="ja-JP" altLang="en-US" b="1" dirty="0"/>
              <a:t>内外を問わず，消費者教育に関する知識，経験等を有する人材の活用</a:t>
            </a:r>
            <a:r>
              <a:rPr lang="ja-JP" altLang="en-US" dirty="0"/>
              <a:t>を推進するものとする。</a:t>
            </a:r>
          </a:p>
          <a:p>
            <a:pPr>
              <a:lnSpc>
                <a:spcPct val="110000"/>
              </a:lnSpc>
            </a:pPr>
            <a:endParaRPr kumimoji="1" lang="ja-JP" altLang="en-US" dirty="0"/>
          </a:p>
        </p:txBody>
      </p:sp>
      <p:sp>
        <p:nvSpPr>
          <p:cNvPr id="7" name="日付プレースホルダー 6"/>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p:cNvSpPr>
            <a:spLocks noGrp="1"/>
          </p:cNvSpPr>
          <p:nvPr>
            <p:ph type="sldNum" sz="quarter" idx="12"/>
          </p:nvPr>
        </p:nvSpPr>
        <p:spPr/>
        <p:txBody>
          <a:bodyPr/>
          <a:lstStyle/>
          <a:p>
            <a:fld id="{3507F99E-D391-4E5A-AAED-153F014C8998}" type="slidenum">
              <a:rPr kumimoji="1" lang="ja-JP" altLang="en-US" smtClean="0"/>
              <a:t>6</a:t>
            </a:fld>
            <a:endParaRPr kumimoji="1" lang="ja-JP" altLang="en-US"/>
          </a:p>
        </p:txBody>
      </p:sp>
    </p:spTree>
    <p:extLst>
      <p:ext uri="{BB962C8B-B14F-4D97-AF65-F5344CB8AC3E}">
        <p14:creationId xmlns:p14="http://schemas.microsoft.com/office/powerpoint/2010/main" val="108477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75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225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wipe(up)">
                                      <p:cBhvr>
                                        <p:cTn id="17" dur="2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a:t>大学における消費者教育の推進</a:t>
            </a:r>
          </a:p>
        </p:txBody>
      </p:sp>
      <p:sp>
        <p:nvSpPr>
          <p:cNvPr id="11" name="コンテンツ プレースホルダー 10"/>
          <p:cNvSpPr>
            <a:spLocks noGrp="1"/>
          </p:cNvSpPr>
          <p:nvPr>
            <p:ph idx="1"/>
          </p:nvPr>
        </p:nvSpPr>
        <p:spPr/>
        <p:txBody>
          <a:bodyPr>
            <a:normAutofit fontScale="92500" lnSpcReduction="10000"/>
          </a:bodyPr>
          <a:lstStyle/>
          <a:p>
            <a:pPr>
              <a:lnSpc>
                <a:spcPct val="110000"/>
              </a:lnSpc>
            </a:pPr>
            <a:r>
              <a:rPr lang="ja-JP" altLang="en-US" sz="3200" dirty="0"/>
              <a:t>消費者教育の促進に関する法律　第</a:t>
            </a:r>
            <a:r>
              <a:rPr lang="en-US" altLang="ja-JP" sz="3200" dirty="0"/>
              <a:t>12</a:t>
            </a:r>
            <a:r>
              <a:rPr lang="ja-JP" altLang="en-US" sz="3200" dirty="0"/>
              <a:t>条（大学等における消費者教育の推進）</a:t>
            </a:r>
          </a:p>
          <a:p>
            <a:pPr lvl="1">
              <a:lnSpc>
                <a:spcPct val="110000"/>
              </a:lnSpc>
            </a:pPr>
            <a:r>
              <a:rPr lang="ja-JP" altLang="en-US" sz="2800" dirty="0"/>
              <a:t>①国及び地方公共団体は，大学等</a:t>
            </a:r>
            <a:r>
              <a:rPr lang="en-US" altLang="ja-JP" sz="2800" dirty="0"/>
              <a:t>…</a:t>
            </a:r>
            <a:r>
              <a:rPr lang="ja-JP" altLang="en-US" sz="2800" dirty="0"/>
              <a:t>において消費者教育が適切に行われるようにするため，大学等に対し，学生等の消費生活における被害を防止するための啓発その他の自主的な取組を行うよう促すものとする。</a:t>
            </a:r>
          </a:p>
          <a:p>
            <a:pPr lvl="1">
              <a:lnSpc>
                <a:spcPct val="110000"/>
              </a:lnSpc>
            </a:pPr>
            <a:r>
              <a:rPr lang="ja-JP" altLang="en-US" sz="2800" dirty="0"/>
              <a:t>②国及び地方公共団体は，大学等が行う前項の取組を促進するため，関係団体の協力を得つつ，学生等に対する援助に関する業務に従事する教職員に対し，研修の機会の確保，情報の提供その他の必要な措置を講じなければならない。</a:t>
            </a:r>
            <a:endParaRPr kumimoji="1" lang="ja-JP" altLang="en-US" sz="2800" dirty="0"/>
          </a:p>
        </p:txBody>
      </p:sp>
      <p:sp>
        <p:nvSpPr>
          <p:cNvPr id="7" name="日付プレースホルダー 6"/>
          <p:cNvSpPr>
            <a:spLocks noGrp="1"/>
          </p:cNvSpPr>
          <p:nvPr>
            <p:ph type="dt" sz="half" idx="10"/>
          </p:nvPr>
        </p:nvSpPr>
        <p:spPr/>
        <p:txBody>
          <a:bodyPr/>
          <a:lstStyle/>
          <a:p>
            <a:r>
              <a:rPr kumimoji="1" lang="en-US" altLang="ja-JP"/>
              <a:t>2019/4/6</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9" name="スライド番号プレースホルダー 8"/>
          <p:cNvSpPr>
            <a:spLocks noGrp="1"/>
          </p:cNvSpPr>
          <p:nvPr>
            <p:ph type="sldNum" sz="quarter" idx="12"/>
          </p:nvPr>
        </p:nvSpPr>
        <p:spPr/>
        <p:txBody>
          <a:bodyPr/>
          <a:lstStyle/>
          <a:p>
            <a:fld id="{3507F99E-D391-4E5A-AAED-153F014C8998}" type="slidenum">
              <a:rPr kumimoji="1" lang="ja-JP" altLang="en-US" smtClean="0"/>
              <a:t>7</a:t>
            </a:fld>
            <a:endParaRPr kumimoji="1" lang="ja-JP" altLang="en-US"/>
          </a:p>
        </p:txBody>
      </p:sp>
    </p:spTree>
    <p:extLst>
      <p:ext uri="{BB962C8B-B14F-4D97-AF65-F5344CB8AC3E}">
        <p14:creationId xmlns:p14="http://schemas.microsoft.com/office/powerpoint/2010/main" val="239531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325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375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消費者教育推進法（</a:t>
            </a:r>
            <a:r>
              <a:rPr kumimoji="1" lang="en-US" altLang="ja-JP" dirty="0"/>
              <a:t>2012</a:t>
            </a:r>
            <a:r>
              <a:rPr kumimoji="1" lang="ja-JP" altLang="en-US" dirty="0"/>
              <a:t>）に見られる</a:t>
            </a:r>
            <a:br>
              <a:rPr kumimoji="1" lang="en-US" altLang="ja-JP" dirty="0"/>
            </a:br>
            <a:r>
              <a:rPr kumimoji="1" lang="ja-JP" altLang="en-US" dirty="0"/>
              <a:t>消費者概念，消費者教育概念の破綻</a:t>
            </a:r>
          </a:p>
        </p:txBody>
      </p:sp>
      <p:sp>
        <p:nvSpPr>
          <p:cNvPr id="7" name="テキスト プレースホルダー 6"/>
          <p:cNvSpPr>
            <a:spLocks noGrp="1"/>
          </p:cNvSpPr>
          <p:nvPr>
            <p:ph type="body" idx="1"/>
          </p:nvPr>
        </p:nvSpPr>
        <p:spPr/>
        <p:txBody>
          <a:bodyPr/>
          <a:lstStyle/>
          <a:p>
            <a:r>
              <a:rPr kumimoji="1" lang="ja-JP" altLang="en-US" sz="3200" dirty="0"/>
              <a:t>消費者の自立支援</a:t>
            </a:r>
          </a:p>
        </p:txBody>
      </p:sp>
      <p:sp>
        <p:nvSpPr>
          <p:cNvPr id="8" name="コンテンツ プレースホルダー 7"/>
          <p:cNvSpPr>
            <a:spLocks noGrp="1"/>
          </p:cNvSpPr>
          <p:nvPr>
            <p:ph sz="half" idx="2"/>
          </p:nvPr>
        </p:nvSpPr>
        <p:spPr/>
        <p:txBody>
          <a:bodyPr>
            <a:normAutofit lnSpcReduction="10000"/>
          </a:bodyPr>
          <a:lstStyle/>
          <a:p>
            <a:pPr>
              <a:lnSpc>
                <a:spcPct val="120000"/>
              </a:lnSpc>
            </a:pPr>
            <a:r>
              <a:rPr kumimoji="1" lang="ja-JP" altLang="en-US" sz="2000" dirty="0"/>
              <a:t>自立のためには，収入が必要である。</a:t>
            </a:r>
            <a:endParaRPr kumimoji="1" lang="en-US" altLang="ja-JP" sz="2000" dirty="0"/>
          </a:p>
          <a:p>
            <a:pPr lvl="1">
              <a:lnSpc>
                <a:spcPct val="120000"/>
              </a:lnSpc>
            </a:pPr>
            <a:r>
              <a:rPr lang="ja-JP" altLang="en-US" sz="1800" dirty="0"/>
              <a:t>自立のためには，消費の反対概念である，収入のための労働，リスク回避のための蓄財が必要である</a:t>
            </a:r>
            <a:endParaRPr lang="en-US" altLang="ja-JP" sz="1800" dirty="0"/>
          </a:p>
          <a:p>
            <a:pPr lvl="1">
              <a:lnSpc>
                <a:spcPct val="120000"/>
              </a:lnSpc>
            </a:pPr>
            <a:r>
              <a:rPr lang="ja-JP" altLang="en-US" sz="1800" dirty="0"/>
              <a:t>「消費」とか「消費者」の概念で，自立のための教育を語ることは不可能である。</a:t>
            </a:r>
            <a:endParaRPr lang="en-US" altLang="ja-JP" sz="1800" dirty="0"/>
          </a:p>
          <a:p>
            <a:pPr lvl="1">
              <a:lnSpc>
                <a:spcPct val="120000"/>
              </a:lnSpc>
            </a:pPr>
            <a:r>
              <a:rPr lang="ja-JP" altLang="en-US" sz="1800" dirty="0"/>
              <a:t>破綻した概念に</a:t>
            </a:r>
            <a:r>
              <a:rPr lang="ja-JP" altLang="en-US" sz="1800"/>
              <a:t>基づいて，その教育</a:t>
            </a:r>
            <a:r>
              <a:rPr lang="ja-JP" altLang="en-US" sz="1800" dirty="0"/>
              <a:t>を実施しても，無意味である。</a:t>
            </a:r>
            <a:endParaRPr lang="en-US" altLang="ja-JP" sz="1800" dirty="0"/>
          </a:p>
          <a:p>
            <a:pPr>
              <a:lnSpc>
                <a:spcPct val="120000"/>
              </a:lnSpc>
            </a:pPr>
            <a:r>
              <a:rPr lang="ja-JP" altLang="en-US" sz="2000" dirty="0"/>
              <a:t>消費者教育は，名称を含めて，市民教育へと変更すべきである。</a:t>
            </a:r>
            <a:endParaRPr lang="en-US" altLang="ja-JP" sz="2000" dirty="0"/>
          </a:p>
        </p:txBody>
      </p:sp>
      <p:sp>
        <p:nvSpPr>
          <p:cNvPr id="9" name="テキスト プレースホルダー 8"/>
          <p:cNvSpPr>
            <a:spLocks noGrp="1"/>
          </p:cNvSpPr>
          <p:nvPr>
            <p:ph type="body" sz="quarter" idx="3"/>
          </p:nvPr>
        </p:nvSpPr>
        <p:spPr/>
        <p:txBody>
          <a:bodyPr>
            <a:normAutofit/>
          </a:bodyPr>
          <a:lstStyle/>
          <a:p>
            <a:r>
              <a:rPr kumimoji="1" lang="ja-JP" altLang="en-US" sz="3200" dirty="0"/>
              <a:t>消費者市民社会の形成</a:t>
            </a:r>
          </a:p>
        </p:txBody>
      </p:sp>
      <p:sp>
        <p:nvSpPr>
          <p:cNvPr id="10" name="コンテンツ プレースホルダー 9"/>
          <p:cNvSpPr>
            <a:spLocks noGrp="1"/>
          </p:cNvSpPr>
          <p:nvPr>
            <p:ph sz="quarter" idx="4"/>
          </p:nvPr>
        </p:nvSpPr>
        <p:spPr/>
        <p:txBody>
          <a:bodyPr>
            <a:normAutofit/>
          </a:bodyPr>
          <a:lstStyle/>
          <a:p>
            <a:pPr>
              <a:lnSpc>
                <a:spcPct val="100000"/>
              </a:lnSpc>
            </a:pPr>
            <a:r>
              <a:rPr kumimoji="1" lang="ja-JP" altLang="en-US" sz="2000" dirty="0"/>
              <a:t>消費者市民（</a:t>
            </a:r>
            <a:r>
              <a:rPr kumimoji="1" lang="en-US" altLang="ja-JP" sz="2000" dirty="0"/>
              <a:t>Consumer</a:t>
            </a:r>
            <a:r>
              <a:rPr kumimoji="1" lang="ja-JP" altLang="en-US" sz="2000" dirty="0"/>
              <a:t> </a:t>
            </a:r>
            <a:r>
              <a:rPr kumimoji="1" lang="en-US" altLang="ja-JP" sz="2000" dirty="0"/>
              <a:t>Citizenship</a:t>
            </a:r>
            <a:r>
              <a:rPr kumimoji="1" lang="ja-JP" altLang="en-US" sz="2000" dirty="0"/>
              <a:t>）とは，市民の一側面を述べたにすぎない。</a:t>
            </a:r>
            <a:endParaRPr kumimoji="1" lang="en-US" altLang="ja-JP" sz="2000" dirty="0"/>
          </a:p>
          <a:p>
            <a:pPr lvl="1">
              <a:lnSpc>
                <a:spcPct val="100000"/>
              </a:lnSpc>
            </a:pPr>
            <a:r>
              <a:rPr kumimoji="1" lang="ja-JP" altLang="en-US" sz="1800" dirty="0"/>
              <a:t>市民は，生産や蓄財をも行っており，その対立概念である，「消費」に焦点を当てるだけでは，自立した市民の教育は不可能である。</a:t>
            </a:r>
            <a:endParaRPr kumimoji="1" lang="en-US" altLang="ja-JP" sz="1800" dirty="0"/>
          </a:p>
          <a:p>
            <a:pPr>
              <a:lnSpc>
                <a:spcPct val="100000"/>
              </a:lnSpc>
            </a:pPr>
            <a:r>
              <a:rPr lang="ja-JP" altLang="en-US" sz="2000" dirty="0"/>
              <a:t>市民社会の形成のためには，「消費」，「消費者」の教育だけでは賄えない。</a:t>
            </a:r>
            <a:endParaRPr lang="en-US" altLang="ja-JP" sz="2000" dirty="0"/>
          </a:p>
          <a:p>
            <a:pPr lvl="1">
              <a:lnSpc>
                <a:spcPct val="100000"/>
              </a:lnSpc>
            </a:pPr>
            <a:r>
              <a:rPr kumimoji="1" lang="ja-JP" altLang="en-US" sz="1800" dirty="0"/>
              <a:t>市民社会の形成に積極的に参加する市民を育成するためには，「生産，蓄財，消費」のすべての問題について，バランス感覚を育成するための教育を行う必要がある。</a:t>
            </a:r>
            <a:endParaRPr kumimoji="1" lang="en-US" altLang="ja-JP" sz="1800" dirty="0"/>
          </a:p>
          <a:p>
            <a:pPr lvl="1">
              <a:lnSpc>
                <a:spcPct val="100000"/>
              </a:lnSpc>
            </a:pP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p:cNvSpPr>
            <a:spLocks noGrp="1"/>
          </p:cNvSpPr>
          <p:nvPr>
            <p:ph type="sldNum" sz="quarter" idx="12"/>
          </p:nvPr>
        </p:nvSpPr>
        <p:spPr/>
        <p:txBody>
          <a:bodyPr/>
          <a:lstStyle/>
          <a:p>
            <a:fld id="{3507F99E-D391-4E5A-AAED-153F014C8998}" type="slidenum">
              <a:rPr kumimoji="1" lang="ja-JP" altLang="en-US" smtClean="0"/>
              <a:t>8</a:t>
            </a:fld>
            <a:endParaRPr kumimoji="1" lang="ja-JP" altLang="en-US"/>
          </a:p>
        </p:txBody>
      </p:sp>
    </p:spTree>
    <p:extLst>
      <p:ext uri="{BB962C8B-B14F-4D97-AF65-F5344CB8AC3E}">
        <p14:creationId xmlns:p14="http://schemas.microsoft.com/office/powerpoint/2010/main" val="273812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125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up)">
                                      <p:cBhvr>
                                        <p:cTn id="32" dur="1500"/>
                                        <p:tgtEl>
                                          <p:spTgt spid="1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xEl>
                                              <p:pRg st="1" end="1"/>
                                            </p:txEl>
                                          </p:spTgt>
                                        </p:tgtEl>
                                        <p:attrNameLst>
                                          <p:attrName>style.visibility</p:attrName>
                                        </p:attrNameLst>
                                      </p:cBhvr>
                                      <p:to>
                                        <p:strVal val="visible"/>
                                      </p:to>
                                    </p:set>
                                    <p:animEffect transition="in" filter="wipe(up)">
                                      <p:cBhvr>
                                        <p:cTn id="37" dur="2750"/>
                                        <p:tgtEl>
                                          <p:spTgt spid="1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wipe(up)">
                                      <p:cBhvr>
                                        <p:cTn id="42" dur="1500"/>
                                        <p:tgtEl>
                                          <p:spTgt spid="1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xEl>
                                              <p:pRg st="3" end="3"/>
                                            </p:txEl>
                                          </p:spTgt>
                                        </p:tgtEl>
                                        <p:attrNameLst>
                                          <p:attrName>style.visibility</p:attrName>
                                        </p:attrNameLst>
                                      </p:cBhvr>
                                      <p:to>
                                        <p:strVal val="visible"/>
                                      </p:to>
                                    </p:set>
                                    <p:animEffect transition="in" filter="wipe(up)">
                                      <p:cBhvr>
                                        <p:cTn id="47" dur="3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AA22A8-C79E-4C1B-89A9-290A178EEF71}"/>
              </a:ext>
            </a:extLst>
          </p:cNvPr>
          <p:cNvSpPr>
            <a:spLocks noGrp="1"/>
          </p:cNvSpPr>
          <p:nvPr>
            <p:ph type="title"/>
          </p:nvPr>
        </p:nvSpPr>
        <p:spPr>
          <a:xfrm>
            <a:off x="838200" y="842168"/>
            <a:ext cx="10515600" cy="2347346"/>
          </a:xfrm>
        </p:spPr>
        <p:txBody>
          <a:bodyPr/>
          <a:lstStyle/>
          <a:p>
            <a:r>
              <a:rPr kumimoji="1" lang="en-US" altLang="ja-JP" dirty="0"/>
              <a:t>Ⅱ</a:t>
            </a:r>
            <a:r>
              <a:rPr kumimoji="1" lang="ja-JP" altLang="en-US" dirty="0"/>
              <a:t>　消費者概念の再構築</a:t>
            </a:r>
            <a:br>
              <a:rPr kumimoji="1" lang="en-US" altLang="ja-JP" dirty="0"/>
            </a:br>
            <a:r>
              <a:rPr kumimoji="1" lang="ja-JP" altLang="en-US" sz="4800" dirty="0"/>
              <a:t>自立する生活者の観点から</a:t>
            </a:r>
            <a:endParaRPr kumimoji="1" lang="ja-JP" altLang="en-US" dirty="0"/>
          </a:p>
        </p:txBody>
      </p:sp>
      <p:sp>
        <p:nvSpPr>
          <p:cNvPr id="3" name="テキスト プレースホルダー 2">
            <a:extLst>
              <a:ext uri="{FF2B5EF4-FFF2-40B4-BE49-F238E27FC236}">
                <a16:creationId xmlns:a16="http://schemas.microsoft.com/office/drawing/2014/main" id="{F17EF722-6F1B-46FB-A076-363E776FBB93}"/>
              </a:ext>
            </a:extLst>
          </p:cNvPr>
          <p:cNvSpPr>
            <a:spLocks noGrp="1"/>
          </p:cNvSpPr>
          <p:nvPr>
            <p:ph type="body" idx="1"/>
          </p:nvPr>
        </p:nvSpPr>
        <p:spPr>
          <a:xfrm>
            <a:off x="831850" y="3548743"/>
            <a:ext cx="10515600" cy="2540908"/>
          </a:xfrm>
        </p:spPr>
        <p:txBody>
          <a:bodyPr>
            <a:normAutofit/>
          </a:bodyPr>
          <a:lstStyle/>
          <a:p>
            <a:pPr marL="342900" indent="-342900">
              <a:buFont typeface="Wingdings" panose="05000000000000000000" pitchFamily="2" charset="2"/>
              <a:buChar char="n"/>
            </a:pPr>
            <a:r>
              <a:rPr kumimoji="1" lang="ja-JP" altLang="en-US" sz="3200" dirty="0">
                <a:solidFill>
                  <a:schemeClr val="tx1"/>
                </a:solidFill>
              </a:rPr>
              <a:t>従来の経済循環図による消費生活の位置づけ</a:t>
            </a:r>
            <a:endParaRPr kumimoji="1" lang="en-US" altLang="ja-JP" sz="3200" dirty="0">
              <a:solidFill>
                <a:schemeClr val="tx1"/>
              </a:solidFill>
            </a:endParaRPr>
          </a:p>
          <a:p>
            <a:pPr marL="342900" indent="-342900">
              <a:buFont typeface="Wingdings" panose="05000000000000000000" pitchFamily="2" charset="2"/>
              <a:buChar char="n"/>
            </a:pPr>
            <a:r>
              <a:rPr lang="ja-JP" altLang="en-US" sz="3200" dirty="0">
                <a:solidFill>
                  <a:schemeClr val="tx1"/>
                </a:solidFill>
              </a:rPr>
              <a:t>生活者を中心とした新しい経済循環図</a:t>
            </a:r>
            <a:endParaRPr kumimoji="1" lang="en-US" altLang="ja-JP" sz="3200" dirty="0">
              <a:solidFill>
                <a:schemeClr val="tx1"/>
              </a:solidFill>
            </a:endParaRPr>
          </a:p>
          <a:p>
            <a:pPr marL="342900" indent="-342900">
              <a:buFont typeface="Wingdings" panose="05000000000000000000" pitchFamily="2" charset="2"/>
              <a:buChar char="n"/>
            </a:pPr>
            <a:r>
              <a:rPr lang="ja-JP" altLang="en-US" sz="3200" dirty="0">
                <a:solidFill>
                  <a:schemeClr val="tx1"/>
                </a:solidFill>
              </a:rPr>
              <a:t>新しい経済循環図に基づく消費者法の体系化の試み</a:t>
            </a:r>
            <a:endParaRPr kumimoji="1" lang="ja-JP" altLang="en-US" sz="3200" dirty="0">
              <a:solidFill>
                <a:schemeClr val="tx1"/>
              </a:solidFill>
            </a:endParaRPr>
          </a:p>
        </p:txBody>
      </p:sp>
      <p:sp>
        <p:nvSpPr>
          <p:cNvPr id="4" name="日付プレースホルダー 3">
            <a:extLst>
              <a:ext uri="{FF2B5EF4-FFF2-40B4-BE49-F238E27FC236}">
                <a16:creationId xmlns:a16="http://schemas.microsoft.com/office/drawing/2014/main" id="{63D88B99-3D9E-4584-BE24-C1C488A7C7BB}"/>
              </a:ext>
            </a:extLst>
          </p:cNvPr>
          <p:cNvSpPr>
            <a:spLocks noGrp="1"/>
          </p:cNvSpPr>
          <p:nvPr>
            <p:ph type="dt" sz="half" idx="10"/>
          </p:nvPr>
        </p:nvSpPr>
        <p:spPr/>
        <p:txBody>
          <a:bodyPr/>
          <a:lstStyle/>
          <a:p>
            <a:r>
              <a:rPr kumimoji="1" lang="en-US" altLang="ja-JP"/>
              <a:t>2019/4/6</a:t>
            </a:r>
            <a:endParaRPr kumimoji="1" lang="ja-JP" altLang="en-US"/>
          </a:p>
        </p:txBody>
      </p:sp>
      <p:sp>
        <p:nvSpPr>
          <p:cNvPr id="5" name="フッター プレースホルダー 4">
            <a:extLst>
              <a:ext uri="{FF2B5EF4-FFF2-40B4-BE49-F238E27FC236}">
                <a16:creationId xmlns:a16="http://schemas.microsoft.com/office/drawing/2014/main" id="{3FC6903B-01ED-48DC-ADB7-B2B94DB41CFC}"/>
              </a:ext>
            </a:extLst>
          </p:cNvPr>
          <p:cNvSpPr>
            <a:spLocks noGrp="1"/>
          </p:cNvSpPr>
          <p:nvPr>
            <p:ph type="ftr" sz="quarter" idx="11"/>
          </p:nvPr>
        </p:nvSpPr>
        <p:spPr/>
        <p:txBody>
          <a:bodyPr/>
          <a:lstStyle/>
          <a:p>
            <a:r>
              <a:rPr kumimoji="1" lang="en-US" altLang="ja-JP"/>
              <a:t>New Consumer Law Education in the Internet Society</a:t>
            </a:r>
            <a:endParaRPr kumimoji="1" lang="ja-JP" altLang="en-US"/>
          </a:p>
        </p:txBody>
      </p:sp>
      <p:sp>
        <p:nvSpPr>
          <p:cNvPr id="6" name="スライド番号プレースホルダー 5">
            <a:extLst>
              <a:ext uri="{FF2B5EF4-FFF2-40B4-BE49-F238E27FC236}">
                <a16:creationId xmlns:a16="http://schemas.microsoft.com/office/drawing/2014/main" id="{00628CF6-7014-423E-BBFB-B0CE78D8C1A5}"/>
              </a:ext>
            </a:extLst>
          </p:cNvPr>
          <p:cNvSpPr>
            <a:spLocks noGrp="1"/>
          </p:cNvSpPr>
          <p:nvPr>
            <p:ph type="sldNum" sz="quarter" idx="12"/>
          </p:nvPr>
        </p:nvSpPr>
        <p:spPr/>
        <p:txBody>
          <a:bodyPr/>
          <a:lstStyle/>
          <a:p>
            <a:fld id="{3507F99E-D391-4E5A-AAED-153F014C8998}" type="slidenum">
              <a:rPr kumimoji="1" lang="ja-JP" altLang="en-US" smtClean="0"/>
              <a:t>9</a:t>
            </a:fld>
            <a:endParaRPr kumimoji="1" lang="ja-JP" altLang="en-US"/>
          </a:p>
        </p:txBody>
      </p:sp>
    </p:spTree>
    <p:extLst>
      <p:ext uri="{BB962C8B-B14F-4D97-AF65-F5344CB8AC3E}">
        <p14:creationId xmlns:p14="http://schemas.microsoft.com/office/powerpoint/2010/main" val="35278235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4599</TotalTime>
  <Words>6781</Words>
  <Application>Microsoft Office PowerPoint</Application>
  <PresentationFormat>ワイド画面</PresentationFormat>
  <Paragraphs>736</Paragraphs>
  <Slides>48</Slides>
  <Notes>32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48</vt:i4>
      </vt:variant>
    </vt:vector>
  </HeadingPairs>
  <TitlesOfParts>
    <vt:vector size="56" baseType="lpstr">
      <vt:lpstr>Arial</vt:lpstr>
      <vt:lpstr>Calibri</vt:lpstr>
      <vt:lpstr>Calibri Light</vt:lpstr>
      <vt:lpstr>Tahoma</vt:lpstr>
      <vt:lpstr>Times New Roman</vt:lpstr>
      <vt:lpstr>Wingdings</vt:lpstr>
      <vt:lpstr>Office テーマ</vt:lpstr>
      <vt:lpstr>Visio</vt:lpstr>
      <vt:lpstr>AIに負けない消費者教育  自立能力の育成という観点から</vt:lpstr>
      <vt:lpstr>AIに負けない消費者教育　目次</vt:lpstr>
      <vt:lpstr>Ⅰ 消費者教育環境の変化</vt:lpstr>
      <vt:lpstr>自立のための環境の変化</vt:lpstr>
      <vt:lpstr>「消費者教育の推進に関する法律」の制定（2012）</vt:lpstr>
      <vt:lpstr>学校における消費者教育の推進</vt:lpstr>
      <vt:lpstr>大学における消費者教育の推進</vt:lpstr>
      <vt:lpstr>消費者教育推進法（2012）に見られる 消費者概念，消費者教育概念の破綻</vt:lpstr>
      <vt:lpstr>Ⅱ　消費者概念の再構築 自立する生活者の観点から</vt:lpstr>
      <vt:lpstr>消費者・家計の位置づけの変更</vt:lpstr>
      <vt:lpstr>家計を中心とした経済循環図</vt:lpstr>
      <vt:lpstr>Ⅲ　教育目標のゆらぎ 優良企業への就職という目標の破綻</vt:lpstr>
      <vt:lpstr>次の世代は，仕事をAIに奪われないか？</vt:lpstr>
      <vt:lpstr>就職できても不安は尽きない 不正行為を指示されたときに，立場上断れない</vt:lpstr>
      <vt:lpstr>Ⅳ　AIに負けない消費者教育 AIの学習方法に学ぶ</vt:lpstr>
      <vt:lpstr>AI時代の教育はどうあるべきか？</vt:lpstr>
      <vt:lpstr>消費者教育推進法の問題と解答のデータ</vt:lpstr>
      <vt:lpstr>消費者教育推進法に関する 択一式問題集を自動作成プログラム例</vt:lpstr>
      <vt:lpstr>消費者教育推進法に関して 自動作成された択一問題集と解答</vt:lpstr>
      <vt:lpstr>今後の課題</vt:lpstr>
      <vt:lpstr>Ⅴ　欲求5段階説による 教育内容の再構成</vt:lpstr>
      <vt:lpstr>問題解決の糸口としての仮説</vt:lpstr>
      <vt:lpstr>自立とは何か(その1）マズローの欲求5段階説 （価値ある生き方の生物学的基礎）</vt:lpstr>
      <vt:lpstr>自立とは何か(その2） （マズローの欲求5段階の充足の方法）</vt:lpstr>
      <vt:lpstr>新しい消費者像と教育目標</vt:lpstr>
      <vt:lpstr>自立に向けた提言</vt:lpstr>
      <vt:lpstr>協力に向けた提言</vt:lpstr>
      <vt:lpstr>Ⅵ　新しい法教育　</vt:lpstr>
      <vt:lpstr>法教育の目標（医学との対比において）</vt:lpstr>
      <vt:lpstr>法の論理（判決三段論法）</vt:lpstr>
      <vt:lpstr>科学的推論の3類型（ケプラーの発見の推論）</vt:lpstr>
      <vt:lpstr>法解釈の方法論</vt:lpstr>
      <vt:lpstr>解釈の方法（「車馬通行止め」の解釈論）</vt:lpstr>
      <vt:lpstr>拡大解釈の例 日米地位協定第3条第1項後段の解釈</vt:lpstr>
      <vt:lpstr>一般法と特別法の関係と一般法の反対解釈 （米軍の治外法権の現実）</vt:lpstr>
      <vt:lpstr>一般法と特別法との関係 特別法は一般法に優先するが，一般法が，特別法を補完する</vt:lpstr>
      <vt:lpstr>一般法と特別法との関係 特別法は一般法に優先するが，一般法が，特別法を補完する</vt:lpstr>
      <vt:lpstr>「治外法権」の意味と撤廃の戦略</vt:lpstr>
      <vt:lpstr>法律家の思考方法（アイラック(IRAC)）</vt:lpstr>
      <vt:lpstr>法適用における事実の発見とルールの発見</vt:lpstr>
      <vt:lpstr>法の議論の方法論（トゥールミン図式の改訂）</vt:lpstr>
      <vt:lpstr>トゥールミンの図式　その1</vt:lpstr>
      <vt:lpstr>トゥールミンの図式　その2</vt:lpstr>
      <vt:lpstr>トゥールミンの図式　その3（加賀山説）</vt:lpstr>
      <vt:lpstr>自省のすすめ（総論） すべての総論（言うこと）は歓迎され，各論（やること）は拒絶される</vt:lpstr>
      <vt:lpstr>自省のすすめ（各論その1） すべての総論（言うこと）は歓迎され，各論（やること）は拒絶される</vt:lpstr>
      <vt:lpstr>自省のすすめ（各論その2） すべての総論（言うこと）は歓迎され，各論（やること）は拒絶される</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176</cp:revision>
  <dcterms:created xsi:type="dcterms:W3CDTF">2017-09-10T20:19:32Z</dcterms:created>
  <dcterms:modified xsi:type="dcterms:W3CDTF">2019-04-05T23:53:01Z</dcterms:modified>
</cp:coreProperties>
</file>