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452" autoAdjust="0"/>
  </p:normalViewPr>
  <p:slideViewPr>
    <p:cSldViewPr snapToGrid="0">
      <p:cViewPr varScale="1">
        <p:scale>
          <a:sx n="47" d="100"/>
          <a:sy n="47" d="100"/>
        </p:scale>
        <p:origin x="92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59D45-3E78-495E-9AF8-5D03003F9D6F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0DA4-9E20-4170-8D8C-CC6D1D967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76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35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3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00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0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65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7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2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73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2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09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2442-66AC-4262-8221-F55284720696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437E-49C3-47E7-9E78-454848E7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63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Relationship Id="rId9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40.png"/><Relationship Id="rId7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1343" y="1759177"/>
            <a:ext cx="9900062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7030A0"/>
                </a:solidFill>
              </a:rPr>
              <a:t>第</a:t>
            </a:r>
            <a:r>
              <a:rPr lang="ja-JP" altLang="en-US" dirty="0" smtClean="0">
                <a:solidFill>
                  <a:srgbClr val="7030A0"/>
                </a:solidFill>
              </a:rPr>
              <a:t>２章</a:t>
            </a:r>
            <a:r>
              <a:rPr lang="en-US" altLang="ja-JP" dirty="0" smtClean="0">
                <a:solidFill>
                  <a:srgbClr val="7030A0"/>
                </a:solidFill>
              </a:rPr>
              <a:t/>
            </a:r>
            <a:br>
              <a:rPr lang="en-US" altLang="ja-JP" dirty="0" smtClean="0">
                <a:solidFill>
                  <a:srgbClr val="7030A0"/>
                </a:solidFill>
              </a:rPr>
            </a:br>
            <a:r>
              <a:rPr lang="ja-JP" altLang="en-US" dirty="0" smtClean="0">
                <a:solidFill>
                  <a:srgbClr val="7030A0"/>
                </a:solidFill>
              </a:rPr>
              <a:t>連立方程式</a:t>
            </a:r>
            <a:r>
              <a:rPr lang="ja-JP" altLang="en-US" dirty="0" smtClean="0">
                <a:solidFill>
                  <a:srgbClr val="7030A0"/>
                </a:solidFill>
              </a:rPr>
              <a:t>１</a:t>
            </a:r>
            <a:r>
              <a:rPr lang="en-US" altLang="ja-JP" dirty="0" smtClean="0">
                <a:solidFill>
                  <a:srgbClr val="7030A0"/>
                </a:solidFill>
              </a:rPr>
              <a:t/>
            </a:r>
            <a:br>
              <a:rPr lang="en-US" altLang="ja-JP" dirty="0" smtClean="0">
                <a:solidFill>
                  <a:srgbClr val="7030A0"/>
                </a:solidFill>
              </a:rPr>
            </a:br>
            <a:r>
              <a:rPr lang="ja-JP" altLang="en-US" dirty="0" smtClean="0">
                <a:solidFill>
                  <a:srgbClr val="7030A0"/>
                </a:solidFill>
              </a:rPr>
              <a:t>２</a:t>
            </a:r>
            <a:r>
              <a:rPr lang="en-US" altLang="ja-JP" dirty="0" smtClean="0">
                <a:solidFill>
                  <a:srgbClr val="7030A0"/>
                </a:solidFill>
              </a:rPr>
              <a:t>D</a:t>
            </a:r>
            <a:r>
              <a:rPr lang="ja-JP" altLang="en-US" dirty="0" smtClean="0">
                <a:solidFill>
                  <a:srgbClr val="7030A0"/>
                </a:solidFill>
              </a:rPr>
              <a:t>バージョン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70016" y="201880"/>
            <a:ext cx="160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smtClean="0">
                <a:solidFill>
                  <a:srgbClr val="7030A0"/>
                </a:solidFill>
              </a:rPr>
              <a:t>変数</a:t>
            </a:r>
            <a:endParaRPr kumimoji="1" lang="ja-JP" altLang="en-US" sz="4800" b="1">
              <a:solidFill>
                <a:srgbClr val="7030A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423" y="1163705"/>
            <a:ext cx="6637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mtClean="0"/>
              <a:t>Ａ君がリンゴ</a:t>
            </a:r>
            <a:r>
              <a:rPr lang="ja-JP" altLang="en-US" sz="2400" b="1"/>
              <a:t>を</a:t>
            </a:r>
            <a:r>
              <a:rPr lang="ja-JP" altLang="en-US" sz="2400" b="1" smtClean="0"/>
              <a:t>何個か、ミカンを何個か買いました．</a:t>
            </a:r>
            <a:endParaRPr lang="en-US" altLang="ja-JP" sz="2400" b="1" smtClean="0"/>
          </a:p>
          <a:p>
            <a:r>
              <a:rPr kumimoji="1" lang="ja-JP" altLang="en-US" sz="2400" b="1" smtClean="0"/>
              <a:t>        </a:t>
            </a:r>
            <a:r>
              <a:rPr lang="ja-JP" altLang="en-US" sz="2400" b="1" smtClean="0"/>
              <a:t>何個かは未知です⇒ </a:t>
            </a:r>
            <a:r>
              <a:rPr lang="ja-JP" altLang="en-US" sz="2400" b="1">
                <a:solidFill>
                  <a:srgbClr val="FF0000"/>
                </a:solidFill>
              </a:rPr>
              <a:t>変数</a:t>
            </a:r>
            <a:r>
              <a:rPr lang="ja-JP" altLang="en-US" sz="2400" b="1" smtClean="0">
                <a:solidFill>
                  <a:srgbClr val="FF0000"/>
                </a:solidFill>
              </a:rPr>
              <a:t> ｘ、ｙ</a:t>
            </a:r>
            <a:endParaRPr lang="en-US" altLang="ja-JP" sz="2400" b="1" smtClean="0"/>
          </a:p>
          <a:p>
            <a:endParaRPr kumimoji="1" lang="en-US" altLang="ja-JP" sz="2400" b="1"/>
          </a:p>
          <a:p>
            <a:r>
              <a:rPr kumimoji="1" lang="ja-JP" altLang="en-US" sz="2400" b="1" smtClean="0"/>
              <a:t>合わせて５個でした． ⇒ </a:t>
            </a:r>
            <a:r>
              <a:rPr kumimoji="1" lang="en-US" altLang="ja-JP" sz="2800" b="1" smtClean="0">
                <a:solidFill>
                  <a:srgbClr val="FF0000"/>
                </a:solidFill>
              </a:rPr>
              <a:t>x+y=5</a:t>
            </a:r>
          </a:p>
          <a:p>
            <a:r>
              <a:rPr kumimoji="1" lang="ja-JP" altLang="en-US" sz="2400" b="1" smtClean="0"/>
              <a:t>リンゴは２０円、ミカンは１０円で、</a:t>
            </a:r>
            <a:endParaRPr kumimoji="1" lang="en-US" altLang="ja-JP" sz="2400" b="1" smtClean="0"/>
          </a:p>
          <a:p>
            <a:r>
              <a:rPr lang="ja-JP" altLang="en-US" sz="2400" b="1"/>
              <a:t> </a:t>
            </a:r>
            <a:r>
              <a:rPr lang="ja-JP" altLang="en-US" sz="2400" b="1" smtClean="0"/>
              <a:t>       </a:t>
            </a:r>
            <a:r>
              <a:rPr kumimoji="1" lang="ja-JP" altLang="en-US" sz="2400" b="1" smtClean="0"/>
              <a:t>支払った金額は全部で８０円でした． ⇒</a:t>
            </a:r>
            <a:r>
              <a:rPr kumimoji="1" lang="en-US" altLang="ja-JP" sz="2800" b="1" smtClean="0">
                <a:solidFill>
                  <a:srgbClr val="FF0000"/>
                </a:solidFill>
              </a:rPr>
              <a:t>20*x+10*y=80</a:t>
            </a:r>
          </a:p>
          <a:p>
            <a:endParaRPr kumimoji="1" lang="en-US" altLang="ja-JP" sz="2800" b="1" smtClean="0"/>
          </a:p>
          <a:p>
            <a:r>
              <a:rPr lang="ja-JP" altLang="en-US" sz="2400" b="1" smtClean="0"/>
              <a:t>リンゴとミカンの個数を答えなさい． </a:t>
            </a:r>
            <a:endParaRPr lang="en-US" altLang="ja-JP" sz="2400" b="1" smtClean="0"/>
          </a:p>
          <a:p>
            <a:r>
              <a:rPr lang="ja-JP" altLang="en-US" sz="2400" b="1"/>
              <a:t> </a:t>
            </a:r>
            <a:r>
              <a:rPr lang="ja-JP" altLang="en-US" sz="2400" b="1" smtClean="0"/>
              <a:t>                     （中学校の方程式の話）</a:t>
            </a:r>
            <a:endParaRPr lang="en-US" altLang="ja-JP" sz="2400" b="1"/>
          </a:p>
        </p:txBody>
      </p:sp>
      <p:sp>
        <p:nvSpPr>
          <p:cNvPr id="12" name="正方形/長方形 11"/>
          <p:cNvSpPr/>
          <p:nvPr/>
        </p:nvSpPr>
        <p:spPr>
          <a:xfrm>
            <a:off x="2638901" y="263435"/>
            <a:ext cx="50738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/>
              <a:t>連立</a:t>
            </a:r>
            <a:r>
              <a:rPr lang="ja-JP" altLang="en-US" sz="4000" b="1" smtClean="0"/>
              <a:t>方程式の場合は：</a:t>
            </a:r>
            <a:endParaRPr lang="ja-JP" altLang="en-US" sz="400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075105" y="3308264"/>
            <a:ext cx="785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smtClean="0">
                <a:solidFill>
                  <a:schemeClr val="bg1"/>
                </a:solidFill>
              </a:rPr>
              <a:t>1</a:t>
            </a:r>
            <a:endParaRPr kumimoji="1" lang="ja-JP" altLang="en-US" sz="3600">
              <a:solidFill>
                <a:schemeClr val="bg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328328" y="1753992"/>
            <a:ext cx="56477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800" b="1" smtClean="0">
                <a:solidFill>
                  <a:srgbClr val="00B050"/>
                </a:solidFill>
                <a:latin typeface="arial" panose="020B0604020202020204" pitchFamily="34" charset="0"/>
              </a:rPr>
              <a:t>連立方程式における変数</a:t>
            </a:r>
            <a:endParaRPr lang="en-US" altLang="ja-JP" sz="2800" b="1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ja-JP" altLang="en-US" sz="2800" b="1" smtClean="0">
                <a:solidFill>
                  <a:srgbClr val="00B050"/>
                </a:solidFill>
                <a:latin typeface="arial" panose="020B0604020202020204" pitchFamily="34" charset="0"/>
              </a:rPr>
              <a:t>：   </a:t>
            </a:r>
            <a:r>
              <a:rPr lang="ja-JP" altLang="en-US" sz="2800" b="1">
                <a:solidFill>
                  <a:srgbClr val="00B050"/>
                </a:solidFill>
                <a:latin typeface="arial" panose="020B0604020202020204" pitchFamily="34" charset="0"/>
              </a:rPr>
              <a:t>ある値</a:t>
            </a:r>
            <a:r>
              <a:rPr lang="ja-JP" altLang="en-US" sz="2800" b="1" smtClean="0">
                <a:solidFill>
                  <a:srgbClr val="00B050"/>
                </a:solidFill>
                <a:latin typeface="arial" panose="020B0604020202020204" pitchFamily="34" charset="0"/>
              </a:rPr>
              <a:t>を</a:t>
            </a:r>
            <a:r>
              <a:rPr lang="ja-JP" altLang="en-US" sz="2800" b="1">
                <a:solidFill>
                  <a:srgbClr val="00B050"/>
                </a:solidFill>
                <a:latin typeface="arial" panose="020B0604020202020204" pitchFamily="34" charset="0"/>
              </a:rPr>
              <a:t>持つ</a:t>
            </a:r>
            <a:r>
              <a:rPr lang="ja-JP" altLang="en-US" sz="2800" b="1" smtClean="0">
                <a:solidFill>
                  <a:srgbClr val="00B050"/>
                </a:solidFill>
                <a:latin typeface="arial" panose="020B0604020202020204" pitchFamily="34" charset="0"/>
              </a:rPr>
              <a:t>が、未知</a:t>
            </a:r>
            <a:endParaRPr lang="en-US" altLang="ja-JP" sz="2800" b="1" smtClean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r>
              <a:rPr lang="ja-JP" altLang="en-US" sz="2800" b="1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ja-JP" altLang="en-US" sz="2800" b="1" smtClean="0">
                <a:solidFill>
                  <a:srgbClr val="4D5156"/>
                </a:solidFill>
                <a:latin typeface="arial" panose="020B0604020202020204" pitchFamily="34" charset="0"/>
              </a:rPr>
              <a:t>   （解いてみないとわからない）</a:t>
            </a:r>
            <a:endParaRPr lang="en-US" altLang="ja-JP" sz="2800" b="1" smtClean="0">
              <a:solidFill>
                <a:srgbClr val="4D5156"/>
              </a:solidFill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47623" y="3483908"/>
            <a:ext cx="55284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800" smtClean="0">
                <a:solidFill>
                  <a:srgbClr val="00B050"/>
                </a:solidFill>
              </a:rPr>
              <a:t>等式を操作し等式を導出</a:t>
            </a:r>
            <a:endParaRPr lang="en-US" altLang="ja-JP" sz="2800" smtClean="0">
              <a:solidFill>
                <a:srgbClr val="00B050"/>
              </a:solidFill>
            </a:endParaRPr>
          </a:p>
          <a:p>
            <a:r>
              <a:rPr kumimoji="1" lang="ja-JP" altLang="en-US" sz="2800"/>
              <a:t> </a:t>
            </a:r>
            <a:r>
              <a:rPr kumimoji="1" lang="en-US" altLang="ja-JP" sz="2400" smtClean="0"/>
              <a:t>    y = 5-x          </a:t>
            </a:r>
            <a:r>
              <a:rPr kumimoji="1" lang="ja-JP" altLang="en-US" sz="2400" smtClean="0"/>
              <a:t>移項</a:t>
            </a:r>
            <a:endParaRPr kumimoji="1" lang="en-US" altLang="ja-JP" sz="2400" smtClean="0"/>
          </a:p>
          <a:p>
            <a:r>
              <a:rPr lang="en-US" altLang="ja-JP" sz="2400"/>
              <a:t> </a:t>
            </a:r>
            <a:r>
              <a:rPr lang="en-US" altLang="ja-JP" sz="2400" smtClean="0"/>
              <a:t>   20x +10(5-x) = 10x + 50 = 80 </a:t>
            </a:r>
            <a:r>
              <a:rPr lang="ja-JP" altLang="en-US" sz="2400" smtClean="0"/>
              <a:t>   式の代入</a:t>
            </a:r>
            <a:endParaRPr lang="en-US" altLang="ja-JP" sz="2400" smtClean="0"/>
          </a:p>
          <a:p>
            <a:r>
              <a:rPr kumimoji="1" lang="ja-JP" altLang="en-US" sz="2400" smtClean="0"/>
              <a:t>              よって、 </a:t>
            </a:r>
            <a:r>
              <a:rPr kumimoji="1" lang="en-US" altLang="ja-JP" sz="2400" smtClean="0"/>
              <a:t>x=3, y=2</a:t>
            </a:r>
            <a:endParaRPr kumimoji="1" lang="ja-JP" altLang="en-US" sz="24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47623" y="5352323"/>
            <a:ext cx="492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kumimoji="1" lang="ja-JP" altLang="en-US" sz="2800" smtClean="0">
                <a:solidFill>
                  <a:srgbClr val="00B050"/>
                </a:solidFill>
              </a:rPr>
              <a:t>全て 左辺 ＝ 右辺</a:t>
            </a:r>
            <a:endParaRPr kumimoji="1" lang="en-US" altLang="ja-JP" sz="2800" smtClean="0">
              <a:solidFill>
                <a:srgbClr val="00B050"/>
              </a:solidFill>
            </a:endParaRPr>
          </a:p>
          <a:p>
            <a:r>
              <a:rPr lang="ja-JP" altLang="en-US" sz="2400"/>
              <a:t> </a:t>
            </a:r>
            <a:r>
              <a:rPr lang="ja-JP" altLang="en-US" sz="2400" smtClean="0"/>
              <a:t>    </a:t>
            </a:r>
            <a:r>
              <a:rPr kumimoji="1" lang="ja-JP" altLang="en-US" sz="2400" smtClean="0"/>
              <a:t>  </a:t>
            </a:r>
            <a:r>
              <a:rPr lang="ja-JP" altLang="en-US" sz="2000" b="1" smtClean="0">
                <a:solidFill>
                  <a:srgbClr val="FF0000"/>
                </a:solidFill>
              </a:rPr>
              <a:t>最初から最後まで全て等式の世界</a:t>
            </a:r>
            <a:endParaRPr kumimoji="1" lang="en-US" altLang="ja-JP" sz="20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4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  <p:bldP spid="1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02365" y="237836"/>
            <a:ext cx="897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smtClean="0">
                <a:solidFill>
                  <a:srgbClr val="7030A0"/>
                </a:solidFill>
              </a:rPr>
              <a:t>連立方程式を計算機を使って解く</a:t>
            </a:r>
            <a:endParaRPr lang="en-US" altLang="ja-JP" sz="4400" b="1" smtClean="0">
              <a:solidFill>
                <a:srgbClr val="7030A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7897" y="1127248"/>
            <a:ext cx="10946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ja-JP" altLang="en-US" sz="2400" b="1" smtClean="0">
                <a:solidFill>
                  <a:srgbClr val="00B050"/>
                </a:solidFill>
              </a:rPr>
              <a:t>数値的に解く：</a:t>
            </a:r>
            <a:endParaRPr kumimoji="1" lang="en-US" altLang="ja-JP" sz="2400" b="1" smtClean="0">
              <a:solidFill>
                <a:srgbClr val="00B050"/>
              </a:solidFill>
            </a:endParaRPr>
          </a:p>
          <a:p>
            <a:r>
              <a:rPr lang="ja-JP" altLang="en-US" sz="2400" b="1"/>
              <a:t> </a:t>
            </a:r>
            <a:r>
              <a:rPr lang="ja-JP" altLang="en-US" sz="2400" b="1" smtClean="0"/>
              <a:t>  行列とベクトル．逆行列、疑似逆行列</a:t>
            </a:r>
            <a:endParaRPr lang="en-US" altLang="ja-JP" sz="2400" b="1" smtClean="0"/>
          </a:p>
          <a:p>
            <a:r>
              <a:rPr kumimoji="1" lang="ja-JP" altLang="en-US" sz="2400" b="1"/>
              <a:t> </a:t>
            </a:r>
            <a:r>
              <a:rPr kumimoji="1" lang="ja-JP" altLang="en-US" sz="2400" b="1" smtClean="0"/>
              <a:t>  行列を操作する </a:t>
            </a:r>
            <a:r>
              <a:rPr kumimoji="1" lang="en-US" altLang="ja-JP" sz="2400" b="1" smtClean="0"/>
              <a:t>Python </a:t>
            </a:r>
            <a:r>
              <a:rPr kumimoji="1" lang="ja-JP" altLang="en-US" sz="2400" b="1" smtClean="0"/>
              <a:t>ライブラリの利用 </a:t>
            </a:r>
            <a:r>
              <a:rPr kumimoji="1" lang="en-US" altLang="ja-JP" sz="2400" b="1" smtClean="0"/>
              <a:t>: </a:t>
            </a:r>
          </a:p>
          <a:p>
            <a:endParaRPr lang="en-US" altLang="ja-JP" sz="2400" b="1"/>
          </a:p>
          <a:p>
            <a:endParaRPr kumimoji="1" lang="en-US" altLang="ja-JP" sz="2400" b="1" smtClean="0"/>
          </a:p>
          <a:p>
            <a:endParaRPr kumimoji="1" lang="en-US" altLang="ja-JP" sz="2400" b="1" smtClean="0"/>
          </a:p>
          <a:p>
            <a:endParaRPr kumimoji="1" lang="en-US" altLang="ja-JP" sz="2400" b="1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ja-JP" altLang="en-US" sz="2400" b="1" smtClean="0">
                <a:solidFill>
                  <a:srgbClr val="00B050"/>
                </a:solidFill>
              </a:rPr>
              <a:t>代数的に解く （中学数学のやり方を深化させたもの）：</a:t>
            </a:r>
            <a:endParaRPr kumimoji="1" lang="en-US" altLang="ja-JP" sz="2400" b="1" smtClean="0">
              <a:solidFill>
                <a:srgbClr val="00B050"/>
              </a:solidFill>
            </a:endParaRPr>
          </a:p>
          <a:p>
            <a:r>
              <a:rPr lang="ja-JP" altLang="en-US" sz="2400" b="1"/>
              <a:t> </a:t>
            </a:r>
            <a:r>
              <a:rPr lang="ja-JP" altLang="en-US" sz="2400" b="1" smtClean="0"/>
              <a:t>    等式を操作し解を求めるプロセスを自動化</a:t>
            </a:r>
            <a:endParaRPr lang="en-US" altLang="ja-JP" sz="2400" b="1" smtClean="0"/>
          </a:p>
          <a:p>
            <a:r>
              <a:rPr kumimoji="1" lang="ja-JP" altLang="en-US" sz="2400" b="1" smtClean="0"/>
              <a:t>     </a:t>
            </a:r>
            <a:r>
              <a:rPr kumimoji="1" lang="en-US" altLang="ja-JP" sz="2400" b="1" smtClean="0"/>
              <a:t>Python </a:t>
            </a:r>
            <a:r>
              <a:rPr kumimoji="1" lang="ja-JP" altLang="en-US" sz="2400" b="1" smtClean="0"/>
              <a:t>ライブラリとしては </a:t>
            </a:r>
            <a:r>
              <a:rPr kumimoji="1" lang="en-US" altLang="ja-JP" sz="2400" b="1" smtClean="0"/>
              <a:t>Symbolic Python </a:t>
            </a:r>
            <a:r>
              <a:rPr kumimoji="1" lang="ja-JP" altLang="en-US" sz="2400" b="1" smtClean="0"/>
              <a:t>など</a:t>
            </a:r>
            <a:endParaRPr kumimoji="1" lang="ja-JP" altLang="en-US" sz="2400" b="1"/>
          </a:p>
        </p:txBody>
      </p:sp>
      <p:grpSp>
        <p:nvGrpSpPr>
          <p:cNvPr id="5" name="グループ化 4"/>
          <p:cNvGrpSpPr/>
          <p:nvPr/>
        </p:nvGrpSpPr>
        <p:grpSpPr>
          <a:xfrm>
            <a:off x="2036049" y="4908948"/>
            <a:ext cx="9798142" cy="1477328"/>
            <a:chOff x="2032806" y="4897510"/>
            <a:chExt cx="9798142" cy="147732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508585" y="4897510"/>
              <a:ext cx="8322363" cy="147732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fr-FR" altLang="ja-JP" smtClean="0"/>
                <a:t>import sympy</a:t>
              </a:r>
              <a:r>
                <a:rPr lang="fr-FR" altLang="ja-JP"/>
                <a:t> </a:t>
              </a:r>
              <a:r>
                <a:rPr lang="fr-FR" altLang="ja-JP" smtClean="0"/>
                <a:t># </a:t>
              </a:r>
              <a:r>
                <a:rPr lang="ja-JP" altLang="en-US" smtClean="0"/>
                <a:t>ライブラリ </a:t>
              </a:r>
              <a:r>
                <a:rPr lang="fr-FR" altLang="ja-JP" smtClean="0"/>
                <a:t>symbolic python</a:t>
              </a:r>
              <a:r>
                <a:rPr lang="ja-JP" altLang="en-US" smtClean="0"/>
                <a:t> </a:t>
              </a:r>
              <a:r>
                <a:rPr lang="ja-JP" altLang="en-US"/>
                <a:t>の</a:t>
              </a:r>
              <a:r>
                <a:rPr lang="ja-JP" altLang="en-US" smtClean="0"/>
                <a:t>利用を宣言</a:t>
              </a:r>
              <a:r>
                <a:rPr lang="fr-FR" altLang="ja-JP" smtClean="0"/>
                <a:t> </a:t>
              </a:r>
            </a:p>
            <a:p>
              <a:r>
                <a:rPr lang="fr-FR" altLang="ja-JP" smtClean="0"/>
                <a:t>x=sympy.Symbol(‘x’); </a:t>
              </a:r>
              <a:r>
                <a:rPr lang="fr-FR" altLang="ja-JP"/>
                <a:t>y=sympy.Symbol</a:t>
              </a:r>
              <a:r>
                <a:rPr lang="fr-FR" altLang="ja-JP" smtClean="0"/>
                <a:t>(‘y’)</a:t>
              </a:r>
            </a:p>
            <a:p>
              <a:r>
                <a:rPr lang="fr-FR" altLang="ja-JP" smtClean="0"/>
                <a:t>ex1 </a:t>
              </a:r>
              <a:r>
                <a:rPr lang="fr-FR" altLang="ja-JP"/>
                <a:t>= x+y-5; ex2 = 20*x+10*y -</a:t>
              </a:r>
              <a:r>
                <a:rPr lang="fr-FR" altLang="ja-JP" smtClean="0"/>
                <a:t>80; sympy.solve</a:t>
              </a:r>
              <a:r>
                <a:rPr lang="fr-FR" altLang="ja-JP"/>
                <a:t>((ex1,ex2)) </a:t>
              </a:r>
              <a:r>
                <a:rPr lang="ja-JP" altLang="en-US" smtClean="0"/>
                <a:t>   </a:t>
              </a:r>
              <a:endParaRPr lang="en-US" altLang="ja-JP" smtClean="0"/>
            </a:p>
            <a:p>
              <a:r>
                <a:rPr lang="ja-JP" altLang="en-US" smtClean="0"/>
                <a:t>                         </a:t>
              </a:r>
              <a:r>
                <a:rPr lang="en-US" altLang="ja-JP" smtClean="0"/>
                <a:t>#</a:t>
              </a:r>
              <a:r>
                <a:rPr lang="ja-JP" altLang="en-US" smtClean="0"/>
                <a:t> </a:t>
              </a:r>
              <a:r>
                <a:rPr lang="en-US" altLang="ja-JP" smtClean="0"/>
                <a:t>ex3 </a:t>
              </a:r>
              <a:r>
                <a:rPr lang="ja-JP" altLang="en-US" smtClean="0"/>
                <a:t>も同時に連立させる場合は </a:t>
              </a:r>
              <a:r>
                <a:rPr lang="en-US" altLang="ja-JP" smtClean="0"/>
                <a:t>sympy.solve((ex1,ex2,ex3))   </a:t>
              </a:r>
              <a:r>
                <a:rPr lang="ja-JP" altLang="en-US" smtClean="0"/>
                <a:t>．</a:t>
              </a:r>
              <a:endParaRPr lang="en-US" altLang="ja-JP" smtClean="0"/>
            </a:p>
            <a:p>
              <a:r>
                <a:rPr lang="ja-JP" altLang="en-US" smtClean="0"/>
                <a:t>                         </a:t>
              </a:r>
              <a:r>
                <a:rPr lang="en-US" altLang="ja-JP" smtClean="0"/>
                <a:t>#</a:t>
              </a:r>
              <a:r>
                <a:rPr lang="ja-JP" altLang="en-US" smtClean="0"/>
                <a:t> 解が不定の場合は </a:t>
              </a:r>
              <a:r>
                <a:rPr lang="en-US" altLang="ja-JP" smtClean="0"/>
                <a:t>x=y-5 </a:t>
              </a:r>
              <a:r>
                <a:rPr lang="ja-JP" altLang="en-US" smtClean="0"/>
                <a:t>のように、解が満たすべき等式を出力</a:t>
              </a:r>
              <a:endParaRPr lang="fr-FR" altLang="ja-JP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2032806" y="5313009"/>
              <a:ext cx="11112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smtClean="0"/>
                <a:t>参考</a:t>
              </a:r>
              <a:endParaRPr lang="en-US" altLang="ja-JP" sz="360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6943108" y="1852291"/>
            <a:ext cx="4891083" cy="461665"/>
          </a:xfrm>
          <a:prstGeom prst="rect">
            <a:avLst/>
          </a:prstGeom>
          <a:solidFill>
            <a:srgbClr val="FF0000">
              <a:alpha val="6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rgbClr val="FF0000"/>
                </a:solidFill>
              </a:rPr>
              <a:t>意味がわからなくても解けてしまう！</a:t>
            </a:r>
            <a:endParaRPr lang="en-US" altLang="ja-JP" sz="2400" b="1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81807" y="2438834"/>
            <a:ext cx="985961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0070C0"/>
                </a:solidFill>
              </a:rPr>
              <a:t>⇒ 本授業：  作図によって解く方法</a:t>
            </a:r>
            <a:r>
              <a:rPr lang="ja-JP" altLang="en-US" sz="2400" b="1" smtClean="0">
                <a:solidFill>
                  <a:srgbClr val="0070C0"/>
                </a:solidFill>
              </a:rPr>
              <a:t>から</a:t>
            </a:r>
            <a:endParaRPr lang="en-US" altLang="ja-JP" sz="2400" b="1" smtClean="0">
              <a:solidFill>
                <a:srgbClr val="0070C0"/>
              </a:solidFill>
            </a:endParaRPr>
          </a:p>
          <a:p>
            <a:r>
              <a:rPr lang="ja-JP" altLang="en-US" sz="2400" b="1">
                <a:solidFill>
                  <a:srgbClr val="0070C0"/>
                </a:solidFill>
              </a:rPr>
              <a:t> </a:t>
            </a:r>
            <a:r>
              <a:rPr lang="ja-JP" altLang="en-US" sz="2400" b="1" smtClean="0">
                <a:solidFill>
                  <a:srgbClr val="0070C0"/>
                </a:solidFill>
              </a:rPr>
              <a:t>                      解が存在しない場合の近似解の話まで</a:t>
            </a:r>
            <a:endParaRPr lang="en-US" altLang="ja-JP" sz="2400" b="1">
              <a:solidFill>
                <a:srgbClr val="0070C0"/>
              </a:solidFill>
            </a:endParaRPr>
          </a:p>
          <a:p>
            <a:r>
              <a:rPr lang="ja-JP" altLang="en-US" sz="2400" b="1">
                <a:solidFill>
                  <a:srgbClr val="0070C0"/>
                </a:solidFill>
              </a:rPr>
              <a:t>                       </a:t>
            </a:r>
            <a:r>
              <a:rPr lang="ja-JP" altLang="en-US" sz="2400" b="1" smtClean="0">
                <a:solidFill>
                  <a:srgbClr val="0070C0"/>
                </a:solidFill>
              </a:rPr>
              <a:t>ライブラリの</a:t>
            </a:r>
            <a:r>
              <a:rPr lang="ja-JP" altLang="en-US" sz="2400" b="1">
                <a:solidFill>
                  <a:srgbClr val="0070C0"/>
                </a:solidFill>
              </a:rPr>
              <a:t>利用は疑似</a:t>
            </a:r>
            <a:r>
              <a:rPr lang="ja-JP" altLang="en-US" sz="2400" b="1" smtClean="0">
                <a:solidFill>
                  <a:srgbClr val="0070C0"/>
                </a:solidFill>
              </a:rPr>
              <a:t>逆行列のみ</a:t>
            </a:r>
            <a:r>
              <a:rPr lang="ja-JP" altLang="en-US" sz="2400" b="1">
                <a:solidFill>
                  <a:srgbClr val="0070C0"/>
                </a:solidFill>
              </a:rPr>
              <a:t>（逆行列</a:t>
            </a:r>
            <a:r>
              <a:rPr lang="ja-JP" altLang="en-US" sz="2400" b="1" smtClean="0">
                <a:solidFill>
                  <a:srgbClr val="0070C0"/>
                </a:solidFill>
              </a:rPr>
              <a:t>の一般化）</a:t>
            </a:r>
            <a:endParaRPr lang="en-US" altLang="ja-JP" sz="2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3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124" y="1068755"/>
            <a:ext cx="8413304" cy="555549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53273" y="347457"/>
            <a:ext cx="1134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rgbClr val="7030A0"/>
                </a:solidFill>
              </a:rPr>
              <a:t>ベクトル </a:t>
            </a:r>
            <a:r>
              <a:rPr kumimoji="1" lang="ja-JP" altLang="en-US" sz="3200" b="1" dirty="0" smtClean="0">
                <a:solidFill>
                  <a:srgbClr val="7030A0"/>
                </a:solidFill>
              </a:rPr>
              <a:t>（方向と長さを持つ量）</a:t>
            </a:r>
            <a:endParaRPr kumimoji="1" lang="ja-JP" alt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17316" y="4535330"/>
            <a:ext cx="985827" cy="501392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smtClean="0"/>
              <a:t>(2,1)</a:t>
            </a:r>
            <a:endParaRPr kumimoji="1" lang="ja-JP" altLang="en-US" sz="28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98368" y="2283209"/>
            <a:ext cx="985827" cy="501392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smtClean="0"/>
              <a:t>(1,2)</a:t>
            </a:r>
            <a:endParaRPr kumimoji="1" lang="ja-JP" altLang="en-US" sz="28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15384" y="635155"/>
            <a:ext cx="2912397" cy="523220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(3,3)=(1,2)+(2,1)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85606" y="3449495"/>
            <a:ext cx="412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39242" y="2869312"/>
            <a:ext cx="412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72425" y="4904455"/>
            <a:ext cx="412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45014" y="1582485"/>
            <a:ext cx="412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43946" y="1097556"/>
            <a:ext cx="106429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4800" dirty="0" err="1" smtClean="0"/>
              <a:t>a+b</a:t>
            </a:r>
            <a:endParaRPr kumimoji="1" lang="ja-JP" altLang="en-US" sz="4800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915688" y="2925884"/>
            <a:ext cx="1485900" cy="3004184"/>
          </a:xfrm>
          <a:prstGeom prst="straightConnector1">
            <a:avLst/>
          </a:prstGeom>
          <a:ln w="508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9419108" y="1422838"/>
            <a:ext cx="1504950" cy="3006090"/>
          </a:xfrm>
          <a:prstGeom prst="straightConnector1">
            <a:avLst/>
          </a:prstGeom>
          <a:ln w="508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401588" y="1422838"/>
            <a:ext cx="3017520" cy="1446474"/>
          </a:xfrm>
          <a:prstGeom prst="straightConnector1">
            <a:avLst/>
          </a:prstGeom>
          <a:ln w="508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4892828" y="4387744"/>
            <a:ext cx="3067050" cy="1541558"/>
          </a:xfrm>
          <a:prstGeom prst="straightConnector1">
            <a:avLst/>
          </a:prstGeom>
          <a:ln w="508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496838" y="2433616"/>
                <a:ext cx="2955615" cy="1174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b="1" smtClean="0"/>
                  <a:t>表記は </a:t>
                </a:r>
                <a:r>
                  <a:rPr lang="en-US" altLang="ja-JP" sz="2000" b="1" smtClean="0"/>
                  <a:t>(a,b) </a:t>
                </a:r>
                <a:r>
                  <a:rPr lang="ja-JP" altLang="en-US" sz="2000" b="1" smtClean="0"/>
                  <a:t>もしくは</a:t>
                </a:r>
                <a14:m>
                  <m:oMath xmlns:m="http://schemas.openxmlformats.org/officeDocument/2006/math"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ja-JP" sz="2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mr>
                          <m:mr>
                            <m:e>
                              <m:r>
                                <a:rPr lang="en-US" altLang="ja-JP" sz="2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ja-JP" sz="2000" b="1" dirty="0" smtClean="0"/>
              </a:p>
              <a:p>
                <a:r>
                  <a:rPr lang="en-US" altLang="ja-JP" sz="2000" b="1"/>
                  <a:t> </a:t>
                </a:r>
                <a:r>
                  <a:rPr lang="ja-JP" altLang="en-US" sz="2000" b="1" smtClean="0"/>
                  <a:t>で 原点から座標 </a:t>
                </a:r>
                <a:r>
                  <a:rPr lang="en-US" altLang="ja-JP" sz="2000" b="1" smtClean="0"/>
                  <a:t>(a,b) </a:t>
                </a:r>
                <a:r>
                  <a:rPr lang="ja-JP" altLang="en-US" sz="2000" b="1"/>
                  <a:t>へ</a:t>
                </a:r>
                <a:r>
                  <a:rPr lang="ja-JP" altLang="en-US" sz="2000" b="1" smtClean="0"/>
                  <a:t>の矢印で代表（と考える）</a:t>
                </a:r>
                <a:endParaRPr lang="en-US" altLang="ja-JP" sz="2000" b="1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8" y="2433616"/>
                <a:ext cx="2955615" cy="1174360"/>
              </a:xfrm>
              <a:prstGeom prst="rect">
                <a:avLst/>
              </a:prstGeom>
              <a:blipFill rotWithShape="0">
                <a:blip r:embed="rId3"/>
                <a:stretch>
                  <a:fillRect l="-2273" b="-67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532930" y="4972837"/>
                <a:ext cx="2633983" cy="12211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000" b="1" dirty="0" smtClean="0">
                    <a:solidFill>
                      <a:srgbClr val="0070C0"/>
                    </a:solidFill>
                  </a:rPr>
                  <a:t>スカラー倍： 方向性はキープし大きさだけ</a:t>
                </a:r>
                <a:r>
                  <a:rPr lang="en-US" altLang="ja-JP" sz="2000" b="1" dirty="0">
                    <a:solidFill>
                      <a:srgbClr val="0070C0"/>
                    </a:solidFill>
                  </a:rPr>
                  <a:t>λ</a:t>
                </a:r>
                <a:r>
                  <a:rPr lang="ja-JP" altLang="en-US" sz="2000" b="1" dirty="0" smtClean="0">
                    <a:solidFill>
                      <a:srgbClr val="0070C0"/>
                    </a:solidFill>
                  </a:rPr>
                  <a:t>倍</a:t>
                </a:r>
                <a:endParaRPr lang="en-US" altLang="ja-JP" sz="2000" b="1" dirty="0" smtClean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altLang="ja-JP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ja-JP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ja-JP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000" b="1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30" y="4972837"/>
                <a:ext cx="2633983" cy="1221104"/>
              </a:xfrm>
              <a:prstGeom prst="rect">
                <a:avLst/>
              </a:prstGeom>
              <a:blipFill rotWithShape="0">
                <a:blip r:embed="rId4"/>
                <a:stretch>
                  <a:fillRect l="-2309" t="-4500" r="-23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496838" y="3887158"/>
            <a:ext cx="2502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</a:rPr>
              <a:t>ベクトル</a:t>
            </a:r>
            <a:r>
              <a:rPr lang="ja-JP" altLang="en-US" sz="2000" b="1" dirty="0">
                <a:solidFill>
                  <a:srgbClr val="00B050"/>
                </a:solidFill>
              </a:rPr>
              <a:t>の和は３角形もしくは平行四辺形で</a:t>
            </a:r>
            <a:endParaRPr lang="en-US" altLang="ja-JP" sz="2000" b="1" dirty="0">
              <a:solidFill>
                <a:srgbClr val="00B050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7847102" y="1445629"/>
            <a:ext cx="1504950" cy="3006090"/>
          </a:xfrm>
          <a:prstGeom prst="straightConnector1">
            <a:avLst/>
          </a:prstGeom>
          <a:ln w="508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84643" y="1303890"/>
            <a:ext cx="2682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始点と終点が異なっても， 方向と長さが同じなら 同じベクトル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7959878" y="5192486"/>
            <a:ext cx="1459230" cy="736816"/>
          </a:xfrm>
          <a:prstGeom prst="straightConnector1">
            <a:avLst/>
          </a:prstGeom>
          <a:ln w="149225">
            <a:solidFill>
              <a:schemeClr val="accent1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7910348" y="4387744"/>
            <a:ext cx="3067050" cy="1541558"/>
          </a:xfrm>
          <a:prstGeom prst="straightConnector1">
            <a:avLst/>
          </a:prstGeom>
          <a:ln w="79375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19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2101" y="243022"/>
            <a:ext cx="11304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7030A0"/>
                </a:solidFill>
              </a:rPr>
              <a:t>ベクトルの和とスカラー倍を用いた 三角関数の加法定理</a:t>
            </a:r>
            <a:endParaRPr lang="en-US" altLang="ja-JP" sz="3600" dirty="0" smtClean="0">
              <a:solidFill>
                <a:srgbClr val="7030A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318657" y="3313230"/>
            <a:ext cx="1071019" cy="3049137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070500" y="1253609"/>
                <a:ext cx="5686300" cy="8298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ja-JP" altLang="en-US" sz="2400" i="1">
                                        <a:latin typeface="Cambria Math" panose="02040503050406030204" pitchFamily="18" charset="0"/>
                                      </a:rPr>
                                      <m:t>＋</m:t>
                                    </m:r>
                                    <m:r>
                                      <a:rPr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ja-JP" altLang="en-US" sz="2400" i="1">
                                        <a:latin typeface="Cambria Math" panose="02040503050406030204" pitchFamily="18" charset="0"/>
                                      </a:rPr>
                                      <m:t>＋</m:t>
                                    </m:r>
                                    <m:r>
                                      <a:rPr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ja-JP" altLang="en-US" sz="2400" i="1">
                                        <a:latin typeface="Cambria Math" panose="02040503050406030204" pitchFamily="18" charset="0"/>
                                      </a:rPr>
                                      <m:t>）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ja-JP" sz="24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ja-JP" sz="240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func>
                                      <m:func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sz="2400" i="0" smtClean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ja-JP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ja-JP" alt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n-US" altLang="ja-JP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altLang="ja-JP" sz="24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ja-JP" altLang="en-US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</m:func>
                                          </m:e>
                                        </m:func>
                                      </m:e>
                                    </m:func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func>
                                      <m:func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ja-JP" sz="2400" i="0" smtClean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unc>
                                          <m:funcPr>
                                            <m:ctrlPr>
                                              <a:rPr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ja-JP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ja-JP" alt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n-US" altLang="ja-JP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altLang="ja-JP" sz="24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cos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ja-JP" altLang="en-US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</m:func>
                                          </m:e>
                                        </m:func>
                                      </m:e>
                                    </m:func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500" y="1253609"/>
                <a:ext cx="5686300" cy="8298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コネクタ 25"/>
          <p:cNvCxnSpPr/>
          <p:nvPr/>
        </p:nvCxnSpPr>
        <p:spPr>
          <a:xfrm flipH="1">
            <a:off x="3813718" y="3592315"/>
            <a:ext cx="31575" cy="1508325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/>
          <p:cNvGrpSpPr/>
          <p:nvPr/>
        </p:nvGrpSpPr>
        <p:grpSpPr>
          <a:xfrm>
            <a:off x="1191490" y="2546850"/>
            <a:ext cx="4248354" cy="4657513"/>
            <a:chOff x="983672" y="1978814"/>
            <a:chExt cx="4248354" cy="4657513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983672" y="1978814"/>
              <a:ext cx="4248354" cy="4657513"/>
              <a:chOff x="983672" y="1978814"/>
              <a:chExt cx="4248354" cy="4657513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983672" y="2382981"/>
                <a:ext cx="4100947" cy="4253346"/>
                <a:chOff x="872836" y="1773381"/>
                <a:chExt cx="4100947" cy="4253346"/>
              </a:xfrm>
            </p:grpSpPr>
            <p:cxnSp>
              <p:nvCxnSpPr>
                <p:cNvPr id="4" name="直線コネクタ 3"/>
                <p:cNvCxnSpPr/>
                <p:nvPr/>
              </p:nvCxnSpPr>
              <p:spPr>
                <a:xfrm flipH="1">
                  <a:off x="2549237" y="1773381"/>
                  <a:ext cx="83128" cy="425334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線コネクタ 5"/>
                <p:cNvCxnSpPr/>
                <p:nvPr/>
              </p:nvCxnSpPr>
              <p:spPr>
                <a:xfrm flipH="1">
                  <a:off x="872836" y="3900054"/>
                  <a:ext cx="410094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円/楕円 8"/>
              <p:cNvSpPr/>
              <p:nvPr/>
            </p:nvSpPr>
            <p:spPr>
              <a:xfrm>
                <a:off x="1101658" y="2745194"/>
                <a:ext cx="3338946" cy="325581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ｃ</a:t>
                </a:r>
                <a:endParaRPr kumimoji="1" lang="ja-JP" alt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テキスト ボックス 15"/>
                  <p:cNvSpPr txBox="1"/>
                  <p:nvPr/>
                </p:nvSpPr>
                <p:spPr>
                  <a:xfrm>
                    <a:off x="3433265" y="1978814"/>
                    <a:ext cx="1798761" cy="82984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kumimoji="1" lang="en-US" altLang="ja-JP" sz="2400" i="0" smtClean="0">
                                            <a:latin typeface="Cambria Math" panose="02040503050406030204" pitchFamily="18" charset="0"/>
                                          </a:rPr>
                                          <m:t>c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i="0" smtClean="0">
                                            <a:latin typeface="Cambria Math" panose="02040503050406030204" pitchFamily="18" charset="0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kumimoji="1"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ja-JP" altLang="en-US" sz="2400" i="1">
                                            <a:latin typeface="Cambria Math" panose="02040503050406030204" pitchFamily="18" charset="0"/>
                                          </a:rPr>
                                          <m:t>＋</m:t>
                                        </m:r>
                                        <m:r>
                                          <a:rPr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i="0" smtClean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kumimoji="1"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ja-JP" altLang="en-US" sz="2400" i="1">
                                            <a:latin typeface="Cambria Math" panose="02040503050406030204" pitchFamily="18" charset="0"/>
                                          </a:rPr>
                                          <m:t>＋</m:t>
                                        </m:r>
                                        <m:r>
                                          <a:rPr lang="ja-JP" altLang="en-US" sz="240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  <m:r>
                                          <a:rPr lang="ja-JP" altLang="en-US" sz="2400" i="1">
                                            <a:latin typeface="Cambria Math" panose="02040503050406030204" pitchFamily="18" charset="0"/>
                                          </a:rPr>
                                          <m:t>）</m:t>
                                        </m:r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kumimoji="1" lang="ja-JP" altLang="en-US" sz="2400"/>
                  </a:p>
                </p:txBody>
              </p:sp>
            </mc:Choice>
            <mc:Fallback xmlns="">
              <p:sp>
                <p:nvSpPr>
                  <p:cNvPr id="16" name="テキスト ボックス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3265" y="1978814"/>
                    <a:ext cx="1798761" cy="829843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直線コネクタ 16"/>
              <p:cNvCxnSpPr/>
              <p:nvPr/>
            </p:nvCxnSpPr>
            <p:spPr>
              <a:xfrm flipH="1">
                <a:off x="1884218" y="2907583"/>
                <a:ext cx="1794283" cy="28143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テキスト ボックス 29"/>
            <p:cNvSpPr txBox="1"/>
            <p:nvPr/>
          </p:nvSpPr>
          <p:spPr>
            <a:xfrm>
              <a:off x="2781359" y="5681744"/>
              <a:ext cx="1537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smtClean="0"/>
                <a:t>単位円</a:t>
              </a:r>
              <a:endParaRPr kumimoji="1" lang="ja-JP" altLang="en-US" sz="2800"/>
            </a:p>
          </p:txBody>
        </p:sp>
      </p:grpSp>
      <p:cxnSp>
        <p:nvCxnSpPr>
          <p:cNvPr id="33" name="直線コネクタ 32"/>
          <p:cNvCxnSpPr/>
          <p:nvPr/>
        </p:nvCxnSpPr>
        <p:spPr>
          <a:xfrm flipH="1">
            <a:off x="2776078" y="3568594"/>
            <a:ext cx="953615" cy="0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グループ化 38"/>
          <p:cNvGrpSpPr/>
          <p:nvPr/>
        </p:nvGrpSpPr>
        <p:grpSpPr>
          <a:xfrm>
            <a:off x="1191490" y="4143235"/>
            <a:ext cx="3783733" cy="1616215"/>
            <a:chOff x="5466932" y="4967375"/>
            <a:chExt cx="3356870" cy="1154483"/>
          </a:xfrm>
        </p:grpSpPr>
        <p:cxnSp>
          <p:nvCxnSpPr>
            <p:cNvPr id="36" name="直線コネクタ 35"/>
            <p:cNvCxnSpPr/>
            <p:nvPr/>
          </p:nvCxnSpPr>
          <p:spPr>
            <a:xfrm flipH="1">
              <a:off x="5466932" y="4967375"/>
              <a:ext cx="3356870" cy="1154483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7391672" y="5346608"/>
                  <a:ext cx="352276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kumimoji="1" lang="ja-JP" altLang="en-US" sz="3200"/>
                </a:p>
              </p:txBody>
            </p:sp>
          </mc:Choice>
          <mc:Fallback xmlns="">
            <p:sp>
              <p:nvSpPr>
                <p:cNvPr id="37" name="テキスト ボックス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672" y="5346608"/>
                  <a:ext cx="352276" cy="49244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3339242" y="4279450"/>
                <a:ext cx="3522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20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kumimoji="1" lang="ja-JP" altLang="en-US" sz="320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242" y="4279450"/>
                <a:ext cx="35227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/>
          <p:cNvCxnSpPr/>
          <p:nvPr/>
        </p:nvCxnSpPr>
        <p:spPr>
          <a:xfrm>
            <a:off x="3845293" y="3568594"/>
            <a:ext cx="301983" cy="94936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2479964" y="3557800"/>
            <a:ext cx="1388094" cy="44256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533637" y="2696591"/>
            <a:ext cx="522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rgbClr val="FF0000"/>
                </a:solidFill>
              </a:rPr>
              <a:t>α</a:t>
            </a:r>
            <a:r>
              <a:rPr kumimoji="1" lang="ja-JP" altLang="en-US" sz="2400" b="1" smtClean="0">
                <a:solidFill>
                  <a:srgbClr val="FF0000"/>
                </a:solidFill>
              </a:rPr>
              <a:t> 度回転させた座標軸で考える</a:t>
            </a:r>
            <a:endParaRPr kumimoji="1" lang="en-US" altLang="ja-JP" sz="2400" b="1" smtClean="0">
              <a:solidFill>
                <a:srgbClr val="FF0000"/>
              </a:solidFill>
            </a:endParaRPr>
          </a:p>
          <a:p>
            <a:r>
              <a:rPr lang="en-US" altLang="ja-JP" sz="2400" b="1" smtClean="0"/>
              <a:t>i.e. </a:t>
            </a:r>
            <a:r>
              <a:rPr lang="ja-JP" altLang="en-US" sz="2400" b="1" smtClean="0"/>
              <a:t>新たな単位ベクトルをスカラー倍し、</a:t>
            </a:r>
            <a:endParaRPr lang="en-US" altLang="ja-JP" sz="2400" b="1" smtClean="0"/>
          </a:p>
          <a:p>
            <a:r>
              <a:rPr kumimoji="1" lang="ja-JP" altLang="en-US" sz="2400" b="1"/>
              <a:t> </a:t>
            </a:r>
            <a:r>
              <a:rPr kumimoji="1" lang="ja-JP" altLang="en-US" sz="2400" b="1" smtClean="0"/>
              <a:t>      それらを足して 目的のベクトルが！</a:t>
            </a:r>
            <a:endParaRPr kumimoji="1" lang="ja-JP" altLang="en-US" sz="2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591858" y="3896920"/>
                <a:ext cx="1048429" cy="5545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kumimoji="1"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kumimoji="1" lang="ja-JP" altLang="en-US" sz="240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858" y="3896920"/>
                <a:ext cx="1048429" cy="5545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6456788" y="4182237"/>
                <a:ext cx="5223163" cy="712696"/>
              </a:xfrm>
              <a:prstGeom prst="rect">
                <a:avLst/>
              </a:prstGeom>
              <a:solidFill>
                <a:srgbClr val="FF0000">
                  <a:alpha val="15000"/>
                </a:srgb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1"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d>
                        <m:dPr>
                          <m:ctrlPr>
                            <a:rPr kumimoji="1"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kumimoji="1" lang="en-US" altLang="ja-JP" sz="280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80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kumimoji="1" lang="ja-JP" altLang="en-US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80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kumimoji="1" lang="ja-JP" altLang="en-US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func>
                        <m:funcPr>
                          <m:ctrlPr>
                            <a:rPr kumimoji="1" lang="en-US" altLang="ja-JP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kumimoji="1" lang="en-US" altLang="ja-JP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kumimoji="1" lang="en-US" altLang="ja-JP" sz="2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kumimoji="1" lang="ja-JP" alt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kumimoji="1" lang="en-US" altLang="ja-JP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kumimoji="1" lang="en-US" altLang="ja-JP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kumimoji="1" lang="en-US" altLang="ja-JP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kumimoji="1" lang="en-US" altLang="ja-JP" sz="2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in</m:t>
                                        </m:r>
                                      </m:fName>
                                      <m:e>
                                        <m:r>
                                          <a:rPr kumimoji="1" lang="ja-JP" altLang="en-US" sz="2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8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80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kumimoji="1" lang="ja-JP" altLang="en-US" sz="28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</m:func>
                    </m:oMath>
                  </m:oMathPara>
                </a14:m>
                <a:endParaRPr kumimoji="1" lang="ja-JP" altLang="en-US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788" y="4182237"/>
                <a:ext cx="5223163" cy="7126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直線矢印コネクタ 53"/>
          <p:cNvCxnSpPr/>
          <p:nvPr/>
        </p:nvCxnSpPr>
        <p:spPr>
          <a:xfrm flipV="1">
            <a:off x="2909455" y="4517957"/>
            <a:ext cx="1237821" cy="500881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H="1" flipV="1">
            <a:off x="2550677" y="3947815"/>
            <a:ext cx="345792" cy="1098240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6533637" y="5349374"/>
            <a:ext cx="5069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mtClean="0"/>
              <a:t>おそらく最もエレガントな証明で、</a:t>
            </a:r>
            <a:endParaRPr kumimoji="1" lang="en-US" altLang="ja-JP" b="1" smtClean="0"/>
          </a:p>
          <a:p>
            <a:r>
              <a:rPr lang="ja-JP" altLang="en-US" b="1" smtClean="0"/>
              <a:t>ベクトルの和とスカラー倍を良く理解できる事例</a:t>
            </a:r>
            <a:endParaRPr kumimoji="1" lang="ja-JP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765909" y="1241554"/>
                <a:ext cx="2056076" cy="19904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ja-JP" altLang="en-US" sz="24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ja-JP" alt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ja-JP" altLang="en-US" sz="24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ja-JP" alt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kumimoji="1" lang="en-US" altLang="ja-JP" sz="2400" b="0" i="0" smtClean="0"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b="0" i="0" smtClean="0">
                                        <a:latin typeface="Cambria Math" panose="02040503050406030204" pitchFamily="18" charset="0"/>
                                      </a:rPr>
                                      <m:t>in</m:t>
                                    </m:r>
                                  </m:fName>
                                  <m:e>
                                    <m:r>
                                      <a:rPr kumimoji="1" lang="ja-JP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1" lang="en-US" altLang="ja-JP" sz="24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kumimoji="1" lang="ja-JP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09" y="1241554"/>
                <a:ext cx="2056076" cy="19904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67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5" grpId="0" animBg="1"/>
      <p:bldP spid="52" grpId="0" animBg="1"/>
      <p:bldP spid="57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564603" y="2726509"/>
                <a:ext cx="462838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ja-JP" altLang="en-US" sz="3600" dirty="0">
                              <a:solidFill>
                                <a:srgbClr val="7030A0"/>
                              </a:solidFill>
                            </a:rPr>
                            <m:t>内積</m:t>
                          </m:r>
                          <m:r>
                            <m:rPr>
                              <m:nor/>
                            </m:rPr>
                            <a:rPr lang="en-US" altLang="ja-JP" sz="3600" dirty="0">
                              <a:solidFill>
                                <a:srgbClr val="7030A0"/>
                              </a:solidFill>
                            </a:rPr>
                            <m:t> </m:t>
                          </m:r>
                          <m:r>
                            <a:rPr lang="ja-JP" altLang="en-US" sz="360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4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ja-JP" sz="3600" dirty="0" smtClean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603" y="2726509"/>
                <a:ext cx="4628383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/>
          <p:nvPr/>
        </p:nvCxnSpPr>
        <p:spPr>
          <a:xfrm flipH="1">
            <a:off x="456703" y="3934690"/>
            <a:ext cx="4100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2312719" y="1808017"/>
            <a:ext cx="83128" cy="4253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014487" y="2539734"/>
            <a:ext cx="98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(0,1)</a:t>
            </a:r>
            <a:endParaRPr kumimoji="1" lang="ja-JP" altLang="en-US" sz="2400" dirty="0"/>
          </a:p>
        </p:txBody>
      </p:sp>
      <p:sp>
        <p:nvSpPr>
          <p:cNvPr id="32" name="円/楕円 31"/>
          <p:cNvSpPr/>
          <p:nvPr/>
        </p:nvSpPr>
        <p:spPr>
          <a:xfrm>
            <a:off x="1132403" y="2775857"/>
            <a:ext cx="2526888" cy="22731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ｃ</a:t>
            </a:r>
            <a:endParaRPr kumimoji="1" lang="ja-JP" altLang="en-US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786308" y="1674831"/>
            <a:ext cx="5104348" cy="3808288"/>
            <a:chOff x="786308" y="1674831"/>
            <a:chExt cx="5104348" cy="38082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2058076" y="1883911"/>
                  <a:ext cx="98537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400" dirty="0" smtClean="0"/>
                    <a:t>(0,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a14:m>
                  <a:r>
                    <a:rPr lang="en-US" altLang="ja-JP" sz="2400" dirty="0" smtClean="0"/>
                    <a:t>)</a:t>
                  </a:r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41" name="テキスト ボックス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8076" y="1883911"/>
                  <a:ext cx="98537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938" t="-10526" b="-2894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グループ化 41"/>
            <p:cNvGrpSpPr/>
            <p:nvPr/>
          </p:nvGrpSpPr>
          <p:grpSpPr>
            <a:xfrm>
              <a:off x="786308" y="1674831"/>
              <a:ext cx="5104348" cy="3808288"/>
              <a:chOff x="6782244" y="948281"/>
              <a:chExt cx="5104348" cy="3808288"/>
            </a:xfrm>
          </p:grpSpPr>
          <p:sp>
            <p:nvSpPr>
              <p:cNvPr id="43" name="円/楕円 42"/>
              <p:cNvSpPr/>
              <p:nvPr/>
            </p:nvSpPr>
            <p:spPr>
              <a:xfrm>
                <a:off x="6782244" y="1600203"/>
                <a:ext cx="3338946" cy="315636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ｃ</a:t>
                </a:r>
                <a:endParaRPr kumimoji="1" lang="ja-JP" altLang="en-US" dirty="0"/>
              </a:p>
            </p:txBody>
          </p:sp>
          <p:cxnSp>
            <p:nvCxnSpPr>
              <p:cNvPr id="44" name="直線矢印コネクタ 43"/>
              <p:cNvCxnSpPr/>
              <p:nvPr/>
            </p:nvCxnSpPr>
            <p:spPr>
              <a:xfrm flipV="1">
                <a:off x="8350219" y="1748637"/>
                <a:ext cx="917185" cy="142974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テキスト ボックス 44"/>
                  <p:cNvSpPr txBox="1"/>
                  <p:nvPr/>
                </p:nvSpPr>
                <p:spPr>
                  <a:xfrm>
                    <a:off x="9105318" y="948281"/>
                    <a:ext cx="2781274" cy="69224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kumimoji="1" lang="en-US" altLang="ja-JP" sz="2400" b="0" i="0" smtClean="0">
                                            <a:latin typeface="Cambria Math" panose="02040503050406030204" pitchFamily="18" charset="0"/>
                                          </a:rPr>
                                          <m:t>c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b="0" i="0" smtClean="0">
                                            <a:latin typeface="Cambria Math" panose="02040503050406030204" pitchFamily="18" charset="0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kumimoji="1" lang="ja-JP" alt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func>
                                          <m:funcPr>
                                            <m:ctrlPr>
                                              <a:rPr lang="en-US" altLang="ja-JP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a:rPr lang="en-US" altLang="ja-JP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altLang="ja-JP" sz="240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  <m:r>
                                              <a:rPr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fNam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ja-JP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ja-JP" altLang="en-US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ja-JP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sub>
                                            </m:sSub>
                                          </m:e>
                                        </m:func>
                                      </m:fName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45" name="テキスト ボックス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05318" y="948281"/>
                    <a:ext cx="2781274" cy="69224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テキスト ボックス 45"/>
                  <p:cNvSpPr txBox="1"/>
                  <p:nvPr/>
                </p:nvSpPr>
                <p:spPr>
                  <a:xfrm>
                    <a:off x="8601427" y="2768145"/>
                    <a:ext cx="447494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80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46" name="テキスト ボックス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01427" y="2768145"/>
                    <a:ext cx="447494" cy="43088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7" name="グループ化 46"/>
          <p:cNvGrpSpPr/>
          <p:nvPr/>
        </p:nvGrpSpPr>
        <p:grpSpPr>
          <a:xfrm>
            <a:off x="366652" y="1883911"/>
            <a:ext cx="2904816" cy="3315313"/>
            <a:chOff x="409279" y="1940895"/>
            <a:chExt cx="2904816" cy="3315313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409279" y="1940895"/>
              <a:ext cx="2904816" cy="2815674"/>
              <a:chOff x="409279" y="1940895"/>
              <a:chExt cx="2904816" cy="2815674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1477599" y="3112811"/>
                <a:ext cx="1836496" cy="164375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ｃ</a:t>
                </a:r>
                <a:endParaRPr kumimoji="1" lang="ja-JP" altLang="en-US" dirty="0"/>
              </a:p>
            </p:txBody>
          </p:sp>
          <p:cxnSp>
            <p:nvCxnSpPr>
              <p:cNvPr id="51" name="直線矢印コネクタ 50"/>
              <p:cNvCxnSpPr/>
              <p:nvPr/>
            </p:nvCxnSpPr>
            <p:spPr>
              <a:xfrm flipH="1" flipV="1">
                <a:off x="1632857" y="3550895"/>
                <a:ext cx="762990" cy="3686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テキスト ボックス 51"/>
                  <p:cNvSpPr txBox="1"/>
                  <p:nvPr/>
                </p:nvSpPr>
                <p:spPr>
                  <a:xfrm>
                    <a:off x="409279" y="1940895"/>
                    <a:ext cx="1523430" cy="139095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kumimoji="1" lang="en-US" altLang="ja-JP" sz="2400" b="0" i="1" dirty="0" smtClean="0">
                      <a:latin typeface="Cambria Math" panose="02040503050406030204" pitchFamily="18" charset="0"/>
                    </a:endParaRPr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kumimoji="1" lang="en-US" altLang="ja-JP" sz="2400" b="0" i="0" smtClean="0">
                                            <a:latin typeface="Cambria Math" panose="02040503050406030204" pitchFamily="18" charset="0"/>
                                          </a:rPr>
                                          <m:t>c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b="0" i="0" smtClean="0">
                                            <a:latin typeface="Cambria Math" panose="02040503050406030204" pitchFamily="18" charset="0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ja-JP" alt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kumimoji="1" lang="en-US" altLang="ja-JP" sz="2400" b="0" i="0" smtClean="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1" lang="ja-JP" alt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kumimoji="1" lang="en-US" altLang="ja-JP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52" name="テキスト ボックス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9279" y="1940895"/>
                    <a:ext cx="1523430" cy="1390958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2014352" y="4886876"/>
                  <a:ext cx="110389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(0,−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49" name="テキスト ボックス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4352" y="4886876"/>
                  <a:ext cx="1103892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9341" r="-9890" b="-3442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4996999" y="3001399"/>
                <a:ext cx="6546087" cy="1526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altLang="ja-JP" sz="2800" i="1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ja-JP" sz="28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func>
                      <m:func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  <m:brk m:alnAt="7"/>
                          </m:rPr>
                          <a:rPr lang="en-US" altLang="ja-JP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altLang="ja-JP" sz="3200">
                            <a:latin typeface="Cambria Math" panose="02040503050406030204" pitchFamily="18" charset="0"/>
                          </a:rPr>
                          <m:t>os</m:t>
                        </m:r>
                      </m:fName>
                      <m:e>
                        <m:sSub>
                          <m:sSub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ja-JP" altLang="en-US" sz="32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func>
                    <m:func>
                      <m:func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  <m:brk m:alnAt="7"/>
                          </m:rPr>
                          <a:rPr lang="en-US" altLang="ja-JP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altLang="ja-JP" sz="2800">
                            <a:latin typeface="Cambria Math" panose="02040503050406030204" pitchFamily="18" charset="0"/>
                          </a:rPr>
                          <m:t>os</m:t>
                        </m:r>
                      </m:fName>
                      <m:e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ja-JP" altLang="en-US" sz="28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altLang="ja-JP" sz="28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2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func>
                      <m:funcPr>
                        <m:ctrlPr>
                          <a:rPr lang="en-US" altLang="ja-JP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 sz="32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ja-JP" altLang="en-US" sz="32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e>
                        </m:func>
                      </m:fName>
                      <m:e>
                        <m:func>
                          <m:func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 sz="32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3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ja-JP" altLang="en-US" sz="32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e>
                        </m:func>
                      </m:e>
                    </m:func>
                  </m:oMath>
                </a14:m>
                <a:endParaRPr lang="en-US" altLang="ja-JP" sz="3200" dirty="0" smtClean="0"/>
              </a:p>
              <a:p>
                <a:r>
                  <a:rPr kumimoji="1" lang="en-US" altLang="ja-JP" sz="36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func>
                      <m:func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36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3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999" y="3001399"/>
                <a:ext cx="6546087" cy="1526123"/>
              </a:xfrm>
              <a:prstGeom prst="rect">
                <a:avLst/>
              </a:prstGeom>
              <a:blipFill rotWithShape="0">
                <a:blip r:embed="rId8"/>
                <a:stretch>
                  <a:fillRect l="-4283" b="-171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/>
          <p:cNvSpPr txBox="1"/>
          <p:nvPr/>
        </p:nvSpPr>
        <p:spPr>
          <a:xfrm>
            <a:off x="5468857" y="4829892"/>
            <a:ext cx="6074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大きさの積 ＊ 挟み角度の余弦</a:t>
            </a:r>
            <a:endParaRPr kumimoji="1" lang="ja-JP" altLang="en-US" sz="3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308" y="387927"/>
            <a:ext cx="11180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solidFill>
                  <a:srgbClr val="7030A0"/>
                </a:solidFill>
              </a:rPr>
              <a:t>ついでに</a:t>
            </a:r>
            <a:r>
              <a:rPr lang="ja-JP" altLang="en-US" sz="4400" dirty="0" smtClean="0">
                <a:solidFill>
                  <a:srgbClr val="7030A0"/>
                </a:solidFill>
              </a:rPr>
              <a:t>ベクトルの内積</a:t>
            </a:r>
            <a:endParaRPr lang="en-US" altLang="ja-JP" sz="4400" dirty="0" smtClean="0">
              <a:solidFill>
                <a:srgbClr val="7030A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996999" y="5717037"/>
            <a:ext cx="654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特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に，直交するベクトルの内積は零 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4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  <p:bldP spid="5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645096" y="201880"/>
            <a:ext cx="88445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/>
              <a:t>連立</a:t>
            </a:r>
            <a:r>
              <a:rPr lang="ja-JP" altLang="en-US" sz="3200" b="1" smtClean="0"/>
              <a:t>方程式を線形代数の作図で解く</a:t>
            </a:r>
            <a:endParaRPr lang="en-US" altLang="ja-JP" sz="3200" b="1" smtClean="0"/>
          </a:p>
          <a:p>
            <a:r>
              <a:rPr lang="ja-JP" altLang="en-US" sz="2400" b="1"/>
              <a:t>後</a:t>
            </a:r>
            <a:r>
              <a:rPr lang="ja-JP" altLang="en-US" sz="2400" b="1" smtClean="0"/>
              <a:t>のデータ分析と関係するのでついでにここでも説明</a:t>
            </a:r>
            <a:endParaRPr lang="en-US" altLang="ja-JP" sz="2400" b="1" smtClean="0"/>
          </a:p>
          <a:p>
            <a:r>
              <a:rPr lang="ja-JP" altLang="en-US" sz="2400" b="1" smtClean="0"/>
              <a:t>あわせて </a:t>
            </a:r>
            <a:r>
              <a:rPr lang="en-US" altLang="ja-JP" sz="2400" b="1" smtClean="0"/>
              <a:t>python </a:t>
            </a:r>
            <a:r>
              <a:rPr lang="ja-JP" altLang="en-US" sz="2400" b="1" smtClean="0"/>
              <a:t>による描画についても </a:t>
            </a:r>
            <a:endParaRPr lang="ja-JP" altLang="en-US" sz="240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0015" y="201880"/>
            <a:ext cx="2584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>
                <a:solidFill>
                  <a:srgbClr val="7030A0"/>
                </a:solidFill>
              </a:rPr>
              <a:t>変数</a:t>
            </a:r>
            <a:endParaRPr kumimoji="1" lang="ja-JP" altLang="en-US" sz="4800" b="1" dirty="0">
              <a:solidFill>
                <a:srgbClr val="7030A0"/>
              </a:solidFill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88" y="1172430"/>
            <a:ext cx="5009638" cy="2553128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443688" y="3598760"/>
            <a:ext cx="4745721" cy="2165856"/>
            <a:chOff x="470193" y="3873098"/>
            <a:chExt cx="4745721" cy="2165856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5629" y="3873098"/>
              <a:ext cx="4660285" cy="2165856"/>
            </a:xfrm>
            <a:prstGeom prst="rect">
              <a:avLst/>
            </a:prstGeom>
          </p:spPr>
        </p:pic>
        <p:sp>
          <p:nvSpPr>
            <p:cNvPr id="36" name="正方形/長方形 35"/>
            <p:cNvSpPr/>
            <p:nvPr/>
          </p:nvSpPr>
          <p:spPr>
            <a:xfrm>
              <a:off x="470193" y="3873098"/>
              <a:ext cx="2564555" cy="765000"/>
            </a:xfrm>
            <a:prstGeom prst="rect">
              <a:avLst/>
            </a:prstGeom>
            <a:solidFill>
              <a:srgbClr val="92D05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270931" y="1525319"/>
            <a:ext cx="7113827" cy="4669215"/>
            <a:chOff x="5297436" y="1799657"/>
            <a:chExt cx="7113827" cy="4669215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5297436" y="1799657"/>
              <a:ext cx="7113827" cy="4669215"/>
              <a:chOff x="4979385" y="1755335"/>
              <a:chExt cx="7113827" cy="4669215"/>
            </a:xfrm>
          </p:grpSpPr>
          <p:pic>
            <p:nvPicPr>
              <p:cNvPr id="6" name="図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9385" y="1755335"/>
                <a:ext cx="7113827" cy="4669215"/>
              </a:xfrm>
              <a:prstGeom prst="rect">
                <a:avLst/>
              </a:prstGeom>
            </p:spPr>
          </p:pic>
          <p:sp>
            <p:nvSpPr>
              <p:cNvPr id="7" name="平行四辺形 6"/>
              <p:cNvSpPr/>
              <p:nvPr/>
            </p:nvSpPr>
            <p:spPr>
              <a:xfrm rot="9682232">
                <a:off x="6408177" y="3728427"/>
                <a:ext cx="4527208" cy="513248"/>
              </a:xfrm>
              <a:prstGeom prst="parallelogram">
                <a:avLst>
                  <a:gd name="adj" fmla="val 547245"/>
                </a:avLst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10458950" y="3201415"/>
                <a:ext cx="985652" cy="461665"/>
              </a:xfrm>
              <a:prstGeom prst="rect">
                <a:avLst/>
              </a:prstGeom>
              <a:solidFill>
                <a:schemeClr val="bg1">
                  <a:alpha val="63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b="1" smtClean="0"/>
                  <a:t>(5,80)</a:t>
                </a: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7483450" y="3930115"/>
                <a:ext cx="1213262" cy="461665"/>
              </a:xfrm>
              <a:prstGeom prst="rect">
                <a:avLst/>
              </a:prstGeom>
              <a:solidFill>
                <a:schemeClr val="bg1">
                  <a:alpha val="42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1" smtClean="0"/>
                  <a:t>(1,20)</a:t>
                </a:r>
                <a:endParaRPr kumimoji="1" lang="ja-JP" altLang="en-US" sz="2400" b="1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8345766" y="2645972"/>
                <a:ext cx="985652" cy="830997"/>
              </a:xfrm>
              <a:prstGeom prst="rect">
                <a:avLst/>
              </a:prstGeom>
              <a:solidFill>
                <a:schemeClr val="bg1">
                  <a:alpha val="62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b="1" smtClean="0"/>
                  <a:t>3</a:t>
                </a:r>
                <a:r>
                  <a:rPr kumimoji="1" lang="ja-JP" altLang="en-US" sz="2400" b="1" smtClean="0"/>
                  <a:t> 倍</a:t>
                </a:r>
                <a:endParaRPr kumimoji="1" lang="en-US" altLang="ja-JP" sz="2400" b="1" smtClean="0"/>
              </a:p>
              <a:p>
                <a:pPr algn="ctr"/>
                <a:r>
                  <a:rPr kumimoji="1" lang="en-US" altLang="ja-JP" sz="2400" b="1" smtClean="0"/>
                  <a:t>(3,60)</a:t>
                </a:r>
                <a:endParaRPr kumimoji="1" lang="ja-JP" altLang="en-US" sz="2400" b="1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8203886" y="4454628"/>
                <a:ext cx="9856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b="1" smtClean="0"/>
                  <a:t>(2,20)</a:t>
                </a:r>
              </a:p>
              <a:p>
                <a:pPr algn="ctr"/>
                <a:r>
                  <a:rPr lang="ja-JP" altLang="en-US" sz="2400" b="1" smtClean="0"/>
                  <a:t>２倍</a:t>
                </a:r>
                <a:endParaRPr kumimoji="1" lang="ja-JP" altLang="en-US" sz="2400" b="1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10033329" y="5088844"/>
                <a:ext cx="1735118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b="1">
                    <a:solidFill>
                      <a:srgbClr val="00B050"/>
                    </a:solidFill>
                  </a:rPr>
                  <a:t>平行</a:t>
                </a:r>
                <a:r>
                  <a:rPr lang="ja-JP" altLang="en-US" sz="2000" b="1" smtClean="0">
                    <a:solidFill>
                      <a:srgbClr val="00B050"/>
                    </a:solidFill>
                  </a:rPr>
                  <a:t>四辺形</a:t>
                </a:r>
                <a:endParaRPr lang="en-US" altLang="ja-JP" sz="2000" b="1" smtClean="0">
                  <a:solidFill>
                    <a:srgbClr val="00B050"/>
                  </a:solidFill>
                </a:endParaRPr>
              </a:p>
              <a:p>
                <a:pPr algn="ctr"/>
                <a:r>
                  <a:rPr lang="ja-JP" altLang="en-US" sz="2000" b="1" smtClean="0">
                    <a:solidFill>
                      <a:srgbClr val="00B050"/>
                    </a:solidFill>
                  </a:rPr>
                  <a:t>の作図法</a:t>
                </a:r>
                <a:endParaRPr lang="en-US" altLang="ja-JP" sz="2000" b="1" smtClea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 flipH="1">
                <a:off x="10458950" y="3539500"/>
                <a:ext cx="1054733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2800" b="1"/>
                  <a:t>=</a:t>
                </a:r>
              </a:p>
              <a:p>
                <a:pPr algn="ctr"/>
                <a:r>
                  <a:rPr lang="en-US" altLang="ja-JP" sz="2000" b="1"/>
                  <a:t>(3,60)</a:t>
                </a:r>
              </a:p>
              <a:p>
                <a:pPr algn="ctr"/>
                <a:r>
                  <a:rPr lang="en-US" altLang="ja-JP" sz="2800" b="1"/>
                  <a:t>+</a:t>
                </a:r>
              </a:p>
              <a:p>
                <a:pPr algn="ctr"/>
                <a:r>
                  <a:rPr lang="en-US" altLang="ja-JP" sz="2000" b="1"/>
                  <a:t>(2,20)</a:t>
                </a:r>
                <a:endParaRPr lang="ja-JP" altLang="en-US" sz="2000" b="1"/>
              </a:p>
            </p:txBody>
          </p:sp>
        </p:grpSp>
        <p:cxnSp>
          <p:nvCxnSpPr>
            <p:cNvPr id="21" name="直線コネクタ 20"/>
            <p:cNvCxnSpPr/>
            <p:nvPr/>
          </p:nvCxnSpPr>
          <p:spPr>
            <a:xfrm>
              <a:off x="7023652" y="2928730"/>
              <a:ext cx="0" cy="2796209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6073145" y="4914448"/>
              <a:ext cx="4237211" cy="129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7641165" y="4774732"/>
              <a:ext cx="1009194" cy="461665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/>
                <a:t>(1,10)</a:t>
              </a:r>
              <a:endParaRPr kumimoji="1" lang="ja-JP" altLang="en-US" sz="2400" b="1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590726" y="4638098"/>
              <a:ext cx="1009194" cy="461665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/>
                <a:t>(0,0)</a:t>
              </a:r>
              <a:endParaRPr kumimoji="1" lang="ja-JP" altLang="en-US" sz="2400" b="1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443688" y="5921055"/>
            <a:ext cx="5517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B050"/>
                </a:solidFill>
              </a:rPr>
              <a:t>結局、直線の交点を求めて </a:t>
            </a:r>
            <a:r>
              <a:rPr lang="ja-JP" altLang="en-US" sz="2400" b="1" dirty="0" err="1" smtClean="0">
                <a:solidFill>
                  <a:srgbClr val="00B050"/>
                </a:solidFill>
              </a:rPr>
              <a:t>ｘ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、ｙ はわかる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09600" y="171926"/>
            <a:ext cx="858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rgbClr val="7030A0"/>
                </a:solidFill>
              </a:rPr>
              <a:t>連立方程式が解を持つ条件は？</a:t>
            </a:r>
            <a:endParaRPr lang="en-US" altLang="ja-JP" sz="2800" b="1" smtClean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896859" y="836356"/>
                <a:ext cx="3156442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280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59" y="836356"/>
                <a:ext cx="3156442" cy="7184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950186" y="1666508"/>
                <a:ext cx="131055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ja-JP" altLang="en-US" sz="240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86" y="1666508"/>
                <a:ext cx="1310552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2314065" y="1828765"/>
            <a:ext cx="440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mtClean="0"/>
              <a:t>傾き </a:t>
            </a:r>
            <a:r>
              <a:rPr lang="en-US" altLang="ja-JP" sz="2400" smtClean="0"/>
              <a:t>2, 0.5</a:t>
            </a:r>
            <a:r>
              <a:rPr lang="ja-JP" altLang="en-US" sz="2400" smtClean="0"/>
              <a:t>　（</a:t>
            </a:r>
            <a:r>
              <a:rPr lang="en-US" altLang="ja-JP" sz="2400" smtClean="0"/>
              <a:t>(3,3</a:t>
            </a:r>
            <a:r>
              <a:rPr lang="ja-JP" altLang="en-US" sz="2400" smtClean="0"/>
              <a:t>）を通る２直線</a:t>
            </a:r>
            <a:endParaRPr kumimoji="1" lang="ja-JP" altLang="en-US" sz="2400"/>
          </a:p>
        </p:txBody>
      </p:sp>
      <p:grpSp>
        <p:nvGrpSpPr>
          <p:cNvPr id="21" name="グループ化 20"/>
          <p:cNvGrpSpPr/>
          <p:nvPr/>
        </p:nvGrpSpPr>
        <p:grpSpPr>
          <a:xfrm>
            <a:off x="6474586" y="366415"/>
            <a:ext cx="5274469" cy="3168000"/>
            <a:chOff x="6474586" y="366415"/>
            <a:chExt cx="5274469" cy="31680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28479" y="366415"/>
              <a:ext cx="4721896" cy="3168000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10764375" y="773008"/>
              <a:ext cx="984680" cy="461665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smtClean="0"/>
                <a:t>(3,3)</a:t>
              </a:r>
              <a:endParaRPr kumimoji="1" lang="ja-JP" altLang="en-US" sz="240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474586" y="2464154"/>
              <a:ext cx="934278" cy="461665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smtClean="0"/>
                <a:t>（</a:t>
              </a:r>
              <a:r>
                <a:rPr kumimoji="1" lang="en-US" altLang="ja-JP" sz="2400" smtClean="0"/>
                <a:t>0,0</a:t>
              </a:r>
              <a:r>
                <a:rPr kumimoji="1" lang="ja-JP" altLang="en-US" sz="2400" smtClean="0"/>
                <a:t>）</a:t>
              </a:r>
              <a:endParaRPr kumimoji="1" lang="ja-JP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7989197" y="987249"/>
                  <a:ext cx="764697" cy="613438"/>
                </a:xfrm>
                <a:prstGeom prst="rect">
                  <a:avLst/>
                </a:prstGeom>
                <a:solidFill>
                  <a:schemeClr val="bg1">
                    <a:alpha val="88000"/>
                  </a:schemeClr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kumimoji="1" lang="ja-JP" altLang="en-US" sz="2400"/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9197" y="987249"/>
                  <a:ext cx="764697" cy="61343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9756631" y="2157435"/>
                  <a:ext cx="611129" cy="613438"/>
                </a:xfrm>
                <a:prstGeom prst="rect">
                  <a:avLst/>
                </a:prstGeom>
                <a:solidFill>
                  <a:schemeClr val="bg1">
                    <a:alpha val="88000"/>
                  </a:schemeClr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kumimoji="1" lang="en-US" altLang="ja-JP" sz="2400" b="0" smtClean="0"/>
                    <a:t>y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a14:m>
                  <a:endParaRPr kumimoji="1" lang="ja-JP" altLang="en-US" sz="2400"/>
                </a:p>
              </p:txBody>
            </p:sp>
          </mc:Choice>
          <mc:Fallback xmlns="">
            <p:sp>
              <p:nvSpPr>
                <p:cNvPr id="13" name="テキスト ボックス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56631" y="2157435"/>
                  <a:ext cx="611129" cy="6134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9703" b="-990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テキスト ボックス 13"/>
          <p:cNvSpPr txBox="1"/>
          <p:nvPr/>
        </p:nvSpPr>
        <p:spPr>
          <a:xfrm>
            <a:off x="664164" y="2661841"/>
            <a:ext cx="6188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mtClean="0"/>
              <a:t>２つのベクトルの方向性が異なれば、</a:t>
            </a:r>
            <a:endParaRPr kumimoji="1" lang="en-US" altLang="ja-JP" sz="2400" b="1" smtClean="0"/>
          </a:p>
          <a:p>
            <a:r>
              <a:rPr lang="ja-JP" altLang="en-US" sz="2400" b="1"/>
              <a:t> </a:t>
            </a:r>
            <a:r>
              <a:rPr lang="ja-JP" altLang="en-US" sz="2400" b="1" smtClean="0"/>
              <a:t>  必ず 解 </a:t>
            </a:r>
            <a:r>
              <a:rPr lang="en-US" altLang="ja-JP" sz="2400" b="1" smtClean="0"/>
              <a:t>x,y</a:t>
            </a:r>
            <a:r>
              <a:rPr lang="ja-JP" altLang="en-US" sz="2400" b="1" smtClean="0"/>
              <a:t> はただ一つだけ決まる</a:t>
            </a:r>
            <a:endParaRPr lang="en-US" altLang="ja-JP" sz="2400" b="1" smtClean="0"/>
          </a:p>
          <a:p>
            <a:r>
              <a:rPr lang="ja-JP" altLang="en-US" sz="2400" b="1" smtClean="0">
                <a:solidFill>
                  <a:srgbClr val="7030A0"/>
                </a:solidFill>
              </a:rPr>
              <a:t>根拠： 平行でない（平面上の）直線は交わる</a:t>
            </a:r>
            <a:endParaRPr kumimoji="1" lang="ja-JP" altLang="en-US" sz="2400" b="1">
              <a:solidFill>
                <a:srgbClr val="7030A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4020766"/>
            <a:ext cx="453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/>
              <a:t>方向性が同じだとどうなる？</a:t>
            </a:r>
            <a:endParaRPr lang="en-US" altLang="ja-JP" sz="2800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11081" y="4633003"/>
                <a:ext cx="6004089" cy="76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</a:rPr>
                                  <m:t>1.0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280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81" y="4633003"/>
                <a:ext cx="6004089" cy="76194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333273" y="5624070"/>
            <a:ext cx="4850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smtClean="0"/>
              <a:t>右辺 </a:t>
            </a:r>
            <a:r>
              <a:rPr kumimoji="1" lang="en-US" altLang="ja-JP" sz="2000" b="1" smtClean="0"/>
              <a:t>(</a:t>
            </a:r>
            <a:r>
              <a:rPr kumimoji="1" lang="ja-JP" altLang="en-US" sz="2000" b="1" smtClean="0">
                <a:solidFill>
                  <a:srgbClr val="0070C0"/>
                </a:solidFill>
              </a:rPr>
              <a:t>●</a:t>
            </a:r>
            <a:r>
              <a:rPr kumimoji="1" lang="en-US" altLang="ja-JP" sz="2000" b="1" smtClean="0"/>
              <a:t>)</a:t>
            </a:r>
            <a:r>
              <a:rPr kumimoji="1" lang="ja-JP" altLang="en-US" sz="2000" b="1" smtClean="0"/>
              <a:t>は傾き</a:t>
            </a:r>
            <a:r>
              <a:rPr kumimoji="1" lang="en-US" altLang="ja-JP" sz="2000" b="1" smtClean="0"/>
              <a:t>2 </a:t>
            </a:r>
            <a:r>
              <a:rPr kumimoji="1" lang="ja-JP" altLang="en-US" sz="2000" b="1" smtClean="0"/>
              <a:t>の直線上なので</a:t>
            </a:r>
            <a:endParaRPr kumimoji="1" lang="en-US" altLang="ja-JP" sz="2000" b="1" smtClean="0"/>
          </a:p>
          <a:p>
            <a:r>
              <a:rPr lang="ja-JP" altLang="en-US" sz="2000" b="1"/>
              <a:t> </a:t>
            </a:r>
            <a:r>
              <a:rPr lang="ja-JP" altLang="en-US" sz="2000" b="1" smtClean="0"/>
              <a:t>  </a:t>
            </a:r>
            <a:r>
              <a:rPr lang="en-US" altLang="ja-JP" sz="2000" b="1" smtClean="0"/>
              <a:t>x-y=0.5 </a:t>
            </a:r>
            <a:r>
              <a:rPr lang="ja-JP" altLang="en-US" sz="2000" b="1" smtClean="0"/>
              <a:t>を満たす任意の</a:t>
            </a:r>
            <a:r>
              <a:rPr lang="en-US" altLang="ja-JP" sz="2000" b="1" smtClean="0"/>
              <a:t>x,y</a:t>
            </a:r>
            <a:r>
              <a:rPr lang="ja-JP" altLang="en-US" sz="2000" b="1" smtClean="0"/>
              <a:t>が解（不定）</a:t>
            </a:r>
            <a:endParaRPr lang="en-US" altLang="ja-JP" sz="2000" b="1" smtClean="0"/>
          </a:p>
          <a:p>
            <a:r>
              <a:rPr lang="ja-JP" altLang="en-US" sz="2000" b="1" smtClean="0"/>
              <a:t>右辺が </a:t>
            </a:r>
            <a:r>
              <a:rPr lang="ja-JP" altLang="en-US" sz="2000" b="1" smtClean="0">
                <a:solidFill>
                  <a:srgbClr val="FF0000"/>
                </a:solidFill>
              </a:rPr>
              <a:t>●</a:t>
            </a:r>
            <a:r>
              <a:rPr lang="ja-JP" altLang="en-US" sz="2000" b="1" smtClean="0"/>
              <a:t> の場合は、解は存在しない．</a:t>
            </a:r>
            <a:endParaRPr kumimoji="1" lang="ja-JP" altLang="en-US" sz="2000" b="1"/>
          </a:p>
        </p:txBody>
      </p:sp>
      <p:grpSp>
        <p:nvGrpSpPr>
          <p:cNvPr id="22" name="グループ化 21"/>
          <p:cNvGrpSpPr/>
          <p:nvPr/>
        </p:nvGrpSpPr>
        <p:grpSpPr>
          <a:xfrm>
            <a:off x="5672835" y="3661895"/>
            <a:ext cx="6076220" cy="3126000"/>
            <a:chOff x="5672835" y="3661895"/>
            <a:chExt cx="6076220" cy="3126000"/>
          </a:xfrm>
        </p:grpSpPr>
        <p:sp>
          <p:nvSpPr>
            <p:cNvPr id="20" name="角丸四角形 19"/>
            <p:cNvSpPr/>
            <p:nvPr/>
          </p:nvSpPr>
          <p:spPr>
            <a:xfrm>
              <a:off x="5672835" y="4570896"/>
              <a:ext cx="895421" cy="850957"/>
            </a:xfrm>
            <a:prstGeom prst="roundRect">
              <a:avLst/>
            </a:prstGeom>
            <a:solidFill>
              <a:srgbClr val="0070C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99249" y="3661895"/>
              <a:ext cx="4649806" cy="312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11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654</Words>
  <Application>Microsoft Office PowerPoint</Application>
  <PresentationFormat>ワイド画面</PresentationFormat>
  <Paragraphs>126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Arial</vt:lpstr>
      <vt:lpstr>Calibri</vt:lpstr>
      <vt:lpstr>Calibri Light</vt:lpstr>
      <vt:lpstr>Cambria Math</vt:lpstr>
      <vt:lpstr>Wingdings</vt:lpstr>
      <vt:lpstr>Office テーマ</vt:lpstr>
      <vt:lpstr>第２章 連立方程式１ ２Dバージョン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第2回 連立方程式から疑似逆行列まで</dc:title>
  <dc:creator>原口 誠</dc:creator>
  <cp:lastModifiedBy>makoto</cp:lastModifiedBy>
  <cp:revision>38</cp:revision>
  <dcterms:created xsi:type="dcterms:W3CDTF">2022-07-22T00:00:30Z</dcterms:created>
  <dcterms:modified xsi:type="dcterms:W3CDTF">2022-07-29T06:04:53Z</dcterms:modified>
</cp:coreProperties>
</file>