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notesMasterIdLst>
    <p:notesMasterId r:id="rId73"/>
  </p:notesMasterIdLst>
  <p:handoutMasterIdLst>
    <p:handoutMasterId r:id="rId74"/>
  </p:handoutMasterIdLst>
  <p:sldIdLst>
    <p:sldId id="565" r:id="rId2"/>
    <p:sldId id="496" r:id="rId3"/>
    <p:sldId id="497" r:id="rId4"/>
    <p:sldId id="510" r:id="rId5"/>
    <p:sldId id="498" r:id="rId6"/>
    <p:sldId id="509" r:id="rId7"/>
    <p:sldId id="508" r:id="rId8"/>
    <p:sldId id="507" r:id="rId9"/>
    <p:sldId id="506" r:id="rId10"/>
    <p:sldId id="505" r:id="rId11"/>
    <p:sldId id="504" r:id="rId12"/>
    <p:sldId id="503" r:id="rId13"/>
    <p:sldId id="502" r:id="rId14"/>
    <p:sldId id="501" r:id="rId15"/>
    <p:sldId id="500" r:id="rId16"/>
    <p:sldId id="499" r:id="rId17"/>
    <p:sldId id="511" r:id="rId18"/>
    <p:sldId id="512" r:id="rId19"/>
    <p:sldId id="479" r:id="rId20"/>
    <p:sldId id="513" r:id="rId21"/>
    <p:sldId id="564" r:id="rId22"/>
    <p:sldId id="514" r:id="rId23"/>
    <p:sldId id="515" r:id="rId24"/>
    <p:sldId id="516" r:id="rId25"/>
    <p:sldId id="517" r:id="rId26"/>
    <p:sldId id="518" r:id="rId27"/>
    <p:sldId id="519" r:id="rId28"/>
    <p:sldId id="520" r:id="rId29"/>
    <p:sldId id="521" r:id="rId30"/>
    <p:sldId id="522" r:id="rId31"/>
    <p:sldId id="523" r:id="rId32"/>
    <p:sldId id="524" r:id="rId33"/>
    <p:sldId id="525" r:id="rId34"/>
    <p:sldId id="526" r:id="rId35"/>
    <p:sldId id="527" r:id="rId36"/>
    <p:sldId id="528" r:id="rId37"/>
    <p:sldId id="529" r:id="rId38"/>
    <p:sldId id="530" r:id="rId39"/>
    <p:sldId id="531" r:id="rId40"/>
    <p:sldId id="532" r:id="rId41"/>
    <p:sldId id="533" r:id="rId42"/>
    <p:sldId id="534" r:id="rId43"/>
    <p:sldId id="535" r:id="rId44"/>
    <p:sldId id="536" r:id="rId45"/>
    <p:sldId id="537" r:id="rId46"/>
    <p:sldId id="538" r:id="rId47"/>
    <p:sldId id="539" r:id="rId48"/>
    <p:sldId id="540" r:id="rId49"/>
    <p:sldId id="541" r:id="rId50"/>
    <p:sldId id="542" r:id="rId51"/>
    <p:sldId id="543" r:id="rId52"/>
    <p:sldId id="544" r:id="rId53"/>
    <p:sldId id="545" r:id="rId54"/>
    <p:sldId id="546" r:id="rId55"/>
    <p:sldId id="547" r:id="rId56"/>
    <p:sldId id="548" r:id="rId57"/>
    <p:sldId id="549" r:id="rId58"/>
    <p:sldId id="550" r:id="rId59"/>
    <p:sldId id="551" r:id="rId60"/>
    <p:sldId id="552" r:id="rId61"/>
    <p:sldId id="553" r:id="rId62"/>
    <p:sldId id="554" r:id="rId63"/>
    <p:sldId id="555" r:id="rId64"/>
    <p:sldId id="556" r:id="rId65"/>
    <p:sldId id="557" r:id="rId66"/>
    <p:sldId id="558" r:id="rId67"/>
    <p:sldId id="559" r:id="rId68"/>
    <p:sldId id="560" r:id="rId69"/>
    <p:sldId id="561" r:id="rId70"/>
    <p:sldId id="562" r:id="rId71"/>
    <p:sldId id="563" r:id="rId72"/>
  </p:sldIdLst>
  <p:sldSz cx="9144000" cy="6858000" type="screen4x3"/>
  <p:notesSz cx="6735763" cy="9866313"/>
  <p:defaultTextStyle>
    <a:defPPr>
      <a:defRPr lang="en-US"/>
    </a:defPPr>
    <a:lvl1pPr algn="l" rtl="0" fontAlgn="base">
      <a:spcBef>
        <a:spcPct val="0"/>
      </a:spcBef>
      <a:spcAft>
        <a:spcPct val="0"/>
      </a:spcAft>
      <a:defRPr kumimoji="1" kern="1200">
        <a:solidFill>
          <a:schemeClr val="tx1"/>
        </a:solidFill>
        <a:latin typeface="Tahoma" charset="0"/>
        <a:ea typeface="ＭＳ Ｐゴシック" charset="-128"/>
        <a:cs typeface="+mn-cs"/>
      </a:defRPr>
    </a:lvl1pPr>
    <a:lvl2pPr marL="457200" algn="l" rtl="0" fontAlgn="base">
      <a:spcBef>
        <a:spcPct val="0"/>
      </a:spcBef>
      <a:spcAft>
        <a:spcPct val="0"/>
      </a:spcAft>
      <a:defRPr kumimoji="1" kern="1200">
        <a:solidFill>
          <a:schemeClr val="tx1"/>
        </a:solidFill>
        <a:latin typeface="Tahoma" charset="0"/>
        <a:ea typeface="ＭＳ Ｐゴシック" charset="-128"/>
        <a:cs typeface="+mn-cs"/>
      </a:defRPr>
    </a:lvl2pPr>
    <a:lvl3pPr marL="914400" algn="l" rtl="0" fontAlgn="base">
      <a:spcBef>
        <a:spcPct val="0"/>
      </a:spcBef>
      <a:spcAft>
        <a:spcPct val="0"/>
      </a:spcAft>
      <a:defRPr kumimoji="1" kern="1200">
        <a:solidFill>
          <a:schemeClr val="tx1"/>
        </a:solidFill>
        <a:latin typeface="Tahoma" charset="0"/>
        <a:ea typeface="ＭＳ Ｐゴシック" charset="-128"/>
        <a:cs typeface="+mn-cs"/>
      </a:defRPr>
    </a:lvl3pPr>
    <a:lvl4pPr marL="1371600" algn="l" rtl="0" fontAlgn="base">
      <a:spcBef>
        <a:spcPct val="0"/>
      </a:spcBef>
      <a:spcAft>
        <a:spcPct val="0"/>
      </a:spcAft>
      <a:defRPr kumimoji="1" kern="1200">
        <a:solidFill>
          <a:schemeClr val="tx1"/>
        </a:solidFill>
        <a:latin typeface="Tahoma" charset="0"/>
        <a:ea typeface="ＭＳ Ｐゴシック" charset="-128"/>
        <a:cs typeface="+mn-cs"/>
      </a:defRPr>
    </a:lvl4pPr>
    <a:lvl5pPr marL="1828800" algn="l" rtl="0" fontAlgn="base">
      <a:spcBef>
        <a:spcPct val="0"/>
      </a:spcBef>
      <a:spcAft>
        <a:spcPct val="0"/>
      </a:spcAft>
      <a:defRPr kumimoji="1" kern="1200">
        <a:solidFill>
          <a:schemeClr val="tx1"/>
        </a:solidFill>
        <a:latin typeface="Tahoma" charset="0"/>
        <a:ea typeface="ＭＳ Ｐゴシック" charset="-128"/>
        <a:cs typeface="+mn-cs"/>
      </a:defRPr>
    </a:lvl5pPr>
    <a:lvl6pPr marL="2286000" algn="l" defTabSz="914400" rtl="0" eaLnBrk="1" latinLnBrk="0" hangingPunct="1">
      <a:defRPr kumimoji="1" kern="1200">
        <a:solidFill>
          <a:schemeClr val="tx1"/>
        </a:solidFill>
        <a:latin typeface="Tahoma" charset="0"/>
        <a:ea typeface="ＭＳ Ｐゴシック" charset="-128"/>
        <a:cs typeface="+mn-cs"/>
      </a:defRPr>
    </a:lvl6pPr>
    <a:lvl7pPr marL="2743200" algn="l" defTabSz="914400" rtl="0" eaLnBrk="1" latinLnBrk="0" hangingPunct="1">
      <a:defRPr kumimoji="1" kern="1200">
        <a:solidFill>
          <a:schemeClr val="tx1"/>
        </a:solidFill>
        <a:latin typeface="Tahoma" charset="0"/>
        <a:ea typeface="ＭＳ Ｐゴシック" charset="-128"/>
        <a:cs typeface="+mn-cs"/>
      </a:defRPr>
    </a:lvl7pPr>
    <a:lvl8pPr marL="3200400" algn="l" defTabSz="914400" rtl="0" eaLnBrk="1" latinLnBrk="0" hangingPunct="1">
      <a:defRPr kumimoji="1" kern="1200">
        <a:solidFill>
          <a:schemeClr val="tx1"/>
        </a:solidFill>
        <a:latin typeface="Tahoma" charset="0"/>
        <a:ea typeface="ＭＳ Ｐゴシック" charset="-128"/>
        <a:cs typeface="+mn-cs"/>
      </a:defRPr>
    </a:lvl8pPr>
    <a:lvl9pPr marL="3657600" algn="l" defTabSz="914400" rtl="0" eaLnBrk="1" latinLnBrk="0" hangingPunct="1">
      <a:defRPr kumimoji="1" kern="1200">
        <a:solidFill>
          <a:schemeClr val="tx1"/>
        </a:solidFill>
        <a:latin typeface="Tahoma" charset="0"/>
        <a:ea typeface="ＭＳ Ｐゴシック" charset="-128"/>
        <a:cs typeface="+mn-cs"/>
      </a:defRPr>
    </a:lvl9pPr>
  </p:defaultTextStyle>
  <p:extLst>
    <p:ext uri="{521415D9-36F7-43E2-AB2F-B90AF26B5E84}">
      <p14:sectionLst xmlns:p14="http://schemas.microsoft.com/office/powerpoint/2010/main">
        <p14:section name="Best 50 articles frequent applied in Civil Code of Japan" id="{D890CC8C-8EAA-4CE2-8EB7-6EC7964C21C9}">
          <p14:sldIdLst>
            <p14:sldId id="565"/>
          </p14:sldIdLst>
        </p14:section>
        <p14:section name="Best 20 articles" id="{B0CB5B57-E63D-47C4-977C-FA06742228A8}">
          <p14:sldIdLst>
            <p14:sldId id="496"/>
          </p14:sldIdLst>
        </p14:section>
        <p14:section name="Best30 of Civil Code of Japan" id="{3F535459-9303-497B-A586-4CA9A14C076D}">
          <p14:sldIdLst>
            <p14:sldId id="497"/>
            <p14:sldId id="510"/>
            <p14:sldId id="498"/>
            <p14:sldId id="509"/>
            <p14:sldId id="508"/>
            <p14:sldId id="507"/>
            <p14:sldId id="506"/>
            <p14:sldId id="505"/>
            <p14:sldId id="504"/>
            <p14:sldId id="503"/>
            <p14:sldId id="502"/>
            <p14:sldId id="501"/>
            <p14:sldId id="500"/>
            <p14:sldId id="499"/>
            <p14:sldId id="511"/>
            <p14:sldId id="512"/>
          </p14:sldIdLst>
        </p14:section>
        <p14:section name="Materials" id="{21F4A7C8-E9D8-45F5-97DF-BF3F46E87D14}">
          <p14:sldIdLst>
            <p14:sldId id="479"/>
          </p14:sldIdLst>
        </p14:section>
        <p14:section name="Toc of Best1-30" id="{27067B78-813B-49CD-B0E7-C3318A457516}">
          <p14:sldIdLst>
            <p14:sldId id="513"/>
          </p14:sldIdLst>
        </p14:section>
        <p14:section name="Toc of Best31-50" id="{D7026D62-4D20-436D-9F6F-BE6EDE2597D3}">
          <p14:sldIdLst>
            <p14:sldId id="564"/>
          </p14:sldIdLst>
        </p14:section>
        <p14:section name="Best1-10" id="{F3EC4540-50AD-46BA-826B-1CB5B8AE6006}">
          <p14:sldIdLst>
            <p14:sldId id="514"/>
            <p14:sldId id="515"/>
            <p14:sldId id="516"/>
            <p14:sldId id="517"/>
            <p14:sldId id="518"/>
            <p14:sldId id="519"/>
            <p14:sldId id="520"/>
            <p14:sldId id="521"/>
            <p14:sldId id="522"/>
            <p14:sldId id="523"/>
          </p14:sldIdLst>
        </p14:section>
        <p14:section name="Best11-20" id="{4EDEED30-E119-42D0-BBB9-96DF242D78E1}">
          <p14:sldIdLst>
            <p14:sldId id="524"/>
            <p14:sldId id="525"/>
            <p14:sldId id="526"/>
            <p14:sldId id="527"/>
            <p14:sldId id="528"/>
            <p14:sldId id="529"/>
            <p14:sldId id="530"/>
            <p14:sldId id="531"/>
            <p14:sldId id="532"/>
            <p14:sldId id="533"/>
          </p14:sldIdLst>
        </p14:section>
        <p14:section name="Best21-30" id="{FA7B12C7-3E9A-493E-9C51-FFA9829C6789}">
          <p14:sldIdLst>
            <p14:sldId id="534"/>
            <p14:sldId id="535"/>
            <p14:sldId id="536"/>
            <p14:sldId id="537"/>
            <p14:sldId id="538"/>
            <p14:sldId id="539"/>
            <p14:sldId id="540"/>
            <p14:sldId id="541"/>
            <p14:sldId id="542"/>
            <p14:sldId id="543"/>
          </p14:sldIdLst>
        </p14:section>
        <p14:section name="Best31-40" id="{B7EA7D96-72A3-43F2-A3F1-F4BF7275ABD1}">
          <p14:sldIdLst>
            <p14:sldId id="544"/>
            <p14:sldId id="545"/>
            <p14:sldId id="546"/>
            <p14:sldId id="547"/>
            <p14:sldId id="548"/>
            <p14:sldId id="549"/>
            <p14:sldId id="550"/>
            <p14:sldId id="551"/>
            <p14:sldId id="552"/>
            <p14:sldId id="553"/>
          </p14:sldIdLst>
        </p14:section>
        <p14:section name="Best41-50" id="{0730931C-3519-4032-918B-C519491DEF59}">
          <p14:sldIdLst>
            <p14:sldId id="554"/>
            <p14:sldId id="555"/>
            <p14:sldId id="556"/>
            <p14:sldId id="557"/>
            <p14:sldId id="558"/>
            <p14:sldId id="559"/>
            <p14:sldId id="560"/>
            <p14:sldId id="561"/>
            <p14:sldId id="562"/>
            <p14:sldId id="5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6472" autoAdjust="0"/>
    <p:restoredTop sz="94675" autoAdjust="0"/>
  </p:normalViewPr>
  <p:slideViewPr>
    <p:cSldViewPr showGuides="1">
      <p:cViewPr varScale="1">
        <p:scale>
          <a:sx n="54" d="100"/>
          <a:sy n="54" d="100"/>
        </p:scale>
        <p:origin x="499"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file:///C:\kagayama\WWW\lawschool_jp\MBL\Publication\Video\CivilLawFrequency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a:solidFill>
                <a:schemeClr val="tx2"/>
              </a:solidFill>
            </a:ln>
          </c:spPr>
          <c:dPt>
            <c:idx val="0"/>
            <c:bubble3D val="0"/>
            <c:spPr>
              <a:solidFill>
                <a:schemeClr val="accent1">
                  <a:lumMod val="40000"/>
                  <a:lumOff val="60000"/>
                </a:schemeClr>
              </a:solidFill>
              <a:ln>
                <a:solidFill>
                  <a:schemeClr val="tx2"/>
                </a:solidFill>
              </a:ln>
            </c:spPr>
          </c:dPt>
          <c:dPt>
            <c:idx val="1"/>
            <c:bubble3D val="0"/>
            <c:spPr>
              <a:solidFill>
                <a:schemeClr val="accent2">
                  <a:lumMod val="40000"/>
                  <a:lumOff val="60000"/>
                </a:schemeClr>
              </a:solidFill>
              <a:ln>
                <a:solidFill>
                  <a:schemeClr val="tx2"/>
                </a:solidFill>
              </a:ln>
            </c:spPr>
          </c:dPt>
          <c:dPt>
            <c:idx val="2"/>
            <c:bubble3D val="0"/>
            <c:spPr>
              <a:solidFill>
                <a:schemeClr val="accent3">
                  <a:lumMod val="60000"/>
                  <a:lumOff val="40000"/>
                </a:schemeClr>
              </a:solidFill>
              <a:ln>
                <a:solidFill>
                  <a:schemeClr val="tx2"/>
                </a:solidFill>
              </a:ln>
            </c:spPr>
          </c:dPt>
          <c:dPt>
            <c:idx val="3"/>
            <c:bubble3D val="0"/>
            <c:spPr>
              <a:solidFill>
                <a:schemeClr val="accent4">
                  <a:lumMod val="40000"/>
                  <a:lumOff val="60000"/>
                </a:schemeClr>
              </a:solidFill>
              <a:ln>
                <a:solidFill>
                  <a:schemeClr val="tx2"/>
                </a:solidFill>
              </a:ln>
            </c:spPr>
          </c:dPt>
          <c:dPt>
            <c:idx val="4"/>
            <c:bubble3D val="0"/>
            <c:spPr>
              <a:solidFill>
                <a:schemeClr val="tx2">
                  <a:lumMod val="40000"/>
                  <a:lumOff val="60000"/>
                </a:schemeClr>
              </a:solidFill>
              <a:ln>
                <a:solidFill>
                  <a:schemeClr val="tx2"/>
                </a:solidFill>
              </a:ln>
            </c:spPr>
          </c:dPt>
          <c:dPt>
            <c:idx val="5"/>
            <c:bubble3D val="0"/>
            <c:spPr>
              <a:solidFill>
                <a:schemeClr val="accent6">
                  <a:lumMod val="40000"/>
                  <a:lumOff val="60000"/>
                </a:schemeClr>
              </a:solidFill>
              <a:ln>
                <a:solidFill>
                  <a:schemeClr val="tx2"/>
                </a:solidFill>
              </a:ln>
            </c:spPr>
          </c:dPt>
          <c:dLbls>
            <c:dLbl>
              <c:idx val="0"/>
              <c:spPr/>
              <c:txPr>
                <a:bodyPr/>
                <a:lstStyle/>
                <a:p>
                  <a:pPr>
                    <a:defRPr sz="1800"/>
                  </a:pPr>
                  <a:endParaRPr lang="ja-JP"/>
                </a:p>
              </c:txPr>
              <c:showLegendKey val="0"/>
              <c:showVal val="0"/>
              <c:showCatName val="1"/>
              <c:showSerName val="0"/>
              <c:showPercent val="1"/>
              <c:showBubbleSize val="0"/>
            </c:dLbl>
            <c:dLbl>
              <c:idx val="1"/>
              <c:spPr/>
              <c:txPr>
                <a:bodyPr/>
                <a:lstStyle/>
                <a:p>
                  <a:pPr>
                    <a:defRPr sz="1800"/>
                  </a:pPr>
                  <a:endParaRPr lang="ja-JP"/>
                </a:p>
              </c:txPr>
              <c:showLegendKey val="0"/>
              <c:showVal val="0"/>
              <c:showCatName val="1"/>
              <c:showSerName val="0"/>
              <c:showPercent val="1"/>
              <c:showBubbleSize val="0"/>
            </c:dLbl>
            <c:dLbl>
              <c:idx val="2"/>
              <c:spPr/>
              <c:txPr>
                <a:bodyPr/>
                <a:lstStyle/>
                <a:p>
                  <a:pPr>
                    <a:defRPr sz="1800"/>
                  </a:pPr>
                  <a:endParaRPr lang="ja-JP"/>
                </a:p>
              </c:txPr>
              <c:showLegendKey val="0"/>
              <c:showVal val="0"/>
              <c:showCatName val="1"/>
              <c:showSerName val="0"/>
              <c:showPercent val="1"/>
              <c:showBubbleSize val="0"/>
            </c:dLbl>
            <c:dLbl>
              <c:idx val="3"/>
              <c:spPr/>
              <c:txPr>
                <a:bodyPr/>
                <a:lstStyle/>
                <a:p>
                  <a:pPr>
                    <a:defRPr sz="1800"/>
                  </a:pPr>
                  <a:endParaRPr lang="ja-JP"/>
                </a:p>
              </c:txPr>
              <c:showLegendKey val="0"/>
              <c:showVal val="0"/>
              <c:showCatName val="1"/>
              <c:showSerName val="0"/>
              <c:showPercent val="1"/>
              <c:showBubbleSize val="0"/>
            </c:dLbl>
            <c:dLbl>
              <c:idx val="4"/>
              <c:spPr/>
              <c:txPr>
                <a:bodyPr/>
                <a:lstStyle/>
                <a:p>
                  <a:pPr>
                    <a:defRPr sz="1600"/>
                  </a:pPr>
                  <a:endParaRPr lang="ja-JP"/>
                </a:p>
              </c:txPr>
              <c:showLegendKey val="0"/>
              <c:showVal val="0"/>
              <c:showCatName val="1"/>
              <c:showSerName val="0"/>
              <c:showPercent val="1"/>
              <c:showBubbleSize val="0"/>
            </c:dLbl>
            <c:dLbl>
              <c:idx val="5"/>
              <c:spPr/>
              <c:txPr>
                <a:bodyPr/>
                <a:lstStyle/>
                <a:p>
                  <a:pPr>
                    <a:defRPr sz="1600"/>
                  </a:pPr>
                  <a:endParaRPr lang="ja-JP"/>
                </a:p>
              </c:txPr>
              <c:showLegendKey val="0"/>
              <c:showVal val="0"/>
              <c:showCatName val="1"/>
              <c:showSerName val="0"/>
              <c:showPercent val="1"/>
              <c:showBubbleSize val="0"/>
            </c:dLbl>
            <c:dLbl>
              <c:idx val="6"/>
              <c:layout>
                <c:manualLayout>
                  <c:x val="-8.9217421966740845E-2"/>
                  <c:y val="0.27301243424451954"/>
                </c:manualLayout>
              </c:layout>
              <c:spPr/>
              <c:txPr>
                <a:bodyPr/>
                <a:lstStyle/>
                <a:p>
                  <a:pPr>
                    <a:defRPr sz="1600"/>
                  </a:pPr>
                  <a:endParaRPr lang="ja-JP"/>
                </a:p>
              </c:txPr>
              <c:showLegendKey val="0"/>
              <c:showVal val="0"/>
              <c:showCatName val="1"/>
              <c:showSerName val="0"/>
              <c:showPercent val="1"/>
              <c:showBubbleSize val="0"/>
              <c:extLst>
                <c:ext xmlns:c15="http://schemas.microsoft.com/office/drawing/2012/chart" uri="{CE6537A1-D6FC-4f65-9D91-7224C49458BB}"/>
              </c:extLst>
            </c:dLbl>
            <c:dLbl>
              <c:idx val="7"/>
              <c:layout>
                <c:manualLayout>
                  <c:x val="-0.10747768696213354"/>
                  <c:y val="0.24437584536462439"/>
                </c:manualLayout>
              </c:layout>
              <c:spPr/>
              <c:txPr>
                <a:bodyPr/>
                <a:lstStyle/>
                <a:p>
                  <a:pPr>
                    <a:defRPr sz="1600"/>
                  </a:pPr>
                  <a:endParaRPr lang="ja-JP"/>
                </a:p>
              </c:txPr>
              <c:showLegendKey val="0"/>
              <c:showVal val="0"/>
              <c:showCatName val="1"/>
              <c:showSerName val="0"/>
              <c:showPercent val="1"/>
              <c:showBubbleSize val="0"/>
              <c:extLst>
                <c:ext xmlns:c15="http://schemas.microsoft.com/office/drawing/2012/chart" uri="{CE6537A1-D6FC-4f65-9D91-7224C49458BB}"/>
              </c:extLst>
            </c:dLbl>
            <c:dLbl>
              <c:idx val="8"/>
              <c:layout>
                <c:manualLayout>
                  <c:x val="-0.12273072329837097"/>
                  <c:y val="0.17829809033564173"/>
                </c:manualLayout>
              </c:layout>
              <c:spPr/>
              <c:txPr>
                <a:bodyPr/>
                <a:lstStyle/>
                <a:p>
                  <a:pPr>
                    <a:defRPr sz="1600"/>
                  </a:pPr>
                  <a:endParaRPr lang="ja-JP"/>
                </a:p>
              </c:txPr>
              <c:showLegendKey val="0"/>
              <c:showVal val="0"/>
              <c:showCatName val="1"/>
              <c:showSerName val="0"/>
              <c:showPercent val="1"/>
              <c:showBubbleSize val="0"/>
              <c:extLst>
                <c:ext xmlns:c15="http://schemas.microsoft.com/office/drawing/2012/chart" uri="{CE6537A1-D6FC-4f65-9D91-7224C49458BB}"/>
              </c:extLst>
            </c:dLbl>
            <c:dLbl>
              <c:idx val="9"/>
              <c:layout>
                <c:manualLayout>
                  <c:x val="-0.14020205649198794"/>
                  <c:y val="0.10989607856622632"/>
                </c:manualLayout>
              </c:layout>
              <c:spPr/>
              <c:txPr>
                <a:bodyPr/>
                <a:lstStyle/>
                <a:p>
                  <a:pPr>
                    <a:defRPr sz="1600"/>
                  </a:pPr>
                  <a:endParaRPr lang="ja-JP"/>
                </a:p>
              </c:txPr>
              <c:showLegendKey val="0"/>
              <c:showVal val="0"/>
              <c:showCatName val="1"/>
              <c:showSerName val="0"/>
              <c:showPercent val="1"/>
              <c:showBubbleSize val="0"/>
              <c:extLst>
                <c:ext xmlns:c15="http://schemas.microsoft.com/office/drawing/2012/chart" uri="{CE6537A1-D6FC-4f65-9D91-7224C49458BB}"/>
              </c:extLst>
            </c:dLbl>
            <c:dLbl>
              <c:idx val="10"/>
              <c:layout>
                <c:manualLayout>
                  <c:x val="-0.1535746434737483"/>
                  <c:y val="1.5449341607546251E-2"/>
                </c:manualLayout>
              </c:layout>
              <c:showLegendKey val="0"/>
              <c:showVal val="0"/>
              <c:showCatName val="1"/>
              <c:showSerName val="0"/>
              <c:showPercent val="1"/>
              <c:showBubbleSize val="0"/>
              <c:extLst>
                <c:ext xmlns:c15="http://schemas.microsoft.com/office/drawing/2012/chart" uri="{CE6537A1-D6FC-4f65-9D91-7224C49458BB}"/>
              </c:extLst>
            </c:dLbl>
            <c:dLbl>
              <c:idx val="12"/>
              <c:layout>
                <c:manualLayout>
                  <c:x val="-9.1728790555172995E-2"/>
                  <c:y val="-1.8932331831167368E-2"/>
                </c:manualLayout>
              </c:layout>
              <c:showLegendKey val="0"/>
              <c:showVal val="0"/>
              <c:showCatName val="1"/>
              <c:showSerName val="0"/>
              <c:showPercent val="1"/>
              <c:showBubbleSize val="0"/>
              <c:extLst>
                <c:ext xmlns:c15="http://schemas.microsoft.com/office/drawing/2012/chart" uri="{CE6537A1-D6FC-4f65-9D91-7224C49458BB}"/>
              </c:extLst>
            </c:dLbl>
            <c:dLbl>
              <c:idx val="16"/>
              <c:layout>
                <c:manualLayout>
                  <c:x val="2.8790488641391308E-2"/>
                  <c:y val="0"/>
                </c:manualLayout>
              </c:layout>
              <c:showLegendKey val="0"/>
              <c:showVal val="0"/>
              <c:showCatName val="1"/>
              <c:showSerName val="0"/>
              <c:showPercent val="1"/>
              <c:showBubbleSize val="0"/>
              <c:extLst>
                <c:ext xmlns:c15="http://schemas.microsoft.com/office/drawing/2012/chart" uri="{CE6537A1-D6FC-4f65-9D91-7224C49458BB}"/>
              </c:extLst>
            </c:dLbl>
            <c:dLbl>
              <c:idx val="17"/>
              <c:layout>
                <c:manualLayout>
                  <c:x val="5.7317778243499033E-2"/>
                  <c:y val="1.2029086715232699E-3"/>
                </c:manualLayout>
              </c:layout>
              <c:showLegendKey val="0"/>
              <c:showVal val="0"/>
              <c:showCatName val="1"/>
              <c:showSerName val="0"/>
              <c:showPercent val="1"/>
              <c:showBubbleSize val="0"/>
              <c:extLst>
                <c:ext xmlns:c15="http://schemas.microsoft.com/office/drawing/2012/chart" uri="{CE6537A1-D6FC-4f65-9D91-7224C49458BB}"/>
              </c:extLst>
            </c:dLbl>
            <c:dLbl>
              <c:idx val="18"/>
              <c:layout>
                <c:manualLayout>
                  <c:x val="0.12303969608361692"/>
                  <c:y val="0"/>
                </c:manualLayout>
              </c:layout>
              <c:showLegendKey val="0"/>
              <c:showVal val="0"/>
              <c:showCatName val="1"/>
              <c:showSerName val="0"/>
              <c:showPercent val="1"/>
              <c:showBubbleSize val="0"/>
              <c:extLst>
                <c:ext xmlns:c15="http://schemas.microsoft.com/office/drawing/2012/chart" uri="{CE6537A1-D6FC-4f65-9D91-7224C49458BB}"/>
              </c:extLst>
            </c:dLbl>
            <c:dLbl>
              <c:idx val="19"/>
              <c:layout>
                <c:manualLayout>
                  <c:x val="0.20779963341084265"/>
                  <c:y val="3.2653779209717439E-2"/>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400"/>
                </a:pPr>
                <a:endParaRPr lang="ja-JP"/>
              </a:p>
            </c:txPr>
            <c:showLegendKey val="0"/>
            <c:showVal val="0"/>
            <c:showCatName val="1"/>
            <c:showSerName val="0"/>
            <c:showPercent val="1"/>
            <c:showBubbleSize val="0"/>
            <c:showLeaderLines val="1"/>
            <c:extLst>
              <c:ext xmlns:c15="http://schemas.microsoft.com/office/drawing/2012/chart" uri="{CE6537A1-D6FC-4f65-9D91-7224C49458BB}"/>
            </c:extLst>
          </c:dLbls>
          <c:cat>
            <c:strRef>
              <c:f>条文全体の頻度!$D$3:$D$22</c:f>
              <c:strCache>
                <c:ptCount val="20"/>
                <c:pt idx="0">
                  <c:v>709</c:v>
                </c:pt>
                <c:pt idx="1">
                  <c:v>710</c:v>
                </c:pt>
                <c:pt idx="2">
                  <c:v>722</c:v>
                </c:pt>
                <c:pt idx="3">
                  <c:v>715</c:v>
                </c:pt>
                <c:pt idx="4">
                  <c:v>415</c:v>
                </c:pt>
                <c:pt idx="5">
                  <c:v>1</c:v>
                </c:pt>
                <c:pt idx="6">
                  <c:v>719</c:v>
                </c:pt>
                <c:pt idx="7">
                  <c:v>90</c:v>
                </c:pt>
                <c:pt idx="8">
                  <c:v>177</c:v>
                </c:pt>
                <c:pt idx="9">
                  <c:v>612</c:v>
                </c:pt>
                <c:pt idx="10">
                  <c:v>703</c:v>
                </c:pt>
                <c:pt idx="11">
                  <c:v>541</c:v>
                </c:pt>
                <c:pt idx="12">
                  <c:v>95</c:v>
                </c:pt>
                <c:pt idx="13">
                  <c:v>601</c:v>
                </c:pt>
                <c:pt idx="14">
                  <c:v>110</c:v>
                </c:pt>
                <c:pt idx="15">
                  <c:v>711</c:v>
                </c:pt>
                <c:pt idx="16">
                  <c:v>416</c:v>
                </c:pt>
                <c:pt idx="17">
                  <c:v>723</c:v>
                </c:pt>
                <c:pt idx="18">
                  <c:v>656</c:v>
                </c:pt>
                <c:pt idx="19">
                  <c:v>770</c:v>
                </c:pt>
              </c:strCache>
            </c:strRef>
          </c:cat>
          <c:val>
            <c:numRef>
              <c:f>条文全体の頻度!$E$3:$E$22</c:f>
              <c:numCache>
                <c:formatCode>#,##0_ </c:formatCode>
                <c:ptCount val="20"/>
                <c:pt idx="0">
                  <c:v>13803</c:v>
                </c:pt>
                <c:pt idx="1">
                  <c:v>7705</c:v>
                </c:pt>
                <c:pt idx="2">
                  <c:v>3725</c:v>
                </c:pt>
                <c:pt idx="3">
                  <c:v>3301</c:v>
                </c:pt>
                <c:pt idx="4">
                  <c:v>2618</c:v>
                </c:pt>
                <c:pt idx="5">
                  <c:v>2256</c:v>
                </c:pt>
                <c:pt idx="6">
                  <c:v>1944</c:v>
                </c:pt>
                <c:pt idx="7">
                  <c:v>939</c:v>
                </c:pt>
                <c:pt idx="8">
                  <c:v>838</c:v>
                </c:pt>
                <c:pt idx="9">
                  <c:v>722</c:v>
                </c:pt>
                <c:pt idx="10">
                  <c:v>722</c:v>
                </c:pt>
                <c:pt idx="11">
                  <c:v>672</c:v>
                </c:pt>
                <c:pt idx="12">
                  <c:v>615</c:v>
                </c:pt>
                <c:pt idx="13">
                  <c:v>614</c:v>
                </c:pt>
                <c:pt idx="14">
                  <c:v>587</c:v>
                </c:pt>
                <c:pt idx="15">
                  <c:v>564</c:v>
                </c:pt>
                <c:pt idx="16">
                  <c:v>528</c:v>
                </c:pt>
                <c:pt idx="17">
                  <c:v>522</c:v>
                </c:pt>
                <c:pt idx="18">
                  <c:v>518</c:v>
                </c:pt>
                <c:pt idx="19">
                  <c:v>450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7026"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ltLang="ja-JP"/>
          </a:p>
        </p:txBody>
      </p:sp>
      <p:sp>
        <p:nvSpPr>
          <p:cNvPr id="257027" name="Rectangle 3"/>
          <p:cNvSpPr>
            <a:spLocks noGrp="1" noChangeArrowheads="1"/>
          </p:cNvSpPr>
          <p:nvPr>
            <p:ph type="dt" sz="quarter"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ltLang="ja-JP"/>
          </a:p>
        </p:txBody>
      </p:sp>
      <p:sp>
        <p:nvSpPr>
          <p:cNvPr id="257028" name="Rectangle 4"/>
          <p:cNvSpPr>
            <a:spLocks noGrp="1" noChangeArrowheads="1"/>
          </p:cNvSpPr>
          <p:nvPr>
            <p:ph type="ftr" sz="quarter" idx="2"/>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r>
              <a:rPr lang="en-US" altLang="ja-JP" smtClean="0"/>
              <a:t>S. KAGAYAMA, Best 50 articles frequenty applied in Japanese courts, 2016</a:t>
            </a:r>
            <a:endParaRPr lang="en-US" altLang="ja-JP"/>
          </a:p>
        </p:txBody>
      </p:sp>
      <p:sp>
        <p:nvSpPr>
          <p:cNvPr id="257029" name="Rectangle 5"/>
          <p:cNvSpPr>
            <a:spLocks noGrp="1" noChangeArrowheads="1"/>
          </p:cNvSpPr>
          <p:nvPr>
            <p:ph type="sldNum" sz="quarter" idx="3"/>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424D68B5-A34B-490C-9058-D6483471A42A}" type="slidenum">
              <a:rPr lang="ja-JP" altLang="en-US"/>
              <a:pPr>
                <a:defRPr/>
              </a:pPr>
              <a:t>‹#›</a:t>
            </a:fld>
            <a:endParaRPr lang="en-US" altLang="ja-JP"/>
          </a:p>
        </p:txBody>
      </p:sp>
    </p:spTree>
    <p:extLst>
      <p:ext uri="{BB962C8B-B14F-4D97-AF65-F5344CB8AC3E}">
        <p14:creationId xmlns:p14="http://schemas.microsoft.com/office/powerpoint/2010/main" val="349189370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1906"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ltLang="ja-JP"/>
          </a:p>
        </p:txBody>
      </p:sp>
      <p:sp>
        <p:nvSpPr>
          <p:cNvPr id="251907" name="Rectangle 3"/>
          <p:cNvSpPr>
            <a:spLocks noGrp="1" noChangeArrowheads="1"/>
          </p:cNvSpPr>
          <p:nvPr>
            <p:ph type="dt"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ltLang="ja-JP"/>
          </a:p>
        </p:txBody>
      </p:sp>
      <p:sp>
        <p:nvSpPr>
          <p:cNvPr id="17818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1909" name="Rectangle 5"/>
          <p:cNvSpPr>
            <a:spLocks noGrp="1" noChangeArrowheads="1"/>
          </p:cNvSpPr>
          <p:nvPr>
            <p:ph type="body" sz="quarter" idx="3"/>
          </p:nvPr>
        </p:nvSpPr>
        <p:spPr bwMode="auto">
          <a:xfrm>
            <a:off x="673100"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51910" name="Rectangle 6"/>
          <p:cNvSpPr>
            <a:spLocks noGrp="1" noChangeArrowheads="1"/>
          </p:cNvSpPr>
          <p:nvPr>
            <p:ph type="ftr" sz="quarter" idx="4"/>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r>
              <a:rPr lang="en-US" altLang="ja-JP" smtClean="0"/>
              <a:t>S. KAGAYAMA, Best 50 articles frequenty applied in Japanese courts, 2016</a:t>
            </a:r>
            <a:endParaRPr lang="en-US" altLang="ja-JP"/>
          </a:p>
        </p:txBody>
      </p:sp>
      <p:sp>
        <p:nvSpPr>
          <p:cNvPr id="251911" name="Rectangle 7"/>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96792ED8-E616-4C22-8D3F-DCBDA6943AC9}" type="slidenum">
              <a:rPr lang="ja-JP" altLang="en-US"/>
              <a:pPr>
                <a:defRPr/>
              </a:pPr>
              <a:t>‹#›</a:t>
            </a:fld>
            <a:endParaRPr lang="en-US" altLang="ja-JP"/>
          </a:p>
        </p:txBody>
      </p:sp>
    </p:spTree>
    <p:extLst>
      <p:ext uri="{BB962C8B-B14F-4D97-AF65-F5344CB8AC3E}">
        <p14:creationId xmlns:p14="http://schemas.microsoft.com/office/powerpoint/2010/main" val="143188060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Times New Roman"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1</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2102269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10</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189173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11</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469223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12</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3128548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13</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345978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14</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825163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15</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23636382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16</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8355168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17</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25833755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18</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642069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19</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375107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2</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36178080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20</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410704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21</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20855449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22</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3833091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23</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8480280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24</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0308153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25</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2029488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26</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25041077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27</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1659075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28</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26272579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29</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3174665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3</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9864392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30</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35427662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31</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5651629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32</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3577304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33</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2360225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34</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36265396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35</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24201753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36</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769979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37</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38599870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38</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7482382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39</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3935434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4</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8140282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40</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23392262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41</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314624358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42</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9285335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43</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2409383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44</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17887886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45</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35875108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46</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66706211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47</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18832932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48</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35272577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49</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951479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5</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42299426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50</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8662652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51</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6962424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52</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03794820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53</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38003199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54</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226004582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55</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35807779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56</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52990328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57</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27150811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58</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411284819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59</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297162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6</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295188884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60</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208929367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61</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314934747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62</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62945822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63</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62555491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64</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36334029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65</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60281919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66</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99057480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67</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286095668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68</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27291021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69</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4187565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7</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66549336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70</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46316521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71</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1911827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8</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4024558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6792ED8-E616-4C22-8D3F-DCBDA6943AC9}" type="slidenum">
              <a:rPr lang="ja-JP" altLang="en-US" smtClean="0"/>
              <a:pPr>
                <a:defRPr/>
              </a:pPr>
              <a:t>9</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 KAGAYAMA, Best 50 articles frequenty applied in Japanese courts, 2016</a:t>
            </a:r>
            <a:endParaRPr lang="en-US" altLang="ja-JP"/>
          </a:p>
        </p:txBody>
      </p:sp>
    </p:spTree>
    <p:extLst>
      <p:ext uri="{BB962C8B-B14F-4D97-AF65-F5344CB8AC3E}">
        <p14:creationId xmlns:p14="http://schemas.microsoft.com/office/powerpoint/2010/main" val="3543223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b="1">
                <a:solidFill>
                  <a:schemeClr val="tx2">
                    <a:lumMod val="75000"/>
                  </a:schemeClr>
                </a:solidFill>
                <a:latin typeface="Times New Roman" panose="02020603050405020304" pitchFamily="18" charset="0"/>
                <a:cs typeface="Times New Roman" panose="02020603050405020304" pitchFamily="18" charset="0"/>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b="1">
                <a:solidFill>
                  <a:schemeClr val="tx1"/>
                </a:solidFill>
                <a:latin typeface="Century" panose="020406040505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
        <p:nvSpPr>
          <p:cNvPr id="6" name="スライド番号プレースホルダー 5"/>
          <p:cNvSpPr>
            <a:spLocks noGrp="1"/>
          </p:cNvSpPr>
          <p:nvPr>
            <p:ph type="sldNum" sz="quarter" idx="12"/>
          </p:nvPr>
        </p:nvSpPr>
        <p:spPr/>
        <p:txBody>
          <a:bodyPr/>
          <a:lstStyle/>
          <a:p>
            <a:pPr>
              <a:defRPr/>
            </a:pPr>
            <a:fld id="{1AD5E7F8-6D3C-4D27-A82B-6248EB60C862}" type="slidenum">
              <a:rPr lang="ja-JP" altLang="en-US" smtClean="0"/>
              <a:pPr>
                <a:defRPr/>
              </a:pPr>
              <a:t>‹#›</a:t>
            </a:fld>
            <a:endParaRPr lang="en-US" altLang="ja-JP"/>
          </a:p>
        </p:txBody>
      </p:sp>
    </p:spTree>
    <p:extLst>
      <p:ext uri="{BB962C8B-B14F-4D97-AF65-F5344CB8AC3E}">
        <p14:creationId xmlns:p14="http://schemas.microsoft.com/office/powerpoint/2010/main" val="24196693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
        <p:nvSpPr>
          <p:cNvPr id="6" name="スライド番号プレースホルダー 5"/>
          <p:cNvSpPr>
            <a:spLocks noGrp="1"/>
          </p:cNvSpPr>
          <p:nvPr>
            <p:ph type="sldNum" sz="quarter" idx="12"/>
          </p:nvPr>
        </p:nvSpPr>
        <p:spPr/>
        <p:txBody>
          <a:bodyPr/>
          <a:lstStyle/>
          <a:p>
            <a:pPr>
              <a:defRPr/>
            </a:pPr>
            <a:fld id="{BA9D7214-0E13-439E-9349-97CCE25B5737}" type="slidenum">
              <a:rPr lang="ja-JP" altLang="en-US" smtClean="0"/>
              <a:pPr>
                <a:defRPr/>
              </a:pPr>
              <a:t>‹#›</a:t>
            </a:fld>
            <a:endParaRPr lang="en-US" altLang="ja-JP"/>
          </a:p>
        </p:txBody>
      </p:sp>
    </p:spTree>
    <p:extLst>
      <p:ext uri="{BB962C8B-B14F-4D97-AF65-F5344CB8AC3E}">
        <p14:creationId xmlns:p14="http://schemas.microsoft.com/office/powerpoint/2010/main" val="349685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
        <p:nvSpPr>
          <p:cNvPr id="6" name="スライド番号プレースホルダー 5"/>
          <p:cNvSpPr>
            <a:spLocks noGrp="1"/>
          </p:cNvSpPr>
          <p:nvPr>
            <p:ph type="sldNum" sz="quarter" idx="12"/>
          </p:nvPr>
        </p:nvSpPr>
        <p:spPr/>
        <p:txBody>
          <a:bodyPr/>
          <a:lstStyle/>
          <a:p>
            <a:pPr>
              <a:defRPr/>
            </a:pPr>
            <a:fld id="{314E3068-7769-4C0A-B3B9-1A90EBF7FE4F}" type="slidenum">
              <a:rPr lang="ja-JP" altLang="en-US" smtClean="0"/>
              <a:pPr>
                <a:defRPr/>
              </a:pPr>
              <a:t>‹#›</a:t>
            </a:fld>
            <a:endParaRPr lang="en-US" altLang="ja-JP"/>
          </a:p>
        </p:txBody>
      </p:sp>
    </p:spTree>
    <p:extLst>
      <p:ext uri="{BB962C8B-B14F-4D97-AF65-F5344CB8AC3E}">
        <p14:creationId xmlns:p14="http://schemas.microsoft.com/office/powerpoint/2010/main" val="4276844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solidFill>
                  <a:schemeClr val="tx2">
                    <a:lumMod val="75000"/>
                  </a:schemeClr>
                </a:solidFill>
                <a:latin typeface="Times New Roman" panose="02020603050405020304" pitchFamily="18" charset="0"/>
                <a:cs typeface="Times New Roman" panose="02020603050405020304" pitchFamily="18" charset="0"/>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lvl1pPr>
              <a:defRPr b="1">
                <a:latin typeface="Century Gothic" panose="020B0502020202020204" pitchFamily="34" charset="0"/>
              </a:defRPr>
            </a:lvl1pPr>
            <a:lvl2pPr>
              <a:defRPr b="1">
                <a:latin typeface="Century Gothic" panose="020B0502020202020204" pitchFamily="34" charset="0"/>
              </a:defRPr>
            </a:lvl2pPr>
            <a:lvl3pPr>
              <a:defRPr b="1">
                <a:latin typeface="Century Gothic" panose="020B0502020202020204" pitchFamily="34" charset="0"/>
              </a:defRPr>
            </a:lvl3pPr>
            <a:lvl4pPr>
              <a:defRPr b="1">
                <a:latin typeface="Century Gothic" panose="020B0502020202020204" pitchFamily="34" charset="0"/>
              </a:defRPr>
            </a:lvl4pPr>
            <a:lvl5pPr>
              <a:defRPr b="1">
                <a:latin typeface="Century Gothic" panose="020B0502020202020204" pitchFamily="34" charset="0"/>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
        <p:nvSpPr>
          <p:cNvPr id="6" name="スライド番号プレースホルダー 5"/>
          <p:cNvSpPr>
            <a:spLocks noGrp="1"/>
          </p:cNvSpPr>
          <p:nvPr>
            <p:ph type="sldNum" sz="quarter" idx="12"/>
          </p:nvPr>
        </p:nvSpPr>
        <p:spPr/>
        <p:txBody>
          <a:bodyPr/>
          <a:lstStyle/>
          <a:p>
            <a:pPr>
              <a:defRPr/>
            </a:pPr>
            <a:fld id="{19598BB0-EA8E-4572-90CA-317A145375A4}" type="slidenum">
              <a:rPr lang="ja-JP" altLang="en-US" smtClean="0"/>
              <a:pPr>
                <a:defRPr/>
              </a:pPr>
              <a:t>‹#›</a:t>
            </a:fld>
            <a:endParaRPr lang="en-US" altLang="ja-JP"/>
          </a:p>
        </p:txBody>
      </p:sp>
    </p:spTree>
    <p:extLst>
      <p:ext uri="{BB962C8B-B14F-4D97-AF65-F5344CB8AC3E}">
        <p14:creationId xmlns:p14="http://schemas.microsoft.com/office/powerpoint/2010/main" val="30314802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atin typeface="Century Gothic" panose="020B0502020202020204" pitchFamily="34" charset="0"/>
              </a:defRPr>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
        <p:nvSpPr>
          <p:cNvPr id="6" name="スライド番号プレースホルダー 5"/>
          <p:cNvSpPr>
            <a:spLocks noGrp="1"/>
          </p:cNvSpPr>
          <p:nvPr>
            <p:ph type="sldNum" sz="quarter" idx="12"/>
          </p:nvPr>
        </p:nvSpPr>
        <p:spPr/>
        <p:txBody>
          <a:bodyPr/>
          <a:lstStyle/>
          <a:p>
            <a:pPr>
              <a:defRPr/>
            </a:pPr>
            <a:fld id="{5EE61E57-C8B2-4DDF-94DC-28C9C9D47B9A}" type="slidenum">
              <a:rPr lang="ja-JP" altLang="en-US" smtClean="0"/>
              <a:pPr>
                <a:defRPr/>
              </a:pPr>
              <a:t>‹#›</a:t>
            </a:fld>
            <a:endParaRPr lang="en-US" altLang="ja-JP"/>
          </a:p>
        </p:txBody>
      </p:sp>
    </p:spTree>
    <p:extLst>
      <p:ext uri="{BB962C8B-B14F-4D97-AF65-F5344CB8AC3E}">
        <p14:creationId xmlns:p14="http://schemas.microsoft.com/office/powerpoint/2010/main" val="5503512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solidFill>
                  <a:schemeClr val="tx2">
                    <a:lumMod val="75000"/>
                  </a:schemeClr>
                </a:solidFill>
                <a:latin typeface="Times New Roman" panose="02020603050405020304" pitchFamily="18" charset="0"/>
                <a:cs typeface="Times New Roman" panose="02020603050405020304" pitchFamily="18" charset="0"/>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sz="half" idx="1"/>
          </p:nvPr>
        </p:nvSpPr>
        <p:spPr>
          <a:xfrm>
            <a:off x="457200" y="1600200"/>
            <a:ext cx="4038600" cy="4525963"/>
          </a:xfrm>
        </p:spPr>
        <p:txBody>
          <a:bodyPr/>
          <a:lstStyle>
            <a:lvl1pPr>
              <a:defRPr sz="2800">
                <a:latin typeface="Century Gothic" panose="020B0502020202020204" pitchFamily="34" charset="0"/>
              </a:defRPr>
            </a:lvl1pPr>
            <a:lvl2pPr>
              <a:defRPr sz="2400">
                <a:latin typeface="Century Gothic" panose="020B0502020202020204" pitchFamily="34" charset="0"/>
              </a:defRPr>
            </a:lvl2pPr>
            <a:lvl3pPr>
              <a:defRPr sz="2000">
                <a:latin typeface="Century Gothic" panose="020B0502020202020204" pitchFamily="34" charset="0"/>
              </a:defRPr>
            </a:lvl3pPr>
            <a:lvl4pPr>
              <a:defRPr sz="1800">
                <a:latin typeface="Century Gothic" panose="020B0502020202020204" pitchFamily="34" charset="0"/>
              </a:defRPr>
            </a:lvl4pPr>
            <a:lvl5pPr>
              <a:defRPr sz="1800">
                <a:latin typeface="Century Gothic" panose="020B0502020202020204" pitchFamily="34" charset="0"/>
              </a:defRPr>
            </a:lvl5pPr>
            <a:lvl6pPr>
              <a:defRPr sz="1800"/>
            </a:lvl6pPr>
            <a:lvl7pPr>
              <a:defRPr sz="1800"/>
            </a:lvl7pPr>
            <a:lvl8pPr>
              <a:defRPr sz="1800"/>
            </a:lvl8pPr>
            <a:lvl9pPr>
              <a:defRPr sz="18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atin typeface="Century Gothic" panose="020B0502020202020204" pitchFamily="34" charset="0"/>
              </a:defRPr>
            </a:lvl1pPr>
            <a:lvl2pPr>
              <a:defRPr sz="2400">
                <a:latin typeface="Century Gothic" panose="020B0502020202020204" pitchFamily="34" charset="0"/>
              </a:defRPr>
            </a:lvl2pPr>
            <a:lvl3pPr>
              <a:defRPr sz="2000">
                <a:latin typeface="Century Gothic" panose="020B0502020202020204" pitchFamily="34" charset="0"/>
              </a:defRPr>
            </a:lvl3pPr>
            <a:lvl4pPr>
              <a:defRPr sz="1800">
                <a:latin typeface="Century Gothic" panose="020B0502020202020204" pitchFamily="34" charset="0"/>
              </a:defRPr>
            </a:lvl4pPr>
            <a:lvl5pPr>
              <a:defRPr sz="1800">
                <a:latin typeface="Century Gothic" panose="020B0502020202020204" pitchFamily="34" charset="0"/>
              </a:defRPr>
            </a:lvl5pPr>
            <a:lvl6pPr>
              <a:defRPr sz="1800"/>
            </a:lvl6pPr>
            <a:lvl7pPr>
              <a:defRPr sz="1800"/>
            </a:lvl7pPr>
            <a:lvl8pPr>
              <a:defRPr sz="1800"/>
            </a:lvl8pPr>
            <a:lvl9pPr>
              <a:defRPr sz="18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r>
              <a:rPr lang="en-US" altLang="ja-JP" smtClean="0"/>
              <a:t>Lecture on Tort</a:t>
            </a:r>
            <a:endParaRPr lang="en-US" altLang="ja-JP"/>
          </a:p>
        </p:txBody>
      </p:sp>
      <p:sp>
        <p:nvSpPr>
          <p:cNvPr id="7" name="スライド番号プレースホルダー 6"/>
          <p:cNvSpPr>
            <a:spLocks noGrp="1"/>
          </p:cNvSpPr>
          <p:nvPr>
            <p:ph type="sldNum" sz="quarter" idx="12"/>
          </p:nvPr>
        </p:nvSpPr>
        <p:spPr/>
        <p:txBody>
          <a:bodyPr/>
          <a:lstStyle/>
          <a:p>
            <a:pPr>
              <a:defRPr/>
            </a:pPr>
            <a:fld id="{0112234C-AD69-4A2C-B775-A1718E42CA5A}" type="slidenum">
              <a:rPr lang="ja-JP" altLang="en-US" smtClean="0"/>
              <a:pPr>
                <a:defRPr/>
              </a:pPr>
              <a:t>‹#›</a:t>
            </a:fld>
            <a:endParaRPr lang="en-US" altLang="ja-JP"/>
          </a:p>
        </p:txBody>
      </p:sp>
    </p:spTree>
    <p:extLst>
      <p:ext uri="{BB962C8B-B14F-4D97-AF65-F5344CB8AC3E}">
        <p14:creationId xmlns:p14="http://schemas.microsoft.com/office/powerpoint/2010/main" val="5299307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solidFill>
                  <a:schemeClr val="tx2">
                    <a:lumMod val="75000"/>
                  </a:schemeClr>
                </a:solidFill>
                <a:latin typeface="Times New Roman" panose="02020603050405020304" pitchFamily="18" charset="0"/>
                <a:cs typeface="Times New Roman" panose="02020603050405020304" pitchFamily="18" charset="0"/>
              </a:defRPr>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atin typeface="Century Gothic" panose="020B0502020202020204" pitchFamily="34" charset="0"/>
              </a:defRPr>
            </a:lvl1pPr>
            <a:lvl2pPr>
              <a:defRPr sz="2000">
                <a:latin typeface="Century Gothic" panose="020B0502020202020204" pitchFamily="34" charset="0"/>
              </a:defRPr>
            </a:lvl2pPr>
            <a:lvl3pPr>
              <a:defRPr sz="1800">
                <a:latin typeface="Century Gothic" panose="020B0502020202020204" pitchFamily="34" charset="0"/>
              </a:defRPr>
            </a:lvl3pPr>
            <a:lvl4pPr>
              <a:defRPr sz="1600">
                <a:latin typeface="Century Gothic" panose="020B0502020202020204" pitchFamily="34" charset="0"/>
              </a:defRPr>
            </a:lvl4pPr>
            <a:lvl5pPr>
              <a:defRPr sz="1600">
                <a:latin typeface="Century Gothic" panose="020B0502020202020204" pitchFamily="34" charset="0"/>
              </a:defRPr>
            </a:lvl5pPr>
            <a:lvl6pPr>
              <a:defRPr sz="1600"/>
            </a:lvl6pPr>
            <a:lvl7pPr>
              <a:defRPr sz="1600"/>
            </a:lvl7pPr>
            <a:lvl8pPr>
              <a:defRPr sz="1600"/>
            </a:lvl8pPr>
            <a:lvl9pPr>
              <a:defRPr sz="16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atin typeface="Century Gothic" panose="020B0502020202020204" pitchFamily="34" charset="0"/>
              </a:defRPr>
            </a:lvl1pPr>
            <a:lvl2pPr>
              <a:defRPr sz="2000">
                <a:latin typeface="Century Gothic" panose="020B0502020202020204" pitchFamily="34" charset="0"/>
              </a:defRPr>
            </a:lvl2pPr>
            <a:lvl3pPr>
              <a:defRPr sz="1800">
                <a:latin typeface="Century Gothic" panose="020B0502020202020204" pitchFamily="34" charset="0"/>
              </a:defRPr>
            </a:lvl3pPr>
            <a:lvl4pPr>
              <a:defRPr sz="1600">
                <a:latin typeface="Century Gothic" panose="020B0502020202020204" pitchFamily="34" charset="0"/>
              </a:defRPr>
            </a:lvl4pPr>
            <a:lvl5pPr>
              <a:defRPr sz="1600">
                <a:latin typeface="Century Gothic" panose="020B0502020202020204" pitchFamily="34" charset="0"/>
              </a:defRPr>
            </a:lvl5pPr>
            <a:lvl6pPr>
              <a:defRPr sz="1600"/>
            </a:lvl6pPr>
            <a:lvl7pPr>
              <a:defRPr sz="1600"/>
            </a:lvl7pPr>
            <a:lvl8pPr>
              <a:defRPr sz="1600"/>
            </a:lvl8pPr>
            <a:lvl9pPr>
              <a:defRPr sz="16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r>
              <a:rPr lang="en-US" altLang="ja-JP" smtClean="0"/>
              <a:t>Lecture on Tort</a:t>
            </a:r>
            <a:endParaRPr lang="en-US" altLang="ja-JP"/>
          </a:p>
        </p:txBody>
      </p:sp>
      <p:sp>
        <p:nvSpPr>
          <p:cNvPr id="9" name="スライド番号プレースホルダー 8"/>
          <p:cNvSpPr>
            <a:spLocks noGrp="1"/>
          </p:cNvSpPr>
          <p:nvPr>
            <p:ph type="sldNum" sz="quarter" idx="12"/>
          </p:nvPr>
        </p:nvSpPr>
        <p:spPr/>
        <p:txBody>
          <a:bodyPr/>
          <a:lstStyle/>
          <a:p>
            <a:pPr>
              <a:defRPr/>
            </a:pPr>
            <a:fld id="{AAB37720-935D-4CAF-BA1F-13E2DCF405B8}" type="slidenum">
              <a:rPr lang="ja-JP" altLang="en-US" smtClean="0"/>
              <a:pPr>
                <a:defRPr/>
              </a:pPr>
              <a:t>‹#›</a:t>
            </a:fld>
            <a:endParaRPr lang="en-US" altLang="ja-JP"/>
          </a:p>
        </p:txBody>
      </p:sp>
    </p:spTree>
    <p:extLst>
      <p:ext uri="{BB962C8B-B14F-4D97-AF65-F5344CB8AC3E}">
        <p14:creationId xmlns:p14="http://schemas.microsoft.com/office/powerpoint/2010/main" val="20130132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solidFill>
                  <a:schemeClr val="tx2">
                    <a:lumMod val="75000"/>
                  </a:schemeClr>
                </a:solidFill>
                <a:latin typeface="Times New Roman" panose="02020603050405020304" pitchFamily="18" charset="0"/>
                <a:cs typeface="Times New Roman" panose="02020603050405020304" pitchFamily="18" charset="0"/>
              </a:defRPr>
            </a:lvl1pPr>
          </a:lstStyle>
          <a:p>
            <a:r>
              <a:rPr kumimoji="1" lang="ja-JP" altLang="en-US" dirty="0" smtClean="0"/>
              <a:t>マスター タイトルの書式設定</a:t>
            </a:r>
            <a:endParaRPr kumimoji="1" lang="ja-JP" altLang="en-US" dirty="0"/>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r>
              <a:rPr lang="en-US" altLang="ja-JP" smtClean="0"/>
              <a:t>Lecture on Tort</a:t>
            </a:r>
            <a:endParaRPr lang="en-US" altLang="ja-JP"/>
          </a:p>
        </p:txBody>
      </p:sp>
      <p:sp>
        <p:nvSpPr>
          <p:cNvPr id="5" name="スライド番号プレースホルダー 4"/>
          <p:cNvSpPr>
            <a:spLocks noGrp="1"/>
          </p:cNvSpPr>
          <p:nvPr>
            <p:ph type="sldNum" sz="quarter" idx="12"/>
          </p:nvPr>
        </p:nvSpPr>
        <p:spPr/>
        <p:txBody>
          <a:bodyPr/>
          <a:lstStyle/>
          <a:p>
            <a:pPr>
              <a:defRPr/>
            </a:pPr>
            <a:fld id="{2AB907CC-B5D6-40A4-812F-E6BF3FB2D322}" type="slidenum">
              <a:rPr lang="ja-JP" altLang="en-US" smtClean="0"/>
              <a:pPr>
                <a:defRPr/>
              </a:pPr>
              <a:t>‹#›</a:t>
            </a:fld>
            <a:endParaRPr lang="en-US" altLang="ja-JP"/>
          </a:p>
        </p:txBody>
      </p:sp>
    </p:spTree>
    <p:extLst>
      <p:ext uri="{BB962C8B-B14F-4D97-AF65-F5344CB8AC3E}">
        <p14:creationId xmlns:p14="http://schemas.microsoft.com/office/powerpoint/2010/main" val="3834032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r>
              <a:rPr lang="en-US" altLang="ja-JP" smtClean="0"/>
              <a:t>Lecture on Tort</a:t>
            </a:r>
            <a:endParaRPr lang="en-US" altLang="ja-JP"/>
          </a:p>
        </p:txBody>
      </p:sp>
      <p:sp>
        <p:nvSpPr>
          <p:cNvPr id="4" name="スライド番号プレースホルダー 3"/>
          <p:cNvSpPr>
            <a:spLocks noGrp="1"/>
          </p:cNvSpPr>
          <p:nvPr>
            <p:ph type="sldNum" sz="quarter" idx="12"/>
          </p:nvPr>
        </p:nvSpPr>
        <p:spPr/>
        <p:txBody>
          <a:bodyPr/>
          <a:lstStyle/>
          <a:p>
            <a:pPr>
              <a:defRPr/>
            </a:pPr>
            <a:fld id="{021708C4-01AD-4CF7-8C8F-DCFDBE97A9D8}" type="slidenum">
              <a:rPr lang="ja-JP" altLang="en-US" smtClean="0"/>
              <a:pPr>
                <a:defRPr/>
              </a:pPr>
              <a:t>‹#›</a:t>
            </a:fld>
            <a:endParaRPr lang="en-US" altLang="ja-JP"/>
          </a:p>
        </p:txBody>
      </p:sp>
    </p:spTree>
    <p:extLst>
      <p:ext uri="{BB962C8B-B14F-4D97-AF65-F5344CB8AC3E}">
        <p14:creationId xmlns:p14="http://schemas.microsoft.com/office/powerpoint/2010/main" val="247980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atin typeface="Century Gothic" panose="020B0502020202020204" pitchFamily="34" charset="0"/>
              </a:defRPr>
            </a:lvl1pPr>
            <a:lvl2pPr>
              <a:defRPr sz="2800">
                <a:latin typeface="Century Gothic" panose="020B0502020202020204" pitchFamily="34" charset="0"/>
              </a:defRPr>
            </a:lvl2pPr>
            <a:lvl3pPr>
              <a:defRPr sz="2400">
                <a:latin typeface="Century Gothic" panose="020B0502020202020204" pitchFamily="34" charset="0"/>
              </a:defRPr>
            </a:lvl3pPr>
            <a:lvl4pPr>
              <a:defRPr sz="2000">
                <a:latin typeface="Century Gothic" panose="020B0502020202020204" pitchFamily="34" charset="0"/>
              </a:defRPr>
            </a:lvl4pPr>
            <a:lvl5pPr>
              <a:defRPr sz="2000">
                <a:latin typeface="Century Gothic" panose="020B0502020202020204" pitchFamily="34" charset="0"/>
              </a:defRPr>
            </a:lvl5pPr>
            <a:lvl6pPr>
              <a:defRPr sz="2000"/>
            </a:lvl6pPr>
            <a:lvl7pPr>
              <a:defRPr sz="2000"/>
            </a:lvl7pPr>
            <a:lvl8pPr>
              <a:defRPr sz="2000"/>
            </a:lvl8pPr>
            <a:lvl9pPr>
              <a:defRPr sz="20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r>
              <a:rPr lang="en-US" altLang="ja-JP" smtClean="0"/>
              <a:t>Lecture on Tort</a:t>
            </a:r>
            <a:endParaRPr lang="en-US" altLang="ja-JP"/>
          </a:p>
        </p:txBody>
      </p:sp>
      <p:sp>
        <p:nvSpPr>
          <p:cNvPr id="7" name="スライド番号プレースホルダー 6"/>
          <p:cNvSpPr>
            <a:spLocks noGrp="1"/>
          </p:cNvSpPr>
          <p:nvPr>
            <p:ph type="sldNum" sz="quarter" idx="12"/>
          </p:nvPr>
        </p:nvSpPr>
        <p:spPr/>
        <p:txBody>
          <a:bodyPr/>
          <a:lstStyle/>
          <a:p>
            <a:pPr>
              <a:defRPr/>
            </a:pPr>
            <a:fld id="{84413D2A-4860-47B2-802C-93F0B2D52FB3}" type="slidenum">
              <a:rPr lang="ja-JP" altLang="en-US" smtClean="0"/>
              <a:pPr>
                <a:defRPr/>
              </a:pPr>
              <a:t>‹#›</a:t>
            </a:fld>
            <a:endParaRPr lang="en-US" altLang="ja-JP"/>
          </a:p>
        </p:txBody>
      </p:sp>
    </p:spTree>
    <p:extLst>
      <p:ext uri="{BB962C8B-B14F-4D97-AF65-F5344CB8AC3E}">
        <p14:creationId xmlns:p14="http://schemas.microsoft.com/office/powerpoint/2010/main" val="6681193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r>
              <a:rPr lang="en-US" altLang="ja-JP" smtClean="0"/>
              <a:t>Lecture on Tort</a:t>
            </a:r>
            <a:endParaRPr lang="en-US" altLang="ja-JP"/>
          </a:p>
        </p:txBody>
      </p:sp>
      <p:sp>
        <p:nvSpPr>
          <p:cNvPr id="7" name="スライド番号プレースホルダー 6"/>
          <p:cNvSpPr>
            <a:spLocks noGrp="1"/>
          </p:cNvSpPr>
          <p:nvPr>
            <p:ph type="sldNum" sz="quarter" idx="12"/>
          </p:nvPr>
        </p:nvSpPr>
        <p:spPr/>
        <p:txBody>
          <a:bodyPr/>
          <a:lstStyle/>
          <a:p>
            <a:pPr>
              <a:defRPr/>
            </a:pPr>
            <a:fld id="{9060E73D-9D5C-407A-A7D9-FF4E86B46A68}" type="slidenum">
              <a:rPr lang="ja-JP" altLang="en-US" smtClean="0"/>
              <a:pPr>
                <a:defRPr/>
              </a:pPr>
              <a:t>‹#›</a:t>
            </a:fld>
            <a:endParaRPr lang="en-US" altLang="ja-JP"/>
          </a:p>
        </p:txBody>
      </p:sp>
    </p:spTree>
    <p:extLst>
      <p:ext uri="{BB962C8B-B14F-4D97-AF65-F5344CB8AC3E}">
        <p14:creationId xmlns:p14="http://schemas.microsoft.com/office/powerpoint/2010/main" val="1370489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3.xml"/><Relationship Id="rId18" Type="http://schemas.openxmlformats.org/officeDocument/2006/relationships/slide" Target="../slides/slide14.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slide" Target="../slides/slide24.xml"/><Relationship Id="rId2" Type="http://schemas.openxmlformats.org/officeDocument/2006/relationships/slideLayout" Target="../slideLayouts/slideLayout2.xml"/><Relationship Id="rId16" Type="http://schemas.openxmlformats.org/officeDocument/2006/relationships/slide" Target="../slides/slide2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20.xml"/><Relationship Id="rId10" Type="http://schemas.openxmlformats.org/officeDocument/2006/relationships/slideLayout" Target="../slideLayouts/slideLayout10.xml"/><Relationship Id="rId19" Type="http://schemas.openxmlformats.org/officeDocument/2006/relationships/slide" Target="../slides/slide6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ltLang="ja-JP" smtClean="0"/>
              <a:t>Lecture on Tort</a:t>
            </a:r>
            <a:endParaRPr lang="en-US" altLang="ja-JP"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1103170-86EF-4CA8-B02A-404BE3478664}" type="slidenum">
              <a:rPr lang="ja-JP" altLang="en-US" smtClean="0"/>
              <a:pPr>
                <a:defRPr/>
              </a:pPr>
              <a:t>‹#›</a:t>
            </a:fld>
            <a:endParaRPr lang="en-US" altLang="ja-JP"/>
          </a:p>
        </p:txBody>
      </p:sp>
      <p:sp>
        <p:nvSpPr>
          <p:cNvPr id="7" name="動作設定ボタン : ホーム 6">
            <a:hlinkClick r:id="" action="ppaction://hlinkshowjump?jump=firstslide" highlightClick="1"/>
          </p:cNvPr>
          <p:cNvSpPr/>
          <p:nvPr userDrawn="1"/>
        </p:nvSpPr>
        <p:spPr>
          <a:xfrm>
            <a:off x="467544" y="6381238"/>
            <a:ext cx="360000" cy="360000"/>
          </a:xfrm>
          <a:prstGeom prst="actionButtonHom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 最初 7">
            <a:hlinkClick r:id="rId13" action="ppaction://hlinksldjump" highlightClick="1"/>
          </p:cNvPr>
          <p:cNvSpPr/>
          <p:nvPr userDrawn="1"/>
        </p:nvSpPr>
        <p:spPr>
          <a:xfrm>
            <a:off x="1785199" y="6381238"/>
            <a:ext cx="360000" cy="360000"/>
          </a:xfrm>
          <a:prstGeom prst="actionButtonBeginning">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情報 8">
            <a:hlinkClick r:id="" action="ppaction://noaction" highlightClick="1"/>
          </p:cNvPr>
          <p:cNvSpPr/>
          <p:nvPr userDrawn="1"/>
        </p:nvSpPr>
        <p:spPr>
          <a:xfrm>
            <a:off x="5364088" y="6381238"/>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 最後 9">
            <a:hlinkClick r:id="" action="ppaction://hlinkshowjump?jump=lastslide" highlightClick="1"/>
          </p:cNvPr>
          <p:cNvSpPr/>
          <p:nvPr userDrawn="1"/>
        </p:nvSpPr>
        <p:spPr>
          <a:xfrm>
            <a:off x="7812400" y="6381238"/>
            <a:ext cx="360000" cy="360000"/>
          </a:xfrm>
          <a:prstGeom prst="actionButtonE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 戻る 10">
            <a:hlinkClick r:id="" action="ppaction://hlinkshowjump?jump=lastslideviewed" highlightClick="1"/>
          </p:cNvPr>
          <p:cNvSpPr/>
          <p:nvPr userDrawn="1"/>
        </p:nvSpPr>
        <p:spPr>
          <a:xfrm>
            <a:off x="7411525" y="6381238"/>
            <a:ext cx="360000" cy="360000"/>
          </a:xfrm>
          <a:prstGeom prst="actionButtonRetur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動作設定ボタン : 情報 11">
            <a:hlinkClick r:id="" action="ppaction://noaction" highlightClick="1"/>
          </p:cNvPr>
          <p:cNvSpPr/>
          <p:nvPr userDrawn="1"/>
        </p:nvSpPr>
        <p:spPr>
          <a:xfrm>
            <a:off x="6197011" y="6381238"/>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動作設定ボタン : 情報 12">
            <a:hlinkClick r:id="" action="ppaction://noaction" highlightClick="1"/>
          </p:cNvPr>
          <p:cNvSpPr/>
          <p:nvPr userDrawn="1"/>
        </p:nvSpPr>
        <p:spPr>
          <a:xfrm>
            <a:off x="6597886" y="6381238"/>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動作設定ボタン : 情報 13">
            <a:hlinkClick r:id="rId14" action="ppaction://hlinksldjump" highlightClick="1"/>
          </p:cNvPr>
          <p:cNvSpPr/>
          <p:nvPr userDrawn="1"/>
        </p:nvSpPr>
        <p:spPr>
          <a:xfrm>
            <a:off x="3018997" y="6381238"/>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動作設定ボタン : 情報 14">
            <a:hlinkClick r:id="rId15" action="ppaction://hlinksldjump" highlightClick="1"/>
          </p:cNvPr>
          <p:cNvSpPr/>
          <p:nvPr userDrawn="1"/>
        </p:nvSpPr>
        <p:spPr>
          <a:xfrm>
            <a:off x="899592" y="6381238"/>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動作設定ボタン : 情報 15">
            <a:hlinkClick r:id="" action="ppaction://noaction" highlightClick="1"/>
          </p:cNvPr>
          <p:cNvSpPr/>
          <p:nvPr userDrawn="1"/>
        </p:nvSpPr>
        <p:spPr>
          <a:xfrm>
            <a:off x="5776717" y="6385812"/>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動作設定ボタン : 情報 16">
            <a:hlinkClick r:id="rId16" action="ppaction://hlinksldjump" highlightClick="1"/>
          </p:cNvPr>
          <p:cNvSpPr/>
          <p:nvPr userDrawn="1"/>
        </p:nvSpPr>
        <p:spPr>
          <a:xfrm>
            <a:off x="1259632" y="6381238"/>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動作設定ボタン : 情報 17">
            <a:hlinkClick r:id="rId17" action="ppaction://hlinksldjump" highlightClick="1"/>
          </p:cNvPr>
          <p:cNvSpPr/>
          <p:nvPr userDrawn="1"/>
        </p:nvSpPr>
        <p:spPr>
          <a:xfrm>
            <a:off x="2607731" y="6385812"/>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動作設定ボタン : 情報 18">
            <a:hlinkClick r:id="rId18" action="ppaction://hlinksldjump" highlightClick="1"/>
          </p:cNvPr>
          <p:cNvSpPr/>
          <p:nvPr userDrawn="1"/>
        </p:nvSpPr>
        <p:spPr>
          <a:xfrm>
            <a:off x="2196465" y="6381238"/>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動作設定ボタン : 情報 19">
            <a:hlinkClick r:id="rId19" action="ppaction://hlinksldjump" highlightClick="1"/>
          </p:cNvPr>
          <p:cNvSpPr/>
          <p:nvPr userDrawn="1"/>
        </p:nvSpPr>
        <p:spPr>
          <a:xfrm>
            <a:off x="3430263" y="6385812"/>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動作設定ボタン : 情報 20">
            <a:hlinkClick r:id="" action="ppaction://noaction" highlightClick="1"/>
          </p:cNvPr>
          <p:cNvSpPr/>
          <p:nvPr userDrawn="1"/>
        </p:nvSpPr>
        <p:spPr>
          <a:xfrm>
            <a:off x="7007796" y="6381238"/>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74710287"/>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iming>
    <p:tnLst>
      <p:par>
        <p:cTn id="1" dur="indefinite" restart="never" nodeType="tmRoot"/>
      </p:par>
    </p:tnLst>
  </p:timing>
  <p:hf hdr="0" dt="0"/>
  <p:txStyles>
    <p:titleStyle>
      <a:lvl1pPr algn="ctr" defTabSz="914400" rtl="0" eaLnBrk="1" latinLnBrk="0" hangingPunct="1">
        <a:spcBef>
          <a:spcPct val="0"/>
        </a:spcBef>
        <a:buNone/>
        <a:defRPr kumimoji="1" sz="4400" b="1" kern="1200">
          <a:solidFill>
            <a:schemeClr val="tx2">
              <a:lumMod val="75000"/>
            </a:schemeClr>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Century Gothic" panose="020B0502020202020204" pitchFamily="34" charset="0"/>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Century Gothic" panose="020B0502020202020204" pitchFamily="34" charset="0"/>
          <a:ea typeface="+mn-ea"/>
          <a:cs typeface="+mn-cs"/>
        </a:defRPr>
      </a:lvl2pPr>
      <a:lvl3pPr marL="1257300" indent="-3429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Century Gothic" panose="020B0502020202020204" pitchFamily="34" charset="0"/>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Century Gothic" panose="020B0502020202020204" pitchFamily="34" charset="0"/>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slide" Target="slide43.xml"/><Relationship Id="rId13" Type="http://schemas.openxmlformats.org/officeDocument/2006/relationships/slide" Target="slide35.xml"/><Relationship Id="rId18" Type="http://schemas.openxmlformats.org/officeDocument/2006/relationships/slide" Target="slide27.xml"/><Relationship Id="rId26" Type="http://schemas.openxmlformats.org/officeDocument/2006/relationships/slide" Target="slide49.xml"/><Relationship Id="rId3" Type="http://schemas.openxmlformats.org/officeDocument/2006/relationships/slide" Target="slide21.xml"/><Relationship Id="rId21" Type="http://schemas.openxmlformats.org/officeDocument/2006/relationships/slide" Target="slide28.xml"/><Relationship Id="rId7" Type="http://schemas.openxmlformats.org/officeDocument/2006/relationships/slide" Target="slide33.xml"/><Relationship Id="rId12" Type="http://schemas.openxmlformats.org/officeDocument/2006/relationships/slide" Target="slide25.xml"/><Relationship Id="rId17" Type="http://schemas.openxmlformats.org/officeDocument/2006/relationships/slide" Target="slide46.xml"/><Relationship Id="rId25" Type="http://schemas.openxmlformats.org/officeDocument/2006/relationships/slide" Target="slide39.xml"/><Relationship Id="rId2" Type="http://schemas.openxmlformats.org/officeDocument/2006/relationships/notesSlide" Target="../notesSlides/notesSlide20.xml"/><Relationship Id="rId16" Type="http://schemas.openxmlformats.org/officeDocument/2006/relationships/slide" Target="slide36.xml"/><Relationship Id="rId20" Type="http://schemas.openxmlformats.org/officeDocument/2006/relationships/slide" Target="slide47.xml"/><Relationship Id="rId29" Type="http://schemas.openxmlformats.org/officeDocument/2006/relationships/slide" Target="slide50.xml"/><Relationship Id="rId1" Type="http://schemas.openxmlformats.org/officeDocument/2006/relationships/slideLayout" Target="../slideLayouts/slideLayout6.xml"/><Relationship Id="rId6" Type="http://schemas.openxmlformats.org/officeDocument/2006/relationships/slide" Target="slide42.xml"/><Relationship Id="rId11" Type="http://schemas.openxmlformats.org/officeDocument/2006/relationships/slide" Target="slide44.xml"/><Relationship Id="rId24" Type="http://schemas.openxmlformats.org/officeDocument/2006/relationships/slide" Target="slide29.xml"/><Relationship Id="rId32" Type="http://schemas.openxmlformats.org/officeDocument/2006/relationships/slide" Target="slide51.xml"/><Relationship Id="rId5" Type="http://schemas.openxmlformats.org/officeDocument/2006/relationships/slide" Target="slide32.xml"/><Relationship Id="rId15" Type="http://schemas.openxmlformats.org/officeDocument/2006/relationships/slide" Target="slide26.xml"/><Relationship Id="rId23" Type="http://schemas.openxmlformats.org/officeDocument/2006/relationships/slide" Target="slide48.xml"/><Relationship Id="rId28" Type="http://schemas.openxmlformats.org/officeDocument/2006/relationships/slide" Target="slide40.xml"/><Relationship Id="rId10" Type="http://schemas.openxmlformats.org/officeDocument/2006/relationships/slide" Target="slide34.xml"/><Relationship Id="rId19" Type="http://schemas.openxmlformats.org/officeDocument/2006/relationships/slide" Target="slide37.xml"/><Relationship Id="rId31" Type="http://schemas.openxmlformats.org/officeDocument/2006/relationships/slide" Target="slide41.xml"/><Relationship Id="rId4" Type="http://schemas.openxmlformats.org/officeDocument/2006/relationships/slide" Target="slide22.xml"/><Relationship Id="rId9" Type="http://schemas.openxmlformats.org/officeDocument/2006/relationships/slide" Target="slide24.xml"/><Relationship Id="rId14" Type="http://schemas.openxmlformats.org/officeDocument/2006/relationships/slide" Target="slide45.xml"/><Relationship Id="rId22" Type="http://schemas.openxmlformats.org/officeDocument/2006/relationships/slide" Target="slide38.xml"/><Relationship Id="rId27" Type="http://schemas.openxmlformats.org/officeDocument/2006/relationships/slide" Target="slide30.xml"/><Relationship Id="rId30" Type="http://schemas.openxmlformats.org/officeDocument/2006/relationships/slide" Target="slide31.xml"/></Relationships>
</file>

<file path=ppt/slides/_rels/slide21.xml.rels><?xml version="1.0" encoding="UTF-8" standalone="yes"?>
<Relationships xmlns="http://schemas.openxmlformats.org/package/2006/relationships"><Relationship Id="rId8" Type="http://schemas.openxmlformats.org/officeDocument/2006/relationships/slide" Target="slide64.xml"/><Relationship Id="rId13" Type="http://schemas.openxmlformats.org/officeDocument/2006/relationships/slide" Target="slide57.xml"/><Relationship Id="rId18" Type="http://schemas.openxmlformats.org/officeDocument/2006/relationships/slide" Target="slide69.xml"/><Relationship Id="rId3" Type="http://schemas.openxmlformats.org/officeDocument/2006/relationships/slide" Target="slide52.xml"/><Relationship Id="rId21" Type="http://schemas.openxmlformats.org/officeDocument/2006/relationships/slide" Target="slide61.xml"/><Relationship Id="rId7" Type="http://schemas.openxmlformats.org/officeDocument/2006/relationships/slide" Target="slide54.xml"/><Relationship Id="rId12" Type="http://schemas.openxmlformats.org/officeDocument/2006/relationships/slide" Target="slide66.xml"/><Relationship Id="rId17" Type="http://schemas.openxmlformats.org/officeDocument/2006/relationships/slide" Target="slide59.xml"/><Relationship Id="rId2" Type="http://schemas.openxmlformats.org/officeDocument/2006/relationships/notesSlide" Target="../notesSlides/notesSlide21.xml"/><Relationship Id="rId16" Type="http://schemas.openxmlformats.org/officeDocument/2006/relationships/slide" Target="slide68.xml"/><Relationship Id="rId20" Type="http://schemas.openxmlformats.org/officeDocument/2006/relationships/slide" Target="slide70.xml"/><Relationship Id="rId1" Type="http://schemas.openxmlformats.org/officeDocument/2006/relationships/slideLayout" Target="../slideLayouts/slideLayout2.xml"/><Relationship Id="rId6" Type="http://schemas.openxmlformats.org/officeDocument/2006/relationships/slide" Target="slide63.xml"/><Relationship Id="rId11" Type="http://schemas.openxmlformats.org/officeDocument/2006/relationships/slide" Target="slide56.xml"/><Relationship Id="rId5" Type="http://schemas.openxmlformats.org/officeDocument/2006/relationships/slide" Target="slide53.xml"/><Relationship Id="rId15" Type="http://schemas.openxmlformats.org/officeDocument/2006/relationships/slide" Target="slide58.xml"/><Relationship Id="rId10" Type="http://schemas.openxmlformats.org/officeDocument/2006/relationships/slide" Target="slide65.xml"/><Relationship Id="rId19" Type="http://schemas.openxmlformats.org/officeDocument/2006/relationships/slide" Target="slide60.xml"/><Relationship Id="rId4" Type="http://schemas.openxmlformats.org/officeDocument/2006/relationships/slide" Target="slide62.xml"/><Relationship Id="rId9" Type="http://schemas.openxmlformats.org/officeDocument/2006/relationships/slide" Target="slide55.xml"/><Relationship Id="rId14" Type="http://schemas.openxmlformats.org/officeDocument/2006/relationships/slide" Target="slide67.xml"/><Relationship Id="rId22" Type="http://schemas.openxmlformats.org/officeDocument/2006/relationships/slide" Target="slide7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a:xfrm>
            <a:off x="685800" y="620688"/>
            <a:ext cx="7772400" cy="3024336"/>
          </a:xfrm>
        </p:spPr>
        <p:txBody>
          <a:bodyPr/>
          <a:lstStyle/>
          <a:p>
            <a:r>
              <a:rPr lang="en-US" altLang="ja-JP" dirty="0"/>
              <a:t>Best 50 articles </a:t>
            </a:r>
            <a:r>
              <a:rPr lang="en-US" altLang="ja-JP" dirty="0" smtClean="0"/>
              <a:t/>
            </a:r>
            <a:br>
              <a:rPr lang="en-US" altLang="ja-JP" dirty="0" smtClean="0"/>
            </a:br>
            <a:r>
              <a:rPr lang="en-US" altLang="ja-JP" dirty="0" smtClean="0"/>
              <a:t>of </a:t>
            </a:r>
            <a:r>
              <a:rPr lang="en-US" altLang="ja-JP" dirty="0"/>
              <a:t>civil code of Japan</a:t>
            </a:r>
            <a:r>
              <a:rPr lang="ja-JP" altLang="en-US" dirty="0"/>
              <a:t> </a:t>
            </a:r>
            <a:r>
              <a:rPr lang="en-US" altLang="ja-JP" dirty="0" smtClean="0"/>
              <a:t/>
            </a:r>
            <a:br>
              <a:rPr lang="en-US" altLang="ja-JP" dirty="0" smtClean="0"/>
            </a:br>
            <a:r>
              <a:rPr lang="en-US" altLang="ja-JP" dirty="0" smtClean="0"/>
              <a:t>which </a:t>
            </a:r>
            <a:r>
              <a:rPr lang="en-US" altLang="ja-JP" dirty="0"/>
              <a:t>are frequently </a:t>
            </a:r>
            <a:r>
              <a:rPr lang="en-US" altLang="ja-JP" dirty="0" smtClean="0"/>
              <a:t>applied</a:t>
            </a:r>
            <a:br>
              <a:rPr lang="en-US" altLang="ja-JP" dirty="0" smtClean="0"/>
            </a:br>
            <a:r>
              <a:rPr lang="en-US" altLang="ja-JP" dirty="0" smtClean="0"/>
              <a:t> </a:t>
            </a:r>
            <a:r>
              <a:rPr lang="en-US" altLang="ja-JP" dirty="0"/>
              <a:t>in the courts </a:t>
            </a:r>
            <a:endParaRPr kumimoji="1" lang="ja-JP" altLang="en-US" dirty="0"/>
          </a:p>
        </p:txBody>
      </p:sp>
      <p:sp>
        <p:nvSpPr>
          <p:cNvPr id="7" name="サブタイトル 6"/>
          <p:cNvSpPr>
            <a:spLocks noGrp="1"/>
          </p:cNvSpPr>
          <p:nvPr>
            <p:ph type="subTitle" idx="1"/>
          </p:nvPr>
        </p:nvSpPr>
        <p:spPr/>
        <p:txBody>
          <a:bodyPr/>
          <a:lstStyle/>
          <a:p>
            <a:pPr algn="r"/>
            <a:r>
              <a:rPr kumimoji="1" lang="en-US" altLang="ja-JP" dirty="0" smtClean="0"/>
              <a:t>KAGAYAMA Shigeru</a:t>
            </a:r>
          </a:p>
          <a:p>
            <a:pPr algn="r"/>
            <a:r>
              <a:rPr lang="en-US" altLang="ja-JP" dirty="0" smtClean="0"/>
              <a:t>Prof. </a:t>
            </a:r>
            <a:r>
              <a:rPr lang="en-US" altLang="ja-JP" dirty="0" err="1" smtClean="0"/>
              <a:t>Meijigakuin</a:t>
            </a:r>
            <a:r>
              <a:rPr lang="en-US" altLang="ja-JP" dirty="0" smtClean="0"/>
              <a:t> University</a:t>
            </a:r>
            <a:endParaRPr kumimoji="1" lang="ja-JP" altLang="en-US" dirty="0"/>
          </a:p>
        </p:txBody>
      </p:sp>
      <p:sp>
        <p:nvSpPr>
          <p:cNvPr id="4" name="フッター プレースホルダー 3"/>
          <p:cNvSpPr>
            <a:spLocks noGrp="1"/>
          </p:cNvSpPr>
          <p:nvPr>
            <p:ph type="ftr" sz="quarter" idx="11"/>
          </p:nvPr>
        </p:nvSpPr>
        <p:spPr/>
        <p:txBody>
          <a:bodyPr/>
          <a:lstStyle/>
          <a:p>
            <a:pPr>
              <a:defRPr/>
            </a:pPr>
            <a:r>
              <a:rPr lang="en-US" altLang="ja-JP" smtClean="0"/>
              <a:t>Lecture on Tort</a:t>
            </a:r>
            <a:endParaRPr lang="en-US" altLang="ja-JP"/>
          </a:p>
        </p:txBody>
      </p:sp>
      <p:sp>
        <p:nvSpPr>
          <p:cNvPr id="5" name="スライド番号プレースホルダー 4"/>
          <p:cNvSpPr>
            <a:spLocks noGrp="1"/>
          </p:cNvSpPr>
          <p:nvPr>
            <p:ph type="sldNum" sz="quarter" idx="12"/>
          </p:nvPr>
        </p:nvSpPr>
        <p:spPr/>
        <p:txBody>
          <a:bodyPr/>
          <a:lstStyle/>
          <a:p>
            <a:pPr>
              <a:defRPr/>
            </a:pPr>
            <a:fld id="{1AD5E7F8-6D3C-4D27-A82B-6248EB60C862}" type="slidenum">
              <a:rPr lang="ja-JP" altLang="en-US" smtClean="0"/>
              <a:pPr>
                <a:defRPr/>
              </a:pPr>
              <a:t>1</a:t>
            </a:fld>
            <a:endParaRPr lang="en-US" altLang="ja-JP"/>
          </a:p>
        </p:txBody>
      </p:sp>
    </p:spTree>
    <p:extLst>
      <p:ext uri="{BB962C8B-B14F-4D97-AF65-F5344CB8AC3E}">
        <p14:creationId xmlns:p14="http://schemas.microsoft.com/office/powerpoint/2010/main" val="935951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sz="3600" dirty="0" smtClean="0"/>
              <a:t>9. Best 30 Articles of  Civil Code of Japan</a:t>
            </a:r>
            <a:br>
              <a:rPr lang="en-US" altLang="ja-JP" sz="3600" dirty="0" smtClean="0"/>
            </a:br>
            <a:r>
              <a:rPr lang="en-US" altLang="ja-JP" sz="2700" dirty="0"/>
              <a:t>from the view point of frequency of application(1945-2013)</a:t>
            </a:r>
            <a:endParaRPr kumimoji="1" lang="ja-JP" altLang="en-US" sz="2700" dirty="0"/>
          </a:p>
        </p:txBody>
      </p:sp>
      <p:sp>
        <p:nvSpPr>
          <p:cNvPr id="3" name="スライド番号プレースホルダー 2"/>
          <p:cNvSpPr>
            <a:spLocks noGrp="1"/>
          </p:cNvSpPr>
          <p:nvPr>
            <p:ph type="sldNum" sz="quarter" idx="12"/>
          </p:nvPr>
        </p:nvSpPr>
        <p:spPr/>
        <p:txBody>
          <a:bodyPr/>
          <a:lstStyle/>
          <a:p>
            <a:pPr>
              <a:defRPr/>
            </a:pPr>
            <a:fld id="{2AB907CC-B5D6-40A4-812F-E6BF3FB2D322}" type="slidenum">
              <a:rPr lang="ja-JP" altLang="en-US" smtClean="0"/>
              <a:pPr>
                <a:defRPr/>
              </a:pPr>
              <a:t>10</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3406996928"/>
              </p:ext>
            </p:extLst>
          </p:nvPr>
        </p:nvGraphicFramePr>
        <p:xfrm>
          <a:off x="323528" y="1283377"/>
          <a:ext cx="8424937" cy="4881927"/>
        </p:xfrm>
        <a:graphic>
          <a:graphicData uri="http://schemas.openxmlformats.org/drawingml/2006/table">
            <a:tbl>
              <a:tblPr>
                <a:tableStyleId>{5C22544A-7EE6-4342-B048-85BDC9FD1C3A}</a:tableStyleId>
              </a:tblPr>
              <a:tblGrid>
                <a:gridCol w="476821"/>
                <a:gridCol w="2682712"/>
                <a:gridCol w="44450"/>
                <a:gridCol w="476821"/>
                <a:gridCol w="2195609"/>
                <a:gridCol w="44450"/>
                <a:gridCol w="476821"/>
                <a:gridCol w="2027253"/>
              </a:tblGrid>
              <a:tr h="399317">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General tort law</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Compensation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Comparativ</a:t>
                      </a:r>
                      <a:r>
                        <a:rPr lang="en-US" altLang="ja-JP" sz="1600" b="1" i="0" u="none" strike="noStrike" baseline="0" dirty="0" smtClean="0">
                          <a:solidFill>
                            <a:srgbClr val="000000"/>
                          </a:solidFill>
                          <a:effectLst/>
                          <a:latin typeface="Century" panose="02040604050505020304" pitchFamily="18" charset="0"/>
                        </a:rPr>
                        <a:t>e Negligence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Employers’  liability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Non Performance</a:t>
                      </a:r>
                      <a:r>
                        <a:rPr lang="en-US" altLang="ja-JP" sz="1600" b="1" i="0" u="none" strike="noStrike" baseline="0" dirty="0" smtClean="0">
                          <a:solidFill>
                            <a:srgbClr val="000000"/>
                          </a:solidFill>
                          <a:effectLst/>
                          <a:latin typeface="Century" panose="02040604050505020304" pitchFamily="18" charset="0"/>
                        </a:rPr>
                        <a:t> </a:t>
                      </a:r>
                      <a:r>
                        <a:rPr lang="en-US" altLang="ja-JP" sz="1600" b="1" i="0" u="none" strike="noStrike" dirty="0" smtClean="0">
                          <a:solidFill>
                            <a:srgbClr val="000000"/>
                          </a:solidFill>
                          <a:effectLst/>
                          <a:latin typeface="Century" panose="02040604050505020304" pitchFamily="18" charset="0"/>
                        </a:rPr>
                        <a:t>of</a:t>
                      </a:r>
                      <a:r>
                        <a:rPr lang="en-US" altLang="ja-JP" sz="1600" b="1" i="0" u="none" strike="noStrike" baseline="0" dirty="0" smtClean="0">
                          <a:solidFill>
                            <a:srgbClr val="000000"/>
                          </a:solidFill>
                          <a:effectLst/>
                          <a:latin typeface="Century" panose="02040604050505020304" pitchFamily="18" charset="0"/>
                        </a:rPr>
                        <a:t> contract</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rId3" action="ppaction://hlinksldjump"/>
                        </a:rPr>
                        <a:t>General Principles</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latin typeface="Century" panose="02040604050505020304" pitchFamily="18" charset="0"/>
                        </a:rPr>
                        <a:t>28</a:t>
                      </a:r>
                      <a:endParaRPr lang="en-US" altLang="ja-JP" sz="2400" b="0" i="0" u="none" strike="noStrike">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30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34050845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sz="3600" dirty="0" smtClean="0"/>
              <a:t>9. Best 30 Articles of  Civil Code of Japan</a:t>
            </a:r>
            <a:br>
              <a:rPr lang="en-US" altLang="ja-JP" sz="3600" dirty="0" smtClean="0"/>
            </a:br>
            <a:r>
              <a:rPr lang="en-US" altLang="ja-JP" sz="2700" dirty="0"/>
              <a:t>from the view point of frequency of application(1945-2013)</a:t>
            </a:r>
            <a:endParaRPr kumimoji="1" lang="ja-JP" altLang="en-US" sz="2700" dirty="0"/>
          </a:p>
        </p:txBody>
      </p:sp>
      <p:sp>
        <p:nvSpPr>
          <p:cNvPr id="3" name="スライド番号プレースホルダー 2"/>
          <p:cNvSpPr>
            <a:spLocks noGrp="1"/>
          </p:cNvSpPr>
          <p:nvPr>
            <p:ph type="sldNum" sz="quarter" idx="12"/>
          </p:nvPr>
        </p:nvSpPr>
        <p:spPr/>
        <p:txBody>
          <a:bodyPr/>
          <a:lstStyle/>
          <a:p>
            <a:pPr>
              <a:defRPr/>
            </a:pPr>
            <a:fld id="{2AB907CC-B5D6-40A4-812F-E6BF3FB2D322}" type="slidenum">
              <a:rPr lang="ja-JP" altLang="en-US" smtClean="0"/>
              <a:pPr>
                <a:defRPr/>
              </a:pPr>
              <a:t>11</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818100290"/>
              </p:ext>
            </p:extLst>
          </p:nvPr>
        </p:nvGraphicFramePr>
        <p:xfrm>
          <a:off x="323528" y="1283377"/>
          <a:ext cx="8424937" cy="4966919"/>
        </p:xfrm>
        <a:graphic>
          <a:graphicData uri="http://schemas.openxmlformats.org/drawingml/2006/table">
            <a:tbl>
              <a:tblPr>
                <a:tableStyleId>{5C22544A-7EE6-4342-B048-85BDC9FD1C3A}</a:tableStyleId>
              </a:tblPr>
              <a:tblGrid>
                <a:gridCol w="476821"/>
                <a:gridCol w="2682712"/>
                <a:gridCol w="44450"/>
                <a:gridCol w="476821"/>
                <a:gridCol w="2195609"/>
                <a:gridCol w="44450"/>
                <a:gridCol w="476821"/>
                <a:gridCol w="2027253"/>
              </a:tblGrid>
              <a:tr h="399317">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General tort law</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Compensation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Comparativ</a:t>
                      </a:r>
                      <a:r>
                        <a:rPr lang="en-US" altLang="ja-JP" sz="1600" b="1" i="0" u="none" strike="noStrike" baseline="0" dirty="0" smtClean="0">
                          <a:solidFill>
                            <a:srgbClr val="000000"/>
                          </a:solidFill>
                          <a:effectLst/>
                          <a:latin typeface="Century" panose="02040604050505020304" pitchFamily="18" charset="0"/>
                        </a:rPr>
                        <a:t>e Negligence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en-US" altLang="ja-JP" dirty="0" smtClean="0"/>
                    </a:p>
                    <a:p>
                      <a:endParaRPr lang="en-US" altLang="ja-JP" dirty="0" smtClean="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Employers’  liability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Non Performance</a:t>
                      </a:r>
                      <a:r>
                        <a:rPr lang="en-US" altLang="ja-JP" sz="1600" b="1" i="0" u="none" strike="noStrike" baseline="0" dirty="0" smtClean="0">
                          <a:solidFill>
                            <a:srgbClr val="000000"/>
                          </a:solidFill>
                          <a:effectLst/>
                          <a:latin typeface="Century" panose="02040604050505020304" pitchFamily="18" charset="0"/>
                        </a:rPr>
                        <a:t> </a:t>
                      </a:r>
                      <a:r>
                        <a:rPr lang="en-US" altLang="ja-JP" sz="1600" b="1" i="0" u="none" strike="noStrike" dirty="0" smtClean="0">
                          <a:solidFill>
                            <a:srgbClr val="000000"/>
                          </a:solidFill>
                          <a:effectLst/>
                          <a:latin typeface="Century" panose="02040604050505020304" pitchFamily="18" charset="0"/>
                        </a:rPr>
                        <a:t>of</a:t>
                      </a:r>
                      <a:r>
                        <a:rPr lang="en-US" altLang="ja-JP" sz="1600" b="1" i="0" u="none" strike="noStrike" baseline="0" dirty="0" smtClean="0">
                          <a:solidFill>
                            <a:srgbClr val="000000"/>
                          </a:solidFill>
                          <a:effectLst/>
                          <a:latin typeface="Century" panose="02040604050505020304" pitchFamily="18" charset="0"/>
                        </a:rPr>
                        <a:t> contract</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General Principles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en-US" altLang="ja-JP" dirty="0" smtClean="0"/>
                    </a:p>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rId3" action="ppaction://hlinksldjump"/>
                        </a:rPr>
                        <a:t>Joint </a:t>
                      </a:r>
                      <a:r>
                        <a:rPr lang="en-US" altLang="ja-JP" sz="1600" b="1" i="0" u="none" strike="noStrike" dirty="0" err="1" smtClean="0">
                          <a:solidFill>
                            <a:srgbClr val="000000"/>
                          </a:solidFill>
                          <a:effectLst/>
                          <a:latin typeface="Century" panose="02040604050505020304" pitchFamily="18" charset="0"/>
                          <a:hlinkClick r:id="rId3" action="ppaction://hlinksldjump"/>
                        </a:rPr>
                        <a:t>tortfeasor</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latin typeface="Century" panose="02040604050505020304" pitchFamily="18" charset="0"/>
                        </a:rPr>
                        <a:t>28</a:t>
                      </a:r>
                      <a:endParaRPr lang="en-US" altLang="ja-JP" sz="2400" b="0" i="0" u="none" strike="noStrike">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en-US" altLang="ja-JP" dirty="0" smtClean="0"/>
                    </a:p>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30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3731908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sz="3600" dirty="0" smtClean="0"/>
              <a:t>9. Best 30 Articles of  Civil Code of Japan</a:t>
            </a:r>
            <a:br>
              <a:rPr lang="en-US" altLang="ja-JP" sz="3600" dirty="0" smtClean="0"/>
            </a:br>
            <a:r>
              <a:rPr lang="en-US" altLang="ja-JP" sz="2700" dirty="0"/>
              <a:t>from the view point of frequency of application(1945-2013)</a:t>
            </a:r>
            <a:endParaRPr kumimoji="1" lang="ja-JP" altLang="en-US" sz="2700" dirty="0"/>
          </a:p>
        </p:txBody>
      </p:sp>
      <p:sp>
        <p:nvSpPr>
          <p:cNvPr id="3" name="スライド番号プレースホルダー 2"/>
          <p:cNvSpPr>
            <a:spLocks noGrp="1"/>
          </p:cNvSpPr>
          <p:nvPr>
            <p:ph type="sldNum" sz="quarter" idx="12"/>
          </p:nvPr>
        </p:nvSpPr>
        <p:spPr/>
        <p:txBody>
          <a:bodyPr/>
          <a:lstStyle/>
          <a:p>
            <a:pPr>
              <a:defRPr/>
            </a:pPr>
            <a:fld id="{2AB907CC-B5D6-40A4-812F-E6BF3FB2D322}" type="slidenum">
              <a:rPr lang="ja-JP" altLang="en-US" smtClean="0"/>
              <a:pPr>
                <a:defRPr/>
              </a:pPr>
              <a:t>12</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247734155"/>
              </p:ext>
            </p:extLst>
          </p:nvPr>
        </p:nvGraphicFramePr>
        <p:xfrm>
          <a:off x="323528" y="1283377"/>
          <a:ext cx="8424937" cy="4881927"/>
        </p:xfrm>
        <a:graphic>
          <a:graphicData uri="http://schemas.openxmlformats.org/drawingml/2006/table">
            <a:tbl>
              <a:tblPr>
                <a:tableStyleId>{5C22544A-7EE6-4342-B048-85BDC9FD1C3A}</a:tableStyleId>
              </a:tblPr>
              <a:tblGrid>
                <a:gridCol w="476821"/>
                <a:gridCol w="2682712"/>
                <a:gridCol w="44450"/>
                <a:gridCol w="476821"/>
                <a:gridCol w="2195609"/>
                <a:gridCol w="44450"/>
                <a:gridCol w="476821"/>
                <a:gridCol w="2027253"/>
              </a:tblGrid>
              <a:tr h="399317">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General tort law</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Compensation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Comparativ</a:t>
                      </a:r>
                      <a:r>
                        <a:rPr lang="en-US" altLang="ja-JP" sz="1600" b="1" i="0" u="none" strike="noStrike" baseline="0" dirty="0" smtClean="0">
                          <a:solidFill>
                            <a:srgbClr val="000000"/>
                          </a:solidFill>
                          <a:effectLst/>
                          <a:latin typeface="Century" panose="02040604050505020304" pitchFamily="18" charset="0"/>
                        </a:rPr>
                        <a:t>e Negligence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Employers’  liability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Non Performance</a:t>
                      </a:r>
                      <a:r>
                        <a:rPr lang="en-US" altLang="ja-JP" sz="1600" b="1" i="0" u="none" strike="noStrike" baseline="0" dirty="0" smtClean="0">
                          <a:solidFill>
                            <a:srgbClr val="000000"/>
                          </a:solidFill>
                          <a:effectLst/>
                          <a:latin typeface="Century" panose="02040604050505020304" pitchFamily="18" charset="0"/>
                        </a:rPr>
                        <a:t> </a:t>
                      </a:r>
                      <a:r>
                        <a:rPr lang="en-US" altLang="ja-JP" sz="1600" b="1" i="0" u="none" strike="noStrike" dirty="0" smtClean="0">
                          <a:solidFill>
                            <a:srgbClr val="000000"/>
                          </a:solidFill>
                          <a:effectLst/>
                          <a:latin typeface="Century" panose="02040604050505020304" pitchFamily="18" charset="0"/>
                        </a:rPr>
                        <a:t>of</a:t>
                      </a:r>
                      <a:r>
                        <a:rPr lang="en-US" altLang="ja-JP" sz="1600" b="1" i="0" u="none" strike="noStrike" baseline="0" dirty="0" smtClean="0">
                          <a:solidFill>
                            <a:srgbClr val="000000"/>
                          </a:solidFill>
                          <a:effectLst/>
                          <a:latin typeface="Century" panose="02040604050505020304" pitchFamily="18" charset="0"/>
                        </a:rPr>
                        <a:t> contract</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General Principles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Joint </a:t>
                      </a:r>
                      <a:r>
                        <a:rPr lang="en-US" altLang="ja-JP" sz="1600" b="1" i="0" u="none" strike="noStrike" dirty="0" err="1" smtClean="0">
                          <a:solidFill>
                            <a:srgbClr val="000000"/>
                          </a:solidFill>
                          <a:effectLst/>
                          <a:latin typeface="Century" panose="02040604050505020304" pitchFamily="18" charset="0"/>
                        </a:rPr>
                        <a:t>tortfeasor</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rId3" action="ppaction://hlinksldjump"/>
                        </a:rPr>
                        <a:t>Pubic policy</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latin typeface="Century" panose="02040604050505020304" pitchFamily="18" charset="0"/>
                        </a:rPr>
                        <a:t>28</a:t>
                      </a:r>
                      <a:endParaRPr lang="en-US" altLang="ja-JP" sz="2400" b="0" i="0" u="none" strike="noStrike">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30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4885978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sz="3600" dirty="0" smtClean="0"/>
              <a:t>9. Best 30 Articles of  Civil Code of Japan</a:t>
            </a:r>
            <a:br>
              <a:rPr lang="en-US" altLang="ja-JP" sz="3600" dirty="0" smtClean="0"/>
            </a:br>
            <a:r>
              <a:rPr lang="en-US" altLang="ja-JP" sz="2700" dirty="0"/>
              <a:t>from the view point of frequency of application(1945-2013)</a:t>
            </a:r>
            <a:endParaRPr kumimoji="1" lang="ja-JP" altLang="en-US" sz="2700" dirty="0"/>
          </a:p>
        </p:txBody>
      </p:sp>
      <p:sp>
        <p:nvSpPr>
          <p:cNvPr id="3" name="スライド番号プレースホルダー 2"/>
          <p:cNvSpPr>
            <a:spLocks noGrp="1"/>
          </p:cNvSpPr>
          <p:nvPr>
            <p:ph type="sldNum" sz="quarter" idx="12"/>
          </p:nvPr>
        </p:nvSpPr>
        <p:spPr/>
        <p:txBody>
          <a:bodyPr/>
          <a:lstStyle/>
          <a:p>
            <a:pPr>
              <a:defRPr/>
            </a:pPr>
            <a:fld id="{2AB907CC-B5D6-40A4-812F-E6BF3FB2D322}" type="slidenum">
              <a:rPr lang="ja-JP" altLang="en-US" smtClean="0"/>
              <a:pPr>
                <a:defRPr/>
              </a:pPr>
              <a:t>13</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2785197776"/>
              </p:ext>
            </p:extLst>
          </p:nvPr>
        </p:nvGraphicFramePr>
        <p:xfrm>
          <a:off x="323528" y="1283377"/>
          <a:ext cx="8424937" cy="4881927"/>
        </p:xfrm>
        <a:graphic>
          <a:graphicData uri="http://schemas.openxmlformats.org/drawingml/2006/table">
            <a:tbl>
              <a:tblPr>
                <a:tableStyleId>{5C22544A-7EE6-4342-B048-85BDC9FD1C3A}</a:tableStyleId>
              </a:tblPr>
              <a:tblGrid>
                <a:gridCol w="476821"/>
                <a:gridCol w="2682712"/>
                <a:gridCol w="44450"/>
                <a:gridCol w="476821"/>
                <a:gridCol w="2195609"/>
                <a:gridCol w="44450"/>
                <a:gridCol w="476821"/>
                <a:gridCol w="2027253"/>
              </a:tblGrid>
              <a:tr h="399317">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General tort law</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Compensation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Comparativ</a:t>
                      </a:r>
                      <a:r>
                        <a:rPr lang="en-US" altLang="ja-JP" sz="1600" b="1" i="0" u="none" strike="noStrike" baseline="0" dirty="0" smtClean="0">
                          <a:solidFill>
                            <a:srgbClr val="000000"/>
                          </a:solidFill>
                          <a:effectLst/>
                          <a:latin typeface="Century" panose="02040604050505020304" pitchFamily="18" charset="0"/>
                        </a:rPr>
                        <a:t>e Negligence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Employers’  liability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Non Performance</a:t>
                      </a:r>
                      <a:r>
                        <a:rPr lang="en-US" altLang="ja-JP" sz="1600" b="1" i="0" u="none" strike="noStrike" baseline="0" dirty="0" smtClean="0">
                          <a:solidFill>
                            <a:srgbClr val="000000"/>
                          </a:solidFill>
                          <a:effectLst/>
                          <a:latin typeface="Century" panose="02040604050505020304" pitchFamily="18" charset="0"/>
                        </a:rPr>
                        <a:t> </a:t>
                      </a:r>
                      <a:r>
                        <a:rPr lang="en-US" altLang="ja-JP" sz="1600" b="1" i="0" u="none" strike="noStrike" dirty="0" smtClean="0">
                          <a:solidFill>
                            <a:srgbClr val="000000"/>
                          </a:solidFill>
                          <a:effectLst/>
                          <a:latin typeface="Century" panose="02040604050505020304" pitchFamily="18" charset="0"/>
                        </a:rPr>
                        <a:t>of</a:t>
                      </a:r>
                      <a:r>
                        <a:rPr lang="en-US" altLang="ja-JP" sz="1600" b="1" i="0" u="none" strike="noStrike" baseline="0" dirty="0" smtClean="0">
                          <a:solidFill>
                            <a:srgbClr val="000000"/>
                          </a:solidFill>
                          <a:effectLst/>
                          <a:latin typeface="Century" panose="02040604050505020304" pitchFamily="18" charset="0"/>
                        </a:rPr>
                        <a:t> contract</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General Principles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Joint </a:t>
                      </a:r>
                      <a:r>
                        <a:rPr lang="en-US" altLang="ja-JP" sz="1600" b="1" i="0" u="none" strike="noStrike" dirty="0" err="1" smtClean="0">
                          <a:solidFill>
                            <a:srgbClr val="000000"/>
                          </a:solidFill>
                          <a:effectLst/>
                          <a:latin typeface="Century" panose="02040604050505020304" pitchFamily="18" charset="0"/>
                        </a:rPr>
                        <a:t>tortfeasor</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Pubic policy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latin typeface="Century" panose="02040604050505020304" pitchFamily="18" charset="0"/>
                        </a:rPr>
                        <a:t>28</a:t>
                      </a:r>
                      <a:endParaRPr lang="en-US" altLang="ja-JP" sz="2400" b="0" i="0" u="none" strike="noStrike">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rId3" action="ppaction://hlinksldjump"/>
                        </a:rPr>
                        <a:t>Transfer real estate</a:t>
                      </a:r>
                      <a:br>
                        <a:rPr lang="en-US" altLang="ja-JP" sz="1600" b="1" i="0" u="none" strike="noStrike" dirty="0" smtClean="0">
                          <a:solidFill>
                            <a:srgbClr val="000000"/>
                          </a:solidFill>
                          <a:effectLst/>
                          <a:latin typeface="Century" panose="02040604050505020304" pitchFamily="18" charset="0"/>
                          <a:hlinkClick r:id="rId3" action="ppaction://hlinksldjump"/>
                        </a:rPr>
                      </a:br>
                      <a:r>
                        <a:rPr lang="en-US" altLang="ja-JP" sz="1600" b="1" i="0" u="none" strike="noStrike" dirty="0" smtClean="0">
                          <a:solidFill>
                            <a:srgbClr val="000000"/>
                          </a:solidFill>
                          <a:effectLst/>
                          <a:latin typeface="Century" panose="02040604050505020304" pitchFamily="18" charset="0"/>
                          <a:hlinkClick r:id="rId3" action="ppaction://hlinksldjump"/>
                        </a:rPr>
                        <a:t>and registration</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30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1686213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sz="3600" dirty="0" smtClean="0"/>
              <a:t>9. Best 30 Articles of  Civil Code of Japan</a:t>
            </a:r>
            <a:br>
              <a:rPr lang="en-US" altLang="ja-JP" sz="3600" dirty="0" smtClean="0"/>
            </a:br>
            <a:r>
              <a:rPr lang="en-US" altLang="ja-JP" sz="2700" dirty="0"/>
              <a:t>from the view point of frequency of application(1945-2013)</a:t>
            </a:r>
            <a:endParaRPr kumimoji="1" lang="ja-JP" altLang="en-US" sz="2700" dirty="0"/>
          </a:p>
        </p:txBody>
      </p:sp>
      <p:sp>
        <p:nvSpPr>
          <p:cNvPr id="3" name="スライド番号プレースホルダー 2"/>
          <p:cNvSpPr>
            <a:spLocks noGrp="1"/>
          </p:cNvSpPr>
          <p:nvPr>
            <p:ph type="sldNum" sz="quarter" idx="12"/>
          </p:nvPr>
        </p:nvSpPr>
        <p:spPr/>
        <p:txBody>
          <a:bodyPr/>
          <a:lstStyle/>
          <a:p>
            <a:pPr>
              <a:defRPr/>
            </a:pPr>
            <a:fld id="{2AB907CC-B5D6-40A4-812F-E6BF3FB2D322}" type="slidenum">
              <a:rPr lang="ja-JP" altLang="en-US" smtClean="0"/>
              <a:pPr>
                <a:defRPr/>
              </a:pPr>
              <a:t>14</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621498565"/>
              </p:ext>
            </p:extLst>
          </p:nvPr>
        </p:nvGraphicFramePr>
        <p:xfrm>
          <a:off x="323528" y="1283377"/>
          <a:ext cx="8424937" cy="4881927"/>
        </p:xfrm>
        <a:graphic>
          <a:graphicData uri="http://schemas.openxmlformats.org/drawingml/2006/table">
            <a:tbl>
              <a:tblPr>
                <a:tableStyleId>{5C22544A-7EE6-4342-B048-85BDC9FD1C3A}</a:tableStyleId>
              </a:tblPr>
              <a:tblGrid>
                <a:gridCol w="476821"/>
                <a:gridCol w="2682712"/>
                <a:gridCol w="44450"/>
                <a:gridCol w="476821"/>
                <a:gridCol w="2195609"/>
                <a:gridCol w="44450"/>
                <a:gridCol w="476821"/>
                <a:gridCol w="2027253"/>
              </a:tblGrid>
              <a:tr h="399317">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General tort law</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Compensation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Comparativ</a:t>
                      </a:r>
                      <a:r>
                        <a:rPr lang="en-US" altLang="ja-JP" sz="1600" b="1" i="0" u="none" strike="noStrike" baseline="0" dirty="0" smtClean="0">
                          <a:solidFill>
                            <a:srgbClr val="000000"/>
                          </a:solidFill>
                          <a:effectLst/>
                          <a:latin typeface="Century" panose="02040604050505020304" pitchFamily="18" charset="0"/>
                        </a:rPr>
                        <a:t>e Negligence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Employers’  liability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Non Performance</a:t>
                      </a:r>
                      <a:r>
                        <a:rPr lang="en-US" altLang="ja-JP" sz="1600" b="1" i="0" u="none" strike="noStrike" baseline="0" dirty="0" smtClean="0">
                          <a:solidFill>
                            <a:srgbClr val="000000"/>
                          </a:solidFill>
                          <a:effectLst/>
                          <a:latin typeface="Century" panose="02040604050505020304" pitchFamily="18" charset="0"/>
                        </a:rPr>
                        <a:t> </a:t>
                      </a:r>
                      <a:r>
                        <a:rPr lang="en-US" altLang="ja-JP" sz="1600" b="1" i="0" u="none" strike="noStrike" dirty="0" smtClean="0">
                          <a:solidFill>
                            <a:srgbClr val="000000"/>
                          </a:solidFill>
                          <a:effectLst/>
                          <a:latin typeface="Century" panose="02040604050505020304" pitchFamily="18" charset="0"/>
                        </a:rPr>
                        <a:t>of</a:t>
                      </a:r>
                      <a:r>
                        <a:rPr lang="en-US" altLang="ja-JP" sz="1600" b="1" i="0" u="none" strike="noStrike" baseline="0" dirty="0" smtClean="0">
                          <a:solidFill>
                            <a:srgbClr val="000000"/>
                          </a:solidFill>
                          <a:effectLst/>
                          <a:latin typeface="Century" panose="02040604050505020304" pitchFamily="18" charset="0"/>
                        </a:rPr>
                        <a:t> contract</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General Principles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Joint </a:t>
                      </a:r>
                      <a:r>
                        <a:rPr lang="en-US" altLang="ja-JP" sz="1600" b="1" i="0" u="none" strike="noStrike" dirty="0" err="1" smtClean="0">
                          <a:solidFill>
                            <a:srgbClr val="000000"/>
                          </a:solidFill>
                          <a:effectLst/>
                          <a:latin typeface="Century" panose="02040604050505020304" pitchFamily="18" charset="0"/>
                        </a:rPr>
                        <a:t>tortfeasor</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Pubic policy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latin typeface="Century" panose="02040604050505020304" pitchFamily="18" charset="0"/>
                        </a:rPr>
                        <a:t>28</a:t>
                      </a:r>
                      <a:endParaRPr lang="en-US" altLang="ja-JP" sz="2400" b="0" i="0" u="none" strike="noStrike">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Transfer real estate</a:t>
                      </a:r>
                      <a:br>
                        <a:rPr lang="en-US" altLang="ja-JP" sz="1600" b="1" i="0" u="none" strike="noStrike" dirty="0" smtClean="0">
                          <a:solidFill>
                            <a:srgbClr val="000000"/>
                          </a:solidFill>
                          <a:effectLst/>
                          <a:latin typeface="Century" panose="02040604050505020304" pitchFamily="18" charset="0"/>
                        </a:rPr>
                      </a:br>
                      <a:r>
                        <a:rPr lang="en-US" altLang="ja-JP" sz="1600" b="1" i="0" u="none" strike="noStrike" dirty="0" smtClean="0">
                          <a:solidFill>
                            <a:srgbClr val="000000"/>
                          </a:solidFill>
                          <a:effectLst/>
                          <a:latin typeface="Century" panose="02040604050505020304" pitchFamily="18" charset="0"/>
                        </a:rPr>
                        <a:t>and registration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rId3" action="ppaction://hlinksldjump"/>
                        </a:rPr>
                        <a:t>Restriction</a:t>
                      </a:r>
                      <a:r>
                        <a:rPr lang="en-US" altLang="ja-JP" sz="1600" b="1" i="0" u="none" strike="noStrike" baseline="0" dirty="0" smtClean="0">
                          <a:solidFill>
                            <a:srgbClr val="000000"/>
                          </a:solidFill>
                          <a:effectLst/>
                          <a:latin typeface="Century" panose="02040604050505020304" pitchFamily="18" charset="0"/>
                          <a:hlinkClick r:id="rId3" action="ppaction://hlinksldjump"/>
                        </a:rPr>
                        <a:t> of sublease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30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32302189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sz="3600" dirty="0" smtClean="0"/>
              <a:t>9. Best 30 Articles of  Civil Code of Japan</a:t>
            </a:r>
            <a:br>
              <a:rPr lang="en-US" altLang="ja-JP" sz="3600" dirty="0" smtClean="0"/>
            </a:br>
            <a:r>
              <a:rPr lang="en-US" altLang="ja-JP" sz="2700" dirty="0"/>
              <a:t>from the view point of frequency of application(1945-2013)</a:t>
            </a:r>
            <a:endParaRPr kumimoji="1" lang="ja-JP" altLang="en-US" sz="2700" dirty="0"/>
          </a:p>
        </p:txBody>
      </p:sp>
      <p:sp>
        <p:nvSpPr>
          <p:cNvPr id="3" name="スライド番号プレースホルダー 2"/>
          <p:cNvSpPr>
            <a:spLocks noGrp="1"/>
          </p:cNvSpPr>
          <p:nvPr>
            <p:ph type="sldNum" sz="quarter" idx="12"/>
          </p:nvPr>
        </p:nvSpPr>
        <p:spPr/>
        <p:txBody>
          <a:bodyPr/>
          <a:lstStyle/>
          <a:p>
            <a:pPr>
              <a:defRPr/>
            </a:pPr>
            <a:fld id="{2AB907CC-B5D6-40A4-812F-E6BF3FB2D322}" type="slidenum">
              <a:rPr lang="ja-JP" altLang="en-US" smtClean="0"/>
              <a:pPr>
                <a:defRPr/>
              </a:pPr>
              <a:t>15</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1391458802"/>
              </p:ext>
            </p:extLst>
          </p:nvPr>
        </p:nvGraphicFramePr>
        <p:xfrm>
          <a:off x="323528" y="1283377"/>
          <a:ext cx="8424937" cy="4942887"/>
        </p:xfrm>
        <a:graphic>
          <a:graphicData uri="http://schemas.openxmlformats.org/drawingml/2006/table">
            <a:tbl>
              <a:tblPr>
                <a:tableStyleId>{5C22544A-7EE6-4342-B048-85BDC9FD1C3A}</a:tableStyleId>
              </a:tblPr>
              <a:tblGrid>
                <a:gridCol w="476821"/>
                <a:gridCol w="2682712"/>
                <a:gridCol w="44450"/>
                <a:gridCol w="476821"/>
                <a:gridCol w="2195609"/>
                <a:gridCol w="44450"/>
                <a:gridCol w="476821"/>
                <a:gridCol w="2027253"/>
              </a:tblGrid>
              <a:tr h="399317">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General tort law</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Unjust Enrichment</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Compensation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Termination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Comparativ</a:t>
                      </a:r>
                      <a:r>
                        <a:rPr lang="en-US" altLang="ja-JP" sz="1600" b="1" i="0" u="none" strike="noStrike" baseline="0" dirty="0" smtClean="0">
                          <a:solidFill>
                            <a:srgbClr val="000000"/>
                          </a:solidFill>
                          <a:effectLst/>
                          <a:latin typeface="Century" panose="02040604050505020304" pitchFamily="18" charset="0"/>
                        </a:rPr>
                        <a:t>e Negligence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Mistake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en-US" altLang="ja-JP" dirty="0" smtClean="0"/>
                    </a:p>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Employers’  liability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Lease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Non Performance</a:t>
                      </a:r>
                      <a:r>
                        <a:rPr lang="en-US" altLang="ja-JP" sz="1600" b="1" i="0" u="none" strike="noStrike" baseline="0" dirty="0" smtClean="0">
                          <a:solidFill>
                            <a:srgbClr val="000000"/>
                          </a:solidFill>
                          <a:effectLst/>
                          <a:latin typeface="Century" panose="02040604050505020304" pitchFamily="18" charset="0"/>
                        </a:rPr>
                        <a:t> </a:t>
                      </a:r>
                      <a:r>
                        <a:rPr lang="en-US" altLang="ja-JP" sz="1600" b="1" i="0" u="none" strike="noStrike" dirty="0" smtClean="0">
                          <a:solidFill>
                            <a:srgbClr val="000000"/>
                          </a:solidFill>
                          <a:effectLst/>
                          <a:latin typeface="Century" panose="02040604050505020304" pitchFamily="18" charset="0"/>
                        </a:rPr>
                        <a:t>of</a:t>
                      </a:r>
                      <a:r>
                        <a:rPr lang="en-US" altLang="ja-JP" sz="1600" b="1" i="0" u="none" strike="noStrike" baseline="0" dirty="0" smtClean="0">
                          <a:solidFill>
                            <a:srgbClr val="000000"/>
                          </a:solidFill>
                          <a:effectLst/>
                          <a:latin typeface="Century" panose="02040604050505020304" pitchFamily="18" charset="0"/>
                        </a:rPr>
                        <a:t> contract</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Apparent Agency</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General Principles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Joint </a:t>
                      </a:r>
                      <a:r>
                        <a:rPr lang="en-US" altLang="ja-JP" sz="1600" b="1" i="0" u="none" strike="noStrike" dirty="0" err="1" smtClean="0">
                          <a:solidFill>
                            <a:srgbClr val="000000"/>
                          </a:solidFill>
                          <a:effectLst/>
                          <a:latin typeface="Century" panose="02040604050505020304" pitchFamily="18" charset="0"/>
                        </a:rPr>
                        <a:t>tortfeasor</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Pubic policy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latin typeface="Century" panose="02040604050505020304" pitchFamily="18" charset="0"/>
                        </a:rPr>
                        <a:t>28</a:t>
                      </a:r>
                      <a:endParaRPr lang="en-US" altLang="ja-JP" sz="2400" b="0" i="0" u="none" strike="noStrike">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Transfer real estate</a:t>
                      </a:r>
                      <a:br>
                        <a:rPr lang="en-US" altLang="ja-JP" sz="1600" b="1" i="0" u="none" strike="noStrike" dirty="0" smtClean="0">
                          <a:solidFill>
                            <a:srgbClr val="000000"/>
                          </a:solidFill>
                          <a:effectLst/>
                          <a:latin typeface="Century" panose="02040604050505020304" pitchFamily="18" charset="0"/>
                        </a:rPr>
                      </a:br>
                      <a:r>
                        <a:rPr lang="en-US" altLang="ja-JP" sz="1600" b="1" i="0" u="none" strike="noStrike" dirty="0" smtClean="0">
                          <a:solidFill>
                            <a:srgbClr val="000000"/>
                          </a:solidFill>
                          <a:effectLst/>
                          <a:latin typeface="Century" panose="02040604050505020304" pitchFamily="18" charset="0"/>
                        </a:rPr>
                        <a:t>and registration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Restriction</a:t>
                      </a:r>
                      <a:r>
                        <a:rPr lang="en-US" altLang="ja-JP" sz="1600" b="1" i="0" u="none" strike="noStrike" baseline="0" dirty="0" smtClean="0">
                          <a:solidFill>
                            <a:srgbClr val="000000"/>
                          </a:solidFill>
                          <a:effectLst/>
                          <a:latin typeface="Century" panose="02040604050505020304" pitchFamily="18" charset="0"/>
                        </a:rPr>
                        <a:t> of sublease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30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0564716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sz="3600" dirty="0" smtClean="0"/>
              <a:t>9. Best 30 Articles of  Civil Code of Japan</a:t>
            </a:r>
            <a:br>
              <a:rPr lang="en-US" altLang="ja-JP" sz="3600" dirty="0" smtClean="0"/>
            </a:br>
            <a:r>
              <a:rPr lang="en-US" altLang="ja-JP" sz="2700" dirty="0"/>
              <a:t>from the view point of frequency of application(1945-2013)</a:t>
            </a:r>
            <a:endParaRPr kumimoji="1" lang="ja-JP" altLang="en-US" sz="2700" dirty="0"/>
          </a:p>
        </p:txBody>
      </p:sp>
      <p:sp>
        <p:nvSpPr>
          <p:cNvPr id="3" name="スライド番号プレースホルダー 2"/>
          <p:cNvSpPr>
            <a:spLocks noGrp="1"/>
          </p:cNvSpPr>
          <p:nvPr>
            <p:ph type="sldNum" sz="quarter" idx="12"/>
          </p:nvPr>
        </p:nvSpPr>
        <p:spPr/>
        <p:txBody>
          <a:bodyPr/>
          <a:lstStyle/>
          <a:p>
            <a:pPr>
              <a:defRPr/>
            </a:pPr>
            <a:fld id="{2AB907CC-B5D6-40A4-812F-E6BF3FB2D322}" type="slidenum">
              <a:rPr lang="ja-JP" altLang="en-US" smtClean="0"/>
              <a:pPr>
                <a:defRPr/>
              </a:pPr>
              <a:t>16</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1736435777"/>
              </p:ext>
            </p:extLst>
          </p:nvPr>
        </p:nvGraphicFramePr>
        <p:xfrm>
          <a:off x="323528" y="1283377"/>
          <a:ext cx="8424937" cy="4784039"/>
        </p:xfrm>
        <a:graphic>
          <a:graphicData uri="http://schemas.openxmlformats.org/drawingml/2006/table">
            <a:tbl>
              <a:tblPr>
                <a:tableStyleId>{5C22544A-7EE6-4342-B048-85BDC9FD1C3A}</a:tableStyleId>
              </a:tblPr>
              <a:tblGrid>
                <a:gridCol w="476821"/>
                <a:gridCol w="2682712"/>
                <a:gridCol w="44450"/>
                <a:gridCol w="476821"/>
                <a:gridCol w="2195609"/>
                <a:gridCol w="44450"/>
                <a:gridCol w="476821"/>
                <a:gridCol w="2027253"/>
              </a:tblGrid>
              <a:tr h="399317">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General tort law</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Unjust Enrichment</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Compensation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Termination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Comparativ</a:t>
                      </a:r>
                      <a:r>
                        <a:rPr lang="en-US" altLang="ja-JP" sz="1600" b="1" i="0" u="none" strike="noStrike" baseline="0" dirty="0" smtClean="0">
                          <a:solidFill>
                            <a:srgbClr val="000000"/>
                          </a:solidFill>
                          <a:effectLst/>
                          <a:latin typeface="Century" panose="02040604050505020304" pitchFamily="18" charset="0"/>
                        </a:rPr>
                        <a:t>e Negligence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Mistake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Employers’  liability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Lease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Non Performance</a:t>
                      </a:r>
                      <a:r>
                        <a:rPr lang="en-US" altLang="ja-JP" sz="1600" b="1" i="0" u="none" strike="noStrike" baseline="0" dirty="0" smtClean="0">
                          <a:solidFill>
                            <a:srgbClr val="000000"/>
                          </a:solidFill>
                          <a:effectLst/>
                          <a:latin typeface="Century" panose="02040604050505020304" pitchFamily="18" charset="0"/>
                        </a:rPr>
                        <a:t> </a:t>
                      </a:r>
                      <a:r>
                        <a:rPr lang="en-US" altLang="ja-JP" sz="1600" b="1" i="0" u="none" strike="noStrike" dirty="0" smtClean="0">
                          <a:solidFill>
                            <a:srgbClr val="000000"/>
                          </a:solidFill>
                          <a:effectLst/>
                          <a:latin typeface="Century" panose="02040604050505020304" pitchFamily="18" charset="0"/>
                        </a:rPr>
                        <a:t>of</a:t>
                      </a:r>
                      <a:r>
                        <a:rPr lang="en-US" altLang="ja-JP" sz="1600" b="1" i="0" u="none" strike="noStrike" baseline="0" dirty="0" smtClean="0">
                          <a:solidFill>
                            <a:srgbClr val="000000"/>
                          </a:solidFill>
                          <a:effectLst/>
                          <a:latin typeface="Century" panose="02040604050505020304" pitchFamily="18" charset="0"/>
                        </a:rPr>
                        <a:t> contract</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Apparent Agency</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General Principles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N</a:t>
                      </a:r>
                      <a:r>
                        <a:rPr lang="en-US" altLang="ja-JP" sz="1600" b="1" i="0" u="none" strike="noStrike" baseline="0" dirty="0" smtClean="0">
                          <a:solidFill>
                            <a:srgbClr val="000000"/>
                          </a:solidFill>
                          <a:effectLst/>
                          <a:latin typeface="Century" panose="02040604050505020304" pitchFamily="18" charset="0"/>
                        </a:rPr>
                        <a:t>ext kin’s right for compensation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Joint </a:t>
                      </a:r>
                      <a:r>
                        <a:rPr lang="en-US" altLang="ja-JP" sz="1600" b="1" i="0" u="none" strike="noStrike" dirty="0" err="1" smtClean="0">
                          <a:solidFill>
                            <a:srgbClr val="000000"/>
                          </a:solidFill>
                          <a:effectLst/>
                          <a:latin typeface="Century" panose="02040604050505020304" pitchFamily="18" charset="0"/>
                        </a:rPr>
                        <a:t>tortfeasor</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Scope of Damages</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Pubic policy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Defamation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latin typeface="Century" panose="02040604050505020304" pitchFamily="18" charset="0"/>
                        </a:rPr>
                        <a:t>28</a:t>
                      </a:r>
                      <a:endParaRPr lang="en-US" altLang="ja-JP" sz="2400" b="0" i="0" u="none" strike="noStrike">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Transfer real estate</a:t>
                      </a:r>
                      <a:br>
                        <a:rPr lang="en-US" altLang="ja-JP" sz="1600" b="1" i="0" u="none" strike="noStrike" dirty="0" smtClean="0">
                          <a:solidFill>
                            <a:srgbClr val="000000"/>
                          </a:solidFill>
                          <a:effectLst/>
                          <a:latin typeface="Century" panose="02040604050505020304" pitchFamily="18" charset="0"/>
                        </a:rPr>
                      </a:br>
                      <a:r>
                        <a:rPr lang="en-US" altLang="ja-JP" sz="1600" b="1" i="0" u="none" strike="noStrike" dirty="0" smtClean="0">
                          <a:solidFill>
                            <a:srgbClr val="000000"/>
                          </a:solidFill>
                          <a:effectLst/>
                          <a:latin typeface="Century" panose="02040604050505020304" pitchFamily="18" charset="0"/>
                        </a:rPr>
                        <a:t>and registration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Quasi-Mandate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Restriction</a:t>
                      </a:r>
                      <a:r>
                        <a:rPr lang="en-US" altLang="ja-JP" sz="1600" b="1" i="0" u="none" strike="noStrike" baseline="0" dirty="0" smtClean="0">
                          <a:solidFill>
                            <a:srgbClr val="000000"/>
                          </a:solidFill>
                          <a:effectLst/>
                          <a:latin typeface="Century" panose="02040604050505020304" pitchFamily="18" charset="0"/>
                        </a:rPr>
                        <a:t> of sublease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Judicial Divorce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30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35271246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sz="3600" dirty="0" smtClean="0"/>
              <a:t>9. Best 30 Articles of  Civil Code of Japan</a:t>
            </a:r>
            <a:br>
              <a:rPr lang="en-US" altLang="ja-JP" sz="3600" dirty="0" smtClean="0"/>
            </a:br>
            <a:r>
              <a:rPr lang="en-US" altLang="ja-JP" sz="2700" dirty="0"/>
              <a:t>from the view point of frequency of application(1945-2013)</a:t>
            </a:r>
            <a:endParaRPr kumimoji="1" lang="ja-JP" altLang="en-US" sz="2700" dirty="0"/>
          </a:p>
        </p:txBody>
      </p:sp>
      <p:sp>
        <p:nvSpPr>
          <p:cNvPr id="3" name="スライド番号プレースホルダー 2"/>
          <p:cNvSpPr>
            <a:spLocks noGrp="1"/>
          </p:cNvSpPr>
          <p:nvPr>
            <p:ph type="sldNum" sz="quarter" idx="12"/>
          </p:nvPr>
        </p:nvSpPr>
        <p:spPr/>
        <p:txBody>
          <a:bodyPr/>
          <a:lstStyle/>
          <a:p>
            <a:pPr>
              <a:defRPr/>
            </a:pPr>
            <a:fld id="{2AB907CC-B5D6-40A4-812F-E6BF3FB2D322}" type="slidenum">
              <a:rPr lang="ja-JP" altLang="en-US" smtClean="0"/>
              <a:pPr>
                <a:defRPr/>
              </a:pPr>
              <a:t>17</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3343407129"/>
              </p:ext>
            </p:extLst>
          </p:nvPr>
        </p:nvGraphicFramePr>
        <p:xfrm>
          <a:off x="323528" y="1283377"/>
          <a:ext cx="8424937" cy="4881927"/>
        </p:xfrm>
        <a:graphic>
          <a:graphicData uri="http://schemas.openxmlformats.org/drawingml/2006/table">
            <a:tbl>
              <a:tblPr>
                <a:tableStyleId>{5C22544A-7EE6-4342-B048-85BDC9FD1C3A}</a:tableStyleId>
              </a:tblPr>
              <a:tblGrid>
                <a:gridCol w="476821"/>
                <a:gridCol w="2682712"/>
                <a:gridCol w="44450"/>
                <a:gridCol w="476821"/>
                <a:gridCol w="2195609"/>
                <a:gridCol w="44450"/>
                <a:gridCol w="476821"/>
                <a:gridCol w="2027253"/>
              </a:tblGrid>
              <a:tr h="399317">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General tort law</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Unjust Enrichment</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Liability of land</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Compensation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Termination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Prescription of</a:t>
                      </a:r>
                      <a:r>
                        <a:rPr lang="en-US" altLang="ja-JP" sz="1600" b="1" i="0" u="none" strike="noStrike" baseline="0" dirty="0" smtClean="0">
                          <a:solidFill>
                            <a:srgbClr val="000000"/>
                          </a:solidFill>
                          <a:effectLst/>
                          <a:latin typeface="Century" panose="02040604050505020304" pitchFamily="18" charset="0"/>
                        </a:rPr>
                        <a:t> tort</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Comparativ</a:t>
                      </a:r>
                      <a:r>
                        <a:rPr lang="en-US" altLang="ja-JP" sz="1600" b="1" i="0" u="none" strike="noStrike" baseline="0" dirty="0" smtClean="0">
                          <a:solidFill>
                            <a:srgbClr val="000000"/>
                          </a:solidFill>
                          <a:effectLst/>
                          <a:latin typeface="Century" panose="02040604050505020304" pitchFamily="18" charset="0"/>
                        </a:rPr>
                        <a:t>e Negligence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Mistake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Duty of Care of Mandatary</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Employers’  liability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Lease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Sale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Non Performance</a:t>
                      </a:r>
                      <a:r>
                        <a:rPr lang="en-US" altLang="ja-JP" sz="1600" b="1" i="0" u="none" strike="noStrike" baseline="0" dirty="0" smtClean="0">
                          <a:solidFill>
                            <a:srgbClr val="000000"/>
                          </a:solidFill>
                          <a:effectLst/>
                          <a:latin typeface="Century" panose="02040604050505020304" pitchFamily="18" charset="0"/>
                        </a:rPr>
                        <a:t> </a:t>
                      </a:r>
                      <a:r>
                        <a:rPr lang="en-US" altLang="ja-JP" sz="1600" b="1" i="0" u="none" strike="noStrike" dirty="0" smtClean="0">
                          <a:solidFill>
                            <a:srgbClr val="000000"/>
                          </a:solidFill>
                          <a:effectLst/>
                          <a:latin typeface="Century" panose="02040604050505020304" pitchFamily="18" charset="0"/>
                        </a:rPr>
                        <a:t>of</a:t>
                      </a:r>
                      <a:r>
                        <a:rPr lang="en-US" altLang="ja-JP" sz="1600" b="1" i="0" u="none" strike="noStrike" baseline="0" dirty="0" smtClean="0">
                          <a:solidFill>
                            <a:srgbClr val="000000"/>
                          </a:solidFill>
                          <a:effectLst/>
                          <a:latin typeface="Century" panose="02040604050505020304" pitchFamily="18" charset="0"/>
                        </a:rPr>
                        <a:t> contract</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Apparent Agency</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Loan for use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General Principles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N</a:t>
                      </a:r>
                      <a:r>
                        <a:rPr lang="en-US" altLang="ja-JP" sz="1600" b="1" i="0" u="none" strike="noStrike" baseline="0" dirty="0" smtClean="0">
                          <a:solidFill>
                            <a:srgbClr val="000000"/>
                          </a:solidFill>
                          <a:effectLst/>
                          <a:latin typeface="Century" panose="02040604050505020304" pitchFamily="18" charset="0"/>
                        </a:rPr>
                        <a:t>ext kin’s right for compensation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Joint </a:t>
                      </a:r>
                      <a:r>
                        <a:rPr lang="en-US" altLang="ja-JP" sz="1600" b="1" i="0" u="none" strike="noStrike" dirty="0" err="1" smtClean="0">
                          <a:solidFill>
                            <a:srgbClr val="000000"/>
                          </a:solidFill>
                          <a:effectLst/>
                          <a:latin typeface="Century" panose="02040604050505020304" pitchFamily="18" charset="0"/>
                        </a:rPr>
                        <a:t>tortfeasor</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Scope of Damages</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Pubic policy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Defamation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latin typeface="Century" panose="02040604050505020304" pitchFamily="18" charset="0"/>
                        </a:rPr>
                        <a:t>28</a:t>
                      </a:r>
                      <a:endParaRPr lang="en-US" altLang="ja-JP" sz="2400" b="0" i="0" u="none" strike="noStrike">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Transfer real estate</a:t>
                      </a:r>
                      <a:br>
                        <a:rPr lang="en-US" altLang="ja-JP" sz="1600" b="1" i="0" u="none" strike="noStrike" dirty="0" smtClean="0">
                          <a:solidFill>
                            <a:srgbClr val="000000"/>
                          </a:solidFill>
                          <a:effectLst/>
                          <a:latin typeface="Century" panose="02040604050505020304" pitchFamily="18" charset="0"/>
                        </a:rPr>
                      </a:br>
                      <a:r>
                        <a:rPr lang="en-US" altLang="ja-JP" sz="1600" b="1" i="0" u="none" strike="noStrike" dirty="0" smtClean="0">
                          <a:solidFill>
                            <a:srgbClr val="000000"/>
                          </a:solidFill>
                          <a:effectLst/>
                          <a:latin typeface="Century" panose="02040604050505020304" pitchFamily="18" charset="0"/>
                        </a:rPr>
                        <a:t>and registration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Quasi-Mandate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Restriction</a:t>
                      </a:r>
                      <a:r>
                        <a:rPr lang="en-US" altLang="ja-JP" sz="1600" b="1" i="0" u="none" strike="noStrike" baseline="0" dirty="0" smtClean="0">
                          <a:solidFill>
                            <a:srgbClr val="000000"/>
                          </a:solidFill>
                          <a:effectLst/>
                          <a:latin typeface="Century" panose="02040604050505020304" pitchFamily="18" charset="0"/>
                        </a:rPr>
                        <a:t> of sublease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Judicial Divorce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30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007705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sz="3600" dirty="0" smtClean="0"/>
              <a:t>9. Best 30 Articles of  Civil Code of Japan</a:t>
            </a:r>
            <a:br>
              <a:rPr lang="en-US" altLang="ja-JP" sz="3600" dirty="0" smtClean="0"/>
            </a:br>
            <a:r>
              <a:rPr lang="en-US" altLang="ja-JP" sz="2700" dirty="0"/>
              <a:t>from the view point of frequency of application(1945-2013)</a:t>
            </a:r>
            <a:endParaRPr kumimoji="1" lang="ja-JP" altLang="en-US" sz="2700" dirty="0"/>
          </a:p>
        </p:txBody>
      </p:sp>
      <p:sp>
        <p:nvSpPr>
          <p:cNvPr id="3" name="スライド番号プレースホルダー 2"/>
          <p:cNvSpPr>
            <a:spLocks noGrp="1"/>
          </p:cNvSpPr>
          <p:nvPr>
            <p:ph type="sldNum" sz="quarter" idx="12"/>
          </p:nvPr>
        </p:nvSpPr>
        <p:spPr/>
        <p:txBody>
          <a:bodyPr/>
          <a:lstStyle/>
          <a:p>
            <a:pPr>
              <a:defRPr/>
            </a:pPr>
            <a:fld id="{2AB907CC-B5D6-40A4-812F-E6BF3FB2D322}" type="slidenum">
              <a:rPr lang="ja-JP" altLang="en-US" smtClean="0"/>
              <a:pPr>
                <a:defRPr/>
              </a:pPr>
              <a:t>18</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2147235959"/>
              </p:ext>
            </p:extLst>
          </p:nvPr>
        </p:nvGraphicFramePr>
        <p:xfrm>
          <a:off x="323528" y="1283377"/>
          <a:ext cx="8424937" cy="4881927"/>
        </p:xfrm>
        <a:graphic>
          <a:graphicData uri="http://schemas.openxmlformats.org/drawingml/2006/table">
            <a:tbl>
              <a:tblPr>
                <a:tableStyleId>{5C22544A-7EE6-4342-B048-85BDC9FD1C3A}</a:tableStyleId>
              </a:tblPr>
              <a:tblGrid>
                <a:gridCol w="476821"/>
                <a:gridCol w="2682712"/>
                <a:gridCol w="44450"/>
                <a:gridCol w="476821"/>
                <a:gridCol w="2195609"/>
                <a:gridCol w="44450"/>
                <a:gridCol w="476821"/>
                <a:gridCol w="2027253"/>
              </a:tblGrid>
              <a:tr h="399317">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General tort law</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Unjust Enrichment</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Liability of land</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Compensation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Termination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Prescription of</a:t>
                      </a:r>
                      <a:r>
                        <a:rPr lang="en-US" altLang="ja-JP" sz="1600" b="1" i="0" u="none" strike="noStrike" baseline="0" dirty="0" smtClean="0">
                          <a:solidFill>
                            <a:srgbClr val="000000"/>
                          </a:solidFill>
                          <a:effectLst/>
                          <a:latin typeface="Century" panose="02040604050505020304" pitchFamily="18" charset="0"/>
                        </a:rPr>
                        <a:t> tort</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Comparativ</a:t>
                      </a:r>
                      <a:r>
                        <a:rPr lang="en-US" altLang="ja-JP" sz="1600" b="1" i="0" u="none" strike="noStrike" baseline="0" dirty="0" smtClean="0">
                          <a:solidFill>
                            <a:srgbClr val="000000"/>
                          </a:solidFill>
                          <a:effectLst/>
                          <a:latin typeface="Century" panose="02040604050505020304" pitchFamily="18" charset="0"/>
                        </a:rPr>
                        <a:t>e Negligence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Mistake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Duty of Care of Mandatary</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Employers’  liability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Lease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Sale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Non Performance</a:t>
                      </a:r>
                      <a:r>
                        <a:rPr lang="en-US" altLang="ja-JP" sz="1600" b="1" i="0" u="none" strike="noStrike" baseline="0" dirty="0" smtClean="0">
                          <a:solidFill>
                            <a:srgbClr val="000000"/>
                          </a:solidFill>
                          <a:effectLst/>
                          <a:latin typeface="Century" panose="02040604050505020304" pitchFamily="18" charset="0"/>
                        </a:rPr>
                        <a:t> </a:t>
                      </a:r>
                      <a:r>
                        <a:rPr lang="en-US" altLang="ja-JP" sz="1600" b="1" i="0" u="none" strike="noStrike" dirty="0" smtClean="0">
                          <a:solidFill>
                            <a:srgbClr val="000000"/>
                          </a:solidFill>
                          <a:effectLst/>
                          <a:latin typeface="Century" panose="02040604050505020304" pitchFamily="18" charset="0"/>
                        </a:rPr>
                        <a:t>of</a:t>
                      </a:r>
                      <a:r>
                        <a:rPr lang="en-US" altLang="ja-JP" sz="1600" b="1" i="0" u="none" strike="noStrike" baseline="0" dirty="0" smtClean="0">
                          <a:solidFill>
                            <a:srgbClr val="000000"/>
                          </a:solidFill>
                          <a:effectLst/>
                          <a:latin typeface="Century" panose="02040604050505020304" pitchFamily="18" charset="0"/>
                        </a:rPr>
                        <a:t> contract</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Apparent Agency</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Loan for use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General Principles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N</a:t>
                      </a:r>
                      <a:r>
                        <a:rPr lang="en-US" altLang="ja-JP" sz="1600" b="1" i="0" u="none" strike="noStrike" baseline="0" dirty="0" smtClean="0">
                          <a:solidFill>
                            <a:srgbClr val="000000"/>
                          </a:solidFill>
                          <a:effectLst/>
                          <a:latin typeface="Century" panose="02040604050505020304" pitchFamily="18" charset="0"/>
                        </a:rPr>
                        <a:t>ext kin’s right for compensation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Division of Inherited Property</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Joint </a:t>
                      </a:r>
                      <a:r>
                        <a:rPr lang="en-US" altLang="ja-JP" sz="1600" b="1" i="0" u="none" strike="noStrike" dirty="0" err="1" smtClean="0">
                          <a:solidFill>
                            <a:srgbClr val="000000"/>
                          </a:solidFill>
                          <a:effectLst/>
                          <a:latin typeface="Century" panose="02040604050505020304" pitchFamily="18" charset="0"/>
                        </a:rPr>
                        <a:t>tortfeasor</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Scope of Damages</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Action </a:t>
                      </a:r>
                      <a:r>
                        <a:rPr lang="en-US" altLang="ja-JP" sz="1600" b="1" i="0" u="none" strike="noStrike" dirty="0" err="1" smtClean="0">
                          <a:solidFill>
                            <a:srgbClr val="000000"/>
                          </a:solidFill>
                          <a:effectLst/>
                          <a:latin typeface="Century" panose="02040604050505020304" pitchFamily="18" charset="0"/>
                        </a:rPr>
                        <a:t>Paulienne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Pubic policy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Defamation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latin typeface="Century" panose="02040604050505020304" pitchFamily="18" charset="0"/>
                        </a:rPr>
                        <a:t>28</a:t>
                      </a:r>
                      <a:endParaRPr lang="en-US" altLang="ja-JP" sz="2400" b="0" i="0" u="none" strike="noStrike">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Acquisitive prescription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Transfer real estate</a:t>
                      </a:r>
                      <a:br>
                        <a:rPr lang="en-US" altLang="ja-JP" sz="1600" b="1" i="0" u="none" strike="noStrike" dirty="0" smtClean="0">
                          <a:solidFill>
                            <a:srgbClr val="000000"/>
                          </a:solidFill>
                          <a:effectLst/>
                          <a:latin typeface="Century" panose="02040604050505020304" pitchFamily="18" charset="0"/>
                        </a:rPr>
                      </a:br>
                      <a:r>
                        <a:rPr lang="en-US" altLang="ja-JP" sz="1600" b="1" i="0" u="none" strike="noStrike" dirty="0" smtClean="0">
                          <a:solidFill>
                            <a:srgbClr val="000000"/>
                          </a:solidFill>
                          <a:effectLst/>
                          <a:latin typeface="Century" panose="02040604050505020304" pitchFamily="18" charset="0"/>
                        </a:rPr>
                        <a:t>and registration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Quasi-Mandate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Free</a:t>
                      </a:r>
                      <a:r>
                        <a:rPr lang="en-US" altLang="ja-JP" sz="1600" b="1" i="0" u="none" strike="noStrike" baseline="0" dirty="0" smtClean="0">
                          <a:solidFill>
                            <a:srgbClr val="000000"/>
                          </a:solidFill>
                          <a:effectLst/>
                          <a:latin typeface="Century" panose="02040604050505020304" pitchFamily="18" charset="0"/>
                        </a:rPr>
                        <a:t> of contract</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Restriction</a:t>
                      </a:r>
                      <a:r>
                        <a:rPr lang="en-US" altLang="ja-JP" sz="1600" b="1" i="0" u="none" strike="noStrike" baseline="0" dirty="0" smtClean="0">
                          <a:solidFill>
                            <a:srgbClr val="000000"/>
                          </a:solidFill>
                          <a:effectLst/>
                          <a:latin typeface="Century" panose="02040604050505020304" pitchFamily="18" charset="0"/>
                        </a:rPr>
                        <a:t> of sublease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Judicial Divorce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30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Action oblique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12154761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268760"/>
            <a:ext cx="7772400" cy="1470025"/>
          </a:xfrm>
        </p:spPr>
        <p:txBody>
          <a:bodyPr/>
          <a:lstStyle/>
          <a:p>
            <a:r>
              <a:rPr kumimoji="1" lang="en-US" altLang="ja-JP" dirty="0" smtClean="0"/>
              <a:t>Materials</a:t>
            </a:r>
            <a:endParaRPr kumimoji="1" lang="ja-JP" altLang="en-US" dirty="0"/>
          </a:p>
        </p:txBody>
      </p:sp>
      <p:sp>
        <p:nvSpPr>
          <p:cNvPr id="3" name="サブタイトル 2"/>
          <p:cNvSpPr>
            <a:spLocks noGrp="1"/>
          </p:cNvSpPr>
          <p:nvPr>
            <p:ph type="subTitle" idx="1"/>
          </p:nvPr>
        </p:nvSpPr>
        <p:spPr>
          <a:xfrm>
            <a:off x="1371600" y="3573016"/>
            <a:ext cx="6400800" cy="1752600"/>
          </a:xfrm>
        </p:spPr>
        <p:txBody>
          <a:bodyPr>
            <a:normAutofit fontScale="92500" lnSpcReduction="10000"/>
          </a:bodyPr>
          <a:lstStyle/>
          <a:p>
            <a:r>
              <a:rPr kumimoji="1" lang="en-US" altLang="ja-JP" dirty="0" smtClean="0"/>
              <a:t>Best 50 </a:t>
            </a:r>
            <a:r>
              <a:rPr lang="en-US" altLang="ja-JP" dirty="0"/>
              <a:t>articles of Civil Code of Japan </a:t>
            </a:r>
            <a:r>
              <a:rPr lang="en-US" altLang="ja-JP" dirty="0" smtClean="0"/>
              <a:t>which were </a:t>
            </a:r>
            <a:r>
              <a:rPr kumimoji="1" lang="en-US" altLang="ja-JP" dirty="0" smtClean="0"/>
              <a:t>frequently applied in the court</a:t>
            </a:r>
            <a:br>
              <a:rPr kumimoji="1" lang="en-US" altLang="ja-JP" dirty="0" smtClean="0"/>
            </a:br>
            <a:r>
              <a:rPr kumimoji="1" lang="en-US" altLang="ja-JP" dirty="0" smtClean="0"/>
              <a:t>(1945-2013)</a:t>
            </a:r>
          </a:p>
        </p:txBody>
      </p:sp>
      <p:sp>
        <p:nvSpPr>
          <p:cNvPr id="177154" name="スライド番号プレースホルダー 3"/>
          <p:cNvSpPr>
            <a:spLocks noGrp="1"/>
          </p:cNvSpPr>
          <p:nvPr>
            <p:ph type="sldNum" sz="quarter" idx="12"/>
          </p:nvPr>
        </p:nvSpPr>
        <p:spPr>
          <a:noFill/>
        </p:spPr>
        <p:txBody>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eaLnBrk="1" hangingPunct="1"/>
            <a:fld id="{81519702-4667-4169-9040-439F44865081}" type="slidenum">
              <a:rPr kumimoji="0" lang="ja-JP" altLang="en-US" smtClean="0"/>
              <a:pPr eaLnBrk="1" hangingPunct="1"/>
              <a:t>19</a:t>
            </a:fld>
            <a:endParaRPr kumimoji="0" lang="en-US" altLang="ja-JP" smtClean="0"/>
          </a:p>
        </p:txBody>
      </p:sp>
      <p:sp>
        <p:nvSpPr>
          <p:cNvPr id="4" name="フッター プレースホルダー 3"/>
          <p:cNvSpPr>
            <a:spLocks noGrp="1"/>
          </p:cNvSpPr>
          <p:nvPr>
            <p:ph type="ftr" sz="quarter" idx="11"/>
          </p:nvPr>
        </p:nvSpPr>
        <p:spPr/>
        <p:txBody>
          <a:bodyPr/>
          <a:lstStyle/>
          <a:p>
            <a:pPr>
              <a:defRPr/>
            </a:pPr>
            <a:r>
              <a:rPr lang="en-US" altLang="ja-JP" smtClean="0"/>
              <a:t>Lecture on Tort</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fontScale="90000"/>
          </a:bodyPr>
          <a:lstStyle/>
          <a:p>
            <a:r>
              <a:rPr kumimoji="1" lang="en-US" altLang="ja-JP" dirty="0" smtClean="0"/>
              <a:t>8. Best 20 of Civil Code of Japan</a:t>
            </a:r>
            <a:br>
              <a:rPr kumimoji="1" lang="en-US" altLang="ja-JP" dirty="0" smtClean="0"/>
            </a:br>
            <a:r>
              <a:rPr lang="en-US" altLang="ja-JP" sz="2700" dirty="0" smtClean="0"/>
              <a:t>from the view point of frequency of application(1945-2013)</a:t>
            </a:r>
            <a:endParaRPr kumimoji="1" lang="ja-JP" altLang="en-US" dirty="0"/>
          </a:p>
        </p:txBody>
      </p:sp>
      <p:sp>
        <p:nvSpPr>
          <p:cNvPr id="2" name="スライド番号プレースホルダー 1"/>
          <p:cNvSpPr>
            <a:spLocks noGrp="1"/>
          </p:cNvSpPr>
          <p:nvPr>
            <p:ph type="sldNum" sz="quarter" idx="12"/>
          </p:nvPr>
        </p:nvSpPr>
        <p:spPr/>
        <p:txBody>
          <a:bodyPr/>
          <a:lstStyle/>
          <a:p>
            <a:pPr>
              <a:defRPr/>
            </a:pPr>
            <a:fld id="{021708C4-01AD-4CF7-8C8F-DCFDBE97A9D8}" type="slidenum">
              <a:rPr lang="ja-JP" altLang="en-US" smtClean="0"/>
              <a:pPr>
                <a:defRPr/>
              </a:pPr>
              <a:t>2</a:t>
            </a:fld>
            <a:endParaRPr lang="en-US" altLang="ja-JP"/>
          </a:p>
        </p:txBody>
      </p:sp>
      <p:graphicFrame>
        <p:nvGraphicFramePr>
          <p:cNvPr id="4" name="グラフ 3"/>
          <p:cNvGraphicFramePr>
            <a:graphicFrameLocks/>
          </p:cNvGraphicFramePr>
          <p:nvPr>
            <p:extLst>
              <p:ext uri="{D42A27DB-BD31-4B8C-83A1-F6EECF244321}">
                <p14:modId xmlns:p14="http://schemas.microsoft.com/office/powerpoint/2010/main" val="2793177723"/>
              </p:ext>
            </p:extLst>
          </p:nvPr>
        </p:nvGraphicFramePr>
        <p:xfrm>
          <a:off x="814387" y="1556792"/>
          <a:ext cx="7515225" cy="4536504"/>
        </p:xfrm>
        <a:graphic>
          <a:graphicData uri="http://schemas.openxmlformats.org/drawingml/2006/chart">
            <c:chart xmlns:c="http://schemas.openxmlformats.org/drawingml/2006/chart" xmlns:r="http://schemas.openxmlformats.org/officeDocument/2006/relationships" r:id="rId3"/>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16341242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sz="3600" dirty="0" smtClean="0"/>
              <a:t>9. Best 30 Articles of  Civil Code of Japan</a:t>
            </a:r>
            <a:br>
              <a:rPr lang="en-US" altLang="ja-JP" sz="3600" dirty="0" smtClean="0"/>
            </a:br>
            <a:r>
              <a:rPr lang="en-US" altLang="ja-JP" sz="2700" dirty="0" smtClean="0"/>
              <a:t>Frequency </a:t>
            </a:r>
            <a:r>
              <a:rPr lang="en-US" altLang="ja-JP" sz="2700" dirty="0"/>
              <a:t>of application(1945-2013</a:t>
            </a:r>
            <a:r>
              <a:rPr lang="en-US" altLang="ja-JP" sz="2700" dirty="0" smtClean="0"/>
              <a:t>) -&gt; </a:t>
            </a:r>
            <a:r>
              <a:rPr lang="en-US" altLang="ja-JP" sz="2700" dirty="0" smtClean="0">
                <a:hlinkClick r:id="rId3" action="ppaction://hlinksldjump"/>
              </a:rPr>
              <a:t>Next31-50</a:t>
            </a:r>
            <a:endParaRPr kumimoji="1" lang="ja-JP" altLang="en-US" sz="2700" dirty="0"/>
          </a:p>
        </p:txBody>
      </p:sp>
      <p:sp>
        <p:nvSpPr>
          <p:cNvPr id="3" name="スライド番号プレースホルダー 2"/>
          <p:cNvSpPr>
            <a:spLocks noGrp="1"/>
          </p:cNvSpPr>
          <p:nvPr>
            <p:ph type="sldNum" sz="quarter" idx="12"/>
          </p:nvPr>
        </p:nvSpPr>
        <p:spPr/>
        <p:txBody>
          <a:bodyPr/>
          <a:lstStyle/>
          <a:p>
            <a:pPr>
              <a:defRPr/>
            </a:pPr>
            <a:fld id="{2AB907CC-B5D6-40A4-812F-E6BF3FB2D322}" type="slidenum">
              <a:rPr lang="ja-JP" altLang="en-US" smtClean="0"/>
              <a:pPr>
                <a:defRPr/>
              </a:pPr>
              <a:t>20</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2071602393"/>
              </p:ext>
            </p:extLst>
          </p:nvPr>
        </p:nvGraphicFramePr>
        <p:xfrm>
          <a:off x="323528" y="1283377"/>
          <a:ext cx="8424937" cy="4881927"/>
        </p:xfrm>
        <a:graphic>
          <a:graphicData uri="http://schemas.openxmlformats.org/drawingml/2006/table">
            <a:tbl>
              <a:tblPr>
                <a:tableStyleId>{5C22544A-7EE6-4342-B048-85BDC9FD1C3A}</a:tableStyleId>
              </a:tblPr>
              <a:tblGrid>
                <a:gridCol w="476821"/>
                <a:gridCol w="2682712"/>
                <a:gridCol w="44450"/>
                <a:gridCol w="476821"/>
                <a:gridCol w="2195609"/>
                <a:gridCol w="44450"/>
                <a:gridCol w="476821"/>
                <a:gridCol w="2027253"/>
              </a:tblGrid>
              <a:tr h="399317">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4" action="ppaction://hlinksldjump"/>
                        </a:rPr>
                        <a:t>General tort law</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5" action="ppaction://hlinksldjump"/>
                        </a:rPr>
                        <a:t>Unjust Enrichment</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6" action="ppaction://hlinksldjump"/>
                        </a:rPr>
                        <a:t>Liability of land</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 action="ppaction://noaction"/>
                        </a:rPr>
                        <a:t>Compensation</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7" action="ppaction://hlinksldjump"/>
                        </a:rPr>
                        <a:t>Termination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8" action="ppaction://hlinksldjump"/>
                        </a:rPr>
                        <a:t>Prescription of</a:t>
                      </a:r>
                      <a:r>
                        <a:rPr lang="en-US" altLang="ja-JP" sz="1600" b="1" i="0" u="none" strike="noStrike" baseline="0" dirty="0" smtClean="0">
                          <a:solidFill>
                            <a:srgbClr val="000000"/>
                          </a:solidFill>
                          <a:effectLst/>
                          <a:latin typeface="Century" panose="02040604050505020304" pitchFamily="18" charset="0"/>
                          <a:hlinkClick r:id="rId8" action="ppaction://hlinksldjump"/>
                        </a:rPr>
                        <a:t> tort</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rId9" action="ppaction://hlinksldjump"/>
                        </a:rPr>
                        <a:t>Comparativ</a:t>
                      </a:r>
                      <a:r>
                        <a:rPr lang="en-US" altLang="ja-JP" sz="1600" b="1" i="0" u="none" strike="noStrike" baseline="0" dirty="0" smtClean="0">
                          <a:solidFill>
                            <a:srgbClr val="000000"/>
                          </a:solidFill>
                          <a:effectLst/>
                          <a:latin typeface="Century" panose="02040604050505020304" pitchFamily="18" charset="0"/>
                          <a:hlinkClick r:id="rId9" action="ppaction://hlinksldjump"/>
                        </a:rPr>
                        <a:t>e Negligence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10" action="ppaction://hlinksldjump"/>
                        </a:rPr>
                        <a:t>Mistake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11" action="ppaction://hlinksldjump"/>
                        </a:rPr>
                        <a:t>Duty of Care of Mandatary</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rId12" action="ppaction://hlinksldjump"/>
                        </a:rPr>
                        <a:t>Employers’  liability</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13" action="ppaction://hlinksldjump"/>
                        </a:rPr>
                        <a:t>Lease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14" action="ppaction://hlinksldjump"/>
                        </a:rPr>
                        <a:t>Sale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rId15" action="ppaction://hlinksldjump"/>
                        </a:rPr>
                        <a:t>Non Performance</a:t>
                      </a:r>
                      <a:r>
                        <a:rPr lang="en-US" altLang="ja-JP" sz="1600" b="1" i="0" u="none" strike="noStrike" baseline="0" dirty="0" smtClean="0">
                          <a:solidFill>
                            <a:srgbClr val="000000"/>
                          </a:solidFill>
                          <a:effectLst/>
                          <a:latin typeface="Century" panose="02040604050505020304" pitchFamily="18" charset="0"/>
                          <a:hlinkClick r:id="rId15" action="ppaction://hlinksldjump"/>
                        </a:rPr>
                        <a:t> </a:t>
                      </a:r>
                      <a:r>
                        <a:rPr lang="en-US" altLang="ja-JP" sz="1600" b="1" i="0" u="none" strike="noStrike" dirty="0" smtClean="0">
                          <a:solidFill>
                            <a:srgbClr val="000000"/>
                          </a:solidFill>
                          <a:effectLst/>
                          <a:latin typeface="Century" panose="02040604050505020304" pitchFamily="18" charset="0"/>
                          <a:hlinkClick r:id="rId15" action="ppaction://hlinksldjump"/>
                        </a:rPr>
                        <a:t>of</a:t>
                      </a:r>
                      <a:r>
                        <a:rPr lang="en-US" altLang="ja-JP" sz="1600" b="1" i="0" u="none" strike="noStrike" baseline="0" dirty="0" smtClean="0">
                          <a:solidFill>
                            <a:srgbClr val="000000"/>
                          </a:solidFill>
                          <a:effectLst/>
                          <a:latin typeface="Century" panose="02040604050505020304" pitchFamily="18" charset="0"/>
                          <a:hlinkClick r:id="rId15" action="ppaction://hlinksldjump"/>
                        </a:rPr>
                        <a:t> contract</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16" action="ppaction://hlinksldjump"/>
                        </a:rPr>
                        <a:t>Apparent Agency</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17" action="ppaction://hlinksldjump"/>
                        </a:rPr>
                        <a:t>Loan for use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rId18" action="ppaction://hlinksldjump"/>
                        </a:rPr>
                        <a:t>General Principles</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19" action="ppaction://hlinksldjump"/>
                        </a:rPr>
                        <a:t>N</a:t>
                      </a:r>
                      <a:r>
                        <a:rPr lang="en-US" altLang="ja-JP" sz="1600" b="1" i="0" u="none" strike="noStrike" baseline="0" dirty="0" smtClean="0">
                          <a:solidFill>
                            <a:srgbClr val="000000"/>
                          </a:solidFill>
                          <a:effectLst/>
                          <a:latin typeface="Century" panose="02040604050505020304" pitchFamily="18" charset="0"/>
                          <a:hlinkClick r:id="rId19" action="ppaction://hlinksldjump"/>
                        </a:rPr>
                        <a:t>ext kin’s right for compensation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20" action="ppaction://hlinksldjump"/>
                        </a:rPr>
                        <a:t>Division of Inherited Property</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rId21" action="ppaction://hlinksldjump"/>
                        </a:rPr>
                        <a:t>Joint </a:t>
                      </a:r>
                      <a:r>
                        <a:rPr lang="en-US" altLang="ja-JP" sz="1600" b="1" i="0" u="none" strike="noStrike" dirty="0" err="1" smtClean="0">
                          <a:solidFill>
                            <a:srgbClr val="000000"/>
                          </a:solidFill>
                          <a:effectLst/>
                          <a:latin typeface="Century" panose="02040604050505020304" pitchFamily="18" charset="0"/>
                          <a:hlinkClick r:id="rId21" action="ppaction://hlinksldjump"/>
                        </a:rPr>
                        <a:t>tortfeasor</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22" action="ppaction://hlinksldjump"/>
                        </a:rPr>
                        <a:t>Scope of Damages</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23" action="ppaction://hlinksldjump"/>
                        </a:rPr>
                        <a:t>Action </a:t>
                      </a:r>
                      <a:r>
                        <a:rPr lang="en-US" altLang="ja-JP" sz="1600" b="1" i="0" u="none" strike="noStrike" dirty="0" err="1" smtClean="0">
                          <a:solidFill>
                            <a:srgbClr val="000000"/>
                          </a:solidFill>
                          <a:effectLst/>
                          <a:latin typeface="Century" panose="02040604050505020304" pitchFamily="18" charset="0"/>
                          <a:hlinkClick r:id="rId23" action="ppaction://hlinksldjump"/>
                        </a:rPr>
                        <a:t>Paulienne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rId24" action="ppaction://hlinksldjump"/>
                        </a:rPr>
                        <a:t>Pubic policy</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25" action="ppaction://hlinksldjump"/>
                        </a:rPr>
                        <a:t>Defamation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latin typeface="Century" panose="02040604050505020304" pitchFamily="18" charset="0"/>
                        </a:rPr>
                        <a:t>28</a:t>
                      </a:r>
                      <a:endParaRPr lang="en-US" altLang="ja-JP" sz="2400" b="0" i="0" u="none" strike="noStrike">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26" action="ppaction://hlinksldjump"/>
                        </a:rPr>
                        <a:t>Acquisitive prescription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rId27" action="ppaction://hlinksldjump"/>
                        </a:rPr>
                        <a:t>Transfer real estate</a:t>
                      </a:r>
                      <a:br>
                        <a:rPr lang="en-US" altLang="ja-JP" sz="1600" b="1" i="0" u="none" strike="noStrike" dirty="0" smtClean="0">
                          <a:solidFill>
                            <a:srgbClr val="000000"/>
                          </a:solidFill>
                          <a:effectLst/>
                          <a:latin typeface="Century" panose="02040604050505020304" pitchFamily="18" charset="0"/>
                          <a:hlinkClick r:id="rId27" action="ppaction://hlinksldjump"/>
                        </a:rPr>
                      </a:br>
                      <a:r>
                        <a:rPr lang="en-US" altLang="ja-JP" sz="1600" b="1" i="0" u="none" strike="noStrike" dirty="0" smtClean="0">
                          <a:solidFill>
                            <a:srgbClr val="000000"/>
                          </a:solidFill>
                          <a:effectLst/>
                          <a:latin typeface="Century" panose="02040604050505020304" pitchFamily="18" charset="0"/>
                          <a:hlinkClick r:id="rId27" action="ppaction://hlinksldjump"/>
                        </a:rPr>
                        <a:t>and registration</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28" action="ppaction://hlinksldjump"/>
                        </a:rPr>
                        <a:t>Quasi-Mandate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29" action="ppaction://hlinksldjump"/>
                        </a:rPr>
                        <a:t>Free</a:t>
                      </a:r>
                      <a:r>
                        <a:rPr lang="en-US" altLang="ja-JP" sz="1600" b="1" i="0" u="none" strike="noStrike" baseline="0" dirty="0" smtClean="0">
                          <a:solidFill>
                            <a:srgbClr val="000000"/>
                          </a:solidFill>
                          <a:effectLst/>
                          <a:latin typeface="Century" panose="02040604050505020304" pitchFamily="18" charset="0"/>
                          <a:hlinkClick r:id="rId29" action="ppaction://hlinksldjump"/>
                        </a:rPr>
                        <a:t> of contract</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rId30" action="ppaction://hlinksldjump"/>
                        </a:rPr>
                        <a:t>Restriction</a:t>
                      </a:r>
                      <a:r>
                        <a:rPr lang="en-US" altLang="ja-JP" sz="1600" b="1" i="0" u="none" strike="noStrike" baseline="0" dirty="0" smtClean="0">
                          <a:solidFill>
                            <a:srgbClr val="000000"/>
                          </a:solidFill>
                          <a:effectLst/>
                          <a:latin typeface="Century" panose="02040604050505020304" pitchFamily="18" charset="0"/>
                          <a:hlinkClick r:id="rId30" action="ppaction://hlinksldjump"/>
                        </a:rPr>
                        <a:t> of sublease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31" action="ppaction://hlinksldjump"/>
                        </a:rPr>
                        <a:t>Judicial Divorce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30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32" action="ppaction://hlinksldjump"/>
                        </a:rPr>
                        <a:t>Action oblique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560636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Best 31-50 </a:t>
            </a:r>
            <a:r>
              <a:rPr lang="en-US" altLang="ja-JP" dirty="0" smtClean="0"/>
              <a:t>applied a</a:t>
            </a:r>
            <a:r>
              <a:rPr kumimoji="1" lang="en-US" altLang="ja-JP" dirty="0" smtClean="0"/>
              <a:t>rticles of Civil Code of Japan</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743032069"/>
              </p:ext>
            </p:extLst>
          </p:nvPr>
        </p:nvGraphicFramePr>
        <p:xfrm>
          <a:off x="457200" y="1600200"/>
          <a:ext cx="8145230" cy="4348480"/>
        </p:xfrm>
        <a:graphic>
          <a:graphicData uri="http://schemas.openxmlformats.org/drawingml/2006/table">
            <a:tbl>
              <a:tblPr firstRow="1" bandRow="1">
                <a:tableStyleId>{5C22544A-7EE6-4342-B048-85BDC9FD1C3A}</a:tableStyleId>
              </a:tblPr>
              <a:tblGrid>
                <a:gridCol w="467043"/>
                <a:gridCol w="3600400"/>
                <a:gridCol w="467043"/>
                <a:gridCol w="3610744"/>
              </a:tblGrid>
              <a:tr h="370840">
                <a:tc>
                  <a:txBody>
                    <a:bodyPr/>
                    <a:lstStyle/>
                    <a:p>
                      <a:endParaRPr kumimoji="1" lang="ja-JP" altLang="en-US" dirty="0"/>
                    </a:p>
                  </a:txBody>
                  <a:tcPr/>
                </a:tc>
                <a:tc>
                  <a:txBody>
                    <a:bodyPr/>
                    <a:lstStyle/>
                    <a:p>
                      <a:pPr algn="ctr"/>
                      <a:r>
                        <a:rPr kumimoji="1" lang="en-US" altLang="ja-JP" dirty="0" smtClean="0"/>
                        <a:t>Articles</a:t>
                      </a:r>
                      <a:endParaRPr kumimoji="1" lang="ja-JP" altLang="en-US" dirty="0"/>
                    </a:p>
                  </a:txBody>
                  <a:tcPr/>
                </a:tc>
                <a:tc>
                  <a:txBody>
                    <a:bodyPr/>
                    <a:lstStyle/>
                    <a:p>
                      <a:pPr algn="ctr"/>
                      <a:endParaRPr kumimoji="1" lang="ja-JP" altLang="en-US" dirty="0"/>
                    </a:p>
                  </a:txBody>
                  <a:tcPr/>
                </a:tc>
                <a:tc>
                  <a:txBody>
                    <a:bodyPr/>
                    <a:lstStyle/>
                    <a:p>
                      <a:pPr algn="ctr"/>
                      <a:r>
                        <a:rPr kumimoji="1" lang="en-US" altLang="ja-JP" dirty="0" smtClean="0"/>
                        <a:t>Articles</a:t>
                      </a:r>
                      <a:endParaRPr kumimoji="1" lang="ja-JP" altLang="en-US" dirty="0"/>
                    </a:p>
                  </a:txBody>
                  <a:tcPr/>
                </a:tc>
              </a:tr>
              <a:tr h="370840">
                <a:tc>
                  <a:txBody>
                    <a:bodyPr/>
                    <a:lstStyle/>
                    <a:p>
                      <a:r>
                        <a:rPr kumimoji="1" lang="en-US" altLang="ja-JP" dirty="0" smtClean="0"/>
                        <a:t>31</a:t>
                      </a:r>
                    </a:p>
                  </a:txBody>
                  <a:tcPr/>
                </a:tc>
                <a:tc>
                  <a:txBody>
                    <a:bodyPr/>
                    <a:lstStyle/>
                    <a:p>
                      <a:r>
                        <a:rPr kumimoji="1" lang="en-US" altLang="ja-JP" dirty="0" smtClean="0">
                          <a:hlinkClick r:id="rId3" action="ppaction://hlinksldjump"/>
                        </a:rPr>
                        <a:t>Responsibility of Guarantor</a:t>
                      </a:r>
                      <a:endParaRPr kumimoji="1" lang="ja-JP" altLang="en-US" dirty="0"/>
                    </a:p>
                  </a:txBody>
                  <a:tcPr/>
                </a:tc>
                <a:tc>
                  <a:txBody>
                    <a:bodyPr/>
                    <a:lstStyle/>
                    <a:p>
                      <a:r>
                        <a:rPr kumimoji="1" lang="en-US" altLang="ja-JP" dirty="0" smtClean="0"/>
                        <a:t>41</a:t>
                      </a:r>
                      <a:endParaRPr kumimoji="1" lang="ja-JP" altLang="en-US" dirty="0"/>
                    </a:p>
                  </a:txBody>
                  <a:tcPr/>
                </a:tc>
                <a:tc>
                  <a:txBody>
                    <a:bodyPr/>
                    <a:lstStyle/>
                    <a:p>
                      <a:r>
                        <a:rPr kumimoji="1" lang="en-US" altLang="ja-JP" dirty="0" smtClean="0">
                          <a:hlinkClick r:id="rId4" action="ppaction://hlinksldjump"/>
                        </a:rPr>
                        <a:t>Reimbursement of Joint Guarantors</a:t>
                      </a:r>
                      <a:endParaRPr kumimoji="1" lang="ja-JP" altLang="en-US" dirty="0"/>
                    </a:p>
                  </a:txBody>
                  <a:tcPr/>
                </a:tc>
              </a:tr>
              <a:tr h="370840">
                <a:tc>
                  <a:txBody>
                    <a:bodyPr/>
                    <a:lstStyle/>
                    <a:p>
                      <a:r>
                        <a:rPr kumimoji="1" lang="en-US" altLang="ja-JP" dirty="0" smtClean="0"/>
                        <a:t>32</a:t>
                      </a:r>
                      <a:endParaRPr kumimoji="1" lang="ja-JP" altLang="en-US" dirty="0"/>
                    </a:p>
                  </a:txBody>
                  <a:tcPr/>
                </a:tc>
                <a:tc>
                  <a:txBody>
                    <a:bodyPr/>
                    <a:lstStyle/>
                    <a:p>
                      <a:r>
                        <a:rPr kumimoji="1" lang="en-US" altLang="ja-JP" dirty="0" smtClean="0">
                          <a:hlinkClick r:id="rId5" action="ppaction://hlinksldjump"/>
                        </a:rPr>
                        <a:t>Distribution of Property</a:t>
                      </a:r>
                      <a:endParaRPr kumimoji="1" lang="ja-JP" altLang="en-US" dirty="0"/>
                    </a:p>
                  </a:txBody>
                  <a:tcPr/>
                </a:tc>
                <a:tc>
                  <a:txBody>
                    <a:bodyPr/>
                    <a:lstStyle/>
                    <a:p>
                      <a:r>
                        <a:rPr kumimoji="1" lang="en-US" altLang="ja-JP" dirty="0" smtClean="0"/>
                        <a:t>42</a:t>
                      </a:r>
                      <a:endParaRPr kumimoji="1" lang="ja-JP" altLang="en-US" dirty="0"/>
                    </a:p>
                  </a:txBody>
                  <a:tcPr/>
                </a:tc>
                <a:tc>
                  <a:txBody>
                    <a:bodyPr/>
                    <a:lstStyle/>
                    <a:p>
                      <a:r>
                        <a:rPr kumimoji="1" lang="en-US" altLang="ja-JP" dirty="0" smtClean="0">
                          <a:hlinkClick r:id="rId6" action="ppaction://hlinksldjump"/>
                        </a:rPr>
                        <a:t>Assignability of Claims</a:t>
                      </a:r>
                      <a:endParaRPr kumimoji="1" lang="ja-JP" altLang="en-US" dirty="0"/>
                    </a:p>
                  </a:txBody>
                  <a:tcPr/>
                </a:tc>
              </a:tr>
              <a:tr h="370840">
                <a:tc>
                  <a:txBody>
                    <a:bodyPr/>
                    <a:lstStyle/>
                    <a:p>
                      <a:r>
                        <a:rPr kumimoji="1" lang="en-US" altLang="ja-JP" dirty="0" smtClean="0"/>
                        <a:t>33</a:t>
                      </a:r>
                      <a:endParaRPr kumimoji="1" lang="ja-JP" altLang="en-US" dirty="0"/>
                    </a:p>
                  </a:txBody>
                  <a:tcPr/>
                </a:tc>
                <a:tc>
                  <a:txBody>
                    <a:bodyPr/>
                    <a:lstStyle/>
                    <a:p>
                      <a:r>
                        <a:rPr kumimoji="1" lang="en-US" altLang="ja-JP" dirty="0" smtClean="0">
                          <a:hlinkClick r:id="rId7" action="ppaction://hlinksldjump"/>
                        </a:rPr>
                        <a:t>Fictitious Manifestation</a:t>
                      </a:r>
                      <a:endParaRPr kumimoji="1" lang="ja-JP" altLang="en-US" dirty="0"/>
                    </a:p>
                  </a:txBody>
                  <a:tcPr/>
                </a:tc>
                <a:tc>
                  <a:txBody>
                    <a:bodyPr/>
                    <a:lstStyle/>
                    <a:p>
                      <a:r>
                        <a:rPr kumimoji="1" lang="en-US" altLang="ja-JP" dirty="0" smtClean="0"/>
                        <a:t>43</a:t>
                      </a:r>
                      <a:endParaRPr kumimoji="1" lang="ja-JP" altLang="en-US" dirty="0"/>
                    </a:p>
                  </a:txBody>
                  <a:tcPr/>
                </a:tc>
                <a:tc>
                  <a:txBody>
                    <a:bodyPr/>
                    <a:lstStyle/>
                    <a:p>
                      <a:r>
                        <a:rPr kumimoji="1" lang="en-US" altLang="ja-JP" dirty="0" smtClean="0">
                          <a:hlinkClick r:id="rId8" action="ppaction://hlinksldjump"/>
                        </a:rPr>
                        <a:t>Extinctive Prescription</a:t>
                      </a:r>
                      <a:endParaRPr kumimoji="1" lang="ja-JP" altLang="en-US" dirty="0"/>
                    </a:p>
                  </a:txBody>
                  <a:tcPr/>
                </a:tc>
              </a:tr>
              <a:tr h="370840">
                <a:tc>
                  <a:txBody>
                    <a:bodyPr/>
                    <a:lstStyle/>
                    <a:p>
                      <a:r>
                        <a:rPr kumimoji="1" lang="en-US" altLang="ja-JP" dirty="0" smtClean="0"/>
                        <a:t>34</a:t>
                      </a:r>
                      <a:endParaRPr kumimoji="1" lang="ja-JP" altLang="en-US" dirty="0"/>
                    </a:p>
                  </a:txBody>
                  <a:tcPr/>
                </a:tc>
                <a:tc>
                  <a:txBody>
                    <a:bodyPr/>
                    <a:lstStyle/>
                    <a:p>
                      <a:r>
                        <a:rPr kumimoji="1" lang="en-US" altLang="ja-JP" dirty="0" smtClean="0">
                          <a:hlinkClick r:id="rId9" action="ppaction://hlinksldjump"/>
                        </a:rPr>
                        <a:t>Apparent </a:t>
                      </a:r>
                      <a:r>
                        <a:rPr kumimoji="1" lang="en-US" altLang="ja-JP" dirty="0" err="1" smtClean="0">
                          <a:hlinkClick r:id="rId9" action="ppaction://hlinksldjump"/>
                        </a:rPr>
                        <a:t>obligee</a:t>
                      </a:r>
                      <a:endParaRPr kumimoji="1" lang="ja-JP" altLang="en-US" dirty="0"/>
                    </a:p>
                  </a:txBody>
                  <a:tcPr/>
                </a:tc>
                <a:tc>
                  <a:txBody>
                    <a:bodyPr/>
                    <a:lstStyle/>
                    <a:p>
                      <a:r>
                        <a:rPr kumimoji="1" lang="en-US" altLang="ja-JP" dirty="0" smtClean="0"/>
                        <a:t>44</a:t>
                      </a:r>
                      <a:endParaRPr kumimoji="1" lang="ja-JP" altLang="en-US" dirty="0"/>
                    </a:p>
                  </a:txBody>
                  <a:tcPr/>
                </a:tc>
                <a:tc>
                  <a:txBody>
                    <a:bodyPr/>
                    <a:lstStyle/>
                    <a:p>
                      <a:r>
                        <a:rPr kumimoji="1" lang="en-US" altLang="ja-JP" dirty="0" smtClean="0">
                          <a:hlinkClick r:id="rId10" action="ppaction://hlinksldjump"/>
                        </a:rPr>
                        <a:t>Set-off</a:t>
                      </a:r>
                      <a:endParaRPr kumimoji="1" lang="ja-JP" altLang="en-US" dirty="0"/>
                    </a:p>
                  </a:txBody>
                  <a:tcPr/>
                </a:tc>
              </a:tr>
              <a:tr h="370840">
                <a:tc>
                  <a:txBody>
                    <a:bodyPr/>
                    <a:lstStyle/>
                    <a:p>
                      <a:r>
                        <a:rPr kumimoji="1" lang="en-US" altLang="ja-JP" dirty="0" smtClean="0"/>
                        <a:t>35</a:t>
                      </a:r>
                      <a:endParaRPr kumimoji="1" lang="ja-JP" altLang="en-US" dirty="0"/>
                    </a:p>
                  </a:txBody>
                  <a:tcPr/>
                </a:tc>
                <a:tc>
                  <a:txBody>
                    <a:bodyPr/>
                    <a:lstStyle/>
                    <a:p>
                      <a:r>
                        <a:rPr kumimoji="1" lang="en-US" altLang="ja-JP" dirty="0" smtClean="0">
                          <a:hlinkClick r:id="rId11" action="ppaction://hlinksldjump"/>
                        </a:rPr>
                        <a:t>Employment</a:t>
                      </a:r>
                      <a:endParaRPr kumimoji="1" lang="ja-JP" altLang="en-US" dirty="0"/>
                    </a:p>
                  </a:txBody>
                  <a:tcPr/>
                </a:tc>
                <a:tc>
                  <a:txBody>
                    <a:bodyPr/>
                    <a:lstStyle/>
                    <a:p>
                      <a:r>
                        <a:rPr kumimoji="1" lang="en-US" altLang="ja-JP" dirty="0" smtClean="0"/>
                        <a:t>45</a:t>
                      </a:r>
                      <a:endParaRPr kumimoji="1" lang="ja-JP" altLang="en-US" dirty="0"/>
                    </a:p>
                  </a:txBody>
                  <a:tcPr/>
                </a:tc>
                <a:tc>
                  <a:txBody>
                    <a:bodyPr/>
                    <a:lstStyle/>
                    <a:p>
                      <a:r>
                        <a:rPr kumimoji="1" lang="en-US" altLang="ja-JP" dirty="0" smtClean="0">
                          <a:hlinkClick r:id="rId12" action="ppaction://hlinksldjump"/>
                        </a:rPr>
                        <a:t>Sharing of Living Expenses</a:t>
                      </a:r>
                      <a:endParaRPr kumimoji="1" lang="ja-JP" altLang="en-US" dirty="0"/>
                    </a:p>
                  </a:txBody>
                  <a:tcPr/>
                </a:tc>
              </a:tr>
              <a:tr h="370840">
                <a:tc>
                  <a:txBody>
                    <a:bodyPr/>
                    <a:lstStyle/>
                    <a:p>
                      <a:r>
                        <a:rPr kumimoji="1" lang="en-US" altLang="ja-JP" dirty="0" smtClean="0"/>
                        <a:t>36</a:t>
                      </a:r>
                      <a:endParaRPr kumimoji="1" lang="ja-JP" altLang="en-US" dirty="0"/>
                    </a:p>
                  </a:txBody>
                  <a:tcPr/>
                </a:tc>
                <a:tc>
                  <a:txBody>
                    <a:bodyPr/>
                    <a:lstStyle/>
                    <a:p>
                      <a:r>
                        <a:rPr kumimoji="1" lang="en-US" altLang="ja-JP" dirty="0" smtClean="0">
                          <a:hlinkClick r:id="rId13" action="ppaction://hlinksldjump"/>
                        </a:rPr>
                        <a:t>Mortgages</a:t>
                      </a:r>
                      <a:endParaRPr kumimoji="1" lang="ja-JP" altLang="en-US" dirty="0"/>
                    </a:p>
                  </a:txBody>
                  <a:tcPr/>
                </a:tc>
                <a:tc>
                  <a:txBody>
                    <a:bodyPr/>
                    <a:lstStyle/>
                    <a:p>
                      <a:r>
                        <a:rPr kumimoji="1" lang="en-US" altLang="ja-JP" dirty="0" smtClean="0"/>
                        <a:t>46</a:t>
                      </a:r>
                      <a:endParaRPr kumimoji="1" lang="ja-JP" altLang="en-US" dirty="0"/>
                    </a:p>
                  </a:txBody>
                  <a:tcPr/>
                </a:tc>
                <a:tc>
                  <a:txBody>
                    <a:bodyPr/>
                    <a:lstStyle/>
                    <a:p>
                      <a:r>
                        <a:rPr kumimoji="1" lang="en-US" altLang="ja-JP" dirty="0" smtClean="0">
                          <a:hlinkClick r:id="rId14" action="ppaction://hlinksldjump"/>
                        </a:rPr>
                        <a:t>Fraud or Duress</a:t>
                      </a:r>
                      <a:endParaRPr kumimoji="1" lang="ja-JP" altLang="en-US" dirty="0"/>
                    </a:p>
                  </a:txBody>
                  <a:tcPr/>
                </a:tc>
              </a:tr>
              <a:tr h="370840">
                <a:tc>
                  <a:txBody>
                    <a:bodyPr/>
                    <a:lstStyle/>
                    <a:p>
                      <a:r>
                        <a:rPr kumimoji="1" lang="en-US" altLang="ja-JP" dirty="0" smtClean="0"/>
                        <a:t>37</a:t>
                      </a:r>
                      <a:endParaRPr kumimoji="1" lang="ja-JP" altLang="en-US" dirty="0"/>
                    </a:p>
                  </a:txBody>
                  <a:tcPr/>
                </a:tc>
                <a:tc>
                  <a:txBody>
                    <a:bodyPr/>
                    <a:lstStyle/>
                    <a:p>
                      <a:r>
                        <a:rPr kumimoji="1" lang="en-US" altLang="ja-JP" dirty="0" smtClean="0">
                          <a:hlinkClick r:id="rId15" action="ppaction://hlinksldjump"/>
                        </a:rPr>
                        <a:t>Usages and practices</a:t>
                      </a:r>
                      <a:endParaRPr kumimoji="1" lang="ja-JP" altLang="en-US" dirty="0"/>
                    </a:p>
                  </a:txBody>
                  <a:tcPr/>
                </a:tc>
                <a:tc>
                  <a:txBody>
                    <a:bodyPr/>
                    <a:lstStyle/>
                    <a:p>
                      <a:r>
                        <a:rPr kumimoji="1" lang="en-US" altLang="ja-JP" dirty="0" smtClean="0"/>
                        <a:t>47</a:t>
                      </a:r>
                      <a:endParaRPr kumimoji="1" lang="ja-JP" altLang="en-US" dirty="0"/>
                    </a:p>
                  </a:txBody>
                  <a:tcPr/>
                </a:tc>
                <a:tc>
                  <a:txBody>
                    <a:bodyPr/>
                    <a:lstStyle/>
                    <a:p>
                      <a:r>
                        <a:rPr kumimoji="1" lang="en-US" altLang="ja-JP" dirty="0" smtClean="0">
                          <a:hlinkClick r:id="rId16" action="ppaction://hlinksldjump"/>
                        </a:rPr>
                        <a:t>Loans for Consumption</a:t>
                      </a:r>
                      <a:endParaRPr kumimoji="1" lang="ja-JP" altLang="en-US" dirty="0"/>
                    </a:p>
                  </a:txBody>
                  <a:tcPr/>
                </a:tc>
              </a:tr>
              <a:tr h="370840">
                <a:tc>
                  <a:txBody>
                    <a:bodyPr/>
                    <a:lstStyle/>
                    <a:p>
                      <a:r>
                        <a:rPr kumimoji="1" lang="en-US" altLang="ja-JP" dirty="0" smtClean="0"/>
                        <a:t>38</a:t>
                      </a:r>
                      <a:endParaRPr kumimoji="1" lang="ja-JP" altLang="en-US" dirty="0"/>
                    </a:p>
                  </a:txBody>
                  <a:tcPr anchor="ctr"/>
                </a:tc>
                <a:tc>
                  <a:txBody>
                    <a:bodyPr/>
                    <a:lstStyle/>
                    <a:p>
                      <a:r>
                        <a:rPr kumimoji="1" lang="en-US" altLang="ja-JP" dirty="0" smtClean="0">
                          <a:hlinkClick r:id="rId17" action="ppaction://hlinksldjump"/>
                        </a:rPr>
                        <a:t>Parental Authority in the Case of Divorce</a:t>
                      </a:r>
                      <a:endParaRPr kumimoji="1" lang="ja-JP" altLang="en-US" dirty="0"/>
                    </a:p>
                  </a:txBody>
                  <a:tcPr anchor="ctr"/>
                </a:tc>
                <a:tc>
                  <a:txBody>
                    <a:bodyPr/>
                    <a:lstStyle/>
                    <a:p>
                      <a:r>
                        <a:rPr kumimoji="1" lang="en-US" altLang="ja-JP" dirty="0" smtClean="0"/>
                        <a:t>48</a:t>
                      </a:r>
                      <a:endParaRPr kumimoji="1" lang="ja-JP" altLang="en-US" dirty="0"/>
                    </a:p>
                  </a:txBody>
                  <a:tcPr anchor="ctr"/>
                </a:tc>
                <a:tc>
                  <a:txBody>
                    <a:bodyPr/>
                    <a:lstStyle/>
                    <a:p>
                      <a:r>
                        <a:rPr kumimoji="1" lang="en-US" altLang="ja-JP" dirty="0" smtClean="0">
                          <a:hlinkClick r:id="rId18" action="ppaction://hlinksldjump"/>
                        </a:rPr>
                        <a:t>Performance for Illegal Causes</a:t>
                      </a:r>
                      <a:endParaRPr kumimoji="1" lang="ja-JP" altLang="en-US" dirty="0"/>
                    </a:p>
                  </a:txBody>
                  <a:tcPr anchor="ctr"/>
                </a:tc>
              </a:tr>
              <a:tr h="370840">
                <a:tc>
                  <a:txBody>
                    <a:bodyPr/>
                    <a:lstStyle/>
                    <a:p>
                      <a:r>
                        <a:rPr kumimoji="1" lang="en-US" altLang="ja-JP" dirty="0" smtClean="0"/>
                        <a:t>39</a:t>
                      </a:r>
                      <a:endParaRPr kumimoji="1" lang="ja-JP" altLang="en-US" dirty="0"/>
                    </a:p>
                  </a:txBody>
                  <a:tcPr/>
                </a:tc>
                <a:tc>
                  <a:txBody>
                    <a:bodyPr/>
                    <a:lstStyle/>
                    <a:p>
                      <a:r>
                        <a:rPr kumimoji="1" lang="en-US" altLang="ja-JP" dirty="0" smtClean="0">
                          <a:hlinkClick r:id="rId19" action="ppaction://hlinksldjump"/>
                        </a:rPr>
                        <a:t>Assignment of Nominative Claim</a:t>
                      </a:r>
                      <a:endParaRPr kumimoji="1" lang="ja-JP" altLang="en-US" dirty="0"/>
                    </a:p>
                  </a:txBody>
                  <a:tcPr/>
                </a:tc>
                <a:tc>
                  <a:txBody>
                    <a:bodyPr/>
                    <a:lstStyle/>
                    <a:p>
                      <a:r>
                        <a:rPr kumimoji="1" lang="en-US" altLang="ja-JP" dirty="0" smtClean="0"/>
                        <a:t>49</a:t>
                      </a:r>
                      <a:endParaRPr kumimoji="1" lang="ja-JP" altLang="en-US" dirty="0"/>
                    </a:p>
                  </a:txBody>
                  <a:tcPr/>
                </a:tc>
                <a:tc>
                  <a:txBody>
                    <a:bodyPr/>
                    <a:lstStyle/>
                    <a:p>
                      <a:r>
                        <a:rPr kumimoji="1" lang="en-US" altLang="ja-JP" dirty="0" smtClean="0">
                          <a:hlinkClick r:id="rId20" action="ppaction://hlinksldjump"/>
                        </a:rPr>
                        <a:t>Simultaneous Performance</a:t>
                      </a:r>
                      <a:endParaRPr kumimoji="1" lang="ja-JP" altLang="en-US" dirty="0"/>
                    </a:p>
                  </a:txBody>
                  <a:tcPr/>
                </a:tc>
              </a:tr>
              <a:tr h="370840">
                <a:tc>
                  <a:txBody>
                    <a:bodyPr/>
                    <a:lstStyle/>
                    <a:p>
                      <a:r>
                        <a:rPr kumimoji="1" lang="en-US" altLang="ja-JP" dirty="0" smtClean="0"/>
                        <a:t>40</a:t>
                      </a:r>
                      <a:endParaRPr kumimoji="1" lang="ja-JP" altLang="en-US" dirty="0"/>
                    </a:p>
                  </a:txBody>
                  <a:tcPr/>
                </a:tc>
                <a:tc>
                  <a:txBody>
                    <a:bodyPr/>
                    <a:lstStyle/>
                    <a:p>
                      <a:r>
                        <a:rPr kumimoji="1" lang="en-US" altLang="ja-JP" dirty="0" smtClean="0">
                          <a:hlinkClick r:id="rId21" action="ppaction://hlinksldjump"/>
                        </a:rPr>
                        <a:t>Deposits for Consumption</a:t>
                      </a:r>
                      <a:endParaRPr kumimoji="1" lang="ja-JP" altLang="en-US" dirty="0"/>
                    </a:p>
                  </a:txBody>
                  <a:tcPr/>
                </a:tc>
                <a:tc>
                  <a:txBody>
                    <a:bodyPr/>
                    <a:lstStyle/>
                    <a:p>
                      <a:r>
                        <a:rPr kumimoji="1" lang="en-US" altLang="ja-JP" dirty="0" smtClean="0"/>
                        <a:t>50</a:t>
                      </a:r>
                      <a:endParaRPr kumimoji="1" lang="ja-JP" altLang="en-US" dirty="0"/>
                    </a:p>
                  </a:txBody>
                  <a:tcPr/>
                </a:tc>
                <a:tc>
                  <a:txBody>
                    <a:bodyPr/>
                    <a:lstStyle/>
                    <a:p>
                      <a:r>
                        <a:rPr kumimoji="1" lang="en-US" altLang="ja-JP" dirty="0" smtClean="0">
                          <a:hlinkClick r:id="rId22" action="ppaction://hlinksldjump"/>
                        </a:rPr>
                        <a:t>Work</a:t>
                      </a:r>
                      <a:endParaRPr kumimoji="1" lang="ja-JP" altLang="en-US" dirty="0"/>
                    </a:p>
                  </a:txBody>
                  <a:tcPr/>
                </a:tc>
              </a:tr>
            </a:tbl>
          </a:graphicData>
        </a:graphic>
      </p:graphicFrame>
      <p:sp>
        <p:nvSpPr>
          <p:cNvPr id="4" name="フッター プレースホルダー 3"/>
          <p:cNvSpPr>
            <a:spLocks noGrp="1"/>
          </p:cNvSpPr>
          <p:nvPr>
            <p:ph type="ftr" sz="quarter" idx="11"/>
          </p:nvPr>
        </p:nvSpPr>
        <p:spPr/>
        <p:txBody>
          <a:bodyPr/>
          <a:lstStyle/>
          <a:p>
            <a:pPr>
              <a:defRPr/>
            </a:pPr>
            <a:r>
              <a:rPr lang="en-US" altLang="ja-JP" smtClean="0"/>
              <a:t>Lecture on Tort</a:t>
            </a:r>
            <a:endParaRPr lang="en-US" altLang="ja-JP"/>
          </a:p>
        </p:txBody>
      </p:sp>
      <p:sp>
        <p:nvSpPr>
          <p:cNvPr id="5" name="スライド番号プレースホルダー 4"/>
          <p:cNvSpPr>
            <a:spLocks noGrp="1"/>
          </p:cNvSpPr>
          <p:nvPr>
            <p:ph type="sldNum" sz="quarter" idx="12"/>
          </p:nvPr>
        </p:nvSpPr>
        <p:spPr/>
        <p:txBody>
          <a:bodyPr/>
          <a:lstStyle/>
          <a:p>
            <a:pPr>
              <a:defRPr/>
            </a:pPr>
            <a:fld id="{19598BB0-EA8E-4572-90CA-317A145375A4}" type="slidenum">
              <a:rPr lang="ja-JP" altLang="en-US" smtClean="0"/>
              <a:pPr>
                <a:defRPr/>
              </a:pPr>
              <a:t>21</a:t>
            </a:fld>
            <a:endParaRPr lang="en-US" altLang="ja-JP"/>
          </a:p>
        </p:txBody>
      </p:sp>
    </p:spTree>
    <p:extLst>
      <p:ext uri="{BB962C8B-B14F-4D97-AF65-F5344CB8AC3E}">
        <p14:creationId xmlns:p14="http://schemas.microsoft.com/office/powerpoint/2010/main" val="34401114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 General </a:t>
            </a:r>
            <a:r>
              <a:rPr lang="en-US" altLang="ja-JP" dirty="0"/>
              <a:t>provision of Torts</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4000" dirty="0"/>
              <a:t>Article 709(Damages </a:t>
            </a:r>
            <a:r>
              <a:rPr lang="en-US" altLang="ja-JP" sz="4000" dirty="0" smtClean="0"/>
              <a:t>in)</a:t>
            </a:r>
            <a:endParaRPr lang="en-US" altLang="ja-JP" sz="4000" dirty="0"/>
          </a:p>
          <a:p>
            <a:pPr lvl="1"/>
            <a:r>
              <a:rPr lang="en-US" altLang="ja-JP" sz="3600" dirty="0"/>
              <a:t>A person who has </a:t>
            </a:r>
            <a:r>
              <a:rPr lang="en-US" altLang="ja-JP" sz="3600" dirty="0">
                <a:solidFill>
                  <a:srgbClr val="FF0000"/>
                </a:solidFill>
              </a:rPr>
              <a:t>intention</a:t>
            </a:r>
            <a:r>
              <a:rPr lang="en-US" altLang="ja-JP" sz="3600" dirty="0"/>
              <a:t>ally or </a:t>
            </a:r>
            <a:r>
              <a:rPr lang="en-US" altLang="ja-JP" sz="3600" dirty="0">
                <a:solidFill>
                  <a:srgbClr val="FF0000"/>
                </a:solidFill>
              </a:rPr>
              <a:t>negligen</a:t>
            </a:r>
            <a:r>
              <a:rPr lang="en-US" altLang="ja-JP" sz="3600" dirty="0"/>
              <a:t>tly infringed any right of others, or legally protected interest of others, shall be liable to compensate any </a:t>
            </a:r>
            <a:r>
              <a:rPr lang="en-US" altLang="ja-JP" sz="3600" dirty="0">
                <a:solidFill>
                  <a:srgbClr val="FF0000"/>
                </a:solidFill>
              </a:rPr>
              <a:t>damages</a:t>
            </a:r>
            <a:r>
              <a:rPr lang="en-US" altLang="ja-JP" sz="3600" dirty="0"/>
              <a:t> resulting in </a:t>
            </a:r>
            <a:r>
              <a:rPr lang="en-US" altLang="ja-JP" sz="3600" dirty="0">
                <a:solidFill>
                  <a:srgbClr val="FF0000"/>
                </a:solidFill>
              </a:rPr>
              <a:t>consequence</a:t>
            </a:r>
            <a:r>
              <a:rPr lang="en-US" altLang="ja-JP" sz="3600" dirty="0" smtClean="0"/>
              <a:t>.</a:t>
            </a:r>
            <a:endParaRPr lang="en-US" altLang="ja-JP" sz="36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22</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629818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 </a:t>
            </a:r>
            <a:r>
              <a:rPr lang="en-US" altLang="ja-JP" dirty="0" err="1" smtClean="0"/>
              <a:t>Solatium</a:t>
            </a:r>
            <a:endParaRPr kumimoji="1" lang="ja-JP" altLang="en-US" dirty="0"/>
          </a:p>
        </p:txBody>
      </p:sp>
      <p:sp>
        <p:nvSpPr>
          <p:cNvPr id="3" name="コンテンツ プレースホルダー 2"/>
          <p:cNvSpPr>
            <a:spLocks noGrp="1"/>
          </p:cNvSpPr>
          <p:nvPr>
            <p:ph idx="1"/>
          </p:nvPr>
        </p:nvSpPr>
        <p:spPr/>
        <p:txBody>
          <a:bodyPr>
            <a:noAutofit/>
          </a:bodyPr>
          <a:lstStyle/>
          <a:p>
            <a:r>
              <a:rPr lang="en-US" altLang="ja-JP" dirty="0"/>
              <a:t>Article 710(Compensation for Damages Other than </a:t>
            </a:r>
            <a:r>
              <a:rPr lang="en-US" altLang="ja-JP" dirty="0" smtClean="0"/>
              <a:t>Property)</a:t>
            </a:r>
            <a:endParaRPr lang="en-US" altLang="ja-JP" dirty="0"/>
          </a:p>
          <a:p>
            <a:pPr lvl="1"/>
            <a:r>
              <a:rPr lang="en-US" altLang="ja-JP" dirty="0"/>
              <a:t>Persons liable for damages under the provisions of the preceding Article</a:t>
            </a:r>
            <a:r>
              <a:rPr lang="ja-JP" altLang="en-US" dirty="0"/>
              <a:t>（</a:t>
            </a:r>
            <a:r>
              <a:rPr lang="en-US" altLang="ja-JP" dirty="0"/>
              <a:t>Art. 709</a:t>
            </a:r>
            <a:r>
              <a:rPr lang="ja-JP" altLang="en-US" dirty="0"/>
              <a:t>） </a:t>
            </a:r>
            <a:r>
              <a:rPr lang="en-US" altLang="ja-JP" dirty="0"/>
              <a:t>must also compensate for </a:t>
            </a:r>
            <a:r>
              <a:rPr lang="en-US" altLang="ja-JP" dirty="0">
                <a:solidFill>
                  <a:srgbClr val="FF0000"/>
                </a:solidFill>
              </a:rPr>
              <a:t>damages other than those to property</a:t>
            </a:r>
            <a:r>
              <a:rPr lang="en-US" altLang="ja-JP" dirty="0"/>
              <a:t>, </a:t>
            </a:r>
            <a:endParaRPr lang="en-US" altLang="ja-JP" dirty="0" smtClean="0"/>
          </a:p>
          <a:p>
            <a:pPr lvl="1"/>
            <a:r>
              <a:rPr lang="en-US" altLang="ja-JP" dirty="0" smtClean="0"/>
              <a:t>regardless </a:t>
            </a:r>
            <a:r>
              <a:rPr lang="en-US" altLang="ja-JP" dirty="0"/>
              <a:t>of whether the body, liberty or reputation of others have been infringed, or property rights of others have been infringed.</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23</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891149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 Comparative </a:t>
            </a:r>
            <a:r>
              <a:rPr lang="en-US" altLang="ja-JP" dirty="0"/>
              <a:t>Negligence</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t>Article 722(Method of Damages and Comparative Negligence)</a:t>
            </a:r>
          </a:p>
          <a:p>
            <a:pPr lvl="1"/>
            <a:r>
              <a:rPr lang="en-US" altLang="ja-JP" dirty="0"/>
              <a:t>(1)</a:t>
            </a:r>
            <a:r>
              <a:rPr lang="ja-JP" altLang="en-US" dirty="0"/>
              <a:t>　</a:t>
            </a:r>
            <a:r>
              <a:rPr lang="en-US" altLang="ja-JP" dirty="0"/>
              <a:t>The provisions of Article 417 shall apply mutatis mutandis to compensation for damages in tort.</a:t>
            </a:r>
          </a:p>
          <a:p>
            <a:pPr lvl="1"/>
            <a:r>
              <a:rPr lang="en-US" altLang="ja-JP" dirty="0"/>
              <a:t>(2)</a:t>
            </a:r>
            <a:r>
              <a:rPr lang="ja-JP" altLang="en-US" dirty="0"/>
              <a:t>　</a:t>
            </a:r>
            <a:r>
              <a:rPr lang="en-US" altLang="ja-JP" dirty="0"/>
              <a:t>If a </a:t>
            </a:r>
            <a:r>
              <a:rPr lang="en-US" altLang="ja-JP" dirty="0">
                <a:solidFill>
                  <a:srgbClr val="FF0000"/>
                </a:solidFill>
              </a:rPr>
              <a:t>victim is negligent</a:t>
            </a:r>
            <a:r>
              <a:rPr lang="en-US" altLang="ja-JP" dirty="0"/>
              <a:t>, the court may determine the amount of compensation by taking that factor into consideration</a:t>
            </a:r>
            <a:r>
              <a:rPr lang="en-US" altLang="ja-JP" dirty="0" smtClean="0"/>
              <a:t>.</a:t>
            </a:r>
            <a:endParaRPr lang="en-US" altLang="ja-JP"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24</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4408852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4. </a:t>
            </a:r>
            <a:r>
              <a:rPr lang="en-US" altLang="ja-JP" dirty="0" smtClean="0"/>
              <a:t>Employers’ liability</a:t>
            </a:r>
            <a:endParaRPr kumimoji="1" lang="ja-JP" altLang="en-US" dirty="0"/>
          </a:p>
        </p:txBody>
      </p:sp>
      <p:sp>
        <p:nvSpPr>
          <p:cNvPr id="3" name="コンテンツ プレースホルダー 2"/>
          <p:cNvSpPr>
            <a:spLocks noGrp="1"/>
          </p:cNvSpPr>
          <p:nvPr>
            <p:ph idx="1"/>
          </p:nvPr>
        </p:nvSpPr>
        <p:spPr>
          <a:xfrm>
            <a:off x="45720" y="1412776"/>
            <a:ext cx="9052560" cy="4752528"/>
          </a:xfrm>
        </p:spPr>
        <p:txBody>
          <a:bodyPr>
            <a:noAutofit/>
          </a:bodyPr>
          <a:lstStyle/>
          <a:p>
            <a:r>
              <a:rPr lang="en-US" altLang="ja-JP" sz="2000" dirty="0"/>
              <a:t>Article 715(Liability of Employers)</a:t>
            </a:r>
          </a:p>
          <a:p>
            <a:pPr lvl="1"/>
            <a:r>
              <a:rPr lang="en-US" altLang="ja-JP" sz="2000" dirty="0"/>
              <a:t>(1)</a:t>
            </a:r>
            <a:r>
              <a:rPr lang="ja-JP" altLang="en-US" sz="2000" dirty="0"/>
              <a:t>　</a:t>
            </a:r>
            <a:r>
              <a:rPr lang="en-US" altLang="ja-JP" sz="2000" dirty="0"/>
              <a:t>A person who employs others for a certain business shall be liable for damages inflicted on a third party by his/her </a:t>
            </a:r>
            <a:r>
              <a:rPr lang="en-US" altLang="ja-JP" sz="2000" dirty="0">
                <a:solidFill>
                  <a:srgbClr val="FF0000"/>
                </a:solidFill>
              </a:rPr>
              <a:t>employees</a:t>
            </a:r>
            <a:r>
              <a:rPr lang="en-US" altLang="ja-JP" sz="2000" dirty="0"/>
              <a:t> with respect to the execution of that business; </a:t>
            </a:r>
            <a:r>
              <a:rPr lang="en-US" altLang="ja-JP" sz="2000" dirty="0" smtClean="0"/>
              <a:t/>
            </a:r>
            <a:br>
              <a:rPr lang="en-US" altLang="ja-JP" sz="2000" dirty="0" smtClean="0"/>
            </a:br>
            <a:r>
              <a:rPr lang="en-US" altLang="ja-JP" sz="2000" dirty="0" smtClean="0"/>
              <a:t>provided</a:t>
            </a:r>
            <a:r>
              <a:rPr lang="en-US" altLang="ja-JP" sz="2000" dirty="0"/>
              <a:t>, however, that this shall not </a:t>
            </a:r>
            <a:r>
              <a:rPr lang="en-US" altLang="ja-JP" sz="2000" dirty="0" smtClean="0"/>
              <a:t>apply</a:t>
            </a:r>
          </a:p>
          <a:p>
            <a:pPr lvl="2"/>
            <a:r>
              <a:rPr lang="en-US" altLang="ja-JP" sz="1600" dirty="0" smtClean="0"/>
              <a:t>if </a:t>
            </a:r>
            <a:r>
              <a:rPr lang="en-US" altLang="ja-JP" sz="1600" dirty="0"/>
              <a:t>the employer exercised reasonable care in appointing the employee or in supervising the business, or </a:t>
            </a:r>
            <a:endParaRPr lang="en-US" altLang="ja-JP" sz="1600" dirty="0" smtClean="0"/>
          </a:p>
          <a:p>
            <a:pPr lvl="2"/>
            <a:r>
              <a:rPr lang="en-US" altLang="ja-JP" sz="1600" dirty="0" smtClean="0"/>
              <a:t>if </a:t>
            </a:r>
            <a:r>
              <a:rPr lang="en-US" altLang="ja-JP" sz="1600" dirty="0"/>
              <a:t>the damages could not have been avoided even if he/she had exercised reasonable care.</a:t>
            </a:r>
          </a:p>
          <a:p>
            <a:pPr lvl="1"/>
            <a:r>
              <a:rPr lang="en-US" altLang="ja-JP" sz="2000" dirty="0"/>
              <a:t>(2)</a:t>
            </a:r>
            <a:r>
              <a:rPr lang="ja-JP" altLang="en-US" sz="2000" dirty="0"/>
              <a:t>　</a:t>
            </a:r>
            <a:r>
              <a:rPr lang="en-US" altLang="ja-JP" sz="2000" dirty="0"/>
              <a:t>A person who supervises the business on behalf of the employer shall also assume the liability under the preceding paragraph.</a:t>
            </a:r>
          </a:p>
          <a:p>
            <a:pPr lvl="1"/>
            <a:r>
              <a:rPr lang="en-US" altLang="ja-JP" sz="2000" dirty="0"/>
              <a:t>(3)</a:t>
            </a:r>
            <a:r>
              <a:rPr lang="ja-JP" altLang="en-US" sz="2000" dirty="0"/>
              <a:t>　</a:t>
            </a:r>
            <a:r>
              <a:rPr lang="en-US" altLang="ja-JP" sz="2000" dirty="0"/>
              <a:t>The provisions of the preceding two paragraphs shall not preclude the employer or supervisor from exercising their right to obtain reimbursement against the employee</a:t>
            </a:r>
            <a:r>
              <a:rPr lang="en-US" altLang="ja-JP" sz="2000" dirty="0" smtClean="0"/>
              <a:t>.</a:t>
            </a:r>
            <a:endParaRPr lang="en-US" altLang="ja-JP" sz="20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25</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8070537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 Non-Performance of contract</a:t>
            </a:r>
            <a:endParaRPr kumimoji="1" lang="ja-JP" altLang="en-US" dirty="0"/>
          </a:p>
        </p:txBody>
      </p:sp>
      <p:sp>
        <p:nvSpPr>
          <p:cNvPr id="3" name="コンテンツ プレースホルダー 2"/>
          <p:cNvSpPr>
            <a:spLocks noGrp="1"/>
          </p:cNvSpPr>
          <p:nvPr>
            <p:ph idx="1"/>
          </p:nvPr>
        </p:nvSpPr>
        <p:spPr/>
        <p:txBody>
          <a:bodyPr>
            <a:noAutofit/>
          </a:bodyPr>
          <a:lstStyle/>
          <a:p>
            <a:r>
              <a:rPr lang="en-US" altLang="ja-JP" dirty="0"/>
              <a:t>Article 415(Damages due to Default)</a:t>
            </a:r>
          </a:p>
          <a:p>
            <a:pPr lvl="1"/>
            <a:r>
              <a:rPr lang="en-US" altLang="ja-JP" dirty="0"/>
              <a:t>If an obligor </a:t>
            </a:r>
            <a:r>
              <a:rPr lang="en-US" altLang="ja-JP" dirty="0">
                <a:solidFill>
                  <a:srgbClr val="FF0000"/>
                </a:solidFill>
              </a:rPr>
              <a:t>fails to perform consistent with the purpose of its obligation</a:t>
            </a:r>
            <a:r>
              <a:rPr lang="en-US" altLang="ja-JP" dirty="0"/>
              <a:t>, the </a:t>
            </a:r>
            <a:r>
              <a:rPr lang="en-US" altLang="ja-JP" dirty="0" err="1"/>
              <a:t>obligee</a:t>
            </a:r>
            <a:r>
              <a:rPr lang="en-US" altLang="ja-JP" dirty="0"/>
              <a:t> shall be entitled to demand damages arising from such failure. </a:t>
            </a:r>
          </a:p>
          <a:p>
            <a:pPr lvl="1"/>
            <a:r>
              <a:rPr lang="en-US" altLang="ja-JP" dirty="0" smtClean="0"/>
              <a:t>The </a:t>
            </a:r>
            <a:r>
              <a:rPr lang="en-US" altLang="ja-JP" dirty="0"/>
              <a:t>same shall apply in cases it has become impossible to perform due to reasons attributable to the obligor.</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26</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32158527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6. Principles of Civil Code of </a:t>
            </a:r>
            <a:r>
              <a:rPr kumimoji="1" lang="en-US" altLang="ja-JP" dirty="0" err="1" smtClean="0"/>
              <a:t>Japnan</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3600" dirty="0"/>
              <a:t>Article 1(Fundamental Principles)</a:t>
            </a:r>
          </a:p>
          <a:p>
            <a:pPr lvl="1"/>
            <a:r>
              <a:rPr lang="en-US" altLang="ja-JP" sz="3200" dirty="0"/>
              <a:t>(1)</a:t>
            </a:r>
            <a:r>
              <a:rPr lang="ja-JP" altLang="en-US" sz="3200" dirty="0"/>
              <a:t>　</a:t>
            </a:r>
            <a:r>
              <a:rPr lang="en-US" altLang="ja-JP" sz="3200" dirty="0"/>
              <a:t>Private rights must conform to the </a:t>
            </a:r>
            <a:r>
              <a:rPr lang="en-US" altLang="ja-JP" sz="3200" dirty="0">
                <a:solidFill>
                  <a:srgbClr val="FF0000"/>
                </a:solidFill>
              </a:rPr>
              <a:t>public welfare</a:t>
            </a:r>
            <a:r>
              <a:rPr lang="en-US" altLang="ja-JP" sz="3200" dirty="0"/>
              <a:t>.</a:t>
            </a:r>
          </a:p>
          <a:p>
            <a:pPr lvl="1"/>
            <a:r>
              <a:rPr lang="en-US" altLang="ja-JP" sz="3200" dirty="0"/>
              <a:t>(2)</a:t>
            </a:r>
            <a:r>
              <a:rPr lang="ja-JP" altLang="en-US" sz="3200" dirty="0"/>
              <a:t>　</a:t>
            </a:r>
            <a:r>
              <a:rPr lang="en-US" altLang="ja-JP" sz="3200" dirty="0"/>
              <a:t>The exercise of rights and performance of duties must be done in </a:t>
            </a:r>
            <a:r>
              <a:rPr lang="en-US" altLang="ja-JP" sz="3200" dirty="0">
                <a:solidFill>
                  <a:srgbClr val="FF0000"/>
                </a:solidFill>
              </a:rPr>
              <a:t>good faith</a:t>
            </a:r>
            <a:r>
              <a:rPr lang="en-US" altLang="ja-JP" sz="3200" dirty="0"/>
              <a:t>.</a:t>
            </a:r>
          </a:p>
          <a:p>
            <a:pPr lvl="1"/>
            <a:r>
              <a:rPr lang="en-US" altLang="ja-JP" sz="3200" dirty="0"/>
              <a:t>(3)</a:t>
            </a:r>
            <a:r>
              <a:rPr lang="ja-JP" altLang="en-US" sz="3200" dirty="0"/>
              <a:t>　</a:t>
            </a:r>
            <a:r>
              <a:rPr lang="en-US" altLang="ja-JP" sz="3200" dirty="0"/>
              <a:t>No </a:t>
            </a:r>
            <a:r>
              <a:rPr lang="en-US" altLang="ja-JP" sz="3200" dirty="0">
                <a:solidFill>
                  <a:srgbClr val="FF0000"/>
                </a:solidFill>
              </a:rPr>
              <a:t>abuse of rights</a:t>
            </a:r>
            <a:r>
              <a:rPr lang="en-US" altLang="ja-JP" sz="3200" dirty="0"/>
              <a:t> is permitted.</a:t>
            </a:r>
            <a:endParaRPr kumimoji="1" lang="ja-JP" altLang="en-US" sz="32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27</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5243941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7. Joint </a:t>
            </a:r>
            <a:r>
              <a:rPr lang="en-US" altLang="ja-JP" dirty="0" err="1"/>
              <a:t>Tortfeasors</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a:t>Article 719(Liability of Joint </a:t>
            </a:r>
            <a:r>
              <a:rPr lang="en-US" altLang="ja-JP" dirty="0" err="1"/>
              <a:t>Tortfeasors</a:t>
            </a:r>
            <a:r>
              <a:rPr lang="en-US" altLang="ja-JP" dirty="0"/>
              <a:t>)</a:t>
            </a:r>
          </a:p>
          <a:p>
            <a:pPr lvl="1"/>
            <a:r>
              <a:rPr lang="en-US" altLang="ja-JP" dirty="0"/>
              <a:t>(1)</a:t>
            </a:r>
            <a:r>
              <a:rPr lang="ja-JP" altLang="en-US" dirty="0"/>
              <a:t>　</a:t>
            </a:r>
            <a:r>
              <a:rPr lang="en-US" altLang="ja-JP" dirty="0"/>
              <a:t>If more than one person has inflicted damages on others by their joint tortious acts, each of them shall be </a:t>
            </a:r>
            <a:r>
              <a:rPr lang="en-US" altLang="ja-JP" dirty="0">
                <a:solidFill>
                  <a:srgbClr val="FF0000"/>
                </a:solidFill>
              </a:rPr>
              <a:t>jointly and severally liable</a:t>
            </a:r>
            <a:r>
              <a:rPr lang="en-US" altLang="ja-JP" dirty="0"/>
              <a:t> to compensate for those damages. </a:t>
            </a:r>
            <a:br>
              <a:rPr lang="en-US" altLang="ja-JP" dirty="0"/>
            </a:br>
            <a:r>
              <a:rPr lang="en-US" altLang="ja-JP" dirty="0" smtClean="0"/>
              <a:t>The </a:t>
            </a:r>
            <a:r>
              <a:rPr lang="en-US" altLang="ja-JP" dirty="0"/>
              <a:t>same shall apply if it cannot be ascertained which of the joint </a:t>
            </a:r>
            <a:r>
              <a:rPr lang="en-US" altLang="ja-JP" dirty="0" err="1"/>
              <a:t>tortfeasors</a:t>
            </a:r>
            <a:r>
              <a:rPr lang="en-US" altLang="ja-JP" dirty="0"/>
              <a:t> inflicted the damages.</a:t>
            </a:r>
          </a:p>
          <a:p>
            <a:pPr lvl="1"/>
            <a:r>
              <a:rPr lang="en-US" altLang="ja-JP" dirty="0"/>
              <a:t>(2)</a:t>
            </a:r>
            <a:r>
              <a:rPr lang="ja-JP" altLang="en-US" dirty="0"/>
              <a:t>　</a:t>
            </a:r>
            <a:r>
              <a:rPr lang="en-US" altLang="ja-JP" dirty="0"/>
              <a:t>The provisions of the preceding paragraph shall apply to any person who incited or was an accessory to the perpetrator, by deeming him/her to be one of the joint </a:t>
            </a:r>
            <a:r>
              <a:rPr lang="en-US" altLang="ja-JP" dirty="0" err="1"/>
              <a:t>tortfeasors</a:t>
            </a:r>
            <a:r>
              <a:rPr lang="en-US" altLang="ja-JP" dirty="0"/>
              <a:t>.</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28</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42053651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8. Public Policy</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4800" dirty="0"/>
              <a:t>Article 90(Public Policy)</a:t>
            </a:r>
          </a:p>
          <a:p>
            <a:pPr lvl="1"/>
            <a:r>
              <a:rPr lang="en-US" altLang="ja-JP" sz="4400" dirty="0"/>
              <a:t>A juristic act </a:t>
            </a:r>
            <a:endParaRPr lang="en-US" altLang="ja-JP" sz="4400" dirty="0" smtClean="0"/>
          </a:p>
          <a:p>
            <a:pPr lvl="1"/>
            <a:r>
              <a:rPr lang="en-US" altLang="ja-JP" sz="4400" dirty="0" smtClean="0"/>
              <a:t>with </a:t>
            </a:r>
            <a:r>
              <a:rPr lang="en-US" altLang="ja-JP" sz="4400" dirty="0"/>
              <a:t>any </a:t>
            </a:r>
            <a:r>
              <a:rPr lang="en-US" altLang="ja-JP" sz="4400" dirty="0" smtClean="0"/>
              <a:t>purpose which </a:t>
            </a:r>
            <a:r>
              <a:rPr lang="en-US" altLang="ja-JP" sz="4400" dirty="0"/>
              <a:t>is </a:t>
            </a:r>
            <a:r>
              <a:rPr lang="en-US" altLang="ja-JP" sz="4400" dirty="0">
                <a:solidFill>
                  <a:srgbClr val="FF0000"/>
                </a:solidFill>
              </a:rPr>
              <a:t>against public policy </a:t>
            </a:r>
            <a:endParaRPr lang="en-US" altLang="ja-JP" sz="4400" dirty="0" smtClean="0">
              <a:solidFill>
                <a:srgbClr val="FF0000"/>
              </a:solidFill>
            </a:endParaRPr>
          </a:p>
          <a:p>
            <a:pPr lvl="1"/>
            <a:r>
              <a:rPr lang="en-US" altLang="ja-JP" sz="4400" dirty="0" smtClean="0"/>
              <a:t>is </a:t>
            </a:r>
            <a:r>
              <a:rPr lang="en-US" altLang="ja-JP" sz="4400" dirty="0"/>
              <a:t>void.</a:t>
            </a:r>
            <a:endParaRPr kumimoji="1" lang="ja-JP" altLang="en-US" sz="44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29</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841086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sz="3600" dirty="0" smtClean="0"/>
              <a:t>9. Best 30 Articles of  Civil Code of Japan</a:t>
            </a:r>
            <a:br>
              <a:rPr lang="en-US" altLang="ja-JP" sz="3600" dirty="0" smtClean="0"/>
            </a:br>
            <a:r>
              <a:rPr lang="en-US" altLang="ja-JP" sz="2700" dirty="0"/>
              <a:t>from the view point of frequency of application(1945-2013)</a:t>
            </a:r>
            <a:endParaRPr kumimoji="1" lang="ja-JP" altLang="en-US" sz="2700" dirty="0"/>
          </a:p>
        </p:txBody>
      </p:sp>
      <p:sp>
        <p:nvSpPr>
          <p:cNvPr id="3" name="スライド番号プレースホルダー 2"/>
          <p:cNvSpPr>
            <a:spLocks noGrp="1"/>
          </p:cNvSpPr>
          <p:nvPr>
            <p:ph type="sldNum" sz="quarter" idx="12"/>
          </p:nvPr>
        </p:nvSpPr>
        <p:spPr/>
        <p:txBody>
          <a:bodyPr/>
          <a:lstStyle/>
          <a:p>
            <a:pPr>
              <a:defRPr/>
            </a:pPr>
            <a:fld id="{2AB907CC-B5D6-40A4-812F-E6BF3FB2D322}" type="slidenum">
              <a:rPr lang="ja-JP" altLang="en-US" smtClean="0"/>
              <a:pPr>
                <a:defRPr/>
              </a:pPr>
              <a:t>3</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4244676850"/>
              </p:ext>
            </p:extLst>
          </p:nvPr>
        </p:nvGraphicFramePr>
        <p:xfrm>
          <a:off x="323528" y="1283377"/>
          <a:ext cx="8424937" cy="4881927"/>
        </p:xfrm>
        <a:graphic>
          <a:graphicData uri="http://schemas.openxmlformats.org/drawingml/2006/table">
            <a:tbl>
              <a:tblPr>
                <a:tableStyleId>{5C22544A-7EE6-4342-B048-85BDC9FD1C3A}</a:tableStyleId>
              </a:tblPr>
              <a:tblGrid>
                <a:gridCol w="476821"/>
                <a:gridCol w="2682712"/>
                <a:gridCol w="44450"/>
                <a:gridCol w="476821"/>
                <a:gridCol w="2195609"/>
                <a:gridCol w="44450"/>
                <a:gridCol w="476821"/>
                <a:gridCol w="2027253"/>
              </a:tblGrid>
              <a:tr h="399317">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General tort law</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Unjust Enrichment</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Liability of land</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Compensation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Termination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Prescription of</a:t>
                      </a:r>
                      <a:r>
                        <a:rPr lang="en-US" altLang="ja-JP" sz="1600" b="1" i="0" u="none" strike="noStrike" baseline="0" dirty="0" smtClean="0">
                          <a:solidFill>
                            <a:srgbClr val="000000"/>
                          </a:solidFill>
                          <a:effectLst/>
                          <a:latin typeface="Century" panose="02040604050505020304" pitchFamily="18" charset="0"/>
                        </a:rPr>
                        <a:t> tort</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Comparativ</a:t>
                      </a:r>
                      <a:r>
                        <a:rPr lang="en-US" altLang="ja-JP" sz="1600" b="1" i="0" u="none" strike="noStrike" baseline="0" dirty="0" smtClean="0">
                          <a:solidFill>
                            <a:srgbClr val="000000"/>
                          </a:solidFill>
                          <a:effectLst/>
                          <a:latin typeface="Century" panose="02040604050505020304" pitchFamily="18" charset="0"/>
                        </a:rPr>
                        <a:t>e Negligence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Mistake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Duty of Care of Mandatary</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Employers’  liability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Lease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Sale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Non Performance</a:t>
                      </a:r>
                      <a:r>
                        <a:rPr lang="en-US" altLang="ja-JP" sz="1600" b="1" i="0" u="none" strike="noStrike" baseline="0" dirty="0" smtClean="0">
                          <a:solidFill>
                            <a:srgbClr val="000000"/>
                          </a:solidFill>
                          <a:effectLst/>
                          <a:latin typeface="Century" panose="02040604050505020304" pitchFamily="18" charset="0"/>
                        </a:rPr>
                        <a:t> </a:t>
                      </a:r>
                      <a:r>
                        <a:rPr lang="en-US" altLang="ja-JP" sz="1600" b="1" i="0" u="none" strike="noStrike" dirty="0" smtClean="0">
                          <a:solidFill>
                            <a:srgbClr val="000000"/>
                          </a:solidFill>
                          <a:effectLst/>
                          <a:latin typeface="Century" panose="02040604050505020304" pitchFamily="18" charset="0"/>
                        </a:rPr>
                        <a:t>of</a:t>
                      </a:r>
                      <a:r>
                        <a:rPr lang="en-US" altLang="ja-JP" sz="1600" b="1" i="0" u="none" strike="noStrike" baseline="0" dirty="0" smtClean="0">
                          <a:solidFill>
                            <a:srgbClr val="000000"/>
                          </a:solidFill>
                          <a:effectLst/>
                          <a:latin typeface="Century" panose="02040604050505020304" pitchFamily="18" charset="0"/>
                        </a:rPr>
                        <a:t> contract</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Apparent Agency</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Loan for use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General Principles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N</a:t>
                      </a:r>
                      <a:r>
                        <a:rPr lang="en-US" altLang="ja-JP" sz="1600" b="1" i="0" u="none" strike="noStrike" baseline="0" dirty="0" smtClean="0">
                          <a:solidFill>
                            <a:srgbClr val="000000"/>
                          </a:solidFill>
                          <a:effectLst/>
                          <a:latin typeface="Century" panose="02040604050505020304" pitchFamily="18" charset="0"/>
                        </a:rPr>
                        <a:t>ext kin’s right for compensation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Division of Inherited Property</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Joint </a:t>
                      </a:r>
                      <a:r>
                        <a:rPr lang="en-US" altLang="ja-JP" sz="1600" b="1" i="0" u="none" strike="noStrike" dirty="0" err="1" smtClean="0">
                          <a:solidFill>
                            <a:srgbClr val="000000"/>
                          </a:solidFill>
                          <a:effectLst/>
                          <a:latin typeface="Century" panose="02040604050505020304" pitchFamily="18" charset="0"/>
                        </a:rPr>
                        <a:t>tortfeasor</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Scope of Damages</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Action </a:t>
                      </a:r>
                      <a:r>
                        <a:rPr lang="en-US" altLang="ja-JP" sz="1600" b="1" i="0" u="none" strike="noStrike" dirty="0" err="1" smtClean="0">
                          <a:solidFill>
                            <a:srgbClr val="000000"/>
                          </a:solidFill>
                          <a:effectLst/>
                          <a:latin typeface="Century" panose="02040604050505020304" pitchFamily="18" charset="0"/>
                        </a:rPr>
                        <a:t>Paulienne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Pubic policy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Defamation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latin typeface="Century" panose="02040604050505020304" pitchFamily="18" charset="0"/>
                        </a:rPr>
                        <a:t>28</a:t>
                      </a:r>
                      <a:endParaRPr lang="en-US" altLang="ja-JP" sz="2400" b="0" i="0" u="none" strike="noStrike">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Acquisitive prescription</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Transfer real estate</a:t>
                      </a:r>
                      <a:br>
                        <a:rPr lang="en-US" altLang="ja-JP" sz="1600" b="1" i="0" u="none" strike="noStrike" dirty="0" smtClean="0">
                          <a:solidFill>
                            <a:srgbClr val="000000"/>
                          </a:solidFill>
                          <a:effectLst/>
                          <a:latin typeface="Century" panose="02040604050505020304" pitchFamily="18" charset="0"/>
                        </a:rPr>
                      </a:br>
                      <a:r>
                        <a:rPr lang="en-US" altLang="ja-JP" sz="1600" b="1" i="0" u="none" strike="noStrike" dirty="0" smtClean="0">
                          <a:solidFill>
                            <a:srgbClr val="000000"/>
                          </a:solidFill>
                          <a:effectLst/>
                          <a:latin typeface="Century" panose="02040604050505020304" pitchFamily="18" charset="0"/>
                        </a:rPr>
                        <a:t>and registration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Quasi-Mandate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Free</a:t>
                      </a:r>
                      <a:r>
                        <a:rPr lang="en-US" altLang="ja-JP" sz="1600" b="1" i="0" u="none" strike="noStrike" baseline="0" dirty="0" smtClean="0">
                          <a:solidFill>
                            <a:srgbClr val="000000"/>
                          </a:solidFill>
                          <a:effectLst/>
                          <a:latin typeface="Century" panose="02040604050505020304" pitchFamily="18" charset="0"/>
                        </a:rPr>
                        <a:t> of contract</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Restriction</a:t>
                      </a:r>
                      <a:r>
                        <a:rPr lang="en-US" altLang="ja-JP" sz="1600" b="1" i="0" u="none" strike="noStrike" baseline="0" dirty="0" smtClean="0">
                          <a:solidFill>
                            <a:srgbClr val="000000"/>
                          </a:solidFill>
                          <a:effectLst/>
                          <a:latin typeface="Century" panose="02040604050505020304" pitchFamily="18" charset="0"/>
                        </a:rPr>
                        <a:t> of sublease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Judicial Divorce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30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Action oblique</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15163747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9. Transfer of real estate and registration</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en-US" altLang="ja-JP" dirty="0"/>
              <a:t>Article 177(Requirements of Perfection of Changes in Real Rights concerning Immovable properties)</a:t>
            </a:r>
          </a:p>
          <a:p>
            <a:pPr lvl="1"/>
            <a:r>
              <a:rPr lang="en-US" altLang="ja-JP" dirty="0"/>
              <a:t>Acquisitions of, losses of and changes in real rights concerning immovable properties </a:t>
            </a:r>
            <a:r>
              <a:rPr lang="en-US" altLang="ja-JP" dirty="0">
                <a:solidFill>
                  <a:srgbClr val="FF0000"/>
                </a:solidFill>
              </a:rPr>
              <a:t>may not be asserted against third parties</a:t>
            </a:r>
            <a:r>
              <a:rPr lang="en-US" altLang="ja-JP" dirty="0"/>
              <a:t>, </a:t>
            </a:r>
            <a:endParaRPr lang="en-US" altLang="ja-JP" dirty="0" smtClean="0"/>
          </a:p>
          <a:p>
            <a:pPr lvl="1"/>
            <a:r>
              <a:rPr lang="en-US" altLang="ja-JP" dirty="0" smtClean="0">
                <a:solidFill>
                  <a:srgbClr val="FF0000"/>
                </a:solidFill>
              </a:rPr>
              <a:t>unless </a:t>
            </a:r>
            <a:r>
              <a:rPr lang="en-US" altLang="ja-JP" dirty="0">
                <a:solidFill>
                  <a:srgbClr val="FF0000"/>
                </a:solidFill>
              </a:rPr>
              <a:t>the same are registered </a:t>
            </a:r>
            <a:r>
              <a:rPr lang="en-US" altLang="ja-JP" dirty="0"/>
              <a:t>pursuant to the applicable provisions of the Real Estate Registration Act (Law No. 123 of 2004) and other laws regarding registration</a:t>
            </a:r>
            <a:r>
              <a:rPr lang="en-US" altLang="ja-JP" dirty="0" smtClean="0"/>
              <a:t>.</a:t>
            </a:r>
            <a:endParaRPr lang="en-US" altLang="ja-JP"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30</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11767472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10. Restriction of subleasing</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dirty="0"/>
              <a:t>Article 612(Restrictions on Assignment and Subleasing of Leasehold)</a:t>
            </a:r>
          </a:p>
          <a:p>
            <a:pPr lvl="1"/>
            <a:r>
              <a:rPr lang="en-US" altLang="ja-JP" dirty="0"/>
              <a:t>(1)</a:t>
            </a:r>
            <a:r>
              <a:rPr lang="ja-JP" altLang="en-US" dirty="0"/>
              <a:t>　</a:t>
            </a:r>
            <a:r>
              <a:rPr lang="en-US" altLang="ja-JP" dirty="0"/>
              <a:t>A lessee may not assign the lessee's rights or sublease a leased Thing without obtaining the approval of the lessor.</a:t>
            </a:r>
          </a:p>
          <a:p>
            <a:pPr lvl="1"/>
            <a:r>
              <a:rPr lang="en-US" altLang="ja-JP" dirty="0"/>
              <a:t>(2)</a:t>
            </a:r>
            <a:r>
              <a:rPr lang="ja-JP" altLang="en-US" dirty="0"/>
              <a:t>　</a:t>
            </a:r>
            <a:r>
              <a:rPr lang="en-US" altLang="ja-JP" dirty="0"/>
              <a:t>If </a:t>
            </a:r>
            <a:r>
              <a:rPr lang="en-US" altLang="ja-JP" dirty="0">
                <a:solidFill>
                  <a:srgbClr val="FF0000"/>
                </a:solidFill>
              </a:rPr>
              <a:t>the lessee allows any third party to make use of or take the profits of a leased Thing</a:t>
            </a:r>
            <a:r>
              <a:rPr lang="en-US" altLang="ja-JP" dirty="0"/>
              <a:t> in violation of the provisions of the preceding paragraph, </a:t>
            </a:r>
            <a:r>
              <a:rPr lang="en-US" altLang="ja-JP" dirty="0">
                <a:solidFill>
                  <a:srgbClr val="FF0000"/>
                </a:solidFill>
              </a:rPr>
              <a:t>the lessor may cancel the contract</a:t>
            </a:r>
            <a:r>
              <a:rPr lang="en-US" altLang="ja-JP" dirty="0"/>
              <a:t>.</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31</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41017882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11. Unjust enrichment</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t>Article 703(Obligation to Return Unjust Enrichment)</a:t>
            </a:r>
          </a:p>
          <a:p>
            <a:pPr lvl="1"/>
            <a:r>
              <a:rPr lang="en-US" altLang="ja-JP" dirty="0"/>
              <a:t>A person who has benefited (hereinafter in this Chapter referred to as "beneficiary") from the property or labor of others without legal cause and </a:t>
            </a:r>
            <a:r>
              <a:rPr lang="en-US" altLang="ja-JP" dirty="0" smtClean="0"/>
              <a:t>has </a:t>
            </a:r>
            <a:r>
              <a:rPr lang="en-US" altLang="ja-JP" dirty="0"/>
              <a:t>thereby caused loss to others </a:t>
            </a:r>
            <a:endParaRPr lang="en-US" altLang="ja-JP" dirty="0" smtClean="0"/>
          </a:p>
          <a:p>
            <a:pPr lvl="1"/>
            <a:r>
              <a:rPr lang="en-US" altLang="ja-JP" dirty="0" smtClean="0"/>
              <a:t>shall </a:t>
            </a:r>
            <a:r>
              <a:rPr lang="en-US" altLang="ja-JP" dirty="0"/>
              <a:t>assume an </a:t>
            </a:r>
            <a:r>
              <a:rPr lang="en-US" altLang="ja-JP" dirty="0">
                <a:solidFill>
                  <a:srgbClr val="FF0000"/>
                </a:solidFill>
              </a:rPr>
              <a:t>obligation to return that benefit</a:t>
            </a:r>
            <a:r>
              <a:rPr lang="en-US" altLang="ja-JP" dirty="0"/>
              <a:t>, to the extent the benefit exists.</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32</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15907066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12. Termination of contract</a:t>
            </a:r>
            <a:br>
              <a:rPr kumimoji="1" lang="en-US" altLang="ja-JP" dirty="0" smtClean="0"/>
            </a:br>
            <a:r>
              <a:rPr lang="en-US" altLang="ja-JP" dirty="0" smtClean="0"/>
              <a:t>Delayed performance</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t>Article 541(Right to Cancel for Delayed Performance)</a:t>
            </a:r>
          </a:p>
          <a:p>
            <a:pPr lvl="1"/>
            <a:r>
              <a:rPr lang="en-US" altLang="ja-JP" dirty="0"/>
              <a:t>In cases where </a:t>
            </a:r>
            <a:r>
              <a:rPr lang="en-US" altLang="ja-JP" dirty="0">
                <a:solidFill>
                  <a:srgbClr val="FF0000"/>
                </a:solidFill>
              </a:rPr>
              <a:t>one of the parties does not perform his/her obligations</a:t>
            </a:r>
            <a:r>
              <a:rPr lang="en-US" altLang="ja-JP" dirty="0"/>
              <a:t>, </a:t>
            </a:r>
            <a:endParaRPr lang="en-US" altLang="ja-JP" dirty="0" smtClean="0"/>
          </a:p>
          <a:p>
            <a:pPr lvl="1"/>
            <a:r>
              <a:rPr lang="en-US" altLang="ja-JP" dirty="0" smtClean="0"/>
              <a:t>if </a:t>
            </a:r>
            <a:r>
              <a:rPr lang="en-US" altLang="ja-JP" dirty="0"/>
              <a:t>the other party demands performance of the obligations, specifying a </a:t>
            </a:r>
            <a:r>
              <a:rPr lang="en-US" altLang="ja-JP" dirty="0" smtClean="0"/>
              <a:t>reasonable </a:t>
            </a:r>
            <a:r>
              <a:rPr lang="en-US" altLang="ja-JP" dirty="0"/>
              <a:t>period and no performance is tendered during that period, </a:t>
            </a:r>
            <a:endParaRPr lang="en-US" altLang="ja-JP" dirty="0" smtClean="0"/>
          </a:p>
          <a:p>
            <a:pPr lvl="1"/>
            <a:r>
              <a:rPr lang="en-US" altLang="ja-JP" dirty="0" smtClean="0">
                <a:solidFill>
                  <a:srgbClr val="FF0000"/>
                </a:solidFill>
              </a:rPr>
              <a:t>the </a:t>
            </a:r>
            <a:r>
              <a:rPr lang="en-US" altLang="ja-JP" dirty="0">
                <a:solidFill>
                  <a:srgbClr val="FF0000"/>
                </a:solidFill>
              </a:rPr>
              <a:t>other party may cancel the contract</a:t>
            </a:r>
            <a:r>
              <a:rPr lang="en-US" altLang="ja-JP" dirty="0" smtClean="0"/>
              <a:t>.</a:t>
            </a:r>
            <a:endParaRPr lang="en-US" altLang="ja-JP"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33</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8182538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13. Mistake</a:t>
            </a:r>
            <a:endParaRPr kumimoji="1" lang="ja-JP" altLang="en-US" dirty="0"/>
          </a:p>
        </p:txBody>
      </p:sp>
      <p:sp>
        <p:nvSpPr>
          <p:cNvPr id="3" name="コンテンツ プレースホルダー 2"/>
          <p:cNvSpPr>
            <a:spLocks noGrp="1"/>
          </p:cNvSpPr>
          <p:nvPr>
            <p:ph idx="1"/>
          </p:nvPr>
        </p:nvSpPr>
        <p:spPr/>
        <p:txBody>
          <a:bodyPr/>
          <a:lstStyle/>
          <a:p>
            <a:r>
              <a:rPr lang="en-US" altLang="ja-JP" dirty="0"/>
              <a:t>Article 95(Mistake)</a:t>
            </a:r>
          </a:p>
          <a:p>
            <a:pPr lvl="1"/>
            <a:r>
              <a:rPr lang="en-US" altLang="ja-JP" dirty="0"/>
              <a:t>Manifestation of intention has </a:t>
            </a:r>
            <a:r>
              <a:rPr lang="en-US" altLang="ja-JP" dirty="0">
                <a:solidFill>
                  <a:srgbClr val="FF0000"/>
                </a:solidFill>
              </a:rPr>
              <a:t>no effect when there is a mistake</a:t>
            </a:r>
            <a:r>
              <a:rPr lang="en-US" altLang="ja-JP" dirty="0"/>
              <a:t> </a:t>
            </a:r>
            <a:r>
              <a:rPr lang="en-US" altLang="ja-JP" dirty="0">
                <a:solidFill>
                  <a:srgbClr val="FF0000"/>
                </a:solidFill>
              </a:rPr>
              <a:t>in any element of the juristic act</a:t>
            </a:r>
            <a:r>
              <a:rPr lang="en-US" altLang="ja-JP" dirty="0"/>
              <a:t> in question; </a:t>
            </a:r>
            <a:endParaRPr lang="en-US" altLang="ja-JP" dirty="0" smtClean="0"/>
          </a:p>
          <a:p>
            <a:pPr lvl="1"/>
            <a:r>
              <a:rPr lang="en-US" altLang="ja-JP" dirty="0" smtClean="0"/>
              <a:t>provided, however</a:t>
            </a:r>
            <a:r>
              <a:rPr lang="en-US" altLang="ja-JP" dirty="0"/>
              <a:t>, that the person who made the manifestation of intention may not assert such nullity by himself/herself if he/she was </a:t>
            </a:r>
            <a:r>
              <a:rPr lang="en-US" altLang="ja-JP" dirty="0">
                <a:solidFill>
                  <a:srgbClr val="FF0000"/>
                </a:solidFill>
              </a:rPr>
              <a:t>grossly negligent</a:t>
            </a:r>
            <a:r>
              <a:rPr lang="en-US" altLang="ja-JP" dirty="0"/>
              <a:t>.</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34</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38018031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14. Leases</a:t>
            </a:r>
            <a:endParaRPr kumimoji="1" lang="ja-JP" altLang="en-US" dirty="0"/>
          </a:p>
        </p:txBody>
      </p:sp>
      <p:sp>
        <p:nvSpPr>
          <p:cNvPr id="3" name="コンテンツ プレースホルダー 2"/>
          <p:cNvSpPr>
            <a:spLocks noGrp="1"/>
          </p:cNvSpPr>
          <p:nvPr>
            <p:ph idx="1"/>
          </p:nvPr>
        </p:nvSpPr>
        <p:spPr/>
        <p:txBody>
          <a:bodyPr/>
          <a:lstStyle/>
          <a:p>
            <a:r>
              <a:rPr lang="en-US" altLang="ja-JP" dirty="0"/>
              <a:t>Article 601(Leases)</a:t>
            </a:r>
          </a:p>
          <a:p>
            <a:pPr lvl="1"/>
            <a:r>
              <a:rPr lang="en-US" altLang="ja-JP" dirty="0"/>
              <a:t>A lease shall become effective </a:t>
            </a:r>
            <a:r>
              <a:rPr lang="en-US" altLang="ja-JP" dirty="0" smtClean="0"/>
              <a:t>when</a:t>
            </a:r>
          </a:p>
          <a:p>
            <a:pPr lvl="1"/>
            <a:r>
              <a:rPr lang="en-US" altLang="ja-JP" dirty="0" smtClean="0"/>
              <a:t>one </a:t>
            </a:r>
            <a:r>
              <a:rPr lang="en-US" altLang="ja-JP" dirty="0"/>
              <a:t>of the parties promises to make a certain Thing available for the using and taking the profits by the other party and </a:t>
            </a:r>
            <a:endParaRPr lang="en-US" altLang="ja-JP" dirty="0" smtClean="0"/>
          </a:p>
          <a:p>
            <a:pPr lvl="1"/>
            <a:r>
              <a:rPr lang="en-US" altLang="ja-JP" dirty="0" smtClean="0"/>
              <a:t>the </a:t>
            </a:r>
            <a:r>
              <a:rPr lang="en-US" altLang="ja-JP" dirty="0"/>
              <a:t>other party promises to pay rent for the same.</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35</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7633133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15. Apparent agency</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t>Article 110(Apparent Authority of Act Exceeding Authority)</a:t>
            </a:r>
          </a:p>
          <a:p>
            <a:pPr lvl="1"/>
            <a:r>
              <a:rPr lang="en-US" altLang="ja-JP" dirty="0"/>
              <a:t>The provision of the main clause of the preceding Article shall apply mutatis mutandis to the case where </a:t>
            </a:r>
            <a:endParaRPr lang="en-US" altLang="ja-JP" dirty="0" smtClean="0"/>
          </a:p>
          <a:p>
            <a:pPr lvl="1"/>
            <a:r>
              <a:rPr lang="en-US" altLang="ja-JP" dirty="0" smtClean="0"/>
              <a:t>an </a:t>
            </a:r>
            <a:r>
              <a:rPr lang="en-US" altLang="ja-JP" dirty="0"/>
              <a:t>agent performs any act exceeding its authority and </a:t>
            </a:r>
            <a:endParaRPr lang="en-US" altLang="ja-JP" dirty="0" smtClean="0"/>
          </a:p>
          <a:p>
            <a:pPr lvl="1"/>
            <a:r>
              <a:rPr lang="en-US" altLang="ja-JP" dirty="0" smtClean="0"/>
              <a:t>a </a:t>
            </a:r>
            <a:r>
              <a:rPr lang="en-US" altLang="ja-JP" dirty="0">
                <a:solidFill>
                  <a:srgbClr val="FF0000"/>
                </a:solidFill>
              </a:rPr>
              <a:t>third party has reasonable grounds for believing that the agent has the authority</a:t>
            </a:r>
            <a:r>
              <a:rPr lang="en-US" altLang="ja-JP" dirty="0"/>
              <a:t>.</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36</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16244616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16. Next kin’s right to compensation</a:t>
            </a:r>
            <a:endParaRPr kumimoji="1" lang="ja-JP" altLang="en-US" dirty="0"/>
          </a:p>
        </p:txBody>
      </p:sp>
      <p:sp>
        <p:nvSpPr>
          <p:cNvPr id="3" name="コンテンツ プレースホルダー 2"/>
          <p:cNvSpPr>
            <a:spLocks noGrp="1"/>
          </p:cNvSpPr>
          <p:nvPr>
            <p:ph idx="1"/>
          </p:nvPr>
        </p:nvSpPr>
        <p:spPr/>
        <p:txBody>
          <a:bodyPr/>
          <a:lstStyle/>
          <a:p>
            <a:r>
              <a:rPr lang="en-US" altLang="ja-JP" dirty="0"/>
              <a:t>Article 711(Compensation for Damages to Next of Kin)</a:t>
            </a:r>
          </a:p>
          <a:p>
            <a:pPr lvl="1"/>
            <a:r>
              <a:rPr lang="en-US" altLang="ja-JP" dirty="0"/>
              <a:t>A person who has taken the life of another must compensate for damages to </a:t>
            </a:r>
            <a:endParaRPr lang="en-US" altLang="ja-JP" dirty="0" smtClean="0"/>
          </a:p>
          <a:p>
            <a:pPr lvl="1"/>
            <a:r>
              <a:rPr lang="en-US" altLang="ja-JP" dirty="0" smtClean="0">
                <a:solidFill>
                  <a:srgbClr val="FF0000"/>
                </a:solidFill>
              </a:rPr>
              <a:t>the </a:t>
            </a:r>
            <a:r>
              <a:rPr lang="en-US" altLang="ja-JP" dirty="0">
                <a:solidFill>
                  <a:srgbClr val="FF0000"/>
                </a:solidFill>
              </a:rPr>
              <a:t>father, mother, spouse and children of the victim</a:t>
            </a:r>
            <a:r>
              <a:rPr lang="en-US" altLang="ja-JP" dirty="0"/>
              <a:t>, </a:t>
            </a:r>
            <a:endParaRPr lang="en-US" altLang="ja-JP" dirty="0" smtClean="0"/>
          </a:p>
          <a:p>
            <a:pPr lvl="1"/>
            <a:r>
              <a:rPr lang="en-US" altLang="ja-JP" dirty="0" smtClean="0"/>
              <a:t>even </a:t>
            </a:r>
            <a:r>
              <a:rPr lang="en-US" altLang="ja-JP" dirty="0"/>
              <a:t>in cases where the property rights of the same have not been infringed.</a:t>
            </a: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37</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0501053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17. Scope of Damages</a:t>
            </a:r>
            <a:br>
              <a:rPr kumimoji="1" lang="en-US" altLang="ja-JP" dirty="0" smtClean="0"/>
            </a:br>
            <a:r>
              <a:rPr kumimoji="1" lang="en-US" altLang="ja-JP" dirty="0" smtClean="0"/>
              <a:t>Adequate causation</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a:t>Article 416(Scope of Damages)</a:t>
            </a:r>
          </a:p>
          <a:p>
            <a:pPr lvl="1"/>
            <a:r>
              <a:rPr lang="en-US" altLang="ja-JP" dirty="0"/>
              <a:t>(1)</a:t>
            </a:r>
            <a:r>
              <a:rPr lang="ja-JP" altLang="en-US" dirty="0"/>
              <a:t>　</a:t>
            </a:r>
            <a:r>
              <a:rPr lang="en-US" altLang="ja-JP" dirty="0"/>
              <a:t>The purpose of the demand for the damages for failure to perform an obligation shall be to demand the compensation for damages which would ordinarily arise from such failure.</a:t>
            </a:r>
          </a:p>
          <a:p>
            <a:pPr lvl="1"/>
            <a:r>
              <a:rPr lang="en-US" altLang="ja-JP" dirty="0"/>
              <a:t>(2)</a:t>
            </a:r>
            <a:r>
              <a:rPr lang="ja-JP" altLang="en-US" dirty="0"/>
              <a:t>　</a:t>
            </a:r>
            <a:r>
              <a:rPr lang="en-US" altLang="ja-JP" dirty="0"/>
              <a:t>The </a:t>
            </a:r>
            <a:r>
              <a:rPr lang="en-US" altLang="ja-JP" dirty="0" err="1"/>
              <a:t>obligee</a:t>
            </a:r>
            <a:r>
              <a:rPr lang="en-US" altLang="ja-JP" dirty="0"/>
              <a:t> may also demand the compensation for damages which arise from any special circumstances </a:t>
            </a:r>
            <a:r>
              <a:rPr lang="en-US" altLang="ja-JP" dirty="0">
                <a:solidFill>
                  <a:srgbClr val="FF0000"/>
                </a:solidFill>
              </a:rPr>
              <a:t>if the party did foresee, or should have foreseen</a:t>
            </a:r>
            <a:r>
              <a:rPr lang="en-US" altLang="ja-JP" dirty="0"/>
              <a:t>, such circumstances.</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38</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11762777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18. </a:t>
            </a:r>
            <a:r>
              <a:rPr lang="en-US" altLang="ja-JP" dirty="0" smtClean="0"/>
              <a:t>Defamation</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3600" dirty="0"/>
              <a:t>Article 723(Recovery in Defamation)</a:t>
            </a:r>
          </a:p>
          <a:p>
            <a:pPr lvl="1"/>
            <a:r>
              <a:rPr lang="en-US" altLang="ja-JP" sz="3200" dirty="0"/>
              <a:t>The court may, at the request of the victim, order a person who defamed others, </a:t>
            </a:r>
            <a:endParaRPr lang="en-US" altLang="ja-JP" sz="3200" dirty="0" smtClean="0"/>
          </a:p>
          <a:p>
            <a:pPr lvl="1"/>
            <a:r>
              <a:rPr lang="en-US" altLang="ja-JP" sz="3200" dirty="0" smtClean="0"/>
              <a:t>to </a:t>
            </a:r>
            <a:r>
              <a:rPr lang="en-US" altLang="ja-JP" sz="3200" dirty="0"/>
              <a:t>effect appropriate measures to </a:t>
            </a:r>
            <a:r>
              <a:rPr lang="en-US" altLang="ja-JP" sz="3200" dirty="0">
                <a:solidFill>
                  <a:srgbClr val="FF0000"/>
                </a:solidFill>
              </a:rPr>
              <a:t>restore the reputation of the victim </a:t>
            </a:r>
            <a:r>
              <a:rPr lang="en-US" altLang="ja-JP" sz="3200" dirty="0"/>
              <a:t>in lieu of, or in addition to, damages.</a:t>
            </a:r>
            <a:endParaRPr kumimoji="1" lang="ja-JP" altLang="en-US" sz="32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39</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545264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sz="3600" dirty="0" smtClean="0"/>
              <a:t>9. Best 30 Articles of  Civil Code of Japan</a:t>
            </a:r>
            <a:br>
              <a:rPr lang="en-US" altLang="ja-JP" sz="3600" dirty="0" smtClean="0"/>
            </a:br>
            <a:r>
              <a:rPr lang="en-US" altLang="ja-JP" sz="2700" dirty="0"/>
              <a:t>from the view point of frequency of application(1945-2013)</a:t>
            </a:r>
            <a:endParaRPr kumimoji="1" lang="ja-JP" altLang="en-US" sz="2700" dirty="0"/>
          </a:p>
        </p:txBody>
      </p:sp>
      <p:sp>
        <p:nvSpPr>
          <p:cNvPr id="3" name="スライド番号プレースホルダー 2"/>
          <p:cNvSpPr>
            <a:spLocks noGrp="1"/>
          </p:cNvSpPr>
          <p:nvPr>
            <p:ph type="sldNum" sz="quarter" idx="12"/>
          </p:nvPr>
        </p:nvSpPr>
        <p:spPr/>
        <p:txBody>
          <a:bodyPr/>
          <a:lstStyle/>
          <a:p>
            <a:pPr>
              <a:defRPr/>
            </a:pPr>
            <a:fld id="{2AB907CC-B5D6-40A4-812F-E6BF3FB2D322}" type="slidenum">
              <a:rPr lang="ja-JP" altLang="en-US" smtClean="0"/>
              <a:pPr>
                <a:defRPr/>
              </a:pPr>
              <a:t>4</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1357794870"/>
              </p:ext>
            </p:extLst>
          </p:nvPr>
        </p:nvGraphicFramePr>
        <p:xfrm>
          <a:off x="323528" y="1283377"/>
          <a:ext cx="8424937" cy="4881927"/>
        </p:xfrm>
        <a:graphic>
          <a:graphicData uri="http://schemas.openxmlformats.org/drawingml/2006/table">
            <a:tbl>
              <a:tblPr>
                <a:tableStyleId>{5C22544A-7EE6-4342-B048-85BDC9FD1C3A}</a:tableStyleId>
              </a:tblPr>
              <a:tblGrid>
                <a:gridCol w="476821"/>
                <a:gridCol w="2682712"/>
                <a:gridCol w="44450"/>
                <a:gridCol w="476821"/>
                <a:gridCol w="2195609"/>
                <a:gridCol w="44450"/>
                <a:gridCol w="476821"/>
                <a:gridCol w="2027253"/>
              </a:tblGrid>
              <a:tr h="399317">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latin typeface="Century" panose="02040604050505020304" pitchFamily="18" charset="0"/>
                        </a:rPr>
                        <a:t>28</a:t>
                      </a:r>
                      <a:endParaRPr lang="en-US" altLang="ja-JP" sz="2400" b="0" i="0" u="none" strike="noStrike">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30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7631326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19. Quasi-Mandate</a:t>
            </a:r>
            <a:endParaRPr kumimoji="1" lang="ja-JP" altLang="en-US" dirty="0"/>
          </a:p>
        </p:txBody>
      </p:sp>
      <p:sp>
        <p:nvSpPr>
          <p:cNvPr id="3" name="コンテンツ プレースホルダー 2"/>
          <p:cNvSpPr>
            <a:spLocks noGrp="1"/>
          </p:cNvSpPr>
          <p:nvPr>
            <p:ph idx="1"/>
          </p:nvPr>
        </p:nvSpPr>
        <p:spPr/>
        <p:txBody>
          <a:bodyPr>
            <a:noAutofit/>
          </a:bodyPr>
          <a:lstStyle/>
          <a:p>
            <a:r>
              <a:rPr lang="en-US" altLang="ja-JP" sz="4000" dirty="0"/>
              <a:t>Article 656(Quasi-Mandate)</a:t>
            </a:r>
          </a:p>
          <a:p>
            <a:pPr lvl="1"/>
            <a:r>
              <a:rPr lang="en-US" altLang="ja-JP" sz="3600" dirty="0"/>
              <a:t>The provisions of this Section shall apply mutatis mutandis to mandates of business that do not constitute juristic acts.</a:t>
            </a:r>
            <a:endParaRPr kumimoji="1" lang="ja-JP" altLang="en-US" sz="36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40</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10611686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20. Judicial Divorce</a:t>
            </a:r>
            <a:endParaRPr kumimoji="1" lang="ja-JP" altLang="en-US" dirty="0"/>
          </a:p>
        </p:txBody>
      </p:sp>
      <p:sp>
        <p:nvSpPr>
          <p:cNvPr id="3" name="コンテンツ プレースホルダー 2"/>
          <p:cNvSpPr>
            <a:spLocks noGrp="1"/>
          </p:cNvSpPr>
          <p:nvPr>
            <p:ph idx="1"/>
          </p:nvPr>
        </p:nvSpPr>
        <p:spPr>
          <a:xfrm>
            <a:off x="323528" y="1600200"/>
            <a:ext cx="8568952" cy="4525963"/>
          </a:xfrm>
        </p:spPr>
        <p:txBody>
          <a:bodyPr>
            <a:noAutofit/>
          </a:bodyPr>
          <a:lstStyle/>
          <a:p>
            <a:r>
              <a:rPr lang="en-US" altLang="ja-JP" sz="2000" dirty="0"/>
              <a:t>Article 770(Judicial Divorce)</a:t>
            </a:r>
          </a:p>
          <a:p>
            <a:pPr lvl="1"/>
            <a:r>
              <a:rPr lang="en-US" altLang="ja-JP" sz="2000" dirty="0"/>
              <a:t>(1)</a:t>
            </a:r>
            <a:r>
              <a:rPr lang="ja-JP" altLang="en-US" sz="2000" dirty="0"/>
              <a:t>　</a:t>
            </a:r>
            <a:r>
              <a:rPr lang="en-US" altLang="ja-JP" sz="2000" dirty="0"/>
              <a:t>Only in the cases stated in the following items may either husband or wife file a suit for divorce:</a:t>
            </a:r>
          </a:p>
          <a:p>
            <a:pPr lvl="2"/>
            <a:r>
              <a:rPr lang="en-US" altLang="ja-JP" sz="1600" dirty="0"/>
              <a:t> (</a:t>
            </a:r>
            <a:r>
              <a:rPr lang="en-US" altLang="ja-JP" sz="1600" dirty="0" err="1"/>
              <a:t>i</a:t>
            </a:r>
            <a:r>
              <a:rPr lang="en-US" altLang="ja-JP" sz="1600" dirty="0"/>
              <a:t>)</a:t>
            </a:r>
            <a:r>
              <a:rPr lang="ja-JP" altLang="en-US" sz="1600" dirty="0"/>
              <a:t>　</a:t>
            </a:r>
            <a:r>
              <a:rPr lang="en-US" altLang="ja-JP" sz="1600" dirty="0"/>
              <a:t>if a spouse has committed an act of </a:t>
            </a:r>
            <a:r>
              <a:rPr lang="en-US" altLang="ja-JP" sz="1600" dirty="0" err="1"/>
              <a:t>unchastity</a:t>
            </a:r>
            <a:r>
              <a:rPr lang="en-US" altLang="ja-JP" sz="1600" dirty="0"/>
              <a:t>;</a:t>
            </a:r>
          </a:p>
          <a:p>
            <a:pPr lvl="2"/>
            <a:r>
              <a:rPr lang="en-US" altLang="ja-JP" sz="1600" dirty="0"/>
              <a:t> (ii)</a:t>
            </a:r>
            <a:r>
              <a:rPr lang="ja-JP" altLang="en-US" sz="1600" dirty="0"/>
              <a:t>　</a:t>
            </a:r>
            <a:r>
              <a:rPr lang="en-US" altLang="ja-JP" sz="1600" dirty="0"/>
              <a:t>if abandoned by a spouse in bad faith;</a:t>
            </a:r>
          </a:p>
          <a:p>
            <a:pPr lvl="2"/>
            <a:r>
              <a:rPr lang="en-US" altLang="ja-JP" sz="1600" dirty="0"/>
              <a:t> (iii)</a:t>
            </a:r>
            <a:r>
              <a:rPr lang="ja-JP" altLang="en-US" sz="1600" dirty="0"/>
              <a:t>　</a:t>
            </a:r>
            <a:r>
              <a:rPr lang="en-US" altLang="ja-JP" sz="1600" dirty="0"/>
              <a:t>if it is not clear whether a spouse is dead or alive for not less than three years;</a:t>
            </a:r>
          </a:p>
          <a:p>
            <a:pPr lvl="2"/>
            <a:r>
              <a:rPr lang="en-US" altLang="ja-JP" sz="1600" dirty="0"/>
              <a:t> (iv)</a:t>
            </a:r>
            <a:r>
              <a:rPr lang="ja-JP" altLang="en-US" sz="1600" dirty="0"/>
              <a:t>　</a:t>
            </a:r>
            <a:r>
              <a:rPr lang="en-US" altLang="ja-JP" sz="1600" dirty="0"/>
              <a:t>if a spouse is suffering from severe mental illness and there is no prospect of recovery; or</a:t>
            </a:r>
          </a:p>
          <a:p>
            <a:pPr lvl="2"/>
            <a:r>
              <a:rPr lang="en-US" altLang="ja-JP" sz="1600" dirty="0"/>
              <a:t> (v)</a:t>
            </a:r>
            <a:r>
              <a:rPr lang="ja-JP" altLang="en-US" sz="1600" dirty="0"/>
              <a:t>　</a:t>
            </a:r>
            <a:r>
              <a:rPr lang="en-US" altLang="ja-JP" sz="1600" dirty="0"/>
              <a:t>if there is any other </a:t>
            </a:r>
            <a:r>
              <a:rPr lang="en-US" altLang="ja-JP" sz="1600" dirty="0">
                <a:solidFill>
                  <a:srgbClr val="FF0000"/>
                </a:solidFill>
              </a:rPr>
              <a:t>grave cause making it difficult to continue the marriage</a:t>
            </a:r>
            <a:r>
              <a:rPr lang="en-US" altLang="ja-JP" sz="1600" dirty="0"/>
              <a:t>.</a:t>
            </a:r>
          </a:p>
          <a:p>
            <a:pPr lvl="1"/>
            <a:r>
              <a:rPr lang="en-US" altLang="ja-JP" sz="2000" dirty="0"/>
              <a:t>(2)</a:t>
            </a:r>
            <a:r>
              <a:rPr lang="ja-JP" altLang="en-US" sz="2000" dirty="0"/>
              <a:t>　</a:t>
            </a:r>
            <a:r>
              <a:rPr lang="en-US" altLang="ja-JP" sz="2000" dirty="0"/>
              <a:t>A court may dismiss a suit for divorce if it finds continuing the marriage reasonable taking into account all circumstances, even in the case where there is a cause listed in items (</a:t>
            </a:r>
            <a:r>
              <a:rPr lang="en-US" altLang="ja-JP" sz="2000" dirty="0" err="1"/>
              <a:t>i</a:t>
            </a:r>
            <a:r>
              <a:rPr lang="en-US" altLang="ja-JP" sz="2000" dirty="0"/>
              <a:t>) to (iv) inclusive of the preceding paragraph.</a:t>
            </a:r>
            <a:endParaRPr kumimoji="1" lang="ja-JP" altLang="en-US" sz="20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41</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1885049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21. Liability of land</a:t>
            </a:r>
            <a:endParaRPr kumimoji="1" lang="ja-JP" altLang="en-US" dirty="0"/>
          </a:p>
        </p:txBody>
      </p:sp>
      <p:sp>
        <p:nvSpPr>
          <p:cNvPr id="3" name="コンテンツ プレースホルダー 2"/>
          <p:cNvSpPr>
            <a:spLocks noGrp="1"/>
          </p:cNvSpPr>
          <p:nvPr>
            <p:ph idx="1"/>
          </p:nvPr>
        </p:nvSpPr>
        <p:spPr>
          <a:xfrm>
            <a:off x="323528" y="1600200"/>
            <a:ext cx="8568952" cy="4525963"/>
          </a:xfrm>
        </p:spPr>
        <p:txBody>
          <a:bodyPr>
            <a:noAutofit/>
          </a:bodyPr>
          <a:lstStyle/>
          <a:p>
            <a:r>
              <a:rPr lang="en-US" altLang="ja-JP" sz="2000" dirty="0"/>
              <a:t>Article 717(Liability of Possessor and Owner of Structure on Land)</a:t>
            </a:r>
          </a:p>
          <a:p>
            <a:pPr lvl="1"/>
            <a:r>
              <a:rPr lang="en-US" altLang="ja-JP" sz="2000" dirty="0"/>
              <a:t>(1)If any defect in the installation or preservation of any structure on land causes damages to others, the possessor of such structure shall be liable to the victims to compensate for those damages; provided, however, that, </a:t>
            </a:r>
            <a:r>
              <a:rPr lang="en-US" altLang="ja-JP" sz="2000" dirty="0">
                <a:solidFill>
                  <a:srgbClr val="FF0000"/>
                </a:solidFill>
              </a:rPr>
              <a:t>if the possessor has used necessary care to prevent the damages arising, the owner must compensate for the damages</a:t>
            </a:r>
            <a:r>
              <a:rPr lang="en-US" altLang="ja-JP" sz="2000" dirty="0"/>
              <a:t>.</a:t>
            </a:r>
          </a:p>
          <a:p>
            <a:pPr lvl="1"/>
            <a:r>
              <a:rPr lang="en-US" altLang="ja-JP" sz="2000" dirty="0"/>
              <a:t>(2)</a:t>
            </a:r>
            <a:r>
              <a:rPr lang="ja-JP" altLang="en-US" sz="2000" dirty="0"/>
              <a:t>　</a:t>
            </a:r>
            <a:r>
              <a:rPr lang="en-US" altLang="ja-JP" sz="2000" dirty="0"/>
              <a:t>The provisions of the preceding paragraph shall apply mutatis mutandis to cases where there is any defect in the planting or support of bamboos and trees.</a:t>
            </a:r>
          </a:p>
          <a:p>
            <a:pPr lvl="1"/>
            <a:r>
              <a:rPr lang="en-US" altLang="ja-JP" sz="2000" dirty="0"/>
              <a:t>(3)</a:t>
            </a:r>
            <a:r>
              <a:rPr lang="ja-JP" altLang="en-US" sz="2000" dirty="0"/>
              <a:t>　</a:t>
            </a:r>
            <a:r>
              <a:rPr lang="en-US" altLang="ja-JP" sz="2000" dirty="0"/>
              <a:t>In the cases of the preceding two paragraphs, </a:t>
            </a:r>
            <a:r>
              <a:rPr lang="en-US" altLang="ja-JP" sz="2000" dirty="0">
                <a:solidFill>
                  <a:srgbClr val="FF0000"/>
                </a:solidFill>
              </a:rPr>
              <a:t>if there is another person who is liable for the cause of the damages</a:t>
            </a:r>
            <a:r>
              <a:rPr lang="en-US" altLang="ja-JP" sz="2000" dirty="0"/>
              <a:t>, </a:t>
            </a:r>
            <a:r>
              <a:rPr lang="en-US" altLang="ja-JP" sz="2000" dirty="0">
                <a:solidFill>
                  <a:srgbClr val="FF0000"/>
                </a:solidFill>
              </a:rPr>
              <a:t>the possessor or owner may exercise their right to obtain reimbursement</a:t>
            </a:r>
            <a:r>
              <a:rPr lang="en-US" altLang="ja-JP" sz="2000" dirty="0"/>
              <a:t> against such person.</a:t>
            </a:r>
            <a:endParaRPr kumimoji="1" lang="ja-JP" altLang="en-US" sz="20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42</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0568704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22. Limitation of time of </a:t>
            </a:r>
            <a:br>
              <a:rPr kumimoji="1" lang="en-US" altLang="ja-JP" dirty="0" smtClean="0"/>
            </a:br>
            <a:r>
              <a:rPr kumimoji="1" lang="en-US" altLang="ja-JP" dirty="0" smtClean="0"/>
              <a:t>liability of tort</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a:t>Article 724(Restriction of Period of Right to Demand Compensation for Damages in Tort)</a:t>
            </a:r>
          </a:p>
          <a:p>
            <a:pPr lvl="1"/>
            <a:r>
              <a:rPr lang="en-US" altLang="ja-JP" dirty="0"/>
              <a:t>The right to demand compensation for damages in tort shall be extinguished by the operation of prescription if it is not exercised by the victim or his/her legal representative </a:t>
            </a:r>
            <a:r>
              <a:rPr lang="en-US" altLang="ja-JP" dirty="0">
                <a:solidFill>
                  <a:srgbClr val="FF0000"/>
                </a:solidFill>
              </a:rPr>
              <a:t>within three years </a:t>
            </a:r>
            <a:r>
              <a:rPr lang="en-US" altLang="ja-JP" dirty="0"/>
              <a:t>from the time when he/she comes to know of the damages and </a:t>
            </a:r>
            <a:r>
              <a:rPr lang="en-US" altLang="ja-JP" dirty="0" smtClean="0"/>
              <a:t>the </a:t>
            </a:r>
            <a:r>
              <a:rPr lang="en-US" altLang="ja-JP" dirty="0"/>
              <a:t>identity of the perpetrator. </a:t>
            </a:r>
            <a:endParaRPr lang="en-US" altLang="ja-JP" dirty="0" smtClean="0"/>
          </a:p>
          <a:p>
            <a:pPr lvl="1"/>
            <a:r>
              <a:rPr lang="en-US" altLang="ja-JP" dirty="0" smtClean="0"/>
              <a:t>The </a:t>
            </a:r>
            <a:r>
              <a:rPr lang="en-US" altLang="ja-JP" dirty="0"/>
              <a:t>same shall apply when </a:t>
            </a:r>
            <a:r>
              <a:rPr lang="en-US" altLang="ja-JP" dirty="0">
                <a:solidFill>
                  <a:srgbClr val="FF0000"/>
                </a:solidFill>
              </a:rPr>
              <a:t>twenty years have elapsed</a:t>
            </a:r>
            <a:r>
              <a:rPr lang="en-US" altLang="ja-JP" dirty="0"/>
              <a:t> from the time of the tortious act.</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43</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37518639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23. Duty of care of a good manager</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3600" dirty="0"/>
              <a:t>Article 644(Duty of Care of Mandatary)</a:t>
            </a:r>
          </a:p>
          <a:p>
            <a:pPr lvl="1"/>
            <a:r>
              <a:rPr lang="en-US" altLang="ja-JP" sz="3200" dirty="0"/>
              <a:t>A mandatary shall assume a duty to administer the mandated business with the </a:t>
            </a:r>
            <a:r>
              <a:rPr lang="en-US" altLang="ja-JP" sz="3200" dirty="0">
                <a:solidFill>
                  <a:srgbClr val="FF0000"/>
                </a:solidFill>
              </a:rPr>
              <a:t>care of a good manager </a:t>
            </a:r>
            <a:r>
              <a:rPr lang="en-US" altLang="ja-JP" sz="3200" dirty="0"/>
              <a:t>compliance with the main purport of the mandate.</a:t>
            </a:r>
            <a:endParaRPr kumimoji="1" lang="ja-JP" altLang="en-US" sz="32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44</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0739349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24. Sale</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sz="4000" dirty="0"/>
              <a:t>Article 555(Sale)</a:t>
            </a:r>
          </a:p>
          <a:p>
            <a:pPr lvl="1"/>
            <a:r>
              <a:rPr lang="en-US" altLang="ja-JP" sz="3600" dirty="0"/>
              <a:t>A sale shall become effective when </a:t>
            </a:r>
            <a:endParaRPr lang="en-US" altLang="ja-JP" sz="3600" dirty="0" smtClean="0"/>
          </a:p>
          <a:p>
            <a:pPr lvl="1"/>
            <a:r>
              <a:rPr lang="en-US" altLang="ja-JP" sz="3600" dirty="0" smtClean="0"/>
              <a:t>one </a:t>
            </a:r>
            <a:r>
              <a:rPr lang="en-US" altLang="ja-JP" sz="3600" dirty="0"/>
              <a:t>of the parties promises to transfer a certain real rights to the other party and </a:t>
            </a:r>
            <a:endParaRPr lang="en-US" altLang="ja-JP" sz="3600" dirty="0" smtClean="0"/>
          </a:p>
          <a:p>
            <a:pPr lvl="1"/>
            <a:r>
              <a:rPr lang="en-US" altLang="ja-JP" sz="3600" dirty="0" smtClean="0"/>
              <a:t>the </a:t>
            </a:r>
            <a:r>
              <a:rPr lang="en-US" altLang="ja-JP" sz="3600" dirty="0"/>
              <a:t>other party promises to pay the purchase money for it.</a:t>
            </a:r>
            <a:endParaRPr kumimoji="1" lang="ja-JP" altLang="en-US" sz="36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45</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39362435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25. Loan for use</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a:t>Article 616(Mutatis Mutandis Application of Loans for Use)</a:t>
            </a:r>
          </a:p>
          <a:p>
            <a:pPr lvl="1"/>
            <a:r>
              <a:rPr lang="en-US" altLang="ja-JP" dirty="0"/>
              <a:t>The provisions of Paragraph 1 of Article 594, Paragraph 1 of Article 597 and Article 598 shall apply mutatis mutandis to leases</a:t>
            </a:r>
            <a:r>
              <a:rPr lang="en-US" altLang="ja-JP" dirty="0" smtClean="0"/>
              <a:t>.</a:t>
            </a:r>
          </a:p>
          <a:p>
            <a:r>
              <a:rPr lang="en-US" altLang="ja-JP" dirty="0"/>
              <a:t>Article 593(Loans for Use)</a:t>
            </a:r>
          </a:p>
          <a:p>
            <a:pPr lvl="1"/>
            <a:r>
              <a:rPr lang="en-US" altLang="ja-JP" dirty="0"/>
              <a:t>A loan for use shall become effective when one of the parties receives a defined Thing from the other party </a:t>
            </a:r>
            <a:endParaRPr lang="en-US" altLang="ja-JP" dirty="0" smtClean="0"/>
          </a:p>
          <a:p>
            <a:pPr lvl="1"/>
            <a:r>
              <a:rPr lang="en-US" altLang="ja-JP" dirty="0" smtClean="0"/>
              <a:t>by </a:t>
            </a:r>
            <a:r>
              <a:rPr lang="en-US" altLang="ja-JP" dirty="0"/>
              <a:t>promising that he/she will return the Thing after he/she has gratuitously made use of and taken the profits of the same.</a:t>
            </a:r>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46</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3572209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26. Division of Inherited Property</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en-US" altLang="ja-JP" dirty="0"/>
              <a:t>Article 907(Agreement or Ruling for Division of Inherited Property etc.)</a:t>
            </a:r>
          </a:p>
          <a:p>
            <a:pPr lvl="1"/>
            <a:r>
              <a:rPr lang="en-US" altLang="ja-JP" dirty="0"/>
              <a:t>(1)</a:t>
            </a:r>
            <a:r>
              <a:rPr lang="ja-JP" altLang="en-US" dirty="0"/>
              <a:t>　</a:t>
            </a:r>
            <a:r>
              <a:rPr lang="en-US" altLang="ja-JP" dirty="0"/>
              <a:t>Joint heirs may at any time divide inherited property by agreement except in the case where this is prohibited by the decedent's will pursuant to the provision of the following Article.</a:t>
            </a:r>
          </a:p>
          <a:p>
            <a:pPr lvl="1"/>
            <a:r>
              <a:rPr lang="en-US" altLang="ja-JP" dirty="0"/>
              <a:t>(2)</a:t>
            </a:r>
            <a:r>
              <a:rPr lang="ja-JP" altLang="en-US" dirty="0"/>
              <a:t>　</a:t>
            </a:r>
            <a:r>
              <a:rPr lang="en-US" altLang="ja-JP" dirty="0"/>
              <a:t>If agreement is not, or cannot be, settled between joint heirs regarding division of inherited property, each of the joint heirs may make an application to the family court for a division of the inherited property.</a:t>
            </a:r>
          </a:p>
          <a:p>
            <a:pPr lvl="1"/>
            <a:r>
              <a:rPr lang="en-US" altLang="ja-JP" dirty="0"/>
              <a:t>(3)</a:t>
            </a:r>
            <a:r>
              <a:rPr lang="ja-JP" altLang="en-US" dirty="0"/>
              <a:t>　</a:t>
            </a:r>
            <a:r>
              <a:rPr lang="en-US" altLang="ja-JP" dirty="0"/>
              <a:t>In the case referred to in the preceding paragraph, if there is a special reason, the family court may prohibit the division of the inherited property, in whole or part, for a specified period.</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47</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4330170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27. Action </a:t>
            </a:r>
            <a:r>
              <a:rPr kumimoji="1" lang="en-US" altLang="ja-JP" dirty="0" err="1" smtClean="0"/>
              <a:t>Paulienne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en-US" altLang="ja-JP" dirty="0"/>
              <a:t>Article 424(</a:t>
            </a:r>
            <a:r>
              <a:rPr lang="en-US" altLang="ja-JP" dirty="0" err="1"/>
              <a:t>Obligee's</a:t>
            </a:r>
            <a:r>
              <a:rPr lang="en-US" altLang="ja-JP" dirty="0"/>
              <a:t> Right to Demand the Rescission of Fraudulent Act)</a:t>
            </a:r>
          </a:p>
          <a:p>
            <a:pPr lvl="1"/>
            <a:r>
              <a:rPr lang="en-US" altLang="ja-JP" dirty="0"/>
              <a:t>(1)</a:t>
            </a:r>
            <a:r>
              <a:rPr lang="ja-JP" altLang="en-US" dirty="0"/>
              <a:t>　</a:t>
            </a:r>
            <a:r>
              <a:rPr lang="en-US" altLang="ja-JP" dirty="0"/>
              <a:t>An </a:t>
            </a:r>
            <a:r>
              <a:rPr lang="en-US" altLang="ja-JP" dirty="0" err="1"/>
              <a:t>obligee</a:t>
            </a:r>
            <a:r>
              <a:rPr lang="en-US" altLang="ja-JP" dirty="0"/>
              <a:t> may demand the court to rescind any juristic act which an obligor commits knowing that it will prejudice the </a:t>
            </a:r>
            <a:r>
              <a:rPr lang="en-US" altLang="ja-JP" dirty="0" err="1"/>
              <a:t>obligee</a:t>
            </a:r>
            <a:r>
              <a:rPr lang="en-US" altLang="ja-JP" dirty="0"/>
              <a:t>; </a:t>
            </a:r>
            <a:r>
              <a:rPr lang="en-US" altLang="ja-JP" dirty="0" smtClean="0"/>
              <a:t/>
            </a:r>
            <a:br>
              <a:rPr lang="en-US" altLang="ja-JP" dirty="0" smtClean="0"/>
            </a:br>
            <a:r>
              <a:rPr lang="en-US" altLang="ja-JP" dirty="0" smtClean="0"/>
              <a:t>provided</a:t>
            </a:r>
            <a:r>
              <a:rPr lang="en-US" altLang="ja-JP" dirty="0"/>
              <a:t>, however, that, this shall not apply to the cases where any person who benefits from such act, or any person who succeeds to such benefit, did not know, at the time of such act or succession, the fact that the </a:t>
            </a:r>
            <a:r>
              <a:rPr lang="en-US" altLang="ja-JP" dirty="0" err="1"/>
              <a:t>obligee</a:t>
            </a:r>
            <a:r>
              <a:rPr lang="en-US" altLang="ja-JP" dirty="0"/>
              <a:t> is to be prejudiced.</a:t>
            </a:r>
          </a:p>
          <a:p>
            <a:pPr lvl="1"/>
            <a:r>
              <a:rPr lang="en-US" altLang="ja-JP" dirty="0"/>
              <a:t>(2)</a:t>
            </a:r>
            <a:r>
              <a:rPr lang="ja-JP" altLang="en-US" dirty="0"/>
              <a:t>　</a:t>
            </a:r>
            <a:r>
              <a:rPr lang="en-US" altLang="ja-JP" dirty="0"/>
              <a:t>The provision of the preceding paragraph shall not apply to a juristic act with a subject other than property rights.</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48</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428325533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28. Acquisitive Prescription</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a:t>Article 162(Acquisitive Prescription of Ownership)</a:t>
            </a:r>
          </a:p>
          <a:p>
            <a:pPr lvl="1"/>
            <a:r>
              <a:rPr lang="en-US" altLang="ja-JP" dirty="0"/>
              <a:t>(1)</a:t>
            </a:r>
            <a:r>
              <a:rPr lang="ja-JP" altLang="en-US" dirty="0"/>
              <a:t>　</a:t>
            </a:r>
            <a:r>
              <a:rPr lang="en-US" altLang="ja-JP" dirty="0"/>
              <a:t>A person who possesses any property of another for 20 years peacefully and openly with an intention to own shall acquire the ownership thereof.</a:t>
            </a:r>
          </a:p>
          <a:p>
            <a:pPr lvl="1"/>
            <a:r>
              <a:rPr lang="en-US" altLang="ja-JP" dirty="0"/>
              <a:t>(2)</a:t>
            </a:r>
            <a:r>
              <a:rPr lang="ja-JP" altLang="en-US" dirty="0"/>
              <a:t>　</a:t>
            </a:r>
            <a:r>
              <a:rPr lang="en-US" altLang="ja-JP" dirty="0"/>
              <a:t>A person who possesses any property of another for 10 years peacefully and openly with an intention to own shall acquire the ownership thereof if he/she was without knowledge and was not negligent when the possession started.</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49</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4026367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sz="3600" dirty="0" smtClean="0"/>
              <a:t>9. Best 30 Articles of  Civil Code of Japan</a:t>
            </a:r>
            <a:br>
              <a:rPr lang="en-US" altLang="ja-JP" sz="3600" dirty="0" smtClean="0"/>
            </a:br>
            <a:r>
              <a:rPr lang="en-US" altLang="ja-JP" sz="2700" dirty="0"/>
              <a:t>from the view point of frequency of application(1945-2013)</a:t>
            </a:r>
            <a:endParaRPr kumimoji="1" lang="ja-JP" altLang="en-US" sz="2700" dirty="0"/>
          </a:p>
        </p:txBody>
      </p:sp>
      <p:sp>
        <p:nvSpPr>
          <p:cNvPr id="3" name="スライド番号プレースホルダー 2"/>
          <p:cNvSpPr>
            <a:spLocks noGrp="1"/>
          </p:cNvSpPr>
          <p:nvPr>
            <p:ph type="sldNum" sz="quarter" idx="12"/>
          </p:nvPr>
        </p:nvSpPr>
        <p:spPr/>
        <p:txBody>
          <a:bodyPr/>
          <a:lstStyle/>
          <a:p>
            <a:pPr>
              <a:defRPr/>
            </a:pPr>
            <a:fld id="{2AB907CC-B5D6-40A4-812F-E6BF3FB2D322}" type="slidenum">
              <a:rPr lang="ja-JP" altLang="en-US" smtClean="0"/>
              <a:pPr>
                <a:defRPr/>
              </a:pPr>
              <a:t>5</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2861965000"/>
              </p:ext>
            </p:extLst>
          </p:nvPr>
        </p:nvGraphicFramePr>
        <p:xfrm>
          <a:off x="323528" y="1283377"/>
          <a:ext cx="8424937" cy="5027879"/>
        </p:xfrm>
        <a:graphic>
          <a:graphicData uri="http://schemas.openxmlformats.org/drawingml/2006/table">
            <a:tbl>
              <a:tblPr>
                <a:tableStyleId>{5C22544A-7EE6-4342-B048-85BDC9FD1C3A}</a:tableStyleId>
              </a:tblPr>
              <a:tblGrid>
                <a:gridCol w="476821"/>
                <a:gridCol w="2682712"/>
                <a:gridCol w="44450"/>
                <a:gridCol w="476821"/>
                <a:gridCol w="2195609"/>
                <a:gridCol w="44450"/>
                <a:gridCol w="476821"/>
                <a:gridCol w="2027253"/>
              </a:tblGrid>
              <a:tr h="399317">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hlinkClick r:id="rId3" action="ppaction://hlinksldjump"/>
                        </a:rPr>
                        <a:t>General tort law</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en-US" altLang="ja-JP" dirty="0" smtClean="0"/>
                    </a:p>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en-US" altLang="ja-JP" dirty="0" smtClean="0"/>
                    </a:p>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en-US" altLang="ja-JP" dirty="0" smtClean="0"/>
                    </a:p>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en-US" altLang="ja-JP" dirty="0" smtClean="0"/>
                    </a:p>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latin typeface="Century" panose="02040604050505020304" pitchFamily="18" charset="0"/>
                        </a:rPr>
                        <a:t>28</a:t>
                      </a:r>
                      <a:endParaRPr lang="en-US" altLang="ja-JP" sz="2400" b="0" i="0" u="none" strike="noStrike">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en-US" altLang="ja-JP" dirty="0" smtClean="0"/>
                    </a:p>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30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1451499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29. Free of contract</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3600" dirty="0"/>
              <a:t>Article 91(Manifestation of Intention Inconsistent with Default Rules)</a:t>
            </a:r>
          </a:p>
          <a:p>
            <a:pPr lvl="1"/>
            <a:r>
              <a:rPr lang="en-US" altLang="ja-JP" sz="3200" dirty="0"/>
              <a:t>If any party to a juristic act manifests any intention which is inconsistent with a provision in any laws and regulations not related to public policy, such intention shall prevail.</a:t>
            </a:r>
            <a:endParaRPr kumimoji="1" lang="ja-JP" altLang="en-US" sz="32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50</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4723513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30. Action oblique</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a:t>Article 423(</a:t>
            </a:r>
            <a:r>
              <a:rPr lang="en-US" altLang="ja-JP" dirty="0" err="1"/>
              <a:t>Obligee's</a:t>
            </a:r>
            <a:r>
              <a:rPr lang="en-US" altLang="ja-JP" dirty="0"/>
              <a:t> </a:t>
            </a:r>
            <a:r>
              <a:rPr lang="en-US" altLang="ja-JP" dirty="0" smtClean="0"/>
              <a:t>Subrogation)</a:t>
            </a:r>
            <a:endParaRPr lang="en-US" altLang="ja-JP" dirty="0"/>
          </a:p>
          <a:p>
            <a:pPr lvl="1"/>
            <a:r>
              <a:rPr lang="en-US" altLang="ja-JP" dirty="0"/>
              <a:t>(1)</a:t>
            </a:r>
            <a:r>
              <a:rPr lang="ja-JP" altLang="en-US" dirty="0"/>
              <a:t>　</a:t>
            </a:r>
            <a:r>
              <a:rPr lang="en-US" altLang="ja-JP" dirty="0"/>
              <a:t>An </a:t>
            </a:r>
            <a:r>
              <a:rPr lang="en-US" altLang="ja-JP" dirty="0" err="1"/>
              <a:t>obligee</a:t>
            </a:r>
            <a:r>
              <a:rPr lang="en-US" altLang="ja-JP" dirty="0"/>
              <a:t> may exercise the right vested in the obligor in order to preserve his/her own claim; provided, however, that, this shall not apply to rights which are exclusive and personal to the obligor.</a:t>
            </a:r>
          </a:p>
          <a:p>
            <a:pPr lvl="1"/>
            <a:r>
              <a:rPr lang="en-US" altLang="ja-JP" dirty="0"/>
              <a:t>(2)</a:t>
            </a:r>
            <a:r>
              <a:rPr lang="ja-JP" altLang="en-US" dirty="0"/>
              <a:t>　</a:t>
            </a:r>
            <a:r>
              <a:rPr lang="en-US" altLang="ja-JP" dirty="0"/>
              <a:t>Until exercised by way of subrogation admitted in a judicial proceeding, the </a:t>
            </a:r>
            <a:r>
              <a:rPr lang="en-US" altLang="ja-JP" dirty="0" err="1"/>
              <a:t>obligee</a:t>
            </a:r>
            <a:r>
              <a:rPr lang="en-US" altLang="ja-JP" dirty="0"/>
              <a:t> may not exercise the right set forth in the preceding paragraph unless and until his/her claim has become due; provided, however, that, this shall not apply to any act of preservation.</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51</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125504289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31. </a:t>
            </a:r>
            <a:r>
              <a:rPr lang="en-US" altLang="ja-JP" dirty="0" err="1" smtClean="0"/>
              <a:t>Suretyship</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en-US" altLang="ja-JP" dirty="0"/>
              <a:t>Article 446(Responsibility of Guarantor)</a:t>
            </a:r>
          </a:p>
          <a:p>
            <a:pPr lvl="1"/>
            <a:r>
              <a:rPr lang="en-US" altLang="ja-JP" dirty="0"/>
              <a:t>(1)</a:t>
            </a:r>
            <a:r>
              <a:rPr lang="ja-JP" altLang="en-US" dirty="0"/>
              <a:t>　</a:t>
            </a:r>
            <a:r>
              <a:rPr lang="en-US" altLang="ja-JP" dirty="0"/>
              <a:t>A guarantor shall have the responsibility to perform the obligation of the principal obligor when the latter fails to perform such obligation.</a:t>
            </a:r>
          </a:p>
          <a:p>
            <a:pPr lvl="1"/>
            <a:r>
              <a:rPr lang="en-US" altLang="ja-JP" dirty="0"/>
              <a:t>(2)</a:t>
            </a:r>
            <a:r>
              <a:rPr lang="ja-JP" altLang="en-US" dirty="0"/>
              <a:t>　</a:t>
            </a:r>
            <a:r>
              <a:rPr lang="en-US" altLang="ja-JP" dirty="0"/>
              <a:t>No contract of guarantee shall be effective unless it is made in writing.</a:t>
            </a:r>
          </a:p>
          <a:p>
            <a:pPr lvl="1"/>
            <a:r>
              <a:rPr lang="en-US" altLang="ja-JP" dirty="0"/>
              <a:t>(3)</a:t>
            </a:r>
            <a:r>
              <a:rPr lang="ja-JP" altLang="en-US" dirty="0"/>
              <a:t>　</a:t>
            </a:r>
            <a:r>
              <a:rPr lang="en-US" altLang="ja-JP" dirty="0"/>
              <a:t>If a contract of guarantee is concluded by electromagnetic record (meaning a record produced by electronic means, magnetic means, or any other means unrecognizable by natural sensory functions that is for computer data-processing use) which records the contents thereof, the contract of guarantee is deemed to be made in writing, and the provision of the preceding paragraph shall apply.</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52</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0158345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32. Distribution of Property</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en-US" altLang="ja-JP" dirty="0"/>
              <a:t>Article 768(Distribution of Property)</a:t>
            </a:r>
          </a:p>
          <a:p>
            <a:pPr lvl="1"/>
            <a:r>
              <a:rPr lang="en-US" altLang="ja-JP" dirty="0"/>
              <a:t>(1)</a:t>
            </a:r>
            <a:r>
              <a:rPr lang="ja-JP" altLang="en-US" dirty="0"/>
              <a:t>　</a:t>
            </a:r>
            <a:r>
              <a:rPr lang="en-US" altLang="ja-JP" dirty="0"/>
              <a:t>One party to a divorce by agreement may claim a distribution of property from the other party.</a:t>
            </a:r>
          </a:p>
          <a:p>
            <a:pPr lvl="1"/>
            <a:r>
              <a:rPr lang="en-US" altLang="ja-JP" dirty="0"/>
              <a:t>(2)</a:t>
            </a:r>
            <a:r>
              <a:rPr lang="ja-JP" altLang="en-US" dirty="0"/>
              <a:t>　</a:t>
            </a:r>
            <a:r>
              <a:rPr lang="en-US" altLang="ja-JP" dirty="0"/>
              <a:t>If the parties do not, or cannot, settle on agreement with regard to the distribution of property pursuant to the provision of the preceding paragraph, either party may make a claim to the family court for a disposition in lieu of agreement; provided that this claim for distribution of property shall be extinguished at the expiration of two years from the day of divorce.</a:t>
            </a:r>
          </a:p>
          <a:p>
            <a:pPr lvl="1"/>
            <a:r>
              <a:rPr lang="en-US" altLang="ja-JP" dirty="0"/>
              <a:t>(3)</a:t>
            </a:r>
            <a:r>
              <a:rPr lang="ja-JP" altLang="en-US" dirty="0"/>
              <a:t>　</a:t>
            </a:r>
            <a:r>
              <a:rPr lang="en-US" altLang="ja-JP" dirty="0"/>
              <a:t>In the case referred to in the preceding paragraph, the family court shall determine whether to make a distribution, and the amount and method of that distribution, taking into account the amount of property obtained through the cooperation of both parties and all other circumstances.</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53</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7951303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33. Fictitious Manifestation</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dirty="0"/>
              <a:t>Article 94(Fictitious Manifestation of Intention)</a:t>
            </a:r>
          </a:p>
          <a:p>
            <a:pPr lvl="1"/>
            <a:r>
              <a:rPr lang="en-US" altLang="ja-JP" dirty="0"/>
              <a:t>(1)</a:t>
            </a:r>
            <a:r>
              <a:rPr lang="ja-JP" altLang="en-US" dirty="0"/>
              <a:t>　</a:t>
            </a:r>
            <a:r>
              <a:rPr lang="en-US" altLang="ja-JP" dirty="0"/>
              <a:t>Any fictitious manifestation of intention made in collusion with another party(</a:t>
            </a:r>
            <a:r>
              <a:rPr lang="en-US" altLang="ja-JP" dirty="0" err="1"/>
              <a:t>ies</a:t>
            </a:r>
            <a:r>
              <a:rPr lang="en-US" altLang="ja-JP" dirty="0"/>
              <a:t>) shall be void.</a:t>
            </a:r>
          </a:p>
          <a:p>
            <a:pPr lvl="1"/>
            <a:r>
              <a:rPr lang="en-US" altLang="ja-JP" dirty="0"/>
              <a:t>(2)</a:t>
            </a:r>
            <a:r>
              <a:rPr lang="ja-JP" altLang="en-US" dirty="0"/>
              <a:t>　</a:t>
            </a:r>
            <a:r>
              <a:rPr lang="en-US" altLang="ja-JP" dirty="0"/>
              <a:t>The nullity of the manifestation of intention pursuant to the provision of the preceding paragraph may not be asserted against a third party without knowledge.</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54</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19002161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34. Apparent </a:t>
            </a:r>
            <a:r>
              <a:rPr kumimoji="1" lang="en-US" altLang="ja-JP" dirty="0" err="1" smtClean="0"/>
              <a:t>obligee</a:t>
            </a:r>
            <a:endParaRPr kumimoji="1" lang="ja-JP" altLang="en-US" dirty="0"/>
          </a:p>
        </p:txBody>
      </p:sp>
      <p:sp>
        <p:nvSpPr>
          <p:cNvPr id="3" name="コンテンツ プレースホルダー 2"/>
          <p:cNvSpPr>
            <a:spLocks noGrp="1"/>
          </p:cNvSpPr>
          <p:nvPr>
            <p:ph idx="1"/>
          </p:nvPr>
        </p:nvSpPr>
        <p:spPr/>
        <p:txBody>
          <a:bodyPr/>
          <a:lstStyle/>
          <a:p>
            <a:r>
              <a:rPr lang="en-US" altLang="ja-JP" dirty="0"/>
              <a:t>Article 478(Performance to a Holder of Quasi-Possession of Claim)</a:t>
            </a:r>
          </a:p>
          <a:p>
            <a:pPr lvl="1"/>
            <a:r>
              <a:rPr lang="en-US" altLang="ja-JP" dirty="0"/>
              <a:t>Any performance made </a:t>
            </a:r>
            <a:r>
              <a:rPr lang="en-US" altLang="ja-JP" dirty="0" err="1"/>
              <a:t>vis</a:t>
            </a:r>
            <a:r>
              <a:rPr lang="en-US" altLang="ja-JP" dirty="0"/>
              <a:t>-a-</a:t>
            </a:r>
            <a:r>
              <a:rPr lang="en-US" altLang="ja-JP" dirty="0" err="1"/>
              <a:t>vis</a:t>
            </a:r>
            <a:r>
              <a:rPr lang="en-US" altLang="ja-JP" dirty="0"/>
              <a:t> a holder of quasi-possession of the claim </a:t>
            </a:r>
            <a:endParaRPr lang="en-US" altLang="ja-JP" dirty="0" smtClean="0"/>
          </a:p>
          <a:p>
            <a:pPr lvl="1"/>
            <a:r>
              <a:rPr lang="en-US" altLang="ja-JP" dirty="0" smtClean="0"/>
              <a:t>shall </a:t>
            </a:r>
            <a:r>
              <a:rPr lang="en-US" altLang="ja-JP" dirty="0"/>
              <a:t>remain effective to the extent the person who performed such obligation </a:t>
            </a:r>
            <a:endParaRPr lang="en-US" altLang="ja-JP" dirty="0" smtClean="0"/>
          </a:p>
          <a:p>
            <a:pPr lvl="1"/>
            <a:r>
              <a:rPr lang="en-US" altLang="ja-JP" dirty="0" smtClean="0"/>
              <a:t>acted </a:t>
            </a:r>
            <a:r>
              <a:rPr lang="en-US" altLang="ja-JP" dirty="0"/>
              <a:t>without knowledge, and was free from any negligence.</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55</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12856122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35. Employment</a:t>
            </a:r>
            <a:endParaRPr kumimoji="1" lang="ja-JP" altLang="en-US" dirty="0"/>
          </a:p>
        </p:txBody>
      </p:sp>
      <p:sp>
        <p:nvSpPr>
          <p:cNvPr id="3" name="コンテンツ プレースホルダー 2"/>
          <p:cNvSpPr>
            <a:spLocks noGrp="1"/>
          </p:cNvSpPr>
          <p:nvPr>
            <p:ph idx="1"/>
          </p:nvPr>
        </p:nvSpPr>
        <p:spPr/>
        <p:txBody>
          <a:bodyPr>
            <a:noAutofit/>
          </a:bodyPr>
          <a:lstStyle/>
          <a:p>
            <a:r>
              <a:rPr lang="en-US" altLang="ja-JP" sz="3600" dirty="0"/>
              <a:t>Article 623(Employment)</a:t>
            </a:r>
          </a:p>
          <a:p>
            <a:pPr lvl="1"/>
            <a:r>
              <a:rPr lang="en-US" altLang="ja-JP" sz="3200" dirty="0"/>
              <a:t>An employment contract shall become effective when </a:t>
            </a:r>
            <a:endParaRPr lang="en-US" altLang="ja-JP" sz="3200" dirty="0" smtClean="0"/>
          </a:p>
          <a:p>
            <a:pPr lvl="1"/>
            <a:r>
              <a:rPr lang="en-US" altLang="ja-JP" sz="3200" dirty="0" smtClean="0"/>
              <a:t>one </a:t>
            </a:r>
            <a:r>
              <a:rPr lang="en-US" altLang="ja-JP" sz="3200" dirty="0"/>
              <a:t>of the parties promises to the other party that he/she will engage in work and </a:t>
            </a:r>
            <a:endParaRPr lang="en-US" altLang="ja-JP" sz="3200" dirty="0" smtClean="0"/>
          </a:p>
          <a:p>
            <a:pPr lvl="1"/>
            <a:r>
              <a:rPr lang="en-US" altLang="ja-JP" sz="3200" dirty="0" smtClean="0"/>
              <a:t>the </a:t>
            </a:r>
            <a:r>
              <a:rPr lang="en-US" altLang="ja-JP" sz="3200" dirty="0"/>
              <a:t>other party promises to pay remuneration for the same.</a:t>
            </a:r>
            <a:endParaRPr kumimoji="1" lang="ja-JP" altLang="en-US" sz="32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56</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345612622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36. </a:t>
            </a:r>
            <a:r>
              <a:rPr kumimoji="1" lang="en-US" altLang="ja-JP" dirty="0" err="1" smtClean="0"/>
              <a:t>Morgage</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a:t>Article 369(Content of Mortgages)</a:t>
            </a:r>
          </a:p>
          <a:p>
            <a:pPr lvl="1"/>
            <a:r>
              <a:rPr lang="en-US" altLang="ja-JP" dirty="0"/>
              <a:t>(1)</a:t>
            </a:r>
            <a:r>
              <a:rPr lang="ja-JP" altLang="en-US" dirty="0"/>
              <a:t>　</a:t>
            </a:r>
            <a:r>
              <a:rPr lang="en-US" altLang="ja-JP" dirty="0"/>
              <a:t>A Mortgagee shall have the right to receive the performance of his/her claim prior to other </a:t>
            </a:r>
            <a:r>
              <a:rPr lang="en-US" altLang="ja-JP" dirty="0" err="1"/>
              <a:t>obligees</a:t>
            </a:r>
            <a:r>
              <a:rPr lang="en-US" altLang="ja-JP" dirty="0"/>
              <a:t> out of the immovable properties that the obligor or a third party provided to secure the obligation without transferring possession.</a:t>
            </a:r>
          </a:p>
          <a:p>
            <a:pPr lvl="1"/>
            <a:r>
              <a:rPr lang="en-US" altLang="ja-JP" dirty="0"/>
              <a:t>(2)</a:t>
            </a:r>
            <a:r>
              <a:rPr lang="ja-JP" altLang="en-US" dirty="0"/>
              <a:t>　</a:t>
            </a:r>
            <a:r>
              <a:rPr lang="en-US" altLang="ja-JP" dirty="0"/>
              <a:t>Superficies and </a:t>
            </a:r>
            <a:r>
              <a:rPr lang="en-US" altLang="ja-JP" dirty="0" err="1"/>
              <a:t>emphyteusis</a:t>
            </a:r>
            <a:r>
              <a:rPr lang="en-US" altLang="ja-JP" dirty="0"/>
              <a:t> can be the subject matter of a mortgage. In such cases, the provisions of this Chapter shall apply mutatis mutandis.</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57</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34035744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37. Usages and Practices</a:t>
            </a:r>
            <a:endParaRPr kumimoji="1" lang="ja-JP" altLang="en-US" dirty="0"/>
          </a:p>
        </p:txBody>
      </p:sp>
      <p:sp>
        <p:nvSpPr>
          <p:cNvPr id="3" name="コンテンツ プレースホルダー 2"/>
          <p:cNvSpPr>
            <a:spLocks noGrp="1"/>
          </p:cNvSpPr>
          <p:nvPr>
            <p:ph idx="1"/>
          </p:nvPr>
        </p:nvSpPr>
        <p:spPr>
          <a:xfrm>
            <a:off x="414586" y="1412776"/>
            <a:ext cx="8280920" cy="4713387"/>
          </a:xfrm>
        </p:spPr>
        <p:txBody>
          <a:bodyPr>
            <a:noAutofit/>
          </a:bodyPr>
          <a:lstStyle/>
          <a:p>
            <a:r>
              <a:rPr lang="en-US" altLang="ja-JP" sz="3600" dirty="0"/>
              <a:t>Article 92(Custom Inconsistent with Default Rules)</a:t>
            </a:r>
          </a:p>
          <a:p>
            <a:pPr lvl="1"/>
            <a:r>
              <a:rPr lang="en-US" altLang="ja-JP" sz="3200" dirty="0"/>
              <a:t>In cases there is any custom which is inconsistent with a provision in any law or regulation not related to public policy, if it is found that any party to a juristic act has the intention to abide by such custom, such custom shall prevail.</a:t>
            </a:r>
            <a:endParaRPr kumimoji="1" lang="ja-JP" altLang="en-US" sz="32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58</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42351766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noAutofit/>
          </a:bodyPr>
          <a:lstStyle/>
          <a:p>
            <a:r>
              <a:rPr lang="en-US" altLang="ja-JP" sz="3600" dirty="0"/>
              <a:t>38. Parental Authority </a:t>
            </a:r>
            <a:r>
              <a:rPr lang="en-US" altLang="ja-JP" sz="3600" dirty="0" smtClean="0"/>
              <a:t/>
            </a:r>
            <a:br>
              <a:rPr lang="en-US" altLang="ja-JP" sz="3600" dirty="0" smtClean="0"/>
            </a:br>
            <a:r>
              <a:rPr lang="en-US" altLang="ja-JP" sz="3600" dirty="0" smtClean="0"/>
              <a:t>in </a:t>
            </a:r>
            <a:r>
              <a:rPr lang="en-US" altLang="ja-JP" sz="3600" dirty="0"/>
              <a:t>the Case of Divorce</a:t>
            </a:r>
            <a:endParaRPr kumimoji="1" lang="ja-JP" altLang="en-US" sz="3600" dirty="0"/>
          </a:p>
        </p:txBody>
      </p:sp>
      <p:sp>
        <p:nvSpPr>
          <p:cNvPr id="3" name="コンテンツ プレースホルダー 2"/>
          <p:cNvSpPr>
            <a:spLocks noGrp="1"/>
          </p:cNvSpPr>
          <p:nvPr>
            <p:ph idx="1"/>
          </p:nvPr>
        </p:nvSpPr>
        <p:spPr>
          <a:xfrm>
            <a:off x="179512" y="1268760"/>
            <a:ext cx="8784976" cy="4896544"/>
          </a:xfrm>
        </p:spPr>
        <p:txBody>
          <a:bodyPr>
            <a:noAutofit/>
          </a:bodyPr>
          <a:lstStyle/>
          <a:p>
            <a:r>
              <a:rPr lang="en-US" altLang="ja-JP" sz="2000" dirty="0"/>
              <a:t>Article 819(Person Who Has Parental Authority in the Case of Divorce or Recognition)</a:t>
            </a:r>
          </a:p>
          <a:p>
            <a:pPr lvl="1"/>
            <a:r>
              <a:rPr lang="en-US" altLang="ja-JP" sz="1600" dirty="0"/>
              <a:t>(1)</a:t>
            </a:r>
            <a:r>
              <a:rPr lang="ja-JP" altLang="en-US" sz="1600" dirty="0"/>
              <a:t>　</a:t>
            </a:r>
            <a:r>
              <a:rPr lang="en-US" altLang="ja-JP" sz="1600" dirty="0"/>
              <a:t>If parents divorce by agreement, they may agree upon which parent shall have parental authority in relation to a child.</a:t>
            </a:r>
          </a:p>
          <a:p>
            <a:pPr lvl="1"/>
            <a:r>
              <a:rPr lang="en-US" altLang="ja-JP" sz="1600" dirty="0"/>
              <a:t>(2)</a:t>
            </a:r>
            <a:r>
              <a:rPr lang="ja-JP" altLang="en-US" sz="1600" dirty="0"/>
              <a:t>　</a:t>
            </a:r>
            <a:r>
              <a:rPr lang="en-US" altLang="ja-JP" sz="1600" dirty="0"/>
              <a:t>In the case of judicial divorce, the court shall determine which parent shall have parental authority.</a:t>
            </a:r>
          </a:p>
          <a:p>
            <a:pPr lvl="1"/>
            <a:r>
              <a:rPr lang="en-US" altLang="ja-JP" sz="1600" dirty="0"/>
              <a:t>(3)</a:t>
            </a:r>
            <a:r>
              <a:rPr lang="ja-JP" altLang="en-US" sz="1600" dirty="0"/>
              <a:t>　</a:t>
            </a:r>
            <a:r>
              <a:rPr lang="en-US" altLang="ja-JP" sz="1600" dirty="0"/>
              <a:t>In the case where parents divorce before the birth of a child, the mother shall exercise parental rights and duties; provided that the parties may agree that the father shall have parental authority after the child is born.</a:t>
            </a:r>
          </a:p>
          <a:p>
            <a:pPr lvl="1"/>
            <a:r>
              <a:rPr lang="en-US" altLang="ja-JP" sz="1600" dirty="0"/>
              <a:t>(4)</a:t>
            </a:r>
            <a:r>
              <a:rPr lang="ja-JP" altLang="en-US" sz="1600" dirty="0"/>
              <a:t>　</a:t>
            </a:r>
            <a:r>
              <a:rPr lang="en-US" altLang="ja-JP" sz="1600" dirty="0"/>
              <a:t>A father shall only exercise parental authority with regard to a child of his that he has affiliated if both parents agree that he shall have parental authority.</a:t>
            </a:r>
          </a:p>
          <a:p>
            <a:pPr lvl="1"/>
            <a:r>
              <a:rPr lang="en-US" altLang="ja-JP" sz="1600" dirty="0"/>
              <a:t>(5)</a:t>
            </a:r>
            <a:r>
              <a:rPr lang="ja-JP" altLang="en-US" sz="1600" dirty="0"/>
              <a:t>　</a:t>
            </a:r>
            <a:r>
              <a:rPr lang="en-US" altLang="ja-JP" sz="1600" dirty="0"/>
              <a:t>When the parents do not, or cannot, make the agreements referred to in paragraph (1), paragraph (3), and the preceding paragraph, the family court may, on the application of the father or the mother, make a ruling in lieu of agreement.</a:t>
            </a:r>
          </a:p>
          <a:p>
            <a:pPr lvl="1"/>
            <a:r>
              <a:rPr lang="en-US" altLang="ja-JP" sz="1600" dirty="0"/>
              <a:t>(6)</a:t>
            </a:r>
            <a:r>
              <a:rPr lang="ja-JP" altLang="en-US" sz="1600" dirty="0"/>
              <a:t>　</a:t>
            </a:r>
            <a:r>
              <a:rPr lang="en-US" altLang="ja-JP" sz="1600" dirty="0"/>
              <a:t>The family court may, on the application of any relative of the child, rule that the other parent shall have parental authority in relation to the child if it finds it necessary for the interests of the child.</a:t>
            </a:r>
            <a:endParaRPr kumimoji="1" lang="ja-JP" altLang="en-US" sz="16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59</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3777567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sz="3600" dirty="0" smtClean="0"/>
              <a:t>9. Best 30 Articles of  Civil Code of Japan</a:t>
            </a:r>
            <a:br>
              <a:rPr lang="en-US" altLang="ja-JP" sz="3600" dirty="0" smtClean="0"/>
            </a:br>
            <a:r>
              <a:rPr lang="en-US" altLang="ja-JP" sz="2700" dirty="0"/>
              <a:t>from the view point of frequency of application(1945-2013)</a:t>
            </a:r>
            <a:endParaRPr kumimoji="1" lang="ja-JP" altLang="en-US" sz="2700" dirty="0"/>
          </a:p>
        </p:txBody>
      </p:sp>
      <p:sp>
        <p:nvSpPr>
          <p:cNvPr id="3" name="スライド番号プレースホルダー 2"/>
          <p:cNvSpPr>
            <a:spLocks noGrp="1"/>
          </p:cNvSpPr>
          <p:nvPr>
            <p:ph type="sldNum" sz="quarter" idx="12"/>
          </p:nvPr>
        </p:nvSpPr>
        <p:spPr/>
        <p:txBody>
          <a:bodyPr/>
          <a:lstStyle/>
          <a:p>
            <a:pPr>
              <a:defRPr/>
            </a:pPr>
            <a:fld id="{2AB907CC-B5D6-40A4-812F-E6BF3FB2D322}" type="slidenum">
              <a:rPr lang="ja-JP" altLang="en-US" smtClean="0"/>
              <a:pPr>
                <a:defRPr/>
              </a:pPr>
              <a:t>6</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1115434231"/>
              </p:ext>
            </p:extLst>
          </p:nvPr>
        </p:nvGraphicFramePr>
        <p:xfrm>
          <a:off x="323528" y="1283377"/>
          <a:ext cx="8424937" cy="4966919"/>
        </p:xfrm>
        <a:graphic>
          <a:graphicData uri="http://schemas.openxmlformats.org/drawingml/2006/table">
            <a:tbl>
              <a:tblPr>
                <a:tableStyleId>{5C22544A-7EE6-4342-B048-85BDC9FD1C3A}</a:tableStyleId>
              </a:tblPr>
              <a:tblGrid>
                <a:gridCol w="476821"/>
                <a:gridCol w="2682712"/>
                <a:gridCol w="44450"/>
                <a:gridCol w="476821"/>
                <a:gridCol w="2195609"/>
                <a:gridCol w="44450"/>
                <a:gridCol w="476821"/>
                <a:gridCol w="2027253"/>
              </a:tblGrid>
              <a:tr h="399317">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General tort law</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rId3" action="ppaction://hlinksldjump"/>
                        </a:rPr>
                        <a:t>Compensation</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en-US" altLang="ja-JP" dirty="0" smtClean="0"/>
                    </a:p>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en-US" altLang="ja-JP" dirty="0" smtClean="0"/>
                    </a:p>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latin typeface="Century" panose="02040604050505020304" pitchFamily="18" charset="0"/>
                        </a:rPr>
                        <a:t>28</a:t>
                      </a:r>
                      <a:endParaRPr lang="en-US" altLang="ja-JP" sz="2400" b="0" i="0" u="none" strike="noStrike">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en-US" altLang="ja-JP" dirty="0" smtClean="0"/>
                    </a:p>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30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41830907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39. Assignment of Nominative Claim</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en-US" altLang="ja-JP" dirty="0"/>
              <a:t>Article 467(Requirement for Assertion of Assignment of Nominative Claim against Third Parties)</a:t>
            </a:r>
          </a:p>
          <a:p>
            <a:pPr lvl="1"/>
            <a:r>
              <a:rPr lang="en-US" altLang="ja-JP" dirty="0"/>
              <a:t>(1)</a:t>
            </a:r>
            <a:r>
              <a:rPr lang="ja-JP" altLang="en-US" dirty="0"/>
              <a:t>　</a:t>
            </a:r>
            <a:r>
              <a:rPr lang="en-US" altLang="ja-JP" dirty="0"/>
              <a:t>The assignment of a nominative claim may not be asserted against the applicable obligor or any other third party, unless the assignor gives a notice thereof to the obligor or the obligor has acknowledged the same.</a:t>
            </a:r>
          </a:p>
          <a:p>
            <a:pPr lvl="1"/>
            <a:r>
              <a:rPr lang="en-US" altLang="ja-JP" dirty="0"/>
              <a:t>(2)</a:t>
            </a:r>
            <a:r>
              <a:rPr lang="ja-JP" altLang="en-US" dirty="0"/>
              <a:t>　</a:t>
            </a:r>
            <a:r>
              <a:rPr lang="en-US" altLang="ja-JP" dirty="0"/>
              <a:t>The notice or acknowledgement set forth in the preceding paragraph may not be asserted against a third party other than the obligor unless the notice or acknowledgement is made using an instrument bearing a fixed date.</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60</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400649154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40. Deposits for Consumption</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a:t>Article 666(Deposits for Consumption)</a:t>
            </a:r>
          </a:p>
          <a:p>
            <a:pPr lvl="1"/>
            <a:r>
              <a:rPr lang="en-US" altLang="ja-JP" dirty="0"/>
              <a:t>(1)</a:t>
            </a:r>
            <a:r>
              <a:rPr lang="ja-JP" altLang="en-US" dirty="0"/>
              <a:t>　</a:t>
            </a:r>
            <a:r>
              <a:rPr lang="en-US" altLang="ja-JP" dirty="0"/>
              <a:t>The provisions of Section 5 (Loans for Consumption) shall apply mutatis mutandis to cases where a depositary may, under the contract, consume the Thing deposited.</a:t>
            </a:r>
          </a:p>
          <a:p>
            <a:pPr lvl="1"/>
            <a:r>
              <a:rPr lang="en-US" altLang="ja-JP" dirty="0"/>
              <a:t>(2)</a:t>
            </a:r>
            <a:r>
              <a:rPr lang="ja-JP" altLang="en-US" dirty="0"/>
              <a:t>　</a:t>
            </a:r>
            <a:r>
              <a:rPr lang="en-US" altLang="ja-JP" dirty="0"/>
              <a:t>Notwithstanding the provisions of Paragraph 1 of Article 591 which shall apply mutatis mutandis under the preceding paragraph, if the contract referred to in the preceding paragraph does not specify the timing of the return, the depositor may demand the return at any time.</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61</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6784165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41. </a:t>
            </a:r>
            <a:r>
              <a:rPr lang="en-US" altLang="ja-JP" dirty="0" smtClean="0"/>
              <a:t>Reimbursement of </a:t>
            </a:r>
            <a:br>
              <a:rPr lang="en-US" altLang="ja-JP" dirty="0" smtClean="0"/>
            </a:br>
            <a:r>
              <a:rPr lang="en-US" altLang="ja-JP" dirty="0" smtClean="0"/>
              <a:t>Joint </a:t>
            </a:r>
            <a:r>
              <a:rPr lang="en-US" altLang="ja-JP" dirty="0"/>
              <a:t>Guarantors </a:t>
            </a:r>
            <a:endParaRPr kumimoji="1" lang="ja-JP" altLang="en-US" dirty="0"/>
          </a:p>
        </p:txBody>
      </p:sp>
      <p:sp>
        <p:nvSpPr>
          <p:cNvPr id="3" name="コンテンツ プレースホルダー 2"/>
          <p:cNvSpPr>
            <a:spLocks noGrp="1"/>
          </p:cNvSpPr>
          <p:nvPr>
            <p:ph idx="1"/>
          </p:nvPr>
        </p:nvSpPr>
        <p:spPr/>
        <p:txBody>
          <a:bodyPr>
            <a:noAutofit/>
          </a:bodyPr>
          <a:lstStyle/>
          <a:p>
            <a:r>
              <a:rPr lang="en-US" altLang="ja-JP" sz="2000" dirty="0"/>
              <a:t>Article 465(Right of Joint Guarantors to Obtain Reimbursement for One Obligation)</a:t>
            </a:r>
          </a:p>
          <a:p>
            <a:pPr lvl="1"/>
            <a:r>
              <a:rPr lang="en-US" altLang="ja-JP" sz="2000" dirty="0"/>
              <a:t>(1)</a:t>
            </a:r>
            <a:r>
              <a:rPr lang="ja-JP" altLang="en-US" sz="2000" dirty="0"/>
              <a:t>　</a:t>
            </a:r>
            <a:r>
              <a:rPr lang="en-US" altLang="ja-JP" sz="2000" dirty="0"/>
              <a:t>Where there are several guarantors, if one guarantor has paid the entire amount of the obligation or any amount exceeding the portion which is borne by such guarantor because the principal obligation is indivisible, or because there is a special provision that each guarantor should pay the entire amount, the provisions of Articles 442 to 444 inclusive shall apply mutatis mutandis.</a:t>
            </a:r>
          </a:p>
          <a:p>
            <a:pPr lvl="1"/>
            <a:r>
              <a:rPr lang="en-US" altLang="ja-JP" sz="2000" dirty="0"/>
              <a:t>(2)</a:t>
            </a:r>
            <a:r>
              <a:rPr lang="ja-JP" altLang="en-US" sz="2000" dirty="0"/>
              <a:t>　</a:t>
            </a:r>
            <a:r>
              <a:rPr lang="en-US" altLang="ja-JP" sz="2000" dirty="0"/>
              <a:t>Except in cases provided in the preceding paragraph, if one of the guarantors who are not jointly and severally liable has paid the entire amount or any amount exceeding the portion to be borne by that guarantor, the provisions of Article 462 shall apply mutatis mutandis.</a:t>
            </a:r>
            <a:endParaRPr kumimoji="1" lang="ja-JP" altLang="en-US" sz="20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62</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161176254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42. Assignability of Claims</a:t>
            </a:r>
            <a:endParaRPr kumimoji="1" lang="ja-JP" altLang="en-US" dirty="0"/>
          </a:p>
        </p:txBody>
      </p:sp>
      <p:sp>
        <p:nvSpPr>
          <p:cNvPr id="3" name="コンテンツ プレースホルダー 2"/>
          <p:cNvSpPr>
            <a:spLocks noGrp="1"/>
          </p:cNvSpPr>
          <p:nvPr>
            <p:ph idx="1"/>
          </p:nvPr>
        </p:nvSpPr>
        <p:spPr/>
        <p:txBody>
          <a:bodyPr>
            <a:noAutofit/>
          </a:bodyPr>
          <a:lstStyle/>
          <a:p>
            <a:r>
              <a:rPr lang="en-US" altLang="ja-JP" sz="2800" dirty="0"/>
              <a:t>Article 466(Assignability of Claims)</a:t>
            </a:r>
          </a:p>
          <a:p>
            <a:pPr lvl="1"/>
            <a:r>
              <a:rPr lang="en-US" altLang="ja-JP" sz="2400" dirty="0"/>
              <a:t>(1)</a:t>
            </a:r>
            <a:r>
              <a:rPr lang="ja-JP" altLang="en-US" sz="2400" dirty="0"/>
              <a:t>　</a:t>
            </a:r>
            <a:r>
              <a:rPr lang="en-US" altLang="ja-JP" sz="2400" dirty="0"/>
              <a:t>A claim may be assigned; provided, however, that, this shall not apply to the cases where its nature does not permit the assignment.</a:t>
            </a:r>
          </a:p>
          <a:p>
            <a:pPr lvl="1"/>
            <a:r>
              <a:rPr lang="en-US" altLang="ja-JP" sz="2400" dirty="0"/>
              <a:t>(2)</a:t>
            </a:r>
            <a:r>
              <a:rPr lang="ja-JP" altLang="en-US" sz="2400" dirty="0"/>
              <a:t>　</a:t>
            </a:r>
            <a:r>
              <a:rPr lang="en-US" altLang="ja-JP" sz="2400" dirty="0"/>
              <a:t>The provisions of the preceding paragraph shall not apply in cases where the parties have manifested their intention to the contrary; provided, however, that such manifestation of intention may not be asserted against a third party without knowledge.</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63</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415675111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43. Extinctive Prescription</a:t>
            </a:r>
            <a:endParaRPr kumimoji="1" lang="ja-JP" altLang="en-US" dirty="0"/>
          </a:p>
        </p:txBody>
      </p:sp>
      <p:sp>
        <p:nvSpPr>
          <p:cNvPr id="3" name="コンテンツ プレースホルダー 2"/>
          <p:cNvSpPr>
            <a:spLocks noGrp="1"/>
          </p:cNvSpPr>
          <p:nvPr>
            <p:ph idx="1"/>
          </p:nvPr>
        </p:nvSpPr>
        <p:spPr/>
        <p:txBody>
          <a:bodyPr>
            <a:noAutofit/>
          </a:bodyPr>
          <a:lstStyle/>
          <a:p>
            <a:r>
              <a:rPr lang="en-US" altLang="ja-JP" sz="2400" dirty="0"/>
              <a:t>Article 166(Running of Extinctive Prescription)</a:t>
            </a:r>
          </a:p>
          <a:p>
            <a:pPr lvl="1"/>
            <a:r>
              <a:rPr lang="en-US" altLang="ja-JP" sz="2000" dirty="0"/>
              <a:t>(1)</a:t>
            </a:r>
            <a:r>
              <a:rPr lang="ja-JP" altLang="en-US" sz="2000" dirty="0"/>
              <a:t>　</a:t>
            </a:r>
            <a:r>
              <a:rPr lang="en-US" altLang="ja-JP" sz="2000" dirty="0"/>
              <a:t>The extinctive prescription commences to run when it has become possible to exercise the right.</a:t>
            </a:r>
          </a:p>
          <a:p>
            <a:pPr lvl="1"/>
            <a:r>
              <a:rPr lang="en-US" altLang="ja-JP" sz="2000" dirty="0"/>
              <a:t>(2)</a:t>
            </a:r>
            <a:r>
              <a:rPr lang="ja-JP" altLang="en-US" sz="2000" dirty="0"/>
              <a:t>　</a:t>
            </a:r>
            <a:r>
              <a:rPr lang="en-US" altLang="ja-JP" sz="2000" dirty="0"/>
              <a:t>The provision of the preceding paragraph shall not preclude the commencement of acquisitive prescription for the benefit of a third party who possesses any subject matter which is a right subject to the time of commencement or a right subject to a condition precedent, at the time of commencing such possession; provided, however, that the holder of the right may demand the possessor to give his/her acknowledgment at any time to interrupt the prescription.</a:t>
            </a:r>
            <a:endParaRPr kumimoji="1" lang="ja-JP" altLang="en-US" sz="20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64</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422109068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44. Set-off</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en-US" altLang="ja-JP" dirty="0"/>
              <a:t>Article 505(Requirements for Set-offs)</a:t>
            </a:r>
          </a:p>
          <a:p>
            <a:pPr lvl="1"/>
            <a:r>
              <a:rPr lang="en-US" altLang="ja-JP" dirty="0"/>
              <a:t>(1)</a:t>
            </a:r>
            <a:r>
              <a:rPr lang="ja-JP" altLang="en-US" dirty="0"/>
              <a:t>　</a:t>
            </a:r>
            <a:r>
              <a:rPr lang="en-US" altLang="ja-JP" dirty="0"/>
              <a:t>In cases where two persons mutually owe to the other any obligation with the same kind of purpose, if both obligations are due, each obligor may be relieved from his/her own obligation by setting off each value thereof against the corresponding amount of the obligation of the other obligor; provided, however, that, this shall not apply to the cases where the nature of the obligation does not permit such set-off.</a:t>
            </a:r>
          </a:p>
          <a:p>
            <a:pPr lvl="1"/>
            <a:r>
              <a:rPr lang="en-US" altLang="ja-JP" dirty="0"/>
              <a:t>(2)</a:t>
            </a:r>
            <a:r>
              <a:rPr lang="ja-JP" altLang="en-US" dirty="0"/>
              <a:t>　</a:t>
            </a:r>
            <a:r>
              <a:rPr lang="en-US" altLang="ja-JP" dirty="0"/>
              <a:t>The provisions of the preceding paragraph shall not apply in cases where the relevant party manifests his/her intention to the contrary; provided, however, that such manifestation of intention may not be asserted against a third party without knowledge.</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65</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93180159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45. Sharing of Living Expenses</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3600" dirty="0"/>
              <a:t>Article 760(Sharing of Living Expenses)</a:t>
            </a:r>
          </a:p>
          <a:p>
            <a:pPr lvl="1"/>
            <a:r>
              <a:rPr lang="en-US" altLang="ja-JP" sz="3200" dirty="0"/>
              <a:t>A husband and wife shall share the expenses that arise from the marriage taking into account their property, income, and all other circumstances.</a:t>
            </a:r>
            <a:endParaRPr kumimoji="1" lang="ja-JP" altLang="en-US" sz="32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66</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11247570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46. Fraud or Duress</a:t>
            </a:r>
            <a:endParaRPr kumimoji="1" lang="ja-JP" altLang="en-US" dirty="0"/>
          </a:p>
        </p:txBody>
      </p:sp>
      <p:sp>
        <p:nvSpPr>
          <p:cNvPr id="3" name="コンテンツ プレースホルダー 2"/>
          <p:cNvSpPr>
            <a:spLocks noGrp="1"/>
          </p:cNvSpPr>
          <p:nvPr>
            <p:ph idx="1"/>
          </p:nvPr>
        </p:nvSpPr>
        <p:spPr>
          <a:xfrm>
            <a:off x="323528" y="1412776"/>
            <a:ext cx="8496944" cy="4752528"/>
          </a:xfrm>
        </p:spPr>
        <p:txBody>
          <a:bodyPr>
            <a:noAutofit/>
          </a:bodyPr>
          <a:lstStyle/>
          <a:p>
            <a:r>
              <a:rPr lang="en-US" altLang="ja-JP" sz="2400" dirty="0"/>
              <a:t>Article 96(Fraud or Duress)</a:t>
            </a:r>
          </a:p>
          <a:p>
            <a:pPr lvl="1"/>
            <a:r>
              <a:rPr lang="en-US" altLang="ja-JP" sz="2400" dirty="0"/>
              <a:t>(1)</a:t>
            </a:r>
            <a:r>
              <a:rPr lang="ja-JP" altLang="en-US" sz="2400" dirty="0"/>
              <a:t>　</a:t>
            </a:r>
            <a:r>
              <a:rPr lang="en-US" altLang="ja-JP" sz="2400" dirty="0"/>
              <a:t>Manifestation of intention which is induced by any fraud or duress may be rescinded.</a:t>
            </a:r>
          </a:p>
          <a:p>
            <a:pPr lvl="1"/>
            <a:r>
              <a:rPr lang="en-US" altLang="ja-JP" sz="2400" dirty="0"/>
              <a:t>(2)</a:t>
            </a:r>
            <a:r>
              <a:rPr lang="ja-JP" altLang="en-US" sz="2400" dirty="0"/>
              <a:t>　</a:t>
            </a:r>
            <a:r>
              <a:rPr lang="en-US" altLang="ja-JP" sz="2400" dirty="0"/>
              <a:t>In cases any third party commits any fraud inducing any person to make a manifestation of intention to the other party, such manifestation of intention may be rescinded only if the other party knew such fact.</a:t>
            </a:r>
          </a:p>
          <a:p>
            <a:pPr lvl="1"/>
            <a:r>
              <a:rPr lang="en-US" altLang="ja-JP" sz="2400" dirty="0"/>
              <a:t>(3)</a:t>
            </a:r>
            <a:r>
              <a:rPr lang="ja-JP" altLang="en-US" sz="2400" dirty="0"/>
              <a:t>　</a:t>
            </a:r>
            <a:r>
              <a:rPr lang="en-US" altLang="ja-JP" sz="2400" dirty="0"/>
              <a:t>The rescission of the manifestation of intention induced by the fraud pursuant to the provision of the preceding two paragraphs may not be asserted against a third party without knowledge.</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67</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327548789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47. Loans for Consumption</a:t>
            </a:r>
            <a:endParaRPr kumimoji="1" lang="ja-JP" altLang="en-US" dirty="0"/>
          </a:p>
        </p:txBody>
      </p:sp>
      <p:sp>
        <p:nvSpPr>
          <p:cNvPr id="3" name="コンテンツ プレースホルダー 2"/>
          <p:cNvSpPr>
            <a:spLocks noGrp="1"/>
          </p:cNvSpPr>
          <p:nvPr>
            <p:ph idx="1"/>
          </p:nvPr>
        </p:nvSpPr>
        <p:spPr>
          <a:xfrm>
            <a:off x="395536" y="1600200"/>
            <a:ext cx="8363272" cy="4525963"/>
          </a:xfrm>
        </p:spPr>
        <p:txBody>
          <a:bodyPr>
            <a:noAutofit/>
          </a:bodyPr>
          <a:lstStyle/>
          <a:p>
            <a:r>
              <a:rPr lang="en-US" altLang="ja-JP" sz="3600" dirty="0"/>
              <a:t>Article 587(Loans for Consumption)</a:t>
            </a:r>
          </a:p>
          <a:p>
            <a:pPr lvl="1"/>
            <a:r>
              <a:rPr lang="en-US" altLang="ja-JP" sz="3200" dirty="0"/>
              <a:t>A loan for consumption shall become effective when one of the parties receives money or other things from the other party by promising that he/she will return by means of things that are the same in kind, quality and quantity.</a:t>
            </a:r>
            <a:endParaRPr kumimoji="1" lang="ja-JP" altLang="en-US" sz="32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68</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325134670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48. Performance for Illegal Causes</a:t>
            </a:r>
            <a:endParaRPr kumimoji="1" lang="ja-JP" altLang="en-US" dirty="0"/>
          </a:p>
        </p:txBody>
      </p:sp>
      <p:sp>
        <p:nvSpPr>
          <p:cNvPr id="3" name="コンテンツ プレースホルダー 2"/>
          <p:cNvSpPr>
            <a:spLocks noGrp="1"/>
          </p:cNvSpPr>
          <p:nvPr>
            <p:ph idx="1"/>
          </p:nvPr>
        </p:nvSpPr>
        <p:spPr>
          <a:xfrm>
            <a:off x="467544" y="1340768"/>
            <a:ext cx="8208912" cy="4752528"/>
          </a:xfrm>
        </p:spPr>
        <p:txBody>
          <a:bodyPr>
            <a:noAutofit/>
          </a:bodyPr>
          <a:lstStyle/>
          <a:p>
            <a:r>
              <a:rPr lang="en-US" altLang="ja-JP" sz="3600" dirty="0"/>
              <a:t>Article 708(Performance for Illegal Causes)</a:t>
            </a:r>
          </a:p>
          <a:p>
            <a:pPr lvl="1"/>
            <a:r>
              <a:rPr lang="en-US" altLang="ja-JP" sz="3200" dirty="0"/>
              <a:t>A person who has tendered performance of an obligation for an illegal cause may not demand the return of the thing tendered; provided, however, that this shall not apply if the illegal cause existed solely in relation to the Beneficiary.</a:t>
            </a:r>
            <a:endParaRPr kumimoji="1" lang="ja-JP" altLang="en-US" sz="32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69</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1714071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sz="3600" dirty="0" smtClean="0"/>
              <a:t>9. Best 30 Articles of  Civil Code of Japan</a:t>
            </a:r>
            <a:br>
              <a:rPr lang="en-US" altLang="ja-JP" sz="3600" dirty="0" smtClean="0"/>
            </a:br>
            <a:r>
              <a:rPr lang="en-US" altLang="ja-JP" sz="2700" dirty="0"/>
              <a:t>from the view point of frequency of application(1945-2013)</a:t>
            </a:r>
            <a:endParaRPr kumimoji="1" lang="ja-JP" altLang="en-US" sz="2700" dirty="0"/>
          </a:p>
        </p:txBody>
      </p:sp>
      <p:sp>
        <p:nvSpPr>
          <p:cNvPr id="3" name="スライド番号プレースホルダー 2"/>
          <p:cNvSpPr>
            <a:spLocks noGrp="1"/>
          </p:cNvSpPr>
          <p:nvPr>
            <p:ph type="sldNum" sz="quarter" idx="12"/>
          </p:nvPr>
        </p:nvSpPr>
        <p:spPr/>
        <p:txBody>
          <a:bodyPr/>
          <a:lstStyle/>
          <a:p>
            <a:pPr>
              <a:defRPr/>
            </a:pPr>
            <a:fld id="{2AB907CC-B5D6-40A4-812F-E6BF3FB2D322}" type="slidenum">
              <a:rPr lang="ja-JP" altLang="en-US" smtClean="0"/>
              <a:pPr>
                <a:defRPr/>
              </a:pPr>
              <a:t>7</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2469200239"/>
              </p:ext>
            </p:extLst>
          </p:nvPr>
        </p:nvGraphicFramePr>
        <p:xfrm>
          <a:off x="323528" y="1283377"/>
          <a:ext cx="8424937" cy="4881927"/>
        </p:xfrm>
        <a:graphic>
          <a:graphicData uri="http://schemas.openxmlformats.org/drawingml/2006/table">
            <a:tbl>
              <a:tblPr>
                <a:tableStyleId>{5C22544A-7EE6-4342-B048-85BDC9FD1C3A}</a:tableStyleId>
              </a:tblPr>
              <a:tblGrid>
                <a:gridCol w="476821"/>
                <a:gridCol w="2682712"/>
                <a:gridCol w="44450"/>
                <a:gridCol w="476821"/>
                <a:gridCol w="2195609"/>
                <a:gridCol w="44450"/>
                <a:gridCol w="476821"/>
                <a:gridCol w="2027253"/>
              </a:tblGrid>
              <a:tr h="399317">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General tort law</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Compensation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rId3" action="ppaction://hlinksldjump"/>
                        </a:rPr>
                        <a:t>Comparativ</a:t>
                      </a:r>
                      <a:r>
                        <a:rPr lang="en-US" altLang="ja-JP" sz="1600" b="1" i="0" u="none" strike="noStrike" baseline="0" dirty="0" smtClean="0">
                          <a:solidFill>
                            <a:srgbClr val="000000"/>
                          </a:solidFill>
                          <a:effectLst/>
                          <a:latin typeface="Century" panose="02040604050505020304" pitchFamily="18" charset="0"/>
                          <a:hlinkClick r:id="rId3" action="ppaction://hlinksldjump"/>
                        </a:rPr>
                        <a:t>e Negligence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latin typeface="Century" panose="02040604050505020304" pitchFamily="18" charset="0"/>
                        </a:rPr>
                        <a:t>28</a:t>
                      </a:r>
                      <a:endParaRPr lang="en-US" altLang="ja-JP" sz="2400" b="0" i="0" u="none" strike="noStrike">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30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6544722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49. Simultaneous Performance</a:t>
            </a:r>
            <a:endParaRPr kumimoji="1" lang="ja-JP" altLang="en-US" dirty="0"/>
          </a:p>
        </p:txBody>
      </p:sp>
      <p:sp>
        <p:nvSpPr>
          <p:cNvPr id="3" name="コンテンツ プレースホルダー 2"/>
          <p:cNvSpPr>
            <a:spLocks noGrp="1"/>
          </p:cNvSpPr>
          <p:nvPr>
            <p:ph idx="1"/>
          </p:nvPr>
        </p:nvSpPr>
        <p:spPr/>
        <p:txBody>
          <a:bodyPr>
            <a:noAutofit/>
          </a:bodyPr>
          <a:lstStyle/>
          <a:p>
            <a:r>
              <a:rPr lang="en-US" altLang="ja-JP" dirty="0"/>
              <a:t>Article 533(Defense for Simultaneous Performance)</a:t>
            </a:r>
          </a:p>
          <a:p>
            <a:pPr lvl="1"/>
            <a:r>
              <a:rPr lang="en-US" altLang="ja-JP" dirty="0"/>
              <a:t>A party to a bilateral contract may refuse to perform his/her own obligation until the other party tenders the performance of his/her obligation; </a:t>
            </a:r>
            <a:endParaRPr lang="en-US" altLang="ja-JP" dirty="0" smtClean="0"/>
          </a:p>
          <a:p>
            <a:pPr lvl="1"/>
            <a:r>
              <a:rPr lang="en-US" altLang="ja-JP" dirty="0" smtClean="0"/>
              <a:t>provided</a:t>
            </a:r>
            <a:r>
              <a:rPr lang="en-US" altLang="ja-JP" dirty="0"/>
              <a:t>, however, that this shall not apply if the obligation of the other party is not yet due.</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70</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262549618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50. Work</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4000" dirty="0"/>
              <a:t>Article 632(Contracts for Work)</a:t>
            </a:r>
          </a:p>
          <a:p>
            <a:pPr lvl="1"/>
            <a:r>
              <a:rPr lang="en-US" altLang="ja-JP" sz="3600" dirty="0"/>
              <a:t>A contract for work shall become effective when one of the parties promises to complete work and the other party promises to pay remuneration for the outcome of the work.</a:t>
            </a:r>
            <a:endParaRPr kumimoji="1" lang="ja-JP" altLang="en-US" sz="3600" dirty="0"/>
          </a:p>
        </p:txBody>
      </p:sp>
      <p:sp>
        <p:nvSpPr>
          <p:cNvPr id="4" name="スライド番号プレースホルダー 3"/>
          <p:cNvSpPr>
            <a:spLocks noGrp="1"/>
          </p:cNvSpPr>
          <p:nvPr>
            <p:ph type="sldNum" sz="quarter" idx="12"/>
          </p:nvPr>
        </p:nvSpPr>
        <p:spPr/>
        <p:txBody>
          <a:bodyPr/>
          <a:lstStyle/>
          <a:p>
            <a:pPr>
              <a:defRPr/>
            </a:pPr>
            <a:fld id="{19598BB0-EA8E-4572-90CA-317A145375A4}" type="slidenum">
              <a:rPr lang="ja-JP" altLang="en-US" smtClean="0"/>
              <a:pPr>
                <a:defRPr/>
              </a:pPr>
              <a:t>71</a:t>
            </a:fld>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1379639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sz="3600" dirty="0" smtClean="0"/>
              <a:t>9. Best 30 Articles of  Civil Code of Japan</a:t>
            </a:r>
            <a:br>
              <a:rPr lang="en-US" altLang="ja-JP" sz="3600" dirty="0" smtClean="0"/>
            </a:br>
            <a:r>
              <a:rPr lang="en-US" altLang="ja-JP" sz="2700" dirty="0"/>
              <a:t>from the view point of frequency of application(1945-2013)</a:t>
            </a:r>
            <a:endParaRPr kumimoji="1" lang="ja-JP" altLang="en-US" sz="2700" dirty="0"/>
          </a:p>
        </p:txBody>
      </p:sp>
      <p:sp>
        <p:nvSpPr>
          <p:cNvPr id="3" name="スライド番号プレースホルダー 2"/>
          <p:cNvSpPr>
            <a:spLocks noGrp="1"/>
          </p:cNvSpPr>
          <p:nvPr>
            <p:ph type="sldNum" sz="quarter" idx="12"/>
          </p:nvPr>
        </p:nvSpPr>
        <p:spPr/>
        <p:txBody>
          <a:bodyPr/>
          <a:lstStyle/>
          <a:p>
            <a:pPr>
              <a:defRPr/>
            </a:pPr>
            <a:fld id="{2AB907CC-B5D6-40A4-812F-E6BF3FB2D322}" type="slidenum">
              <a:rPr lang="ja-JP" altLang="en-US" smtClean="0"/>
              <a:pPr>
                <a:defRPr/>
              </a:pPr>
              <a:t>8</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3791363036"/>
              </p:ext>
            </p:extLst>
          </p:nvPr>
        </p:nvGraphicFramePr>
        <p:xfrm>
          <a:off x="323528" y="1283377"/>
          <a:ext cx="8424937" cy="4881927"/>
        </p:xfrm>
        <a:graphic>
          <a:graphicData uri="http://schemas.openxmlformats.org/drawingml/2006/table">
            <a:tbl>
              <a:tblPr>
                <a:tableStyleId>{5C22544A-7EE6-4342-B048-85BDC9FD1C3A}</a:tableStyleId>
              </a:tblPr>
              <a:tblGrid>
                <a:gridCol w="476821"/>
                <a:gridCol w="2682712"/>
                <a:gridCol w="44450"/>
                <a:gridCol w="476821"/>
                <a:gridCol w="2195609"/>
                <a:gridCol w="44450"/>
                <a:gridCol w="476821"/>
                <a:gridCol w="2027253"/>
              </a:tblGrid>
              <a:tr h="399317">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General tort law</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Compensation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Comparativ</a:t>
                      </a:r>
                      <a:r>
                        <a:rPr lang="en-US" altLang="ja-JP" sz="1600" b="1" i="0" u="none" strike="noStrike" baseline="0" dirty="0" smtClean="0">
                          <a:solidFill>
                            <a:srgbClr val="000000"/>
                          </a:solidFill>
                          <a:effectLst/>
                          <a:latin typeface="Century" panose="02040604050505020304" pitchFamily="18" charset="0"/>
                        </a:rPr>
                        <a:t>e Negligence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rId3" action="ppaction://hlinksldjump"/>
                        </a:rPr>
                        <a:t>Employers’ liability</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latin typeface="Century" panose="02040604050505020304" pitchFamily="18" charset="0"/>
                        </a:rPr>
                        <a:t>28</a:t>
                      </a:r>
                      <a:endParaRPr lang="en-US" altLang="ja-JP" sz="2400" b="0" i="0" u="none" strike="noStrike">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30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1635684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sz="3600" dirty="0" smtClean="0"/>
              <a:t>9. Best 30 Articles of  Civil Code of Japan</a:t>
            </a:r>
            <a:br>
              <a:rPr lang="en-US" altLang="ja-JP" sz="3600" dirty="0" smtClean="0"/>
            </a:br>
            <a:r>
              <a:rPr lang="en-US" altLang="ja-JP" sz="2700" dirty="0"/>
              <a:t>from the view point of frequency of application(1945-2013)</a:t>
            </a:r>
            <a:endParaRPr kumimoji="1" lang="ja-JP" altLang="en-US" sz="2700" dirty="0"/>
          </a:p>
        </p:txBody>
      </p:sp>
      <p:sp>
        <p:nvSpPr>
          <p:cNvPr id="3" name="スライド番号プレースホルダー 2"/>
          <p:cNvSpPr>
            <a:spLocks noGrp="1"/>
          </p:cNvSpPr>
          <p:nvPr>
            <p:ph type="sldNum" sz="quarter" idx="12"/>
          </p:nvPr>
        </p:nvSpPr>
        <p:spPr/>
        <p:txBody>
          <a:bodyPr/>
          <a:lstStyle/>
          <a:p>
            <a:pPr>
              <a:defRPr/>
            </a:pPr>
            <a:fld id="{2AB907CC-B5D6-40A4-812F-E6BF3FB2D322}" type="slidenum">
              <a:rPr lang="ja-JP" altLang="en-US" smtClean="0"/>
              <a:pPr>
                <a:defRPr/>
              </a:pPr>
              <a:t>9</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665085689"/>
              </p:ext>
            </p:extLst>
          </p:nvPr>
        </p:nvGraphicFramePr>
        <p:xfrm>
          <a:off x="323528" y="1283377"/>
          <a:ext cx="8424937" cy="4942887"/>
        </p:xfrm>
        <a:graphic>
          <a:graphicData uri="http://schemas.openxmlformats.org/drawingml/2006/table">
            <a:tbl>
              <a:tblPr>
                <a:tableStyleId>{5C22544A-7EE6-4342-B048-85BDC9FD1C3A}</a:tableStyleId>
              </a:tblPr>
              <a:tblGrid>
                <a:gridCol w="476821"/>
                <a:gridCol w="2682712"/>
                <a:gridCol w="44450"/>
                <a:gridCol w="476821"/>
                <a:gridCol w="2195609"/>
                <a:gridCol w="44450"/>
                <a:gridCol w="476821"/>
                <a:gridCol w="2027253"/>
              </a:tblGrid>
              <a:tr h="399317">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u="none" strike="noStrike" dirty="0">
                          <a:effectLst/>
                          <a:latin typeface="Century" panose="02040604050505020304" pitchFamily="18" charset="0"/>
                        </a:rPr>
                        <a:t>No.</a:t>
                      </a:r>
                      <a:endParaRPr lang="en-US" sz="18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2400" u="none" strike="noStrike" dirty="0" smtClean="0">
                          <a:effectLst/>
                          <a:latin typeface="Century" panose="02040604050505020304" pitchFamily="18" charset="0"/>
                        </a:rPr>
                        <a:t>Articles</a:t>
                      </a:r>
                      <a:endParaRPr lang="ja-JP" altLang="en-US" sz="24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altLang="ja-JP" sz="1600" b="1" i="0" u="none" strike="noStrike" dirty="0" smtClean="0">
                          <a:solidFill>
                            <a:srgbClr val="000000"/>
                          </a:solidFill>
                          <a:effectLst/>
                          <a:latin typeface="Century" panose="02040604050505020304" pitchFamily="18" charset="0"/>
                        </a:rPr>
                        <a:t>General tort law</a:t>
                      </a: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21</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Compensation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22</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Comparativ</a:t>
                      </a:r>
                      <a:r>
                        <a:rPr lang="en-US" altLang="ja-JP" sz="1600" b="1" i="0" u="none" strike="noStrike" baseline="0" dirty="0" smtClean="0">
                          <a:solidFill>
                            <a:srgbClr val="000000"/>
                          </a:solidFill>
                          <a:effectLst/>
                          <a:latin typeface="Century" panose="02040604050505020304" pitchFamily="18" charset="0"/>
                        </a:rPr>
                        <a:t>e Negligence</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23</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rPr>
                        <a:t>Employers’  liability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24</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smtClean="0">
                          <a:solidFill>
                            <a:srgbClr val="000000"/>
                          </a:solidFill>
                          <a:effectLst/>
                          <a:latin typeface="Century" panose="02040604050505020304" pitchFamily="18" charset="0"/>
                          <a:hlinkClick r:id="rId3" action="ppaction://hlinksldjump"/>
                        </a:rPr>
                        <a:t>Non Performance</a:t>
                      </a:r>
                      <a:r>
                        <a:rPr lang="en-US" altLang="ja-JP" sz="1600" b="1" i="0" u="none" strike="noStrike" baseline="0" dirty="0" smtClean="0">
                          <a:solidFill>
                            <a:srgbClr val="000000"/>
                          </a:solidFill>
                          <a:effectLst/>
                          <a:latin typeface="Century" panose="02040604050505020304" pitchFamily="18" charset="0"/>
                          <a:hlinkClick r:id="rId3" action="ppaction://hlinksldjump"/>
                        </a:rPr>
                        <a:t> </a:t>
                      </a:r>
                      <a:r>
                        <a:rPr lang="en-US" altLang="ja-JP" sz="1600" b="1" i="0" u="none" strike="noStrike" dirty="0" smtClean="0">
                          <a:solidFill>
                            <a:srgbClr val="000000"/>
                          </a:solidFill>
                          <a:effectLst/>
                          <a:latin typeface="Century" panose="02040604050505020304" pitchFamily="18" charset="0"/>
                          <a:hlinkClick r:id="rId3" action="ppaction://hlinksldjump"/>
                        </a:rPr>
                        <a:t>of</a:t>
                      </a:r>
                      <a:r>
                        <a:rPr lang="en-US" altLang="ja-JP" sz="1600" b="1" i="0" u="none" strike="noStrike" baseline="0" dirty="0" smtClean="0">
                          <a:solidFill>
                            <a:srgbClr val="000000"/>
                          </a:solidFill>
                          <a:effectLst/>
                          <a:latin typeface="Century" panose="02040604050505020304" pitchFamily="18" charset="0"/>
                          <a:hlinkClick r:id="rId3" action="ppaction://hlinksldjump"/>
                        </a:rPr>
                        <a:t> contract</a:t>
                      </a:r>
                      <a:endParaRPr lang="en-US" altLang="ja-JP" sz="1600" b="1" i="0" u="none" strike="noStrike" dirty="0" smtClean="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25</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en-US" altLang="ja-JP" dirty="0" smtClean="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26</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27</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latin typeface="Century" panose="02040604050505020304" pitchFamily="18" charset="0"/>
                        </a:rPr>
                        <a:t>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18</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smtClean="0">
                        <a:solidFill>
                          <a:srgbClr val="000000"/>
                        </a:solidFill>
                        <a:effectLst/>
                        <a:latin typeface="Century" panose="02040604050505020304" pitchFamily="18" charset="0"/>
                      </a:endParaRPr>
                    </a:p>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latin typeface="Century" panose="02040604050505020304" pitchFamily="18" charset="0"/>
                        </a:rPr>
                        <a:t>28</a:t>
                      </a:r>
                      <a:endParaRPr lang="en-US" altLang="ja-JP" sz="2400" b="0" i="0" u="none" strike="noStrike">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en-US" altLang="ja-JP" dirty="0" smtClean="0"/>
                    </a:p>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19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29</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latin typeface="Century" panose="02040604050505020304" pitchFamily="18" charset="0"/>
                        </a:rPr>
                        <a:t>10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20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latin typeface="Century" panose="02040604050505020304" pitchFamily="18" charset="0"/>
                        </a:rPr>
                        <a:t>30</a:t>
                      </a:r>
                      <a:endParaRPr lang="en-US" altLang="ja-JP" sz="2400" b="0" i="0" u="none" strike="noStrike" dirty="0">
                        <a:solidFill>
                          <a:srgbClr val="000000"/>
                        </a:solidFill>
                        <a:effectLst/>
                        <a:latin typeface="Century" panose="020406040505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en-US" altLang="ja-JP" sz="1600" b="1" i="0" u="none" strike="noStrike" dirty="0">
                        <a:solidFill>
                          <a:srgbClr val="000000"/>
                        </a:solidFill>
                        <a:effectLst/>
                        <a:latin typeface="Century" panose="020406040505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フッター プレースホルダー 4"/>
          <p:cNvSpPr>
            <a:spLocks noGrp="1"/>
          </p:cNvSpPr>
          <p:nvPr>
            <p:ph type="ftr" sz="quarter" idx="11"/>
          </p:nvPr>
        </p:nvSpPr>
        <p:spPr/>
        <p:txBody>
          <a:bodyPr/>
          <a:lstStyle/>
          <a:p>
            <a:pPr>
              <a:defRPr/>
            </a:pPr>
            <a:r>
              <a:rPr lang="en-US" altLang="ja-JP" smtClean="0"/>
              <a:t>Lecture on Tort</a:t>
            </a:r>
            <a:endParaRPr lang="en-US" altLang="ja-JP"/>
          </a:p>
        </p:txBody>
      </p:sp>
    </p:spTree>
    <p:extLst>
      <p:ext uri="{BB962C8B-B14F-4D97-AF65-F5344CB8AC3E}">
        <p14:creationId xmlns:p14="http://schemas.microsoft.com/office/powerpoint/2010/main" val="724367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4879</TotalTime>
  <Words>4547</Words>
  <Application>Microsoft Office PowerPoint</Application>
  <PresentationFormat>画面に合わせる (4:3)</PresentationFormat>
  <Paragraphs>1386</Paragraphs>
  <Slides>71</Slides>
  <Notes>71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71</vt:i4>
      </vt:variant>
    </vt:vector>
  </HeadingPairs>
  <TitlesOfParts>
    <vt:vector size="81" baseType="lpstr">
      <vt:lpstr>ＭＳ Ｐゴシック</vt:lpstr>
      <vt:lpstr>ＭＳ Ｐ明朝</vt:lpstr>
      <vt:lpstr>Arial</vt:lpstr>
      <vt:lpstr>Calibri</vt:lpstr>
      <vt:lpstr>Century</vt:lpstr>
      <vt:lpstr>Century Gothic</vt:lpstr>
      <vt:lpstr>Tahoma</vt:lpstr>
      <vt:lpstr>Times New Roman</vt:lpstr>
      <vt:lpstr>Wingdings</vt:lpstr>
      <vt:lpstr>Office ​​テーマ</vt:lpstr>
      <vt:lpstr>Best 50 articles  of civil code of Japan  which are frequently applied  in the courts </vt:lpstr>
      <vt:lpstr>8. Best 20 of Civil Code of Japan from the view point of frequency of application(1945-2013)</vt:lpstr>
      <vt:lpstr>9. Best 30 Articles of  Civil Code of Japan from the view point of frequency of application(1945-2013)</vt:lpstr>
      <vt:lpstr>9. Best 30 Articles of  Civil Code of Japan from the view point of frequency of application(1945-2013)</vt:lpstr>
      <vt:lpstr>9. Best 30 Articles of  Civil Code of Japan from the view point of frequency of application(1945-2013)</vt:lpstr>
      <vt:lpstr>9. Best 30 Articles of  Civil Code of Japan from the view point of frequency of application(1945-2013)</vt:lpstr>
      <vt:lpstr>9. Best 30 Articles of  Civil Code of Japan from the view point of frequency of application(1945-2013)</vt:lpstr>
      <vt:lpstr>9. Best 30 Articles of  Civil Code of Japan from the view point of frequency of application(1945-2013)</vt:lpstr>
      <vt:lpstr>9. Best 30 Articles of  Civil Code of Japan from the view point of frequency of application(1945-2013)</vt:lpstr>
      <vt:lpstr>9. Best 30 Articles of  Civil Code of Japan from the view point of frequency of application(1945-2013)</vt:lpstr>
      <vt:lpstr>9. Best 30 Articles of  Civil Code of Japan from the view point of frequency of application(1945-2013)</vt:lpstr>
      <vt:lpstr>9. Best 30 Articles of  Civil Code of Japan from the view point of frequency of application(1945-2013)</vt:lpstr>
      <vt:lpstr>9. Best 30 Articles of  Civil Code of Japan from the view point of frequency of application(1945-2013)</vt:lpstr>
      <vt:lpstr>9. Best 30 Articles of  Civil Code of Japan from the view point of frequency of application(1945-2013)</vt:lpstr>
      <vt:lpstr>9. Best 30 Articles of  Civil Code of Japan from the view point of frequency of application(1945-2013)</vt:lpstr>
      <vt:lpstr>9. Best 30 Articles of  Civil Code of Japan from the view point of frequency of application(1945-2013)</vt:lpstr>
      <vt:lpstr>9. Best 30 Articles of  Civil Code of Japan from the view point of frequency of application(1945-2013)</vt:lpstr>
      <vt:lpstr>9. Best 30 Articles of  Civil Code of Japan from the view point of frequency of application(1945-2013)</vt:lpstr>
      <vt:lpstr>Materials</vt:lpstr>
      <vt:lpstr>9. Best 30 Articles of  Civil Code of Japan Frequency of application(1945-2013) -&gt; Next31-50</vt:lpstr>
      <vt:lpstr>Best 31-50 applied articles of Civil Code of Japan</vt:lpstr>
      <vt:lpstr>1. General provision of Torts</vt:lpstr>
      <vt:lpstr>2. Solatium</vt:lpstr>
      <vt:lpstr>3. Comparative Negligence</vt:lpstr>
      <vt:lpstr>4. Employers’ liability</vt:lpstr>
      <vt:lpstr>5. Non-Performance of contract</vt:lpstr>
      <vt:lpstr>6. Principles of Civil Code of Japnan</vt:lpstr>
      <vt:lpstr>7. Joint Tortfeasors</vt:lpstr>
      <vt:lpstr>8. Public Policy</vt:lpstr>
      <vt:lpstr>9. Transfer of real estate and registration</vt:lpstr>
      <vt:lpstr>10. Restriction of subleasing</vt:lpstr>
      <vt:lpstr>11. Unjust enrichment</vt:lpstr>
      <vt:lpstr>12. Termination of contract Delayed performance</vt:lpstr>
      <vt:lpstr>13. Mistake</vt:lpstr>
      <vt:lpstr>14. Leases</vt:lpstr>
      <vt:lpstr>15. Apparent agency</vt:lpstr>
      <vt:lpstr>16. Next kin’s right to compensation</vt:lpstr>
      <vt:lpstr>17. Scope of Damages Adequate causation</vt:lpstr>
      <vt:lpstr>18. Defamation</vt:lpstr>
      <vt:lpstr>19. Quasi-Mandate</vt:lpstr>
      <vt:lpstr>20. Judicial Divorce</vt:lpstr>
      <vt:lpstr>21. Liability of land</vt:lpstr>
      <vt:lpstr>22. Limitation of time of  liability of tort</vt:lpstr>
      <vt:lpstr>23. Duty of care of a good manager</vt:lpstr>
      <vt:lpstr>24. Sale</vt:lpstr>
      <vt:lpstr>25. Loan for use</vt:lpstr>
      <vt:lpstr>26. Division of Inherited Property</vt:lpstr>
      <vt:lpstr>27. Action Paulienne</vt:lpstr>
      <vt:lpstr>28. Acquisitive Prescription</vt:lpstr>
      <vt:lpstr>29. Free of contract</vt:lpstr>
      <vt:lpstr>30. Action oblique</vt:lpstr>
      <vt:lpstr>31. Suretyship</vt:lpstr>
      <vt:lpstr>32. Distribution of Property</vt:lpstr>
      <vt:lpstr>33. Fictitious Manifestation</vt:lpstr>
      <vt:lpstr>34. Apparent obligee</vt:lpstr>
      <vt:lpstr>35. Employment</vt:lpstr>
      <vt:lpstr>36. Morgage</vt:lpstr>
      <vt:lpstr>37. Usages and Practices</vt:lpstr>
      <vt:lpstr>38. Parental Authority  in the Case of Divorce</vt:lpstr>
      <vt:lpstr>39. Assignment of Nominative Claim</vt:lpstr>
      <vt:lpstr>40. Deposits for Consumption</vt:lpstr>
      <vt:lpstr>41. Reimbursement of  Joint Guarantors </vt:lpstr>
      <vt:lpstr>42. Assignability of Claims</vt:lpstr>
      <vt:lpstr>43. Extinctive Prescription</vt:lpstr>
      <vt:lpstr>44. Set-off</vt:lpstr>
      <vt:lpstr>45. Sharing of Living Expenses</vt:lpstr>
      <vt:lpstr>46. Fraud or Duress</vt:lpstr>
      <vt:lpstr>47. Loans for Consumption</vt:lpstr>
      <vt:lpstr>48. Performance for Illegal Causes</vt:lpstr>
      <vt:lpstr>49. Simultaneous Performance</vt:lpstr>
      <vt:lpstr>50. 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KAGAYAMA Shigeru</cp:lastModifiedBy>
  <cp:revision>202</cp:revision>
  <dcterms:created xsi:type="dcterms:W3CDTF">1601-01-01T00:00:00Z</dcterms:created>
  <dcterms:modified xsi:type="dcterms:W3CDTF">2016-08-16T04:51:38Z</dcterms:modified>
</cp:coreProperties>
</file>