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handoutMasterIdLst>
    <p:handoutMasterId r:id="rId24"/>
  </p:handoutMasterIdLst>
  <p:sldIdLst>
    <p:sldId id="744" r:id="rId3"/>
    <p:sldId id="747" r:id="rId4"/>
    <p:sldId id="745" r:id="rId5"/>
    <p:sldId id="746" r:id="rId6"/>
    <p:sldId id="635" r:id="rId7"/>
    <p:sldId id="501" r:id="rId8"/>
    <p:sldId id="502" r:id="rId9"/>
    <p:sldId id="503" r:id="rId10"/>
    <p:sldId id="699" r:id="rId11"/>
    <p:sldId id="698" r:id="rId12"/>
    <p:sldId id="700" r:id="rId13"/>
    <p:sldId id="500" r:id="rId14"/>
    <p:sldId id="504" r:id="rId15"/>
    <p:sldId id="505" r:id="rId16"/>
    <p:sldId id="714" r:id="rId17"/>
    <p:sldId id="506" r:id="rId18"/>
    <p:sldId id="507" r:id="rId19"/>
    <p:sldId id="742" r:id="rId20"/>
    <p:sldId id="743" r:id="rId21"/>
    <p:sldId id="748" r:id="rId22"/>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債権の目的" id="{75A43FC0-8B54-44C9-B838-EFDCDDDE4ECA}">
          <p14:sldIdLst>
            <p14:sldId id="744"/>
            <p14:sldId id="747"/>
            <p14:sldId id="745"/>
            <p14:sldId id="746"/>
            <p14:sldId id="635"/>
            <p14:sldId id="501"/>
            <p14:sldId id="502"/>
            <p14:sldId id="503"/>
            <p14:sldId id="699"/>
            <p14:sldId id="698"/>
            <p14:sldId id="700"/>
            <p14:sldId id="500"/>
            <p14:sldId id="504"/>
            <p14:sldId id="505"/>
            <p14:sldId id="714"/>
            <p14:sldId id="506"/>
            <p14:sldId id="507"/>
            <p14:sldId id="742"/>
            <p14:sldId id="743"/>
          </p14:sldIdLst>
        </p14:section>
        <p14:section name="エンディング" id="{21DA4F55-6742-4E5E-ACE4-4D893207DE13}">
          <p14:sldIdLst>
            <p14:sldId id="74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65" autoAdjust="0"/>
    <p:restoredTop sz="91823" autoAdjust="0"/>
  </p:normalViewPr>
  <p:slideViewPr>
    <p:cSldViewPr>
      <p:cViewPr varScale="1">
        <p:scale>
          <a:sx n="55" d="100"/>
          <a:sy n="55" d="100"/>
        </p:scale>
        <p:origin x="581"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howGuides="1">
      <p:cViewPr varScale="1">
        <p:scale>
          <a:sx n="70" d="100"/>
          <a:sy n="70" d="100"/>
        </p:scale>
        <p:origin x="-2328" y="-114"/>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040F7A-E09A-4C50-954C-371EA9BD3B9E}"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endParaRPr kumimoji="1" lang="ja-JP" altLang="en-US"/>
        </a:p>
      </dgm:t>
    </dgm:pt>
    <dgm:pt modelId="{03F5918E-1DBD-4D34-89FC-A6E4A6033184}">
      <dgm:prSet phldrT="[テキスト]" custT="1">
        <dgm:style>
          <a:lnRef idx="0">
            <a:schemeClr val="accent5"/>
          </a:lnRef>
          <a:fillRef idx="3">
            <a:schemeClr val="accent5"/>
          </a:fillRef>
          <a:effectRef idx="3">
            <a:schemeClr val="accent5"/>
          </a:effectRef>
          <a:fontRef idx="minor">
            <a:schemeClr val="lt1"/>
          </a:fontRef>
        </dgm:style>
      </dgm:prSet>
      <dgm:spPr/>
      <dgm:t>
        <a:bodyPr/>
        <a:lstStyle/>
        <a:p>
          <a:r>
            <a:rPr kumimoji="1" lang="en-US" altLang="ja-JP" sz="2400" b="1" dirty="0" smtClean="0"/>
            <a:t>Ⅲ</a:t>
          </a:r>
          <a:br>
            <a:rPr kumimoji="1" lang="en-US" altLang="ja-JP" sz="2400" b="1" dirty="0" smtClean="0"/>
          </a:br>
          <a:r>
            <a:rPr kumimoji="1" lang="ja-JP" altLang="en-US" sz="2400" b="1" dirty="0" smtClean="0"/>
            <a:t>債</a:t>
          </a:r>
          <a:r>
            <a:rPr kumimoji="1" lang="en-US" altLang="ja-JP" sz="2400" b="1" dirty="0" smtClean="0"/>
            <a:t/>
          </a:r>
          <a:br>
            <a:rPr kumimoji="1" lang="en-US" altLang="ja-JP" sz="2400" b="1" dirty="0" smtClean="0"/>
          </a:br>
          <a:r>
            <a:rPr kumimoji="1" lang="ja-JP" altLang="en-US" sz="2400" b="1" dirty="0" smtClean="0"/>
            <a:t>権</a:t>
          </a:r>
          <a:endParaRPr kumimoji="1" lang="ja-JP" altLang="en-US" sz="2400" b="1" dirty="0"/>
        </a:p>
      </dgm:t>
    </dgm:pt>
    <dgm:pt modelId="{6F3A3246-9EF8-4EA7-BF28-8D0F0E1E152C}" type="parTrans" cxnId="{3E89BBB4-1F9F-4DAE-9325-5161C703E124}">
      <dgm:prSet/>
      <dgm:spPr/>
      <dgm:t>
        <a:bodyPr/>
        <a:lstStyle/>
        <a:p>
          <a:endParaRPr kumimoji="1" lang="ja-JP" altLang="en-US" sz="2400" b="1"/>
        </a:p>
      </dgm:t>
    </dgm:pt>
    <dgm:pt modelId="{1F90B7D7-4415-47A9-B937-2F7FE5E6ED69}" type="sibTrans" cxnId="{3E89BBB4-1F9F-4DAE-9325-5161C703E124}">
      <dgm:prSet/>
      <dgm:spPr/>
      <dgm:t>
        <a:bodyPr/>
        <a:lstStyle/>
        <a:p>
          <a:endParaRPr kumimoji="1" lang="ja-JP" altLang="en-US" sz="2400" b="1"/>
        </a:p>
      </dgm:t>
    </dgm:pt>
    <dgm:pt modelId="{E4415FF7-ACE0-4F60-9CF9-A9BA2A19BD53}">
      <dgm:prSet phldrT="[テキスト]" custT="1">
        <dgm:style>
          <a:lnRef idx="1">
            <a:schemeClr val="accent1"/>
          </a:lnRef>
          <a:fillRef idx="2">
            <a:schemeClr val="accent1"/>
          </a:fillRef>
          <a:effectRef idx="1">
            <a:schemeClr val="accent1"/>
          </a:effectRef>
          <a:fontRef idx="minor">
            <a:schemeClr val="dk1"/>
          </a:fontRef>
        </dgm:style>
      </dgm:prSet>
      <dgm:spPr/>
      <dgm:t>
        <a:bodyPr/>
        <a:lstStyle/>
        <a:p>
          <a:r>
            <a:rPr kumimoji="1" lang="ja-JP" altLang="en-US" sz="2400" b="1" dirty="0" smtClean="0">
              <a:hlinkClick xmlns:r="http://schemas.openxmlformats.org/officeDocument/2006/relationships" r:id="rId1" action="ppaction://hlinksldjump"/>
            </a:rPr>
            <a:t>債権</a:t>
          </a:r>
          <a:r>
            <a:rPr kumimoji="1" lang="en-US" altLang="ja-JP" sz="2400" b="1" dirty="0" smtClean="0">
              <a:hlinkClick xmlns:r="http://schemas.openxmlformats.org/officeDocument/2006/relationships" r:id="rId1" action="ppaction://hlinksldjump"/>
            </a:rPr>
            <a:t/>
          </a:r>
          <a:br>
            <a:rPr kumimoji="1" lang="en-US" altLang="ja-JP" sz="2400" b="1" dirty="0" smtClean="0">
              <a:hlinkClick xmlns:r="http://schemas.openxmlformats.org/officeDocument/2006/relationships" r:id="rId1" action="ppaction://hlinksldjump"/>
            </a:rPr>
          </a:br>
          <a:r>
            <a:rPr kumimoji="1" lang="ja-JP" altLang="en-US" sz="2400" b="1" dirty="0" smtClean="0">
              <a:hlinkClick xmlns:r="http://schemas.openxmlformats.org/officeDocument/2006/relationships" r:id="rId1" action="ppaction://hlinksldjump"/>
            </a:rPr>
            <a:t>総論</a:t>
          </a:r>
          <a:endParaRPr kumimoji="1" lang="ja-JP" altLang="en-US" sz="2400" b="1" dirty="0"/>
        </a:p>
      </dgm:t>
    </dgm:pt>
    <dgm:pt modelId="{1E62A908-1397-428F-A14E-A3C79F2B437B}" type="parTrans" cxnId="{E6A7450D-72A1-40A9-8BD0-48917D60F320}">
      <dgm:prSet custT="1"/>
      <dgm:spPr/>
      <dgm:t>
        <a:bodyPr/>
        <a:lstStyle/>
        <a:p>
          <a:endParaRPr kumimoji="1" lang="ja-JP" altLang="en-US" sz="2400" b="1"/>
        </a:p>
      </dgm:t>
    </dgm:pt>
    <dgm:pt modelId="{3A1E7323-3E50-4C31-82A9-E439BA171732}" type="sibTrans" cxnId="{E6A7450D-72A1-40A9-8BD0-48917D60F320}">
      <dgm:prSet/>
      <dgm:spPr/>
      <dgm:t>
        <a:bodyPr/>
        <a:lstStyle/>
        <a:p>
          <a:endParaRPr kumimoji="1" lang="ja-JP" altLang="en-US" sz="2400" b="1"/>
        </a:p>
      </dgm:t>
    </dgm:pt>
    <dgm:pt modelId="{B6474A94-9C5E-4DBA-B0FA-7F11ABCA3999}">
      <dgm:prSet phldrT="[テキスト]" custT="1">
        <dgm:style>
          <a:lnRef idx="0">
            <a:schemeClr val="accent3"/>
          </a:lnRef>
          <a:fillRef idx="3">
            <a:schemeClr val="accent3"/>
          </a:fillRef>
          <a:effectRef idx="3">
            <a:schemeClr val="accent3"/>
          </a:effectRef>
          <a:fontRef idx="minor">
            <a:schemeClr val="lt1"/>
          </a:fontRef>
        </dgm:style>
      </dgm:prSet>
      <dgm:spPr/>
      <dgm:t>
        <a:bodyPr/>
        <a:lstStyle/>
        <a:p>
          <a:r>
            <a:rPr kumimoji="1" lang="ja-JP" altLang="en-US" sz="2400" b="1" dirty="0" smtClean="0"/>
            <a:t>債権</a:t>
          </a:r>
          <a:r>
            <a:rPr kumimoji="1" lang="en-US" altLang="ja-JP" sz="2400" b="1" dirty="0" smtClean="0"/>
            <a:t/>
          </a:r>
          <a:br>
            <a:rPr kumimoji="1" lang="en-US" altLang="ja-JP" sz="2400" b="1" dirty="0" smtClean="0"/>
          </a:br>
          <a:r>
            <a:rPr kumimoji="1" lang="ja-JP" altLang="en-US" sz="2400" b="1" dirty="0" smtClean="0"/>
            <a:t>各論</a:t>
          </a:r>
          <a:endParaRPr kumimoji="1" lang="ja-JP" altLang="en-US" sz="2400" b="1" dirty="0"/>
        </a:p>
      </dgm:t>
    </dgm:pt>
    <dgm:pt modelId="{E459979C-DBA9-4FD4-B9AD-198F0A8DB1BD}" type="parTrans" cxnId="{A41864C2-153A-481F-A770-CB99E069CB6E}">
      <dgm:prSet custT="1"/>
      <dgm:spPr/>
      <dgm:t>
        <a:bodyPr/>
        <a:lstStyle/>
        <a:p>
          <a:endParaRPr kumimoji="1" lang="ja-JP" altLang="en-US" sz="2400" b="1"/>
        </a:p>
      </dgm:t>
    </dgm:pt>
    <dgm:pt modelId="{50852045-D0BD-406C-856A-1AD4BEFCDC73}" type="sibTrans" cxnId="{A41864C2-153A-481F-A770-CB99E069CB6E}">
      <dgm:prSet/>
      <dgm:spPr/>
      <dgm:t>
        <a:bodyPr/>
        <a:lstStyle/>
        <a:p>
          <a:endParaRPr kumimoji="1" lang="ja-JP" altLang="en-US" sz="2400" b="1"/>
        </a:p>
      </dgm:t>
    </dgm:pt>
    <dgm:pt modelId="{E08609B3-3FFE-481B-930D-DA47F41AD013}">
      <dgm:prSet phldrT="[テキスト]" custT="1">
        <dgm:style>
          <a:lnRef idx="1">
            <a:schemeClr val="accent3"/>
          </a:lnRef>
          <a:fillRef idx="2">
            <a:schemeClr val="accent3"/>
          </a:fillRef>
          <a:effectRef idx="1">
            <a:schemeClr val="accent3"/>
          </a:effectRef>
          <a:fontRef idx="minor">
            <a:schemeClr val="dk1"/>
          </a:fontRef>
        </dgm:style>
      </dgm:prSet>
      <dgm:spPr/>
      <dgm:t>
        <a:bodyPr/>
        <a:lstStyle/>
        <a:p>
          <a:r>
            <a:rPr kumimoji="1" lang="ja-JP" altLang="en-US" sz="2400" b="1" dirty="0" smtClean="0">
              <a:solidFill>
                <a:srgbClr val="FF0000"/>
              </a:solidFill>
            </a:rPr>
            <a:t>契約</a:t>
          </a:r>
          <a:endParaRPr kumimoji="1" lang="ja-JP" altLang="en-US" sz="2400" b="1" dirty="0">
            <a:solidFill>
              <a:srgbClr val="FF0000"/>
            </a:solidFill>
          </a:endParaRPr>
        </a:p>
      </dgm:t>
    </dgm:pt>
    <dgm:pt modelId="{ACC35A2A-BF57-4CDA-A190-C69D699E8BF8}" type="parTrans" cxnId="{56A03AD1-7A31-43AA-8ED2-0A0FD7FF0ED8}">
      <dgm:prSet custT="1"/>
      <dgm:spPr/>
      <dgm:t>
        <a:bodyPr/>
        <a:lstStyle/>
        <a:p>
          <a:endParaRPr kumimoji="1" lang="ja-JP" altLang="en-US" sz="2400" b="1"/>
        </a:p>
      </dgm:t>
    </dgm:pt>
    <dgm:pt modelId="{A6FBB475-7E28-4C93-A16C-DEE30FF34212}" type="sibTrans" cxnId="{56A03AD1-7A31-43AA-8ED2-0A0FD7FF0ED8}">
      <dgm:prSet/>
      <dgm:spPr/>
      <dgm:t>
        <a:bodyPr/>
        <a:lstStyle/>
        <a:p>
          <a:endParaRPr kumimoji="1" lang="ja-JP" altLang="en-US" sz="2400" b="1"/>
        </a:p>
      </dgm:t>
    </dgm:pt>
    <dgm:pt modelId="{7E41E621-EA7E-4189-906E-7B1F26F85D3B}">
      <dgm:prSet phldrT="[テキスト]" custT="1">
        <dgm:style>
          <a:lnRef idx="1">
            <a:schemeClr val="accent4"/>
          </a:lnRef>
          <a:fillRef idx="2">
            <a:schemeClr val="accent4"/>
          </a:fillRef>
          <a:effectRef idx="1">
            <a:schemeClr val="accent4"/>
          </a:effectRef>
          <a:fontRef idx="minor">
            <a:schemeClr val="dk1"/>
          </a:fontRef>
        </dgm:style>
      </dgm:prSet>
      <dgm:spPr/>
      <dgm:t>
        <a:bodyPr/>
        <a:lstStyle/>
        <a:p>
          <a:r>
            <a:rPr kumimoji="1" lang="ja-JP" altLang="en-US" sz="2400" b="1" dirty="0" smtClean="0"/>
            <a:t>不当利得</a:t>
          </a:r>
          <a:endParaRPr kumimoji="1" lang="ja-JP" altLang="en-US" sz="2400" b="1" dirty="0"/>
        </a:p>
      </dgm:t>
    </dgm:pt>
    <dgm:pt modelId="{8A7200DC-6206-4950-A201-82B1C8588907}" type="parTrans" cxnId="{403FFB31-9F5A-4F99-888E-42D281FDBF1F}">
      <dgm:prSet custT="1"/>
      <dgm:spPr/>
      <dgm:t>
        <a:bodyPr/>
        <a:lstStyle/>
        <a:p>
          <a:endParaRPr kumimoji="1" lang="ja-JP" altLang="en-US" sz="2400" b="1"/>
        </a:p>
      </dgm:t>
    </dgm:pt>
    <dgm:pt modelId="{2F3030D3-ACA8-4C61-9796-A90A66EAAB95}" type="sibTrans" cxnId="{403FFB31-9F5A-4F99-888E-42D281FDBF1F}">
      <dgm:prSet/>
      <dgm:spPr/>
      <dgm:t>
        <a:bodyPr/>
        <a:lstStyle/>
        <a:p>
          <a:endParaRPr kumimoji="1" lang="ja-JP" altLang="en-US" sz="2400" b="1"/>
        </a:p>
      </dgm:t>
    </dgm:pt>
    <dgm:pt modelId="{468E5411-CE17-487A-997F-7B2A99C2E3E4}">
      <dgm:prSet phldrT="[テキスト]" custT="1">
        <dgm:style>
          <a:lnRef idx="1">
            <a:schemeClr val="accent2"/>
          </a:lnRef>
          <a:fillRef idx="2">
            <a:schemeClr val="accent2"/>
          </a:fillRef>
          <a:effectRef idx="1">
            <a:schemeClr val="accent2"/>
          </a:effectRef>
          <a:fontRef idx="minor">
            <a:schemeClr val="dk1"/>
          </a:fontRef>
        </dgm:style>
      </dgm:prSet>
      <dgm:spPr/>
      <dgm:t>
        <a:bodyPr/>
        <a:lstStyle/>
        <a:p>
          <a:r>
            <a:rPr kumimoji="1" lang="ja-JP" altLang="en-US" sz="2400" b="1" dirty="0" smtClean="0"/>
            <a:t>不法行為</a:t>
          </a:r>
          <a:endParaRPr kumimoji="1" lang="ja-JP" altLang="en-US" sz="2400" b="1" dirty="0"/>
        </a:p>
      </dgm:t>
    </dgm:pt>
    <dgm:pt modelId="{37176690-6EB6-41DC-A669-E83B09288851}" type="parTrans" cxnId="{C5D8BCF3-CBF2-43B1-BE2C-470BE8BD2532}">
      <dgm:prSet custT="1"/>
      <dgm:spPr/>
      <dgm:t>
        <a:bodyPr/>
        <a:lstStyle/>
        <a:p>
          <a:endParaRPr kumimoji="1" lang="ja-JP" altLang="en-US" sz="2400" b="1"/>
        </a:p>
      </dgm:t>
    </dgm:pt>
    <dgm:pt modelId="{19F488C5-8DD5-4BA2-894E-47ECE1F10FF0}" type="sibTrans" cxnId="{C5D8BCF3-CBF2-43B1-BE2C-470BE8BD2532}">
      <dgm:prSet/>
      <dgm:spPr/>
      <dgm:t>
        <a:bodyPr/>
        <a:lstStyle/>
        <a:p>
          <a:endParaRPr kumimoji="1" lang="ja-JP" altLang="en-US" sz="2400" b="1"/>
        </a:p>
      </dgm:t>
    </dgm:pt>
    <dgm:pt modelId="{C10872AA-B0E3-427B-8086-EBA380B9F76C}">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2400" b="1" dirty="0" smtClean="0"/>
            <a:t>事務管理</a:t>
          </a:r>
          <a:endParaRPr kumimoji="1" lang="ja-JP" altLang="en-US" sz="2400" b="1" dirty="0"/>
        </a:p>
      </dgm:t>
    </dgm:pt>
    <dgm:pt modelId="{FB73B10E-218A-4CCE-AE31-615EE1C50B74}" type="parTrans" cxnId="{E7E8813D-FB14-4735-A01B-BA61C975C93F}">
      <dgm:prSet custT="1"/>
      <dgm:spPr/>
      <dgm:t>
        <a:bodyPr/>
        <a:lstStyle/>
        <a:p>
          <a:endParaRPr kumimoji="1" lang="ja-JP" altLang="en-US" sz="2400" b="1"/>
        </a:p>
      </dgm:t>
    </dgm:pt>
    <dgm:pt modelId="{B43CC59A-DD86-4D75-848B-A4DE42D5612D}" type="sibTrans" cxnId="{E7E8813D-FB14-4735-A01B-BA61C975C93F}">
      <dgm:prSet/>
      <dgm:spPr/>
      <dgm:t>
        <a:bodyPr/>
        <a:lstStyle/>
        <a:p>
          <a:endParaRPr kumimoji="1" lang="ja-JP" altLang="en-US" sz="2400" b="1"/>
        </a:p>
      </dgm:t>
    </dgm:pt>
    <dgm:pt modelId="{9F50AFAC-7BE0-4BEF-AA10-F12AAEFD3A9D}">
      <dgm:prSet phldrT="[テキスト]" custT="1">
        <dgm:style>
          <a:lnRef idx="0">
            <a:schemeClr val="accent5"/>
          </a:lnRef>
          <a:fillRef idx="3">
            <a:schemeClr val="accent5"/>
          </a:fillRef>
          <a:effectRef idx="3">
            <a:schemeClr val="accent5"/>
          </a:effectRef>
          <a:fontRef idx="minor">
            <a:schemeClr val="lt1"/>
          </a:fontRef>
        </dgm:style>
      </dgm:prSet>
      <dgm:spPr/>
      <dgm:t>
        <a:bodyPr/>
        <a:lstStyle/>
        <a:p>
          <a:r>
            <a:rPr kumimoji="1" lang="ja-JP" altLang="en-US" sz="2400" b="1" dirty="0" smtClean="0">
              <a:solidFill>
                <a:srgbClr val="FF0000"/>
              </a:solidFill>
            </a:rPr>
            <a:t>契約</a:t>
          </a:r>
          <a:r>
            <a:rPr kumimoji="1" lang="en-US" altLang="ja-JP" sz="2400" b="1" dirty="0" smtClean="0"/>
            <a:t/>
          </a:r>
          <a:br>
            <a:rPr kumimoji="1" lang="en-US" altLang="ja-JP" sz="2400" b="1" dirty="0" smtClean="0"/>
          </a:br>
          <a:r>
            <a:rPr kumimoji="1" lang="ja-JP" altLang="en-US" sz="2400" b="1" dirty="0" smtClean="0">
              <a:solidFill>
                <a:srgbClr val="FF0000"/>
              </a:solidFill>
            </a:rPr>
            <a:t>総論</a:t>
          </a:r>
          <a:endParaRPr kumimoji="1" lang="ja-JP" altLang="en-US" sz="2400" b="1" dirty="0">
            <a:solidFill>
              <a:srgbClr val="FF0000"/>
            </a:solidFill>
          </a:endParaRPr>
        </a:p>
      </dgm:t>
    </dgm:pt>
    <dgm:pt modelId="{1A6F5643-78A0-4CA8-97FE-A3E5FA9A8C24}" type="parTrans" cxnId="{6094FA13-31F4-43B4-A5A5-A821ECAE195D}">
      <dgm:prSet custT="1"/>
      <dgm:spPr/>
      <dgm:t>
        <a:bodyPr/>
        <a:lstStyle/>
        <a:p>
          <a:endParaRPr kumimoji="1" lang="ja-JP" altLang="en-US" sz="2400" b="1"/>
        </a:p>
      </dgm:t>
    </dgm:pt>
    <dgm:pt modelId="{B95E18A2-A559-4290-BFA0-147E41617BEF}" type="sibTrans" cxnId="{6094FA13-31F4-43B4-A5A5-A821ECAE195D}">
      <dgm:prSet/>
      <dgm:spPr/>
      <dgm:t>
        <a:bodyPr/>
        <a:lstStyle/>
        <a:p>
          <a:endParaRPr kumimoji="1" lang="ja-JP" altLang="en-US" sz="2400" b="1"/>
        </a:p>
      </dgm:t>
    </dgm:pt>
    <dgm:pt modelId="{35652031-A423-46AF-B2B6-9823FD487CB8}">
      <dgm:prSet phldrT="[テキスト]" custT="1">
        <dgm:style>
          <a:lnRef idx="1">
            <a:schemeClr val="accent3"/>
          </a:lnRef>
          <a:fillRef idx="2">
            <a:schemeClr val="accent3"/>
          </a:fillRef>
          <a:effectRef idx="1">
            <a:schemeClr val="accent3"/>
          </a:effectRef>
          <a:fontRef idx="minor">
            <a:schemeClr val="dk1"/>
          </a:fontRef>
        </dgm:style>
      </dgm:prSet>
      <dgm:spPr/>
      <dgm:t>
        <a:bodyPr/>
        <a:lstStyle/>
        <a:p>
          <a:r>
            <a:rPr kumimoji="1" lang="ja-JP" altLang="en-US" sz="2400" b="1" dirty="0" smtClean="0"/>
            <a:t>契約</a:t>
          </a:r>
          <a:r>
            <a:rPr kumimoji="1" lang="en-US" altLang="ja-JP" sz="2400" b="1" dirty="0" smtClean="0"/>
            <a:t/>
          </a:r>
          <a:br>
            <a:rPr kumimoji="1" lang="en-US" altLang="ja-JP" sz="2400" b="1" dirty="0" smtClean="0"/>
          </a:br>
          <a:r>
            <a:rPr kumimoji="1" lang="ja-JP" altLang="en-US" sz="2400" b="1" dirty="0" smtClean="0"/>
            <a:t>各論</a:t>
          </a:r>
          <a:endParaRPr kumimoji="1" lang="ja-JP" altLang="en-US" sz="2400" b="1" dirty="0"/>
        </a:p>
      </dgm:t>
    </dgm:pt>
    <dgm:pt modelId="{9BF58190-ED03-4B16-BE56-59E04F626CCB}" type="parTrans" cxnId="{80C94271-FBE6-4334-A996-D6D6BE384761}">
      <dgm:prSet custT="1"/>
      <dgm:spPr/>
      <dgm:t>
        <a:bodyPr/>
        <a:lstStyle/>
        <a:p>
          <a:endParaRPr kumimoji="1" lang="ja-JP" altLang="en-US" sz="2400" b="1"/>
        </a:p>
      </dgm:t>
    </dgm:pt>
    <dgm:pt modelId="{DB05C229-83EA-47AB-B717-EA9FCB9582E5}" type="sibTrans" cxnId="{80C94271-FBE6-4334-A996-D6D6BE384761}">
      <dgm:prSet/>
      <dgm:spPr/>
      <dgm:t>
        <a:bodyPr/>
        <a:lstStyle/>
        <a:p>
          <a:endParaRPr kumimoji="1" lang="ja-JP" altLang="en-US" sz="2400" b="1"/>
        </a:p>
      </dgm:t>
    </dgm:pt>
    <dgm:pt modelId="{ACF7C26C-DC48-43EA-8356-BAEBD41E53A4}">
      <dgm:prSet phldrT="[テキスト]" custT="1">
        <dgm:style>
          <a:lnRef idx="1">
            <a:schemeClr val="accent1"/>
          </a:lnRef>
          <a:fillRef idx="2">
            <a:schemeClr val="accent1"/>
          </a:fillRef>
          <a:effectRef idx="1">
            <a:schemeClr val="accent1"/>
          </a:effectRef>
          <a:fontRef idx="minor">
            <a:schemeClr val="dk1"/>
          </a:fontRef>
        </dgm:style>
      </dgm:prSet>
      <dgm:spPr/>
      <dgm:t>
        <a:bodyPr/>
        <a:lstStyle/>
        <a:p>
          <a:r>
            <a:rPr kumimoji="1" lang="ja-JP" altLang="en-US" sz="2400" b="1" dirty="0" smtClean="0"/>
            <a:t>成立</a:t>
          </a:r>
          <a:endParaRPr kumimoji="1" lang="ja-JP" altLang="en-US" sz="2400" b="1" dirty="0"/>
        </a:p>
      </dgm:t>
    </dgm:pt>
    <dgm:pt modelId="{36A72219-BBFE-4E34-9DDE-F41F349AA9E0}" type="parTrans" cxnId="{7F2E7E8B-D910-4205-A9A5-601F0A630886}">
      <dgm:prSet custT="1"/>
      <dgm:spPr/>
      <dgm:t>
        <a:bodyPr/>
        <a:lstStyle/>
        <a:p>
          <a:endParaRPr kumimoji="1" lang="ja-JP" altLang="en-US" sz="2400" b="1"/>
        </a:p>
      </dgm:t>
    </dgm:pt>
    <dgm:pt modelId="{A93312B9-2ABB-4236-A043-F46D1B8CD1B1}" type="sibTrans" cxnId="{7F2E7E8B-D910-4205-A9A5-601F0A630886}">
      <dgm:prSet/>
      <dgm:spPr/>
      <dgm:t>
        <a:bodyPr/>
        <a:lstStyle/>
        <a:p>
          <a:endParaRPr kumimoji="1" lang="ja-JP" altLang="en-US" sz="2400" b="1"/>
        </a:p>
      </dgm:t>
    </dgm:pt>
    <dgm:pt modelId="{696FC18A-2725-41CB-9D39-BF11FE560712}">
      <dgm:prSet phldrT="[テキスト]" custT="1">
        <dgm:style>
          <a:lnRef idx="1">
            <a:schemeClr val="accent1"/>
          </a:lnRef>
          <a:fillRef idx="2">
            <a:schemeClr val="accent1"/>
          </a:fillRef>
          <a:effectRef idx="1">
            <a:schemeClr val="accent1"/>
          </a:effectRef>
          <a:fontRef idx="minor">
            <a:schemeClr val="dk1"/>
          </a:fontRef>
        </dgm:style>
      </dgm:prSet>
      <dgm:spPr/>
      <dgm:t>
        <a:bodyPr/>
        <a:lstStyle/>
        <a:p>
          <a:r>
            <a:rPr kumimoji="1" lang="ja-JP" altLang="en-US" sz="2400" b="1" dirty="0" smtClean="0"/>
            <a:t>効力</a:t>
          </a:r>
          <a:endParaRPr kumimoji="1" lang="ja-JP" altLang="en-US" sz="2400" b="1" dirty="0"/>
        </a:p>
      </dgm:t>
    </dgm:pt>
    <dgm:pt modelId="{0FC13381-3EFB-4EBE-90BF-87E994DC4F33}" type="parTrans" cxnId="{02E5FD2B-D350-4FEC-B4FF-EDD5624CB5A2}">
      <dgm:prSet custT="1"/>
      <dgm:spPr/>
      <dgm:t>
        <a:bodyPr/>
        <a:lstStyle/>
        <a:p>
          <a:endParaRPr kumimoji="1" lang="ja-JP" altLang="en-US" sz="2400" b="1"/>
        </a:p>
      </dgm:t>
    </dgm:pt>
    <dgm:pt modelId="{66F080E9-C150-4F4F-AB42-4B4CAAD1BC1D}" type="sibTrans" cxnId="{02E5FD2B-D350-4FEC-B4FF-EDD5624CB5A2}">
      <dgm:prSet/>
      <dgm:spPr/>
      <dgm:t>
        <a:bodyPr/>
        <a:lstStyle/>
        <a:p>
          <a:endParaRPr kumimoji="1" lang="ja-JP" altLang="en-US" sz="2400" b="1"/>
        </a:p>
      </dgm:t>
    </dgm:pt>
    <dgm:pt modelId="{3DD63CD6-26E2-4D81-8A00-FB7FB16B0E8B}">
      <dgm:prSet phldrT="[テキスト]" custT="1">
        <dgm:style>
          <a:lnRef idx="1">
            <a:schemeClr val="accent1"/>
          </a:lnRef>
          <a:fillRef idx="2">
            <a:schemeClr val="accent1"/>
          </a:fillRef>
          <a:effectRef idx="1">
            <a:schemeClr val="accent1"/>
          </a:effectRef>
          <a:fontRef idx="minor">
            <a:schemeClr val="dk1"/>
          </a:fontRef>
        </dgm:style>
      </dgm:prSet>
      <dgm:spPr/>
      <dgm:t>
        <a:bodyPr/>
        <a:lstStyle/>
        <a:p>
          <a:r>
            <a:rPr kumimoji="1" lang="ja-JP" altLang="en-US" sz="2400" b="1" dirty="0" smtClean="0">
              <a:solidFill>
                <a:srgbClr val="FF0000"/>
              </a:solidFill>
            </a:rPr>
            <a:t>解除</a:t>
          </a:r>
          <a:endParaRPr kumimoji="1" lang="ja-JP" altLang="en-US" sz="2400" b="1" dirty="0">
            <a:solidFill>
              <a:srgbClr val="FF0000"/>
            </a:solidFill>
          </a:endParaRPr>
        </a:p>
      </dgm:t>
    </dgm:pt>
    <dgm:pt modelId="{63DCF875-3A2F-4C44-8E78-45DC7DCC2D99}" type="parTrans" cxnId="{B708D874-0309-4BB9-9CC2-CA5B04752BAB}">
      <dgm:prSet custT="1"/>
      <dgm:spPr/>
      <dgm:t>
        <a:bodyPr/>
        <a:lstStyle/>
        <a:p>
          <a:endParaRPr kumimoji="1" lang="ja-JP" altLang="en-US" sz="2400" b="1"/>
        </a:p>
      </dgm:t>
    </dgm:pt>
    <dgm:pt modelId="{80DE746D-5F5E-4A2F-B92B-9AA1CA34E266}" type="sibTrans" cxnId="{B708D874-0309-4BB9-9CC2-CA5B04752BAB}">
      <dgm:prSet/>
      <dgm:spPr/>
      <dgm:t>
        <a:bodyPr/>
        <a:lstStyle/>
        <a:p>
          <a:endParaRPr kumimoji="1" lang="ja-JP" altLang="en-US" sz="2400" b="1"/>
        </a:p>
      </dgm:t>
    </dgm:pt>
    <dgm:pt modelId="{9A1683A6-DA49-48D4-A960-56B2F1ADA24D}" type="pres">
      <dgm:prSet presAssocID="{EA040F7A-E09A-4C50-954C-371EA9BD3B9E}" presName="diagram" presStyleCnt="0">
        <dgm:presLayoutVars>
          <dgm:chPref val="1"/>
          <dgm:dir/>
          <dgm:animOne val="branch"/>
          <dgm:animLvl val="lvl"/>
          <dgm:resizeHandles val="exact"/>
        </dgm:presLayoutVars>
      </dgm:prSet>
      <dgm:spPr/>
      <dgm:t>
        <a:bodyPr/>
        <a:lstStyle/>
        <a:p>
          <a:endParaRPr kumimoji="1" lang="ja-JP" altLang="en-US"/>
        </a:p>
      </dgm:t>
    </dgm:pt>
    <dgm:pt modelId="{596DBB88-BC54-4A0B-99C3-4AA779BD0C05}" type="pres">
      <dgm:prSet presAssocID="{03F5918E-1DBD-4D34-89FC-A6E4A6033184}" presName="root1" presStyleCnt="0"/>
      <dgm:spPr/>
    </dgm:pt>
    <dgm:pt modelId="{50C66117-8ABC-4680-8110-008BFC59A079}" type="pres">
      <dgm:prSet presAssocID="{03F5918E-1DBD-4D34-89FC-A6E4A6033184}" presName="LevelOneTextNode" presStyleLbl="node0" presStyleIdx="0" presStyleCnt="1" custScaleX="56448" custScaleY="345226">
        <dgm:presLayoutVars>
          <dgm:chPref val="3"/>
        </dgm:presLayoutVars>
      </dgm:prSet>
      <dgm:spPr/>
      <dgm:t>
        <a:bodyPr/>
        <a:lstStyle/>
        <a:p>
          <a:endParaRPr kumimoji="1" lang="ja-JP" altLang="en-US"/>
        </a:p>
      </dgm:t>
    </dgm:pt>
    <dgm:pt modelId="{394AD48D-FB22-4892-B3B4-175F46BBD039}" type="pres">
      <dgm:prSet presAssocID="{03F5918E-1DBD-4D34-89FC-A6E4A6033184}" presName="level2hierChild" presStyleCnt="0"/>
      <dgm:spPr/>
    </dgm:pt>
    <dgm:pt modelId="{EC52409F-3403-4364-A8E6-0B6825FC4C1E}" type="pres">
      <dgm:prSet presAssocID="{1E62A908-1397-428F-A14E-A3C79F2B437B}" presName="conn2-1" presStyleLbl="parChTrans1D2" presStyleIdx="0" presStyleCnt="2"/>
      <dgm:spPr/>
      <dgm:t>
        <a:bodyPr/>
        <a:lstStyle/>
        <a:p>
          <a:endParaRPr kumimoji="1" lang="ja-JP" altLang="en-US"/>
        </a:p>
      </dgm:t>
    </dgm:pt>
    <dgm:pt modelId="{E6D1A94F-CFA7-4595-9FDF-437B134AEF78}" type="pres">
      <dgm:prSet presAssocID="{1E62A908-1397-428F-A14E-A3C79F2B437B}" presName="connTx" presStyleLbl="parChTrans1D2" presStyleIdx="0" presStyleCnt="2"/>
      <dgm:spPr/>
      <dgm:t>
        <a:bodyPr/>
        <a:lstStyle/>
        <a:p>
          <a:endParaRPr kumimoji="1" lang="ja-JP" altLang="en-US"/>
        </a:p>
      </dgm:t>
    </dgm:pt>
    <dgm:pt modelId="{A00800DE-5723-44D5-B3E9-7340661D5C0D}" type="pres">
      <dgm:prSet presAssocID="{E4415FF7-ACE0-4F60-9CF9-A9BA2A19BD53}" presName="root2" presStyleCnt="0"/>
      <dgm:spPr/>
    </dgm:pt>
    <dgm:pt modelId="{4F2F28BE-CCCD-4D17-94C5-6CCB9DBDB964}" type="pres">
      <dgm:prSet presAssocID="{E4415FF7-ACE0-4F60-9CF9-A9BA2A19BD53}" presName="LevelTwoTextNode" presStyleLbl="node2" presStyleIdx="0" presStyleCnt="2" custScaleX="68302" custScaleY="214359">
        <dgm:presLayoutVars>
          <dgm:chPref val="3"/>
        </dgm:presLayoutVars>
      </dgm:prSet>
      <dgm:spPr/>
      <dgm:t>
        <a:bodyPr/>
        <a:lstStyle/>
        <a:p>
          <a:endParaRPr kumimoji="1" lang="ja-JP" altLang="en-US"/>
        </a:p>
      </dgm:t>
    </dgm:pt>
    <dgm:pt modelId="{8D552E7A-FB99-4FE0-A262-DC5BFCDA55E8}" type="pres">
      <dgm:prSet presAssocID="{E4415FF7-ACE0-4F60-9CF9-A9BA2A19BD53}" presName="level3hierChild" presStyleCnt="0"/>
      <dgm:spPr/>
    </dgm:pt>
    <dgm:pt modelId="{6F1C6E94-4E30-4C71-B311-B4E700491230}" type="pres">
      <dgm:prSet presAssocID="{E459979C-DBA9-4FD4-B9AD-198F0A8DB1BD}" presName="conn2-1" presStyleLbl="parChTrans1D2" presStyleIdx="1" presStyleCnt="2"/>
      <dgm:spPr/>
      <dgm:t>
        <a:bodyPr/>
        <a:lstStyle/>
        <a:p>
          <a:endParaRPr kumimoji="1" lang="ja-JP" altLang="en-US"/>
        </a:p>
      </dgm:t>
    </dgm:pt>
    <dgm:pt modelId="{582DF8C8-29C1-44CD-8A6C-9BB60A5B7D9E}" type="pres">
      <dgm:prSet presAssocID="{E459979C-DBA9-4FD4-B9AD-198F0A8DB1BD}" presName="connTx" presStyleLbl="parChTrans1D2" presStyleIdx="1" presStyleCnt="2"/>
      <dgm:spPr/>
      <dgm:t>
        <a:bodyPr/>
        <a:lstStyle/>
        <a:p>
          <a:endParaRPr kumimoji="1" lang="ja-JP" altLang="en-US"/>
        </a:p>
      </dgm:t>
    </dgm:pt>
    <dgm:pt modelId="{3FBC2C07-2F16-4E45-A87A-3B86F34C197A}" type="pres">
      <dgm:prSet presAssocID="{B6474A94-9C5E-4DBA-B0FA-7F11ABCA3999}" presName="root2" presStyleCnt="0"/>
      <dgm:spPr/>
    </dgm:pt>
    <dgm:pt modelId="{AED904E8-F7AB-4978-A7DD-AC6CE3010BAA}" type="pres">
      <dgm:prSet presAssocID="{B6474A94-9C5E-4DBA-B0FA-7F11ABCA3999}" presName="LevelTwoTextNode" presStyleLbl="node2" presStyleIdx="1" presStyleCnt="2" custScaleX="68302" custScaleY="214359">
        <dgm:presLayoutVars>
          <dgm:chPref val="3"/>
        </dgm:presLayoutVars>
      </dgm:prSet>
      <dgm:spPr/>
      <dgm:t>
        <a:bodyPr/>
        <a:lstStyle/>
        <a:p>
          <a:endParaRPr kumimoji="1" lang="ja-JP" altLang="en-US"/>
        </a:p>
      </dgm:t>
    </dgm:pt>
    <dgm:pt modelId="{3645C4D1-91FE-463E-8B5E-DD34E773BE7F}" type="pres">
      <dgm:prSet presAssocID="{B6474A94-9C5E-4DBA-B0FA-7F11ABCA3999}" presName="level3hierChild" presStyleCnt="0"/>
      <dgm:spPr/>
    </dgm:pt>
    <dgm:pt modelId="{51372532-6BAA-45F3-A56C-217EFE4EDCF2}" type="pres">
      <dgm:prSet presAssocID="{ACC35A2A-BF57-4CDA-A190-C69D699E8BF8}" presName="conn2-1" presStyleLbl="parChTrans1D3" presStyleIdx="0" presStyleCnt="4"/>
      <dgm:spPr/>
      <dgm:t>
        <a:bodyPr/>
        <a:lstStyle/>
        <a:p>
          <a:endParaRPr kumimoji="1" lang="ja-JP" altLang="en-US"/>
        </a:p>
      </dgm:t>
    </dgm:pt>
    <dgm:pt modelId="{86F5FE68-556C-47A7-95C7-C59A9E8AE387}" type="pres">
      <dgm:prSet presAssocID="{ACC35A2A-BF57-4CDA-A190-C69D699E8BF8}" presName="connTx" presStyleLbl="parChTrans1D3" presStyleIdx="0" presStyleCnt="4"/>
      <dgm:spPr/>
      <dgm:t>
        <a:bodyPr/>
        <a:lstStyle/>
        <a:p>
          <a:endParaRPr kumimoji="1" lang="ja-JP" altLang="en-US"/>
        </a:p>
      </dgm:t>
    </dgm:pt>
    <dgm:pt modelId="{B2BBDE41-0293-4835-9F31-5C36A9B654D4}" type="pres">
      <dgm:prSet presAssocID="{E08609B3-3FFE-481B-930D-DA47F41AD013}" presName="root2" presStyleCnt="0"/>
      <dgm:spPr/>
    </dgm:pt>
    <dgm:pt modelId="{AFC472D5-E6E9-4F58-A87A-4D221720BF92}" type="pres">
      <dgm:prSet presAssocID="{E08609B3-3FFE-481B-930D-DA47F41AD013}" presName="LevelTwoTextNode" presStyleLbl="node3" presStyleIdx="0" presStyleCnt="4" custScaleX="133100" custScaleY="121000">
        <dgm:presLayoutVars>
          <dgm:chPref val="3"/>
        </dgm:presLayoutVars>
      </dgm:prSet>
      <dgm:spPr/>
      <dgm:t>
        <a:bodyPr/>
        <a:lstStyle/>
        <a:p>
          <a:endParaRPr kumimoji="1" lang="ja-JP" altLang="en-US"/>
        </a:p>
      </dgm:t>
    </dgm:pt>
    <dgm:pt modelId="{8589702B-D41C-4BBA-AF7F-DB3ED4972A30}" type="pres">
      <dgm:prSet presAssocID="{E08609B3-3FFE-481B-930D-DA47F41AD013}" presName="level3hierChild" presStyleCnt="0"/>
      <dgm:spPr/>
    </dgm:pt>
    <dgm:pt modelId="{B8117E8E-3454-4AB5-B327-DFD87125232E}" type="pres">
      <dgm:prSet presAssocID="{1A6F5643-78A0-4CA8-97FE-A3E5FA9A8C24}" presName="conn2-1" presStyleLbl="parChTrans1D4" presStyleIdx="0" presStyleCnt="5"/>
      <dgm:spPr/>
      <dgm:t>
        <a:bodyPr/>
        <a:lstStyle/>
        <a:p>
          <a:endParaRPr kumimoji="1" lang="ja-JP" altLang="en-US"/>
        </a:p>
      </dgm:t>
    </dgm:pt>
    <dgm:pt modelId="{67F0569E-B00A-4A9E-9352-39CABD9E9A6E}" type="pres">
      <dgm:prSet presAssocID="{1A6F5643-78A0-4CA8-97FE-A3E5FA9A8C24}" presName="connTx" presStyleLbl="parChTrans1D4" presStyleIdx="0" presStyleCnt="5"/>
      <dgm:spPr/>
      <dgm:t>
        <a:bodyPr/>
        <a:lstStyle/>
        <a:p>
          <a:endParaRPr kumimoji="1" lang="ja-JP" altLang="en-US"/>
        </a:p>
      </dgm:t>
    </dgm:pt>
    <dgm:pt modelId="{D9183834-E567-4A70-9CF1-C6A5F1D5707C}" type="pres">
      <dgm:prSet presAssocID="{9F50AFAC-7BE0-4BEF-AA10-F12AAEFD3A9D}" presName="root2" presStyleCnt="0"/>
      <dgm:spPr/>
    </dgm:pt>
    <dgm:pt modelId="{F5E33E5E-0710-4BED-9518-0E931384D54B}" type="pres">
      <dgm:prSet presAssocID="{9F50AFAC-7BE0-4BEF-AA10-F12AAEFD3A9D}" presName="LevelTwoTextNode" presStyleLbl="node4" presStyleIdx="0" presStyleCnt="5" custScaleY="177156">
        <dgm:presLayoutVars>
          <dgm:chPref val="3"/>
        </dgm:presLayoutVars>
      </dgm:prSet>
      <dgm:spPr/>
      <dgm:t>
        <a:bodyPr/>
        <a:lstStyle/>
        <a:p>
          <a:endParaRPr kumimoji="1" lang="ja-JP" altLang="en-US"/>
        </a:p>
      </dgm:t>
    </dgm:pt>
    <dgm:pt modelId="{04A050BB-E81B-404E-B752-203EAD08FBCD}" type="pres">
      <dgm:prSet presAssocID="{9F50AFAC-7BE0-4BEF-AA10-F12AAEFD3A9D}" presName="level3hierChild" presStyleCnt="0"/>
      <dgm:spPr/>
    </dgm:pt>
    <dgm:pt modelId="{EC6651C1-7689-4591-BCEC-3F23C90533AB}" type="pres">
      <dgm:prSet presAssocID="{36A72219-BBFE-4E34-9DDE-F41F349AA9E0}" presName="conn2-1" presStyleLbl="parChTrans1D4" presStyleIdx="1" presStyleCnt="5"/>
      <dgm:spPr/>
      <dgm:t>
        <a:bodyPr/>
        <a:lstStyle/>
        <a:p>
          <a:endParaRPr kumimoji="1" lang="ja-JP" altLang="en-US"/>
        </a:p>
      </dgm:t>
    </dgm:pt>
    <dgm:pt modelId="{1662592A-E6A9-4D5E-9DA4-0CD8DB3A9011}" type="pres">
      <dgm:prSet presAssocID="{36A72219-BBFE-4E34-9DDE-F41F349AA9E0}" presName="connTx" presStyleLbl="parChTrans1D4" presStyleIdx="1" presStyleCnt="5"/>
      <dgm:spPr/>
      <dgm:t>
        <a:bodyPr/>
        <a:lstStyle/>
        <a:p>
          <a:endParaRPr kumimoji="1" lang="ja-JP" altLang="en-US"/>
        </a:p>
      </dgm:t>
    </dgm:pt>
    <dgm:pt modelId="{AB7E458D-A59D-43A1-A451-FD7C8A822717}" type="pres">
      <dgm:prSet presAssocID="{ACF7C26C-DC48-43EA-8356-BAEBD41E53A4}" presName="root2" presStyleCnt="0"/>
      <dgm:spPr/>
    </dgm:pt>
    <dgm:pt modelId="{0F89BE2A-0491-498F-A1C3-AA05039D124D}" type="pres">
      <dgm:prSet presAssocID="{ACF7C26C-DC48-43EA-8356-BAEBD41E53A4}" presName="LevelTwoTextNode" presStyleLbl="node4" presStyleIdx="1" presStyleCnt="5">
        <dgm:presLayoutVars>
          <dgm:chPref val="3"/>
        </dgm:presLayoutVars>
      </dgm:prSet>
      <dgm:spPr/>
      <dgm:t>
        <a:bodyPr/>
        <a:lstStyle/>
        <a:p>
          <a:endParaRPr kumimoji="1" lang="ja-JP" altLang="en-US"/>
        </a:p>
      </dgm:t>
    </dgm:pt>
    <dgm:pt modelId="{B781E1D3-736C-4B7B-A75A-854588877D30}" type="pres">
      <dgm:prSet presAssocID="{ACF7C26C-DC48-43EA-8356-BAEBD41E53A4}" presName="level3hierChild" presStyleCnt="0"/>
      <dgm:spPr/>
    </dgm:pt>
    <dgm:pt modelId="{E2907EEE-1CBE-4242-8349-5009F2E90830}" type="pres">
      <dgm:prSet presAssocID="{0FC13381-3EFB-4EBE-90BF-87E994DC4F33}" presName="conn2-1" presStyleLbl="parChTrans1D4" presStyleIdx="2" presStyleCnt="5"/>
      <dgm:spPr/>
      <dgm:t>
        <a:bodyPr/>
        <a:lstStyle/>
        <a:p>
          <a:endParaRPr kumimoji="1" lang="ja-JP" altLang="en-US"/>
        </a:p>
      </dgm:t>
    </dgm:pt>
    <dgm:pt modelId="{8D345EC6-345F-426D-9151-CD1A5F57DB5B}" type="pres">
      <dgm:prSet presAssocID="{0FC13381-3EFB-4EBE-90BF-87E994DC4F33}" presName="connTx" presStyleLbl="parChTrans1D4" presStyleIdx="2" presStyleCnt="5"/>
      <dgm:spPr/>
      <dgm:t>
        <a:bodyPr/>
        <a:lstStyle/>
        <a:p>
          <a:endParaRPr kumimoji="1" lang="ja-JP" altLang="en-US"/>
        </a:p>
      </dgm:t>
    </dgm:pt>
    <dgm:pt modelId="{0053A675-2878-4DE0-AFE3-0AD3440875BB}" type="pres">
      <dgm:prSet presAssocID="{696FC18A-2725-41CB-9D39-BF11FE560712}" presName="root2" presStyleCnt="0"/>
      <dgm:spPr/>
    </dgm:pt>
    <dgm:pt modelId="{856AB8E6-8B4D-4394-B835-17EFE26BD3E6}" type="pres">
      <dgm:prSet presAssocID="{696FC18A-2725-41CB-9D39-BF11FE560712}" presName="LevelTwoTextNode" presStyleLbl="node4" presStyleIdx="2" presStyleCnt="5">
        <dgm:presLayoutVars>
          <dgm:chPref val="3"/>
        </dgm:presLayoutVars>
      </dgm:prSet>
      <dgm:spPr/>
      <dgm:t>
        <a:bodyPr/>
        <a:lstStyle/>
        <a:p>
          <a:endParaRPr kumimoji="1" lang="ja-JP" altLang="en-US"/>
        </a:p>
      </dgm:t>
    </dgm:pt>
    <dgm:pt modelId="{2DC880DE-4AAB-41B0-9FA9-C243AAEBD803}" type="pres">
      <dgm:prSet presAssocID="{696FC18A-2725-41CB-9D39-BF11FE560712}" presName="level3hierChild" presStyleCnt="0"/>
      <dgm:spPr/>
    </dgm:pt>
    <dgm:pt modelId="{787670A4-B0C5-44B3-B6F9-4B946AD19D25}" type="pres">
      <dgm:prSet presAssocID="{63DCF875-3A2F-4C44-8E78-45DC7DCC2D99}" presName="conn2-1" presStyleLbl="parChTrans1D4" presStyleIdx="3" presStyleCnt="5"/>
      <dgm:spPr/>
      <dgm:t>
        <a:bodyPr/>
        <a:lstStyle/>
        <a:p>
          <a:endParaRPr kumimoji="1" lang="ja-JP" altLang="en-US"/>
        </a:p>
      </dgm:t>
    </dgm:pt>
    <dgm:pt modelId="{BC15AFD6-D0B6-4CB5-893A-24B3572BB1A0}" type="pres">
      <dgm:prSet presAssocID="{63DCF875-3A2F-4C44-8E78-45DC7DCC2D99}" presName="connTx" presStyleLbl="parChTrans1D4" presStyleIdx="3" presStyleCnt="5"/>
      <dgm:spPr/>
      <dgm:t>
        <a:bodyPr/>
        <a:lstStyle/>
        <a:p>
          <a:endParaRPr kumimoji="1" lang="ja-JP" altLang="en-US"/>
        </a:p>
      </dgm:t>
    </dgm:pt>
    <dgm:pt modelId="{2EAB1738-9E79-43A6-B3E6-D49CF742B0A2}" type="pres">
      <dgm:prSet presAssocID="{3DD63CD6-26E2-4D81-8A00-FB7FB16B0E8B}" presName="root2" presStyleCnt="0"/>
      <dgm:spPr/>
    </dgm:pt>
    <dgm:pt modelId="{E6C74CE8-0F0C-48A8-8E7F-332A387DE5A0}" type="pres">
      <dgm:prSet presAssocID="{3DD63CD6-26E2-4D81-8A00-FB7FB16B0E8B}" presName="LevelTwoTextNode" presStyleLbl="node4" presStyleIdx="3" presStyleCnt="5">
        <dgm:presLayoutVars>
          <dgm:chPref val="3"/>
        </dgm:presLayoutVars>
      </dgm:prSet>
      <dgm:spPr/>
      <dgm:t>
        <a:bodyPr/>
        <a:lstStyle/>
        <a:p>
          <a:endParaRPr kumimoji="1" lang="ja-JP" altLang="en-US"/>
        </a:p>
      </dgm:t>
    </dgm:pt>
    <dgm:pt modelId="{CF7958C2-B01F-46E3-920B-7A4BAE57818C}" type="pres">
      <dgm:prSet presAssocID="{3DD63CD6-26E2-4D81-8A00-FB7FB16B0E8B}" presName="level3hierChild" presStyleCnt="0"/>
      <dgm:spPr/>
    </dgm:pt>
    <dgm:pt modelId="{E53E0BD2-449A-42D8-9458-CEB85495F108}" type="pres">
      <dgm:prSet presAssocID="{9BF58190-ED03-4B16-BE56-59E04F626CCB}" presName="conn2-1" presStyleLbl="parChTrans1D4" presStyleIdx="4" presStyleCnt="5"/>
      <dgm:spPr/>
      <dgm:t>
        <a:bodyPr/>
        <a:lstStyle/>
        <a:p>
          <a:endParaRPr kumimoji="1" lang="ja-JP" altLang="en-US"/>
        </a:p>
      </dgm:t>
    </dgm:pt>
    <dgm:pt modelId="{0224135D-B03B-4A54-B7D1-0178717297C2}" type="pres">
      <dgm:prSet presAssocID="{9BF58190-ED03-4B16-BE56-59E04F626CCB}" presName="connTx" presStyleLbl="parChTrans1D4" presStyleIdx="4" presStyleCnt="5"/>
      <dgm:spPr/>
      <dgm:t>
        <a:bodyPr/>
        <a:lstStyle/>
        <a:p>
          <a:endParaRPr kumimoji="1" lang="ja-JP" altLang="en-US"/>
        </a:p>
      </dgm:t>
    </dgm:pt>
    <dgm:pt modelId="{EB829B05-A014-4A6F-866C-359FDFAB8886}" type="pres">
      <dgm:prSet presAssocID="{35652031-A423-46AF-B2B6-9823FD487CB8}" presName="root2" presStyleCnt="0"/>
      <dgm:spPr/>
    </dgm:pt>
    <dgm:pt modelId="{F86B55EF-04DC-4C1C-9F95-5F696454D557}" type="pres">
      <dgm:prSet presAssocID="{35652031-A423-46AF-B2B6-9823FD487CB8}" presName="LevelTwoTextNode" presStyleLbl="node4" presStyleIdx="4" presStyleCnt="5" custScaleY="177156">
        <dgm:presLayoutVars>
          <dgm:chPref val="3"/>
        </dgm:presLayoutVars>
      </dgm:prSet>
      <dgm:spPr/>
      <dgm:t>
        <a:bodyPr/>
        <a:lstStyle/>
        <a:p>
          <a:endParaRPr kumimoji="1" lang="ja-JP" altLang="en-US"/>
        </a:p>
      </dgm:t>
    </dgm:pt>
    <dgm:pt modelId="{63C44DFD-8BB3-41FA-8503-D95A1CA12006}" type="pres">
      <dgm:prSet presAssocID="{35652031-A423-46AF-B2B6-9823FD487CB8}" presName="level3hierChild" presStyleCnt="0"/>
      <dgm:spPr/>
    </dgm:pt>
    <dgm:pt modelId="{F1049D93-2535-4544-AD2F-1E8B21AC0928}" type="pres">
      <dgm:prSet presAssocID="{FB73B10E-218A-4CCE-AE31-615EE1C50B74}" presName="conn2-1" presStyleLbl="parChTrans1D3" presStyleIdx="1" presStyleCnt="4"/>
      <dgm:spPr/>
      <dgm:t>
        <a:bodyPr/>
        <a:lstStyle/>
        <a:p>
          <a:endParaRPr kumimoji="1" lang="ja-JP" altLang="en-US"/>
        </a:p>
      </dgm:t>
    </dgm:pt>
    <dgm:pt modelId="{8F8128F5-1156-4439-BCDB-BA7A6DFC9DC2}" type="pres">
      <dgm:prSet presAssocID="{FB73B10E-218A-4CCE-AE31-615EE1C50B74}" presName="connTx" presStyleLbl="parChTrans1D3" presStyleIdx="1" presStyleCnt="4"/>
      <dgm:spPr/>
      <dgm:t>
        <a:bodyPr/>
        <a:lstStyle/>
        <a:p>
          <a:endParaRPr kumimoji="1" lang="ja-JP" altLang="en-US"/>
        </a:p>
      </dgm:t>
    </dgm:pt>
    <dgm:pt modelId="{4657C544-38F3-43BC-82FB-A8A582DAD600}" type="pres">
      <dgm:prSet presAssocID="{C10872AA-B0E3-427B-8086-EBA380B9F76C}" presName="root2" presStyleCnt="0"/>
      <dgm:spPr/>
    </dgm:pt>
    <dgm:pt modelId="{B40A097F-2F07-44A8-BFBA-4D52E0D9ACDE}" type="pres">
      <dgm:prSet presAssocID="{C10872AA-B0E3-427B-8086-EBA380B9F76C}" presName="LevelTwoTextNode" presStyleLbl="node3" presStyleIdx="1" presStyleCnt="4" custScaleX="133100" custScaleY="121000">
        <dgm:presLayoutVars>
          <dgm:chPref val="3"/>
        </dgm:presLayoutVars>
      </dgm:prSet>
      <dgm:spPr/>
      <dgm:t>
        <a:bodyPr/>
        <a:lstStyle/>
        <a:p>
          <a:endParaRPr kumimoji="1" lang="ja-JP" altLang="en-US"/>
        </a:p>
      </dgm:t>
    </dgm:pt>
    <dgm:pt modelId="{CC9E0EF0-B3EB-4DAF-82CE-F9C0FCB4EFED}" type="pres">
      <dgm:prSet presAssocID="{C10872AA-B0E3-427B-8086-EBA380B9F76C}" presName="level3hierChild" presStyleCnt="0"/>
      <dgm:spPr/>
    </dgm:pt>
    <dgm:pt modelId="{3826C46C-C986-4EE7-BB24-3DC723A4EBE0}" type="pres">
      <dgm:prSet presAssocID="{8A7200DC-6206-4950-A201-82B1C8588907}" presName="conn2-1" presStyleLbl="parChTrans1D3" presStyleIdx="2" presStyleCnt="4"/>
      <dgm:spPr/>
      <dgm:t>
        <a:bodyPr/>
        <a:lstStyle/>
        <a:p>
          <a:endParaRPr kumimoji="1" lang="ja-JP" altLang="en-US"/>
        </a:p>
      </dgm:t>
    </dgm:pt>
    <dgm:pt modelId="{C623E72A-3DB5-434B-ACE5-58CA21DA602D}" type="pres">
      <dgm:prSet presAssocID="{8A7200DC-6206-4950-A201-82B1C8588907}" presName="connTx" presStyleLbl="parChTrans1D3" presStyleIdx="2" presStyleCnt="4"/>
      <dgm:spPr/>
      <dgm:t>
        <a:bodyPr/>
        <a:lstStyle/>
        <a:p>
          <a:endParaRPr kumimoji="1" lang="ja-JP" altLang="en-US"/>
        </a:p>
      </dgm:t>
    </dgm:pt>
    <dgm:pt modelId="{162F0FC6-2BA5-4EAD-B47B-7B1DA1990EE0}" type="pres">
      <dgm:prSet presAssocID="{7E41E621-EA7E-4189-906E-7B1F26F85D3B}" presName="root2" presStyleCnt="0"/>
      <dgm:spPr/>
    </dgm:pt>
    <dgm:pt modelId="{A6501F0D-5C85-41C6-A7D2-B0EE6F64CECD}" type="pres">
      <dgm:prSet presAssocID="{7E41E621-EA7E-4189-906E-7B1F26F85D3B}" presName="LevelTwoTextNode" presStyleLbl="node3" presStyleIdx="2" presStyleCnt="4" custScaleX="133100" custScaleY="121000">
        <dgm:presLayoutVars>
          <dgm:chPref val="3"/>
        </dgm:presLayoutVars>
      </dgm:prSet>
      <dgm:spPr/>
      <dgm:t>
        <a:bodyPr/>
        <a:lstStyle/>
        <a:p>
          <a:endParaRPr kumimoji="1" lang="ja-JP" altLang="en-US"/>
        </a:p>
      </dgm:t>
    </dgm:pt>
    <dgm:pt modelId="{02AFD6A1-D822-4A14-AB84-DB09BA047D26}" type="pres">
      <dgm:prSet presAssocID="{7E41E621-EA7E-4189-906E-7B1F26F85D3B}" presName="level3hierChild" presStyleCnt="0"/>
      <dgm:spPr/>
    </dgm:pt>
    <dgm:pt modelId="{4A48069D-0F8E-4B89-859E-895BBF7F8CF4}" type="pres">
      <dgm:prSet presAssocID="{37176690-6EB6-41DC-A669-E83B09288851}" presName="conn2-1" presStyleLbl="parChTrans1D3" presStyleIdx="3" presStyleCnt="4"/>
      <dgm:spPr/>
      <dgm:t>
        <a:bodyPr/>
        <a:lstStyle/>
        <a:p>
          <a:endParaRPr kumimoji="1" lang="ja-JP" altLang="en-US"/>
        </a:p>
      </dgm:t>
    </dgm:pt>
    <dgm:pt modelId="{B4DE9326-07BA-4639-AA7D-4F2BF5973F1C}" type="pres">
      <dgm:prSet presAssocID="{37176690-6EB6-41DC-A669-E83B09288851}" presName="connTx" presStyleLbl="parChTrans1D3" presStyleIdx="3" presStyleCnt="4"/>
      <dgm:spPr/>
      <dgm:t>
        <a:bodyPr/>
        <a:lstStyle/>
        <a:p>
          <a:endParaRPr kumimoji="1" lang="ja-JP" altLang="en-US"/>
        </a:p>
      </dgm:t>
    </dgm:pt>
    <dgm:pt modelId="{7CDD8402-A528-4F82-A1F5-FE939C08930A}" type="pres">
      <dgm:prSet presAssocID="{468E5411-CE17-487A-997F-7B2A99C2E3E4}" presName="root2" presStyleCnt="0"/>
      <dgm:spPr/>
    </dgm:pt>
    <dgm:pt modelId="{3536FAA4-4367-42D4-87B7-DCF4A4055CC2}" type="pres">
      <dgm:prSet presAssocID="{468E5411-CE17-487A-997F-7B2A99C2E3E4}" presName="LevelTwoTextNode" presStyleLbl="node3" presStyleIdx="3" presStyleCnt="4" custScaleX="133100" custScaleY="121000">
        <dgm:presLayoutVars>
          <dgm:chPref val="3"/>
        </dgm:presLayoutVars>
      </dgm:prSet>
      <dgm:spPr/>
      <dgm:t>
        <a:bodyPr/>
        <a:lstStyle/>
        <a:p>
          <a:endParaRPr kumimoji="1" lang="ja-JP" altLang="en-US"/>
        </a:p>
      </dgm:t>
    </dgm:pt>
    <dgm:pt modelId="{20EE7D84-EE1C-4975-B0E0-58EFE8FC23BA}" type="pres">
      <dgm:prSet presAssocID="{468E5411-CE17-487A-997F-7B2A99C2E3E4}" presName="level3hierChild" presStyleCnt="0"/>
      <dgm:spPr/>
    </dgm:pt>
  </dgm:ptLst>
  <dgm:cxnLst>
    <dgm:cxn modelId="{B708D874-0309-4BB9-9CC2-CA5B04752BAB}" srcId="{9F50AFAC-7BE0-4BEF-AA10-F12AAEFD3A9D}" destId="{3DD63CD6-26E2-4D81-8A00-FB7FB16B0E8B}" srcOrd="2" destOrd="0" parTransId="{63DCF875-3A2F-4C44-8E78-45DC7DCC2D99}" sibTransId="{80DE746D-5F5E-4A2F-B92B-9AA1CA34E266}"/>
    <dgm:cxn modelId="{BAB62611-8CC8-46AA-B5CD-769EDCDA409A}" type="presOf" srcId="{ACC35A2A-BF57-4CDA-A190-C69D699E8BF8}" destId="{86F5FE68-556C-47A7-95C7-C59A9E8AE387}" srcOrd="1" destOrd="0" presId="urn:microsoft.com/office/officeart/2005/8/layout/hierarchy2"/>
    <dgm:cxn modelId="{12E79ACC-1D78-478C-94BE-03AD8653CC39}" type="presOf" srcId="{1A6F5643-78A0-4CA8-97FE-A3E5FA9A8C24}" destId="{67F0569E-B00A-4A9E-9352-39CABD9E9A6E}" srcOrd="1" destOrd="0" presId="urn:microsoft.com/office/officeart/2005/8/layout/hierarchy2"/>
    <dgm:cxn modelId="{C5D8BCF3-CBF2-43B1-BE2C-470BE8BD2532}" srcId="{B6474A94-9C5E-4DBA-B0FA-7F11ABCA3999}" destId="{468E5411-CE17-487A-997F-7B2A99C2E3E4}" srcOrd="3" destOrd="0" parTransId="{37176690-6EB6-41DC-A669-E83B09288851}" sibTransId="{19F488C5-8DD5-4BA2-894E-47ECE1F10FF0}"/>
    <dgm:cxn modelId="{66A85290-4B43-429E-90F4-8A41227EC162}" type="presOf" srcId="{1A6F5643-78A0-4CA8-97FE-A3E5FA9A8C24}" destId="{B8117E8E-3454-4AB5-B327-DFD87125232E}" srcOrd="0" destOrd="0" presId="urn:microsoft.com/office/officeart/2005/8/layout/hierarchy2"/>
    <dgm:cxn modelId="{9ADDB1CE-BD93-4C74-A8E0-B060AD006BDD}" type="presOf" srcId="{03F5918E-1DBD-4D34-89FC-A6E4A6033184}" destId="{50C66117-8ABC-4680-8110-008BFC59A079}" srcOrd="0" destOrd="0" presId="urn:microsoft.com/office/officeart/2005/8/layout/hierarchy2"/>
    <dgm:cxn modelId="{8432AC06-9DCC-4575-8D7C-C483801CE368}" type="presOf" srcId="{E459979C-DBA9-4FD4-B9AD-198F0A8DB1BD}" destId="{582DF8C8-29C1-44CD-8A6C-9BB60A5B7D9E}" srcOrd="1" destOrd="0" presId="urn:microsoft.com/office/officeart/2005/8/layout/hierarchy2"/>
    <dgm:cxn modelId="{AB32256C-3FD0-4965-A28F-6F416C53123D}" type="presOf" srcId="{7E41E621-EA7E-4189-906E-7B1F26F85D3B}" destId="{A6501F0D-5C85-41C6-A7D2-B0EE6F64CECD}" srcOrd="0" destOrd="0" presId="urn:microsoft.com/office/officeart/2005/8/layout/hierarchy2"/>
    <dgm:cxn modelId="{3E89BBB4-1F9F-4DAE-9325-5161C703E124}" srcId="{EA040F7A-E09A-4C50-954C-371EA9BD3B9E}" destId="{03F5918E-1DBD-4D34-89FC-A6E4A6033184}" srcOrd="0" destOrd="0" parTransId="{6F3A3246-9EF8-4EA7-BF28-8D0F0E1E152C}" sibTransId="{1F90B7D7-4415-47A9-B937-2F7FE5E6ED69}"/>
    <dgm:cxn modelId="{1D1CA55D-4CBD-4665-9C12-2711683064A9}" type="presOf" srcId="{ACF7C26C-DC48-43EA-8356-BAEBD41E53A4}" destId="{0F89BE2A-0491-498F-A1C3-AA05039D124D}" srcOrd="0" destOrd="0" presId="urn:microsoft.com/office/officeart/2005/8/layout/hierarchy2"/>
    <dgm:cxn modelId="{A41864C2-153A-481F-A770-CB99E069CB6E}" srcId="{03F5918E-1DBD-4D34-89FC-A6E4A6033184}" destId="{B6474A94-9C5E-4DBA-B0FA-7F11ABCA3999}" srcOrd="1" destOrd="0" parTransId="{E459979C-DBA9-4FD4-B9AD-198F0A8DB1BD}" sibTransId="{50852045-D0BD-406C-856A-1AD4BEFCDC73}"/>
    <dgm:cxn modelId="{1A6A988C-A15E-4F22-BB01-CCE04EEAA6A4}" type="presOf" srcId="{468E5411-CE17-487A-997F-7B2A99C2E3E4}" destId="{3536FAA4-4367-42D4-87B7-DCF4A4055CC2}" srcOrd="0" destOrd="0" presId="urn:microsoft.com/office/officeart/2005/8/layout/hierarchy2"/>
    <dgm:cxn modelId="{C3344DA0-B502-4148-BAEE-8F82DD43E88E}" type="presOf" srcId="{9F50AFAC-7BE0-4BEF-AA10-F12AAEFD3A9D}" destId="{F5E33E5E-0710-4BED-9518-0E931384D54B}" srcOrd="0" destOrd="0" presId="urn:microsoft.com/office/officeart/2005/8/layout/hierarchy2"/>
    <dgm:cxn modelId="{65342D4D-7828-4866-9BC1-4F46A1E84D95}" type="presOf" srcId="{1E62A908-1397-428F-A14E-A3C79F2B437B}" destId="{EC52409F-3403-4364-A8E6-0B6825FC4C1E}" srcOrd="0" destOrd="0" presId="urn:microsoft.com/office/officeart/2005/8/layout/hierarchy2"/>
    <dgm:cxn modelId="{F69697D0-53F6-4A28-9586-B3216D6453C5}" type="presOf" srcId="{B6474A94-9C5E-4DBA-B0FA-7F11ABCA3999}" destId="{AED904E8-F7AB-4978-A7DD-AC6CE3010BAA}" srcOrd="0" destOrd="0" presId="urn:microsoft.com/office/officeart/2005/8/layout/hierarchy2"/>
    <dgm:cxn modelId="{80C94271-FBE6-4334-A996-D6D6BE384761}" srcId="{E08609B3-3FFE-481B-930D-DA47F41AD013}" destId="{35652031-A423-46AF-B2B6-9823FD487CB8}" srcOrd="1" destOrd="0" parTransId="{9BF58190-ED03-4B16-BE56-59E04F626CCB}" sibTransId="{DB05C229-83EA-47AB-B717-EA9FCB9582E5}"/>
    <dgm:cxn modelId="{E77E61D5-787C-4BF3-80FD-79116FF6C835}" type="presOf" srcId="{3DD63CD6-26E2-4D81-8A00-FB7FB16B0E8B}" destId="{E6C74CE8-0F0C-48A8-8E7F-332A387DE5A0}" srcOrd="0" destOrd="0" presId="urn:microsoft.com/office/officeart/2005/8/layout/hierarchy2"/>
    <dgm:cxn modelId="{D3CC8513-5487-4448-809C-7FECC118860F}" type="presOf" srcId="{1E62A908-1397-428F-A14E-A3C79F2B437B}" destId="{E6D1A94F-CFA7-4595-9FDF-437B134AEF78}" srcOrd="1" destOrd="0" presId="urn:microsoft.com/office/officeart/2005/8/layout/hierarchy2"/>
    <dgm:cxn modelId="{0C1794E3-99F9-4CAA-BC1F-8F69957A8D4A}" type="presOf" srcId="{8A7200DC-6206-4950-A201-82B1C8588907}" destId="{C623E72A-3DB5-434B-ACE5-58CA21DA602D}" srcOrd="1" destOrd="0" presId="urn:microsoft.com/office/officeart/2005/8/layout/hierarchy2"/>
    <dgm:cxn modelId="{7F2E7E8B-D910-4205-A9A5-601F0A630886}" srcId="{9F50AFAC-7BE0-4BEF-AA10-F12AAEFD3A9D}" destId="{ACF7C26C-DC48-43EA-8356-BAEBD41E53A4}" srcOrd="0" destOrd="0" parTransId="{36A72219-BBFE-4E34-9DDE-F41F349AA9E0}" sibTransId="{A93312B9-2ABB-4236-A043-F46D1B8CD1B1}"/>
    <dgm:cxn modelId="{B8C08512-6AFC-4FA3-9E91-3F9464AC2654}" type="presOf" srcId="{0FC13381-3EFB-4EBE-90BF-87E994DC4F33}" destId="{E2907EEE-1CBE-4242-8349-5009F2E90830}" srcOrd="0" destOrd="0" presId="urn:microsoft.com/office/officeart/2005/8/layout/hierarchy2"/>
    <dgm:cxn modelId="{DEDF1D22-C454-451E-B762-35953D745038}" type="presOf" srcId="{9BF58190-ED03-4B16-BE56-59E04F626CCB}" destId="{E53E0BD2-449A-42D8-9458-CEB85495F108}" srcOrd="0" destOrd="0" presId="urn:microsoft.com/office/officeart/2005/8/layout/hierarchy2"/>
    <dgm:cxn modelId="{A4C7E1D2-775B-420D-9161-50D5096E7B99}" type="presOf" srcId="{36A72219-BBFE-4E34-9DDE-F41F349AA9E0}" destId="{EC6651C1-7689-4591-BCEC-3F23C90533AB}" srcOrd="0" destOrd="0" presId="urn:microsoft.com/office/officeart/2005/8/layout/hierarchy2"/>
    <dgm:cxn modelId="{E9A79BAF-2DF9-48DB-B59C-721E518730B3}" type="presOf" srcId="{35652031-A423-46AF-B2B6-9823FD487CB8}" destId="{F86B55EF-04DC-4C1C-9F95-5F696454D557}" srcOrd="0" destOrd="0" presId="urn:microsoft.com/office/officeart/2005/8/layout/hierarchy2"/>
    <dgm:cxn modelId="{CEBBF7CD-E037-4798-AFD7-456990025288}" type="presOf" srcId="{E459979C-DBA9-4FD4-B9AD-198F0A8DB1BD}" destId="{6F1C6E94-4E30-4C71-B311-B4E700491230}" srcOrd="0" destOrd="0" presId="urn:microsoft.com/office/officeart/2005/8/layout/hierarchy2"/>
    <dgm:cxn modelId="{6EF1D88F-369F-443E-8055-C7F3D4AF2455}" type="presOf" srcId="{EA040F7A-E09A-4C50-954C-371EA9BD3B9E}" destId="{9A1683A6-DA49-48D4-A960-56B2F1ADA24D}" srcOrd="0" destOrd="0" presId="urn:microsoft.com/office/officeart/2005/8/layout/hierarchy2"/>
    <dgm:cxn modelId="{A8BDDE97-C62F-4702-9BB9-0E1910A17335}" type="presOf" srcId="{9BF58190-ED03-4B16-BE56-59E04F626CCB}" destId="{0224135D-B03B-4A54-B7D1-0178717297C2}" srcOrd="1" destOrd="0" presId="urn:microsoft.com/office/officeart/2005/8/layout/hierarchy2"/>
    <dgm:cxn modelId="{5BCD7FAB-2D74-41B2-B629-8B6A274FA8A7}" type="presOf" srcId="{8A7200DC-6206-4950-A201-82B1C8588907}" destId="{3826C46C-C986-4EE7-BB24-3DC723A4EBE0}" srcOrd="0" destOrd="0" presId="urn:microsoft.com/office/officeart/2005/8/layout/hierarchy2"/>
    <dgm:cxn modelId="{4E58C23C-2FD8-469A-B6C9-CF18A4DE8537}" type="presOf" srcId="{E4415FF7-ACE0-4F60-9CF9-A9BA2A19BD53}" destId="{4F2F28BE-CCCD-4D17-94C5-6CCB9DBDB964}" srcOrd="0" destOrd="0" presId="urn:microsoft.com/office/officeart/2005/8/layout/hierarchy2"/>
    <dgm:cxn modelId="{82E88794-42BD-45BC-B628-D283A95740CD}" type="presOf" srcId="{36A72219-BBFE-4E34-9DDE-F41F349AA9E0}" destId="{1662592A-E6A9-4D5E-9DA4-0CD8DB3A9011}" srcOrd="1" destOrd="0" presId="urn:microsoft.com/office/officeart/2005/8/layout/hierarchy2"/>
    <dgm:cxn modelId="{32988D59-192F-4D15-B17B-E8A5B48D07E9}" type="presOf" srcId="{C10872AA-B0E3-427B-8086-EBA380B9F76C}" destId="{B40A097F-2F07-44A8-BFBA-4D52E0D9ACDE}" srcOrd="0" destOrd="0" presId="urn:microsoft.com/office/officeart/2005/8/layout/hierarchy2"/>
    <dgm:cxn modelId="{EA52DA6A-05B9-4B8F-9187-85A1368D22F3}" type="presOf" srcId="{63DCF875-3A2F-4C44-8E78-45DC7DCC2D99}" destId="{BC15AFD6-D0B6-4CB5-893A-24B3572BB1A0}" srcOrd="1" destOrd="0" presId="urn:microsoft.com/office/officeart/2005/8/layout/hierarchy2"/>
    <dgm:cxn modelId="{3AB80603-F722-4B4F-B700-F71E7079E5B1}" type="presOf" srcId="{E08609B3-3FFE-481B-930D-DA47F41AD013}" destId="{AFC472D5-E6E9-4F58-A87A-4D221720BF92}" srcOrd="0" destOrd="0" presId="urn:microsoft.com/office/officeart/2005/8/layout/hierarchy2"/>
    <dgm:cxn modelId="{A6F1BDE2-BC4D-47E4-81E3-A1578371EFAB}" type="presOf" srcId="{FB73B10E-218A-4CCE-AE31-615EE1C50B74}" destId="{8F8128F5-1156-4439-BCDB-BA7A6DFC9DC2}" srcOrd="1" destOrd="0" presId="urn:microsoft.com/office/officeart/2005/8/layout/hierarchy2"/>
    <dgm:cxn modelId="{914C3CA9-B08B-4C12-9592-1D1EC1833CAF}" type="presOf" srcId="{0FC13381-3EFB-4EBE-90BF-87E994DC4F33}" destId="{8D345EC6-345F-426D-9151-CD1A5F57DB5B}" srcOrd="1" destOrd="0" presId="urn:microsoft.com/office/officeart/2005/8/layout/hierarchy2"/>
    <dgm:cxn modelId="{AAA54BE7-8D74-4A38-B11A-33F3A147F4A3}" type="presOf" srcId="{63DCF875-3A2F-4C44-8E78-45DC7DCC2D99}" destId="{787670A4-B0C5-44B3-B6F9-4B946AD19D25}" srcOrd="0" destOrd="0" presId="urn:microsoft.com/office/officeart/2005/8/layout/hierarchy2"/>
    <dgm:cxn modelId="{6094FA13-31F4-43B4-A5A5-A821ECAE195D}" srcId="{E08609B3-3FFE-481B-930D-DA47F41AD013}" destId="{9F50AFAC-7BE0-4BEF-AA10-F12AAEFD3A9D}" srcOrd="0" destOrd="0" parTransId="{1A6F5643-78A0-4CA8-97FE-A3E5FA9A8C24}" sibTransId="{B95E18A2-A559-4290-BFA0-147E41617BEF}"/>
    <dgm:cxn modelId="{4DD58F2C-0600-454B-A51D-8C3312EBA71D}" type="presOf" srcId="{FB73B10E-218A-4CCE-AE31-615EE1C50B74}" destId="{F1049D93-2535-4544-AD2F-1E8B21AC0928}" srcOrd="0" destOrd="0" presId="urn:microsoft.com/office/officeart/2005/8/layout/hierarchy2"/>
    <dgm:cxn modelId="{D0A2A18C-212D-4CB3-8E12-AE52224FE384}" type="presOf" srcId="{ACC35A2A-BF57-4CDA-A190-C69D699E8BF8}" destId="{51372532-6BAA-45F3-A56C-217EFE4EDCF2}" srcOrd="0" destOrd="0" presId="urn:microsoft.com/office/officeart/2005/8/layout/hierarchy2"/>
    <dgm:cxn modelId="{6E44B7B5-041D-493E-A30B-15E170A4EFCC}" type="presOf" srcId="{696FC18A-2725-41CB-9D39-BF11FE560712}" destId="{856AB8E6-8B4D-4394-B835-17EFE26BD3E6}" srcOrd="0" destOrd="0" presId="urn:microsoft.com/office/officeart/2005/8/layout/hierarchy2"/>
    <dgm:cxn modelId="{02E5FD2B-D350-4FEC-B4FF-EDD5624CB5A2}" srcId="{9F50AFAC-7BE0-4BEF-AA10-F12AAEFD3A9D}" destId="{696FC18A-2725-41CB-9D39-BF11FE560712}" srcOrd="1" destOrd="0" parTransId="{0FC13381-3EFB-4EBE-90BF-87E994DC4F33}" sibTransId="{66F080E9-C150-4F4F-AB42-4B4CAAD1BC1D}"/>
    <dgm:cxn modelId="{2092DA7B-03A5-4B02-84C9-8B8B7C426F65}" type="presOf" srcId="{37176690-6EB6-41DC-A669-E83B09288851}" destId="{B4DE9326-07BA-4639-AA7D-4F2BF5973F1C}" srcOrd="1" destOrd="0" presId="urn:microsoft.com/office/officeart/2005/8/layout/hierarchy2"/>
    <dgm:cxn modelId="{56A03AD1-7A31-43AA-8ED2-0A0FD7FF0ED8}" srcId="{B6474A94-9C5E-4DBA-B0FA-7F11ABCA3999}" destId="{E08609B3-3FFE-481B-930D-DA47F41AD013}" srcOrd="0" destOrd="0" parTransId="{ACC35A2A-BF57-4CDA-A190-C69D699E8BF8}" sibTransId="{A6FBB475-7E28-4C93-A16C-DEE30FF34212}"/>
    <dgm:cxn modelId="{48457EF8-0EF2-4590-BCF1-33CE91670E5F}" type="presOf" srcId="{37176690-6EB6-41DC-A669-E83B09288851}" destId="{4A48069D-0F8E-4B89-859E-895BBF7F8CF4}" srcOrd="0" destOrd="0" presId="urn:microsoft.com/office/officeart/2005/8/layout/hierarchy2"/>
    <dgm:cxn modelId="{403FFB31-9F5A-4F99-888E-42D281FDBF1F}" srcId="{B6474A94-9C5E-4DBA-B0FA-7F11ABCA3999}" destId="{7E41E621-EA7E-4189-906E-7B1F26F85D3B}" srcOrd="2" destOrd="0" parTransId="{8A7200DC-6206-4950-A201-82B1C8588907}" sibTransId="{2F3030D3-ACA8-4C61-9796-A90A66EAAB95}"/>
    <dgm:cxn modelId="{E7E8813D-FB14-4735-A01B-BA61C975C93F}" srcId="{B6474A94-9C5E-4DBA-B0FA-7F11ABCA3999}" destId="{C10872AA-B0E3-427B-8086-EBA380B9F76C}" srcOrd="1" destOrd="0" parTransId="{FB73B10E-218A-4CCE-AE31-615EE1C50B74}" sibTransId="{B43CC59A-DD86-4D75-848B-A4DE42D5612D}"/>
    <dgm:cxn modelId="{E6A7450D-72A1-40A9-8BD0-48917D60F320}" srcId="{03F5918E-1DBD-4D34-89FC-A6E4A6033184}" destId="{E4415FF7-ACE0-4F60-9CF9-A9BA2A19BD53}" srcOrd="0" destOrd="0" parTransId="{1E62A908-1397-428F-A14E-A3C79F2B437B}" sibTransId="{3A1E7323-3E50-4C31-82A9-E439BA171732}"/>
    <dgm:cxn modelId="{2BE4B34A-AF95-4CE6-B8CC-5968F5FAB864}" type="presParOf" srcId="{9A1683A6-DA49-48D4-A960-56B2F1ADA24D}" destId="{596DBB88-BC54-4A0B-99C3-4AA779BD0C05}" srcOrd="0" destOrd="0" presId="urn:microsoft.com/office/officeart/2005/8/layout/hierarchy2"/>
    <dgm:cxn modelId="{2942B3DD-5390-4E96-957B-BEBC30829EB5}" type="presParOf" srcId="{596DBB88-BC54-4A0B-99C3-4AA779BD0C05}" destId="{50C66117-8ABC-4680-8110-008BFC59A079}" srcOrd="0" destOrd="0" presId="urn:microsoft.com/office/officeart/2005/8/layout/hierarchy2"/>
    <dgm:cxn modelId="{459AC829-F188-4A15-A642-FB2B52BF410D}" type="presParOf" srcId="{596DBB88-BC54-4A0B-99C3-4AA779BD0C05}" destId="{394AD48D-FB22-4892-B3B4-175F46BBD039}" srcOrd="1" destOrd="0" presId="urn:microsoft.com/office/officeart/2005/8/layout/hierarchy2"/>
    <dgm:cxn modelId="{9B22ED0C-17DB-4C35-BF9D-34CDE02D9DA9}" type="presParOf" srcId="{394AD48D-FB22-4892-B3B4-175F46BBD039}" destId="{EC52409F-3403-4364-A8E6-0B6825FC4C1E}" srcOrd="0" destOrd="0" presId="urn:microsoft.com/office/officeart/2005/8/layout/hierarchy2"/>
    <dgm:cxn modelId="{A1048E7A-1C28-4D57-975B-2CA034A6D3F1}" type="presParOf" srcId="{EC52409F-3403-4364-A8E6-0B6825FC4C1E}" destId="{E6D1A94F-CFA7-4595-9FDF-437B134AEF78}" srcOrd="0" destOrd="0" presId="urn:microsoft.com/office/officeart/2005/8/layout/hierarchy2"/>
    <dgm:cxn modelId="{3411510E-174B-406E-BBD3-A120B61E2B2D}" type="presParOf" srcId="{394AD48D-FB22-4892-B3B4-175F46BBD039}" destId="{A00800DE-5723-44D5-B3E9-7340661D5C0D}" srcOrd="1" destOrd="0" presId="urn:microsoft.com/office/officeart/2005/8/layout/hierarchy2"/>
    <dgm:cxn modelId="{571E9E4B-F95D-485B-8B66-FEBE769B5678}" type="presParOf" srcId="{A00800DE-5723-44D5-B3E9-7340661D5C0D}" destId="{4F2F28BE-CCCD-4D17-94C5-6CCB9DBDB964}" srcOrd="0" destOrd="0" presId="urn:microsoft.com/office/officeart/2005/8/layout/hierarchy2"/>
    <dgm:cxn modelId="{183C965B-52DE-4236-9833-0232EBC3A69A}" type="presParOf" srcId="{A00800DE-5723-44D5-B3E9-7340661D5C0D}" destId="{8D552E7A-FB99-4FE0-A262-DC5BFCDA55E8}" srcOrd="1" destOrd="0" presId="urn:microsoft.com/office/officeart/2005/8/layout/hierarchy2"/>
    <dgm:cxn modelId="{877C3C7B-C7BC-449E-BF87-FC4F3B3EF2CC}" type="presParOf" srcId="{394AD48D-FB22-4892-B3B4-175F46BBD039}" destId="{6F1C6E94-4E30-4C71-B311-B4E700491230}" srcOrd="2" destOrd="0" presId="urn:microsoft.com/office/officeart/2005/8/layout/hierarchy2"/>
    <dgm:cxn modelId="{75E73FAC-EB84-4030-8A97-D093B49F2588}" type="presParOf" srcId="{6F1C6E94-4E30-4C71-B311-B4E700491230}" destId="{582DF8C8-29C1-44CD-8A6C-9BB60A5B7D9E}" srcOrd="0" destOrd="0" presId="urn:microsoft.com/office/officeart/2005/8/layout/hierarchy2"/>
    <dgm:cxn modelId="{C96D85D5-5074-49AF-87C1-22F64AD9D7D0}" type="presParOf" srcId="{394AD48D-FB22-4892-B3B4-175F46BBD039}" destId="{3FBC2C07-2F16-4E45-A87A-3B86F34C197A}" srcOrd="3" destOrd="0" presId="urn:microsoft.com/office/officeart/2005/8/layout/hierarchy2"/>
    <dgm:cxn modelId="{524BD0A9-A9E9-4B8C-9D64-1C7BF796D7B7}" type="presParOf" srcId="{3FBC2C07-2F16-4E45-A87A-3B86F34C197A}" destId="{AED904E8-F7AB-4978-A7DD-AC6CE3010BAA}" srcOrd="0" destOrd="0" presId="urn:microsoft.com/office/officeart/2005/8/layout/hierarchy2"/>
    <dgm:cxn modelId="{797E258F-B7DE-494E-A1BA-BD470C42F868}" type="presParOf" srcId="{3FBC2C07-2F16-4E45-A87A-3B86F34C197A}" destId="{3645C4D1-91FE-463E-8B5E-DD34E773BE7F}" srcOrd="1" destOrd="0" presId="urn:microsoft.com/office/officeart/2005/8/layout/hierarchy2"/>
    <dgm:cxn modelId="{FBC75EB5-088B-483C-90D8-A96E3E144489}" type="presParOf" srcId="{3645C4D1-91FE-463E-8B5E-DD34E773BE7F}" destId="{51372532-6BAA-45F3-A56C-217EFE4EDCF2}" srcOrd="0" destOrd="0" presId="urn:microsoft.com/office/officeart/2005/8/layout/hierarchy2"/>
    <dgm:cxn modelId="{781A4734-8C39-4B50-80BA-EC52745B5653}" type="presParOf" srcId="{51372532-6BAA-45F3-A56C-217EFE4EDCF2}" destId="{86F5FE68-556C-47A7-95C7-C59A9E8AE387}" srcOrd="0" destOrd="0" presId="urn:microsoft.com/office/officeart/2005/8/layout/hierarchy2"/>
    <dgm:cxn modelId="{251CE16F-6559-417D-9540-910094CC8CFE}" type="presParOf" srcId="{3645C4D1-91FE-463E-8B5E-DD34E773BE7F}" destId="{B2BBDE41-0293-4835-9F31-5C36A9B654D4}" srcOrd="1" destOrd="0" presId="urn:microsoft.com/office/officeart/2005/8/layout/hierarchy2"/>
    <dgm:cxn modelId="{798D5ABD-8034-414C-B0E1-C8C89DB0461B}" type="presParOf" srcId="{B2BBDE41-0293-4835-9F31-5C36A9B654D4}" destId="{AFC472D5-E6E9-4F58-A87A-4D221720BF92}" srcOrd="0" destOrd="0" presId="urn:microsoft.com/office/officeart/2005/8/layout/hierarchy2"/>
    <dgm:cxn modelId="{E84B1D2A-F873-424E-BABC-7F3FB68B7C1C}" type="presParOf" srcId="{B2BBDE41-0293-4835-9F31-5C36A9B654D4}" destId="{8589702B-D41C-4BBA-AF7F-DB3ED4972A30}" srcOrd="1" destOrd="0" presId="urn:microsoft.com/office/officeart/2005/8/layout/hierarchy2"/>
    <dgm:cxn modelId="{8F1336BC-277E-4E11-AF51-C017FE6FFC03}" type="presParOf" srcId="{8589702B-D41C-4BBA-AF7F-DB3ED4972A30}" destId="{B8117E8E-3454-4AB5-B327-DFD87125232E}" srcOrd="0" destOrd="0" presId="urn:microsoft.com/office/officeart/2005/8/layout/hierarchy2"/>
    <dgm:cxn modelId="{58DACC33-63E5-454C-9DBB-B17935FC3B74}" type="presParOf" srcId="{B8117E8E-3454-4AB5-B327-DFD87125232E}" destId="{67F0569E-B00A-4A9E-9352-39CABD9E9A6E}" srcOrd="0" destOrd="0" presId="urn:microsoft.com/office/officeart/2005/8/layout/hierarchy2"/>
    <dgm:cxn modelId="{F9160661-B7D8-4625-8E5B-49C34367DF79}" type="presParOf" srcId="{8589702B-D41C-4BBA-AF7F-DB3ED4972A30}" destId="{D9183834-E567-4A70-9CF1-C6A5F1D5707C}" srcOrd="1" destOrd="0" presId="urn:microsoft.com/office/officeart/2005/8/layout/hierarchy2"/>
    <dgm:cxn modelId="{2D7822E4-21C8-4D39-9AEB-9559581640B6}" type="presParOf" srcId="{D9183834-E567-4A70-9CF1-C6A5F1D5707C}" destId="{F5E33E5E-0710-4BED-9518-0E931384D54B}" srcOrd="0" destOrd="0" presId="urn:microsoft.com/office/officeart/2005/8/layout/hierarchy2"/>
    <dgm:cxn modelId="{F1084935-12C7-4F69-B34E-D9B688802555}" type="presParOf" srcId="{D9183834-E567-4A70-9CF1-C6A5F1D5707C}" destId="{04A050BB-E81B-404E-B752-203EAD08FBCD}" srcOrd="1" destOrd="0" presId="urn:microsoft.com/office/officeart/2005/8/layout/hierarchy2"/>
    <dgm:cxn modelId="{9684A02F-79F9-4B7F-B25D-4E3E49F2BD45}" type="presParOf" srcId="{04A050BB-E81B-404E-B752-203EAD08FBCD}" destId="{EC6651C1-7689-4591-BCEC-3F23C90533AB}" srcOrd="0" destOrd="0" presId="urn:microsoft.com/office/officeart/2005/8/layout/hierarchy2"/>
    <dgm:cxn modelId="{BCC5289B-531A-4BF1-902D-65AA1DCA02EF}" type="presParOf" srcId="{EC6651C1-7689-4591-BCEC-3F23C90533AB}" destId="{1662592A-E6A9-4D5E-9DA4-0CD8DB3A9011}" srcOrd="0" destOrd="0" presId="urn:microsoft.com/office/officeart/2005/8/layout/hierarchy2"/>
    <dgm:cxn modelId="{CCD7F29B-22CD-4F29-AAAE-DDD2446B7EFE}" type="presParOf" srcId="{04A050BB-E81B-404E-B752-203EAD08FBCD}" destId="{AB7E458D-A59D-43A1-A451-FD7C8A822717}" srcOrd="1" destOrd="0" presId="urn:microsoft.com/office/officeart/2005/8/layout/hierarchy2"/>
    <dgm:cxn modelId="{42F5E31A-9B6A-47FE-A30C-3520B350A6E7}" type="presParOf" srcId="{AB7E458D-A59D-43A1-A451-FD7C8A822717}" destId="{0F89BE2A-0491-498F-A1C3-AA05039D124D}" srcOrd="0" destOrd="0" presId="urn:microsoft.com/office/officeart/2005/8/layout/hierarchy2"/>
    <dgm:cxn modelId="{2BB2E62E-C7F7-4A61-8654-1FEC47AF9E67}" type="presParOf" srcId="{AB7E458D-A59D-43A1-A451-FD7C8A822717}" destId="{B781E1D3-736C-4B7B-A75A-854588877D30}" srcOrd="1" destOrd="0" presId="urn:microsoft.com/office/officeart/2005/8/layout/hierarchy2"/>
    <dgm:cxn modelId="{E8A3396C-EDDB-4928-9DD3-CE8E10A2C4FB}" type="presParOf" srcId="{04A050BB-E81B-404E-B752-203EAD08FBCD}" destId="{E2907EEE-1CBE-4242-8349-5009F2E90830}" srcOrd="2" destOrd="0" presId="urn:microsoft.com/office/officeart/2005/8/layout/hierarchy2"/>
    <dgm:cxn modelId="{9D912EC6-3E99-454A-9A71-029837B76119}" type="presParOf" srcId="{E2907EEE-1CBE-4242-8349-5009F2E90830}" destId="{8D345EC6-345F-426D-9151-CD1A5F57DB5B}" srcOrd="0" destOrd="0" presId="urn:microsoft.com/office/officeart/2005/8/layout/hierarchy2"/>
    <dgm:cxn modelId="{B0A9C758-7671-45C0-9387-5CF261A4EA1C}" type="presParOf" srcId="{04A050BB-E81B-404E-B752-203EAD08FBCD}" destId="{0053A675-2878-4DE0-AFE3-0AD3440875BB}" srcOrd="3" destOrd="0" presId="urn:microsoft.com/office/officeart/2005/8/layout/hierarchy2"/>
    <dgm:cxn modelId="{92F14FCE-2C3C-492B-BEA6-B0692C4D8990}" type="presParOf" srcId="{0053A675-2878-4DE0-AFE3-0AD3440875BB}" destId="{856AB8E6-8B4D-4394-B835-17EFE26BD3E6}" srcOrd="0" destOrd="0" presId="urn:microsoft.com/office/officeart/2005/8/layout/hierarchy2"/>
    <dgm:cxn modelId="{C02976AF-CC96-4A15-929E-C3689C237A47}" type="presParOf" srcId="{0053A675-2878-4DE0-AFE3-0AD3440875BB}" destId="{2DC880DE-4AAB-41B0-9FA9-C243AAEBD803}" srcOrd="1" destOrd="0" presId="urn:microsoft.com/office/officeart/2005/8/layout/hierarchy2"/>
    <dgm:cxn modelId="{564AA21A-E07D-4C1C-B821-F17FB994D353}" type="presParOf" srcId="{04A050BB-E81B-404E-B752-203EAD08FBCD}" destId="{787670A4-B0C5-44B3-B6F9-4B946AD19D25}" srcOrd="4" destOrd="0" presId="urn:microsoft.com/office/officeart/2005/8/layout/hierarchy2"/>
    <dgm:cxn modelId="{AECA6B16-7663-4E3D-8B57-7B026FCD6B0F}" type="presParOf" srcId="{787670A4-B0C5-44B3-B6F9-4B946AD19D25}" destId="{BC15AFD6-D0B6-4CB5-893A-24B3572BB1A0}" srcOrd="0" destOrd="0" presId="urn:microsoft.com/office/officeart/2005/8/layout/hierarchy2"/>
    <dgm:cxn modelId="{62A21B9C-7660-4E13-B40A-0FEFEAF81499}" type="presParOf" srcId="{04A050BB-E81B-404E-B752-203EAD08FBCD}" destId="{2EAB1738-9E79-43A6-B3E6-D49CF742B0A2}" srcOrd="5" destOrd="0" presId="urn:microsoft.com/office/officeart/2005/8/layout/hierarchy2"/>
    <dgm:cxn modelId="{66E60CCE-32EF-4621-A908-D6E0B2DCD87C}" type="presParOf" srcId="{2EAB1738-9E79-43A6-B3E6-D49CF742B0A2}" destId="{E6C74CE8-0F0C-48A8-8E7F-332A387DE5A0}" srcOrd="0" destOrd="0" presId="urn:microsoft.com/office/officeart/2005/8/layout/hierarchy2"/>
    <dgm:cxn modelId="{7E1BF11B-03F1-488E-8325-6E66CAC1AD4B}" type="presParOf" srcId="{2EAB1738-9E79-43A6-B3E6-D49CF742B0A2}" destId="{CF7958C2-B01F-46E3-920B-7A4BAE57818C}" srcOrd="1" destOrd="0" presId="urn:microsoft.com/office/officeart/2005/8/layout/hierarchy2"/>
    <dgm:cxn modelId="{A1D44949-322C-4806-8D86-38F809BEE95F}" type="presParOf" srcId="{8589702B-D41C-4BBA-AF7F-DB3ED4972A30}" destId="{E53E0BD2-449A-42D8-9458-CEB85495F108}" srcOrd="2" destOrd="0" presId="urn:microsoft.com/office/officeart/2005/8/layout/hierarchy2"/>
    <dgm:cxn modelId="{FBA3CFD5-FADB-45D4-B79F-921D8919D052}" type="presParOf" srcId="{E53E0BD2-449A-42D8-9458-CEB85495F108}" destId="{0224135D-B03B-4A54-B7D1-0178717297C2}" srcOrd="0" destOrd="0" presId="urn:microsoft.com/office/officeart/2005/8/layout/hierarchy2"/>
    <dgm:cxn modelId="{E2AA1EE6-CCCE-47E0-AFE4-BF4210739B84}" type="presParOf" srcId="{8589702B-D41C-4BBA-AF7F-DB3ED4972A30}" destId="{EB829B05-A014-4A6F-866C-359FDFAB8886}" srcOrd="3" destOrd="0" presId="urn:microsoft.com/office/officeart/2005/8/layout/hierarchy2"/>
    <dgm:cxn modelId="{04A33B75-D000-4A0B-A16F-D15BD83A1F5B}" type="presParOf" srcId="{EB829B05-A014-4A6F-866C-359FDFAB8886}" destId="{F86B55EF-04DC-4C1C-9F95-5F696454D557}" srcOrd="0" destOrd="0" presId="urn:microsoft.com/office/officeart/2005/8/layout/hierarchy2"/>
    <dgm:cxn modelId="{82DAAB18-424D-4215-867E-5DFA27E9E70B}" type="presParOf" srcId="{EB829B05-A014-4A6F-866C-359FDFAB8886}" destId="{63C44DFD-8BB3-41FA-8503-D95A1CA12006}" srcOrd="1" destOrd="0" presId="urn:microsoft.com/office/officeart/2005/8/layout/hierarchy2"/>
    <dgm:cxn modelId="{4983D05C-85E4-4F3D-8F20-BF8CBD766262}" type="presParOf" srcId="{3645C4D1-91FE-463E-8B5E-DD34E773BE7F}" destId="{F1049D93-2535-4544-AD2F-1E8B21AC0928}" srcOrd="2" destOrd="0" presId="urn:microsoft.com/office/officeart/2005/8/layout/hierarchy2"/>
    <dgm:cxn modelId="{C352BB24-5582-48D8-8714-90051C415F79}" type="presParOf" srcId="{F1049D93-2535-4544-AD2F-1E8B21AC0928}" destId="{8F8128F5-1156-4439-BCDB-BA7A6DFC9DC2}" srcOrd="0" destOrd="0" presId="urn:microsoft.com/office/officeart/2005/8/layout/hierarchy2"/>
    <dgm:cxn modelId="{9977F31E-25CE-4D22-96FE-CD02018F4AE1}" type="presParOf" srcId="{3645C4D1-91FE-463E-8B5E-DD34E773BE7F}" destId="{4657C544-38F3-43BC-82FB-A8A582DAD600}" srcOrd="3" destOrd="0" presId="urn:microsoft.com/office/officeart/2005/8/layout/hierarchy2"/>
    <dgm:cxn modelId="{01EB08A3-0D76-4D99-BD6A-DC95CF0B062A}" type="presParOf" srcId="{4657C544-38F3-43BC-82FB-A8A582DAD600}" destId="{B40A097F-2F07-44A8-BFBA-4D52E0D9ACDE}" srcOrd="0" destOrd="0" presId="urn:microsoft.com/office/officeart/2005/8/layout/hierarchy2"/>
    <dgm:cxn modelId="{09E507BC-AD16-475B-B5EF-201C71217ABF}" type="presParOf" srcId="{4657C544-38F3-43BC-82FB-A8A582DAD600}" destId="{CC9E0EF0-B3EB-4DAF-82CE-F9C0FCB4EFED}" srcOrd="1" destOrd="0" presId="urn:microsoft.com/office/officeart/2005/8/layout/hierarchy2"/>
    <dgm:cxn modelId="{5B0D3975-AB56-4330-AC4E-273258B7D571}" type="presParOf" srcId="{3645C4D1-91FE-463E-8B5E-DD34E773BE7F}" destId="{3826C46C-C986-4EE7-BB24-3DC723A4EBE0}" srcOrd="4" destOrd="0" presId="urn:microsoft.com/office/officeart/2005/8/layout/hierarchy2"/>
    <dgm:cxn modelId="{47B3CC44-A113-4E7D-A350-EB99F2B73C23}" type="presParOf" srcId="{3826C46C-C986-4EE7-BB24-3DC723A4EBE0}" destId="{C623E72A-3DB5-434B-ACE5-58CA21DA602D}" srcOrd="0" destOrd="0" presId="urn:microsoft.com/office/officeart/2005/8/layout/hierarchy2"/>
    <dgm:cxn modelId="{E5005D8B-7AEB-4705-9121-D8A4F20527DD}" type="presParOf" srcId="{3645C4D1-91FE-463E-8B5E-DD34E773BE7F}" destId="{162F0FC6-2BA5-4EAD-B47B-7B1DA1990EE0}" srcOrd="5" destOrd="0" presId="urn:microsoft.com/office/officeart/2005/8/layout/hierarchy2"/>
    <dgm:cxn modelId="{2D7FF427-5FCF-47AC-9E7D-54ACFD35959C}" type="presParOf" srcId="{162F0FC6-2BA5-4EAD-B47B-7B1DA1990EE0}" destId="{A6501F0D-5C85-41C6-A7D2-B0EE6F64CECD}" srcOrd="0" destOrd="0" presId="urn:microsoft.com/office/officeart/2005/8/layout/hierarchy2"/>
    <dgm:cxn modelId="{F8A0C321-DF66-4C77-A687-FE8A06F9365A}" type="presParOf" srcId="{162F0FC6-2BA5-4EAD-B47B-7B1DA1990EE0}" destId="{02AFD6A1-D822-4A14-AB84-DB09BA047D26}" srcOrd="1" destOrd="0" presId="urn:microsoft.com/office/officeart/2005/8/layout/hierarchy2"/>
    <dgm:cxn modelId="{37FE8572-8792-492A-BCF6-FC1DC622F342}" type="presParOf" srcId="{3645C4D1-91FE-463E-8B5E-DD34E773BE7F}" destId="{4A48069D-0F8E-4B89-859E-895BBF7F8CF4}" srcOrd="6" destOrd="0" presId="urn:microsoft.com/office/officeart/2005/8/layout/hierarchy2"/>
    <dgm:cxn modelId="{7434DA09-F5E8-4B15-8BEF-1BACE129648B}" type="presParOf" srcId="{4A48069D-0F8E-4B89-859E-895BBF7F8CF4}" destId="{B4DE9326-07BA-4639-AA7D-4F2BF5973F1C}" srcOrd="0" destOrd="0" presId="urn:microsoft.com/office/officeart/2005/8/layout/hierarchy2"/>
    <dgm:cxn modelId="{C2AFAEEB-3BAF-451F-A6F3-966A862CA351}" type="presParOf" srcId="{3645C4D1-91FE-463E-8B5E-DD34E773BE7F}" destId="{7CDD8402-A528-4F82-A1F5-FE939C08930A}" srcOrd="7" destOrd="0" presId="urn:microsoft.com/office/officeart/2005/8/layout/hierarchy2"/>
    <dgm:cxn modelId="{26F0EC5A-4950-4F69-9AB5-34E7959531F0}" type="presParOf" srcId="{7CDD8402-A528-4F82-A1F5-FE939C08930A}" destId="{3536FAA4-4367-42D4-87B7-DCF4A4055CC2}" srcOrd="0" destOrd="0" presId="urn:microsoft.com/office/officeart/2005/8/layout/hierarchy2"/>
    <dgm:cxn modelId="{869CFFB5-C50F-45FC-8202-353FA82A326E}" type="presParOf" srcId="{7CDD8402-A528-4F82-A1F5-FE939C08930A}" destId="{20EE7D84-EE1C-4975-B0E0-58EFE8FC23BA}"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585AA5-2A47-42F6-A619-A6946038D672}"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endParaRPr kumimoji="1" lang="ja-JP" altLang="en-US"/>
        </a:p>
      </dgm:t>
    </dgm:pt>
    <dgm:pt modelId="{373312FE-2544-4CBA-9AAE-C2888DA43FBA}">
      <dgm:prSet phldrT="[テキスト]" custT="1">
        <dgm:style>
          <a:lnRef idx="3">
            <a:schemeClr val="lt1"/>
          </a:lnRef>
          <a:fillRef idx="1">
            <a:schemeClr val="accent5"/>
          </a:fillRef>
          <a:effectRef idx="1">
            <a:schemeClr val="accent5"/>
          </a:effectRef>
          <a:fontRef idx="minor">
            <a:schemeClr val="lt1"/>
          </a:fontRef>
        </dgm:style>
      </dgm:prSet>
      <dgm:spPr/>
      <dgm:t>
        <a:bodyPr/>
        <a:lstStyle/>
        <a:p>
          <a:r>
            <a:rPr kumimoji="1" lang="ja-JP" altLang="en-US" sz="1800" b="1" dirty="0" smtClean="0"/>
            <a:t>債</a:t>
          </a:r>
          <a:r>
            <a:rPr kumimoji="1" lang="en-US" altLang="ja-JP" sz="1800" b="1" dirty="0" smtClean="0"/>
            <a:t/>
          </a:r>
          <a:br>
            <a:rPr kumimoji="1" lang="en-US" altLang="ja-JP" sz="1800" b="1" dirty="0" smtClean="0"/>
          </a:br>
          <a:r>
            <a:rPr kumimoji="1" lang="ja-JP" altLang="en-US" sz="1800" b="1" dirty="0" smtClean="0"/>
            <a:t>権</a:t>
          </a:r>
          <a:r>
            <a:rPr kumimoji="1" lang="en-US" altLang="ja-JP" sz="1800" b="1" dirty="0" smtClean="0"/>
            <a:t/>
          </a:r>
          <a:br>
            <a:rPr kumimoji="1" lang="en-US" altLang="ja-JP" sz="1800" b="1" dirty="0" smtClean="0"/>
          </a:br>
          <a:r>
            <a:rPr kumimoji="1" lang="ja-JP" altLang="en-US" sz="1800" b="1" dirty="0" smtClean="0"/>
            <a:t>総</a:t>
          </a:r>
          <a:r>
            <a:rPr kumimoji="1" lang="en-US" altLang="ja-JP" sz="1800" b="1" dirty="0" smtClean="0"/>
            <a:t/>
          </a:r>
          <a:br>
            <a:rPr kumimoji="1" lang="en-US" altLang="ja-JP" sz="1800" b="1" dirty="0" smtClean="0"/>
          </a:br>
          <a:r>
            <a:rPr kumimoji="1" lang="ja-JP" altLang="en-US" sz="1800" b="1" dirty="0" smtClean="0"/>
            <a:t>論</a:t>
          </a:r>
          <a:endParaRPr kumimoji="1" lang="ja-JP" altLang="en-US" sz="1800" b="1" dirty="0"/>
        </a:p>
      </dgm:t>
    </dgm:pt>
    <dgm:pt modelId="{07B665DC-D909-4F2D-ACBC-19C9E03CB0DA}" type="parTrans" cxnId="{56407EFE-BCA8-4A76-B36A-312584AAD64E}">
      <dgm:prSet/>
      <dgm:spPr/>
      <dgm:t>
        <a:bodyPr/>
        <a:lstStyle/>
        <a:p>
          <a:endParaRPr kumimoji="1" lang="ja-JP" altLang="en-US" sz="1800" b="1"/>
        </a:p>
      </dgm:t>
    </dgm:pt>
    <dgm:pt modelId="{F3D99DF8-DFF9-43D6-9510-9A836FF06F0A}" type="sibTrans" cxnId="{56407EFE-BCA8-4A76-B36A-312584AAD64E}">
      <dgm:prSet/>
      <dgm:spPr/>
      <dgm:t>
        <a:bodyPr/>
        <a:lstStyle/>
        <a:p>
          <a:endParaRPr kumimoji="1" lang="ja-JP" altLang="en-US" sz="1800" b="1"/>
        </a:p>
      </dgm:t>
    </dgm:pt>
    <dgm:pt modelId="{E790689D-9E5D-4B60-8772-FA973FBF53D1}">
      <dgm:prSet phldrT="[テキスト]" custT="1">
        <dgm:style>
          <a:lnRef idx="1">
            <a:schemeClr val="accent3"/>
          </a:lnRef>
          <a:fillRef idx="2">
            <a:schemeClr val="accent3"/>
          </a:fillRef>
          <a:effectRef idx="1">
            <a:schemeClr val="accent3"/>
          </a:effectRef>
          <a:fontRef idx="minor">
            <a:schemeClr val="dk1"/>
          </a:fontRef>
        </dgm:style>
      </dgm:prSet>
      <dgm:spPr/>
      <dgm:t>
        <a:bodyPr/>
        <a:lstStyle/>
        <a:p>
          <a:r>
            <a:rPr kumimoji="1" lang="ja-JP" altLang="en-US" sz="1800" b="1" dirty="0" smtClean="0"/>
            <a:t>債権の目的</a:t>
          </a:r>
          <a:endParaRPr kumimoji="1" lang="ja-JP" altLang="en-US" sz="1800" b="1" dirty="0"/>
        </a:p>
      </dgm:t>
    </dgm:pt>
    <dgm:pt modelId="{3FF8C6FD-3518-4418-8CEC-E0CB1F3F120E}" type="parTrans" cxnId="{075196ED-5C83-41B6-9569-E50CE3605F10}">
      <dgm:prSet custT="1"/>
      <dgm:spPr/>
      <dgm:t>
        <a:bodyPr/>
        <a:lstStyle/>
        <a:p>
          <a:endParaRPr kumimoji="1" lang="ja-JP" altLang="en-US" sz="1800" b="1"/>
        </a:p>
      </dgm:t>
    </dgm:pt>
    <dgm:pt modelId="{964694D8-DEA8-403C-BBD0-BD7F4B25280F}" type="sibTrans" cxnId="{075196ED-5C83-41B6-9569-E50CE3605F10}">
      <dgm:prSet/>
      <dgm:spPr/>
      <dgm:t>
        <a:bodyPr/>
        <a:lstStyle/>
        <a:p>
          <a:endParaRPr kumimoji="1" lang="ja-JP" altLang="en-US" sz="1800" b="1"/>
        </a:p>
      </dgm:t>
    </dgm:pt>
    <dgm:pt modelId="{74438B7B-3232-4EFB-B958-361C21D60420}">
      <dgm:prSet phldrT="[テキスト]" custT="1">
        <dgm:style>
          <a:lnRef idx="1">
            <a:schemeClr val="accent3"/>
          </a:lnRef>
          <a:fillRef idx="3">
            <a:schemeClr val="accent3"/>
          </a:fillRef>
          <a:effectRef idx="2">
            <a:schemeClr val="accent3"/>
          </a:effectRef>
          <a:fontRef idx="minor">
            <a:schemeClr val="lt1"/>
          </a:fontRef>
        </dgm:style>
      </dgm:prSet>
      <dgm:spPr/>
      <dgm:t>
        <a:bodyPr/>
        <a:lstStyle/>
        <a:p>
          <a:r>
            <a:rPr kumimoji="1" lang="ja-JP" altLang="en-US" sz="1800" b="1" dirty="0" smtClean="0"/>
            <a:t>債権の効力</a:t>
          </a:r>
          <a:endParaRPr kumimoji="1" lang="ja-JP" altLang="en-US" sz="1800" b="1" dirty="0"/>
        </a:p>
      </dgm:t>
    </dgm:pt>
    <dgm:pt modelId="{264DD244-DAC0-4CCA-BFCA-0AC350FFFF4B}" type="parTrans" cxnId="{9B33C506-1FB8-4DE2-AE5B-6B288C0283F7}">
      <dgm:prSet custT="1"/>
      <dgm:spPr/>
      <dgm:t>
        <a:bodyPr/>
        <a:lstStyle/>
        <a:p>
          <a:endParaRPr kumimoji="1" lang="ja-JP" altLang="en-US" sz="1800" b="1"/>
        </a:p>
      </dgm:t>
    </dgm:pt>
    <dgm:pt modelId="{81FB2604-BC70-4D40-8556-1052FE99895D}" type="sibTrans" cxnId="{9B33C506-1FB8-4DE2-AE5B-6B288C0283F7}">
      <dgm:prSet/>
      <dgm:spPr/>
      <dgm:t>
        <a:bodyPr/>
        <a:lstStyle/>
        <a:p>
          <a:endParaRPr kumimoji="1" lang="ja-JP" altLang="en-US" sz="1800" b="1"/>
        </a:p>
      </dgm:t>
    </dgm:pt>
    <dgm:pt modelId="{B6E1D921-182E-4048-BDC8-724A0C897426}">
      <dgm:prSet phldrT="[テキスト]" custT="1">
        <dgm:style>
          <a:lnRef idx="1">
            <a:schemeClr val="accent3"/>
          </a:lnRef>
          <a:fillRef idx="3">
            <a:schemeClr val="accent3"/>
          </a:fillRef>
          <a:effectRef idx="2">
            <a:schemeClr val="accent3"/>
          </a:effectRef>
          <a:fontRef idx="minor">
            <a:schemeClr val="lt1"/>
          </a:fontRef>
        </dgm:style>
      </dgm:prSet>
      <dgm:spPr/>
      <dgm:t>
        <a:bodyPr/>
        <a:lstStyle/>
        <a:p>
          <a:r>
            <a:rPr kumimoji="1" lang="ja-JP" altLang="en-US" sz="1800" b="1" dirty="0" smtClean="0"/>
            <a:t>多数当事者関係</a:t>
          </a:r>
          <a:endParaRPr kumimoji="1" lang="ja-JP" altLang="en-US" sz="1800" b="1" dirty="0"/>
        </a:p>
      </dgm:t>
    </dgm:pt>
    <dgm:pt modelId="{5B6274AF-3B28-43CD-908D-53DE9484E8F9}" type="parTrans" cxnId="{C260FF7D-BCDA-4888-BE39-BAA0FAC10BAC}">
      <dgm:prSet custT="1"/>
      <dgm:spPr/>
      <dgm:t>
        <a:bodyPr/>
        <a:lstStyle/>
        <a:p>
          <a:endParaRPr kumimoji="1" lang="ja-JP" altLang="en-US" sz="1800" b="1"/>
        </a:p>
      </dgm:t>
    </dgm:pt>
    <dgm:pt modelId="{6FEBE3F1-365E-4C65-974C-209DB339D806}" type="sibTrans" cxnId="{C260FF7D-BCDA-4888-BE39-BAA0FAC10BAC}">
      <dgm:prSet/>
      <dgm:spPr/>
      <dgm:t>
        <a:bodyPr/>
        <a:lstStyle/>
        <a:p>
          <a:endParaRPr kumimoji="1" lang="ja-JP" altLang="en-US" sz="1800" b="1"/>
        </a:p>
      </dgm:t>
    </dgm:pt>
    <dgm:pt modelId="{FCBF3A01-E91B-4DD1-B42C-490771F3EA12}">
      <dgm:prSet phldrT="[テキスト]" custT="1">
        <dgm:style>
          <a:lnRef idx="1">
            <a:schemeClr val="accent3"/>
          </a:lnRef>
          <a:fillRef idx="2">
            <a:schemeClr val="accent3"/>
          </a:fillRef>
          <a:effectRef idx="1">
            <a:schemeClr val="accent3"/>
          </a:effectRef>
          <a:fontRef idx="minor">
            <a:schemeClr val="dk1"/>
          </a:fontRef>
        </dgm:style>
      </dgm:prSet>
      <dgm:spPr/>
      <dgm:t>
        <a:bodyPr/>
        <a:lstStyle/>
        <a:p>
          <a:r>
            <a:rPr kumimoji="1" lang="ja-JP" altLang="en-US" sz="1800" b="1" dirty="0" smtClean="0"/>
            <a:t>債権の譲渡</a:t>
          </a:r>
          <a:endParaRPr kumimoji="1" lang="ja-JP" altLang="en-US" sz="1800" b="1" dirty="0"/>
        </a:p>
      </dgm:t>
    </dgm:pt>
    <dgm:pt modelId="{1DC6C766-D3FE-459A-A5C3-E6A4AB0203D2}" type="parTrans" cxnId="{D170769A-0BCB-47BE-B0C1-951A40E94B4D}">
      <dgm:prSet custT="1"/>
      <dgm:spPr/>
      <dgm:t>
        <a:bodyPr/>
        <a:lstStyle/>
        <a:p>
          <a:endParaRPr kumimoji="1" lang="ja-JP" altLang="en-US" sz="1800" b="1"/>
        </a:p>
      </dgm:t>
    </dgm:pt>
    <dgm:pt modelId="{CA41A4EF-A132-47BD-A3FB-03598378B16A}" type="sibTrans" cxnId="{D170769A-0BCB-47BE-B0C1-951A40E94B4D}">
      <dgm:prSet/>
      <dgm:spPr/>
      <dgm:t>
        <a:bodyPr/>
        <a:lstStyle/>
        <a:p>
          <a:endParaRPr kumimoji="1" lang="ja-JP" altLang="en-US" sz="1800" b="1"/>
        </a:p>
      </dgm:t>
    </dgm:pt>
    <dgm:pt modelId="{0F70F376-AB1F-4B3C-A51F-C1817C6F7CB7}">
      <dgm:prSet phldrT="[テキスト]" custT="1">
        <dgm:style>
          <a:lnRef idx="1">
            <a:schemeClr val="accent3"/>
          </a:lnRef>
          <a:fillRef idx="3">
            <a:schemeClr val="accent3"/>
          </a:fillRef>
          <a:effectRef idx="2">
            <a:schemeClr val="accent3"/>
          </a:effectRef>
          <a:fontRef idx="minor">
            <a:schemeClr val="lt1"/>
          </a:fontRef>
        </dgm:style>
      </dgm:prSet>
      <dgm:spPr/>
      <dgm:t>
        <a:bodyPr/>
        <a:lstStyle/>
        <a:p>
          <a:r>
            <a:rPr kumimoji="1" lang="ja-JP" altLang="en-US" sz="1800" b="1" dirty="0" smtClean="0"/>
            <a:t>債権の消滅</a:t>
          </a:r>
          <a:endParaRPr kumimoji="1" lang="ja-JP" altLang="en-US" sz="1800" b="1" dirty="0"/>
        </a:p>
      </dgm:t>
    </dgm:pt>
    <dgm:pt modelId="{8E0CF490-21E8-4747-AEC0-7686E6A5E200}" type="parTrans" cxnId="{E88AA480-EF03-4170-9401-B7AEDB7B1F08}">
      <dgm:prSet custT="1"/>
      <dgm:spPr/>
      <dgm:t>
        <a:bodyPr/>
        <a:lstStyle/>
        <a:p>
          <a:endParaRPr kumimoji="1" lang="ja-JP" altLang="en-US" sz="1800" b="1"/>
        </a:p>
      </dgm:t>
    </dgm:pt>
    <dgm:pt modelId="{8E6690B3-DD80-40EE-8421-6A5F9CB4938A}" type="sibTrans" cxnId="{E88AA480-EF03-4170-9401-B7AEDB7B1F08}">
      <dgm:prSet/>
      <dgm:spPr/>
      <dgm:t>
        <a:bodyPr/>
        <a:lstStyle/>
        <a:p>
          <a:endParaRPr kumimoji="1" lang="ja-JP" altLang="en-US" sz="1800" b="1"/>
        </a:p>
      </dgm:t>
    </dgm:pt>
    <dgm:pt modelId="{C971C309-3051-4634-A044-956F18AC6851}">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t>弁済</a:t>
          </a:r>
          <a:endParaRPr kumimoji="1" lang="ja-JP" altLang="en-US" sz="1800" b="1" dirty="0"/>
        </a:p>
      </dgm:t>
    </dgm:pt>
    <dgm:pt modelId="{6FCDD6B8-04F5-47AE-9460-7A24AF4CAB8D}" type="parTrans" cxnId="{B472C232-5633-4631-BA37-C9A9F15972D9}">
      <dgm:prSet custT="1"/>
      <dgm:spPr/>
      <dgm:t>
        <a:bodyPr/>
        <a:lstStyle/>
        <a:p>
          <a:endParaRPr kumimoji="1" lang="ja-JP" altLang="en-US" sz="1800" b="1"/>
        </a:p>
      </dgm:t>
    </dgm:pt>
    <dgm:pt modelId="{A0468C3A-65CE-49BF-9682-4AA7BE9FE0B0}" type="sibTrans" cxnId="{B472C232-5633-4631-BA37-C9A9F15972D9}">
      <dgm:prSet/>
      <dgm:spPr/>
      <dgm:t>
        <a:bodyPr/>
        <a:lstStyle/>
        <a:p>
          <a:endParaRPr kumimoji="1" lang="ja-JP" altLang="en-US" sz="1800" b="1"/>
        </a:p>
      </dgm:t>
    </dgm:pt>
    <dgm:pt modelId="{2C4A9001-E0E7-4709-ACE2-F1545DD53E31}">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t>相殺</a:t>
          </a:r>
          <a:endParaRPr kumimoji="1" lang="ja-JP" altLang="en-US" sz="1800" b="1" dirty="0"/>
        </a:p>
      </dgm:t>
    </dgm:pt>
    <dgm:pt modelId="{7B2E9CDD-117E-4A39-A9D5-5112F1508175}" type="parTrans" cxnId="{AA3F2491-4C1A-483A-9803-DEE1634BDD01}">
      <dgm:prSet custT="1"/>
      <dgm:spPr/>
      <dgm:t>
        <a:bodyPr/>
        <a:lstStyle/>
        <a:p>
          <a:endParaRPr kumimoji="1" lang="ja-JP" altLang="en-US" sz="1800" b="1"/>
        </a:p>
      </dgm:t>
    </dgm:pt>
    <dgm:pt modelId="{78722C14-72D3-4A40-90C8-4CD5955DCDA3}" type="sibTrans" cxnId="{AA3F2491-4C1A-483A-9803-DEE1634BDD01}">
      <dgm:prSet/>
      <dgm:spPr/>
      <dgm:t>
        <a:bodyPr/>
        <a:lstStyle/>
        <a:p>
          <a:endParaRPr kumimoji="1" lang="ja-JP" altLang="en-US" sz="1800" b="1"/>
        </a:p>
      </dgm:t>
    </dgm:pt>
    <dgm:pt modelId="{824223B2-4B7F-44C5-A545-C134924AE4D8}">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t>更改</a:t>
          </a:r>
          <a:endParaRPr kumimoji="1" lang="ja-JP" altLang="en-US" sz="1800" b="1" dirty="0"/>
        </a:p>
      </dgm:t>
    </dgm:pt>
    <dgm:pt modelId="{04E65CE7-CD27-4A36-8C3C-A728B4D6EDD7}" type="parTrans" cxnId="{1964F25C-EB29-46D7-BEA0-A1022DE9A32B}">
      <dgm:prSet custT="1"/>
      <dgm:spPr/>
      <dgm:t>
        <a:bodyPr/>
        <a:lstStyle/>
        <a:p>
          <a:endParaRPr kumimoji="1" lang="ja-JP" altLang="en-US" sz="1800" b="1"/>
        </a:p>
      </dgm:t>
    </dgm:pt>
    <dgm:pt modelId="{C085A112-BD2D-49BA-992F-37AB404EEA2D}" type="sibTrans" cxnId="{1964F25C-EB29-46D7-BEA0-A1022DE9A32B}">
      <dgm:prSet/>
      <dgm:spPr/>
      <dgm:t>
        <a:bodyPr/>
        <a:lstStyle/>
        <a:p>
          <a:endParaRPr kumimoji="1" lang="ja-JP" altLang="en-US" sz="1800" b="1"/>
        </a:p>
      </dgm:t>
    </dgm:pt>
    <dgm:pt modelId="{F3122972-5E0B-4FFA-8E93-417FD181C159}">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t>免除</a:t>
          </a:r>
          <a:endParaRPr kumimoji="1" lang="ja-JP" altLang="en-US" sz="1800" b="1" dirty="0"/>
        </a:p>
      </dgm:t>
    </dgm:pt>
    <dgm:pt modelId="{D21C6BE2-0AF5-42D5-9D00-DE943E1DD344}" type="parTrans" cxnId="{1D2F82DB-A3FC-41E4-AFA3-4B49EB5218CF}">
      <dgm:prSet custT="1"/>
      <dgm:spPr/>
      <dgm:t>
        <a:bodyPr/>
        <a:lstStyle/>
        <a:p>
          <a:endParaRPr kumimoji="1" lang="ja-JP" altLang="en-US" sz="1800" b="1"/>
        </a:p>
      </dgm:t>
    </dgm:pt>
    <dgm:pt modelId="{76DE91CE-5627-4224-8628-87EF51A66F90}" type="sibTrans" cxnId="{1D2F82DB-A3FC-41E4-AFA3-4B49EB5218CF}">
      <dgm:prSet/>
      <dgm:spPr/>
      <dgm:t>
        <a:bodyPr/>
        <a:lstStyle/>
        <a:p>
          <a:endParaRPr kumimoji="1" lang="ja-JP" altLang="en-US" sz="1800" b="1"/>
        </a:p>
      </dgm:t>
    </dgm:pt>
    <dgm:pt modelId="{23B38D7C-3CC3-483E-95A2-BBA7D9CEC56B}">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t>混同</a:t>
          </a:r>
          <a:endParaRPr kumimoji="1" lang="ja-JP" altLang="en-US" sz="1800" b="1" dirty="0"/>
        </a:p>
      </dgm:t>
    </dgm:pt>
    <dgm:pt modelId="{C75CC8E4-2085-4773-99F8-7A8EF93A127B}" type="parTrans" cxnId="{0A33FD00-3F91-47CE-9353-230FFB3787DA}">
      <dgm:prSet custT="1"/>
      <dgm:spPr/>
      <dgm:t>
        <a:bodyPr/>
        <a:lstStyle/>
        <a:p>
          <a:endParaRPr kumimoji="1" lang="ja-JP" altLang="en-US" sz="1800" b="1"/>
        </a:p>
      </dgm:t>
    </dgm:pt>
    <dgm:pt modelId="{A43D6451-2E60-4904-B1BF-C09BC701E89D}" type="sibTrans" cxnId="{0A33FD00-3F91-47CE-9353-230FFB3787DA}">
      <dgm:prSet/>
      <dgm:spPr/>
      <dgm:t>
        <a:bodyPr/>
        <a:lstStyle/>
        <a:p>
          <a:endParaRPr kumimoji="1" lang="ja-JP" altLang="en-US" sz="1800" b="1"/>
        </a:p>
      </dgm:t>
    </dgm:pt>
    <dgm:pt modelId="{B4F7076B-898A-423D-97B5-CE4884BC20FB}">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t>履行強制</a:t>
          </a:r>
          <a:endParaRPr kumimoji="1" lang="ja-JP" altLang="en-US" sz="1800" b="1" dirty="0"/>
        </a:p>
      </dgm:t>
    </dgm:pt>
    <dgm:pt modelId="{6889CFF1-8CCD-47CA-BDD5-44C4C4B2C7EC}" type="parTrans" cxnId="{A92C9B98-4CB1-4C83-BD34-4EAAA898F79F}">
      <dgm:prSet custT="1"/>
      <dgm:spPr/>
      <dgm:t>
        <a:bodyPr/>
        <a:lstStyle/>
        <a:p>
          <a:endParaRPr kumimoji="1" lang="ja-JP" altLang="en-US" sz="1800" b="1"/>
        </a:p>
      </dgm:t>
    </dgm:pt>
    <dgm:pt modelId="{9CF2BD5C-0EBA-4EAC-A204-DB7A39CB4CA4}" type="sibTrans" cxnId="{A92C9B98-4CB1-4C83-BD34-4EAAA898F79F}">
      <dgm:prSet/>
      <dgm:spPr/>
      <dgm:t>
        <a:bodyPr/>
        <a:lstStyle/>
        <a:p>
          <a:endParaRPr kumimoji="1" lang="ja-JP" altLang="en-US" sz="1800" b="1"/>
        </a:p>
      </dgm:t>
    </dgm:pt>
    <dgm:pt modelId="{8F2C0127-28CB-4ACA-A92B-339660600D08}">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t>損害賠償</a:t>
          </a:r>
          <a:endParaRPr kumimoji="1" lang="ja-JP" altLang="en-US" sz="1800" b="1" dirty="0"/>
        </a:p>
      </dgm:t>
    </dgm:pt>
    <dgm:pt modelId="{ECDDAE8D-901B-49B9-97B2-8213662B1C6E}" type="parTrans" cxnId="{CF286042-434B-48D5-BB28-B801367CF340}">
      <dgm:prSet custT="1"/>
      <dgm:spPr/>
      <dgm:t>
        <a:bodyPr/>
        <a:lstStyle/>
        <a:p>
          <a:endParaRPr kumimoji="1" lang="ja-JP" altLang="en-US" sz="1800" b="1"/>
        </a:p>
      </dgm:t>
    </dgm:pt>
    <dgm:pt modelId="{6A22CEF7-F23D-4690-A00B-AE6C13373B98}" type="sibTrans" cxnId="{CF286042-434B-48D5-BB28-B801367CF340}">
      <dgm:prSet/>
      <dgm:spPr/>
      <dgm:t>
        <a:bodyPr/>
        <a:lstStyle/>
        <a:p>
          <a:endParaRPr kumimoji="1" lang="ja-JP" altLang="en-US" sz="1800" b="1"/>
        </a:p>
      </dgm:t>
    </dgm:pt>
    <dgm:pt modelId="{A685CAEC-A84A-4201-AF40-3B32E0B703E7}">
      <dgm:prSet phldrT="[テキスト]" custT="1"/>
      <dgm:spPr>
        <a:solidFill>
          <a:schemeClr val="accent4">
            <a:lumMod val="60000"/>
            <a:lumOff val="40000"/>
          </a:schemeClr>
        </a:solidFill>
      </dgm:spPr>
      <dgm:t>
        <a:bodyPr/>
        <a:lstStyle/>
        <a:p>
          <a:r>
            <a:rPr kumimoji="1" lang="ja-JP" altLang="en-US" sz="1800" b="1" dirty="0" smtClean="0"/>
            <a:t>対外的効力</a:t>
          </a:r>
          <a:endParaRPr kumimoji="1" lang="ja-JP" altLang="en-US" sz="1800" b="1" dirty="0"/>
        </a:p>
      </dgm:t>
    </dgm:pt>
    <dgm:pt modelId="{9864DC15-A4B9-46AB-8BDF-00B1DB58D94E}" type="parTrans" cxnId="{FF7CCD33-6EB8-4515-891E-0AB952DDA3D1}">
      <dgm:prSet custT="1"/>
      <dgm:spPr/>
      <dgm:t>
        <a:bodyPr/>
        <a:lstStyle/>
        <a:p>
          <a:endParaRPr kumimoji="1" lang="ja-JP" altLang="en-US" sz="1800" b="1"/>
        </a:p>
      </dgm:t>
    </dgm:pt>
    <dgm:pt modelId="{E34D6341-217E-415B-BC6F-CB2E8847A56C}" type="sibTrans" cxnId="{FF7CCD33-6EB8-4515-891E-0AB952DDA3D1}">
      <dgm:prSet/>
      <dgm:spPr/>
      <dgm:t>
        <a:bodyPr/>
        <a:lstStyle/>
        <a:p>
          <a:endParaRPr kumimoji="1" lang="ja-JP" altLang="en-US" sz="1800" b="1"/>
        </a:p>
      </dgm:t>
    </dgm:pt>
    <dgm:pt modelId="{B2C265BA-2236-4353-AB25-EC30413A03AA}">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1800" b="1" dirty="0" smtClean="0"/>
            <a:t>詐害行為取消権</a:t>
          </a:r>
          <a:endParaRPr kumimoji="1" lang="ja-JP" altLang="en-US" sz="1800" b="1" dirty="0"/>
        </a:p>
      </dgm:t>
    </dgm:pt>
    <dgm:pt modelId="{7FD34813-8573-48C0-8CC6-80877E459EC3}" type="parTrans" cxnId="{EEE04875-C110-495C-ACE5-5D2D1F6D0A4B}">
      <dgm:prSet custT="1"/>
      <dgm:spPr/>
      <dgm:t>
        <a:bodyPr/>
        <a:lstStyle/>
        <a:p>
          <a:endParaRPr kumimoji="1" lang="ja-JP" altLang="en-US" sz="1800" b="1"/>
        </a:p>
      </dgm:t>
    </dgm:pt>
    <dgm:pt modelId="{75558F9F-E6FE-4C3B-8BD0-AE9F3191DCD2}" type="sibTrans" cxnId="{EEE04875-C110-495C-ACE5-5D2D1F6D0A4B}">
      <dgm:prSet/>
      <dgm:spPr/>
      <dgm:t>
        <a:bodyPr/>
        <a:lstStyle/>
        <a:p>
          <a:endParaRPr kumimoji="1" lang="ja-JP" altLang="en-US" sz="1800" b="1"/>
        </a:p>
      </dgm:t>
    </dgm:pt>
    <dgm:pt modelId="{633AB0CB-8B11-4D99-B31C-BEA8422D50EC}">
      <dgm:prSet phldrT="[テキスト]" custT="1">
        <dgm:style>
          <a:lnRef idx="1">
            <a:schemeClr val="accent4"/>
          </a:lnRef>
          <a:fillRef idx="2">
            <a:schemeClr val="accent4"/>
          </a:fillRef>
          <a:effectRef idx="1">
            <a:schemeClr val="accent4"/>
          </a:effectRef>
          <a:fontRef idx="minor">
            <a:schemeClr val="dk1"/>
          </a:fontRef>
        </dgm:style>
      </dgm:prSet>
      <dgm:spPr/>
      <dgm:t>
        <a:bodyPr/>
        <a:lstStyle/>
        <a:p>
          <a:r>
            <a:rPr kumimoji="1" lang="ja-JP" altLang="en-US" sz="1800" b="1" dirty="0" smtClean="0"/>
            <a:t>可分・不可分債権</a:t>
          </a:r>
          <a:endParaRPr kumimoji="1" lang="ja-JP" altLang="en-US" sz="1800" b="1" dirty="0"/>
        </a:p>
      </dgm:t>
    </dgm:pt>
    <dgm:pt modelId="{ECD6E9AD-E638-401C-942E-506A3181BB6C}" type="parTrans" cxnId="{4B2EE5A4-C574-44B7-BB0E-553AA6745902}">
      <dgm:prSet custT="1"/>
      <dgm:spPr/>
      <dgm:t>
        <a:bodyPr/>
        <a:lstStyle/>
        <a:p>
          <a:endParaRPr kumimoji="1" lang="ja-JP" altLang="en-US" sz="1800" b="1"/>
        </a:p>
      </dgm:t>
    </dgm:pt>
    <dgm:pt modelId="{E6169D1A-8A65-422A-92E1-2B0F2821E985}" type="sibTrans" cxnId="{4B2EE5A4-C574-44B7-BB0E-553AA6745902}">
      <dgm:prSet/>
      <dgm:spPr/>
      <dgm:t>
        <a:bodyPr/>
        <a:lstStyle/>
        <a:p>
          <a:endParaRPr kumimoji="1" lang="ja-JP" altLang="en-US" sz="1800" b="1"/>
        </a:p>
      </dgm:t>
    </dgm:pt>
    <dgm:pt modelId="{0C09D163-D529-4347-9107-4F457C3115E8}">
      <dgm:prSet phldrT="[テキスト]" custT="1">
        <dgm:style>
          <a:lnRef idx="1">
            <a:schemeClr val="accent4"/>
          </a:lnRef>
          <a:fillRef idx="2">
            <a:schemeClr val="accent4"/>
          </a:fillRef>
          <a:effectRef idx="1">
            <a:schemeClr val="accent4"/>
          </a:effectRef>
          <a:fontRef idx="minor">
            <a:schemeClr val="dk1"/>
          </a:fontRef>
        </dgm:style>
      </dgm:prSet>
      <dgm:spPr/>
      <dgm:t>
        <a:bodyPr/>
        <a:lstStyle/>
        <a:p>
          <a:r>
            <a:rPr kumimoji="1" lang="ja-JP" altLang="en-US" sz="1800" b="1" dirty="0" smtClean="0"/>
            <a:t>連帯債務</a:t>
          </a:r>
          <a:endParaRPr kumimoji="1" lang="ja-JP" altLang="en-US" sz="1800" b="1" dirty="0"/>
        </a:p>
      </dgm:t>
    </dgm:pt>
    <dgm:pt modelId="{0C1B9D95-63AC-4041-9B25-8D36984D1545}" type="parTrans" cxnId="{A2107E53-A42A-4669-8810-E915FBA73EFA}">
      <dgm:prSet custT="1"/>
      <dgm:spPr/>
      <dgm:t>
        <a:bodyPr/>
        <a:lstStyle/>
        <a:p>
          <a:endParaRPr kumimoji="1" lang="ja-JP" altLang="en-US" sz="1800" b="1"/>
        </a:p>
      </dgm:t>
    </dgm:pt>
    <dgm:pt modelId="{D750C736-B767-45AF-A2D9-477B2EB9433C}" type="sibTrans" cxnId="{A2107E53-A42A-4669-8810-E915FBA73EFA}">
      <dgm:prSet/>
      <dgm:spPr/>
      <dgm:t>
        <a:bodyPr/>
        <a:lstStyle/>
        <a:p>
          <a:endParaRPr kumimoji="1" lang="ja-JP" altLang="en-US" sz="1800" b="1"/>
        </a:p>
      </dgm:t>
    </dgm:pt>
    <dgm:pt modelId="{83EC7C1F-6F40-4F31-A48E-821B8F7BC3AF}">
      <dgm:prSet phldrT="[テキスト]" custT="1">
        <dgm:style>
          <a:lnRef idx="1">
            <a:schemeClr val="accent4"/>
          </a:lnRef>
          <a:fillRef idx="2">
            <a:schemeClr val="accent4"/>
          </a:fillRef>
          <a:effectRef idx="1">
            <a:schemeClr val="accent4"/>
          </a:effectRef>
          <a:fontRef idx="minor">
            <a:schemeClr val="dk1"/>
          </a:fontRef>
        </dgm:style>
      </dgm:prSet>
      <dgm:spPr/>
      <dgm:t>
        <a:bodyPr/>
        <a:lstStyle/>
        <a:p>
          <a:r>
            <a:rPr kumimoji="1" lang="ja-JP" altLang="en-US" sz="1800" b="1" dirty="0" smtClean="0"/>
            <a:t>保証</a:t>
          </a:r>
          <a:endParaRPr kumimoji="1" lang="ja-JP" altLang="en-US" sz="1800" b="1" dirty="0"/>
        </a:p>
      </dgm:t>
    </dgm:pt>
    <dgm:pt modelId="{72942335-7F43-4492-90FB-D92E925700D2}" type="parTrans" cxnId="{3078EB49-488B-41AC-91F8-6DF41F3C1DAC}">
      <dgm:prSet custT="1"/>
      <dgm:spPr/>
      <dgm:t>
        <a:bodyPr/>
        <a:lstStyle/>
        <a:p>
          <a:endParaRPr kumimoji="1" lang="ja-JP" altLang="en-US" sz="1800" b="1"/>
        </a:p>
      </dgm:t>
    </dgm:pt>
    <dgm:pt modelId="{F3F263BD-CEA1-486E-A346-5CAB5C49B3C3}" type="sibTrans" cxnId="{3078EB49-488B-41AC-91F8-6DF41F3C1DAC}">
      <dgm:prSet/>
      <dgm:spPr/>
      <dgm:t>
        <a:bodyPr/>
        <a:lstStyle/>
        <a:p>
          <a:endParaRPr kumimoji="1" lang="ja-JP" altLang="en-US" sz="1800" b="1"/>
        </a:p>
      </dgm:t>
    </dgm:pt>
    <dgm:pt modelId="{A5AF2FE5-E926-46DF-9012-1256D372DB38}">
      <dgm:prSet phldrT="[テキスト]" custT="1"/>
      <dgm:spPr>
        <a:solidFill>
          <a:schemeClr val="accent4">
            <a:lumMod val="60000"/>
            <a:lumOff val="40000"/>
          </a:schemeClr>
        </a:solidFill>
      </dgm:spPr>
      <dgm:t>
        <a:bodyPr/>
        <a:lstStyle/>
        <a:p>
          <a:r>
            <a:rPr kumimoji="1" lang="ja-JP" altLang="en-US" sz="1800" b="1" dirty="0" smtClean="0"/>
            <a:t>対内的効力</a:t>
          </a:r>
          <a:endParaRPr kumimoji="1" lang="ja-JP" altLang="en-US" sz="1800" b="1" dirty="0"/>
        </a:p>
      </dgm:t>
    </dgm:pt>
    <dgm:pt modelId="{D32D4521-141B-4F37-938C-42DB91F3E3F5}" type="parTrans" cxnId="{E2D0CD7C-3401-4217-8832-C119A7FD6873}">
      <dgm:prSet custT="1"/>
      <dgm:spPr/>
      <dgm:t>
        <a:bodyPr/>
        <a:lstStyle/>
        <a:p>
          <a:endParaRPr kumimoji="1" lang="ja-JP" altLang="en-US" sz="1800" b="1"/>
        </a:p>
      </dgm:t>
    </dgm:pt>
    <dgm:pt modelId="{CB2FD080-99B3-4691-8A7D-D7C01681E462}" type="sibTrans" cxnId="{E2D0CD7C-3401-4217-8832-C119A7FD6873}">
      <dgm:prSet/>
      <dgm:spPr/>
      <dgm:t>
        <a:bodyPr/>
        <a:lstStyle/>
        <a:p>
          <a:endParaRPr kumimoji="1" lang="ja-JP" altLang="en-US" sz="1800" b="1"/>
        </a:p>
      </dgm:t>
    </dgm:pt>
    <dgm:pt modelId="{4721B757-41CB-452C-B1B6-EA547C10CFC9}">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1800" b="1" dirty="0" smtClean="0"/>
            <a:t>債権者代位権</a:t>
          </a:r>
          <a:endParaRPr kumimoji="1" lang="ja-JP" altLang="en-US" sz="1800" b="1" dirty="0"/>
        </a:p>
      </dgm:t>
    </dgm:pt>
    <dgm:pt modelId="{4143AAFC-A78C-4A17-8DE8-0A0C0B7F45DB}" type="parTrans" cxnId="{F3A836C0-DF0A-4578-B3C3-CB9810592FC1}">
      <dgm:prSet custT="1"/>
      <dgm:spPr/>
      <dgm:t>
        <a:bodyPr/>
        <a:lstStyle/>
        <a:p>
          <a:endParaRPr kumimoji="1" lang="ja-JP" altLang="en-US" sz="1800" b="1"/>
        </a:p>
      </dgm:t>
    </dgm:pt>
    <dgm:pt modelId="{8F9E63E6-8CF3-40AD-B506-C212207080BF}" type="sibTrans" cxnId="{F3A836C0-DF0A-4578-B3C3-CB9810592FC1}">
      <dgm:prSet/>
      <dgm:spPr/>
      <dgm:t>
        <a:bodyPr/>
        <a:lstStyle/>
        <a:p>
          <a:endParaRPr kumimoji="1" lang="ja-JP" altLang="en-US" sz="1800" b="1"/>
        </a:p>
      </dgm:t>
    </dgm:pt>
    <dgm:pt modelId="{7BEFA527-BD8A-4DA1-897A-3ED25A225EF1}" type="pres">
      <dgm:prSet presAssocID="{CD585AA5-2A47-42F6-A619-A6946038D672}" presName="diagram" presStyleCnt="0">
        <dgm:presLayoutVars>
          <dgm:chPref val="1"/>
          <dgm:dir/>
          <dgm:animOne val="branch"/>
          <dgm:animLvl val="lvl"/>
          <dgm:resizeHandles val="exact"/>
        </dgm:presLayoutVars>
      </dgm:prSet>
      <dgm:spPr/>
      <dgm:t>
        <a:bodyPr/>
        <a:lstStyle/>
        <a:p>
          <a:endParaRPr kumimoji="1" lang="ja-JP" altLang="en-US"/>
        </a:p>
      </dgm:t>
    </dgm:pt>
    <dgm:pt modelId="{571DBE65-4E02-488D-ABCF-D26E80B6FCE7}" type="pres">
      <dgm:prSet presAssocID="{373312FE-2544-4CBA-9AAE-C2888DA43FBA}" presName="root1" presStyleCnt="0"/>
      <dgm:spPr/>
    </dgm:pt>
    <dgm:pt modelId="{C109536B-B238-43A4-8089-E5F04636403A}" type="pres">
      <dgm:prSet presAssocID="{373312FE-2544-4CBA-9AAE-C2888DA43FBA}" presName="LevelOneTextNode" presStyleLbl="node0" presStyleIdx="0" presStyleCnt="1" custScaleX="56448" custScaleY="313842" custLinFactNeighborX="-371" custLinFactNeighborY="-9363">
        <dgm:presLayoutVars>
          <dgm:chPref val="3"/>
        </dgm:presLayoutVars>
      </dgm:prSet>
      <dgm:spPr/>
      <dgm:t>
        <a:bodyPr/>
        <a:lstStyle/>
        <a:p>
          <a:endParaRPr kumimoji="1" lang="ja-JP" altLang="en-US"/>
        </a:p>
      </dgm:t>
    </dgm:pt>
    <dgm:pt modelId="{E4F83F56-1480-4ECE-81E8-D3ECC8004AC8}" type="pres">
      <dgm:prSet presAssocID="{373312FE-2544-4CBA-9AAE-C2888DA43FBA}" presName="level2hierChild" presStyleCnt="0"/>
      <dgm:spPr/>
    </dgm:pt>
    <dgm:pt modelId="{2A5DD27B-6377-45B3-BCB0-6E5E5877211A}" type="pres">
      <dgm:prSet presAssocID="{3FF8C6FD-3518-4418-8CEC-E0CB1F3F120E}" presName="conn2-1" presStyleLbl="parChTrans1D2" presStyleIdx="0" presStyleCnt="5"/>
      <dgm:spPr/>
      <dgm:t>
        <a:bodyPr/>
        <a:lstStyle/>
        <a:p>
          <a:endParaRPr kumimoji="1" lang="ja-JP" altLang="en-US"/>
        </a:p>
      </dgm:t>
    </dgm:pt>
    <dgm:pt modelId="{CC1634AC-ECFC-4A75-B076-560E01BC3CFD}" type="pres">
      <dgm:prSet presAssocID="{3FF8C6FD-3518-4418-8CEC-E0CB1F3F120E}" presName="connTx" presStyleLbl="parChTrans1D2" presStyleIdx="0" presStyleCnt="5"/>
      <dgm:spPr/>
      <dgm:t>
        <a:bodyPr/>
        <a:lstStyle/>
        <a:p>
          <a:endParaRPr kumimoji="1" lang="ja-JP" altLang="en-US"/>
        </a:p>
      </dgm:t>
    </dgm:pt>
    <dgm:pt modelId="{E8B7F824-C422-4BF0-A22C-3961ABD3F410}" type="pres">
      <dgm:prSet presAssocID="{E790689D-9E5D-4B60-8772-FA973FBF53D1}" presName="root2" presStyleCnt="0"/>
      <dgm:spPr/>
    </dgm:pt>
    <dgm:pt modelId="{EA1452E0-2326-41DD-9E55-5307506272A9}" type="pres">
      <dgm:prSet presAssocID="{E790689D-9E5D-4B60-8772-FA973FBF53D1}" presName="LevelTwoTextNode" presStyleLbl="node2" presStyleIdx="0" presStyleCnt="5" custScaleX="161051" custScaleY="68302" custLinFactNeighborY="-15325">
        <dgm:presLayoutVars>
          <dgm:chPref val="3"/>
        </dgm:presLayoutVars>
      </dgm:prSet>
      <dgm:spPr/>
      <dgm:t>
        <a:bodyPr/>
        <a:lstStyle/>
        <a:p>
          <a:endParaRPr kumimoji="1" lang="ja-JP" altLang="en-US"/>
        </a:p>
      </dgm:t>
    </dgm:pt>
    <dgm:pt modelId="{82747F0A-4500-423D-B1D0-B890B4E822BF}" type="pres">
      <dgm:prSet presAssocID="{E790689D-9E5D-4B60-8772-FA973FBF53D1}" presName="level3hierChild" presStyleCnt="0"/>
      <dgm:spPr/>
    </dgm:pt>
    <dgm:pt modelId="{23E4A298-627C-4164-A581-B66014E337C2}" type="pres">
      <dgm:prSet presAssocID="{264DD244-DAC0-4CCA-BFCA-0AC350FFFF4B}" presName="conn2-1" presStyleLbl="parChTrans1D2" presStyleIdx="1" presStyleCnt="5"/>
      <dgm:spPr/>
      <dgm:t>
        <a:bodyPr/>
        <a:lstStyle/>
        <a:p>
          <a:endParaRPr kumimoji="1" lang="ja-JP" altLang="en-US"/>
        </a:p>
      </dgm:t>
    </dgm:pt>
    <dgm:pt modelId="{D6D2786E-52B2-469F-8648-C3757E2D781A}" type="pres">
      <dgm:prSet presAssocID="{264DD244-DAC0-4CCA-BFCA-0AC350FFFF4B}" presName="connTx" presStyleLbl="parChTrans1D2" presStyleIdx="1" presStyleCnt="5"/>
      <dgm:spPr/>
      <dgm:t>
        <a:bodyPr/>
        <a:lstStyle/>
        <a:p>
          <a:endParaRPr kumimoji="1" lang="ja-JP" altLang="en-US"/>
        </a:p>
      </dgm:t>
    </dgm:pt>
    <dgm:pt modelId="{A3B67C75-B8EB-4894-83EE-7E9E5A4A11A9}" type="pres">
      <dgm:prSet presAssocID="{74438B7B-3232-4EFB-B958-361C21D60420}" presName="root2" presStyleCnt="0"/>
      <dgm:spPr/>
    </dgm:pt>
    <dgm:pt modelId="{F34B0C03-03D9-4050-82E3-C773A58D9D4E}" type="pres">
      <dgm:prSet presAssocID="{74438B7B-3232-4EFB-B958-361C21D60420}" presName="LevelTwoTextNode" presStyleLbl="node2" presStyleIdx="1" presStyleCnt="5" custScaleX="161051" custScaleY="68302" custLinFactNeighborY="-12733">
        <dgm:presLayoutVars>
          <dgm:chPref val="3"/>
        </dgm:presLayoutVars>
      </dgm:prSet>
      <dgm:spPr/>
      <dgm:t>
        <a:bodyPr/>
        <a:lstStyle/>
        <a:p>
          <a:endParaRPr kumimoji="1" lang="ja-JP" altLang="en-US"/>
        </a:p>
      </dgm:t>
    </dgm:pt>
    <dgm:pt modelId="{2E66F1B3-5054-4570-A428-E295EA7A3798}" type="pres">
      <dgm:prSet presAssocID="{74438B7B-3232-4EFB-B958-361C21D60420}" presName="level3hierChild" presStyleCnt="0"/>
      <dgm:spPr/>
    </dgm:pt>
    <dgm:pt modelId="{5521E3CF-B97C-4BB2-933C-BAD038A97C7F}" type="pres">
      <dgm:prSet presAssocID="{D32D4521-141B-4F37-938C-42DB91F3E3F5}" presName="conn2-1" presStyleLbl="parChTrans1D3" presStyleIdx="0" presStyleCnt="10"/>
      <dgm:spPr/>
      <dgm:t>
        <a:bodyPr/>
        <a:lstStyle/>
        <a:p>
          <a:endParaRPr kumimoji="1" lang="ja-JP" altLang="en-US"/>
        </a:p>
      </dgm:t>
    </dgm:pt>
    <dgm:pt modelId="{83C06190-57EE-4270-8990-C2DBF2DE6251}" type="pres">
      <dgm:prSet presAssocID="{D32D4521-141B-4F37-938C-42DB91F3E3F5}" presName="connTx" presStyleLbl="parChTrans1D3" presStyleIdx="0" presStyleCnt="10"/>
      <dgm:spPr/>
      <dgm:t>
        <a:bodyPr/>
        <a:lstStyle/>
        <a:p>
          <a:endParaRPr kumimoji="1" lang="ja-JP" altLang="en-US"/>
        </a:p>
      </dgm:t>
    </dgm:pt>
    <dgm:pt modelId="{92F70BA4-29CE-442D-A359-5A9DF7A0FC6D}" type="pres">
      <dgm:prSet presAssocID="{A5AF2FE5-E926-46DF-9012-1256D372DB38}" presName="root2" presStyleCnt="0"/>
      <dgm:spPr/>
    </dgm:pt>
    <dgm:pt modelId="{35ECB1A7-DDB0-448F-B87B-1DC5108E19F7}" type="pres">
      <dgm:prSet presAssocID="{A5AF2FE5-E926-46DF-9012-1256D372DB38}" presName="LevelTwoTextNode" presStyleLbl="node3" presStyleIdx="0" presStyleCnt="10" custScaleX="214359" custScaleY="82645" custLinFactNeighborY="-6976">
        <dgm:presLayoutVars>
          <dgm:chPref val="3"/>
        </dgm:presLayoutVars>
      </dgm:prSet>
      <dgm:spPr/>
      <dgm:t>
        <a:bodyPr/>
        <a:lstStyle/>
        <a:p>
          <a:endParaRPr kumimoji="1" lang="ja-JP" altLang="en-US"/>
        </a:p>
      </dgm:t>
    </dgm:pt>
    <dgm:pt modelId="{2B9CCCC4-2033-4D82-A3B3-866D8BDAD85D}" type="pres">
      <dgm:prSet presAssocID="{A5AF2FE5-E926-46DF-9012-1256D372DB38}" presName="level3hierChild" presStyleCnt="0"/>
      <dgm:spPr/>
    </dgm:pt>
    <dgm:pt modelId="{7DB6BA9B-35D5-42C0-92D8-5C96B56CA5A5}" type="pres">
      <dgm:prSet presAssocID="{6889CFF1-8CCD-47CA-BDD5-44C4C4B2C7EC}" presName="conn2-1" presStyleLbl="parChTrans1D4" presStyleIdx="0" presStyleCnt="4"/>
      <dgm:spPr/>
      <dgm:t>
        <a:bodyPr/>
        <a:lstStyle/>
        <a:p>
          <a:endParaRPr kumimoji="1" lang="ja-JP" altLang="en-US"/>
        </a:p>
      </dgm:t>
    </dgm:pt>
    <dgm:pt modelId="{B52F1FBF-DDCC-4F0A-9844-4D76D9660C52}" type="pres">
      <dgm:prSet presAssocID="{6889CFF1-8CCD-47CA-BDD5-44C4C4B2C7EC}" presName="connTx" presStyleLbl="parChTrans1D4" presStyleIdx="0" presStyleCnt="4"/>
      <dgm:spPr/>
      <dgm:t>
        <a:bodyPr/>
        <a:lstStyle/>
        <a:p>
          <a:endParaRPr kumimoji="1" lang="ja-JP" altLang="en-US"/>
        </a:p>
      </dgm:t>
    </dgm:pt>
    <dgm:pt modelId="{72D073A3-034E-4B5B-850D-BDE7E882579A}" type="pres">
      <dgm:prSet presAssocID="{B4F7076B-898A-423D-97B5-CE4884BC20FB}" presName="root2" presStyleCnt="0"/>
      <dgm:spPr/>
    </dgm:pt>
    <dgm:pt modelId="{46FF0FFB-F068-4B1B-A82F-4732C1A5C61D}" type="pres">
      <dgm:prSet presAssocID="{B4F7076B-898A-423D-97B5-CE4884BC20FB}" presName="LevelTwoTextNode" presStyleLbl="node4" presStyleIdx="0" presStyleCnt="4" custScaleX="161051" custScaleY="51316" custLinFactNeighborX="371" custLinFactNeighborY="-4812">
        <dgm:presLayoutVars>
          <dgm:chPref val="3"/>
        </dgm:presLayoutVars>
      </dgm:prSet>
      <dgm:spPr/>
      <dgm:t>
        <a:bodyPr/>
        <a:lstStyle/>
        <a:p>
          <a:endParaRPr kumimoji="1" lang="ja-JP" altLang="en-US"/>
        </a:p>
      </dgm:t>
    </dgm:pt>
    <dgm:pt modelId="{200119AF-715A-41D5-982D-8527935A4EDF}" type="pres">
      <dgm:prSet presAssocID="{B4F7076B-898A-423D-97B5-CE4884BC20FB}" presName="level3hierChild" presStyleCnt="0"/>
      <dgm:spPr/>
    </dgm:pt>
    <dgm:pt modelId="{91AACBDE-33FF-41E7-A1E0-41750AD970A8}" type="pres">
      <dgm:prSet presAssocID="{ECDDAE8D-901B-49B9-97B2-8213662B1C6E}" presName="conn2-1" presStyleLbl="parChTrans1D4" presStyleIdx="1" presStyleCnt="4"/>
      <dgm:spPr/>
      <dgm:t>
        <a:bodyPr/>
        <a:lstStyle/>
        <a:p>
          <a:endParaRPr kumimoji="1" lang="ja-JP" altLang="en-US"/>
        </a:p>
      </dgm:t>
    </dgm:pt>
    <dgm:pt modelId="{83600D96-4827-4457-8D22-7FC30EAAA443}" type="pres">
      <dgm:prSet presAssocID="{ECDDAE8D-901B-49B9-97B2-8213662B1C6E}" presName="connTx" presStyleLbl="parChTrans1D4" presStyleIdx="1" presStyleCnt="4"/>
      <dgm:spPr/>
      <dgm:t>
        <a:bodyPr/>
        <a:lstStyle/>
        <a:p>
          <a:endParaRPr kumimoji="1" lang="ja-JP" altLang="en-US"/>
        </a:p>
      </dgm:t>
    </dgm:pt>
    <dgm:pt modelId="{43077B6D-B708-4343-97B1-7F3B0783AF6E}" type="pres">
      <dgm:prSet presAssocID="{8F2C0127-28CB-4ACA-A92B-339660600D08}" presName="root2" presStyleCnt="0"/>
      <dgm:spPr/>
    </dgm:pt>
    <dgm:pt modelId="{EDE9C102-0D0A-40E1-B02F-D96D95F8E8EC}" type="pres">
      <dgm:prSet presAssocID="{8F2C0127-28CB-4ACA-A92B-339660600D08}" presName="LevelTwoTextNode" presStyleLbl="node4" presStyleIdx="1" presStyleCnt="4" custScaleX="161051" custScaleY="51316" custLinFactNeighborX="371" custLinFactNeighborY="-12743">
        <dgm:presLayoutVars>
          <dgm:chPref val="3"/>
        </dgm:presLayoutVars>
      </dgm:prSet>
      <dgm:spPr/>
      <dgm:t>
        <a:bodyPr/>
        <a:lstStyle/>
        <a:p>
          <a:endParaRPr kumimoji="1" lang="ja-JP" altLang="en-US"/>
        </a:p>
      </dgm:t>
    </dgm:pt>
    <dgm:pt modelId="{8B23BBC0-7FDF-4D45-9CB7-EBCB10DD6CE5}" type="pres">
      <dgm:prSet presAssocID="{8F2C0127-28CB-4ACA-A92B-339660600D08}" presName="level3hierChild" presStyleCnt="0"/>
      <dgm:spPr/>
    </dgm:pt>
    <dgm:pt modelId="{2C8A8B71-3D82-45FC-91D6-21E4F577C143}" type="pres">
      <dgm:prSet presAssocID="{9864DC15-A4B9-46AB-8BDF-00B1DB58D94E}" presName="conn2-1" presStyleLbl="parChTrans1D3" presStyleIdx="1" presStyleCnt="10"/>
      <dgm:spPr/>
      <dgm:t>
        <a:bodyPr/>
        <a:lstStyle/>
        <a:p>
          <a:endParaRPr kumimoji="1" lang="ja-JP" altLang="en-US"/>
        </a:p>
      </dgm:t>
    </dgm:pt>
    <dgm:pt modelId="{98D52197-B056-458A-A970-7B788A5E181E}" type="pres">
      <dgm:prSet presAssocID="{9864DC15-A4B9-46AB-8BDF-00B1DB58D94E}" presName="connTx" presStyleLbl="parChTrans1D3" presStyleIdx="1" presStyleCnt="10"/>
      <dgm:spPr/>
      <dgm:t>
        <a:bodyPr/>
        <a:lstStyle/>
        <a:p>
          <a:endParaRPr kumimoji="1" lang="ja-JP" altLang="en-US"/>
        </a:p>
      </dgm:t>
    </dgm:pt>
    <dgm:pt modelId="{F247BFCF-22BE-4EAA-AB29-B5E665DDD633}" type="pres">
      <dgm:prSet presAssocID="{A685CAEC-A84A-4201-AF40-3B32E0B703E7}" presName="root2" presStyleCnt="0"/>
      <dgm:spPr/>
    </dgm:pt>
    <dgm:pt modelId="{362E926E-432B-4AF5-A8A2-9523244C7E30}" type="pres">
      <dgm:prSet presAssocID="{A685CAEC-A84A-4201-AF40-3B32E0B703E7}" presName="LevelTwoTextNode" presStyleLbl="node3" presStyleIdx="1" presStyleCnt="10" custScaleX="214359" custScaleY="82645" custLinFactNeighborY="-22965">
        <dgm:presLayoutVars>
          <dgm:chPref val="3"/>
        </dgm:presLayoutVars>
      </dgm:prSet>
      <dgm:spPr/>
      <dgm:t>
        <a:bodyPr/>
        <a:lstStyle/>
        <a:p>
          <a:endParaRPr kumimoji="1" lang="ja-JP" altLang="en-US"/>
        </a:p>
      </dgm:t>
    </dgm:pt>
    <dgm:pt modelId="{EE72BF1A-5466-467A-9E41-4B6869800EE6}" type="pres">
      <dgm:prSet presAssocID="{A685CAEC-A84A-4201-AF40-3B32E0B703E7}" presName="level3hierChild" presStyleCnt="0"/>
      <dgm:spPr/>
    </dgm:pt>
    <dgm:pt modelId="{0B54B85F-C7B8-46B0-92A9-031FB1E4E455}" type="pres">
      <dgm:prSet presAssocID="{4143AAFC-A78C-4A17-8DE8-0A0C0B7F45DB}" presName="conn2-1" presStyleLbl="parChTrans1D4" presStyleIdx="2" presStyleCnt="4"/>
      <dgm:spPr/>
      <dgm:t>
        <a:bodyPr/>
        <a:lstStyle/>
        <a:p>
          <a:endParaRPr kumimoji="1" lang="ja-JP" altLang="en-US"/>
        </a:p>
      </dgm:t>
    </dgm:pt>
    <dgm:pt modelId="{963078CB-8DA7-45B9-AD82-7D6ECB3FE0B1}" type="pres">
      <dgm:prSet presAssocID="{4143AAFC-A78C-4A17-8DE8-0A0C0B7F45DB}" presName="connTx" presStyleLbl="parChTrans1D4" presStyleIdx="2" presStyleCnt="4"/>
      <dgm:spPr/>
      <dgm:t>
        <a:bodyPr/>
        <a:lstStyle/>
        <a:p>
          <a:endParaRPr kumimoji="1" lang="ja-JP" altLang="en-US"/>
        </a:p>
      </dgm:t>
    </dgm:pt>
    <dgm:pt modelId="{CBEBB4A7-B5F1-4AC7-B481-C86496E3C6D3}" type="pres">
      <dgm:prSet presAssocID="{4721B757-41CB-452C-B1B6-EA547C10CFC9}" presName="root2" presStyleCnt="0"/>
      <dgm:spPr/>
    </dgm:pt>
    <dgm:pt modelId="{10D42795-88F6-454C-B135-7493651F2185}" type="pres">
      <dgm:prSet presAssocID="{4721B757-41CB-452C-B1B6-EA547C10CFC9}" presName="LevelTwoTextNode" presStyleLbl="node4" presStyleIdx="2" presStyleCnt="4" custScaleX="161051" custScaleY="62093" custLinFactNeighborX="371" custLinFactNeighborY="-15300">
        <dgm:presLayoutVars>
          <dgm:chPref val="3"/>
        </dgm:presLayoutVars>
      </dgm:prSet>
      <dgm:spPr/>
      <dgm:t>
        <a:bodyPr/>
        <a:lstStyle/>
        <a:p>
          <a:endParaRPr kumimoji="1" lang="ja-JP" altLang="en-US"/>
        </a:p>
      </dgm:t>
    </dgm:pt>
    <dgm:pt modelId="{83DAC17F-C1E2-493A-BDFA-C533F4375068}" type="pres">
      <dgm:prSet presAssocID="{4721B757-41CB-452C-B1B6-EA547C10CFC9}" presName="level3hierChild" presStyleCnt="0"/>
      <dgm:spPr/>
    </dgm:pt>
    <dgm:pt modelId="{A121E7C7-8332-4A8C-BDAC-71636066A16E}" type="pres">
      <dgm:prSet presAssocID="{7FD34813-8573-48C0-8CC6-80877E459EC3}" presName="conn2-1" presStyleLbl="parChTrans1D4" presStyleIdx="3" presStyleCnt="4"/>
      <dgm:spPr/>
      <dgm:t>
        <a:bodyPr/>
        <a:lstStyle/>
        <a:p>
          <a:endParaRPr kumimoji="1" lang="ja-JP" altLang="en-US"/>
        </a:p>
      </dgm:t>
    </dgm:pt>
    <dgm:pt modelId="{1BB69A9A-225C-4E48-9F68-ECBFD9D63021}" type="pres">
      <dgm:prSet presAssocID="{7FD34813-8573-48C0-8CC6-80877E459EC3}" presName="connTx" presStyleLbl="parChTrans1D4" presStyleIdx="3" presStyleCnt="4"/>
      <dgm:spPr/>
      <dgm:t>
        <a:bodyPr/>
        <a:lstStyle/>
        <a:p>
          <a:endParaRPr kumimoji="1" lang="ja-JP" altLang="en-US"/>
        </a:p>
      </dgm:t>
    </dgm:pt>
    <dgm:pt modelId="{A5F90A1B-FE75-4B96-86C6-813E18B0B204}" type="pres">
      <dgm:prSet presAssocID="{B2C265BA-2236-4353-AB25-EC30413A03AA}" presName="root2" presStyleCnt="0"/>
      <dgm:spPr/>
    </dgm:pt>
    <dgm:pt modelId="{A808F4EB-F2C7-4285-BF27-250C78E7876A}" type="pres">
      <dgm:prSet presAssocID="{B2C265BA-2236-4353-AB25-EC30413A03AA}" presName="LevelTwoTextNode" presStyleLbl="node4" presStyleIdx="3" presStyleCnt="4" custScaleX="161051" custScaleY="62093" custLinFactNeighborX="371" custLinFactNeighborY="-15300">
        <dgm:presLayoutVars>
          <dgm:chPref val="3"/>
        </dgm:presLayoutVars>
      </dgm:prSet>
      <dgm:spPr/>
      <dgm:t>
        <a:bodyPr/>
        <a:lstStyle/>
        <a:p>
          <a:endParaRPr kumimoji="1" lang="ja-JP" altLang="en-US"/>
        </a:p>
      </dgm:t>
    </dgm:pt>
    <dgm:pt modelId="{C414742F-1C8D-4006-948D-EEDE00AD1DAC}" type="pres">
      <dgm:prSet presAssocID="{B2C265BA-2236-4353-AB25-EC30413A03AA}" presName="level3hierChild" presStyleCnt="0"/>
      <dgm:spPr/>
    </dgm:pt>
    <dgm:pt modelId="{D071414C-3653-4650-A586-4A35AE5C80EE}" type="pres">
      <dgm:prSet presAssocID="{5B6274AF-3B28-43CD-908D-53DE9484E8F9}" presName="conn2-1" presStyleLbl="parChTrans1D2" presStyleIdx="2" presStyleCnt="5"/>
      <dgm:spPr/>
      <dgm:t>
        <a:bodyPr/>
        <a:lstStyle/>
        <a:p>
          <a:endParaRPr kumimoji="1" lang="ja-JP" altLang="en-US"/>
        </a:p>
      </dgm:t>
    </dgm:pt>
    <dgm:pt modelId="{298294D8-EA72-4233-8EE1-8D84C95058EA}" type="pres">
      <dgm:prSet presAssocID="{5B6274AF-3B28-43CD-908D-53DE9484E8F9}" presName="connTx" presStyleLbl="parChTrans1D2" presStyleIdx="2" presStyleCnt="5"/>
      <dgm:spPr/>
      <dgm:t>
        <a:bodyPr/>
        <a:lstStyle/>
        <a:p>
          <a:endParaRPr kumimoji="1" lang="ja-JP" altLang="en-US"/>
        </a:p>
      </dgm:t>
    </dgm:pt>
    <dgm:pt modelId="{55987BB9-CBB8-486D-96B2-CAF739FBC2F9}" type="pres">
      <dgm:prSet presAssocID="{B6E1D921-182E-4048-BDC8-724A0C897426}" presName="root2" presStyleCnt="0"/>
      <dgm:spPr/>
    </dgm:pt>
    <dgm:pt modelId="{9D953FA6-05F7-4775-B1D4-2E3459D67464}" type="pres">
      <dgm:prSet presAssocID="{B6E1D921-182E-4048-BDC8-724A0C897426}" presName="LevelTwoTextNode" presStyleLbl="node2" presStyleIdx="2" presStyleCnt="5" custScaleX="161051" custScaleY="75132" custLinFactNeighborY="-22968">
        <dgm:presLayoutVars>
          <dgm:chPref val="3"/>
        </dgm:presLayoutVars>
      </dgm:prSet>
      <dgm:spPr/>
      <dgm:t>
        <a:bodyPr/>
        <a:lstStyle/>
        <a:p>
          <a:endParaRPr kumimoji="1" lang="ja-JP" altLang="en-US"/>
        </a:p>
      </dgm:t>
    </dgm:pt>
    <dgm:pt modelId="{2DAC249A-9FC1-492A-9380-5FDB9CF256AE}" type="pres">
      <dgm:prSet presAssocID="{B6E1D921-182E-4048-BDC8-724A0C897426}" presName="level3hierChild" presStyleCnt="0"/>
      <dgm:spPr/>
    </dgm:pt>
    <dgm:pt modelId="{CB8A3205-89AD-42D2-810E-97C46EB82B60}" type="pres">
      <dgm:prSet presAssocID="{ECD6E9AD-E638-401C-942E-506A3181BB6C}" presName="conn2-1" presStyleLbl="parChTrans1D3" presStyleIdx="2" presStyleCnt="10"/>
      <dgm:spPr/>
      <dgm:t>
        <a:bodyPr/>
        <a:lstStyle/>
        <a:p>
          <a:endParaRPr kumimoji="1" lang="ja-JP" altLang="en-US"/>
        </a:p>
      </dgm:t>
    </dgm:pt>
    <dgm:pt modelId="{A456E213-2A1A-4EE4-ACB3-D489A3B027CE}" type="pres">
      <dgm:prSet presAssocID="{ECD6E9AD-E638-401C-942E-506A3181BB6C}" presName="connTx" presStyleLbl="parChTrans1D3" presStyleIdx="2" presStyleCnt="10"/>
      <dgm:spPr/>
      <dgm:t>
        <a:bodyPr/>
        <a:lstStyle/>
        <a:p>
          <a:endParaRPr kumimoji="1" lang="ja-JP" altLang="en-US"/>
        </a:p>
      </dgm:t>
    </dgm:pt>
    <dgm:pt modelId="{8BE0EC91-08D8-4C1C-8494-0E9B1ED782CA}" type="pres">
      <dgm:prSet presAssocID="{633AB0CB-8B11-4D99-B31C-BEA8422D50EC}" presName="root2" presStyleCnt="0"/>
      <dgm:spPr/>
    </dgm:pt>
    <dgm:pt modelId="{E9ADF1D5-730A-46CA-A3D7-DF18E387141A}" type="pres">
      <dgm:prSet presAssocID="{633AB0CB-8B11-4D99-B31C-BEA8422D50EC}" presName="LevelTwoTextNode" presStyleLbl="node3" presStyleIdx="2" presStyleCnt="10" custScaleX="214359" custScaleY="62093" custLinFactNeighborY="-22968">
        <dgm:presLayoutVars>
          <dgm:chPref val="3"/>
        </dgm:presLayoutVars>
      </dgm:prSet>
      <dgm:spPr/>
      <dgm:t>
        <a:bodyPr/>
        <a:lstStyle/>
        <a:p>
          <a:endParaRPr kumimoji="1" lang="ja-JP" altLang="en-US"/>
        </a:p>
      </dgm:t>
    </dgm:pt>
    <dgm:pt modelId="{DA2A4698-90B8-4E30-BBEC-59F4742E6D38}" type="pres">
      <dgm:prSet presAssocID="{633AB0CB-8B11-4D99-B31C-BEA8422D50EC}" presName="level3hierChild" presStyleCnt="0"/>
      <dgm:spPr/>
    </dgm:pt>
    <dgm:pt modelId="{C8CEEAEF-30E4-4C2B-A31A-86B159A3EBC8}" type="pres">
      <dgm:prSet presAssocID="{0C1B9D95-63AC-4041-9B25-8D36984D1545}" presName="conn2-1" presStyleLbl="parChTrans1D3" presStyleIdx="3" presStyleCnt="10"/>
      <dgm:spPr/>
      <dgm:t>
        <a:bodyPr/>
        <a:lstStyle/>
        <a:p>
          <a:endParaRPr kumimoji="1" lang="ja-JP" altLang="en-US"/>
        </a:p>
      </dgm:t>
    </dgm:pt>
    <dgm:pt modelId="{D6C76E7B-227D-4F1B-96E7-70926C7E3017}" type="pres">
      <dgm:prSet presAssocID="{0C1B9D95-63AC-4041-9B25-8D36984D1545}" presName="connTx" presStyleLbl="parChTrans1D3" presStyleIdx="3" presStyleCnt="10"/>
      <dgm:spPr/>
      <dgm:t>
        <a:bodyPr/>
        <a:lstStyle/>
        <a:p>
          <a:endParaRPr kumimoji="1" lang="ja-JP" altLang="en-US"/>
        </a:p>
      </dgm:t>
    </dgm:pt>
    <dgm:pt modelId="{C0B3B843-24A1-400D-A325-616A513DD20F}" type="pres">
      <dgm:prSet presAssocID="{0C09D163-D529-4347-9107-4F457C3115E8}" presName="root2" presStyleCnt="0"/>
      <dgm:spPr/>
    </dgm:pt>
    <dgm:pt modelId="{5E3A3560-7862-4420-A061-F9CD45ECD8D7}" type="pres">
      <dgm:prSet presAssocID="{0C09D163-D529-4347-9107-4F457C3115E8}" presName="LevelTwoTextNode" presStyleLbl="node3" presStyleIdx="3" presStyleCnt="10" custScaleX="214359" custScaleY="56448" custLinFactNeighborY="-22968">
        <dgm:presLayoutVars>
          <dgm:chPref val="3"/>
        </dgm:presLayoutVars>
      </dgm:prSet>
      <dgm:spPr/>
      <dgm:t>
        <a:bodyPr/>
        <a:lstStyle/>
        <a:p>
          <a:endParaRPr kumimoji="1" lang="ja-JP" altLang="en-US"/>
        </a:p>
      </dgm:t>
    </dgm:pt>
    <dgm:pt modelId="{A126746F-1933-4F44-B0A5-EC9FB4673287}" type="pres">
      <dgm:prSet presAssocID="{0C09D163-D529-4347-9107-4F457C3115E8}" presName="level3hierChild" presStyleCnt="0"/>
      <dgm:spPr/>
    </dgm:pt>
    <dgm:pt modelId="{35AEBBF5-D820-41B3-B557-741F0C91638F}" type="pres">
      <dgm:prSet presAssocID="{72942335-7F43-4492-90FB-D92E925700D2}" presName="conn2-1" presStyleLbl="parChTrans1D3" presStyleIdx="4" presStyleCnt="10"/>
      <dgm:spPr/>
      <dgm:t>
        <a:bodyPr/>
        <a:lstStyle/>
        <a:p>
          <a:endParaRPr kumimoji="1" lang="ja-JP" altLang="en-US"/>
        </a:p>
      </dgm:t>
    </dgm:pt>
    <dgm:pt modelId="{5567C5FA-7AE1-4EEB-8E35-B35CED5D64DD}" type="pres">
      <dgm:prSet presAssocID="{72942335-7F43-4492-90FB-D92E925700D2}" presName="connTx" presStyleLbl="parChTrans1D3" presStyleIdx="4" presStyleCnt="10"/>
      <dgm:spPr/>
      <dgm:t>
        <a:bodyPr/>
        <a:lstStyle/>
        <a:p>
          <a:endParaRPr kumimoji="1" lang="ja-JP" altLang="en-US"/>
        </a:p>
      </dgm:t>
    </dgm:pt>
    <dgm:pt modelId="{9B4E8759-20E5-4023-8F63-7191AD31C943}" type="pres">
      <dgm:prSet presAssocID="{83EC7C1F-6F40-4F31-A48E-821B8F7BC3AF}" presName="root2" presStyleCnt="0"/>
      <dgm:spPr/>
    </dgm:pt>
    <dgm:pt modelId="{4DDD3F42-EED2-49B0-965D-89CDD5BC8AA1}" type="pres">
      <dgm:prSet presAssocID="{83EC7C1F-6F40-4F31-A48E-821B8F7BC3AF}" presName="LevelTwoTextNode" presStyleLbl="node3" presStyleIdx="4" presStyleCnt="10" custScaleX="214359" custScaleY="56448" custLinFactNeighborY="-22968">
        <dgm:presLayoutVars>
          <dgm:chPref val="3"/>
        </dgm:presLayoutVars>
      </dgm:prSet>
      <dgm:spPr/>
      <dgm:t>
        <a:bodyPr/>
        <a:lstStyle/>
        <a:p>
          <a:endParaRPr kumimoji="1" lang="ja-JP" altLang="en-US"/>
        </a:p>
      </dgm:t>
    </dgm:pt>
    <dgm:pt modelId="{5FA53BD8-599C-4955-9BB6-4085F6486812}" type="pres">
      <dgm:prSet presAssocID="{83EC7C1F-6F40-4F31-A48E-821B8F7BC3AF}" presName="level3hierChild" presStyleCnt="0"/>
      <dgm:spPr/>
    </dgm:pt>
    <dgm:pt modelId="{1175853E-FDC5-49DD-9AAD-6C3314A84FA0}" type="pres">
      <dgm:prSet presAssocID="{1DC6C766-D3FE-459A-A5C3-E6A4AB0203D2}" presName="conn2-1" presStyleLbl="parChTrans1D2" presStyleIdx="3" presStyleCnt="5"/>
      <dgm:spPr/>
      <dgm:t>
        <a:bodyPr/>
        <a:lstStyle/>
        <a:p>
          <a:endParaRPr kumimoji="1" lang="ja-JP" altLang="en-US"/>
        </a:p>
      </dgm:t>
    </dgm:pt>
    <dgm:pt modelId="{BA19CF10-F31E-4BAD-B72C-E817494E746D}" type="pres">
      <dgm:prSet presAssocID="{1DC6C766-D3FE-459A-A5C3-E6A4AB0203D2}" presName="connTx" presStyleLbl="parChTrans1D2" presStyleIdx="3" presStyleCnt="5"/>
      <dgm:spPr/>
      <dgm:t>
        <a:bodyPr/>
        <a:lstStyle/>
        <a:p>
          <a:endParaRPr kumimoji="1" lang="ja-JP" altLang="en-US"/>
        </a:p>
      </dgm:t>
    </dgm:pt>
    <dgm:pt modelId="{D438BA5D-5B72-4921-B695-68BB7D43C991}" type="pres">
      <dgm:prSet presAssocID="{FCBF3A01-E91B-4DD1-B42C-490771F3EA12}" presName="root2" presStyleCnt="0"/>
      <dgm:spPr/>
    </dgm:pt>
    <dgm:pt modelId="{75D0B7BA-6E7F-48B0-B2DD-2C99F87E2392}" type="pres">
      <dgm:prSet presAssocID="{FCBF3A01-E91B-4DD1-B42C-490771F3EA12}" presName="LevelTwoTextNode" presStyleLbl="node2" presStyleIdx="3" presStyleCnt="5" custScaleX="161051" custScaleY="68302" custLinFactNeighborY="23">
        <dgm:presLayoutVars>
          <dgm:chPref val="3"/>
        </dgm:presLayoutVars>
      </dgm:prSet>
      <dgm:spPr/>
      <dgm:t>
        <a:bodyPr/>
        <a:lstStyle/>
        <a:p>
          <a:endParaRPr kumimoji="1" lang="ja-JP" altLang="en-US"/>
        </a:p>
      </dgm:t>
    </dgm:pt>
    <dgm:pt modelId="{024FF0C6-0589-491D-8ECE-1D1BF84C70D0}" type="pres">
      <dgm:prSet presAssocID="{FCBF3A01-E91B-4DD1-B42C-490771F3EA12}" presName="level3hierChild" presStyleCnt="0"/>
      <dgm:spPr/>
    </dgm:pt>
    <dgm:pt modelId="{ED0CAD46-8095-4333-AA58-65B5D962125E}" type="pres">
      <dgm:prSet presAssocID="{8E0CF490-21E8-4747-AEC0-7686E6A5E200}" presName="conn2-1" presStyleLbl="parChTrans1D2" presStyleIdx="4" presStyleCnt="5"/>
      <dgm:spPr/>
      <dgm:t>
        <a:bodyPr/>
        <a:lstStyle/>
        <a:p>
          <a:endParaRPr kumimoji="1" lang="ja-JP" altLang="en-US"/>
        </a:p>
      </dgm:t>
    </dgm:pt>
    <dgm:pt modelId="{6D3657F1-1154-41D8-B848-450BF9C732DC}" type="pres">
      <dgm:prSet presAssocID="{8E0CF490-21E8-4747-AEC0-7686E6A5E200}" presName="connTx" presStyleLbl="parChTrans1D2" presStyleIdx="4" presStyleCnt="5"/>
      <dgm:spPr/>
      <dgm:t>
        <a:bodyPr/>
        <a:lstStyle/>
        <a:p>
          <a:endParaRPr kumimoji="1" lang="ja-JP" altLang="en-US"/>
        </a:p>
      </dgm:t>
    </dgm:pt>
    <dgm:pt modelId="{303B5872-A5E6-4E6B-AC92-E32DEDAE8D4B}" type="pres">
      <dgm:prSet presAssocID="{0F70F376-AB1F-4B3C-A51F-C1817C6F7CB7}" presName="root2" presStyleCnt="0"/>
      <dgm:spPr/>
    </dgm:pt>
    <dgm:pt modelId="{BC508720-A323-4727-95C4-275FE597D8EC}" type="pres">
      <dgm:prSet presAssocID="{0F70F376-AB1F-4B3C-A51F-C1817C6F7CB7}" presName="LevelTwoTextNode" presStyleLbl="node2" presStyleIdx="4" presStyleCnt="5" custScaleX="161051" custScaleY="68302" custLinFactNeighborY="-15306">
        <dgm:presLayoutVars>
          <dgm:chPref val="3"/>
        </dgm:presLayoutVars>
      </dgm:prSet>
      <dgm:spPr/>
      <dgm:t>
        <a:bodyPr/>
        <a:lstStyle/>
        <a:p>
          <a:endParaRPr kumimoji="1" lang="ja-JP" altLang="en-US"/>
        </a:p>
      </dgm:t>
    </dgm:pt>
    <dgm:pt modelId="{63EFDDB8-C7C3-4AF9-8EE8-59D533D6A778}" type="pres">
      <dgm:prSet presAssocID="{0F70F376-AB1F-4B3C-A51F-C1817C6F7CB7}" presName="level3hierChild" presStyleCnt="0"/>
      <dgm:spPr/>
    </dgm:pt>
    <dgm:pt modelId="{0D034AB0-6B9A-4DF5-8472-499E9C068F27}" type="pres">
      <dgm:prSet presAssocID="{6FCDD6B8-04F5-47AE-9460-7A24AF4CAB8D}" presName="conn2-1" presStyleLbl="parChTrans1D3" presStyleIdx="5" presStyleCnt="10"/>
      <dgm:spPr/>
      <dgm:t>
        <a:bodyPr/>
        <a:lstStyle/>
        <a:p>
          <a:endParaRPr kumimoji="1" lang="ja-JP" altLang="en-US"/>
        </a:p>
      </dgm:t>
    </dgm:pt>
    <dgm:pt modelId="{F8535FF1-47E6-4CA7-9935-75F38B1CD95D}" type="pres">
      <dgm:prSet presAssocID="{6FCDD6B8-04F5-47AE-9460-7A24AF4CAB8D}" presName="connTx" presStyleLbl="parChTrans1D3" presStyleIdx="5" presStyleCnt="10"/>
      <dgm:spPr/>
      <dgm:t>
        <a:bodyPr/>
        <a:lstStyle/>
        <a:p>
          <a:endParaRPr kumimoji="1" lang="ja-JP" altLang="en-US"/>
        </a:p>
      </dgm:t>
    </dgm:pt>
    <dgm:pt modelId="{9F3E70FE-A93E-4505-9844-47CB6AB7BA8B}" type="pres">
      <dgm:prSet presAssocID="{C971C309-3051-4634-A044-956F18AC6851}" presName="root2" presStyleCnt="0"/>
      <dgm:spPr/>
    </dgm:pt>
    <dgm:pt modelId="{1133AF82-A490-4545-8750-4820D33B0AEA}" type="pres">
      <dgm:prSet presAssocID="{C971C309-3051-4634-A044-956F18AC6851}" presName="LevelTwoTextNode" presStyleLbl="node3" presStyleIdx="5" presStyleCnt="10" custScaleX="214359" custScaleY="56448" custLinFactNeighborY="-15306">
        <dgm:presLayoutVars>
          <dgm:chPref val="3"/>
        </dgm:presLayoutVars>
      </dgm:prSet>
      <dgm:spPr/>
      <dgm:t>
        <a:bodyPr/>
        <a:lstStyle/>
        <a:p>
          <a:endParaRPr kumimoji="1" lang="ja-JP" altLang="en-US"/>
        </a:p>
      </dgm:t>
    </dgm:pt>
    <dgm:pt modelId="{476CCE22-20BE-423F-8F74-249F57F6896B}" type="pres">
      <dgm:prSet presAssocID="{C971C309-3051-4634-A044-956F18AC6851}" presName="level3hierChild" presStyleCnt="0"/>
      <dgm:spPr/>
    </dgm:pt>
    <dgm:pt modelId="{3C6C097F-19E6-4FEB-B977-DD7556441FF8}" type="pres">
      <dgm:prSet presAssocID="{7B2E9CDD-117E-4A39-A9D5-5112F1508175}" presName="conn2-1" presStyleLbl="parChTrans1D3" presStyleIdx="6" presStyleCnt="10"/>
      <dgm:spPr/>
      <dgm:t>
        <a:bodyPr/>
        <a:lstStyle/>
        <a:p>
          <a:endParaRPr kumimoji="1" lang="ja-JP" altLang="en-US"/>
        </a:p>
      </dgm:t>
    </dgm:pt>
    <dgm:pt modelId="{29C11189-743F-4577-B1D7-A3AE6EF84B3D}" type="pres">
      <dgm:prSet presAssocID="{7B2E9CDD-117E-4A39-A9D5-5112F1508175}" presName="connTx" presStyleLbl="parChTrans1D3" presStyleIdx="6" presStyleCnt="10"/>
      <dgm:spPr/>
      <dgm:t>
        <a:bodyPr/>
        <a:lstStyle/>
        <a:p>
          <a:endParaRPr kumimoji="1" lang="ja-JP" altLang="en-US"/>
        </a:p>
      </dgm:t>
    </dgm:pt>
    <dgm:pt modelId="{51F88F11-8F22-47DD-BE47-2AA43AF8D293}" type="pres">
      <dgm:prSet presAssocID="{2C4A9001-E0E7-4709-ACE2-F1545DD53E31}" presName="root2" presStyleCnt="0"/>
      <dgm:spPr/>
    </dgm:pt>
    <dgm:pt modelId="{ACD3DA2E-EF22-4009-9795-0A0D9A5028AF}" type="pres">
      <dgm:prSet presAssocID="{2C4A9001-E0E7-4709-ACE2-F1545DD53E31}" presName="LevelTwoTextNode" presStyleLbl="node3" presStyleIdx="6" presStyleCnt="10" custScaleX="214359" custScaleY="56448" custLinFactNeighborY="-15306">
        <dgm:presLayoutVars>
          <dgm:chPref val="3"/>
        </dgm:presLayoutVars>
      </dgm:prSet>
      <dgm:spPr/>
      <dgm:t>
        <a:bodyPr/>
        <a:lstStyle/>
        <a:p>
          <a:endParaRPr kumimoji="1" lang="ja-JP" altLang="en-US"/>
        </a:p>
      </dgm:t>
    </dgm:pt>
    <dgm:pt modelId="{8DFB4DB1-1ED4-41F3-80C9-246E5D782208}" type="pres">
      <dgm:prSet presAssocID="{2C4A9001-E0E7-4709-ACE2-F1545DD53E31}" presName="level3hierChild" presStyleCnt="0"/>
      <dgm:spPr/>
    </dgm:pt>
    <dgm:pt modelId="{B5CEEFAF-5291-40AD-A651-62E863BFF74F}" type="pres">
      <dgm:prSet presAssocID="{04E65CE7-CD27-4A36-8C3C-A728B4D6EDD7}" presName="conn2-1" presStyleLbl="parChTrans1D3" presStyleIdx="7" presStyleCnt="10"/>
      <dgm:spPr/>
      <dgm:t>
        <a:bodyPr/>
        <a:lstStyle/>
        <a:p>
          <a:endParaRPr kumimoji="1" lang="ja-JP" altLang="en-US"/>
        </a:p>
      </dgm:t>
    </dgm:pt>
    <dgm:pt modelId="{4F6F19EE-1883-4C59-A45D-C6D79B076219}" type="pres">
      <dgm:prSet presAssocID="{04E65CE7-CD27-4A36-8C3C-A728B4D6EDD7}" presName="connTx" presStyleLbl="parChTrans1D3" presStyleIdx="7" presStyleCnt="10"/>
      <dgm:spPr/>
      <dgm:t>
        <a:bodyPr/>
        <a:lstStyle/>
        <a:p>
          <a:endParaRPr kumimoji="1" lang="ja-JP" altLang="en-US"/>
        </a:p>
      </dgm:t>
    </dgm:pt>
    <dgm:pt modelId="{E198A6D0-344E-4A45-A83F-8A66617FC25D}" type="pres">
      <dgm:prSet presAssocID="{824223B2-4B7F-44C5-A545-C134924AE4D8}" presName="root2" presStyleCnt="0"/>
      <dgm:spPr/>
    </dgm:pt>
    <dgm:pt modelId="{87A16363-17D3-4224-B263-199A9B1B44AB}" type="pres">
      <dgm:prSet presAssocID="{824223B2-4B7F-44C5-A545-C134924AE4D8}" presName="LevelTwoTextNode" presStyleLbl="node3" presStyleIdx="7" presStyleCnt="10" custScaleX="214359" custScaleY="56448" custLinFactNeighborY="-15306">
        <dgm:presLayoutVars>
          <dgm:chPref val="3"/>
        </dgm:presLayoutVars>
      </dgm:prSet>
      <dgm:spPr/>
      <dgm:t>
        <a:bodyPr/>
        <a:lstStyle/>
        <a:p>
          <a:endParaRPr kumimoji="1" lang="ja-JP" altLang="en-US"/>
        </a:p>
      </dgm:t>
    </dgm:pt>
    <dgm:pt modelId="{892FDC3A-7CA1-4FD7-89CC-360C0051C674}" type="pres">
      <dgm:prSet presAssocID="{824223B2-4B7F-44C5-A545-C134924AE4D8}" presName="level3hierChild" presStyleCnt="0"/>
      <dgm:spPr/>
    </dgm:pt>
    <dgm:pt modelId="{61A421B0-8694-4DD1-A737-7B5F65C55C63}" type="pres">
      <dgm:prSet presAssocID="{D21C6BE2-0AF5-42D5-9D00-DE943E1DD344}" presName="conn2-1" presStyleLbl="parChTrans1D3" presStyleIdx="8" presStyleCnt="10"/>
      <dgm:spPr/>
      <dgm:t>
        <a:bodyPr/>
        <a:lstStyle/>
        <a:p>
          <a:endParaRPr kumimoji="1" lang="ja-JP" altLang="en-US"/>
        </a:p>
      </dgm:t>
    </dgm:pt>
    <dgm:pt modelId="{21479786-B092-4E59-AEDA-B873B253FAA9}" type="pres">
      <dgm:prSet presAssocID="{D21C6BE2-0AF5-42D5-9D00-DE943E1DD344}" presName="connTx" presStyleLbl="parChTrans1D3" presStyleIdx="8" presStyleCnt="10"/>
      <dgm:spPr/>
      <dgm:t>
        <a:bodyPr/>
        <a:lstStyle/>
        <a:p>
          <a:endParaRPr kumimoji="1" lang="ja-JP" altLang="en-US"/>
        </a:p>
      </dgm:t>
    </dgm:pt>
    <dgm:pt modelId="{0D8A7DF4-6918-4988-924F-09B393D6EA0C}" type="pres">
      <dgm:prSet presAssocID="{F3122972-5E0B-4FFA-8E93-417FD181C159}" presName="root2" presStyleCnt="0"/>
      <dgm:spPr/>
    </dgm:pt>
    <dgm:pt modelId="{8528AFD5-7770-4BB7-BFD8-0BC3DBECA0E0}" type="pres">
      <dgm:prSet presAssocID="{F3122972-5E0B-4FFA-8E93-417FD181C159}" presName="LevelTwoTextNode" presStyleLbl="node3" presStyleIdx="8" presStyleCnt="10" custScaleX="214359" custScaleY="56448" custLinFactNeighborY="-15306">
        <dgm:presLayoutVars>
          <dgm:chPref val="3"/>
        </dgm:presLayoutVars>
      </dgm:prSet>
      <dgm:spPr/>
      <dgm:t>
        <a:bodyPr/>
        <a:lstStyle/>
        <a:p>
          <a:endParaRPr kumimoji="1" lang="ja-JP" altLang="en-US"/>
        </a:p>
      </dgm:t>
    </dgm:pt>
    <dgm:pt modelId="{191D35A3-458F-43E9-B15A-865B9541C285}" type="pres">
      <dgm:prSet presAssocID="{F3122972-5E0B-4FFA-8E93-417FD181C159}" presName="level3hierChild" presStyleCnt="0"/>
      <dgm:spPr/>
    </dgm:pt>
    <dgm:pt modelId="{96B70007-EEB8-481A-8CF1-42255D59D55C}" type="pres">
      <dgm:prSet presAssocID="{C75CC8E4-2085-4773-99F8-7A8EF93A127B}" presName="conn2-1" presStyleLbl="parChTrans1D3" presStyleIdx="9" presStyleCnt="10"/>
      <dgm:spPr/>
      <dgm:t>
        <a:bodyPr/>
        <a:lstStyle/>
        <a:p>
          <a:endParaRPr kumimoji="1" lang="ja-JP" altLang="en-US"/>
        </a:p>
      </dgm:t>
    </dgm:pt>
    <dgm:pt modelId="{BD01BC89-FAF6-45C0-8FBA-B3CEF4D381BB}" type="pres">
      <dgm:prSet presAssocID="{C75CC8E4-2085-4773-99F8-7A8EF93A127B}" presName="connTx" presStyleLbl="parChTrans1D3" presStyleIdx="9" presStyleCnt="10"/>
      <dgm:spPr/>
      <dgm:t>
        <a:bodyPr/>
        <a:lstStyle/>
        <a:p>
          <a:endParaRPr kumimoji="1" lang="ja-JP" altLang="en-US"/>
        </a:p>
      </dgm:t>
    </dgm:pt>
    <dgm:pt modelId="{8E20FDB1-48F4-4E02-9889-CB8BB90DD4EB}" type="pres">
      <dgm:prSet presAssocID="{23B38D7C-3CC3-483E-95A2-BBA7D9CEC56B}" presName="root2" presStyleCnt="0"/>
      <dgm:spPr/>
    </dgm:pt>
    <dgm:pt modelId="{3B7C543B-9D5A-4905-B5DC-866673B0903C}" type="pres">
      <dgm:prSet presAssocID="{23B38D7C-3CC3-483E-95A2-BBA7D9CEC56B}" presName="LevelTwoTextNode" presStyleLbl="node3" presStyleIdx="9" presStyleCnt="10" custScaleX="214359" custScaleY="56448" custLinFactNeighborY="-15306">
        <dgm:presLayoutVars>
          <dgm:chPref val="3"/>
        </dgm:presLayoutVars>
      </dgm:prSet>
      <dgm:spPr/>
      <dgm:t>
        <a:bodyPr/>
        <a:lstStyle/>
        <a:p>
          <a:endParaRPr kumimoji="1" lang="ja-JP" altLang="en-US"/>
        </a:p>
      </dgm:t>
    </dgm:pt>
    <dgm:pt modelId="{BF9193F1-8F1E-4B08-9F26-D252CAEAC881}" type="pres">
      <dgm:prSet presAssocID="{23B38D7C-3CC3-483E-95A2-BBA7D9CEC56B}" presName="level3hierChild" presStyleCnt="0"/>
      <dgm:spPr/>
    </dgm:pt>
  </dgm:ptLst>
  <dgm:cxnLst>
    <dgm:cxn modelId="{0554C861-874F-4140-94CE-D99F026B433A}" type="presOf" srcId="{CD585AA5-2A47-42F6-A619-A6946038D672}" destId="{7BEFA527-BD8A-4DA1-897A-3ED25A225EF1}" srcOrd="0" destOrd="0" presId="urn:microsoft.com/office/officeart/2005/8/layout/hierarchy2"/>
    <dgm:cxn modelId="{9258C69F-5AAB-4166-A7D4-D8A53AA27A97}" type="presOf" srcId="{72942335-7F43-4492-90FB-D92E925700D2}" destId="{35AEBBF5-D820-41B3-B557-741F0C91638F}" srcOrd="0" destOrd="0" presId="urn:microsoft.com/office/officeart/2005/8/layout/hierarchy2"/>
    <dgm:cxn modelId="{0A33FD00-3F91-47CE-9353-230FFB3787DA}" srcId="{0F70F376-AB1F-4B3C-A51F-C1817C6F7CB7}" destId="{23B38D7C-3CC3-483E-95A2-BBA7D9CEC56B}" srcOrd="4" destOrd="0" parTransId="{C75CC8E4-2085-4773-99F8-7A8EF93A127B}" sibTransId="{A43D6451-2E60-4904-B1BF-C09BC701E89D}"/>
    <dgm:cxn modelId="{E1BCCD42-7D08-4CA9-9EDA-CA29C8F7F1AE}" type="presOf" srcId="{23B38D7C-3CC3-483E-95A2-BBA7D9CEC56B}" destId="{3B7C543B-9D5A-4905-B5DC-866673B0903C}" srcOrd="0" destOrd="0" presId="urn:microsoft.com/office/officeart/2005/8/layout/hierarchy2"/>
    <dgm:cxn modelId="{ED3F080F-5A5C-4D94-8AF2-5FBD385716B2}" type="presOf" srcId="{9864DC15-A4B9-46AB-8BDF-00B1DB58D94E}" destId="{2C8A8B71-3D82-45FC-91D6-21E4F577C143}" srcOrd="0" destOrd="0" presId="urn:microsoft.com/office/officeart/2005/8/layout/hierarchy2"/>
    <dgm:cxn modelId="{B472C232-5633-4631-BA37-C9A9F15972D9}" srcId="{0F70F376-AB1F-4B3C-A51F-C1817C6F7CB7}" destId="{C971C309-3051-4634-A044-956F18AC6851}" srcOrd="0" destOrd="0" parTransId="{6FCDD6B8-04F5-47AE-9460-7A24AF4CAB8D}" sibTransId="{A0468C3A-65CE-49BF-9682-4AA7BE9FE0B0}"/>
    <dgm:cxn modelId="{E2D0CD7C-3401-4217-8832-C119A7FD6873}" srcId="{74438B7B-3232-4EFB-B958-361C21D60420}" destId="{A5AF2FE5-E926-46DF-9012-1256D372DB38}" srcOrd="0" destOrd="0" parTransId="{D32D4521-141B-4F37-938C-42DB91F3E3F5}" sibTransId="{CB2FD080-99B3-4691-8A7D-D7C01681E462}"/>
    <dgm:cxn modelId="{E38A093B-C037-43E1-BA65-EE833B9B072C}" type="presOf" srcId="{72942335-7F43-4492-90FB-D92E925700D2}" destId="{5567C5FA-7AE1-4EEB-8E35-B35CED5D64DD}" srcOrd="1" destOrd="0" presId="urn:microsoft.com/office/officeart/2005/8/layout/hierarchy2"/>
    <dgm:cxn modelId="{E88AA480-EF03-4170-9401-B7AEDB7B1F08}" srcId="{373312FE-2544-4CBA-9AAE-C2888DA43FBA}" destId="{0F70F376-AB1F-4B3C-A51F-C1817C6F7CB7}" srcOrd="4" destOrd="0" parTransId="{8E0CF490-21E8-4747-AEC0-7686E6A5E200}" sibTransId="{8E6690B3-DD80-40EE-8421-6A5F9CB4938A}"/>
    <dgm:cxn modelId="{3BBC125C-31BC-4764-A9A8-E3E6A3C180FE}" type="presOf" srcId="{7FD34813-8573-48C0-8CC6-80877E459EC3}" destId="{A121E7C7-8332-4A8C-BDAC-71636066A16E}" srcOrd="0" destOrd="0" presId="urn:microsoft.com/office/officeart/2005/8/layout/hierarchy2"/>
    <dgm:cxn modelId="{1D2F82DB-A3FC-41E4-AFA3-4B49EB5218CF}" srcId="{0F70F376-AB1F-4B3C-A51F-C1817C6F7CB7}" destId="{F3122972-5E0B-4FFA-8E93-417FD181C159}" srcOrd="3" destOrd="0" parTransId="{D21C6BE2-0AF5-42D5-9D00-DE943E1DD344}" sibTransId="{76DE91CE-5627-4224-8628-87EF51A66F90}"/>
    <dgm:cxn modelId="{812B6B9D-7C2F-4A9C-A150-A5897547E057}" type="presOf" srcId="{F3122972-5E0B-4FFA-8E93-417FD181C159}" destId="{8528AFD5-7770-4BB7-BFD8-0BC3DBECA0E0}" srcOrd="0" destOrd="0" presId="urn:microsoft.com/office/officeart/2005/8/layout/hierarchy2"/>
    <dgm:cxn modelId="{1798D090-1D48-4B0F-A2CA-9BAF61F51EB4}" type="presOf" srcId="{824223B2-4B7F-44C5-A545-C134924AE4D8}" destId="{87A16363-17D3-4224-B263-199A9B1B44AB}" srcOrd="0" destOrd="0" presId="urn:microsoft.com/office/officeart/2005/8/layout/hierarchy2"/>
    <dgm:cxn modelId="{0366FFD1-36ED-432C-B0C1-F98B5BB9DCAD}" type="presOf" srcId="{A685CAEC-A84A-4201-AF40-3B32E0B703E7}" destId="{362E926E-432B-4AF5-A8A2-9523244C7E30}" srcOrd="0" destOrd="0" presId="urn:microsoft.com/office/officeart/2005/8/layout/hierarchy2"/>
    <dgm:cxn modelId="{A92C9B98-4CB1-4C83-BD34-4EAAA898F79F}" srcId="{A5AF2FE5-E926-46DF-9012-1256D372DB38}" destId="{B4F7076B-898A-423D-97B5-CE4884BC20FB}" srcOrd="0" destOrd="0" parTransId="{6889CFF1-8CCD-47CA-BDD5-44C4C4B2C7EC}" sibTransId="{9CF2BD5C-0EBA-4EAC-A204-DB7A39CB4CA4}"/>
    <dgm:cxn modelId="{5604ED7F-6109-4820-9E67-ECF6223E54E0}" type="presOf" srcId="{1DC6C766-D3FE-459A-A5C3-E6A4AB0203D2}" destId="{1175853E-FDC5-49DD-9AAD-6C3314A84FA0}" srcOrd="0" destOrd="0" presId="urn:microsoft.com/office/officeart/2005/8/layout/hierarchy2"/>
    <dgm:cxn modelId="{9EB3141E-8489-43BD-89B4-0B856D09F010}" type="presOf" srcId="{4721B757-41CB-452C-B1B6-EA547C10CFC9}" destId="{10D42795-88F6-454C-B135-7493651F2185}" srcOrd="0" destOrd="0" presId="urn:microsoft.com/office/officeart/2005/8/layout/hierarchy2"/>
    <dgm:cxn modelId="{F3A836C0-DF0A-4578-B3C3-CB9810592FC1}" srcId="{A685CAEC-A84A-4201-AF40-3B32E0B703E7}" destId="{4721B757-41CB-452C-B1B6-EA547C10CFC9}" srcOrd="0" destOrd="0" parTransId="{4143AAFC-A78C-4A17-8DE8-0A0C0B7F45DB}" sibTransId="{8F9E63E6-8CF3-40AD-B506-C212207080BF}"/>
    <dgm:cxn modelId="{31F86E6B-CF89-4258-9D5F-4CF55E84F1D1}" type="presOf" srcId="{3FF8C6FD-3518-4418-8CEC-E0CB1F3F120E}" destId="{2A5DD27B-6377-45B3-BCB0-6E5E5877211A}" srcOrd="0" destOrd="0" presId="urn:microsoft.com/office/officeart/2005/8/layout/hierarchy2"/>
    <dgm:cxn modelId="{7F1331CE-CAA6-49C0-9A7D-B544C939CBE7}" type="presOf" srcId="{D21C6BE2-0AF5-42D5-9D00-DE943E1DD344}" destId="{61A421B0-8694-4DD1-A737-7B5F65C55C63}" srcOrd="0" destOrd="0" presId="urn:microsoft.com/office/officeart/2005/8/layout/hierarchy2"/>
    <dgm:cxn modelId="{9649DC5C-466E-41BC-8A74-748A21371648}" type="presOf" srcId="{264DD244-DAC0-4CCA-BFCA-0AC350FFFF4B}" destId="{D6D2786E-52B2-469F-8648-C3757E2D781A}" srcOrd="1" destOrd="0" presId="urn:microsoft.com/office/officeart/2005/8/layout/hierarchy2"/>
    <dgm:cxn modelId="{2DF9CEE4-50CA-4BD7-986E-3FE8A01AE5BC}" type="presOf" srcId="{7FD34813-8573-48C0-8CC6-80877E459EC3}" destId="{1BB69A9A-225C-4E48-9F68-ECBFD9D63021}" srcOrd="1" destOrd="0" presId="urn:microsoft.com/office/officeart/2005/8/layout/hierarchy2"/>
    <dgm:cxn modelId="{EEE04875-C110-495C-ACE5-5D2D1F6D0A4B}" srcId="{A685CAEC-A84A-4201-AF40-3B32E0B703E7}" destId="{B2C265BA-2236-4353-AB25-EC30413A03AA}" srcOrd="1" destOrd="0" parTransId="{7FD34813-8573-48C0-8CC6-80877E459EC3}" sibTransId="{75558F9F-E6FE-4C3B-8BD0-AE9F3191DCD2}"/>
    <dgm:cxn modelId="{31831F80-3EED-42F7-AF71-AE24A2B6C3ED}" type="presOf" srcId="{D32D4521-141B-4F37-938C-42DB91F3E3F5}" destId="{83C06190-57EE-4270-8990-C2DBF2DE6251}" srcOrd="1" destOrd="0" presId="urn:microsoft.com/office/officeart/2005/8/layout/hierarchy2"/>
    <dgm:cxn modelId="{1964F25C-EB29-46D7-BEA0-A1022DE9A32B}" srcId="{0F70F376-AB1F-4B3C-A51F-C1817C6F7CB7}" destId="{824223B2-4B7F-44C5-A545-C134924AE4D8}" srcOrd="2" destOrd="0" parTransId="{04E65CE7-CD27-4A36-8C3C-A728B4D6EDD7}" sibTransId="{C085A112-BD2D-49BA-992F-37AB404EEA2D}"/>
    <dgm:cxn modelId="{F3D3ECE1-CEA6-4636-9114-CB672E537846}" type="presOf" srcId="{ECD6E9AD-E638-401C-942E-506A3181BB6C}" destId="{CB8A3205-89AD-42D2-810E-97C46EB82B60}" srcOrd="0" destOrd="0" presId="urn:microsoft.com/office/officeart/2005/8/layout/hierarchy2"/>
    <dgm:cxn modelId="{0BF950C8-7A16-45F9-A45F-D2B55B02E5EE}" type="presOf" srcId="{8E0CF490-21E8-4747-AEC0-7686E6A5E200}" destId="{6D3657F1-1154-41D8-B848-450BF9C732DC}" srcOrd="1" destOrd="0" presId="urn:microsoft.com/office/officeart/2005/8/layout/hierarchy2"/>
    <dgm:cxn modelId="{CF286042-434B-48D5-BB28-B801367CF340}" srcId="{A5AF2FE5-E926-46DF-9012-1256D372DB38}" destId="{8F2C0127-28CB-4ACA-A92B-339660600D08}" srcOrd="1" destOrd="0" parTransId="{ECDDAE8D-901B-49B9-97B2-8213662B1C6E}" sibTransId="{6A22CEF7-F23D-4690-A00B-AE6C13373B98}"/>
    <dgm:cxn modelId="{3078EB49-488B-41AC-91F8-6DF41F3C1DAC}" srcId="{B6E1D921-182E-4048-BDC8-724A0C897426}" destId="{83EC7C1F-6F40-4F31-A48E-821B8F7BC3AF}" srcOrd="2" destOrd="0" parTransId="{72942335-7F43-4492-90FB-D92E925700D2}" sibTransId="{F3F263BD-CEA1-486E-A346-5CAB5C49B3C3}"/>
    <dgm:cxn modelId="{56407EFE-BCA8-4A76-B36A-312584AAD64E}" srcId="{CD585AA5-2A47-42F6-A619-A6946038D672}" destId="{373312FE-2544-4CBA-9AAE-C2888DA43FBA}" srcOrd="0" destOrd="0" parTransId="{07B665DC-D909-4F2D-ACBC-19C9E03CB0DA}" sibTransId="{F3D99DF8-DFF9-43D6-9510-9A836FF06F0A}"/>
    <dgm:cxn modelId="{D2180D43-850A-4CFD-A3D6-FC08EB870F57}" type="presOf" srcId="{04E65CE7-CD27-4A36-8C3C-A728B4D6EDD7}" destId="{4F6F19EE-1883-4C59-A45D-C6D79B076219}" srcOrd="1" destOrd="0" presId="urn:microsoft.com/office/officeart/2005/8/layout/hierarchy2"/>
    <dgm:cxn modelId="{AB2B6D3B-8EC3-4AF4-9378-6D5DCC87C0C7}" type="presOf" srcId="{04E65CE7-CD27-4A36-8C3C-A728B4D6EDD7}" destId="{B5CEEFAF-5291-40AD-A651-62E863BFF74F}" srcOrd="0" destOrd="0" presId="urn:microsoft.com/office/officeart/2005/8/layout/hierarchy2"/>
    <dgm:cxn modelId="{7B60CE60-BCC7-4C03-9DB9-7B85159F7837}" type="presOf" srcId="{E790689D-9E5D-4B60-8772-FA973FBF53D1}" destId="{EA1452E0-2326-41DD-9E55-5307506272A9}" srcOrd="0" destOrd="0" presId="urn:microsoft.com/office/officeart/2005/8/layout/hierarchy2"/>
    <dgm:cxn modelId="{0CA99EDA-380F-43BC-8C9C-01CE3888F384}" type="presOf" srcId="{83EC7C1F-6F40-4F31-A48E-821B8F7BC3AF}" destId="{4DDD3F42-EED2-49B0-965D-89CDD5BC8AA1}" srcOrd="0" destOrd="0" presId="urn:microsoft.com/office/officeart/2005/8/layout/hierarchy2"/>
    <dgm:cxn modelId="{B4F45DA5-D9B8-400E-93E1-89F05E36BF15}" type="presOf" srcId="{1DC6C766-D3FE-459A-A5C3-E6A4AB0203D2}" destId="{BA19CF10-F31E-4BAD-B72C-E817494E746D}" srcOrd="1" destOrd="0" presId="urn:microsoft.com/office/officeart/2005/8/layout/hierarchy2"/>
    <dgm:cxn modelId="{90F0AC14-4ED6-4D59-BC9C-FFA4B578B0E7}" type="presOf" srcId="{FCBF3A01-E91B-4DD1-B42C-490771F3EA12}" destId="{75D0B7BA-6E7F-48B0-B2DD-2C99F87E2392}" srcOrd="0" destOrd="0" presId="urn:microsoft.com/office/officeart/2005/8/layout/hierarchy2"/>
    <dgm:cxn modelId="{C9AFCA5C-C3EF-4F44-AA3F-14261889685B}" type="presOf" srcId="{ECDDAE8D-901B-49B9-97B2-8213662B1C6E}" destId="{91AACBDE-33FF-41E7-A1E0-41750AD970A8}" srcOrd="0" destOrd="0" presId="urn:microsoft.com/office/officeart/2005/8/layout/hierarchy2"/>
    <dgm:cxn modelId="{AA3F2491-4C1A-483A-9803-DEE1634BDD01}" srcId="{0F70F376-AB1F-4B3C-A51F-C1817C6F7CB7}" destId="{2C4A9001-E0E7-4709-ACE2-F1545DD53E31}" srcOrd="1" destOrd="0" parTransId="{7B2E9CDD-117E-4A39-A9D5-5112F1508175}" sibTransId="{78722C14-72D3-4A40-90C8-4CD5955DCDA3}"/>
    <dgm:cxn modelId="{4A159915-9150-4A29-999F-D8855F318914}" type="presOf" srcId="{0C1B9D95-63AC-4041-9B25-8D36984D1545}" destId="{C8CEEAEF-30E4-4C2B-A31A-86B159A3EBC8}" srcOrd="0" destOrd="0" presId="urn:microsoft.com/office/officeart/2005/8/layout/hierarchy2"/>
    <dgm:cxn modelId="{80C2A0E4-0E84-4A51-B9DF-75991E2871E2}" type="presOf" srcId="{B6E1D921-182E-4048-BDC8-724A0C897426}" destId="{9D953FA6-05F7-4775-B1D4-2E3459D67464}" srcOrd="0" destOrd="0" presId="urn:microsoft.com/office/officeart/2005/8/layout/hierarchy2"/>
    <dgm:cxn modelId="{021D331D-3655-453B-8458-0270425FAC87}" type="presOf" srcId="{5B6274AF-3B28-43CD-908D-53DE9484E8F9}" destId="{298294D8-EA72-4233-8EE1-8D84C95058EA}" srcOrd="1" destOrd="0" presId="urn:microsoft.com/office/officeart/2005/8/layout/hierarchy2"/>
    <dgm:cxn modelId="{69FC9174-E666-46CB-A824-00DC7DE0372F}" type="presOf" srcId="{3FF8C6FD-3518-4418-8CEC-E0CB1F3F120E}" destId="{CC1634AC-ECFC-4A75-B076-560E01BC3CFD}" srcOrd="1" destOrd="0" presId="urn:microsoft.com/office/officeart/2005/8/layout/hierarchy2"/>
    <dgm:cxn modelId="{4A8A0C96-6E6D-4BA0-A0C9-757E7CF3AA0D}" type="presOf" srcId="{74438B7B-3232-4EFB-B958-361C21D60420}" destId="{F34B0C03-03D9-4050-82E3-C773A58D9D4E}" srcOrd="0" destOrd="0" presId="urn:microsoft.com/office/officeart/2005/8/layout/hierarchy2"/>
    <dgm:cxn modelId="{81A46523-143B-4EC0-AF32-FE76C2FBD788}" type="presOf" srcId="{C971C309-3051-4634-A044-956F18AC6851}" destId="{1133AF82-A490-4545-8750-4820D33B0AEA}" srcOrd="0" destOrd="0" presId="urn:microsoft.com/office/officeart/2005/8/layout/hierarchy2"/>
    <dgm:cxn modelId="{827D515F-3255-4B48-BB23-04A4BB861848}" type="presOf" srcId="{D21C6BE2-0AF5-42D5-9D00-DE943E1DD344}" destId="{21479786-B092-4E59-AEDA-B873B253FAA9}" srcOrd="1" destOrd="0" presId="urn:microsoft.com/office/officeart/2005/8/layout/hierarchy2"/>
    <dgm:cxn modelId="{74B6E625-2C17-411F-9E7A-DE33225C2345}" type="presOf" srcId="{8E0CF490-21E8-4747-AEC0-7686E6A5E200}" destId="{ED0CAD46-8095-4333-AA58-65B5D962125E}" srcOrd="0" destOrd="0" presId="urn:microsoft.com/office/officeart/2005/8/layout/hierarchy2"/>
    <dgm:cxn modelId="{C260FF7D-BCDA-4888-BE39-BAA0FAC10BAC}" srcId="{373312FE-2544-4CBA-9AAE-C2888DA43FBA}" destId="{B6E1D921-182E-4048-BDC8-724A0C897426}" srcOrd="2" destOrd="0" parTransId="{5B6274AF-3B28-43CD-908D-53DE9484E8F9}" sibTransId="{6FEBE3F1-365E-4C65-974C-209DB339D806}"/>
    <dgm:cxn modelId="{4B2EE5A4-C574-44B7-BB0E-553AA6745902}" srcId="{B6E1D921-182E-4048-BDC8-724A0C897426}" destId="{633AB0CB-8B11-4D99-B31C-BEA8422D50EC}" srcOrd="0" destOrd="0" parTransId="{ECD6E9AD-E638-401C-942E-506A3181BB6C}" sibTransId="{E6169D1A-8A65-422A-92E1-2B0F2821E985}"/>
    <dgm:cxn modelId="{51ED618C-836E-4B40-B309-163787662528}" type="presOf" srcId="{6FCDD6B8-04F5-47AE-9460-7A24AF4CAB8D}" destId="{F8535FF1-47E6-4CA7-9935-75F38B1CD95D}" srcOrd="1" destOrd="0" presId="urn:microsoft.com/office/officeart/2005/8/layout/hierarchy2"/>
    <dgm:cxn modelId="{0B2BEDD8-7E10-4759-9900-2F85330B4CAF}" type="presOf" srcId="{633AB0CB-8B11-4D99-B31C-BEA8422D50EC}" destId="{E9ADF1D5-730A-46CA-A3D7-DF18E387141A}" srcOrd="0" destOrd="0" presId="urn:microsoft.com/office/officeart/2005/8/layout/hierarchy2"/>
    <dgm:cxn modelId="{AEFA4A53-23CF-46FE-9475-4A515CA59AAE}" type="presOf" srcId="{4143AAFC-A78C-4A17-8DE8-0A0C0B7F45DB}" destId="{963078CB-8DA7-45B9-AD82-7D6ECB3FE0B1}" srcOrd="1" destOrd="0" presId="urn:microsoft.com/office/officeart/2005/8/layout/hierarchy2"/>
    <dgm:cxn modelId="{C9685667-4E65-46F5-97CA-55DE777810F5}" type="presOf" srcId="{C75CC8E4-2085-4773-99F8-7A8EF93A127B}" destId="{BD01BC89-FAF6-45C0-8FBA-B3CEF4D381BB}" srcOrd="1" destOrd="0" presId="urn:microsoft.com/office/officeart/2005/8/layout/hierarchy2"/>
    <dgm:cxn modelId="{4D008461-6617-4265-B3BD-2357686DFEAA}" type="presOf" srcId="{0F70F376-AB1F-4B3C-A51F-C1817C6F7CB7}" destId="{BC508720-A323-4727-95C4-275FE597D8EC}" srcOrd="0" destOrd="0" presId="urn:microsoft.com/office/officeart/2005/8/layout/hierarchy2"/>
    <dgm:cxn modelId="{AEC63B77-3F9F-49FB-8991-75F3EC6E0070}" type="presOf" srcId="{D32D4521-141B-4F37-938C-42DB91F3E3F5}" destId="{5521E3CF-B97C-4BB2-933C-BAD038A97C7F}" srcOrd="0" destOrd="0" presId="urn:microsoft.com/office/officeart/2005/8/layout/hierarchy2"/>
    <dgm:cxn modelId="{BDF9F21E-D5C6-4769-B1E9-6778812CBB46}" type="presOf" srcId="{264DD244-DAC0-4CCA-BFCA-0AC350FFFF4B}" destId="{23E4A298-627C-4164-A581-B66014E337C2}" srcOrd="0" destOrd="0" presId="urn:microsoft.com/office/officeart/2005/8/layout/hierarchy2"/>
    <dgm:cxn modelId="{847FF28D-B51D-453B-AFEC-65C278DF2E30}" type="presOf" srcId="{6889CFF1-8CCD-47CA-BDD5-44C4C4B2C7EC}" destId="{B52F1FBF-DDCC-4F0A-9844-4D76D9660C52}" srcOrd="1" destOrd="0" presId="urn:microsoft.com/office/officeart/2005/8/layout/hierarchy2"/>
    <dgm:cxn modelId="{EFEA4EF4-9275-49D0-9FDA-DA3AFD2D376F}" type="presOf" srcId="{6FCDD6B8-04F5-47AE-9460-7A24AF4CAB8D}" destId="{0D034AB0-6B9A-4DF5-8472-499E9C068F27}" srcOrd="0" destOrd="0" presId="urn:microsoft.com/office/officeart/2005/8/layout/hierarchy2"/>
    <dgm:cxn modelId="{3CBD1B99-2FC5-452B-9431-635733682B9E}" type="presOf" srcId="{8F2C0127-28CB-4ACA-A92B-339660600D08}" destId="{EDE9C102-0D0A-40E1-B02F-D96D95F8E8EC}" srcOrd="0" destOrd="0" presId="urn:microsoft.com/office/officeart/2005/8/layout/hierarchy2"/>
    <dgm:cxn modelId="{C090AA27-821E-47D8-A2DA-73C17B02543F}" type="presOf" srcId="{A5AF2FE5-E926-46DF-9012-1256D372DB38}" destId="{35ECB1A7-DDB0-448F-B87B-1DC5108E19F7}" srcOrd="0" destOrd="0" presId="urn:microsoft.com/office/officeart/2005/8/layout/hierarchy2"/>
    <dgm:cxn modelId="{20830EFF-2511-493B-924A-B8245E24BA8B}" type="presOf" srcId="{2C4A9001-E0E7-4709-ACE2-F1545DD53E31}" destId="{ACD3DA2E-EF22-4009-9795-0A0D9A5028AF}" srcOrd="0" destOrd="0" presId="urn:microsoft.com/office/officeart/2005/8/layout/hierarchy2"/>
    <dgm:cxn modelId="{311F272D-B0C4-4FF1-A914-237569A97C2A}" type="presOf" srcId="{5B6274AF-3B28-43CD-908D-53DE9484E8F9}" destId="{D071414C-3653-4650-A586-4A35AE5C80EE}" srcOrd="0" destOrd="0" presId="urn:microsoft.com/office/officeart/2005/8/layout/hierarchy2"/>
    <dgm:cxn modelId="{864CC43D-F59C-4C48-AF8C-C870C04B9B4D}" type="presOf" srcId="{B4F7076B-898A-423D-97B5-CE4884BC20FB}" destId="{46FF0FFB-F068-4B1B-A82F-4732C1A5C61D}" srcOrd="0" destOrd="0" presId="urn:microsoft.com/office/officeart/2005/8/layout/hierarchy2"/>
    <dgm:cxn modelId="{A2107E53-A42A-4669-8810-E915FBA73EFA}" srcId="{B6E1D921-182E-4048-BDC8-724A0C897426}" destId="{0C09D163-D529-4347-9107-4F457C3115E8}" srcOrd="1" destOrd="0" parTransId="{0C1B9D95-63AC-4041-9B25-8D36984D1545}" sibTransId="{D750C736-B767-45AF-A2D9-477B2EB9433C}"/>
    <dgm:cxn modelId="{9B33C506-1FB8-4DE2-AE5B-6B288C0283F7}" srcId="{373312FE-2544-4CBA-9AAE-C2888DA43FBA}" destId="{74438B7B-3232-4EFB-B958-361C21D60420}" srcOrd="1" destOrd="0" parTransId="{264DD244-DAC0-4CCA-BFCA-0AC350FFFF4B}" sibTransId="{81FB2604-BC70-4D40-8556-1052FE99895D}"/>
    <dgm:cxn modelId="{FAD0A04A-20CE-448E-BF2D-3020B245ED0B}" type="presOf" srcId="{B2C265BA-2236-4353-AB25-EC30413A03AA}" destId="{A808F4EB-F2C7-4285-BF27-250C78E7876A}" srcOrd="0" destOrd="0" presId="urn:microsoft.com/office/officeart/2005/8/layout/hierarchy2"/>
    <dgm:cxn modelId="{4C439190-4FA9-42A9-9E02-676C0BC67DDD}" type="presOf" srcId="{7B2E9CDD-117E-4A39-A9D5-5112F1508175}" destId="{3C6C097F-19E6-4FEB-B977-DD7556441FF8}" srcOrd="0" destOrd="0" presId="urn:microsoft.com/office/officeart/2005/8/layout/hierarchy2"/>
    <dgm:cxn modelId="{075196ED-5C83-41B6-9569-E50CE3605F10}" srcId="{373312FE-2544-4CBA-9AAE-C2888DA43FBA}" destId="{E790689D-9E5D-4B60-8772-FA973FBF53D1}" srcOrd="0" destOrd="0" parTransId="{3FF8C6FD-3518-4418-8CEC-E0CB1F3F120E}" sibTransId="{964694D8-DEA8-403C-BBD0-BD7F4B25280F}"/>
    <dgm:cxn modelId="{E8A7DB82-D1C3-4535-A059-2075F22FD4E6}" type="presOf" srcId="{9864DC15-A4B9-46AB-8BDF-00B1DB58D94E}" destId="{98D52197-B056-458A-A970-7B788A5E181E}" srcOrd="1" destOrd="0" presId="urn:microsoft.com/office/officeart/2005/8/layout/hierarchy2"/>
    <dgm:cxn modelId="{6715F713-5521-4DF6-B28C-D52E07F352F0}" type="presOf" srcId="{ECDDAE8D-901B-49B9-97B2-8213662B1C6E}" destId="{83600D96-4827-4457-8D22-7FC30EAAA443}" srcOrd="1" destOrd="0" presId="urn:microsoft.com/office/officeart/2005/8/layout/hierarchy2"/>
    <dgm:cxn modelId="{5A5D44D6-8399-4281-B991-094C88657D84}" type="presOf" srcId="{0C09D163-D529-4347-9107-4F457C3115E8}" destId="{5E3A3560-7862-4420-A061-F9CD45ECD8D7}" srcOrd="0" destOrd="0" presId="urn:microsoft.com/office/officeart/2005/8/layout/hierarchy2"/>
    <dgm:cxn modelId="{71007552-E1DD-4015-AEFB-0966F7851CCF}" type="presOf" srcId="{C75CC8E4-2085-4773-99F8-7A8EF93A127B}" destId="{96B70007-EEB8-481A-8CF1-42255D59D55C}" srcOrd="0" destOrd="0" presId="urn:microsoft.com/office/officeart/2005/8/layout/hierarchy2"/>
    <dgm:cxn modelId="{4500BBA3-B694-4C6E-A9E4-F9C064338561}" type="presOf" srcId="{ECD6E9AD-E638-401C-942E-506A3181BB6C}" destId="{A456E213-2A1A-4EE4-ACB3-D489A3B027CE}" srcOrd="1" destOrd="0" presId="urn:microsoft.com/office/officeart/2005/8/layout/hierarchy2"/>
    <dgm:cxn modelId="{86323729-F75D-43AD-8A7B-1CF7F87DB601}" type="presOf" srcId="{6889CFF1-8CCD-47CA-BDD5-44C4C4B2C7EC}" destId="{7DB6BA9B-35D5-42C0-92D8-5C96B56CA5A5}" srcOrd="0" destOrd="0" presId="urn:microsoft.com/office/officeart/2005/8/layout/hierarchy2"/>
    <dgm:cxn modelId="{D403CF49-E88D-4340-BFB4-3D49628EDBD1}" type="presOf" srcId="{4143AAFC-A78C-4A17-8DE8-0A0C0B7F45DB}" destId="{0B54B85F-C7B8-46B0-92A9-031FB1E4E455}" srcOrd="0" destOrd="0" presId="urn:microsoft.com/office/officeart/2005/8/layout/hierarchy2"/>
    <dgm:cxn modelId="{65CC7E99-7793-42B4-AD16-44176FFB3A17}" type="presOf" srcId="{0C1B9D95-63AC-4041-9B25-8D36984D1545}" destId="{D6C76E7B-227D-4F1B-96E7-70926C7E3017}" srcOrd="1" destOrd="0" presId="urn:microsoft.com/office/officeart/2005/8/layout/hierarchy2"/>
    <dgm:cxn modelId="{D170769A-0BCB-47BE-B0C1-951A40E94B4D}" srcId="{373312FE-2544-4CBA-9AAE-C2888DA43FBA}" destId="{FCBF3A01-E91B-4DD1-B42C-490771F3EA12}" srcOrd="3" destOrd="0" parTransId="{1DC6C766-D3FE-459A-A5C3-E6A4AB0203D2}" sibTransId="{CA41A4EF-A132-47BD-A3FB-03598378B16A}"/>
    <dgm:cxn modelId="{0D6B9EEF-6524-4C63-ACCE-FB453853D214}" type="presOf" srcId="{7B2E9CDD-117E-4A39-A9D5-5112F1508175}" destId="{29C11189-743F-4577-B1D7-A3AE6EF84B3D}" srcOrd="1" destOrd="0" presId="urn:microsoft.com/office/officeart/2005/8/layout/hierarchy2"/>
    <dgm:cxn modelId="{DA948A7E-54F8-49E2-B4BC-65F92A67B17E}" type="presOf" srcId="{373312FE-2544-4CBA-9AAE-C2888DA43FBA}" destId="{C109536B-B238-43A4-8089-E5F04636403A}" srcOrd="0" destOrd="0" presId="urn:microsoft.com/office/officeart/2005/8/layout/hierarchy2"/>
    <dgm:cxn modelId="{FF7CCD33-6EB8-4515-891E-0AB952DDA3D1}" srcId="{74438B7B-3232-4EFB-B958-361C21D60420}" destId="{A685CAEC-A84A-4201-AF40-3B32E0B703E7}" srcOrd="1" destOrd="0" parTransId="{9864DC15-A4B9-46AB-8BDF-00B1DB58D94E}" sibTransId="{E34D6341-217E-415B-BC6F-CB2E8847A56C}"/>
    <dgm:cxn modelId="{0C08A810-C2C7-4C75-8591-81DD8161C0F6}" type="presParOf" srcId="{7BEFA527-BD8A-4DA1-897A-3ED25A225EF1}" destId="{571DBE65-4E02-488D-ABCF-D26E80B6FCE7}" srcOrd="0" destOrd="0" presId="urn:microsoft.com/office/officeart/2005/8/layout/hierarchy2"/>
    <dgm:cxn modelId="{0D7028D9-1C34-4164-B9D2-8D23DF3F0EA5}" type="presParOf" srcId="{571DBE65-4E02-488D-ABCF-D26E80B6FCE7}" destId="{C109536B-B238-43A4-8089-E5F04636403A}" srcOrd="0" destOrd="0" presId="urn:microsoft.com/office/officeart/2005/8/layout/hierarchy2"/>
    <dgm:cxn modelId="{90671F93-8A1D-4776-B46B-3371AA8514A5}" type="presParOf" srcId="{571DBE65-4E02-488D-ABCF-D26E80B6FCE7}" destId="{E4F83F56-1480-4ECE-81E8-D3ECC8004AC8}" srcOrd="1" destOrd="0" presId="urn:microsoft.com/office/officeart/2005/8/layout/hierarchy2"/>
    <dgm:cxn modelId="{677BFFF1-D8B4-42BA-BE24-017DB480D1DB}" type="presParOf" srcId="{E4F83F56-1480-4ECE-81E8-D3ECC8004AC8}" destId="{2A5DD27B-6377-45B3-BCB0-6E5E5877211A}" srcOrd="0" destOrd="0" presId="urn:microsoft.com/office/officeart/2005/8/layout/hierarchy2"/>
    <dgm:cxn modelId="{096B6EDE-927C-42D4-B8A0-AF17412F30D8}" type="presParOf" srcId="{2A5DD27B-6377-45B3-BCB0-6E5E5877211A}" destId="{CC1634AC-ECFC-4A75-B076-560E01BC3CFD}" srcOrd="0" destOrd="0" presId="urn:microsoft.com/office/officeart/2005/8/layout/hierarchy2"/>
    <dgm:cxn modelId="{EEA9248E-282F-4423-BAAC-9BE0AB6BA3AB}" type="presParOf" srcId="{E4F83F56-1480-4ECE-81E8-D3ECC8004AC8}" destId="{E8B7F824-C422-4BF0-A22C-3961ABD3F410}" srcOrd="1" destOrd="0" presId="urn:microsoft.com/office/officeart/2005/8/layout/hierarchy2"/>
    <dgm:cxn modelId="{61C2B4D5-3906-43E5-9BEB-6D90B8ED9F1F}" type="presParOf" srcId="{E8B7F824-C422-4BF0-A22C-3961ABD3F410}" destId="{EA1452E0-2326-41DD-9E55-5307506272A9}" srcOrd="0" destOrd="0" presId="urn:microsoft.com/office/officeart/2005/8/layout/hierarchy2"/>
    <dgm:cxn modelId="{71FDDBC2-58A0-4F18-8A17-A4FA6800A99D}" type="presParOf" srcId="{E8B7F824-C422-4BF0-A22C-3961ABD3F410}" destId="{82747F0A-4500-423D-B1D0-B890B4E822BF}" srcOrd="1" destOrd="0" presId="urn:microsoft.com/office/officeart/2005/8/layout/hierarchy2"/>
    <dgm:cxn modelId="{C92E065C-BB98-4ECD-A7B2-32F00CCD3498}" type="presParOf" srcId="{E4F83F56-1480-4ECE-81E8-D3ECC8004AC8}" destId="{23E4A298-627C-4164-A581-B66014E337C2}" srcOrd="2" destOrd="0" presId="urn:microsoft.com/office/officeart/2005/8/layout/hierarchy2"/>
    <dgm:cxn modelId="{DBC8CEC0-C174-4713-AFCA-44CE04ED7ACC}" type="presParOf" srcId="{23E4A298-627C-4164-A581-B66014E337C2}" destId="{D6D2786E-52B2-469F-8648-C3757E2D781A}" srcOrd="0" destOrd="0" presId="urn:microsoft.com/office/officeart/2005/8/layout/hierarchy2"/>
    <dgm:cxn modelId="{26404243-1C8D-47E2-8F68-76E8EFB07E59}" type="presParOf" srcId="{E4F83F56-1480-4ECE-81E8-D3ECC8004AC8}" destId="{A3B67C75-B8EB-4894-83EE-7E9E5A4A11A9}" srcOrd="3" destOrd="0" presId="urn:microsoft.com/office/officeart/2005/8/layout/hierarchy2"/>
    <dgm:cxn modelId="{A0CDEA5D-15A1-4386-8645-D076AFB75719}" type="presParOf" srcId="{A3B67C75-B8EB-4894-83EE-7E9E5A4A11A9}" destId="{F34B0C03-03D9-4050-82E3-C773A58D9D4E}" srcOrd="0" destOrd="0" presId="urn:microsoft.com/office/officeart/2005/8/layout/hierarchy2"/>
    <dgm:cxn modelId="{0FE6819A-08DA-40C1-B5DD-344B97D039CA}" type="presParOf" srcId="{A3B67C75-B8EB-4894-83EE-7E9E5A4A11A9}" destId="{2E66F1B3-5054-4570-A428-E295EA7A3798}" srcOrd="1" destOrd="0" presId="urn:microsoft.com/office/officeart/2005/8/layout/hierarchy2"/>
    <dgm:cxn modelId="{CA5B222E-FF69-4EC8-9FE8-3AD62DFA28B5}" type="presParOf" srcId="{2E66F1B3-5054-4570-A428-E295EA7A3798}" destId="{5521E3CF-B97C-4BB2-933C-BAD038A97C7F}" srcOrd="0" destOrd="0" presId="urn:microsoft.com/office/officeart/2005/8/layout/hierarchy2"/>
    <dgm:cxn modelId="{E9494661-B2F5-4712-84BB-815ABD58E76D}" type="presParOf" srcId="{5521E3CF-B97C-4BB2-933C-BAD038A97C7F}" destId="{83C06190-57EE-4270-8990-C2DBF2DE6251}" srcOrd="0" destOrd="0" presId="urn:microsoft.com/office/officeart/2005/8/layout/hierarchy2"/>
    <dgm:cxn modelId="{EC149013-B063-4E8A-9576-724153E564AE}" type="presParOf" srcId="{2E66F1B3-5054-4570-A428-E295EA7A3798}" destId="{92F70BA4-29CE-442D-A359-5A9DF7A0FC6D}" srcOrd="1" destOrd="0" presId="urn:microsoft.com/office/officeart/2005/8/layout/hierarchy2"/>
    <dgm:cxn modelId="{816BF864-7B13-4AE7-98ED-4DCB8F23CFC2}" type="presParOf" srcId="{92F70BA4-29CE-442D-A359-5A9DF7A0FC6D}" destId="{35ECB1A7-DDB0-448F-B87B-1DC5108E19F7}" srcOrd="0" destOrd="0" presId="urn:microsoft.com/office/officeart/2005/8/layout/hierarchy2"/>
    <dgm:cxn modelId="{AD3C38E1-78FD-43DC-A432-A47C7C56B3A0}" type="presParOf" srcId="{92F70BA4-29CE-442D-A359-5A9DF7A0FC6D}" destId="{2B9CCCC4-2033-4D82-A3B3-866D8BDAD85D}" srcOrd="1" destOrd="0" presId="urn:microsoft.com/office/officeart/2005/8/layout/hierarchy2"/>
    <dgm:cxn modelId="{9A1D5074-3014-4C8E-8D26-B98B4AC140C0}" type="presParOf" srcId="{2B9CCCC4-2033-4D82-A3B3-866D8BDAD85D}" destId="{7DB6BA9B-35D5-42C0-92D8-5C96B56CA5A5}" srcOrd="0" destOrd="0" presId="urn:microsoft.com/office/officeart/2005/8/layout/hierarchy2"/>
    <dgm:cxn modelId="{3B10BC1F-1475-4651-97E6-02D15902E8B7}" type="presParOf" srcId="{7DB6BA9B-35D5-42C0-92D8-5C96B56CA5A5}" destId="{B52F1FBF-DDCC-4F0A-9844-4D76D9660C52}" srcOrd="0" destOrd="0" presId="urn:microsoft.com/office/officeart/2005/8/layout/hierarchy2"/>
    <dgm:cxn modelId="{BC84F16E-F006-4E6E-86EF-84B1A7C7FCDE}" type="presParOf" srcId="{2B9CCCC4-2033-4D82-A3B3-866D8BDAD85D}" destId="{72D073A3-034E-4B5B-850D-BDE7E882579A}" srcOrd="1" destOrd="0" presId="urn:microsoft.com/office/officeart/2005/8/layout/hierarchy2"/>
    <dgm:cxn modelId="{C523F288-BB1D-4758-A0C5-AB5341183DD2}" type="presParOf" srcId="{72D073A3-034E-4B5B-850D-BDE7E882579A}" destId="{46FF0FFB-F068-4B1B-A82F-4732C1A5C61D}" srcOrd="0" destOrd="0" presId="urn:microsoft.com/office/officeart/2005/8/layout/hierarchy2"/>
    <dgm:cxn modelId="{96C77AB4-70D1-460B-9F10-D98ABB9384B6}" type="presParOf" srcId="{72D073A3-034E-4B5B-850D-BDE7E882579A}" destId="{200119AF-715A-41D5-982D-8527935A4EDF}" srcOrd="1" destOrd="0" presId="urn:microsoft.com/office/officeart/2005/8/layout/hierarchy2"/>
    <dgm:cxn modelId="{D88460C4-015E-46A0-90B8-2AB234F5A792}" type="presParOf" srcId="{2B9CCCC4-2033-4D82-A3B3-866D8BDAD85D}" destId="{91AACBDE-33FF-41E7-A1E0-41750AD970A8}" srcOrd="2" destOrd="0" presId="urn:microsoft.com/office/officeart/2005/8/layout/hierarchy2"/>
    <dgm:cxn modelId="{71965684-23FD-43F7-8E53-CD7DA403C4A6}" type="presParOf" srcId="{91AACBDE-33FF-41E7-A1E0-41750AD970A8}" destId="{83600D96-4827-4457-8D22-7FC30EAAA443}" srcOrd="0" destOrd="0" presId="urn:microsoft.com/office/officeart/2005/8/layout/hierarchy2"/>
    <dgm:cxn modelId="{800075C6-703A-4D2A-B1E4-B1C30FD16B8E}" type="presParOf" srcId="{2B9CCCC4-2033-4D82-A3B3-866D8BDAD85D}" destId="{43077B6D-B708-4343-97B1-7F3B0783AF6E}" srcOrd="3" destOrd="0" presId="urn:microsoft.com/office/officeart/2005/8/layout/hierarchy2"/>
    <dgm:cxn modelId="{D87E4D25-C966-4CDD-AF62-EE17212876AD}" type="presParOf" srcId="{43077B6D-B708-4343-97B1-7F3B0783AF6E}" destId="{EDE9C102-0D0A-40E1-B02F-D96D95F8E8EC}" srcOrd="0" destOrd="0" presId="urn:microsoft.com/office/officeart/2005/8/layout/hierarchy2"/>
    <dgm:cxn modelId="{F618BDB1-E6D0-4DF8-920D-048ED220860D}" type="presParOf" srcId="{43077B6D-B708-4343-97B1-7F3B0783AF6E}" destId="{8B23BBC0-7FDF-4D45-9CB7-EBCB10DD6CE5}" srcOrd="1" destOrd="0" presId="urn:microsoft.com/office/officeart/2005/8/layout/hierarchy2"/>
    <dgm:cxn modelId="{EA826325-6249-4D39-963D-9642FF3C16DF}" type="presParOf" srcId="{2E66F1B3-5054-4570-A428-E295EA7A3798}" destId="{2C8A8B71-3D82-45FC-91D6-21E4F577C143}" srcOrd="2" destOrd="0" presId="urn:microsoft.com/office/officeart/2005/8/layout/hierarchy2"/>
    <dgm:cxn modelId="{CA558F19-D3EA-4286-949B-896710E764E8}" type="presParOf" srcId="{2C8A8B71-3D82-45FC-91D6-21E4F577C143}" destId="{98D52197-B056-458A-A970-7B788A5E181E}" srcOrd="0" destOrd="0" presId="urn:microsoft.com/office/officeart/2005/8/layout/hierarchy2"/>
    <dgm:cxn modelId="{AB9BC4DC-B861-4948-A362-139762BAB3D5}" type="presParOf" srcId="{2E66F1B3-5054-4570-A428-E295EA7A3798}" destId="{F247BFCF-22BE-4EAA-AB29-B5E665DDD633}" srcOrd="3" destOrd="0" presId="urn:microsoft.com/office/officeart/2005/8/layout/hierarchy2"/>
    <dgm:cxn modelId="{DBF37C07-98BF-423C-BA9C-A588A973ADAF}" type="presParOf" srcId="{F247BFCF-22BE-4EAA-AB29-B5E665DDD633}" destId="{362E926E-432B-4AF5-A8A2-9523244C7E30}" srcOrd="0" destOrd="0" presId="urn:microsoft.com/office/officeart/2005/8/layout/hierarchy2"/>
    <dgm:cxn modelId="{2F1AC044-8DB5-412D-86B5-01BFE67B34BC}" type="presParOf" srcId="{F247BFCF-22BE-4EAA-AB29-B5E665DDD633}" destId="{EE72BF1A-5466-467A-9E41-4B6869800EE6}" srcOrd="1" destOrd="0" presId="urn:microsoft.com/office/officeart/2005/8/layout/hierarchy2"/>
    <dgm:cxn modelId="{7E6F9113-E169-4139-B9DD-CECF3AAF7D30}" type="presParOf" srcId="{EE72BF1A-5466-467A-9E41-4B6869800EE6}" destId="{0B54B85F-C7B8-46B0-92A9-031FB1E4E455}" srcOrd="0" destOrd="0" presId="urn:microsoft.com/office/officeart/2005/8/layout/hierarchy2"/>
    <dgm:cxn modelId="{5E2E332F-6941-4E57-AB90-B28464DB01F3}" type="presParOf" srcId="{0B54B85F-C7B8-46B0-92A9-031FB1E4E455}" destId="{963078CB-8DA7-45B9-AD82-7D6ECB3FE0B1}" srcOrd="0" destOrd="0" presId="urn:microsoft.com/office/officeart/2005/8/layout/hierarchy2"/>
    <dgm:cxn modelId="{F9475D3B-858F-405E-A821-9497CF4945DB}" type="presParOf" srcId="{EE72BF1A-5466-467A-9E41-4B6869800EE6}" destId="{CBEBB4A7-B5F1-4AC7-B481-C86496E3C6D3}" srcOrd="1" destOrd="0" presId="urn:microsoft.com/office/officeart/2005/8/layout/hierarchy2"/>
    <dgm:cxn modelId="{A5195247-B24D-4C14-901A-3C2DDA6D4CB1}" type="presParOf" srcId="{CBEBB4A7-B5F1-4AC7-B481-C86496E3C6D3}" destId="{10D42795-88F6-454C-B135-7493651F2185}" srcOrd="0" destOrd="0" presId="urn:microsoft.com/office/officeart/2005/8/layout/hierarchy2"/>
    <dgm:cxn modelId="{5A71C4D8-11BB-487B-902C-07069FE7ACD5}" type="presParOf" srcId="{CBEBB4A7-B5F1-4AC7-B481-C86496E3C6D3}" destId="{83DAC17F-C1E2-493A-BDFA-C533F4375068}" srcOrd="1" destOrd="0" presId="urn:microsoft.com/office/officeart/2005/8/layout/hierarchy2"/>
    <dgm:cxn modelId="{5F7F9A57-4CA3-41AA-8E7B-608AC70EED88}" type="presParOf" srcId="{EE72BF1A-5466-467A-9E41-4B6869800EE6}" destId="{A121E7C7-8332-4A8C-BDAC-71636066A16E}" srcOrd="2" destOrd="0" presId="urn:microsoft.com/office/officeart/2005/8/layout/hierarchy2"/>
    <dgm:cxn modelId="{0D167805-B10A-48B0-AFB0-40B3653A029B}" type="presParOf" srcId="{A121E7C7-8332-4A8C-BDAC-71636066A16E}" destId="{1BB69A9A-225C-4E48-9F68-ECBFD9D63021}" srcOrd="0" destOrd="0" presId="urn:microsoft.com/office/officeart/2005/8/layout/hierarchy2"/>
    <dgm:cxn modelId="{46FAA435-2139-43D1-87BD-4340126B627B}" type="presParOf" srcId="{EE72BF1A-5466-467A-9E41-4B6869800EE6}" destId="{A5F90A1B-FE75-4B96-86C6-813E18B0B204}" srcOrd="3" destOrd="0" presId="urn:microsoft.com/office/officeart/2005/8/layout/hierarchy2"/>
    <dgm:cxn modelId="{AFCA1188-5D5B-410C-A13B-7658B41D11E0}" type="presParOf" srcId="{A5F90A1B-FE75-4B96-86C6-813E18B0B204}" destId="{A808F4EB-F2C7-4285-BF27-250C78E7876A}" srcOrd="0" destOrd="0" presId="urn:microsoft.com/office/officeart/2005/8/layout/hierarchy2"/>
    <dgm:cxn modelId="{6E75D3F9-21E4-4C55-B07C-812DD9BA38B9}" type="presParOf" srcId="{A5F90A1B-FE75-4B96-86C6-813E18B0B204}" destId="{C414742F-1C8D-4006-948D-EEDE00AD1DAC}" srcOrd="1" destOrd="0" presId="urn:microsoft.com/office/officeart/2005/8/layout/hierarchy2"/>
    <dgm:cxn modelId="{CC1BD3D1-74C1-4D6A-A22C-51499F1397B4}" type="presParOf" srcId="{E4F83F56-1480-4ECE-81E8-D3ECC8004AC8}" destId="{D071414C-3653-4650-A586-4A35AE5C80EE}" srcOrd="4" destOrd="0" presId="urn:microsoft.com/office/officeart/2005/8/layout/hierarchy2"/>
    <dgm:cxn modelId="{AF937B09-07EF-43CF-9022-7FB39080BF87}" type="presParOf" srcId="{D071414C-3653-4650-A586-4A35AE5C80EE}" destId="{298294D8-EA72-4233-8EE1-8D84C95058EA}" srcOrd="0" destOrd="0" presId="urn:microsoft.com/office/officeart/2005/8/layout/hierarchy2"/>
    <dgm:cxn modelId="{1596E06A-8B35-4EFB-A1A3-F8B3F82526B3}" type="presParOf" srcId="{E4F83F56-1480-4ECE-81E8-D3ECC8004AC8}" destId="{55987BB9-CBB8-486D-96B2-CAF739FBC2F9}" srcOrd="5" destOrd="0" presId="urn:microsoft.com/office/officeart/2005/8/layout/hierarchy2"/>
    <dgm:cxn modelId="{9C09E7B7-ECE7-4FD5-902C-5445DFBDAC06}" type="presParOf" srcId="{55987BB9-CBB8-486D-96B2-CAF739FBC2F9}" destId="{9D953FA6-05F7-4775-B1D4-2E3459D67464}" srcOrd="0" destOrd="0" presId="urn:microsoft.com/office/officeart/2005/8/layout/hierarchy2"/>
    <dgm:cxn modelId="{AACEA0A0-8059-4503-A63F-3ADD64F331F4}" type="presParOf" srcId="{55987BB9-CBB8-486D-96B2-CAF739FBC2F9}" destId="{2DAC249A-9FC1-492A-9380-5FDB9CF256AE}" srcOrd="1" destOrd="0" presId="urn:microsoft.com/office/officeart/2005/8/layout/hierarchy2"/>
    <dgm:cxn modelId="{3DA9C42D-8EAA-4903-B4EF-756419ECB754}" type="presParOf" srcId="{2DAC249A-9FC1-492A-9380-5FDB9CF256AE}" destId="{CB8A3205-89AD-42D2-810E-97C46EB82B60}" srcOrd="0" destOrd="0" presId="urn:microsoft.com/office/officeart/2005/8/layout/hierarchy2"/>
    <dgm:cxn modelId="{4A18674F-0FA1-4EC1-94C7-320921202687}" type="presParOf" srcId="{CB8A3205-89AD-42D2-810E-97C46EB82B60}" destId="{A456E213-2A1A-4EE4-ACB3-D489A3B027CE}" srcOrd="0" destOrd="0" presId="urn:microsoft.com/office/officeart/2005/8/layout/hierarchy2"/>
    <dgm:cxn modelId="{C46579B4-7FB4-4C13-884E-A9F88C7D1208}" type="presParOf" srcId="{2DAC249A-9FC1-492A-9380-5FDB9CF256AE}" destId="{8BE0EC91-08D8-4C1C-8494-0E9B1ED782CA}" srcOrd="1" destOrd="0" presId="urn:microsoft.com/office/officeart/2005/8/layout/hierarchy2"/>
    <dgm:cxn modelId="{9244699D-E08F-4397-8B2C-69C358F8ED5A}" type="presParOf" srcId="{8BE0EC91-08D8-4C1C-8494-0E9B1ED782CA}" destId="{E9ADF1D5-730A-46CA-A3D7-DF18E387141A}" srcOrd="0" destOrd="0" presId="urn:microsoft.com/office/officeart/2005/8/layout/hierarchy2"/>
    <dgm:cxn modelId="{6F5A8AD2-ABA1-4A2A-A5B1-40B6E66047D5}" type="presParOf" srcId="{8BE0EC91-08D8-4C1C-8494-0E9B1ED782CA}" destId="{DA2A4698-90B8-4E30-BBEC-59F4742E6D38}" srcOrd="1" destOrd="0" presId="urn:microsoft.com/office/officeart/2005/8/layout/hierarchy2"/>
    <dgm:cxn modelId="{D804E212-B351-4AAB-997A-658C9BB03E6C}" type="presParOf" srcId="{2DAC249A-9FC1-492A-9380-5FDB9CF256AE}" destId="{C8CEEAEF-30E4-4C2B-A31A-86B159A3EBC8}" srcOrd="2" destOrd="0" presId="urn:microsoft.com/office/officeart/2005/8/layout/hierarchy2"/>
    <dgm:cxn modelId="{CDF52E74-9BAB-4011-9A95-7671A0714DAD}" type="presParOf" srcId="{C8CEEAEF-30E4-4C2B-A31A-86B159A3EBC8}" destId="{D6C76E7B-227D-4F1B-96E7-70926C7E3017}" srcOrd="0" destOrd="0" presId="urn:microsoft.com/office/officeart/2005/8/layout/hierarchy2"/>
    <dgm:cxn modelId="{52B916F5-FE5D-4C6B-99F0-66DAA74CC5BD}" type="presParOf" srcId="{2DAC249A-9FC1-492A-9380-5FDB9CF256AE}" destId="{C0B3B843-24A1-400D-A325-616A513DD20F}" srcOrd="3" destOrd="0" presId="urn:microsoft.com/office/officeart/2005/8/layout/hierarchy2"/>
    <dgm:cxn modelId="{0178FFDF-5F3A-48D2-9277-37B50DF8EB13}" type="presParOf" srcId="{C0B3B843-24A1-400D-A325-616A513DD20F}" destId="{5E3A3560-7862-4420-A061-F9CD45ECD8D7}" srcOrd="0" destOrd="0" presId="urn:microsoft.com/office/officeart/2005/8/layout/hierarchy2"/>
    <dgm:cxn modelId="{7DBCEC4A-19B9-4323-B950-BCFA434DCB8B}" type="presParOf" srcId="{C0B3B843-24A1-400D-A325-616A513DD20F}" destId="{A126746F-1933-4F44-B0A5-EC9FB4673287}" srcOrd="1" destOrd="0" presId="urn:microsoft.com/office/officeart/2005/8/layout/hierarchy2"/>
    <dgm:cxn modelId="{913CBE3B-B830-4D30-B4C8-0AA438A60E9A}" type="presParOf" srcId="{2DAC249A-9FC1-492A-9380-5FDB9CF256AE}" destId="{35AEBBF5-D820-41B3-B557-741F0C91638F}" srcOrd="4" destOrd="0" presId="urn:microsoft.com/office/officeart/2005/8/layout/hierarchy2"/>
    <dgm:cxn modelId="{F6906F1C-C206-4B35-8805-6FD8A63DAD24}" type="presParOf" srcId="{35AEBBF5-D820-41B3-B557-741F0C91638F}" destId="{5567C5FA-7AE1-4EEB-8E35-B35CED5D64DD}" srcOrd="0" destOrd="0" presId="urn:microsoft.com/office/officeart/2005/8/layout/hierarchy2"/>
    <dgm:cxn modelId="{BDE65757-0D4A-4F73-A4D3-8F2B02DDB47F}" type="presParOf" srcId="{2DAC249A-9FC1-492A-9380-5FDB9CF256AE}" destId="{9B4E8759-20E5-4023-8F63-7191AD31C943}" srcOrd="5" destOrd="0" presId="urn:microsoft.com/office/officeart/2005/8/layout/hierarchy2"/>
    <dgm:cxn modelId="{44A66688-890B-4C52-A325-DFC8EB5FD93A}" type="presParOf" srcId="{9B4E8759-20E5-4023-8F63-7191AD31C943}" destId="{4DDD3F42-EED2-49B0-965D-89CDD5BC8AA1}" srcOrd="0" destOrd="0" presId="urn:microsoft.com/office/officeart/2005/8/layout/hierarchy2"/>
    <dgm:cxn modelId="{A065D67F-EF44-4D5D-B1E1-C121AAADBD08}" type="presParOf" srcId="{9B4E8759-20E5-4023-8F63-7191AD31C943}" destId="{5FA53BD8-599C-4955-9BB6-4085F6486812}" srcOrd="1" destOrd="0" presId="urn:microsoft.com/office/officeart/2005/8/layout/hierarchy2"/>
    <dgm:cxn modelId="{48E5E0C5-3795-4F63-A6A0-FCC899EE55DC}" type="presParOf" srcId="{E4F83F56-1480-4ECE-81E8-D3ECC8004AC8}" destId="{1175853E-FDC5-49DD-9AAD-6C3314A84FA0}" srcOrd="6" destOrd="0" presId="urn:microsoft.com/office/officeart/2005/8/layout/hierarchy2"/>
    <dgm:cxn modelId="{6AEA8385-966B-48B6-8D64-93BD86A2BE69}" type="presParOf" srcId="{1175853E-FDC5-49DD-9AAD-6C3314A84FA0}" destId="{BA19CF10-F31E-4BAD-B72C-E817494E746D}" srcOrd="0" destOrd="0" presId="urn:microsoft.com/office/officeart/2005/8/layout/hierarchy2"/>
    <dgm:cxn modelId="{0240B95F-C85C-423B-95B6-C73A6347E405}" type="presParOf" srcId="{E4F83F56-1480-4ECE-81E8-D3ECC8004AC8}" destId="{D438BA5D-5B72-4921-B695-68BB7D43C991}" srcOrd="7" destOrd="0" presId="urn:microsoft.com/office/officeart/2005/8/layout/hierarchy2"/>
    <dgm:cxn modelId="{58DE6007-C8DC-4016-A610-321D48533DB0}" type="presParOf" srcId="{D438BA5D-5B72-4921-B695-68BB7D43C991}" destId="{75D0B7BA-6E7F-48B0-B2DD-2C99F87E2392}" srcOrd="0" destOrd="0" presId="urn:microsoft.com/office/officeart/2005/8/layout/hierarchy2"/>
    <dgm:cxn modelId="{1FA51790-AA6A-401B-A7AB-FB9F80D41076}" type="presParOf" srcId="{D438BA5D-5B72-4921-B695-68BB7D43C991}" destId="{024FF0C6-0589-491D-8ECE-1D1BF84C70D0}" srcOrd="1" destOrd="0" presId="urn:microsoft.com/office/officeart/2005/8/layout/hierarchy2"/>
    <dgm:cxn modelId="{C19114B8-83DA-4820-8902-B50437528ADF}" type="presParOf" srcId="{E4F83F56-1480-4ECE-81E8-D3ECC8004AC8}" destId="{ED0CAD46-8095-4333-AA58-65B5D962125E}" srcOrd="8" destOrd="0" presId="urn:microsoft.com/office/officeart/2005/8/layout/hierarchy2"/>
    <dgm:cxn modelId="{3E1B6711-BC12-4587-9AEF-8CCB8F94EDFA}" type="presParOf" srcId="{ED0CAD46-8095-4333-AA58-65B5D962125E}" destId="{6D3657F1-1154-41D8-B848-450BF9C732DC}" srcOrd="0" destOrd="0" presId="urn:microsoft.com/office/officeart/2005/8/layout/hierarchy2"/>
    <dgm:cxn modelId="{5AB1EA71-8E97-4CD5-8C7C-FFDB917018E1}" type="presParOf" srcId="{E4F83F56-1480-4ECE-81E8-D3ECC8004AC8}" destId="{303B5872-A5E6-4E6B-AC92-E32DEDAE8D4B}" srcOrd="9" destOrd="0" presId="urn:microsoft.com/office/officeart/2005/8/layout/hierarchy2"/>
    <dgm:cxn modelId="{7FA1AF63-7E5D-4ED7-8A05-58C95A8F8F7F}" type="presParOf" srcId="{303B5872-A5E6-4E6B-AC92-E32DEDAE8D4B}" destId="{BC508720-A323-4727-95C4-275FE597D8EC}" srcOrd="0" destOrd="0" presId="urn:microsoft.com/office/officeart/2005/8/layout/hierarchy2"/>
    <dgm:cxn modelId="{3A32667C-3EF8-48DE-85AF-C99A4C883520}" type="presParOf" srcId="{303B5872-A5E6-4E6B-AC92-E32DEDAE8D4B}" destId="{63EFDDB8-C7C3-4AF9-8EE8-59D533D6A778}" srcOrd="1" destOrd="0" presId="urn:microsoft.com/office/officeart/2005/8/layout/hierarchy2"/>
    <dgm:cxn modelId="{2474A3E2-4869-4707-A7B2-FF4EB9AB065B}" type="presParOf" srcId="{63EFDDB8-C7C3-4AF9-8EE8-59D533D6A778}" destId="{0D034AB0-6B9A-4DF5-8472-499E9C068F27}" srcOrd="0" destOrd="0" presId="urn:microsoft.com/office/officeart/2005/8/layout/hierarchy2"/>
    <dgm:cxn modelId="{447893AA-A232-4DA9-88C6-C6C35B197706}" type="presParOf" srcId="{0D034AB0-6B9A-4DF5-8472-499E9C068F27}" destId="{F8535FF1-47E6-4CA7-9935-75F38B1CD95D}" srcOrd="0" destOrd="0" presId="urn:microsoft.com/office/officeart/2005/8/layout/hierarchy2"/>
    <dgm:cxn modelId="{1B4A3502-AFBA-4D73-939B-3B5E6CEF28BD}" type="presParOf" srcId="{63EFDDB8-C7C3-4AF9-8EE8-59D533D6A778}" destId="{9F3E70FE-A93E-4505-9844-47CB6AB7BA8B}" srcOrd="1" destOrd="0" presId="urn:microsoft.com/office/officeart/2005/8/layout/hierarchy2"/>
    <dgm:cxn modelId="{705EE4FA-A2D2-400E-B7F0-A07CFE78043A}" type="presParOf" srcId="{9F3E70FE-A93E-4505-9844-47CB6AB7BA8B}" destId="{1133AF82-A490-4545-8750-4820D33B0AEA}" srcOrd="0" destOrd="0" presId="urn:microsoft.com/office/officeart/2005/8/layout/hierarchy2"/>
    <dgm:cxn modelId="{AD3D687B-7C45-46C5-92A2-8B6ED3A2F07A}" type="presParOf" srcId="{9F3E70FE-A93E-4505-9844-47CB6AB7BA8B}" destId="{476CCE22-20BE-423F-8F74-249F57F6896B}" srcOrd="1" destOrd="0" presId="urn:microsoft.com/office/officeart/2005/8/layout/hierarchy2"/>
    <dgm:cxn modelId="{AE5FB953-D28D-4D20-8E57-0135A5F8808E}" type="presParOf" srcId="{63EFDDB8-C7C3-4AF9-8EE8-59D533D6A778}" destId="{3C6C097F-19E6-4FEB-B977-DD7556441FF8}" srcOrd="2" destOrd="0" presId="urn:microsoft.com/office/officeart/2005/8/layout/hierarchy2"/>
    <dgm:cxn modelId="{D84AE857-D3AC-43C6-9405-727D4EF5196A}" type="presParOf" srcId="{3C6C097F-19E6-4FEB-B977-DD7556441FF8}" destId="{29C11189-743F-4577-B1D7-A3AE6EF84B3D}" srcOrd="0" destOrd="0" presId="urn:microsoft.com/office/officeart/2005/8/layout/hierarchy2"/>
    <dgm:cxn modelId="{6425BA26-6BE2-496F-9A05-BF8C4DC5E408}" type="presParOf" srcId="{63EFDDB8-C7C3-4AF9-8EE8-59D533D6A778}" destId="{51F88F11-8F22-47DD-BE47-2AA43AF8D293}" srcOrd="3" destOrd="0" presId="urn:microsoft.com/office/officeart/2005/8/layout/hierarchy2"/>
    <dgm:cxn modelId="{117854A1-FFDF-45A6-95F6-C7E437B15E95}" type="presParOf" srcId="{51F88F11-8F22-47DD-BE47-2AA43AF8D293}" destId="{ACD3DA2E-EF22-4009-9795-0A0D9A5028AF}" srcOrd="0" destOrd="0" presId="urn:microsoft.com/office/officeart/2005/8/layout/hierarchy2"/>
    <dgm:cxn modelId="{468A666D-4476-4FFA-A7E7-114106EA48F4}" type="presParOf" srcId="{51F88F11-8F22-47DD-BE47-2AA43AF8D293}" destId="{8DFB4DB1-1ED4-41F3-80C9-246E5D782208}" srcOrd="1" destOrd="0" presId="urn:microsoft.com/office/officeart/2005/8/layout/hierarchy2"/>
    <dgm:cxn modelId="{47DD9CBC-FA98-4170-A1C6-F0FB0649FB3A}" type="presParOf" srcId="{63EFDDB8-C7C3-4AF9-8EE8-59D533D6A778}" destId="{B5CEEFAF-5291-40AD-A651-62E863BFF74F}" srcOrd="4" destOrd="0" presId="urn:microsoft.com/office/officeart/2005/8/layout/hierarchy2"/>
    <dgm:cxn modelId="{4A55C1E9-C98D-41EB-8B71-AD91EBB97D31}" type="presParOf" srcId="{B5CEEFAF-5291-40AD-A651-62E863BFF74F}" destId="{4F6F19EE-1883-4C59-A45D-C6D79B076219}" srcOrd="0" destOrd="0" presId="urn:microsoft.com/office/officeart/2005/8/layout/hierarchy2"/>
    <dgm:cxn modelId="{B5F98E61-BA90-423C-9A1D-7DB99FBB4A4B}" type="presParOf" srcId="{63EFDDB8-C7C3-4AF9-8EE8-59D533D6A778}" destId="{E198A6D0-344E-4A45-A83F-8A66617FC25D}" srcOrd="5" destOrd="0" presId="urn:microsoft.com/office/officeart/2005/8/layout/hierarchy2"/>
    <dgm:cxn modelId="{CE8A34EE-11B4-4CBF-A08B-A96C0C4FC9EE}" type="presParOf" srcId="{E198A6D0-344E-4A45-A83F-8A66617FC25D}" destId="{87A16363-17D3-4224-B263-199A9B1B44AB}" srcOrd="0" destOrd="0" presId="urn:microsoft.com/office/officeart/2005/8/layout/hierarchy2"/>
    <dgm:cxn modelId="{DE76D343-7A47-43E8-92C6-6A5317F7D9BC}" type="presParOf" srcId="{E198A6D0-344E-4A45-A83F-8A66617FC25D}" destId="{892FDC3A-7CA1-4FD7-89CC-360C0051C674}" srcOrd="1" destOrd="0" presId="urn:microsoft.com/office/officeart/2005/8/layout/hierarchy2"/>
    <dgm:cxn modelId="{3C2D85D6-4AA9-45C8-9A5B-296392F4D1C7}" type="presParOf" srcId="{63EFDDB8-C7C3-4AF9-8EE8-59D533D6A778}" destId="{61A421B0-8694-4DD1-A737-7B5F65C55C63}" srcOrd="6" destOrd="0" presId="urn:microsoft.com/office/officeart/2005/8/layout/hierarchy2"/>
    <dgm:cxn modelId="{4F38E8D4-BBF1-40D0-8F12-9F34866CCD30}" type="presParOf" srcId="{61A421B0-8694-4DD1-A737-7B5F65C55C63}" destId="{21479786-B092-4E59-AEDA-B873B253FAA9}" srcOrd="0" destOrd="0" presId="urn:microsoft.com/office/officeart/2005/8/layout/hierarchy2"/>
    <dgm:cxn modelId="{2299E548-BEE1-403B-B08E-E2D7458B6BF8}" type="presParOf" srcId="{63EFDDB8-C7C3-4AF9-8EE8-59D533D6A778}" destId="{0D8A7DF4-6918-4988-924F-09B393D6EA0C}" srcOrd="7" destOrd="0" presId="urn:microsoft.com/office/officeart/2005/8/layout/hierarchy2"/>
    <dgm:cxn modelId="{9FA6EA09-2EE3-4404-A68E-FD9655F854F5}" type="presParOf" srcId="{0D8A7DF4-6918-4988-924F-09B393D6EA0C}" destId="{8528AFD5-7770-4BB7-BFD8-0BC3DBECA0E0}" srcOrd="0" destOrd="0" presId="urn:microsoft.com/office/officeart/2005/8/layout/hierarchy2"/>
    <dgm:cxn modelId="{D27473C7-8A10-4F22-A24A-B3FADBF14C3D}" type="presParOf" srcId="{0D8A7DF4-6918-4988-924F-09B393D6EA0C}" destId="{191D35A3-458F-43E9-B15A-865B9541C285}" srcOrd="1" destOrd="0" presId="urn:microsoft.com/office/officeart/2005/8/layout/hierarchy2"/>
    <dgm:cxn modelId="{E36D5CAD-EFDE-49EE-9967-EAF080DCF624}" type="presParOf" srcId="{63EFDDB8-C7C3-4AF9-8EE8-59D533D6A778}" destId="{96B70007-EEB8-481A-8CF1-42255D59D55C}" srcOrd="8" destOrd="0" presId="urn:microsoft.com/office/officeart/2005/8/layout/hierarchy2"/>
    <dgm:cxn modelId="{978D0C06-DD06-4DFB-AD16-52E51D8434FE}" type="presParOf" srcId="{96B70007-EEB8-481A-8CF1-42255D59D55C}" destId="{BD01BC89-FAF6-45C0-8FBA-B3CEF4D381BB}" srcOrd="0" destOrd="0" presId="urn:microsoft.com/office/officeart/2005/8/layout/hierarchy2"/>
    <dgm:cxn modelId="{C8A9050A-C3C4-43FD-883C-ADD8489C051D}" type="presParOf" srcId="{63EFDDB8-C7C3-4AF9-8EE8-59D533D6A778}" destId="{8E20FDB1-48F4-4E02-9889-CB8BB90DD4EB}" srcOrd="9" destOrd="0" presId="urn:microsoft.com/office/officeart/2005/8/layout/hierarchy2"/>
    <dgm:cxn modelId="{43D7A270-1CD4-437E-AD12-26029B055C54}" type="presParOf" srcId="{8E20FDB1-48F4-4E02-9889-CB8BB90DD4EB}" destId="{3B7C543B-9D5A-4905-B5DC-866673B0903C}" srcOrd="0" destOrd="0" presId="urn:microsoft.com/office/officeart/2005/8/layout/hierarchy2"/>
    <dgm:cxn modelId="{CEBAD01E-9DAF-4632-90B6-D85F09AB4BF2}" type="presParOf" srcId="{8E20FDB1-48F4-4E02-9889-CB8BB90DD4EB}" destId="{BF9193F1-8F1E-4B08-9F26-D252CAEAC881}"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C66117-8ABC-4680-8110-008BFC59A079}">
      <dsp:nvSpPr>
        <dsp:cNvPr id="0" name=""/>
        <dsp:cNvSpPr/>
      </dsp:nvSpPr>
      <dsp:spPr>
        <a:xfrm>
          <a:off x="186160" y="1089893"/>
          <a:ext cx="689651" cy="2108892"/>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en-US" altLang="ja-JP" sz="2400" b="1" kern="1200" dirty="0" smtClean="0"/>
            <a:t>Ⅲ</a:t>
          </a:r>
          <a:br>
            <a:rPr kumimoji="1" lang="en-US" altLang="ja-JP" sz="2400" b="1" kern="1200" dirty="0" smtClean="0"/>
          </a:br>
          <a:r>
            <a:rPr kumimoji="1" lang="ja-JP" altLang="en-US" sz="2400" b="1" kern="1200" dirty="0" smtClean="0"/>
            <a:t>債</a:t>
          </a:r>
          <a:r>
            <a:rPr kumimoji="1" lang="en-US" altLang="ja-JP" sz="2400" b="1" kern="1200" dirty="0" smtClean="0"/>
            <a:t/>
          </a:r>
          <a:br>
            <a:rPr kumimoji="1" lang="en-US" altLang="ja-JP" sz="2400" b="1" kern="1200" dirty="0" smtClean="0"/>
          </a:br>
          <a:r>
            <a:rPr kumimoji="1" lang="ja-JP" altLang="en-US" sz="2400" b="1" kern="1200" dirty="0" smtClean="0"/>
            <a:t>権</a:t>
          </a:r>
          <a:endParaRPr kumimoji="1" lang="ja-JP" altLang="en-US" sz="2400" b="1" kern="1200" dirty="0"/>
        </a:p>
      </dsp:txBody>
      <dsp:txXfrm>
        <a:off x="206359" y="1110092"/>
        <a:ext cx="649253" cy="2068494"/>
      </dsp:txXfrm>
    </dsp:sp>
    <dsp:sp modelId="{EC52409F-3403-4364-A8E6-0B6825FC4C1E}">
      <dsp:nvSpPr>
        <dsp:cNvPr id="0" name=""/>
        <dsp:cNvSpPr/>
      </dsp:nvSpPr>
      <dsp:spPr>
        <a:xfrm rot="18293969">
          <a:off x="693080" y="1781752"/>
          <a:ext cx="854161" cy="24629"/>
        </a:xfrm>
        <a:custGeom>
          <a:avLst/>
          <a:gdLst/>
          <a:ahLst/>
          <a:cxnLst/>
          <a:rect l="0" t="0" r="0" b="0"/>
          <a:pathLst>
            <a:path>
              <a:moveTo>
                <a:pt x="0" y="12314"/>
              </a:moveTo>
              <a:lnTo>
                <a:pt x="854161" y="1231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1098806" y="1772713"/>
        <a:ext cx="42708" cy="42708"/>
      </dsp:txXfrm>
    </dsp:sp>
    <dsp:sp modelId="{4F2F28BE-CCCD-4D17-94C5-6CCB9DBDB964}">
      <dsp:nvSpPr>
        <dsp:cNvPr id="0" name=""/>
        <dsp:cNvSpPr/>
      </dsp:nvSpPr>
      <dsp:spPr>
        <a:xfrm>
          <a:off x="1364510" y="789063"/>
          <a:ext cx="834477" cy="1309461"/>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hlinkClick xmlns:r="http://schemas.openxmlformats.org/officeDocument/2006/relationships" r:id="" action="ppaction://hlinksldjump"/>
            </a:rPr>
            <a:t>債権</a:t>
          </a:r>
          <a:r>
            <a:rPr kumimoji="1" lang="en-US" altLang="ja-JP" sz="2400" b="1" kern="1200" dirty="0" smtClean="0">
              <a:hlinkClick xmlns:r="http://schemas.openxmlformats.org/officeDocument/2006/relationships" r:id="" action="ppaction://hlinksldjump"/>
            </a:rPr>
            <a:t/>
          </a:r>
          <a:br>
            <a:rPr kumimoji="1" lang="en-US" altLang="ja-JP" sz="2400" b="1" kern="1200" dirty="0" smtClean="0">
              <a:hlinkClick xmlns:r="http://schemas.openxmlformats.org/officeDocument/2006/relationships" r:id="" action="ppaction://hlinksldjump"/>
            </a:rPr>
          </a:br>
          <a:r>
            <a:rPr kumimoji="1" lang="ja-JP" altLang="en-US" sz="2400" b="1" kern="1200" dirty="0" smtClean="0">
              <a:hlinkClick xmlns:r="http://schemas.openxmlformats.org/officeDocument/2006/relationships" r:id="" action="ppaction://hlinksldjump"/>
            </a:rPr>
            <a:t>総論</a:t>
          </a:r>
          <a:endParaRPr kumimoji="1" lang="ja-JP" altLang="en-US" sz="2400" b="1" kern="1200" dirty="0"/>
        </a:p>
      </dsp:txBody>
      <dsp:txXfrm>
        <a:off x="1388951" y="813504"/>
        <a:ext cx="785595" cy="1260579"/>
      </dsp:txXfrm>
    </dsp:sp>
    <dsp:sp modelId="{6F1C6E94-4E30-4C71-B311-B4E700491230}">
      <dsp:nvSpPr>
        <dsp:cNvPr id="0" name=""/>
        <dsp:cNvSpPr/>
      </dsp:nvSpPr>
      <dsp:spPr>
        <a:xfrm rot="3306031">
          <a:off x="693080" y="2482298"/>
          <a:ext cx="854161" cy="24629"/>
        </a:xfrm>
        <a:custGeom>
          <a:avLst/>
          <a:gdLst/>
          <a:ahLst/>
          <a:cxnLst/>
          <a:rect l="0" t="0" r="0" b="0"/>
          <a:pathLst>
            <a:path>
              <a:moveTo>
                <a:pt x="0" y="12314"/>
              </a:moveTo>
              <a:lnTo>
                <a:pt x="854161" y="1231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1098806" y="2473259"/>
        <a:ext cx="42708" cy="42708"/>
      </dsp:txXfrm>
    </dsp:sp>
    <dsp:sp modelId="{AED904E8-F7AB-4978-A7DD-AC6CE3010BAA}">
      <dsp:nvSpPr>
        <dsp:cNvPr id="0" name=""/>
        <dsp:cNvSpPr/>
      </dsp:nvSpPr>
      <dsp:spPr>
        <a:xfrm>
          <a:off x="1364510" y="2190155"/>
          <a:ext cx="834477" cy="1309461"/>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債権</a:t>
          </a:r>
          <a:r>
            <a:rPr kumimoji="1" lang="en-US" altLang="ja-JP" sz="2400" b="1" kern="1200" dirty="0" smtClean="0"/>
            <a:t/>
          </a:r>
          <a:br>
            <a:rPr kumimoji="1" lang="en-US" altLang="ja-JP" sz="2400" b="1" kern="1200" dirty="0" smtClean="0"/>
          </a:br>
          <a:r>
            <a:rPr kumimoji="1" lang="ja-JP" altLang="en-US" sz="2400" b="1" kern="1200" dirty="0" smtClean="0"/>
            <a:t>各論</a:t>
          </a:r>
          <a:endParaRPr kumimoji="1" lang="ja-JP" altLang="en-US" sz="2400" b="1" kern="1200" dirty="0"/>
        </a:p>
      </dsp:txBody>
      <dsp:txXfrm>
        <a:off x="1388951" y="2214596"/>
        <a:ext cx="785595" cy="1260579"/>
      </dsp:txXfrm>
    </dsp:sp>
    <dsp:sp modelId="{51372532-6BAA-45F3-A56C-217EFE4EDCF2}">
      <dsp:nvSpPr>
        <dsp:cNvPr id="0" name=""/>
        <dsp:cNvSpPr/>
      </dsp:nvSpPr>
      <dsp:spPr>
        <a:xfrm rot="17484778">
          <a:off x="1774047" y="2209481"/>
          <a:ext cx="1338579" cy="24629"/>
        </a:xfrm>
        <a:custGeom>
          <a:avLst/>
          <a:gdLst/>
          <a:ahLst/>
          <a:cxnLst/>
          <a:rect l="0" t="0" r="0" b="0"/>
          <a:pathLst>
            <a:path>
              <a:moveTo>
                <a:pt x="0" y="12314"/>
              </a:moveTo>
              <a:lnTo>
                <a:pt x="1338579" y="1231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2409872" y="2188331"/>
        <a:ext cx="66928" cy="66928"/>
      </dsp:txXfrm>
    </dsp:sp>
    <dsp:sp modelId="{AFC472D5-E6E9-4F58-A87A-4D221720BF92}">
      <dsp:nvSpPr>
        <dsp:cNvPr id="0" name=""/>
        <dsp:cNvSpPr/>
      </dsp:nvSpPr>
      <dsp:spPr>
        <a:xfrm>
          <a:off x="2687685" y="1229127"/>
          <a:ext cx="1626144" cy="739156"/>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solidFill>
                <a:srgbClr val="FF0000"/>
              </a:solidFill>
            </a:rPr>
            <a:t>契約</a:t>
          </a:r>
          <a:endParaRPr kumimoji="1" lang="ja-JP" altLang="en-US" sz="2400" b="1" kern="1200" dirty="0">
            <a:solidFill>
              <a:srgbClr val="FF0000"/>
            </a:solidFill>
          </a:endParaRPr>
        </a:p>
      </dsp:txBody>
      <dsp:txXfrm>
        <a:off x="2709334" y="1250776"/>
        <a:ext cx="1582846" cy="695858"/>
      </dsp:txXfrm>
    </dsp:sp>
    <dsp:sp modelId="{B8117E8E-3454-4AB5-B327-DFD87125232E}">
      <dsp:nvSpPr>
        <dsp:cNvPr id="0" name=""/>
        <dsp:cNvSpPr/>
      </dsp:nvSpPr>
      <dsp:spPr>
        <a:xfrm rot="18586961">
          <a:off x="4176310" y="1292933"/>
          <a:ext cx="763737" cy="24629"/>
        </a:xfrm>
        <a:custGeom>
          <a:avLst/>
          <a:gdLst/>
          <a:ahLst/>
          <a:cxnLst/>
          <a:rect l="0" t="0" r="0" b="0"/>
          <a:pathLst>
            <a:path>
              <a:moveTo>
                <a:pt x="0" y="12314"/>
              </a:moveTo>
              <a:lnTo>
                <a:pt x="763737" y="12314"/>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4539085" y="1286154"/>
        <a:ext cx="38186" cy="38186"/>
      </dsp:txXfrm>
    </dsp:sp>
    <dsp:sp modelId="{F5E33E5E-0710-4BED-9518-0E931384D54B}">
      <dsp:nvSpPr>
        <dsp:cNvPr id="0" name=""/>
        <dsp:cNvSpPr/>
      </dsp:nvSpPr>
      <dsp:spPr>
        <a:xfrm>
          <a:off x="4802528" y="470691"/>
          <a:ext cx="1221746" cy="1082198"/>
        </a:xfrm>
        <a:prstGeom prst="roundRect">
          <a:avLst>
            <a:gd name="adj" fmla="val 1000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solidFill>
                <a:srgbClr val="FF0000"/>
              </a:solidFill>
            </a:rPr>
            <a:t>契約</a:t>
          </a:r>
          <a:r>
            <a:rPr kumimoji="1" lang="en-US" altLang="ja-JP" sz="2400" b="1" kern="1200" dirty="0" smtClean="0"/>
            <a:t/>
          </a:r>
          <a:br>
            <a:rPr kumimoji="1" lang="en-US" altLang="ja-JP" sz="2400" b="1" kern="1200" dirty="0" smtClean="0"/>
          </a:br>
          <a:r>
            <a:rPr kumimoji="1" lang="ja-JP" altLang="en-US" sz="2400" b="1" kern="1200" dirty="0" smtClean="0">
              <a:solidFill>
                <a:srgbClr val="FF0000"/>
              </a:solidFill>
            </a:rPr>
            <a:t>総論</a:t>
          </a:r>
          <a:endParaRPr kumimoji="1" lang="ja-JP" altLang="en-US" sz="2400" b="1" kern="1200" dirty="0">
            <a:solidFill>
              <a:srgbClr val="FF0000"/>
            </a:solidFill>
          </a:endParaRPr>
        </a:p>
      </dsp:txBody>
      <dsp:txXfrm>
        <a:off x="4834224" y="502387"/>
        <a:ext cx="1158354" cy="1018806"/>
      </dsp:txXfrm>
    </dsp:sp>
    <dsp:sp modelId="{EC6651C1-7689-4591-BCEC-3F23C90533AB}">
      <dsp:nvSpPr>
        <dsp:cNvPr id="0" name=""/>
        <dsp:cNvSpPr/>
      </dsp:nvSpPr>
      <dsp:spPr>
        <a:xfrm rot="18289469">
          <a:off x="5840740" y="648223"/>
          <a:ext cx="855767" cy="24629"/>
        </a:xfrm>
        <a:custGeom>
          <a:avLst/>
          <a:gdLst/>
          <a:ahLst/>
          <a:cxnLst/>
          <a:rect l="0" t="0" r="0" b="0"/>
          <a:pathLst>
            <a:path>
              <a:moveTo>
                <a:pt x="0" y="12314"/>
              </a:moveTo>
              <a:lnTo>
                <a:pt x="855767" y="12314"/>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6247229" y="639144"/>
        <a:ext cx="42788" cy="42788"/>
      </dsp:txXfrm>
    </dsp:sp>
    <dsp:sp modelId="{0F89BE2A-0491-498F-A1C3-AA05039D124D}">
      <dsp:nvSpPr>
        <dsp:cNvPr id="0" name=""/>
        <dsp:cNvSpPr/>
      </dsp:nvSpPr>
      <dsp:spPr>
        <a:xfrm>
          <a:off x="6512973" y="3849"/>
          <a:ext cx="1221746" cy="610873"/>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成立</a:t>
          </a:r>
          <a:endParaRPr kumimoji="1" lang="ja-JP" altLang="en-US" sz="2400" b="1" kern="1200" dirty="0"/>
        </a:p>
      </dsp:txBody>
      <dsp:txXfrm>
        <a:off x="6530865" y="21741"/>
        <a:ext cx="1185962" cy="575089"/>
      </dsp:txXfrm>
    </dsp:sp>
    <dsp:sp modelId="{E2907EEE-1CBE-4242-8349-5009F2E90830}">
      <dsp:nvSpPr>
        <dsp:cNvPr id="0" name=""/>
        <dsp:cNvSpPr/>
      </dsp:nvSpPr>
      <dsp:spPr>
        <a:xfrm>
          <a:off x="6024274" y="999476"/>
          <a:ext cx="488698" cy="24629"/>
        </a:xfrm>
        <a:custGeom>
          <a:avLst/>
          <a:gdLst/>
          <a:ahLst/>
          <a:cxnLst/>
          <a:rect l="0" t="0" r="0" b="0"/>
          <a:pathLst>
            <a:path>
              <a:moveTo>
                <a:pt x="0" y="12314"/>
              </a:moveTo>
              <a:lnTo>
                <a:pt x="488698" y="12314"/>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6256406" y="999573"/>
        <a:ext cx="24434" cy="24434"/>
      </dsp:txXfrm>
    </dsp:sp>
    <dsp:sp modelId="{856AB8E6-8B4D-4394-B835-17EFE26BD3E6}">
      <dsp:nvSpPr>
        <dsp:cNvPr id="0" name=""/>
        <dsp:cNvSpPr/>
      </dsp:nvSpPr>
      <dsp:spPr>
        <a:xfrm>
          <a:off x="6512973" y="706354"/>
          <a:ext cx="1221746" cy="610873"/>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効力</a:t>
          </a:r>
          <a:endParaRPr kumimoji="1" lang="ja-JP" altLang="en-US" sz="2400" b="1" kern="1200" dirty="0"/>
        </a:p>
      </dsp:txBody>
      <dsp:txXfrm>
        <a:off x="6530865" y="724246"/>
        <a:ext cx="1185962" cy="575089"/>
      </dsp:txXfrm>
    </dsp:sp>
    <dsp:sp modelId="{787670A4-B0C5-44B3-B6F9-4B946AD19D25}">
      <dsp:nvSpPr>
        <dsp:cNvPr id="0" name=""/>
        <dsp:cNvSpPr/>
      </dsp:nvSpPr>
      <dsp:spPr>
        <a:xfrm rot="3310531">
          <a:off x="5840740" y="1350728"/>
          <a:ext cx="855767" cy="24629"/>
        </a:xfrm>
        <a:custGeom>
          <a:avLst/>
          <a:gdLst/>
          <a:ahLst/>
          <a:cxnLst/>
          <a:rect l="0" t="0" r="0" b="0"/>
          <a:pathLst>
            <a:path>
              <a:moveTo>
                <a:pt x="0" y="12314"/>
              </a:moveTo>
              <a:lnTo>
                <a:pt x="855767" y="12314"/>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6247229" y="1341648"/>
        <a:ext cx="42788" cy="42788"/>
      </dsp:txXfrm>
    </dsp:sp>
    <dsp:sp modelId="{E6C74CE8-0F0C-48A8-8E7F-332A387DE5A0}">
      <dsp:nvSpPr>
        <dsp:cNvPr id="0" name=""/>
        <dsp:cNvSpPr/>
      </dsp:nvSpPr>
      <dsp:spPr>
        <a:xfrm>
          <a:off x="6512973" y="1408858"/>
          <a:ext cx="1221746" cy="610873"/>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solidFill>
                <a:srgbClr val="FF0000"/>
              </a:solidFill>
            </a:rPr>
            <a:t>解除</a:t>
          </a:r>
          <a:endParaRPr kumimoji="1" lang="ja-JP" altLang="en-US" sz="2400" b="1" kern="1200" dirty="0">
            <a:solidFill>
              <a:srgbClr val="FF0000"/>
            </a:solidFill>
          </a:endParaRPr>
        </a:p>
      </dsp:txBody>
      <dsp:txXfrm>
        <a:off x="6530865" y="1426750"/>
        <a:ext cx="1185962" cy="575089"/>
      </dsp:txXfrm>
    </dsp:sp>
    <dsp:sp modelId="{E53E0BD2-449A-42D8-9458-CEB85495F108}">
      <dsp:nvSpPr>
        <dsp:cNvPr id="0" name=""/>
        <dsp:cNvSpPr/>
      </dsp:nvSpPr>
      <dsp:spPr>
        <a:xfrm rot="3013039">
          <a:off x="4176310" y="1879848"/>
          <a:ext cx="763737" cy="24629"/>
        </a:xfrm>
        <a:custGeom>
          <a:avLst/>
          <a:gdLst/>
          <a:ahLst/>
          <a:cxnLst/>
          <a:rect l="0" t="0" r="0" b="0"/>
          <a:pathLst>
            <a:path>
              <a:moveTo>
                <a:pt x="0" y="12314"/>
              </a:moveTo>
              <a:lnTo>
                <a:pt x="763737" y="12314"/>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4539085" y="1873069"/>
        <a:ext cx="38186" cy="38186"/>
      </dsp:txXfrm>
    </dsp:sp>
    <dsp:sp modelId="{F86B55EF-04DC-4C1C-9F95-5F696454D557}">
      <dsp:nvSpPr>
        <dsp:cNvPr id="0" name=""/>
        <dsp:cNvSpPr/>
      </dsp:nvSpPr>
      <dsp:spPr>
        <a:xfrm>
          <a:off x="4802528" y="1644520"/>
          <a:ext cx="1221746" cy="1082198"/>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契約</a:t>
          </a:r>
          <a:r>
            <a:rPr kumimoji="1" lang="en-US" altLang="ja-JP" sz="2400" b="1" kern="1200" dirty="0" smtClean="0"/>
            <a:t/>
          </a:r>
          <a:br>
            <a:rPr kumimoji="1" lang="en-US" altLang="ja-JP" sz="2400" b="1" kern="1200" dirty="0" smtClean="0"/>
          </a:br>
          <a:r>
            <a:rPr kumimoji="1" lang="ja-JP" altLang="en-US" sz="2400" b="1" kern="1200" dirty="0" smtClean="0"/>
            <a:t>各論</a:t>
          </a:r>
          <a:endParaRPr kumimoji="1" lang="ja-JP" altLang="en-US" sz="2400" b="1" kern="1200" dirty="0"/>
        </a:p>
      </dsp:txBody>
      <dsp:txXfrm>
        <a:off x="4834224" y="1676216"/>
        <a:ext cx="1158354" cy="1018806"/>
      </dsp:txXfrm>
    </dsp:sp>
    <dsp:sp modelId="{F1049D93-2535-4544-AD2F-1E8B21AC0928}">
      <dsp:nvSpPr>
        <dsp:cNvPr id="0" name=""/>
        <dsp:cNvSpPr/>
      </dsp:nvSpPr>
      <dsp:spPr>
        <a:xfrm rot="19178128">
          <a:off x="2122642" y="2624875"/>
          <a:ext cx="641387" cy="24629"/>
        </a:xfrm>
        <a:custGeom>
          <a:avLst/>
          <a:gdLst/>
          <a:ahLst/>
          <a:cxnLst/>
          <a:rect l="0" t="0" r="0" b="0"/>
          <a:pathLst>
            <a:path>
              <a:moveTo>
                <a:pt x="0" y="12314"/>
              </a:moveTo>
              <a:lnTo>
                <a:pt x="641387" y="1231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2427301" y="2621155"/>
        <a:ext cx="32069" cy="32069"/>
      </dsp:txXfrm>
    </dsp:sp>
    <dsp:sp modelId="{B40A097F-2F07-44A8-BFBA-4D52E0D9ACDE}">
      <dsp:nvSpPr>
        <dsp:cNvPr id="0" name=""/>
        <dsp:cNvSpPr/>
      </dsp:nvSpPr>
      <dsp:spPr>
        <a:xfrm>
          <a:off x="2687685" y="2059914"/>
          <a:ext cx="1626144" cy="739156"/>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事務管理</a:t>
          </a:r>
          <a:endParaRPr kumimoji="1" lang="ja-JP" altLang="en-US" sz="2400" b="1" kern="1200" dirty="0"/>
        </a:p>
      </dsp:txBody>
      <dsp:txXfrm>
        <a:off x="2709334" y="2081563"/>
        <a:ext cx="1582846" cy="695858"/>
      </dsp:txXfrm>
    </dsp:sp>
    <dsp:sp modelId="{3826C46C-C986-4EE7-BB24-3DC723A4EBE0}">
      <dsp:nvSpPr>
        <dsp:cNvPr id="0" name=""/>
        <dsp:cNvSpPr/>
      </dsp:nvSpPr>
      <dsp:spPr>
        <a:xfrm rot="2421872">
          <a:off x="2122642" y="3040268"/>
          <a:ext cx="641387" cy="24629"/>
        </a:xfrm>
        <a:custGeom>
          <a:avLst/>
          <a:gdLst/>
          <a:ahLst/>
          <a:cxnLst/>
          <a:rect l="0" t="0" r="0" b="0"/>
          <a:pathLst>
            <a:path>
              <a:moveTo>
                <a:pt x="0" y="12314"/>
              </a:moveTo>
              <a:lnTo>
                <a:pt x="641387" y="1231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2427301" y="3036548"/>
        <a:ext cx="32069" cy="32069"/>
      </dsp:txXfrm>
    </dsp:sp>
    <dsp:sp modelId="{A6501F0D-5C85-41C6-A7D2-B0EE6F64CECD}">
      <dsp:nvSpPr>
        <dsp:cNvPr id="0" name=""/>
        <dsp:cNvSpPr/>
      </dsp:nvSpPr>
      <dsp:spPr>
        <a:xfrm>
          <a:off x="2687685" y="2890702"/>
          <a:ext cx="1626144" cy="739156"/>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不当利得</a:t>
          </a:r>
          <a:endParaRPr kumimoji="1" lang="ja-JP" altLang="en-US" sz="2400" b="1" kern="1200" dirty="0"/>
        </a:p>
      </dsp:txBody>
      <dsp:txXfrm>
        <a:off x="2709334" y="2912351"/>
        <a:ext cx="1582846" cy="695858"/>
      </dsp:txXfrm>
    </dsp:sp>
    <dsp:sp modelId="{4A48069D-0F8E-4B89-859E-895BBF7F8CF4}">
      <dsp:nvSpPr>
        <dsp:cNvPr id="0" name=""/>
        <dsp:cNvSpPr/>
      </dsp:nvSpPr>
      <dsp:spPr>
        <a:xfrm rot="4115222">
          <a:off x="1774047" y="3455662"/>
          <a:ext cx="1338579" cy="24629"/>
        </a:xfrm>
        <a:custGeom>
          <a:avLst/>
          <a:gdLst/>
          <a:ahLst/>
          <a:cxnLst/>
          <a:rect l="0" t="0" r="0" b="0"/>
          <a:pathLst>
            <a:path>
              <a:moveTo>
                <a:pt x="0" y="12314"/>
              </a:moveTo>
              <a:lnTo>
                <a:pt x="1338579" y="1231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b="1" kern="1200"/>
        </a:p>
      </dsp:txBody>
      <dsp:txXfrm>
        <a:off x="2409872" y="3434512"/>
        <a:ext cx="66928" cy="66928"/>
      </dsp:txXfrm>
    </dsp:sp>
    <dsp:sp modelId="{3536FAA4-4367-42D4-87B7-DCF4A4055CC2}">
      <dsp:nvSpPr>
        <dsp:cNvPr id="0" name=""/>
        <dsp:cNvSpPr/>
      </dsp:nvSpPr>
      <dsp:spPr>
        <a:xfrm>
          <a:off x="2687685" y="3721489"/>
          <a:ext cx="1626144" cy="739156"/>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不法行為</a:t>
          </a:r>
          <a:endParaRPr kumimoji="1" lang="ja-JP" altLang="en-US" sz="2400" b="1" kern="1200" dirty="0"/>
        </a:p>
      </dsp:txBody>
      <dsp:txXfrm>
        <a:off x="2709334" y="3743138"/>
        <a:ext cx="1582846" cy="6958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09536B-B238-43A4-8089-E5F04636403A}">
      <dsp:nvSpPr>
        <dsp:cNvPr id="0" name=""/>
        <dsp:cNvSpPr/>
      </dsp:nvSpPr>
      <dsp:spPr>
        <a:xfrm>
          <a:off x="128204" y="1008110"/>
          <a:ext cx="623327" cy="1732800"/>
        </a:xfrm>
        <a:prstGeom prst="roundRect">
          <a:avLst>
            <a:gd name="adj" fmla="val 10000"/>
          </a:avLst>
        </a:prstGeom>
        <a:solidFill>
          <a:schemeClr val="accent5"/>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債</a:t>
          </a:r>
          <a:r>
            <a:rPr kumimoji="1" lang="en-US" altLang="ja-JP" sz="1800" b="1" kern="1200" dirty="0" smtClean="0"/>
            <a:t/>
          </a:r>
          <a:br>
            <a:rPr kumimoji="1" lang="en-US" altLang="ja-JP" sz="1800" b="1" kern="1200" dirty="0" smtClean="0"/>
          </a:br>
          <a:r>
            <a:rPr kumimoji="1" lang="ja-JP" altLang="en-US" sz="1800" b="1" kern="1200" dirty="0" smtClean="0"/>
            <a:t>権</a:t>
          </a:r>
          <a:r>
            <a:rPr kumimoji="1" lang="en-US" altLang="ja-JP" sz="1800" b="1" kern="1200" dirty="0" smtClean="0"/>
            <a:t/>
          </a:r>
          <a:br>
            <a:rPr kumimoji="1" lang="en-US" altLang="ja-JP" sz="1800" b="1" kern="1200" dirty="0" smtClean="0"/>
          </a:br>
          <a:r>
            <a:rPr kumimoji="1" lang="ja-JP" altLang="en-US" sz="1800" b="1" kern="1200" dirty="0" smtClean="0"/>
            <a:t>総</a:t>
          </a:r>
          <a:r>
            <a:rPr kumimoji="1" lang="en-US" altLang="ja-JP" sz="1800" b="1" kern="1200" dirty="0" smtClean="0"/>
            <a:t/>
          </a:r>
          <a:br>
            <a:rPr kumimoji="1" lang="en-US" altLang="ja-JP" sz="1800" b="1" kern="1200" dirty="0" smtClean="0"/>
          </a:br>
          <a:r>
            <a:rPr kumimoji="1" lang="ja-JP" altLang="en-US" sz="1800" b="1" kern="1200" dirty="0" smtClean="0"/>
            <a:t>論</a:t>
          </a:r>
          <a:endParaRPr kumimoji="1" lang="ja-JP" altLang="en-US" sz="1800" b="1" kern="1200" dirty="0"/>
        </a:p>
      </dsp:txBody>
      <dsp:txXfrm>
        <a:off x="146461" y="1026367"/>
        <a:ext cx="586813" cy="1696286"/>
      </dsp:txXfrm>
    </dsp:sp>
    <dsp:sp modelId="{2A5DD27B-6377-45B3-BCB0-6E5E5877211A}">
      <dsp:nvSpPr>
        <dsp:cNvPr id="0" name=""/>
        <dsp:cNvSpPr/>
      </dsp:nvSpPr>
      <dsp:spPr>
        <a:xfrm rot="17088664">
          <a:off x="102482" y="1020579"/>
          <a:ext cx="1743897" cy="21907"/>
        </a:xfrm>
        <a:custGeom>
          <a:avLst/>
          <a:gdLst/>
          <a:ahLst/>
          <a:cxnLst/>
          <a:rect l="0" t="0" r="0" b="0"/>
          <a:pathLst>
            <a:path>
              <a:moveTo>
                <a:pt x="0" y="10953"/>
              </a:moveTo>
              <a:lnTo>
                <a:pt x="1743897" y="1095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930833" y="987936"/>
        <a:ext cx="87194" cy="87194"/>
      </dsp:txXfrm>
    </dsp:sp>
    <dsp:sp modelId="{EA1452E0-2326-41DD-9E55-5307506272A9}">
      <dsp:nvSpPr>
        <dsp:cNvPr id="0" name=""/>
        <dsp:cNvSpPr/>
      </dsp:nvSpPr>
      <dsp:spPr>
        <a:xfrm>
          <a:off x="1197329" y="0"/>
          <a:ext cx="1778406" cy="377112"/>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債権の目的</a:t>
          </a:r>
          <a:endParaRPr kumimoji="1" lang="ja-JP" altLang="en-US" sz="1800" b="1" kern="1200" dirty="0"/>
        </a:p>
      </dsp:txBody>
      <dsp:txXfrm>
        <a:off x="1208374" y="11045"/>
        <a:ext cx="1756316" cy="355022"/>
      </dsp:txXfrm>
    </dsp:sp>
    <dsp:sp modelId="{23E4A298-627C-4164-A581-B66014E337C2}">
      <dsp:nvSpPr>
        <dsp:cNvPr id="0" name=""/>
        <dsp:cNvSpPr/>
      </dsp:nvSpPr>
      <dsp:spPr>
        <a:xfrm rot="17402744">
          <a:off x="324145" y="1252666"/>
          <a:ext cx="1300570" cy="21907"/>
        </a:xfrm>
        <a:custGeom>
          <a:avLst/>
          <a:gdLst/>
          <a:ahLst/>
          <a:cxnLst/>
          <a:rect l="0" t="0" r="0" b="0"/>
          <a:pathLst>
            <a:path>
              <a:moveTo>
                <a:pt x="0" y="10953"/>
              </a:moveTo>
              <a:lnTo>
                <a:pt x="1300570" y="1095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941916" y="1231105"/>
        <a:ext cx="65028" cy="65028"/>
      </dsp:txXfrm>
    </dsp:sp>
    <dsp:sp modelId="{F34B0C03-03D9-4050-82E3-C773A58D9D4E}">
      <dsp:nvSpPr>
        <dsp:cNvPr id="0" name=""/>
        <dsp:cNvSpPr/>
      </dsp:nvSpPr>
      <dsp:spPr>
        <a:xfrm>
          <a:off x="1197329" y="464173"/>
          <a:ext cx="1778406" cy="377112"/>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債権の効力</a:t>
          </a:r>
          <a:endParaRPr kumimoji="1" lang="ja-JP" altLang="en-US" sz="1800" b="1" kern="1200" dirty="0"/>
        </a:p>
      </dsp:txBody>
      <dsp:txXfrm>
        <a:off x="1208374" y="475218"/>
        <a:ext cx="1756316" cy="355022"/>
      </dsp:txXfrm>
    </dsp:sp>
    <dsp:sp modelId="{5521E3CF-B97C-4BB2-933C-BAD038A97C7F}">
      <dsp:nvSpPr>
        <dsp:cNvPr id="0" name=""/>
        <dsp:cNvSpPr/>
      </dsp:nvSpPr>
      <dsp:spPr>
        <a:xfrm rot="19229985">
          <a:off x="2910370" y="459719"/>
          <a:ext cx="572430" cy="21907"/>
        </a:xfrm>
        <a:custGeom>
          <a:avLst/>
          <a:gdLst/>
          <a:ahLst/>
          <a:cxnLst/>
          <a:rect l="0" t="0" r="0" b="0"/>
          <a:pathLst>
            <a:path>
              <a:moveTo>
                <a:pt x="0" y="10953"/>
              </a:moveTo>
              <a:lnTo>
                <a:pt x="572430"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2274" y="456362"/>
        <a:ext cx="28621" cy="28621"/>
      </dsp:txXfrm>
    </dsp:sp>
    <dsp:sp modelId="{35ECB1A7-DDB0-448F-B87B-1DC5108E19F7}">
      <dsp:nvSpPr>
        <dsp:cNvPr id="0" name=""/>
        <dsp:cNvSpPr/>
      </dsp:nvSpPr>
      <dsp:spPr>
        <a:xfrm>
          <a:off x="3417435" y="60464"/>
          <a:ext cx="2367060" cy="456303"/>
        </a:xfrm>
        <a:prstGeom prst="roundRect">
          <a:avLst>
            <a:gd name="adj" fmla="val 10000"/>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対内的効力</a:t>
          </a:r>
          <a:endParaRPr kumimoji="1" lang="ja-JP" altLang="en-US" sz="1800" b="1" kern="1200" dirty="0"/>
        </a:p>
      </dsp:txBody>
      <dsp:txXfrm>
        <a:off x="3430800" y="73829"/>
        <a:ext cx="2340330" cy="429573"/>
      </dsp:txXfrm>
    </dsp:sp>
    <dsp:sp modelId="{7DB6BA9B-35D5-42C0-92D8-5C96B56CA5A5}">
      <dsp:nvSpPr>
        <dsp:cNvPr id="0" name=""/>
        <dsp:cNvSpPr/>
      </dsp:nvSpPr>
      <dsp:spPr>
        <a:xfrm rot="20505343">
          <a:off x="5772697" y="204186"/>
          <a:ext cx="469393" cy="21907"/>
        </a:xfrm>
        <a:custGeom>
          <a:avLst/>
          <a:gdLst/>
          <a:ahLst/>
          <a:cxnLst/>
          <a:rect l="0" t="0" r="0" b="0"/>
          <a:pathLst>
            <a:path>
              <a:moveTo>
                <a:pt x="0" y="10953"/>
              </a:moveTo>
              <a:lnTo>
                <a:pt x="469393" y="1095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5995659" y="203405"/>
        <a:ext cx="23469" cy="23469"/>
      </dsp:txXfrm>
    </dsp:sp>
    <dsp:sp modelId="{46FF0FFB-F068-4B1B-A82F-4732C1A5C61D}">
      <dsp:nvSpPr>
        <dsp:cNvPr id="0" name=""/>
        <dsp:cNvSpPr/>
      </dsp:nvSpPr>
      <dsp:spPr>
        <a:xfrm>
          <a:off x="6230292" y="0"/>
          <a:ext cx="1778406" cy="283328"/>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履行強制</a:t>
          </a:r>
          <a:endParaRPr kumimoji="1" lang="ja-JP" altLang="en-US" sz="1800" b="1" kern="1200" dirty="0"/>
        </a:p>
      </dsp:txBody>
      <dsp:txXfrm>
        <a:off x="6238590" y="8298"/>
        <a:ext cx="1761810" cy="266732"/>
      </dsp:txXfrm>
    </dsp:sp>
    <dsp:sp modelId="{91AACBDE-33FF-41E7-A1E0-41750AD970A8}">
      <dsp:nvSpPr>
        <dsp:cNvPr id="0" name=""/>
        <dsp:cNvSpPr/>
      </dsp:nvSpPr>
      <dsp:spPr>
        <a:xfrm rot="1124343">
          <a:off x="5772018" y="353279"/>
          <a:ext cx="470750" cy="21907"/>
        </a:xfrm>
        <a:custGeom>
          <a:avLst/>
          <a:gdLst/>
          <a:ahLst/>
          <a:cxnLst/>
          <a:rect l="0" t="0" r="0" b="0"/>
          <a:pathLst>
            <a:path>
              <a:moveTo>
                <a:pt x="0" y="10953"/>
              </a:moveTo>
              <a:lnTo>
                <a:pt x="470750" y="1095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5995625" y="352464"/>
        <a:ext cx="23537" cy="23537"/>
      </dsp:txXfrm>
    </dsp:sp>
    <dsp:sp modelId="{EDE9C102-0D0A-40E1-B02F-D96D95F8E8EC}">
      <dsp:nvSpPr>
        <dsp:cNvPr id="0" name=""/>
        <dsp:cNvSpPr/>
      </dsp:nvSpPr>
      <dsp:spPr>
        <a:xfrm>
          <a:off x="6230292" y="298185"/>
          <a:ext cx="1778406" cy="283328"/>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損害賠償</a:t>
          </a:r>
          <a:endParaRPr kumimoji="1" lang="ja-JP" altLang="en-US" sz="1800" b="1" kern="1200" dirty="0"/>
        </a:p>
      </dsp:txBody>
      <dsp:txXfrm>
        <a:off x="6238590" y="306483"/>
        <a:ext cx="1761810" cy="266732"/>
      </dsp:txXfrm>
    </dsp:sp>
    <dsp:sp modelId="{2C8A8B71-3D82-45FC-91D6-21E4F577C143}">
      <dsp:nvSpPr>
        <dsp:cNvPr id="0" name=""/>
        <dsp:cNvSpPr/>
      </dsp:nvSpPr>
      <dsp:spPr>
        <a:xfrm rot="2252334">
          <a:off x="2918064" y="811478"/>
          <a:ext cx="557041" cy="21907"/>
        </a:xfrm>
        <a:custGeom>
          <a:avLst/>
          <a:gdLst/>
          <a:ahLst/>
          <a:cxnLst/>
          <a:rect l="0" t="0" r="0" b="0"/>
          <a:pathLst>
            <a:path>
              <a:moveTo>
                <a:pt x="0" y="10953"/>
              </a:moveTo>
              <a:lnTo>
                <a:pt x="557041"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2659" y="808506"/>
        <a:ext cx="27852" cy="27852"/>
      </dsp:txXfrm>
    </dsp:sp>
    <dsp:sp modelId="{362E926E-432B-4AF5-A8A2-9523244C7E30}">
      <dsp:nvSpPr>
        <dsp:cNvPr id="0" name=""/>
        <dsp:cNvSpPr/>
      </dsp:nvSpPr>
      <dsp:spPr>
        <a:xfrm>
          <a:off x="3417435" y="763982"/>
          <a:ext cx="2367060" cy="456303"/>
        </a:xfrm>
        <a:prstGeom prst="roundRect">
          <a:avLst>
            <a:gd name="adj" fmla="val 10000"/>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対外的効力</a:t>
          </a:r>
          <a:endParaRPr kumimoji="1" lang="ja-JP" altLang="en-US" sz="1800" b="1" kern="1200" dirty="0"/>
        </a:p>
      </dsp:txBody>
      <dsp:txXfrm>
        <a:off x="3430800" y="777347"/>
        <a:ext cx="2340330" cy="429573"/>
      </dsp:txXfrm>
    </dsp:sp>
    <dsp:sp modelId="{0B54B85F-C7B8-46B0-92A9-031FB1E4E455}">
      <dsp:nvSpPr>
        <dsp:cNvPr id="0" name=""/>
        <dsp:cNvSpPr/>
      </dsp:nvSpPr>
      <dsp:spPr>
        <a:xfrm rot="20344175">
          <a:off x="5768748" y="895928"/>
          <a:ext cx="477291" cy="21907"/>
        </a:xfrm>
        <a:custGeom>
          <a:avLst/>
          <a:gdLst/>
          <a:ahLst/>
          <a:cxnLst/>
          <a:rect l="0" t="0" r="0" b="0"/>
          <a:pathLst>
            <a:path>
              <a:moveTo>
                <a:pt x="0" y="10953"/>
              </a:moveTo>
              <a:lnTo>
                <a:pt x="477291" y="1095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5995461" y="894950"/>
        <a:ext cx="23864" cy="23864"/>
      </dsp:txXfrm>
    </dsp:sp>
    <dsp:sp modelId="{10D42795-88F6-454C-B135-7493651F2185}">
      <dsp:nvSpPr>
        <dsp:cNvPr id="0" name=""/>
        <dsp:cNvSpPr/>
      </dsp:nvSpPr>
      <dsp:spPr>
        <a:xfrm>
          <a:off x="6230292" y="650214"/>
          <a:ext cx="1778406" cy="342831"/>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債権者代位権</a:t>
          </a:r>
          <a:endParaRPr kumimoji="1" lang="ja-JP" altLang="en-US" sz="1800" b="1" kern="1200" dirty="0"/>
        </a:p>
      </dsp:txBody>
      <dsp:txXfrm>
        <a:off x="6240333" y="660255"/>
        <a:ext cx="1758324" cy="322749"/>
      </dsp:txXfrm>
    </dsp:sp>
    <dsp:sp modelId="{A121E7C7-8332-4A8C-BDAC-71636066A16E}">
      <dsp:nvSpPr>
        <dsp:cNvPr id="0" name=""/>
        <dsp:cNvSpPr/>
      </dsp:nvSpPr>
      <dsp:spPr>
        <a:xfrm rot="1787042">
          <a:off x="5750570" y="1108753"/>
          <a:ext cx="513647" cy="21907"/>
        </a:xfrm>
        <a:custGeom>
          <a:avLst/>
          <a:gdLst/>
          <a:ahLst/>
          <a:cxnLst/>
          <a:rect l="0" t="0" r="0" b="0"/>
          <a:pathLst>
            <a:path>
              <a:moveTo>
                <a:pt x="0" y="10953"/>
              </a:moveTo>
              <a:lnTo>
                <a:pt x="513647" y="1095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5994553" y="1106866"/>
        <a:ext cx="25682" cy="25682"/>
      </dsp:txXfrm>
    </dsp:sp>
    <dsp:sp modelId="{A808F4EB-F2C7-4285-BF27-250C78E7876A}">
      <dsp:nvSpPr>
        <dsp:cNvPr id="0" name=""/>
        <dsp:cNvSpPr/>
      </dsp:nvSpPr>
      <dsp:spPr>
        <a:xfrm>
          <a:off x="6230292" y="1075864"/>
          <a:ext cx="1778406" cy="342831"/>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詐害行為取消権</a:t>
          </a:r>
          <a:endParaRPr kumimoji="1" lang="ja-JP" altLang="en-US" sz="1800" b="1" kern="1200" dirty="0"/>
        </a:p>
      </dsp:txBody>
      <dsp:txXfrm>
        <a:off x="6240333" y="1085905"/>
        <a:ext cx="1758324" cy="322749"/>
      </dsp:txXfrm>
    </dsp:sp>
    <dsp:sp modelId="{D071414C-3653-4650-A586-4A35AE5C80EE}">
      <dsp:nvSpPr>
        <dsp:cNvPr id="0" name=""/>
        <dsp:cNvSpPr/>
      </dsp:nvSpPr>
      <dsp:spPr>
        <a:xfrm rot="21557404">
          <a:off x="751515" y="1860795"/>
          <a:ext cx="445831" cy="21907"/>
        </a:xfrm>
        <a:custGeom>
          <a:avLst/>
          <a:gdLst/>
          <a:ahLst/>
          <a:cxnLst/>
          <a:rect l="0" t="0" r="0" b="0"/>
          <a:pathLst>
            <a:path>
              <a:moveTo>
                <a:pt x="0" y="10953"/>
              </a:moveTo>
              <a:lnTo>
                <a:pt x="445831" y="1095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963284" y="1860603"/>
        <a:ext cx="22291" cy="22291"/>
      </dsp:txXfrm>
    </dsp:sp>
    <dsp:sp modelId="{9D953FA6-05F7-4775-B1D4-2E3459D67464}">
      <dsp:nvSpPr>
        <dsp:cNvPr id="0" name=""/>
        <dsp:cNvSpPr/>
      </dsp:nvSpPr>
      <dsp:spPr>
        <a:xfrm>
          <a:off x="1197329" y="1661575"/>
          <a:ext cx="1778406" cy="414822"/>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多数当事者関係</a:t>
          </a:r>
          <a:endParaRPr kumimoji="1" lang="ja-JP" altLang="en-US" sz="1800" b="1" kern="1200" dirty="0"/>
        </a:p>
      </dsp:txBody>
      <dsp:txXfrm>
        <a:off x="1209479" y="1673725"/>
        <a:ext cx="1754106" cy="390522"/>
      </dsp:txXfrm>
    </dsp:sp>
    <dsp:sp modelId="{CB8A3205-89AD-42D2-810E-97C46EB82B60}">
      <dsp:nvSpPr>
        <dsp:cNvPr id="0" name=""/>
        <dsp:cNvSpPr/>
      </dsp:nvSpPr>
      <dsp:spPr>
        <a:xfrm rot="19093918">
          <a:off x="2900479" y="1660791"/>
          <a:ext cx="592212" cy="21907"/>
        </a:xfrm>
        <a:custGeom>
          <a:avLst/>
          <a:gdLst/>
          <a:ahLst/>
          <a:cxnLst/>
          <a:rect l="0" t="0" r="0" b="0"/>
          <a:pathLst>
            <a:path>
              <a:moveTo>
                <a:pt x="0" y="10953"/>
              </a:moveTo>
              <a:lnTo>
                <a:pt x="592212"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1780" y="1656940"/>
        <a:ext cx="29610" cy="29610"/>
      </dsp:txXfrm>
    </dsp:sp>
    <dsp:sp modelId="{E9ADF1D5-730A-46CA-A3D7-DF18E387141A}">
      <dsp:nvSpPr>
        <dsp:cNvPr id="0" name=""/>
        <dsp:cNvSpPr/>
      </dsp:nvSpPr>
      <dsp:spPr>
        <a:xfrm>
          <a:off x="3417435" y="1303088"/>
          <a:ext cx="2367060" cy="342831"/>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可分・不可分債権</a:t>
          </a:r>
          <a:endParaRPr kumimoji="1" lang="ja-JP" altLang="en-US" sz="1800" b="1" kern="1200" dirty="0"/>
        </a:p>
      </dsp:txBody>
      <dsp:txXfrm>
        <a:off x="3427476" y="1313129"/>
        <a:ext cx="2346978" cy="322749"/>
      </dsp:txXfrm>
    </dsp:sp>
    <dsp:sp modelId="{C8CEEAEF-30E4-4C2B-A31A-86B159A3EBC8}">
      <dsp:nvSpPr>
        <dsp:cNvPr id="0" name=""/>
        <dsp:cNvSpPr/>
      </dsp:nvSpPr>
      <dsp:spPr>
        <a:xfrm rot="121238">
          <a:off x="2975598" y="1865825"/>
          <a:ext cx="441974" cy="21907"/>
        </a:xfrm>
        <a:custGeom>
          <a:avLst/>
          <a:gdLst/>
          <a:ahLst/>
          <a:cxnLst/>
          <a:rect l="0" t="0" r="0" b="0"/>
          <a:pathLst>
            <a:path>
              <a:moveTo>
                <a:pt x="0" y="10953"/>
              </a:moveTo>
              <a:lnTo>
                <a:pt x="441974"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5536" y="1865729"/>
        <a:ext cx="22098" cy="22098"/>
      </dsp:txXfrm>
    </dsp:sp>
    <dsp:sp modelId="{5E3A3560-7862-4420-A061-F9CD45ECD8D7}">
      <dsp:nvSpPr>
        <dsp:cNvPr id="0" name=""/>
        <dsp:cNvSpPr/>
      </dsp:nvSpPr>
      <dsp:spPr>
        <a:xfrm>
          <a:off x="3417435" y="1728738"/>
          <a:ext cx="2367060" cy="311663"/>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連帯債務</a:t>
          </a:r>
          <a:endParaRPr kumimoji="1" lang="ja-JP" altLang="en-US" sz="1800" b="1" kern="1200" dirty="0"/>
        </a:p>
      </dsp:txBody>
      <dsp:txXfrm>
        <a:off x="3426563" y="1737866"/>
        <a:ext cx="2348804" cy="293407"/>
      </dsp:txXfrm>
    </dsp:sp>
    <dsp:sp modelId="{35AEBBF5-D820-41B3-B557-741F0C91638F}">
      <dsp:nvSpPr>
        <dsp:cNvPr id="0" name=""/>
        <dsp:cNvSpPr/>
      </dsp:nvSpPr>
      <dsp:spPr>
        <a:xfrm rot="2572383">
          <a:off x="2895233" y="2063066"/>
          <a:ext cx="602704" cy="21907"/>
        </a:xfrm>
        <a:custGeom>
          <a:avLst/>
          <a:gdLst/>
          <a:ahLst/>
          <a:cxnLst/>
          <a:rect l="0" t="0" r="0" b="0"/>
          <a:pathLst>
            <a:path>
              <a:moveTo>
                <a:pt x="0" y="10953"/>
              </a:moveTo>
              <a:lnTo>
                <a:pt x="602704"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1517" y="2058952"/>
        <a:ext cx="30135" cy="30135"/>
      </dsp:txXfrm>
    </dsp:sp>
    <dsp:sp modelId="{4DDD3F42-EED2-49B0-965D-89CDD5BC8AA1}">
      <dsp:nvSpPr>
        <dsp:cNvPr id="0" name=""/>
        <dsp:cNvSpPr/>
      </dsp:nvSpPr>
      <dsp:spPr>
        <a:xfrm>
          <a:off x="3417435" y="2123221"/>
          <a:ext cx="2367060" cy="311663"/>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保証</a:t>
          </a:r>
          <a:endParaRPr kumimoji="1" lang="ja-JP" altLang="en-US" sz="1800" b="1" kern="1200" dirty="0"/>
        </a:p>
      </dsp:txBody>
      <dsp:txXfrm>
        <a:off x="3426563" y="2132349"/>
        <a:ext cx="2348804" cy="293407"/>
      </dsp:txXfrm>
    </dsp:sp>
    <dsp:sp modelId="{1175853E-FDC5-49DD-9AAD-6C3314A84FA0}">
      <dsp:nvSpPr>
        <dsp:cNvPr id="0" name=""/>
        <dsp:cNvSpPr/>
      </dsp:nvSpPr>
      <dsp:spPr>
        <a:xfrm rot="3203823">
          <a:off x="600606" y="2163657"/>
          <a:ext cx="747647" cy="21907"/>
        </a:xfrm>
        <a:custGeom>
          <a:avLst/>
          <a:gdLst/>
          <a:ahLst/>
          <a:cxnLst/>
          <a:rect l="0" t="0" r="0" b="0"/>
          <a:pathLst>
            <a:path>
              <a:moveTo>
                <a:pt x="0" y="10953"/>
              </a:moveTo>
              <a:lnTo>
                <a:pt x="747647" y="1095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955739" y="2155920"/>
        <a:ext cx="37382" cy="37382"/>
      </dsp:txXfrm>
    </dsp:sp>
    <dsp:sp modelId="{75D0B7BA-6E7F-48B0-B2DD-2C99F87E2392}">
      <dsp:nvSpPr>
        <dsp:cNvPr id="0" name=""/>
        <dsp:cNvSpPr/>
      </dsp:nvSpPr>
      <dsp:spPr>
        <a:xfrm>
          <a:off x="1197329" y="2286156"/>
          <a:ext cx="1778406" cy="377112"/>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債権の譲渡</a:t>
          </a:r>
          <a:endParaRPr kumimoji="1" lang="ja-JP" altLang="en-US" sz="1800" b="1" kern="1200" dirty="0"/>
        </a:p>
      </dsp:txBody>
      <dsp:txXfrm>
        <a:off x="1208374" y="2297201"/>
        <a:ext cx="1756316" cy="355022"/>
      </dsp:txXfrm>
    </dsp:sp>
    <dsp:sp modelId="{ED0CAD46-8095-4333-AA58-65B5D962125E}">
      <dsp:nvSpPr>
        <dsp:cNvPr id="0" name=""/>
        <dsp:cNvSpPr/>
      </dsp:nvSpPr>
      <dsp:spPr>
        <a:xfrm rot="4482394">
          <a:off x="129358" y="2678703"/>
          <a:ext cx="1690145" cy="21907"/>
        </a:xfrm>
        <a:custGeom>
          <a:avLst/>
          <a:gdLst/>
          <a:ahLst/>
          <a:cxnLst/>
          <a:rect l="0" t="0" r="0" b="0"/>
          <a:pathLst>
            <a:path>
              <a:moveTo>
                <a:pt x="0" y="10953"/>
              </a:moveTo>
              <a:lnTo>
                <a:pt x="1690145" y="1095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932177" y="2647403"/>
        <a:ext cx="84507" cy="84507"/>
      </dsp:txXfrm>
    </dsp:sp>
    <dsp:sp modelId="{BC508720-A323-4727-95C4-275FE597D8EC}">
      <dsp:nvSpPr>
        <dsp:cNvPr id="0" name=""/>
        <dsp:cNvSpPr/>
      </dsp:nvSpPr>
      <dsp:spPr>
        <a:xfrm>
          <a:off x="1197329" y="3316247"/>
          <a:ext cx="1778406" cy="377112"/>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債権の消滅</a:t>
          </a:r>
          <a:endParaRPr kumimoji="1" lang="ja-JP" altLang="en-US" sz="1800" b="1" kern="1200" dirty="0"/>
        </a:p>
      </dsp:txBody>
      <dsp:txXfrm>
        <a:off x="1208374" y="3327292"/>
        <a:ext cx="1756316" cy="355022"/>
      </dsp:txXfrm>
    </dsp:sp>
    <dsp:sp modelId="{0D034AB0-6B9A-4DF5-8472-499E9C068F27}">
      <dsp:nvSpPr>
        <dsp:cNvPr id="0" name=""/>
        <dsp:cNvSpPr/>
      </dsp:nvSpPr>
      <dsp:spPr>
        <a:xfrm rot="17954531">
          <a:off x="2744489" y="3099367"/>
          <a:ext cx="904192" cy="21907"/>
        </a:xfrm>
        <a:custGeom>
          <a:avLst/>
          <a:gdLst/>
          <a:ahLst/>
          <a:cxnLst/>
          <a:rect l="0" t="0" r="0" b="0"/>
          <a:pathLst>
            <a:path>
              <a:moveTo>
                <a:pt x="0" y="10953"/>
              </a:moveTo>
              <a:lnTo>
                <a:pt x="904192"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73980" y="3087716"/>
        <a:ext cx="45209" cy="45209"/>
      </dsp:txXfrm>
    </dsp:sp>
    <dsp:sp modelId="{1133AF82-A490-4545-8750-4820D33B0AEA}">
      <dsp:nvSpPr>
        <dsp:cNvPr id="0" name=""/>
        <dsp:cNvSpPr/>
      </dsp:nvSpPr>
      <dsp:spPr>
        <a:xfrm>
          <a:off x="3417435" y="2560007"/>
          <a:ext cx="2367060" cy="311663"/>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弁済</a:t>
          </a:r>
          <a:endParaRPr kumimoji="1" lang="ja-JP" altLang="en-US" sz="1800" b="1" kern="1200" dirty="0"/>
        </a:p>
      </dsp:txBody>
      <dsp:txXfrm>
        <a:off x="3426563" y="2569135"/>
        <a:ext cx="2348804" cy="293407"/>
      </dsp:txXfrm>
    </dsp:sp>
    <dsp:sp modelId="{3C6C097F-19E6-4FEB-B977-DD7556441FF8}">
      <dsp:nvSpPr>
        <dsp:cNvPr id="0" name=""/>
        <dsp:cNvSpPr/>
      </dsp:nvSpPr>
      <dsp:spPr>
        <a:xfrm rot="19093918">
          <a:off x="2900479" y="3296609"/>
          <a:ext cx="592212" cy="21907"/>
        </a:xfrm>
        <a:custGeom>
          <a:avLst/>
          <a:gdLst/>
          <a:ahLst/>
          <a:cxnLst/>
          <a:rect l="0" t="0" r="0" b="0"/>
          <a:pathLst>
            <a:path>
              <a:moveTo>
                <a:pt x="0" y="10953"/>
              </a:moveTo>
              <a:lnTo>
                <a:pt x="592212"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1780" y="3292757"/>
        <a:ext cx="29610" cy="29610"/>
      </dsp:txXfrm>
    </dsp:sp>
    <dsp:sp modelId="{ACD3DA2E-EF22-4009-9795-0A0D9A5028AF}">
      <dsp:nvSpPr>
        <dsp:cNvPr id="0" name=""/>
        <dsp:cNvSpPr/>
      </dsp:nvSpPr>
      <dsp:spPr>
        <a:xfrm>
          <a:off x="3417435" y="2954489"/>
          <a:ext cx="2367060" cy="311663"/>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相殺</a:t>
          </a:r>
          <a:endParaRPr kumimoji="1" lang="ja-JP" altLang="en-US" sz="1800" b="1" kern="1200" dirty="0"/>
        </a:p>
      </dsp:txBody>
      <dsp:txXfrm>
        <a:off x="3426563" y="2963617"/>
        <a:ext cx="2348804" cy="293407"/>
      </dsp:txXfrm>
    </dsp:sp>
    <dsp:sp modelId="{B5CEEFAF-5291-40AD-A651-62E863BFF74F}">
      <dsp:nvSpPr>
        <dsp:cNvPr id="0" name=""/>
        <dsp:cNvSpPr/>
      </dsp:nvSpPr>
      <dsp:spPr>
        <a:xfrm>
          <a:off x="2975735" y="3493850"/>
          <a:ext cx="441700" cy="21907"/>
        </a:xfrm>
        <a:custGeom>
          <a:avLst/>
          <a:gdLst/>
          <a:ahLst/>
          <a:cxnLst/>
          <a:rect l="0" t="0" r="0" b="0"/>
          <a:pathLst>
            <a:path>
              <a:moveTo>
                <a:pt x="0" y="10953"/>
              </a:moveTo>
              <a:lnTo>
                <a:pt x="441700"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5543" y="3493761"/>
        <a:ext cx="22085" cy="22085"/>
      </dsp:txXfrm>
    </dsp:sp>
    <dsp:sp modelId="{87A16363-17D3-4224-B263-199A9B1B44AB}">
      <dsp:nvSpPr>
        <dsp:cNvPr id="0" name=""/>
        <dsp:cNvSpPr/>
      </dsp:nvSpPr>
      <dsp:spPr>
        <a:xfrm>
          <a:off x="3417435" y="3348972"/>
          <a:ext cx="2367060" cy="311663"/>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更改</a:t>
          </a:r>
          <a:endParaRPr kumimoji="1" lang="ja-JP" altLang="en-US" sz="1800" b="1" kern="1200" dirty="0"/>
        </a:p>
      </dsp:txBody>
      <dsp:txXfrm>
        <a:off x="3426563" y="3358100"/>
        <a:ext cx="2348804" cy="293407"/>
      </dsp:txXfrm>
    </dsp:sp>
    <dsp:sp modelId="{61A421B0-8694-4DD1-A737-7B5F65C55C63}">
      <dsp:nvSpPr>
        <dsp:cNvPr id="0" name=""/>
        <dsp:cNvSpPr/>
      </dsp:nvSpPr>
      <dsp:spPr>
        <a:xfrm rot="2506082">
          <a:off x="2900479" y="3691091"/>
          <a:ext cx="592212" cy="21907"/>
        </a:xfrm>
        <a:custGeom>
          <a:avLst/>
          <a:gdLst/>
          <a:ahLst/>
          <a:cxnLst/>
          <a:rect l="0" t="0" r="0" b="0"/>
          <a:pathLst>
            <a:path>
              <a:moveTo>
                <a:pt x="0" y="10953"/>
              </a:moveTo>
              <a:lnTo>
                <a:pt x="592212"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1780" y="3687239"/>
        <a:ext cx="29610" cy="29610"/>
      </dsp:txXfrm>
    </dsp:sp>
    <dsp:sp modelId="{8528AFD5-7770-4BB7-BFD8-0BC3DBECA0E0}">
      <dsp:nvSpPr>
        <dsp:cNvPr id="0" name=""/>
        <dsp:cNvSpPr/>
      </dsp:nvSpPr>
      <dsp:spPr>
        <a:xfrm>
          <a:off x="3417435" y="3743454"/>
          <a:ext cx="2367060" cy="311663"/>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免除</a:t>
          </a:r>
          <a:endParaRPr kumimoji="1" lang="ja-JP" altLang="en-US" sz="1800" b="1" kern="1200" dirty="0"/>
        </a:p>
      </dsp:txBody>
      <dsp:txXfrm>
        <a:off x="3426563" y="3752582"/>
        <a:ext cx="2348804" cy="293407"/>
      </dsp:txXfrm>
    </dsp:sp>
    <dsp:sp modelId="{96B70007-EEB8-481A-8CF1-42255D59D55C}">
      <dsp:nvSpPr>
        <dsp:cNvPr id="0" name=""/>
        <dsp:cNvSpPr/>
      </dsp:nvSpPr>
      <dsp:spPr>
        <a:xfrm rot="3645469">
          <a:off x="2744489" y="3888332"/>
          <a:ext cx="904192" cy="21907"/>
        </a:xfrm>
        <a:custGeom>
          <a:avLst/>
          <a:gdLst/>
          <a:ahLst/>
          <a:cxnLst/>
          <a:rect l="0" t="0" r="0" b="0"/>
          <a:pathLst>
            <a:path>
              <a:moveTo>
                <a:pt x="0" y="10953"/>
              </a:moveTo>
              <a:lnTo>
                <a:pt x="904192"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73980" y="3876681"/>
        <a:ext cx="45209" cy="45209"/>
      </dsp:txXfrm>
    </dsp:sp>
    <dsp:sp modelId="{3B7C543B-9D5A-4905-B5DC-866673B0903C}">
      <dsp:nvSpPr>
        <dsp:cNvPr id="0" name=""/>
        <dsp:cNvSpPr/>
      </dsp:nvSpPr>
      <dsp:spPr>
        <a:xfrm>
          <a:off x="3417435" y="4137937"/>
          <a:ext cx="2367060" cy="311663"/>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混同</a:t>
          </a:r>
          <a:endParaRPr kumimoji="1" lang="ja-JP" altLang="en-US" sz="1800" b="1" kern="1200" dirty="0"/>
        </a:p>
      </dsp:txBody>
      <dsp:txXfrm>
        <a:off x="3426563" y="4147065"/>
        <a:ext cx="2348804" cy="29340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3076364" cy="511731"/>
          </a:xfrm>
          <a:prstGeom prst="rect">
            <a:avLst/>
          </a:prstGeom>
        </p:spPr>
        <p:txBody>
          <a:bodyPr vert="horz" lIns="94823" tIns="47412" rIns="94823" bIns="47412" rtlCol="0"/>
          <a:lstStyle>
            <a:lvl1pPr algn="l">
              <a:defRPr sz="1200"/>
            </a:lvl1pPr>
          </a:lstStyle>
          <a:p>
            <a:r>
              <a:rPr kumimoji="1" lang="en-US" altLang="ja-JP" smtClean="0"/>
              <a:t>Lecture on Obligation, 2015</a:t>
            </a:r>
            <a:endParaRPr kumimoji="1" lang="ja-JP" altLang="en-US"/>
          </a:p>
        </p:txBody>
      </p:sp>
      <p:sp>
        <p:nvSpPr>
          <p:cNvPr id="3" name="日付プレースホルダー 2"/>
          <p:cNvSpPr>
            <a:spLocks noGrp="1"/>
          </p:cNvSpPr>
          <p:nvPr>
            <p:ph type="dt" sz="quarter" idx="1"/>
          </p:nvPr>
        </p:nvSpPr>
        <p:spPr>
          <a:xfrm>
            <a:off x="4021294" y="1"/>
            <a:ext cx="3076364" cy="511731"/>
          </a:xfrm>
          <a:prstGeom prst="rect">
            <a:avLst/>
          </a:prstGeom>
        </p:spPr>
        <p:txBody>
          <a:bodyPr vert="horz" lIns="94823" tIns="47412" rIns="94823" bIns="47412" rtlCol="0"/>
          <a:lstStyle>
            <a:lvl1pPr algn="r">
              <a:defRPr sz="1200"/>
            </a:lvl1pPr>
          </a:lstStyle>
          <a:p>
            <a:r>
              <a:rPr kumimoji="1" lang="en-US" altLang="ja-JP" smtClean="0"/>
              <a:t>2015/4/21</a:t>
            </a:r>
            <a:endParaRPr kumimoji="1" lang="ja-JP" altLang="en-US"/>
          </a:p>
        </p:txBody>
      </p:sp>
      <p:sp>
        <p:nvSpPr>
          <p:cNvPr id="4" name="フッター プレースホルダー 3"/>
          <p:cNvSpPr>
            <a:spLocks noGrp="1"/>
          </p:cNvSpPr>
          <p:nvPr>
            <p:ph type="ftr" sz="quarter" idx="2"/>
          </p:nvPr>
        </p:nvSpPr>
        <p:spPr>
          <a:xfrm>
            <a:off x="0" y="9721107"/>
            <a:ext cx="3076364" cy="511731"/>
          </a:xfrm>
          <a:prstGeom prst="rect">
            <a:avLst/>
          </a:prstGeom>
        </p:spPr>
        <p:txBody>
          <a:bodyPr vert="horz" lIns="94823" tIns="47412" rIns="94823" bIns="47412" rtlCol="0" anchor="b"/>
          <a:lstStyle>
            <a:lvl1pPr algn="l">
              <a:defRPr sz="1200"/>
            </a:lvl1pPr>
          </a:lstStyle>
          <a:p>
            <a:r>
              <a:rPr kumimoji="1" lang="en-US" altLang="ja-JP" smtClean="0"/>
              <a:t>KAGAYAMA Shigeru</a:t>
            </a:r>
            <a:endParaRPr kumimoji="1" lang="ja-JP" altLang="en-US"/>
          </a:p>
        </p:txBody>
      </p:sp>
      <p:sp>
        <p:nvSpPr>
          <p:cNvPr id="5" name="スライド番号プレースホルダー 4"/>
          <p:cNvSpPr>
            <a:spLocks noGrp="1"/>
          </p:cNvSpPr>
          <p:nvPr>
            <p:ph type="sldNum" sz="quarter" idx="3"/>
          </p:nvPr>
        </p:nvSpPr>
        <p:spPr>
          <a:xfrm>
            <a:off x="4021294" y="9721107"/>
            <a:ext cx="3076364" cy="511731"/>
          </a:xfrm>
          <a:prstGeom prst="rect">
            <a:avLst/>
          </a:prstGeom>
        </p:spPr>
        <p:txBody>
          <a:bodyPr vert="horz" lIns="94823" tIns="47412" rIns="94823" bIns="47412" rtlCol="0" anchor="b"/>
          <a:lstStyle>
            <a:lvl1pPr algn="r">
              <a:defRPr sz="1200"/>
            </a:lvl1pPr>
          </a:lstStyle>
          <a:p>
            <a:fld id="{96F7026F-CE35-4F88-BE90-B1E26B835BB0}" type="slidenum">
              <a:rPr kumimoji="1" lang="ja-JP" altLang="en-US" smtClean="0"/>
              <a:t>‹#›</a:t>
            </a:fld>
            <a:endParaRPr kumimoji="1" lang="ja-JP" altLang="en-US"/>
          </a:p>
        </p:txBody>
      </p:sp>
    </p:spTree>
    <p:extLst>
      <p:ext uri="{BB962C8B-B14F-4D97-AF65-F5344CB8AC3E}">
        <p14:creationId xmlns:p14="http://schemas.microsoft.com/office/powerpoint/2010/main" val="3197388825"/>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3076364" cy="511731"/>
          </a:xfrm>
          <a:prstGeom prst="rect">
            <a:avLst/>
          </a:prstGeom>
        </p:spPr>
        <p:txBody>
          <a:bodyPr vert="horz" lIns="94823" tIns="47412" rIns="94823" bIns="47412" rtlCol="0"/>
          <a:lstStyle>
            <a:lvl1pPr algn="l">
              <a:defRPr sz="1200"/>
            </a:lvl1pPr>
          </a:lstStyle>
          <a:p>
            <a:r>
              <a:rPr kumimoji="1" lang="en-US" altLang="ja-JP" smtClean="0"/>
              <a:t>Lecture on Obligation, 2015</a:t>
            </a:r>
            <a:endParaRPr kumimoji="1" lang="ja-JP" altLang="en-US"/>
          </a:p>
        </p:txBody>
      </p:sp>
      <p:sp>
        <p:nvSpPr>
          <p:cNvPr id="3" name="日付プレースホルダー 2"/>
          <p:cNvSpPr>
            <a:spLocks noGrp="1"/>
          </p:cNvSpPr>
          <p:nvPr>
            <p:ph type="dt" idx="1"/>
          </p:nvPr>
        </p:nvSpPr>
        <p:spPr>
          <a:xfrm>
            <a:off x="4021294" y="1"/>
            <a:ext cx="3076364" cy="511731"/>
          </a:xfrm>
          <a:prstGeom prst="rect">
            <a:avLst/>
          </a:prstGeom>
        </p:spPr>
        <p:txBody>
          <a:bodyPr vert="horz" lIns="94823" tIns="47412" rIns="94823" bIns="47412" rtlCol="0"/>
          <a:lstStyle>
            <a:lvl1pPr algn="r">
              <a:defRPr sz="1200"/>
            </a:lvl1pPr>
          </a:lstStyle>
          <a:p>
            <a:r>
              <a:rPr kumimoji="1" lang="en-US" altLang="ja-JP" smtClean="0"/>
              <a:t>2015/4/21</a:t>
            </a:r>
            <a:endParaRPr kumimoji="1" lang="ja-JP" altLang="en-US"/>
          </a:p>
        </p:txBody>
      </p:sp>
      <p:sp>
        <p:nvSpPr>
          <p:cNvPr id="4" name="スライド イメージ プレースホルダー 3"/>
          <p:cNvSpPr>
            <a:spLocks noGrp="1" noRot="1" noChangeAspect="1"/>
          </p:cNvSpPr>
          <p:nvPr>
            <p:ph type="sldImg" idx="2"/>
          </p:nvPr>
        </p:nvSpPr>
        <p:spPr>
          <a:xfrm>
            <a:off x="990600" y="766763"/>
            <a:ext cx="5118100" cy="3838575"/>
          </a:xfrm>
          <a:prstGeom prst="rect">
            <a:avLst/>
          </a:prstGeom>
          <a:noFill/>
          <a:ln w="12700">
            <a:solidFill>
              <a:prstClr val="black"/>
            </a:solidFill>
          </a:ln>
        </p:spPr>
        <p:txBody>
          <a:bodyPr vert="horz" lIns="94823" tIns="47412" rIns="94823" bIns="47412" rtlCol="0" anchor="ctr"/>
          <a:lstStyle/>
          <a:p>
            <a:endParaRPr lang="ja-JP" altLang="en-US"/>
          </a:p>
        </p:txBody>
      </p:sp>
      <p:sp>
        <p:nvSpPr>
          <p:cNvPr id="5" name="ノート プレースホルダー 4"/>
          <p:cNvSpPr>
            <a:spLocks noGrp="1"/>
          </p:cNvSpPr>
          <p:nvPr>
            <p:ph type="body" sz="quarter" idx="3"/>
          </p:nvPr>
        </p:nvSpPr>
        <p:spPr>
          <a:xfrm>
            <a:off x="709931" y="4861441"/>
            <a:ext cx="5679440" cy="4605576"/>
          </a:xfrm>
          <a:prstGeom prst="rect">
            <a:avLst/>
          </a:prstGeom>
        </p:spPr>
        <p:txBody>
          <a:bodyPr vert="horz" lIns="94823" tIns="47412" rIns="94823" bIns="4741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721107"/>
            <a:ext cx="3076364" cy="511731"/>
          </a:xfrm>
          <a:prstGeom prst="rect">
            <a:avLst/>
          </a:prstGeom>
        </p:spPr>
        <p:txBody>
          <a:bodyPr vert="horz" lIns="94823" tIns="47412" rIns="94823" bIns="47412" rtlCol="0" anchor="b"/>
          <a:lstStyle>
            <a:lvl1pPr algn="l">
              <a:defRPr sz="1200"/>
            </a:lvl1p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5"/>
          </p:nvPr>
        </p:nvSpPr>
        <p:spPr>
          <a:xfrm>
            <a:off x="4021294" y="9721107"/>
            <a:ext cx="3076364" cy="511731"/>
          </a:xfrm>
          <a:prstGeom prst="rect">
            <a:avLst/>
          </a:prstGeom>
        </p:spPr>
        <p:txBody>
          <a:bodyPr vert="horz" lIns="94823" tIns="47412" rIns="94823" bIns="47412" rtlCol="0" anchor="b"/>
          <a:lstStyle>
            <a:lvl1pPr algn="r">
              <a:defRPr sz="1200"/>
            </a:lvl1pPr>
          </a:lstStyle>
          <a:p>
            <a:fld id="{817EC7A2-DCFF-4874-A38D-C5AEF563B38D}" type="slidenum">
              <a:rPr kumimoji="1" lang="ja-JP" altLang="en-US" smtClean="0"/>
              <a:t>‹#›</a:t>
            </a:fld>
            <a:endParaRPr kumimoji="1" lang="ja-JP" altLang="en-US"/>
          </a:p>
        </p:txBody>
      </p:sp>
    </p:spTree>
    <p:extLst>
      <p:ext uri="{BB962C8B-B14F-4D97-AF65-F5344CB8AC3E}">
        <p14:creationId xmlns:p14="http://schemas.microsoft.com/office/powerpoint/2010/main" val="2287545246"/>
      </p:ext>
    </p:extLst>
  </p:cSld>
  <p:clrMap bg1="lt1" tx1="dk1" bg2="lt2" tx2="dk2" accent1="accent1" accent2="accent2" accent3="accent3" accent4="accent4" accent5="accent5" accent6="accent6" hlink="hlink" folHlink="folHlink"/>
  <p:hf/>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rPr>
              <a:t>　</a:t>
            </a:r>
            <a:r>
              <a:rPr kumimoji="1" lang="ja-JP" altLang="en-US" sz="1200" b="0" dirty="0" smtClean="0"/>
              <a:t>この講義のタイトルは，</a:t>
            </a:r>
            <a:r>
              <a:rPr kumimoji="1" lang="ja-JP" altLang="en-US" sz="1200" b="1" dirty="0" smtClean="0"/>
              <a:t>債権総論</a:t>
            </a:r>
            <a:r>
              <a:rPr kumimoji="1" lang="en-US" altLang="ja-JP" sz="1200" b="1" dirty="0" smtClean="0"/>
              <a:t>1</a:t>
            </a:r>
            <a:r>
              <a:rPr kumimoji="1" lang="ja-JP" altLang="en-US" sz="1200" b="1" dirty="0" smtClean="0"/>
              <a:t>（第３回・債権・債務の目的）</a:t>
            </a:r>
            <a:r>
              <a:rPr kumimoji="1" lang="ja-JP" altLang="en-US" sz="1200" b="0" dirty="0" smtClean="0"/>
              <a:t>です。</a:t>
            </a:r>
            <a:endParaRPr kumimoji="1" lang="en-US" altLang="ja-JP" sz="1200" b="0" dirty="0" smtClean="0"/>
          </a:p>
          <a:p>
            <a:r>
              <a:rPr kumimoji="1" lang="ja-JP" altLang="en-US" sz="1200" b="0" dirty="0" smtClean="0"/>
              <a:t>★六法とノートを用意してください。</a:t>
            </a:r>
            <a:endParaRPr kumimoji="1" lang="en-US" altLang="ja-JP" sz="1200" b="0" dirty="0" smtClean="0"/>
          </a:p>
          <a:p>
            <a:r>
              <a:rPr kumimoji="1" lang="ja-JP" altLang="en-US" sz="1200" b="0" dirty="0" smtClean="0"/>
              <a:t>★条文が引用されている箇所では，必ず，六法を開いて，その条文を読むようにしましょう。</a:t>
            </a:r>
            <a:endParaRPr kumimoji="1" lang="en-US" altLang="ja-JP" sz="1200" b="0" dirty="0" smtClean="0"/>
          </a:p>
          <a:p>
            <a:r>
              <a:rPr kumimoji="1" lang="ja-JP" altLang="en-US" sz="1200" b="0" dirty="0" smtClean="0"/>
              <a:t>★わからない箇所に出会ったら，そこで止まらずに，どこがわからないのかをノートにメモし，先に進みましょう。</a:t>
            </a:r>
            <a:endParaRPr kumimoji="1" lang="en-US" altLang="ja-JP" sz="1200" b="0" dirty="0" smtClean="0"/>
          </a:p>
          <a:p>
            <a:r>
              <a:rPr kumimoji="1" lang="ja-JP" altLang="en-US" sz="1200" b="0" dirty="0" smtClean="0"/>
              <a:t>■学習を進めるうちに疑問が氷解したときは，忘れずに，ノートに，なぜわからなかったことが，わかるようになったのかをメモしましょう。</a:t>
            </a:r>
            <a:endParaRPr kumimoji="1" lang="en-US" altLang="ja-JP" sz="1200" b="0" dirty="0" smtClean="0"/>
          </a:p>
          <a:p>
            <a:r>
              <a:rPr kumimoji="1" lang="ja-JP" altLang="en-US" sz="1200" b="0" dirty="0" smtClean="0"/>
              <a:t>★そのノートがあれば，定期試験の準備がらくになるだけではありません。</a:t>
            </a:r>
            <a:endParaRPr kumimoji="1" lang="en-US" altLang="ja-JP" sz="1200" b="0" dirty="0" smtClean="0"/>
          </a:p>
          <a:p>
            <a:r>
              <a:rPr kumimoji="1" lang="ja-JP" altLang="en-US" sz="1200" b="0" dirty="0" smtClean="0"/>
              <a:t>★そのノートは，あなたの一生の宝となるはずです。</a:t>
            </a:r>
            <a:endParaRPr kumimoji="1" lang="en-US" altLang="ja-JP" sz="1200" b="0" dirty="0" smtClean="0"/>
          </a:p>
        </p:txBody>
      </p:sp>
      <p:sp>
        <p:nvSpPr>
          <p:cNvPr id="4" name="スライド番号プレースホルダー 3"/>
          <p:cNvSpPr>
            <a:spLocks noGrp="1"/>
          </p:cNvSpPr>
          <p:nvPr>
            <p:ph type="sldNum" sz="quarter" idx="10"/>
          </p:nvPr>
        </p:nvSpPr>
        <p:spPr/>
        <p:txBody>
          <a:bodyPr/>
          <a:lstStyle/>
          <a:p>
            <a:fld id="{817EC7A2-DCFF-4874-A38D-C5AEF563B38D}" type="slidenum">
              <a:rPr kumimoji="1" lang="ja-JP" altLang="en-US" smtClean="0"/>
              <a:t>1</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2015/4/21</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ヘッダー プレースホルダー 6"/>
          <p:cNvSpPr>
            <a:spLocks noGrp="1"/>
          </p:cNvSpPr>
          <p:nvPr>
            <p:ph type="hdr" sz="quarter" idx="13"/>
          </p:nvPr>
        </p:nvSpPr>
        <p:spPr/>
        <p:txBody>
          <a:bodyPr/>
          <a:lstStyle/>
          <a:p>
            <a:r>
              <a:rPr kumimoji="1" lang="en-US" altLang="ja-JP" smtClean="0"/>
              <a:t>Lecture on Obligation, 2015</a:t>
            </a:r>
            <a:endParaRPr kumimoji="1" lang="ja-JP" altLang="en-US"/>
          </a:p>
        </p:txBody>
      </p:sp>
    </p:spTree>
    <p:extLst>
      <p:ext uri="{BB962C8B-B14F-4D97-AF65-F5344CB8AC3E}">
        <p14:creationId xmlns:p14="http://schemas.microsoft.com/office/powerpoint/2010/main" val="14063863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債務の目的が，</a:t>
            </a:r>
            <a:r>
              <a:rPr kumimoji="1" lang="en-US" altLang="ja-JP" dirty="0" smtClean="0"/>
              <a:t>ought</a:t>
            </a:r>
            <a:r>
              <a:rPr kumimoji="1" lang="ja-JP" altLang="en-US" dirty="0" smtClean="0"/>
              <a:t>という動詞の目的語，すなわち，</a:t>
            </a:r>
            <a:r>
              <a:rPr kumimoji="1" lang="en-US" altLang="ja-JP" dirty="0" smtClean="0"/>
              <a:t>to do </a:t>
            </a:r>
            <a:r>
              <a:rPr kumimoji="1" lang="ja-JP" altLang="en-US" dirty="0" smtClean="0"/>
              <a:t>（なになにすること）であるということが理解できたでしょうか</a:t>
            </a:r>
            <a:r>
              <a:rPr kumimoji="1" lang="en-US" altLang="ja-JP" dirty="0" smtClean="0"/>
              <a:t>?</a:t>
            </a:r>
            <a:r>
              <a:rPr kumimoji="1" lang="ja-JP" altLang="en-US" dirty="0" smtClean="0"/>
              <a:t>■</a:t>
            </a:r>
            <a:endParaRPr kumimoji="1" lang="en-US" altLang="ja-JP" dirty="0" smtClean="0"/>
          </a:p>
          <a:p>
            <a:r>
              <a:rPr kumimoji="1" lang="ja-JP" altLang="en-US" dirty="0" smtClean="0"/>
              <a:t>穴埋め問題を解いて，理解が進んだかどうか，確認しましょう。■</a:t>
            </a:r>
            <a:endParaRPr kumimoji="1" lang="en-US" altLang="ja-JP" dirty="0" smtClean="0"/>
          </a:p>
          <a:p>
            <a:r>
              <a:rPr kumimoji="1" lang="ja-JP" altLang="en-US" dirty="0" smtClean="0"/>
              <a:t>売主の債務の「</a:t>
            </a:r>
            <a:r>
              <a:rPr kumimoji="1" lang="ja-JP" altLang="en-US" b="1" dirty="0" smtClean="0"/>
              <a:t>目的</a:t>
            </a:r>
            <a:r>
              <a:rPr kumimoji="1" lang="ja-JP" altLang="en-US" dirty="0" smtClean="0"/>
              <a:t>」は，何でしょうか</a:t>
            </a:r>
            <a:r>
              <a:rPr kumimoji="1" lang="en-US" altLang="ja-JP" dirty="0" smtClean="0"/>
              <a:t>?</a:t>
            </a:r>
            <a:r>
              <a:rPr kumimoji="1" lang="ja-JP" altLang="en-US" dirty="0" smtClean="0"/>
              <a:t>■</a:t>
            </a:r>
            <a:endParaRPr kumimoji="1" lang="en-US" altLang="ja-JP" dirty="0" smtClean="0"/>
          </a:p>
          <a:p>
            <a:r>
              <a:rPr kumimoji="1" lang="ja-JP" altLang="en-US" dirty="0" smtClean="0"/>
              <a:t>売主の債務の「</a:t>
            </a:r>
            <a:r>
              <a:rPr kumimoji="1" lang="ja-JP" altLang="en-US" b="1" dirty="0" smtClean="0"/>
              <a:t>目的物</a:t>
            </a:r>
            <a:r>
              <a:rPr kumimoji="1" lang="ja-JP" altLang="en-US" dirty="0" smtClean="0"/>
              <a:t>」は，何でしょうか</a:t>
            </a:r>
            <a:r>
              <a:rPr kumimoji="1" lang="en-US" altLang="ja-JP" dirty="0" smtClean="0"/>
              <a:t>?</a:t>
            </a:r>
            <a:r>
              <a:rPr kumimoji="1" lang="ja-JP" altLang="en-US" dirty="0" smtClean="0"/>
              <a:t>■</a:t>
            </a:r>
            <a:endParaRPr kumimoji="1" lang="en-US" altLang="ja-JP" dirty="0" smtClean="0"/>
          </a:p>
          <a:p>
            <a:r>
              <a:rPr kumimoji="1" lang="ja-JP" altLang="en-US" dirty="0" smtClean="0"/>
              <a:t>答えてください。</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2015/4/21</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10</a:t>
            </a:fld>
            <a:endParaRPr kumimoji="1" lang="ja-JP" altLang="en-US"/>
          </a:p>
        </p:txBody>
      </p:sp>
    </p:spTree>
    <p:extLst>
      <p:ext uri="{BB962C8B-B14F-4D97-AF65-F5344CB8AC3E}">
        <p14:creationId xmlns:p14="http://schemas.microsoft.com/office/powerpoint/2010/main" val="24845735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売主の債務の「</a:t>
            </a:r>
            <a:r>
              <a:rPr kumimoji="1" lang="ja-JP" altLang="en-US" b="1" dirty="0" smtClean="0"/>
              <a:t>目的</a:t>
            </a:r>
            <a:r>
              <a:rPr kumimoji="1" lang="ja-JP" altLang="en-US" dirty="0" smtClean="0"/>
              <a:t>」は，「引渡し」をすることであり，</a:t>
            </a:r>
            <a:endParaRPr kumimoji="1" lang="en-US" altLang="ja-JP" dirty="0" smtClean="0"/>
          </a:p>
          <a:p>
            <a:r>
              <a:rPr kumimoji="1" lang="ja-JP" altLang="en-US" dirty="0" smtClean="0"/>
              <a:t>　売主の債務の「</a:t>
            </a:r>
            <a:r>
              <a:rPr kumimoji="1" lang="ja-JP" altLang="en-US" b="1" dirty="0" smtClean="0"/>
              <a:t>目的物</a:t>
            </a:r>
            <a:r>
              <a:rPr kumimoji="1" lang="ja-JP" altLang="en-US" dirty="0" smtClean="0"/>
              <a:t>」は，「物品」です。■</a:t>
            </a:r>
            <a:endParaRPr kumimoji="1" lang="en-US" altLang="ja-JP" dirty="0" smtClean="0"/>
          </a:p>
          <a:p>
            <a:r>
              <a:rPr kumimoji="1" lang="ja-JP" altLang="en-US" dirty="0" smtClean="0"/>
              <a:t>　■それでは，次の問題です。</a:t>
            </a:r>
            <a:endParaRPr kumimoji="1" lang="en-US" altLang="ja-JP" dirty="0" smtClean="0"/>
          </a:p>
          <a:p>
            <a:r>
              <a:rPr kumimoji="1" lang="ja-JP" altLang="en-US" dirty="0" smtClean="0"/>
              <a:t>　■買主の債務の「</a:t>
            </a:r>
            <a:r>
              <a:rPr kumimoji="1" lang="ja-JP" altLang="en-US" b="1" dirty="0" smtClean="0"/>
              <a:t>目的</a:t>
            </a:r>
            <a:r>
              <a:rPr kumimoji="1" lang="ja-JP" altLang="en-US" dirty="0" smtClean="0"/>
              <a:t>」は何でしょうか</a:t>
            </a:r>
            <a:r>
              <a:rPr kumimoji="1" lang="en-US" altLang="ja-JP" dirty="0" smtClean="0"/>
              <a:t>?</a:t>
            </a:r>
          </a:p>
          <a:p>
            <a:r>
              <a:rPr kumimoji="1" lang="ja-JP" altLang="en-US" dirty="0" smtClean="0"/>
              <a:t>　買主の債務の「</a:t>
            </a:r>
            <a:r>
              <a:rPr kumimoji="1" lang="ja-JP" altLang="en-US" b="1" dirty="0" smtClean="0"/>
              <a:t>目的物</a:t>
            </a:r>
            <a:r>
              <a:rPr kumimoji="1" lang="ja-JP" altLang="en-US" dirty="0" smtClean="0"/>
              <a:t>」は何でしょうか？■</a:t>
            </a:r>
            <a:endParaRPr kumimoji="1" lang="en-US" altLang="ja-JP" dirty="0" smtClean="0"/>
          </a:p>
          <a:p>
            <a:r>
              <a:rPr kumimoji="1" lang="ja-JP" altLang="en-US" dirty="0" smtClean="0"/>
              <a:t>　答えてください。</a:t>
            </a:r>
            <a:endParaRPr kumimoji="1" lang="en-US" altLang="ja-JP"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2015/4/21</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11</a:t>
            </a:fld>
            <a:endParaRPr kumimoji="1" lang="ja-JP" altLang="en-US"/>
          </a:p>
        </p:txBody>
      </p:sp>
    </p:spTree>
    <p:extLst>
      <p:ext uri="{BB962C8B-B14F-4D97-AF65-F5344CB8AC3E}">
        <p14:creationId xmlns:p14="http://schemas.microsoft.com/office/powerpoint/2010/main" val="24774472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買主の債務の「目的」は，支払いをすることです。■</a:t>
            </a:r>
            <a:endParaRPr kumimoji="1" lang="en-US" altLang="ja-JP" dirty="0" smtClean="0"/>
          </a:p>
          <a:p>
            <a:r>
              <a:rPr kumimoji="1" lang="ja-JP" altLang="en-US" dirty="0" smtClean="0"/>
              <a:t>　買主の債務の「目的物」は，代金です。■</a:t>
            </a:r>
            <a:endParaRPr kumimoji="1" lang="en-US" altLang="ja-JP" dirty="0" smtClean="0"/>
          </a:p>
          <a:p>
            <a:r>
              <a:rPr kumimoji="1" lang="ja-JP" altLang="en-US" dirty="0" smtClean="0"/>
              <a:t>　理解できましたか</a:t>
            </a:r>
            <a:r>
              <a:rPr kumimoji="1" lang="en-US" altLang="ja-JP" dirty="0" smtClean="0"/>
              <a:t>?</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2015/4/21</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12</a:t>
            </a:fld>
            <a:endParaRPr kumimoji="1" lang="ja-JP" altLang="en-US"/>
          </a:p>
        </p:txBody>
      </p:sp>
    </p:spTree>
    <p:extLst>
      <p:ext uri="{BB962C8B-B14F-4D97-AF65-F5344CB8AC3E}">
        <p14:creationId xmlns:p14="http://schemas.microsoft.com/office/powerpoint/2010/main" val="31999022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★民法の条文に債権の「目的」と「目的物」の混同があったことは，従来から指摘されており，</a:t>
            </a:r>
            <a:r>
              <a:rPr kumimoji="1" lang="en-US" altLang="ja-JP" dirty="0" smtClean="0"/>
              <a:t>2004</a:t>
            </a:r>
            <a:r>
              <a:rPr kumimoji="1" lang="ja-JP" altLang="en-US" dirty="0" smtClean="0"/>
              <a:t>年の民法の現代語化の際に，その混同が修正されました。その箇所を見つけて，どのように修正されたのかを追体験してみましょう。</a:t>
            </a:r>
            <a:endParaRPr kumimoji="1" lang="en-US" altLang="ja-JP" dirty="0" smtClean="0"/>
          </a:p>
          <a:p>
            <a:r>
              <a:rPr kumimoji="1" lang="ja-JP" altLang="en-US" dirty="0" smtClean="0"/>
              <a:t>■この作業を通じて，債権の「目的」と「目的物」との違いを明確に区別することができるようになります。■</a:t>
            </a:r>
            <a:endParaRPr kumimoji="1" lang="en-US" altLang="ja-JP" dirty="0" smtClean="0"/>
          </a:p>
          <a:p>
            <a:r>
              <a:rPr kumimoji="1" lang="ja-JP" altLang="en-US" dirty="0" smtClean="0"/>
              <a:t>■専門家とは，「素人が同じようなものだと思っていることについて，明確な基準のもとに，はっきりと区別して，取り扱いを変える能力をもつヒト」のことですから，この作業を通じて，皆さんは，法律専門家に一歩近づくことになります。この作業がレポート課題として取り上げられているのも，以上の理由に基づいています。</a:t>
            </a:r>
            <a:endParaRPr kumimoji="1" lang="en-US" altLang="ja-JP" dirty="0" smtClean="0"/>
          </a:p>
          <a:p>
            <a:r>
              <a:rPr kumimoji="1" lang="ja-JP" altLang="en-US" dirty="0" smtClean="0"/>
              <a:t>★民法</a:t>
            </a:r>
            <a:r>
              <a:rPr kumimoji="1" lang="en-US" altLang="ja-JP" dirty="0" smtClean="0"/>
              <a:t>402</a:t>
            </a:r>
            <a:r>
              <a:rPr kumimoji="1" lang="ja-JP" altLang="en-US" dirty="0" smtClean="0"/>
              <a:t>条の旧条文（金銭債権）から始めましょう。</a:t>
            </a:r>
            <a:endParaRPr kumimoji="1" lang="en-US" altLang="ja-JP" dirty="0" smtClean="0"/>
          </a:p>
          <a:p>
            <a:r>
              <a:rPr kumimoji="1" lang="ja-JP" altLang="en-US" dirty="0" smtClean="0"/>
              <a:t>★民法</a:t>
            </a:r>
            <a:r>
              <a:rPr kumimoji="1" lang="en-US" altLang="ja-JP" dirty="0" smtClean="0"/>
              <a:t>402</a:t>
            </a:r>
            <a:r>
              <a:rPr kumimoji="1" lang="ja-JP" altLang="en-US" dirty="0" smtClean="0"/>
              <a:t>条の旧条文ですが（これは，「旧民法」ではありませんので注意しましょう。），この旧条文は，以下のように規定していました。</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★民法</a:t>
            </a:r>
            <a:r>
              <a:rPr kumimoji="1" lang="en-US" altLang="ja-JP" dirty="0" smtClean="0"/>
              <a:t>402</a:t>
            </a:r>
            <a:r>
              <a:rPr kumimoji="1" lang="ja-JP" altLang="en-US" dirty="0" smtClean="0"/>
              <a:t>条（旧条文）第</a:t>
            </a:r>
            <a:r>
              <a:rPr kumimoji="1" lang="en-US" altLang="ja-JP" dirty="0" smtClean="0"/>
              <a:t>1</a:t>
            </a:r>
            <a:r>
              <a:rPr kumimoji="1" lang="ja-JP" altLang="en-US" dirty="0" smtClean="0"/>
              <a:t>項■「</a:t>
            </a:r>
            <a:r>
              <a:rPr lang="ja-JP" altLang="en-US" sz="1800" u="sng" dirty="0" smtClean="0"/>
              <a:t>債権の目的物が</a:t>
            </a:r>
            <a:r>
              <a:rPr lang="ja-JP" altLang="en-US" sz="1800" dirty="0" smtClean="0"/>
              <a:t>金銭なるときは債務者は，その選択に従い，各種の通貨をもって弁済をなすことを</a:t>
            </a:r>
            <a:r>
              <a:rPr lang="ja-JP" altLang="en-US" sz="1800" dirty="0" err="1" smtClean="0"/>
              <a:t>う</a:t>
            </a:r>
            <a:r>
              <a:rPr lang="ja-JP" altLang="en-US" sz="1800" dirty="0" smtClean="0"/>
              <a:t>。ただし，</a:t>
            </a:r>
            <a:r>
              <a:rPr lang="ja-JP" altLang="en-US" sz="1800" u="sng" dirty="0" smtClean="0"/>
              <a:t>特種の通貨の給付</a:t>
            </a:r>
            <a:r>
              <a:rPr lang="ja-JP" altLang="en-US" sz="1800" dirty="0" smtClean="0"/>
              <a:t>をもって</a:t>
            </a:r>
            <a:r>
              <a:rPr lang="ja-JP" altLang="en-US" sz="1800" u="sng" dirty="0" smtClean="0"/>
              <a:t>債権の目的</a:t>
            </a:r>
            <a:r>
              <a:rPr lang="ja-JP" altLang="en-US" sz="1800" dirty="0" smtClean="0"/>
              <a:t>となしたるときはこの限りにあらず。」</a:t>
            </a:r>
            <a:endParaRPr lang="en-US" altLang="ja-JP" sz="18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t>■ここでは，金銭が債権の「目的物」とされ，特殊の通貨の給付が債権の「目的」とされており，誤りはありません。</a:t>
            </a:r>
            <a:endParaRPr lang="en-US" altLang="ja-JP" sz="18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t>★したがって，現行条文は，</a:t>
            </a:r>
            <a:endParaRPr lang="en-US" altLang="ja-JP" sz="18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t>★もん</a:t>
            </a:r>
            <a:r>
              <a:rPr lang="ja-JP" altLang="en-US" sz="1800" dirty="0" err="1" smtClean="0"/>
              <a:t>ごんの</a:t>
            </a:r>
            <a:r>
              <a:rPr lang="ja-JP" altLang="en-US" sz="1800" dirty="0" smtClean="0"/>
              <a:t>訂正はせず，</a:t>
            </a:r>
            <a:endParaRPr lang="en-US" altLang="ja-JP" sz="18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t>★以下のように，現代語化のみを行っています。</a:t>
            </a:r>
            <a:endParaRPr lang="en-US" altLang="ja-JP" sz="18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★民法</a:t>
            </a:r>
            <a:r>
              <a:rPr kumimoji="1" lang="en-US" altLang="ja-JP" dirty="0" smtClean="0"/>
              <a:t>402</a:t>
            </a:r>
            <a:r>
              <a:rPr kumimoji="1" lang="ja-JP" altLang="en-US" dirty="0" smtClean="0"/>
              <a:t>条第</a:t>
            </a:r>
            <a:r>
              <a:rPr kumimoji="1" lang="en-US" altLang="ja-JP" dirty="0" smtClean="0"/>
              <a:t>1</a:t>
            </a:r>
            <a:r>
              <a:rPr kumimoji="1" lang="ja-JP" altLang="en-US" dirty="0" smtClean="0"/>
              <a:t>項「</a:t>
            </a:r>
            <a:r>
              <a:rPr lang="ja-JP" altLang="en-US" sz="1800" u="sng" dirty="0" smtClean="0"/>
              <a:t>債権の目的物</a:t>
            </a:r>
            <a:r>
              <a:rPr lang="ja-JP" altLang="en-US" sz="1800" dirty="0" smtClean="0"/>
              <a:t>が金銭であるときは，債務者は，その選択に従い，各種の通貨で弁済をすることができる。ただし，</a:t>
            </a:r>
            <a:r>
              <a:rPr lang="ja-JP" altLang="en-US" sz="1800" u="sng" dirty="0" smtClean="0"/>
              <a:t>特定の種類の通貨の給付</a:t>
            </a:r>
            <a:r>
              <a:rPr lang="ja-JP" altLang="en-US" sz="1800" dirty="0" smtClean="0"/>
              <a:t>を</a:t>
            </a:r>
            <a:r>
              <a:rPr lang="ja-JP" altLang="en-US" sz="1800" u="sng" dirty="0" smtClean="0"/>
              <a:t>債権の目的</a:t>
            </a:r>
            <a:r>
              <a:rPr lang="ja-JP" altLang="en-US" sz="1800" dirty="0" smtClean="0"/>
              <a:t>としたときは，この限りでない。</a:t>
            </a:r>
            <a:endParaRPr lang="en-US" altLang="ja-JP" sz="1800" dirty="0" smtClean="0"/>
          </a:p>
          <a:p>
            <a:r>
              <a:rPr kumimoji="1" lang="ja-JP" altLang="en-US" dirty="0" smtClean="0"/>
              <a:t>」</a:t>
            </a:r>
            <a:endParaRPr kumimoji="1" lang="en-US" altLang="ja-JP" dirty="0" smtClean="0"/>
          </a:p>
          <a:p>
            <a:r>
              <a:rPr kumimoji="1" lang="ja-JP" altLang="en-US" dirty="0" smtClean="0"/>
              <a:t>■次に，民法</a:t>
            </a:r>
            <a:r>
              <a:rPr kumimoji="1" lang="en-US" altLang="ja-JP" dirty="0" smtClean="0"/>
              <a:t>402</a:t>
            </a:r>
            <a:r>
              <a:rPr kumimoji="1" lang="ja-JP" altLang="en-US" dirty="0" smtClean="0"/>
              <a:t>条（旧条文）第</a:t>
            </a:r>
            <a:r>
              <a:rPr kumimoji="1" lang="en-US" altLang="ja-JP" dirty="0" smtClean="0"/>
              <a:t>2</a:t>
            </a:r>
            <a:r>
              <a:rPr kumimoji="1" lang="ja-JP" altLang="en-US" dirty="0" smtClean="0"/>
              <a:t>項を見てみましょう。</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★民法（旧条文）</a:t>
            </a:r>
            <a:r>
              <a:rPr kumimoji="1" lang="en-US" altLang="ja-JP" dirty="0" smtClean="0"/>
              <a:t>402</a:t>
            </a:r>
            <a:r>
              <a:rPr kumimoji="1" lang="ja-JP" altLang="en-US" dirty="0" smtClean="0"/>
              <a:t>条第</a:t>
            </a:r>
            <a:r>
              <a:rPr kumimoji="1" lang="en-US" altLang="ja-JP" dirty="0" smtClean="0"/>
              <a:t>2</a:t>
            </a:r>
            <a:r>
              <a:rPr kumimoji="1" lang="ja-JP" altLang="en-US" dirty="0" smtClean="0"/>
              <a:t>項■「</a:t>
            </a:r>
            <a:r>
              <a:rPr lang="ja-JP" altLang="en-US" sz="1800" b="1" u="sng" dirty="0" smtClean="0">
                <a:solidFill>
                  <a:srgbClr val="FF0000"/>
                </a:solidFill>
              </a:rPr>
              <a:t>債権ノ目的</a:t>
            </a:r>
            <a:r>
              <a:rPr lang="ja-JP" altLang="en-US" sz="1800" dirty="0" smtClean="0"/>
              <a:t>たる</a:t>
            </a:r>
            <a:r>
              <a:rPr lang="ja-JP" altLang="en-US" sz="1800" u="sng" dirty="0" smtClean="0"/>
              <a:t>特種ノ通貨</a:t>
            </a:r>
            <a:r>
              <a:rPr lang="ja-JP" altLang="en-US" sz="1800" dirty="0" smtClean="0"/>
              <a:t>が弁済期において，強制通用の効力を失いたるときは，債務者はたの通貨をもって弁済をなすことを要す。</a:t>
            </a:r>
            <a:r>
              <a:rPr kumimoji="1" lang="ja-JP" altLang="en-US" dirty="0" smtClean="0"/>
              <a:t>」</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第</a:t>
            </a:r>
            <a:r>
              <a:rPr kumimoji="1" lang="en-US" altLang="ja-JP" dirty="0" smtClean="0"/>
              <a:t>2</a:t>
            </a:r>
            <a:r>
              <a:rPr kumimoji="1" lang="ja-JP" altLang="en-US" dirty="0" smtClean="0"/>
              <a:t>項は，特殊の通貨を債権の「目的」としていますので，誤りです。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■では，現代語化に際して，この誤りはどのように改められたのでしょうか</a:t>
            </a:r>
            <a:r>
              <a:rPr kumimoji="1" lang="en-US" altLang="ja-JP" dirty="0" smtClean="0"/>
              <a:t>?</a:t>
            </a: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■現行条文を参照する前に，まず，自分で考えて見ましょう。</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■よく考えてみると，修正の方法は，二つあることに気がつきます。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■第</a:t>
            </a:r>
            <a:r>
              <a:rPr kumimoji="1" lang="en-US" altLang="ja-JP" dirty="0" smtClean="0"/>
              <a:t>1</a:t>
            </a:r>
            <a:r>
              <a:rPr kumimoji="1" lang="ja-JP" altLang="en-US" dirty="0" smtClean="0"/>
              <a:t>は，債権の「目的」の方をそのままにして，「特定の種類の通貨の給付」と修正するものです。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■第</a:t>
            </a:r>
            <a:r>
              <a:rPr kumimoji="1" lang="en-US" altLang="ja-JP" dirty="0" smtClean="0"/>
              <a:t>2</a:t>
            </a:r>
            <a:r>
              <a:rPr kumimoji="1" lang="ja-JP" altLang="en-US" dirty="0" smtClean="0"/>
              <a:t>は，「特定の種類の通貨」の方を活かして，債権の「目的」を「目的物」へと修正するものです。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■その上で，現行民法</a:t>
            </a:r>
            <a:r>
              <a:rPr kumimoji="1" lang="en-US" altLang="ja-JP" dirty="0" smtClean="0"/>
              <a:t>402</a:t>
            </a:r>
            <a:r>
              <a:rPr kumimoji="1" lang="ja-JP" altLang="en-US" dirty="0" smtClean="0"/>
              <a:t>条第</a:t>
            </a:r>
            <a:r>
              <a:rPr kumimoji="1" lang="en-US" altLang="ja-JP" dirty="0" smtClean="0"/>
              <a:t>2</a:t>
            </a:r>
            <a:r>
              <a:rPr kumimoji="1" lang="ja-JP" altLang="en-US" dirty="0" smtClean="0"/>
              <a:t>項を見てみましょう。</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★民法</a:t>
            </a:r>
            <a:r>
              <a:rPr kumimoji="1" lang="en-US" altLang="ja-JP" dirty="0" smtClean="0"/>
              <a:t>402</a:t>
            </a:r>
            <a:r>
              <a:rPr kumimoji="1" lang="ja-JP" altLang="en-US" dirty="0" smtClean="0"/>
              <a:t>条第</a:t>
            </a:r>
            <a:r>
              <a:rPr kumimoji="1" lang="en-US" altLang="ja-JP" dirty="0" smtClean="0"/>
              <a:t>2</a:t>
            </a:r>
            <a:r>
              <a:rPr kumimoji="1" lang="ja-JP" altLang="en-US" dirty="0" smtClean="0"/>
              <a:t>項■「</a:t>
            </a:r>
            <a:r>
              <a:rPr lang="ja-JP" altLang="en-US" sz="1200" b="1" u="sng" dirty="0" smtClean="0"/>
              <a:t>債権の目的</a:t>
            </a:r>
            <a:r>
              <a:rPr lang="ja-JP" altLang="en-US" sz="1200" b="1" u="sng" dirty="0" smtClean="0">
                <a:solidFill>
                  <a:schemeClr val="accent1"/>
                </a:solidFill>
              </a:rPr>
              <a:t>物</a:t>
            </a:r>
            <a:r>
              <a:rPr lang="ja-JP" altLang="en-US" sz="1200" dirty="0" smtClean="0"/>
              <a:t>である</a:t>
            </a:r>
            <a:r>
              <a:rPr lang="ja-JP" altLang="en-US" sz="1200" u="sng" dirty="0" smtClean="0"/>
              <a:t>特定の種類の通貨</a:t>
            </a:r>
            <a:r>
              <a:rPr lang="ja-JP" altLang="en-US" sz="1200" dirty="0" smtClean="0"/>
              <a:t>が弁済期に強制通用の効力を失っているときは，債務者は，</a:t>
            </a:r>
            <a:r>
              <a:rPr lang="ja-JP" altLang="en-US" sz="1200" dirty="0" err="1" smtClean="0"/>
              <a:t>たの</a:t>
            </a:r>
            <a:r>
              <a:rPr lang="ja-JP" altLang="en-US" sz="1200" dirty="0" smtClean="0"/>
              <a:t>通貨で弁済をしなければならない。</a:t>
            </a:r>
            <a:r>
              <a:rPr kumimoji="1" lang="ja-JP" altLang="en-US" dirty="0" smtClean="0"/>
              <a:t>」</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■ここでは，第</a:t>
            </a:r>
            <a:r>
              <a:rPr kumimoji="1" lang="en-US" altLang="ja-JP" dirty="0" smtClean="0"/>
              <a:t>2</a:t>
            </a:r>
            <a:r>
              <a:rPr kumimoji="1" lang="ja-JP" altLang="en-US" dirty="0" smtClean="0"/>
              <a:t>の方法が採用されていることがわかります。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■なぜ，第</a:t>
            </a:r>
            <a:r>
              <a:rPr kumimoji="1" lang="en-US" altLang="ja-JP" dirty="0" smtClean="0"/>
              <a:t>1</a:t>
            </a:r>
            <a:r>
              <a:rPr kumimoji="1" lang="ja-JP" altLang="en-US" dirty="0" smtClean="0"/>
              <a:t>の方法が採用されなかったのでしょうか。第</a:t>
            </a:r>
            <a:r>
              <a:rPr kumimoji="1" lang="en-US" altLang="ja-JP" dirty="0" smtClean="0"/>
              <a:t>1</a:t>
            </a:r>
            <a:r>
              <a:rPr kumimoji="1" lang="ja-JP" altLang="en-US" dirty="0" smtClean="0"/>
              <a:t>項が，「債権の目的物」から始まっているので，第</a:t>
            </a:r>
            <a:r>
              <a:rPr kumimoji="1" lang="en-US" altLang="ja-JP" dirty="0" smtClean="0"/>
              <a:t>2</a:t>
            </a:r>
            <a:r>
              <a:rPr kumimoji="1" lang="ja-JP" altLang="en-US" dirty="0" smtClean="0"/>
              <a:t>項もそれにあわせたと考えることもできますが，第</a:t>
            </a:r>
            <a:r>
              <a:rPr kumimoji="1" lang="en-US" altLang="ja-JP" dirty="0" smtClean="0"/>
              <a:t>1</a:t>
            </a:r>
            <a:r>
              <a:rPr kumimoji="1" lang="ja-JP" altLang="en-US" dirty="0" smtClean="0"/>
              <a:t>項のただし書きについては，「債権の目的」について規定しており，次の第</a:t>
            </a:r>
            <a:r>
              <a:rPr kumimoji="1" lang="en-US" altLang="ja-JP" dirty="0" smtClean="0"/>
              <a:t>3</a:t>
            </a:r>
            <a:r>
              <a:rPr kumimoji="1" lang="ja-JP" altLang="en-US" dirty="0" smtClean="0"/>
              <a:t>項も，「債権の目的」について規定しているので，むしろ，債権の「目的」に合わせた方が，流れとしては美しいので，決定的な理由とはいえません。</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■ここでは，民法の条文の最初の誤りである民法</a:t>
            </a:r>
            <a:r>
              <a:rPr kumimoji="1" lang="en-US" altLang="ja-JP" dirty="0" smtClean="0"/>
              <a:t>402</a:t>
            </a:r>
            <a:r>
              <a:rPr kumimoji="1" lang="ja-JP" altLang="en-US" dirty="0" smtClean="0"/>
              <a:t>条</a:t>
            </a:r>
            <a:r>
              <a:rPr kumimoji="1" lang="en-US" altLang="ja-JP" dirty="0" smtClean="0"/>
              <a:t>2</a:t>
            </a:r>
            <a:r>
              <a:rPr kumimoji="1" lang="ja-JP" altLang="en-US" dirty="0" smtClean="0"/>
              <a:t>項の場合には，債権の「目的」という誤りが，債権の「目的物」へと修正されたということを記憶にとどめておきましょう。</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■最後に，民法</a:t>
            </a:r>
            <a:r>
              <a:rPr kumimoji="1" lang="en-US" altLang="ja-JP" dirty="0" smtClean="0"/>
              <a:t>402</a:t>
            </a:r>
            <a:r>
              <a:rPr kumimoji="1" lang="ja-JP" altLang="en-US" dirty="0" smtClean="0"/>
              <a:t>条第</a:t>
            </a:r>
            <a:r>
              <a:rPr kumimoji="1" lang="en-US" altLang="ja-JP" dirty="0" smtClean="0"/>
              <a:t>3</a:t>
            </a:r>
            <a:r>
              <a:rPr kumimoji="1" lang="ja-JP" altLang="en-US" dirty="0" smtClean="0"/>
              <a:t>項の旧条文について，検討しましょう。</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★民法</a:t>
            </a:r>
            <a:r>
              <a:rPr kumimoji="1" lang="en-US" altLang="ja-JP" dirty="0" smtClean="0"/>
              <a:t>402</a:t>
            </a:r>
            <a:r>
              <a:rPr kumimoji="1" lang="ja-JP" altLang="en-US" dirty="0" smtClean="0"/>
              <a:t>条第</a:t>
            </a:r>
            <a:r>
              <a:rPr kumimoji="1" lang="en-US" altLang="ja-JP" dirty="0" smtClean="0"/>
              <a:t>3</a:t>
            </a:r>
            <a:r>
              <a:rPr kumimoji="1" lang="ja-JP" altLang="en-US" dirty="0" smtClean="0"/>
              <a:t>項■「</a:t>
            </a:r>
            <a:r>
              <a:rPr lang="ja-JP" altLang="en-US" sz="1200" dirty="0" smtClean="0"/>
              <a:t>ゼン２項の規定は，</a:t>
            </a:r>
            <a:r>
              <a:rPr lang="ja-JP" altLang="en-US" sz="1200" u="sng" dirty="0" smtClean="0"/>
              <a:t>外国の通貨の給付</a:t>
            </a:r>
            <a:r>
              <a:rPr lang="ja-JP" altLang="en-US" sz="1200" dirty="0" smtClean="0"/>
              <a:t>をもって</a:t>
            </a:r>
            <a:r>
              <a:rPr lang="ja-JP" altLang="en-US" sz="1200" u="sng" dirty="0" smtClean="0"/>
              <a:t>債権の目的</a:t>
            </a:r>
            <a:r>
              <a:rPr lang="ja-JP" altLang="en-US" sz="1200" dirty="0" smtClean="0"/>
              <a:t>となしたる場合に，これを</a:t>
            </a:r>
            <a:r>
              <a:rPr lang="ja-JP" altLang="en-US" sz="1200" dirty="0" err="1" smtClean="0"/>
              <a:t>準用す</a:t>
            </a:r>
            <a:r>
              <a:rPr lang="ja-JP" altLang="en-US" sz="1200" dirty="0" smtClean="0"/>
              <a:t>。</a:t>
            </a:r>
            <a:r>
              <a:rPr kumimoji="1" lang="ja-JP" altLang="en-US" dirty="0" smtClean="0"/>
              <a:t>」</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■外国の通貨の給付が債権の「目的」とされているので，第</a:t>
            </a:r>
            <a:r>
              <a:rPr kumimoji="1" lang="en-US" altLang="ja-JP" dirty="0" smtClean="0"/>
              <a:t>3</a:t>
            </a:r>
            <a:r>
              <a:rPr kumimoji="1" lang="ja-JP" altLang="en-US" dirty="0" smtClean="0"/>
              <a:t>項には誤りはありません。したがって，現行民法</a:t>
            </a:r>
            <a:r>
              <a:rPr kumimoji="1" lang="en-US" altLang="ja-JP" dirty="0" smtClean="0"/>
              <a:t>402</a:t>
            </a:r>
            <a:r>
              <a:rPr kumimoji="1" lang="ja-JP" altLang="en-US" dirty="0" smtClean="0"/>
              <a:t>条</a:t>
            </a:r>
            <a:r>
              <a:rPr kumimoji="1" lang="en-US" altLang="ja-JP" dirty="0" smtClean="0"/>
              <a:t>3</a:t>
            </a:r>
            <a:r>
              <a:rPr kumimoji="1" lang="ja-JP" altLang="en-US" dirty="0" smtClean="0"/>
              <a:t>項は，以下のように，現代語化をするにとどめています。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★民法</a:t>
            </a:r>
            <a:r>
              <a:rPr kumimoji="1" lang="en-US" altLang="ja-JP" dirty="0" smtClean="0"/>
              <a:t>402</a:t>
            </a:r>
            <a:r>
              <a:rPr kumimoji="1" lang="ja-JP" altLang="en-US" dirty="0" smtClean="0"/>
              <a:t>条第</a:t>
            </a:r>
            <a:r>
              <a:rPr kumimoji="1" lang="en-US" altLang="ja-JP" dirty="0" smtClean="0"/>
              <a:t>3</a:t>
            </a:r>
            <a:r>
              <a:rPr kumimoji="1" lang="ja-JP" altLang="en-US" dirty="0" smtClean="0"/>
              <a:t>項■「</a:t>
            </a:r>
            <a:r>
              <a:rPr lang="ja-JP" altLang="en-US" sz="1200" dirty="0" smtClean="0"/>
              <a:t>ゼン</a:t>
            </a:r>
            <a:r>
              <a:rPr lang="en-US" altLang="ja-JP" sz="1200" dirty="0" smtClean="0"/>
              <a:t>2</a:t>
            </a:r>
            <a:r>
              <a:rPr lang="ja-JP" altLang="en-US" sz="1200" dirty="0" smtClean="0"/>
              <a:t>項の規定は，</a:t>
            </a:r>
            <a:r>
              <a:rPr lang="ja-JP" altLang="en-US" sz="1200" u="sng" dirty="0" smtClean="0"/>
              <a:t>外国の通貨の給付</a:t>
            </a:r>
            <a:r>
              <a:rPr lang="ja-JP" altLang="en-US" sz="1200" dirty="0" smtClean="0"/>
              <a:t>を</a:t>
            </a:r>
            <a:r>
              <a:rPr lang="ja-JP" altLang="en-US" sz="1200" u="sng" dirty="0" smtClean="0"/>
              <a:t>債権の目的</a:t>
            </a:r>
            <a:r>
              <a:rPr lang="ja-JP" altLang="en-US" sz="1200" dirty="0" smtClean="0"/>
              <a:t>とした場合について準用する。</a:t>
            </a:r>
            <a:r>
              <a:rPr kumimoji="1" lang="ja-JP" altLang="en-US" dirty="0" smtClean="0"/>
              <a:t>」</a:t>
            </a:r>
            <a:endParaRPr kumimoji="1" lang="en-US" altLang="ja-JP"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2015/4/21</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13</a:t>
            </a:fld>
            <a:endParaRPr kumimoji="1" lang="ja-JP" altLang="en-US"/>
          </a:p>
        </p:txBody>
      </p:sp>
    </p:spTree>
    <p:extLst>
      <p:ext uri="{BB962C8B-B14F-4D97-AF65-F5344CB8AC3E}">
        <p14:creationId xmlns:p14="http://schemas.microsoft.com/office/powerpoint/2010/main" val="381285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民法</a:t>
            </a:r>
            <a:r>
              <a:rPr kumimoji="1" lang="en-US" altLang="ja-JP" dirty="0" smtClean="0"/>
              <a:t>402</a:t>
            </a:r>
            <a:r>
              <a:rPr kumimoji="1" lang="ja-JP" altLang="en-US" dirty="0" smtClean="0"/>
              <a:t>条</a:t>
            </a:r>
            <a:r>
              <a:rPr kumimoji="1" lang="en-US" altLang="ja-JP" dirty="0" smtClean="0"/>
              <a:t>2</a:t>
            </a:r>
            <a:r>
              <a:rPr kumimoji="1" lang="ja-JP" altLang="en-US" dirty="0" smtClean="0"/>
              <a:t>項の次に，債権の「目的」と「目的物」との区別について，誤りに陥っていたのは，どの条文でしょうか</a:t>
            </a:r>
            <a:r>
              <a:rPr kumimoji="1" lang="en-US" altLang="ja-JP" dirty="0" smtClean="0"/>
              <a:t>?</a:t>
            </a:r>
          </a:p>
          <a:p>
            <a:r>
              <a:rPr kumimoji="1" lang="ja-JP" altLang="en-US" dirty="0" smtClean="0"/>
              <a:t>■それは，民法</a:t>
            </a:r>
            <a:r>
              <a:rPr kumimoji="1" lang="en-US" altLang="ja-JP" dirty="0" smtClean="0"/>
              <a:t>419</a:t>
            </a:r>
            <a:r>
              <a:rPr kumimoji="1" lang="ja-JP" altLang="en-US" dirty="0" smtClean="0"/>
              <a:t>条</a:t>
            </a:r>
            <a:r>
              <a:rPr kumimoji="1" lang="en-US" altLang="ja-JP" dirty="0" smtClean="0"/>
              <a:t>【</a:t>
            </a:r>
            <a:r>
              <a:rPr kumimoji="1" lang="ja-JP" altLang="en-US" dirty="0" smtClean="0"/>
              <a:t>金銭債務の特則</a:t>
            </a:r>
            <a:r>
              <a:rPr kumimoji="1" lang="en-US" altLang="ja-JP" dirty="0" smtClean="0"/>
              <a:t>】</a:t>
            </a:r>
            <a:r>
              <a:rPr kumimoji="1" lang="ja-JP" altLang="en-US" dirty="0" smtClean="0"/>
              <a:t>（旧条文）第</a:t>
            </a:r>
            <a:r>
              <a:rPr kumimoji="1" lang="en-US" altLang="ja-JP" dirty="0" smtClean="0"/>
              <a:t>1</a:t>
            </a:r>
            <a:r>
              <a:rPr kumimoji="1" lang="ja-JP" altLang="en-US" dirty="0" smtClean="0"/>
              <a:t>項です。旧条文は，以下のように規定していました。</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★民法</a:t>
            </a:r>
            <a:r>
              <a:rPr kumimoji="1" lang="en-US" altLang="ja-JP" dirty="0" smtClean="0"/>
              <a:t>419</a:t>
            </a:r>
            <a:r>
              <a:rPr kumimoji="1" lang="ja-JP" altLang="en-US" dirty="0" smtClean="0"/>
              <a:t>条</a:t>
            </a:r>
            <a:r>
              <a:rPr kumimoji="1" lang="en-US" altLang="ja-JP" dirty="0" smtClean="0"/>
              <a:t>1</a:t>
            </a:r>
            <a:r>
              <a:rPr kumimoji="1" lang="ja-JP" altLang="en-US" dirty="0" smtClean="0"/>
              <a:t>項■「</a:t>
            </a:r>
            <a:r>
              <a:rPr lang="en-US" altLang="ja-JP" sz="1800" dirty="0" smtClean="0"/>
              <a:t> </a:t>
            </a:r>
            <a:r>
              <a:rPr lang="ja-JP" altLang="en-US" sz="1800" b="1" u="sng" dirty="0" smtClean="0">
                <a:solidFill>
                  <a:srgbClr val="FF0000"/>
                </a:solidFill>
              </a:rPr>
              <a:t>金銭を目的とする</a:t>
            </a:r>
            <a:r>
              <a:rPr lang="ja-JP" altLang="en-US" sz="1800" dirty="0" smtClean="0"/>
              <a:t>債務の不履行については，その損害賠償の額は，法定利率により</a:t>
            </a:r>
            <a:r>
              <a:rPr lang="ja-JP" altLang="en-US" sz="1800" dirty="0" err="1" smtClean="0"/>
              <a:t>て</a:t>
            </a:r>
            <a:r>
              <a:rPr lang="ja-JP" altLang="en-US" sz="1800" dirty="0" smtClean="0"/>
              <a:t>これをさだむ。ただし，約定利率が法定利率にこゆるときは，約定利率による。</a:t>
            </a:r>
            <a:r>
              <a:rPr kumimoji="1" lang="ja-JP" altLang="en-US" dirty="0" smtClean="0"/>
              <a:t>」</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■金銭は，債権の「目的」ではなく，債権の「目的物」ですので，旧条文は誤りです。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■この場合にも，修正の方法は二つあります。どのような方法があるのか，現行民法を見る前に，まず，自分の頭で考えてみましょう。</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■第</a:t>
            </a:r>
            <a:r>
              <a:rPr kumimoji="1" lang="en-US" altLang="ja-JP" dirty="0" smtClean="0"/>
              <a:t>1</a:t>
            </a:r>
            <a:r>
              <a:rPr kumimoji="1" lang="ja-JP" altLang="en-US" dirty="0" smtClean="0"/>
              <a:t>は，「目的」をそのままにして，「金銭」を「金銭の給付」へと修正する方法です。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■第</a:t>
            </a:r>
            <a:r>
              <a:rPr kumimoji="1" lang="en-US" altLang="ja-JP" dirty="0" smtClean="0"/>
              <a:t>2</a:t>
            </a:r>
            <a:r>
              <a:rPr kumimoji="1" lang="ja-JP" altLang="en-US" dirty="0" smtClean="0"/>
              <a:t>は，「金銭」をそのままにして，「目的」を「目的物」へと修正する方法です。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★現行民法は，現代語化に際して，さきの民法</a:t>
            </a:r>
            <a:r>
              <a:rPr kumimoji="1" lang="en-US" altLang="ja-JP" dirty="0" smtClean="0"/>
              <a:t>402</a:t>
            </a:r>
            <a:r>
              <a:rPr kumimoji="1" lang="ja-JP" altLang="en-US" dirty="0" smtClean="0"/>
              <a:t>条</a:t>
            </a:r>
            <a:r>
              <a:rPr kumimoji="1" lang="en-US" altLang="ja-JP" dirty="0" smtClean="0"/>
              <a:t>2</a:t>
            </a:r>
            <a:r>
              <a:rPr kumimoji="1" lang="ja-JP" altLang="en-US" dirty="0" smtClean="0"/>
              <a:t>項の場合とは異なり，以下のように，第</a:t>
            </a:r>
            <a:r>
              <a:rPr kumimoji="1" lang="en-US" altLang="ja-JP" dirty="0" smtClean="0"/>
              <a:t>1</a:t>
            </a:r>
            <a:r>
              <a:rPr kumimoji="1" lang="ja-JP" altLang="en-US" dirty="0" smtClean="0"/>
              <a:t>の方法を採用しました。</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★民法</a:t>
            </a:r>
            <a:r>
              <a:rPr kumimoji="1" lang="en-US" altLang="ja-JP" dirty="0" smtClean="0"/>
              <a:t>419</a:t>
            </a:r>
            <a:r>
              <a:rPr kumimoji="1" lang="ja-JP" altLang="en-US" dirty="0" smtClean="0"/>
              <a:t>条第</a:t>
            </a:r>
            <a:r>
              <a:rPr kumimoji="1" lang="en-US" altLang="ja-JP" dirty="0" smtClean="0"/>
              <a:t>1</a:t>
            </a:r>
            <a:r>
              <a:rPr kumimoji="1" lang="ja-JP" altLang="en-US" dirty="0" smtClean="0"/>
              <a:t>項■「</a:t>
            </a:r>
            <a:r>
              <a:rPr lang="ja-JP" altLang="en-US" sz="1200" b="1" u="sng" dirty="0" smtClean="0"/>
              <a:t>金銭の</a:t>
            </a:r>
            <a:r>
              <a:rPr lang="ja-JP" altLang="en-US" sz="1200" b="1" u="sng" dirty="0" smtClean="0">
                <a:solidFill>
                  <a:srgbClr val="FF0000"/>
                </a:solidFill>
              </a:rPr>
              <a:t>給付を</a:t>
            </a:r>
            <a:r>
              <a:rPr lang="ja-JP" altLang="en-US" sz="1200" b="1" u="sng" dirty="0" smtClean="0"/>
              <a:t>目的とする</a:t>
            </a:r>
            <a:r>
              <a:rPr lang="ja-JP" altLang="en-US" sz="1200" dirty="0" smtClean="0"/>
              <a:t>債務の不履行については，その損害賠償の額は，法定利率によって定める。ただし，約定利率が法定利率を超えるときは，約定利率による。</a:t>
            </a:r>
            <a:r>
              <a:rPr kumimoji="1" lang="ja-JP" altLang="en-US" dirty="0" smtClean="0"/>
              <a:t>」</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■旧条文の「金銭を目的とする債務の不履行」という誤りについて，現行民法</a:t>
            </a:r>
            <a:r>
              <a:rPr kumimoji="1" lang="en-US" altLang="ja-JP" dirty="0" smtClean="0"/>
              <a:t>419</a:t>
            </a:r>
            <a:r>
              <a:rPr kumimoji="1" lang="ja-JP" altLang="en-US" dirty="0" smtClean="0"/>
              <a:t>条</a:t>
            </a:r>
            <a:r>
              <a:rPr kumimoji="1" lang="en-US" altLang="ja-JP" dirty="0" smtClean="0"/>
              <a:t>1</a:t>
            </a:r>
            <a:r>
              <a:rPr kumimoji="1" lang="ja-JP" altLang="en-US" dirty="0" smtClean="0"/>
              <a:t>項が，「金銭を</a:t>
            </a:r>
            <a:r>
              <a:rPr kumimoji="1" lang="ja-JP" altLang="en-US" b="1" dirty="0" smtClean="0"/>
              <a:t>目的物</a:t>
            </a:r>
            <a:r>
              <a:rPr kumimoji="1" lang="ja-JP" altLang="en-US" dirty="0" smtClean="0"/>
              <a:t>とする債務の不履行」とはせずに，「金銭の</a:t>
            </a:r>
            <a:r>
              <a:rPr kumimoji="1" lang="ja-JP" altLang="en-US" b="1" dirty="0" smtClean="0"/>
              <a:t>給付を目的</a:t>
            </a:r>
            <a:r>
              <a:rPr kumimoji="1" lang="ja-JP" altLang="en-US" dirty="0" smtClean="0"/>
              <a:t>とする債務の不履行」へと修正したのはなぜでしょうか</a:t>
            </a:r>
            <a:r>
              <a:rPr kumimoji="1" lang="en-US" altLang="ja-JP" dirty="0" smtClean="0"/>
              <a:t>?</a:t>
            </a: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■典型例としての民法</a:t>
            </a:r>
            <a:r>
              <a:rPr kumimoji="1" lang="en-US" altLang="ja-JP" dirty="0" smtClean="0"/>
              <a:t>402</a:t>
            </a:r>
            <a:r>
              <a:rPr kumimoji="1" lang="ja-JP" altLang="en-US" dirty="0" smtClean="0"/>
              <a:t>条を振り返ってみましょう。民法</a:t>
            </a:r>
            <a:r>
              <a:rPr kumimoji="1" lang="en-US" altLang="ja-JP" dirty="0" smtClean="0"/>
              <a:t>402</a:t>
            </a:r>
            <a:r>
              <a:rPr kumimoji="1" lang="ja-JP" altLang="en-US" dirty="0" smtClean="0"/>
              <a:t>条</a:t>
            </a:r>
            <a:r>
              <a:rPr kumimoji="1" lang="en-US" altLang="ja-JP" dirty="0" smtClean="0"/>
              <a:t>1</a:t>
            </a:r>
            <a:r>
              <a:rPr kumimoji="1" lang="ja-JP" altLang="en-US" dirty="0" smtClean="0"/>
              <a:t>項は，「</a:t>
            </a:r>
            <a:r>
              <a:rPr lang="ja-JP" altLang="en-US" sz="1200" u="sng" dirty="0" smtClean="0"/>
              <a:t>債権の目的物</a:t>
            </a:r>
            <a:r>
              <a:rPr lang="ja-JP" altLang="en-US" sz="1200" dirty="0" smtClean="0"/>
              <a:t>が金銭であるときは</a:t>
            </a:r>
            <a:r>
              <a:rPr kumimoji="1" lang="ja-JP" altLang="en-US" dirty="0" smtClean="0"/>
              <a:t>」と規定していました。したがって，民法</a:t>
            </a:r>
            <a:r>
              <a:rPr kumimoji="1" lang="en-US" altLang="ja-JP" dirty="0" smtClean="0"/>
              <a:t>419</a:t>
            </a:r>
            <a:r>
              <a:rPr kumimoji="1" lang="ja-JP" altLang="en-US" dirty="0" smtClean="0"/>
              <a:t>条</a:t>
            </a:r>
            <a:r>
              <a:rPr kumimoji="1" lang="en-US" altLang="ja-JP" dirty="0" smtClean="0"/>
              <a:t>1</a:t>
            </a:r>
            <a:r>
              <a:rPr kumimoji="1" lang="ja-JP" altLang="en-US" dirty="0" smtClean="0"/>
              <a:t>項の場合にも，「金銭を目的物とする債務の不履行」へと修正しても，なんの問題もなかったのです。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■もちろん，「金銭を目的物とする債務」とするよりも，「金銭の</a:t>
            </a:r>
            <a:r>
              <a:rPr kumimoji="1" lang="ja-JP" altLang="en-US" b="1" dirty="0" smtClean="0"/>
              <a:t>給付を目的とする債務</a:t>
            </a:r>
            <a:r>
              <a:rPr kumimoji="1" lang="ja-JP" altLang="en-US" dirty="0" smtClean="0"/>
              <a:t>」とする方が，「債務との接続関係が美しい」という考え方も成り立ちます。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■しかし，民法</a:t>
            </a:r>
            <a:r>
              <a:rPr kumimoji="1" lang="en-US" altLang="ja-JP" dirty="0" smtClean="0"/>
              <a:t>419</a:t>
            </a:r>
            <a:r>
              <a:rPr kumimoji="1" lang="ja-JP" altLang="en-US" dirty="0" smtClean="0"/>
              <a:t>条の見出しが，「金銭債務の特則」とされており，この条文の焦点は，「</a:t>
            </a:r>
            <a:r>
              <a:rPr kumimoji="1" lang="ja-JP" altLang="en-US" b="1" dirty="0" smtClean="0"/>
              <a:t>金銭を目的物</a:t>
            </a:r>
            <a:r>
              <a:rPr kumimoji="1" lang="ja-JP" altLang="en-US" dirty="0" smtClean="0"/>
              <a:t>とする債務」にあるのですから，現代語化としては，「金銭を</a:t>
            </a:r>
            <a:r>
              <a:rPr kumimoji="1" lang="ja-JP" altLang="en-US" b="1" dirty="0" smtClean="0"/>
              <a:t>目的物</a:t>
            </a:r>
            <a:r>
              <a:rPr kumimoji="1" lang="ja-JP" altLang="en-US" dirty="0" smtClean="0"/>
              <a:t>とする債務の不履行」と修正した方が素直な修正だったといえるでしょう。</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■それにもかかわらず，現代語化に際して，わざわざ，「給付」という用語を付加して，「金銭の給付を目的とする債務の不履行」へと修正したのは，なぜでしょうか</a:t>
            </a:r>
            <a:r>
              <a:rPr kumimoji="1" lang="en-US" altLang="ja-JP" dirty="0" smtClean="0"/>
              <a:t>?</a:t>
            </a: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■その点については，民法</a:t>
            </a:r>
            <a:r>
              <a:rPr kumimoji="1" lang="en-US" altLang="ja-JP" dirty="0" smtClean="0"/>
              <a:t>422</a:t>
            </a:r>
            <a:r>
              <a:rPr kumimoji="1" lang="ja-JP" altLang="en-US" dirty="0" smtClean="0"/>
              <a:t>条の誤りについて検討する際に，再度，考えてみることにしましょう。</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■次に，民法</a:t>
            </a:r>
            <a:r>
              <a:rPr kumimoji="1" lang="en-US" altLang="ja-JP" dirty="0" smtClean="0"/>
              <a:t>419</a:t>
            </a:r>
            <a:r>
              <a:rPr kumimoji="1" lang="ja-JP" altLang="en-US" dirty="0" smtClean="0"/>
              <a:t>条の</a:t>
            </a:r>
            <a:r>
              <a:rPr kumimoji="1" lang="en-US" altLang="ja-JP" dirty="0" smtClean="0"/>
              <a:t>2</a:t>
            </a:r>
            <a:r>
              <a:rPr kumimoji="1" lang="ja-JP" altLang="en-US" dirty="0" smtClean="0"/>
              <a:t>項は，現代語化に際して，</a:t>
            </a:r>
            <a:r>
              <a:rPr kumimoji="1" lang="en-US" altLang="ja-JP" dirty="0" smtClean="0"/>
              <a:t>2</a:t>
            </a:r>
            <a:r>
              <a:rPr kumimoji="1" lang="ja-JP" altLang="en-US" dirty="0" smtClean="0"/>
              <a:t>項と</a:t>
            </a:r>
            <a:r>
              <a:rPr kumimoji="1" lang="en-US" altLang="ja-JP" dirty="0" smtClean="0"/>
              <a:t>3</a:t>
            </a:r>
            <a:r>
              <a:rPr kumimoji="1" lang="ja-JP" altLang="en-US" dirty="0" smtClean="0"/>
              <a:t>項とに分離されて規定することになりました。</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■内容の変更はないので，ざっと見ておきましょう。</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★民法</a:t>
            </a:r>
            <a:r>
              <a:rPr kumimoji="1" lang="en-US" altLang="ja-JP" dirty="0" smtClean="0"/>
              <a:t>419</a:t>
            </a:r>
            <a:r>
              <a:rPr kumimoji="1" lang="ja-JP" altLang="en-US" dirty="0" smtClean="0"/>
              <a:t>条（旧条文）第</a:t>
            </a:r>
            <a:r>
              <a:rPr kumimoji="1" lang="en-US" altLang="ja-JP" dirty="0" smtClean="0"/>
              <a:t>2</a:t>
            </a:r>
            <a:r>
              <a:rPr kumimoji="1" lang="ja-JP" altLang="en-US" dirty="0" smtClean="0"/>
              <a:t>項■「</a:t>
            </a:r>
            <a:r>
              <a:rPr lang="ja-JP" altLang="en-US" sz="1200" dirty="0" smtClean="0"/>
              <a:t>前項の損害賠償については，債権者は，損害の証明をなすことを要せず，又，債務者は，不可抗力をもって抗弁となすことを得ず。」</a:t>
            </a:r>
            <a:r>
              <a:rPr kumimoji="1" lang="ja-JP" altLang="en-US" dirty="0" smtClean="0"/>
              <a:t>　</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★現行民法</a:t>
            </a:r>
            <a:r>
              <a:rPr kumimoji="1" lang="en-US" altLang="ja-JP" dirty="0" smtClean="0"/>
              <a:t>419</a:t>
            </a:r>
            <a:r>
              <a:rPr kumimoji="1" lang="ja-JP" altLang="en-US" dirty="0" smtClean="0"/>
              <a:t>条</a:t>
            </a:r>
            <a:r>
              <a:rPr kumimoji="1" lang="en-US" altLang="ja-JP" dirty="0" smtClean="0"/>
              <a:t>2</a:t>
            </a:r>
            <a:r>
              <a:rPr kumimoji="1" lang="ja-JP" altLang="en-US" dirty="0" smtClean="0"/>
              <a:t>項■「</a:t>
            </a:r>
            <a:r>
              <a:rPr lang="ja-JP" altLang="en-US" sz="1200" dirty="0" smtClean="0"/>
              <a:t>前項の損害賠償については，債権者は，損害の証明をすることを要しない。</a:t>
            </a:r>
            <a:r>
              <a:rPr kumimoji="1" lang="ja-JP" altLang="en-US" dirty="0" smtClean="0"/>
              <a:t>」</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★現行民法</a:t>
            </a:r>
            <a:r>
              <a:rPr kumimoji="1" lang="en-US" altLang="ja-JP" dirty="0" smtClean="0"/>
              <a:t>419</a:t>
            </a:r>
            <a:r>
              <a:rPr kumimoji="1" lang="ja-JP" altLang="en-US" dirty="0" smtClean="0"/>
              <a:t>条</a:t>
            </a:r>
            <a:r>
              <a:rPr kumimoji="1" lang="en-US" altLang="ja-JP" dirty="0" smtClean="0"/>
              <a:t>3</a:t>
            </a:r>
            <a:r>
              <a:rPr kumimoji="1" lang="ja-JP" altLang="en-US" dirty="0" smtClean="0"/>
              <a:t>項■「</a:t>
            </a:r>
            <a:r>
              <a:rPr lang="ja-JP" altLang="en-US" sz="1200" dirty="0" smtClean="0"/>
              <a:t>第</a:t>
            </a:r>
            <a:r>
              <a:rPr lang="en-US" altLang="ja-JP" sz="1200" dirty="0" smtClean="0"/>
              <a:t>1</a:t>
            </a:r>
            <a:r>
              <a:rPr lang="ja-JP" altLang="en-US" sz="1200" dirty="0" smtClean="0"/>
              <a:t>項の損害賠償については，債務者は，不可抗力をもって抗弁とすることができない。</a:t>
            </a:r>
            <a:r>
              <a:rPr kumimoji="1" lang="ja-JP" altLang="en-US" dirty="0" smtClean="0"/>
              <a:t>」</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2015/4/21</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14</a:t>
            </a:fld>
            <a:endParaRPr kumimoji="1" lang="ja-JP" altLang="en-US"/>
          </a:p>
        </p:txBody>
      </p:sp>
    </p:spTree>
    <p:extLst>
      <p:ext uri="{BB962C8B-B14F-4D97-AF65-F5344CB8AC3E}">
        <p14:creationId xmlns:p14="http://schemas.microsoft.com/office/powerpoint/2010/main" val="24336854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民法</a:t>
            </a:r>
            <a:r>
              <a:rPr kumimoji="1" lang="en-US" altLang="ja-JP" dirty="0" smtClean="0"/>
              <a:t>402</a:t>
            </a:r>
            <a:r>
              <a:rPr kumimoji="1" lang="ja-JP" altLang="en-US" dirty="0" smtClean="0"/>
              <a:t>条と民法</a:t>
            </a:r>
            <a:r>
              <a:rPr kumimoji="1" lang="en-US" altLang="ja-JP" dirty="0" smtClean="0"/>
              <a:t>419</a:t>
            </a:r>
            <a:r>
              <a:rPr kumimoji="1" lang="ja-JP" altLang="en-US" dirty="0" smtClean="0"/>
              <a:t>条とについて，債権の「目的」と「目的物」との区別があいまいとなっていた点については，★従来から指摘がなされていました。どのような指摘だったのでしょうか</a:t>
            </a:r>
            <a:r>
              <a:rPr kumimoji="1" lang="en-US" altLang="ja-JP"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★ワガツマ教授は，その</a:t>
            </a:r>
            <a:r>
              <a:rPr kumimoji="1" lang="en-US" altLang="ja-JP" dirty="0" smtClean="0"/>
              <a:t>『</a:t>
            </a:r>
            <a:r>
              <a:rPr kumimoji="1" lang="ja-JP" altLang="en-US" dirty="0" smtClean="0"/>
              <a:t>債権総論</a:t>
            </a:r>
            <a:r>
              <a:rPr kumimoji="1" lang="en-US" altLang="ja-JP" dirty="0" smtClean="0"/>
              <a:t>』</a:t>
            </a:r>
            <a:r>
              <a:rPr kumimoji="1" lang="ja-JP" altLang="en-US" dirty="0" smtClean="0"/>
              <a:t>（</a:t>
            </a:r>
            <a:r>
              <a:rPr kumimoji="1" lang="en-US" altLang="ja-JP" dirty="0" smtClean="0"/>
              <a:t>1964</a:t>
            </a:r>
            <a:r>
              <a:rPr kumimoji="1" lang="ja-JP" altLang="en-US" dirty="0" smtClean="0"/>
              <a:t>年）</a:t>
            </a:r>
            <a:r>
              <a:rPr kumimoji="1" lang="en-US" altLang="ja-JP" dirty="0" smtClean="0"/>
              <a:t>20</a:t>
            </a:r>
            <a:r>
              <a:rPr kumimoji="1" lang="ja-JP" altLang="en-US" dirty="0" smtClean="0"/>
              <a:t>頁において，</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lang="ja-JP" altLang="ja-JP" sz="1200" dirty="0" smtClean="0"/>
              <a:t>民法の用例は一貫しない。目的物を目的という場合も少なくない（民法</a:t>
            </a:r>
            <a:r>
              <a:rPr lang="en-US" altLang="ja-JP" sz="1200" dirty="0" smtClean="0"/>
              <a:t>402</a:t>
            </a:r>
            <a:r>
              <a:rPr lang="ja-JP" altLang="ja-JP" sz="1200" dirty="0" smtClean="0"/>
              <a:t>条</a:t>
            </a:r>
            <a:r>
              <a:rPr lang="en-US" altLang="ja-JP" sz="1200" dirty="0" smtClean="0"/>
              <a:t>2</a:t>
            </a:r>
            <a:r>
              <a:rPr lang="ja-JP" altLang="ja-JP" sz="1200" dirty="0" smtClean="0"/>
              <a:t>項，</a:t>
            </a:r>
            <a:r>
              <a:rPr lang="en-US" altLang="ja-JP" sz="1200" dirty="0" smtClean="0"/>
              <a:t>419</a:t>
            </a:r>
            <a:r>
              <a:rPr lang="ja-JP" altLang="ja-JP" sz="1200" dirty="0" smtClean="0"/>
              <a:t>条</a:t>
            </a:r>
            <a:r>
              <a:rPr lang="en-US" altLang="ja-JP" sz="1200" dirty="0" smtClean="0"/>
              <a:t>1</a:t>
            </a:r>
            <a:r>
              <a:rPr lang="ja-JP" altLang="ja-JP" sz="1200" dirty="0" smtClean="0"/>
              <a:t>項など）</a:t>
            </a:r>
            <a:r>
              <a:rPr lang="ja-JP" altLang="en-US" sz="1200" dirty="0" smtClean="0"/>
              <a:t>」という指摘をしていました。</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■そこで指摘された矛盾は，先に学習したように，まさしく，民法</a:t>
            </a:r>
            <a:r>
              <a:rPr lang="en-US" altLang="ja-JP" sz="1200" dirty="0" smtClean="0"/>
              <a:t>402</a:t>
            </a:r>
            <a:r>
              <a:rPr lang="ja-JP" altLang="en-US" sz="1200" dirty="0" smtClean="0"/>
              <a:t>条</a:t>
            </a:r>
            <a:r>
              <a:rPr lang="en-US" altLang="ja-JP" sz="1200" dirty="0" smtClean="0"/>
              <a:t>2</a:t>
            </a:r>
            <a:r>
              <a:rPr lang="ja-JP" altLang="en-US" sz="1200" dirty="0" smtClean="0"/>
              <a:t>項と</a:t>
            </a:r>
            <a:r>
              <a:rPr lang="en-US" altLang="ja-JP" sz="1200" dirty="0" smtClean="0"/>
              <a:t>419</a:t>
            </a:r>
            <a:r>
              <a:rPr lang="ja-JP" altLang="en-US" sz="1200" dirty="0" smtClean="0"/>
              <a:t>条</a:t>
            </a:r>
            <a:r>
              <a:rPr lang="en-US" altLang="ja-JP" sz="1200" dirty="0" smtClean="0"/>
              <a:t>2</a:t>
            </a:r>
            <a:r>
              <a:rPr lang="ja-JP" altLang="en-US" sz="1200" dirty="0" smtClean="0"/>
              <a:t>項です。</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★民法</a:t>
            </a:r>
            <a:r>
              <a:rPr lang="en-US" altLang="ja-JP" sz="1600" dirty="0" smtClean="0"/>
              <a:t>402</a:t>
            </a:r>
            <a:r>
              <a:rPr lang="ja-JP" altLang="en-US" sz="1600" dirty="0" smtClean="0"/>
              <a:t>条第</a:t>
            </a:r>
            <a:r>
              <a:rPr lang="en-US" altLang="ja-JP" sz="1600" dirty="0" smtClean="0"/>
              <a:t>2</a:t>
            </a:r>
            <a:r>
              <a:rPr lang="ja-JP" altLang="en-US" sz="1600" dirty="0" smtClean="0"/>
              <a:t>項■</a:t>
            </a:r>
            <a:r>
              <a:rPr lang="ja-JP" altLang="en-US" sz="1600" b="1" u="sng" dirty="0" smtClean="0">
                <a:solidFill>
                  <a:srgbClr val="FF0000"/>
                </a:solidFill>
              </a:rPr>
              <a:t>債権の目的</a:t>
            </a:r>
            <a:r>
              <a:rPr lang="ja-JP" altLang="en-US" sz="1600" dirty="0" smtClean="0"/>
              <a:t>たる</a:t>
            </a:r>
            <a:r>
              <a:rPr lang="ja-JP" altLang="en-US" sz="1600" u="sng" dirty="0" smtClean="0"/>
              <a:t>特種の通貨</a:t>
            </a:r>
            <a:r>
              <a:rPr lang="ja-JP" altLang="en-US" sz="1600" dirty="0" smtClean="0"/>
              <a:t>が弁済期において，強制通用の効力を失いたるときは，債務者は，</a:t>
            </a:r>
            <a:r>
              <a:rPr lang="ja-JP" altLang="en-US" sz="1600" dirty="0" err="1" smtClean="0"/>
              <a:t>たの</a:t>
            </a:r>
            <a:r>
              <a:rPr lang="ja-JP" altLang="en-US" sz="1600" dirty="0" smtClean="0"/>
              <a:t>通貨をもって弁済をなすことを要す。</a:t>
            </a:r>
            <a:endParaRPr lang="en-US" altLang="ja-JP" sz="16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★民法</a:t>
            </a:r>
            <a:r>
              <a:rPr lang="en-US" altLang="ja-JP" sz="1200" dirty="0" smtClean="0"/>
              <a:t>419</a:t>
            </a:r>
            <a:r>
              <a:rPr lang="ja-JP" altLang="en-US" sz="1200" dirty="0" smtClean="0"/>
              <a:t>条第</a:t>
            </a:r>
            <a:r>
              <a:rPr lang="en-US" altLang="ja-JP" sz="1200" dirty="0" smtClean="0"/>
              <a:t>1</a:t>
            </a:r>
            <a:r>
              <a:rPr lang="ja-JP" altLang="en-US" sz="1200" dirty="0" smtClean="0"/>
              <a:t>項■「</a:t>
            </a:r>
            <a:r>
              <a:rPr lang="ja-JP" altLang="en-US" sz="1200" b="1" u="sng" dirty="0" smtClean="0">
                <a:solidFill>
                  <a:srgbClr val="FF0000"/>
                </a:solidFill>
              </a:rPr>
              <a:t>金銭を目的とする</a:t>
            </a:r>
            <a:r>
              <a:rPr lang="ja-JP" altLang="en-US" sz="1200" dirty="0" smtClean="0"/>
              <a:t>債務の不履行については，その損害賠償の額は，法定利率により</a:t>
            </a:r>
            <a:r>
              <a:rPr lang="ja-JP" altLang="en-US" sz="1200" dirty="0" err="1" smtClean="0"/>
              <a:t>て</a:t>
            </a:r>
            <a:r>
              <a:rPr lang="ja-JP" altLang="en-US" sz="1200" dirty="0" smtClean="0"/>
              <a:t>これをさだむ。ただし，約定利率が法定利率にこゆるときは，約定利率に依る。」</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a:t>
            </a:r>
            <a:r>
              <a:rPr lang="en-US" altLang="ja-JP" sz="1200" dirty="0" smtClean="0"/>
              <a:t>2004</a:t>
            </a:r>
            <a:r>
              <a:rPr lang="ja-JP" altLang="en-US" sz="1200" dirty="0" smtClean="0"/>
              <a:t>年に民法が現代語化され，債権の「目的」と「目的物」との区別が明確となるように，修正がなされた後の教科書</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★例えば，中田・債権総論（</a:t>
            </a:r>
            <a:r>
              <a:rPr lang="en-US" altLang="ja-JP" sz="1200" dirty="0" smtClean="0"/>
              <a:t>2011</a:t>
            </a:r>
            <a:r>
              <a:rPr lang="ja-JP" altLang="en-US" sz="1200" dirty="0" smtClean="0"/>
              <a:t>年）</a:t>
            </a:r>
            <a:r>
              <a:rPr lang="en-US" altLang="ja-JP" sz="1200" dirty="0" smtClean="0"/>
              <a:t>23</a:t>
            </a:r>
            <a:r>
              <a:rPr lang="ja-JP" altLang="en-US" sz="1200" dirty="0" smtClean="0"/>
              <a:t>頁においては，</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■従来の教科書とは異なり，以下のように，「目的」と「目的物」は，条文上も区別されていると記述されるようになっています。</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a:t>
            </a:r>
            <a:r>
              <a:rPr lang="ja-JP" altLang="ja-JP" sz="1200" dirty="0" smtClean="0"/>
              <a:t>目的と目的物は、条文上も区別されている</a:t>
            </a:r>
            <a:r>
              <a:rPr lang="ja-JP" altLang="en-US" sz="1200" dirty="0" smtClean="0"/>
              <a:t>。</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a:t>
            </a:r>
            <a:r>
              <a:rPr lang="en-US" altLang="ja-JP" sz="1200" dirty="0" smtClean="0"/>
              <a:t>(402</a:t>
            </a:r>
            <a:r>
              <a:rPr lang="ja-JP" altLang="ja-JP" sz="1200" dirty="0" smtClean="0"/>
              <a:t>条</a:t>
            </a:r>
            <a:r>
              <a:rPr lang="en-US" altLang="ja-JP" sz="1200" dirty="0" smtClean="0"/>
              <a:t>1</a:t>
            </a:r>
            <a:r>
              <a:rPr lang="ja-JP" altLang="ja-JP" sz="1200" dirty="0" smtClean="0"/>
              <a:t>項の本文と但書を比較せよ。</a:t>
            </a:r>
            <a:r>
              <a:rPr lang="en-US" altLang="ja-JP" sz="1200" dirty="0" smtClean="0"/>
              <a:t>2004</a:t>
            </a:r>
            <a:r>
              <a:rPr lang="ja-JP" altLang="ja-JP" sz="1200" dirty="0" smtClean="0"/>
              <a:t>年の民法典現代語化前は少し乱れがあった</a:t>
            </a:r>
            <a:r>
              <a:rPr lang="ja-JP" altLang="en-US" sz="1200" dirty="0" smtClean="0"/>
              <a:t>。</a:t>
            </a:r>
            <a:r>
              <a:rPr lang="en-US" altLang="ja-JP" sz="1200" dirty="0" smtClean="0"/>
              <a:t>)</a:t>
            </a: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■この教科書で，目的と目的物の違いを「比較せよ」とされている条文は以下の通りです。</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★民法</a:t>
            </a:r>
            <a:r>
              <a:rPr lang="en-US" altLang="ja-JP" sz="1200" dirty="0" smtClean="0"/>
              <a:t>402</a:t>
            </a:r>
            <a:r>
              <a:rPr lang="ja-JP" altLang="en-US" sz="1200" dirty="0" smtClean="0"/>
              <a:t>条第</a:t>
            </a:r>
            <a:r>
              <a:rPr lang="en-US" altLang="ja-JP" sz="1200" dirty="0" smtClean="0"/>
              <a:t>1</a:t>
            </a:r>
            <a:r>
              <a:rPr lang="ja-JP" altLang="en-US" sz="1200" dirty="0" smtClean="0"/>
              <a:t>項■</a:t>
            </a:r>
            <a:r>
              <a:rPr lang="ja-JP" altLang="en-US" sz="1200" u="sng" dirty="0" smtClean="0"/>
              <a:t>債権の目的物</a:t>
            </a:r>
            <a:r>
              <a:rPr lang="ja-JP" altLang="en-US" sz="1200" dirty="0" smtClean="0"/>
              <a:t>が</a:t>
            </a:r>
            <a:r>
              <a:rPr lang="ja-JP" altLang="en-US" sz="1200" u="sng" dirty="0" smtClean="0"/>
              <a:t>金銭</a:t>
            </a:r>
            <a:r>
              <a:rPr lang="ja-JP" altLang="en-US" sz="1200" dirty="0" smtClean="0"/>
              <a:t>であるときは，債務者は，その選択に従い，各種の通貨で弁済をすることができる。■ただし，</a:t>
            </a:r>
            <a:r>
              <a:rPr lang="ja-JP" altLang="en-US" sz="1200" u="sng" dirty="0" smtClean="0"/>
              <a:t>特定の種類の通貨の給付</a:t>
            </a:r>
            <a:r>
              <a:rPr lang="ja-JP" altLang="en-US" sz="1200" dirty="0" smtClean="0"/>
              <a:t>を</a:t>
            </a:r>
            <a:r>
              <a:rPr lang="ja-JP" altLang="en-US" sz="1200" u="sng" dirty="0" smtClean="0"/>
              <a:t>債権の目的</a:t>
            </a:r>
            <a:r>
              <a:rPr lang="ja-JP" altLang="en-US" sz="1200" dirty="0" smtClean="0"/>
              <a:t>としたときは，この限りでない。</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■皆さんは，中田教授が指摘されている，民法</a:t>
            </a:r>
            <a:r>
              <a:rPr lang="en-US" altLang="ja-JP" sz="1200" dirty="0" smtClean="0"/>
              <a:t>402</a:t>
            </a:r>
            <a:r>
              <a:rPr lang="ja-JP" altLang="en-US" sz="1200" dirty="0" smtClean="0"/>
              <a:t>条</a:t>
            </a:r>
            <a:r>
              <a:rPr lang="en-US" altLang="ja-JP" sz="1200" dirty="0" smtClean="0"/>
              <a:t>1</a:t>
            </a:r>
            <a:r>
              <a:rPr lang="ja-JP" altLang="en-US" sz="1200" dirty="0" smtClean="0"/>
              <a:t>項における債権の「目的」と「目的物」との違いについて，前者が「目的物」とされ，後者が「目的」とされている理由を説明できるでしょうか</a:t>
            </a:r>
            <a:r>
              <a:rPr lang="en-US" altLang="ja-JP" sz="1200" dirty="0" smtClean="0"/>
              <a:t>?</a:t>
            </a: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■もしも，区別の理由が説明できないようでしたら，はじめに戻って復習をしてください。</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■反対に，この区別とその理由をきちんと述べることができるのであれば，今回の講義の目的は，ほぼ達成されたことになります。</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■これ以降の講義は，民法の学界のレベルを超えるほどに，ハイレベルです。</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■しかし，レポート課題を仕上げるには必要なレベルなので，ひるまずに挑戦してみてください。</a:t>
            </a:r>
            <a:endParaRPr lang="en-US" altLang="ja-JP" sz="1200"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2015/4/21</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15</a:t>
            </a:fld>
            <a:endParaRPr kumimoji="1" lang="ja-JP" altLang="en-US"/>
          </a:p>
        </p:txBody>
      </p:sp>
    </p:spTree>
    <p:extLst>
      <p:ext uri="{BB962C8B-B14F-4D97-AF65-F5344CB8AC3E}">
        <p14:creationId xmlns:p14="http://schemas.microsoft.com/office/powerpoint/2010/main" val="13434673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■債権の「目的」と「目的物」の条文上の誤りが修正された最後の条文は，民法</a:t>
            </a:r>
            <a:r>
              <a:rPr kumimoji="1" lang="en-US" altLang="ja-JP" dirty="0" smtClean="0"/>
              <a:t>422</a:t>
            </a:r>
            <a:r>
              <a:rPr kumimoji="1" lang="ja-JP" altLang="en-US" dirty="0" smtClean="0"/>
              <a:t>条です。この条文の修正が，実は，誤りだったというのが，私の結論です。</a:t>
            </a:r>
            <a:endParaRPr kumimoji="1" lang="en-US" altLang="ja-JP" dirty="0" smtClean="0"/>
          </a:p>
          <a:p>
            <a:r>
              <a:rPr kumimoji="1" lang="ja-JP" altLang="en-US" dirty="0" smtClean="0"/>
              <a:t>■民法のように，基本的で，かつ，最も重要な法典の条文に，今なお誤りがあるというのは，本当でしょうか</a:t>
            </a:r>
            <a:r>
              <a:rPr kumimoji="1" lang="en-US" altLang="ja-JP" dirty="0" smtClean="0"/>
              <a:t>?</a:t>
            </a:r>
          </a:p>
          <a:p>
            <a:r>
              <a:rPr kumimoji="1" lang="ja-JP" altLang="en-US" dirty="0" smtClean="0"/>
              <a:t>■しかし，よく考えて見ましょう。現代語化される前の民法の条文に誤りがあり，それが修正されたことは，紛れもない事実です。そうだとすれば，今回の修正においても，再度，誤りが生じるという可能性もありうるのではないでしょうか</a:t>
            </a:r>
            <a:r>
              <a:rPr kumimoji="1" lang="en-US" altLang="ja-JP" dirty="0" smtClean="0"/>
              <a:t>?</a:t>
            </a:r>
          </a:p>
          <a:p>
            <a:r>
              <a:rPr kumimoji="1" lang="ja-JP" altLang="en-US" dirty="0" smtClean="0"/>
              <a:t>■以上のことを頭に入れて，民法</a:t>
            </a:r>
            <a:r>
              <a:rPr kumimoji="1" lang="en-US" altLang="ja-JP" dirty="0" smtClean="0"/>
              <a:t>422</a:t>
            </a:r>
            <a:r>
              <a:rPr kumimoji="1" lang="ja-JP" altLang="en-US" dirty="0" smtClean="0"/>
              <a:t>条の旧条文と，現行条文とを詳しく比較検討をしてみましょう。</a:t>
            </a:r>
            <a:endParaRPr kumimoji="1" lang="en-US" altLang="ja-JP" dirty="0" smtClean="0"/>
          </a:p>
          <a:p>
            <a:r>
              <a:rPr kumimoji="1" lang="ja-JP" altLang="en-US" dirty="0" smtClean="0"/>
              <a:t>■最高難度の「まちがい▲さがし」の始まりです。</a:t>
            </a:r>
            <a:endParaRPr kumimoji="1" lang="en-US" altLang="ja-JP" dirty="0" smtClean="0"/>
          </a:p>
          <a:p>
            <a:r>
              <a:rPr kumimoji="1" lang="ja-JP" altLang="en-US" dirty="0" smtClean="0"/>
              <a:t>★民法</a:t>
            </a:r>
            <a:r>
              <a:rPr kumimoji="1" lang="en-US" altLang="ja-JP" dirty="0" smtClean="0"/>
              <a:t>422</a:t>
            </a:r>
            <a:r>
              <a:rPr kumimoji="1" lang="ja-JP" altLang="en-US" dirty="0" smtClean="0"/>
              <a:t>条（旧条文）■「</a:t>
            </a:r>
            <a:r>
              <a:rPr lang="ja-JP" altLang="en-US" sz="2000" dirty="0" smtClean="0"/>
              <a:t>債権者が損害賠償としてその</a:t>
            </a:r>
            <a:r>
              <a:rPr lang="ja-JP" altLang="en-US" sz="2000" b="1" u="sng" dirty="0" smtClean="0">
                <a:solidFill>
                  <a:srgbClr val="FF0000"/>
                </a:solidFill>
              </a:rPr>
              <a:t>債権の目的たるもの又は権利</a:t>
            </a:r>
            <a:r>
              <a:rPr lang="ja-JP" altLang="en-US" sz="2000" b="1" u="sng" dirty="0" smtClean="0"/>
              <a:t>の価額の全部</a:t>
            </a:r>
            <a:r>
              <a:rPr lang="ja-JP" altLang="en-US" sz="2000" dirty="0" smtClean="0"/>
              <a:t>を受けたるときは，債務者は，その</a:t>
            </a:r>
            <a:r>
              <a:rPr lang="ja-JP" altLang="en-US" sz="2000" b="1" dirty="0" smtClean="0">
                <a:solidFill>
                  <a:schemeClr val="tx2"/>
                </a:solidFill>
              </a:rPr>
              <a:t>モノ又は権利</a:t>
            </a:r>
            <a:r>
              <a:rPr lang="ja-JP" altLang="en-US" sz="2000" dirty="0" smtClean="0"/>
              <a:t>につき，当然債権者に代位す。」</a:t>
            </a:r>
            <a:endParaRPr lang="en-US" altLang="ja-JP" sz="2000" dirty="0" smtClean="0"/>
          </a:p>
          <a:p>
            <a:r>
              <a:rPr kumimoji="1" lang="ja-JP" altLang="en-US" sz="2000" dirty="0" smtClean="0"/>
              <a:t>★この旧条文は，現代語化によって，以下のように修正されています。</a:t>
            </a:r>
            <a:endParaRPr kumimoji="1" lang="en-US" altLang="ja-JP"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★民法</a:t>
            </a:r>
            <a:r>
              <a:rPr kumimoji="1" lang="en-US" altLang="ja-JP" sz="2000" dirty="0" smtClean="0"/>
              <a:t>422</a:t>
            </a:r>
            <a:r>
              <a:rPr kumimoji="1" lang="ja-JP" altLang="en-US" sz="2000" dirty="0" smtClean="0"/>
              <a:t>条（損害賠償による代位）■</a:t>
            </a:r>
            <a:r>
              <a:rPr lang="ja-JP" altLang="en-US" sz="2000" dirty="0" smtClean="0"/>
              <a:t>債権者が，損害賠償として，その</a:t>
            </a:r>
            <a:r>
              <a:rPr lang="ja-JP" altLang="en-US" sz="2000" b="1" u="sng" dirty="0" smtClean="0"/>
              <a:t>債権の目的である</a:t>
            </a:r>
            <a:r>
              <a:rPr lang="ja-JP" altLang="en-US" sz="2000" b="1" u="sng" dirty="0" smtClean="0">
                <a:solidFill>
                  <a:schemeClr val="tx2"/>
                </a:solidFill>
              </a:rPr>
              <a:t>物又は権利</a:t>
            </a:r>
            <a:r>
              <a:rPr lang="ja-JP" altLang="en-US" sz="2000" b="1" u="sng" dirty="0" smtClean="0"/>
              <a:t>の価額の全部の</a:t>
            </a:r>
            <a:r>
              <a:rPr lang="ja-JP" altLang="en-US" sz="2000" b="1" u="sng" dirty="0" smtClean="0">
                <a:solidFill>
                  <a:srgbClr val="FF0000"/>
                </a:solidFill>
              </a:rPr>
              <a:t>支払</a:t>
            </a:r>
            <a:r>
              <a:rPr lang="ja-JP" altLang="en-US" sz="2000" dirty="0" smtClean="0"/>
              <a:t>を受けたときは，債務者は，その</a:t>
            </a:r>
            <a:r>
              <a:rPr lang="ja-JP" altLang="en-US" sz="2000" b="1" dirty="0" smtClean="0">
                <a:solidFill>
                  <a:schemeClr val="tx2"/>
                </a:solidFill>
              </a:rPr>
              <a:t>物又は権利</a:t>
            </a:r>
            <a:r>
              <a:rPr lang="ja-JP" altLang="en-US" sz="2000" dirty="0" smtClean="0"/>
              <a:t>について当然に債権者に代位する。」</a:t>
            </a:r>
            <a:endParaRPr lang="en-US" altLang="ja-JP"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t>■ここで検討する必要があるのは，次の３点です。</a:t>
            </a:r>
            <a:endParaRPr lang="en-US" altLang="ja-JP"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t>■第</a:t>
            </a:r>
            <a:r>
              <a:rPr lang="en-US" altLang="ja-JP" sz="2000" dirty="0" smtClean="0"/>
              <a:t>1</a:t>
            </a:r>
            <a:r>
              <a:rPr lang="ja-JP" altLang="en-US" sz="2000" dirty="0" smtClean="0"/>
              <a:t>は，民法</a:t>
            </a:r>
            <a:r>
              <a:rPr lang="en-US" altLang="ja-JP" sz="2000" dirty="0" smtClean="0"/>
              <a:t>422</a:t>
            </a:r>
            <a:r>
              <a:rPr lang="ja-JP" altLang="en-US" sz="2000" dirty="0" smtClean="0"/>
              <a:t>条の▲どこが修正されたのか</a:t>
            </a:r>
            <a:r>
              <a:rPr lang="en-US" altLang="ja-JP" sz="2000" dirty="0" smtClean="0"/>
              <a:t>?</a:t>
            </a:r>
            <a:r>
              <a:rPr lang="ja-JP" altLang="en-US" sz="2000" dirty="0" smtClean="0"/>
              <a:t>という問題です。</a:t>
            </a:r>
            <a:endParaRPr lang="en-US" altLang="ja-JP"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t>■第</a:t>
            </a:r>
            <a:r>
              <a:rPr lang="en-US" altLang="ja-JP" sz="2000" dirty="0" smtClean="0"/>
              <a:t>2</a:t>
            </a:r>
            <a:r>
              <a:rPr lang="ja-JP" altLang="en-US" sz="2000" dirty="0" smtClean="0"/>
              <a:t>は，なぜ，修正されたのか</a:t>
            </a:r>
            <a:r>
              <a:rPr lang="en-US" altLang="ja-JP" sz="2000" dirty="0" smtClean="0"/>
              <a:t>?</a:t>
            </a:r>
            <a:r>
              <a:rPr lang="ja-JP" altLang="en-US" sz="2000" dirty="0" smtClean="0"/>
              <a:t>という問題です。</a:t>
            </a:r>
            <a:endParaRPr lang="en-US" altLang="ja-JP"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t>■第</a:t>
            </a:r>
            <a:r>
              <a:rPr lang="en-US" altLang="ja-JP" sz="2000" dirty="0" smtClean="0"/>
              <a:t>3</a:t>
            </a:r>
            <a:r>
              <a:rPr lang="ja-JP" altLang="en-US" sz="2000" dirty="0" smtClean="0"/>
              <a:t>は，修正された条文において，修正された結果，「債権の目的」は，条文の趣旨に合致しているか</a:t>
            </a:r>
            <a:r>
              <a:rPr lang="en-US" altLang="ja-JP" sz="2000" dirty="0" smtClean="0"/>
              <a:t>?</a:t>
            </a:r>
            <a:r>
              <a:rPr lang="ja-JP" altLang="en-US" sz="2000" dirty="0" smtClean="0"/>
              <a:t>という問題です。</a:t>
            </a:r>
            <a:endParaRPr lang="en-US" altLang="ja-JP"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t>■第</a:t>
            </a:r>
            <a:r>
              <a:rPr lang="en-US" altLang="ja-JP" sz="2000" dirty="0" smtClean="0"/>
              <a:t>1</a:t>
            </a:r>
            <a:r>
              <a:rPr lang="ja-JP" altLang="en-US" sz="2000" dirty="0" smtClean="0"/>
              <a:t>点は，単なる訂正ではなく，「支払」という用語の追加です。</a:t>
            </a:r>
            <a:endParaRPr lang="en-US" altLang="ja-JP"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t>★第</a:t>
            </a:r>
            <a:r>
              <a:rPr lang="en-US" altLang="ja-JP" sz="2000" dirty="0" smtClean="0"/>
              <a:t>2</a:t>
            </a:r>
            <a:r>
              <a:rPr lang="ja-JP" altLang="en-US" sz="2000" dirty="0" smtClean="0"/>
              <a:t>点は，「誤りを正すのに，「目的物」と訂正せずに，「目的」とした上で「</a:t>
            </a:r>
            <a:r>
              <a:rPr lang="ja-JP" altLang="en-US" sz="2000" b="1" dirty="0" smtClean="0">
                <a:solidFill>
                  <a:srgbClr val="FF0000"/>
                </a:solidFill>
              </a:rPr>
              <a:t>支払</a:t>
            </a:r>
            <a:r>
              <a:rPr lang="ja-JP" altLang="en-US" sz="2000" dirty="0" smtClean="0"/>
              <a:t>」を追加した理由は何か？」という問題です。</a:t>
            </a:r>
            <a:endParaRPr lang="en-US" altLang="ja-JP"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t>■第</a:t>
            </a:r>
            <a:r>
              <a:rPr lang="en-US" altLang="ja-JP" sz="2000" dirty="0" smtClean="0"/>
              <a:t>3</a:t>
            </a:r>
            <a:r>
              <a:rPr lang="ja-JP" altLang="en-US" sz="2000" dirty="0" smtClean="0"/>
              <a:t>点は，「モノ，又は，権利の価額の全部」というのは，債権の目的か？それとも「目的物」</a:t>
            </a:r>
            <a:r>
              <a:rPr lang="ja-JP" altLang="en-US" sz="2000" dirty="0" err="1" smtClean="0"/>
              <a:t>か</a:t>
            </a:r>
            <a:r>
              <a:rPr lang="en-US" altLang="ja-JP" sz="2000" dirty="0" smtClean="0"/>
              <a:t>?</a:t>
            </a:r>
            <a:r>
              <a:rPr lang="ja-JP" altLang="en-US" sz="2000" dirty="0" smtClean="0"/>
              <a:t>という問題でもあります。</a:t>
            </a:r>
            <a:endParaRPr lang="en-US" altLang="ja-JP"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t>■常識的に考えれば，損害賠償としての「全部」とは，民法</a:t>
            </a:r>
            <a:r>
              <a:rPr lang="en-US" altLang="ja-JP" sz="2000" dirty="0" smtClean="0"/>
              <a:t>417</a:t>
            </a:r>
            <a:r>
              <a:rPr lang="ja-JP" altLang="en-US" sz="2000" dirty="0" smtClean="0"/>
              <a:t>条によれば，金銭賠償となるので，金銭です。</a:t>
            </a:r>
            <a:endParaRPr lang="en-US" altLang="ja-JP"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t>■金銭は有体物なので，債権の「目的」ではなく，「目的物」と修正すればよいということになります。</a:t>
            </a:r>
            <a:endParaRPr lang="en-US" altLang="ja-JP"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t>■ところが，民法の現代語化によると，「債権の目的」を修正するのではなく，「債権の目的」を維持したまま，損害賠償としての「全部」を，損害賠償の「全部</a:t>
            </a:r>
            <a:r>
              <a:rPr lang="ja-JP" altLang="en-US" sz="2000" b="1" dirty="0" smtClean="0"/>
              <a:t>の支払</a:t>
            </a:r>
            <a:r>
              <a:rPr lang="ja-JP" altLang="en-US" sz="2000" dirty="0" smtClean="0"/>
              <a:t>」へと修正しています。</a:t>
            </a:r>
            <a:endParaRPr lang="en-US" altLang="ja-JP"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t>■頭のよいヒトなら，「目的たる物，又は，権利」とあり，権利は有体物ではないので，目的物とは修正せず，「目的」を維持したまま，「支払」を追加して，誤りを修正したのだと考えるかもしれません。</a:t>
            </a:r>
            <a:endParaRPr lang="en-US" altLang="ja-JP"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t>■民法の現代語化の立法者も，わが国の多くの学者も，このように考え，現代語化による修正は正しいと考えています。</a:t>
            </a:r>
            <a:endParaRPr lang="en-US" altLang="ja-JP"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t>■しかし，そのように修正した場合，条文の趣旨は，損なわれてしまわないでしょうか。</a:t>
            </a:r>
            <a:endParaRPr lang="en-US" altLang="ja-JP"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t>■この条文における「債権の目的」は，何でしょうか</a:t>
            </a:r>
            <a:r>
              <a:rPr lang="en-US" altLang="ja-JP" sz="2000" dirty="0" smtClean="0"/>
              <a:t>?</a:t>
            </a: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t>■この条文の趣旨とは何かを考えて見ましょう。</a:t>
            </a:r>
            <a:endParaRPr lang="en-US" altLang="ja-JP"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t>■債権の「目的」を維持して，「支払」を追加することで，問題は解決されているのでしょうか</a:t>
            </a:r>
            <a:r>
              <a:rPr lang="en-US" altLang="ja-JP" sz="2000" dirty="0" smtClean="0"/>
              <a:t>?</a:t>
            </a: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t>★例えば，債務者が預かっていたものを盗まれたり，滅失したり，損傷したりして，債務者が債権者に対して全額の損害賠償をした場合のことを考えて見ましょう。</a:t>
            </a:r>
            <a:endParaRPr lang="en-US" altLang="ja-JP"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t>■全額の損害賠償をした債務者は，お金を払ってそのモノを買い取った場合と同じように，債権者が有している権利，すなわち，所有権とか，泥棒（第三者）に対する返還請求権とか，損害賠償請求権をすべて承継取得するというのが，民法</a:t>
            </a:r>
            <a:r>
              <a:rPr lang="en-US" altLang="ja-JP" sz="2000" dirty="0" smtClean="0"/>
              <a:t>422</a:t>
            </a:r>
            <a:r>
              <a:rPr lang="ja-JP" altLang="en-US" sz="2000" dirty="0" smtClean="0"/>
              <a:t>条の趣旨です。</a:t>
            </a:r>
            <a:endParaRPr lang="en-US" altLang="ja-JP"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t>■そうすると，民法</a:t>
            </a:r>
            <a:r>
              <a:rPr lang="en-US" altLang="ja-JP" sz="2000" dirty="0" smtClean="0"/>
              <a:t>422</a:t>
            </a:r>
            <a:r>
              <a:rPr lang="ja-JP" altLang="en-US" sz="2000" dirty="0" smtClean="0"/>
              <a:t>条に出てくる「債権の目的」とは，預かったモノ，又は，権利を寄託者に「返還すること」であって，現代語化による「支払を受けること」では，決してないことがわかります。</a:t>
            </a:r>
            <a:endParaRPr lang="en-US" altLang="ja-JP"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t>■「目的物」とすると，「権利という無体物が含まれるのでヤバ</a:t>
            </a:r>
            <a:r>
              <a:rPr lang="ja-JP" altLang="en-US" sz="2000" dirty="0" err="1" smtClean="0"/>
              <a:t>い</a:t>
            </a:r>
            <a:r>
              <a:rPr lang="ja-JP" altLang="en-US" sz="2000" dirty="0" smtClean="0"/>
              <a:t>」から，とりあえず，「目的」を維持し，「支払」を付け加えておけば，何とかつじつまがあうと考えるのは，安易に過ぎるのです。</a:t>
            </a:r>
            <a:endParaRPr lang="en-US" altLang="ja-JP"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t>■では，どうするのが正しいのでしょうか。それが，わが国の学者も誰も解くことができないほどの重大で，かつ，民法の根幹にかかわる重大問題なのです。</a:t>
            </a:r>
            <a:endParaRPr lang="en-US" altLang="ja-JP" sz="2000"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2015/4/21</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16</a:t>
            </a:fld>
            <a:endParaRPr kumimoji="1" lang="ja-JP" altLang="en-US"/>
          </a:p>
        </p:txBody>
      </p:sp>
    </p:spTree>
    <p:extLst>
      <p:ext uri="{BB962C8B-B14F-4D97-AF65-F5344CB8AC3E}">
        <p14:creationId xmlns:p14="http://schemas.microsoft.com/office/powerpoint/2010/main" val="15797691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★これまで，民法</a:t>
            </a:r>
            <a:r>
              <a:rPr kumimoji="1" lang="en-US" altLang="ja-JP" dirty="0" smtClean="0"/>
              <a:t>422</a:t>
            </a:r>
            <a:r>
              <a:rPr kumimoji="1" lang="ja-JP" altLang="en-US" dirty="0" smtClean="0"/>
              <a:t>条において債権の「目的」と「目的物」との区別を貫徹しようとすると，矛盾に陥ることを見てきました。</a:t>
            </a:r>
            <a:endParaRPr kumimoji="1" lang="en-US" altLang="ja-JP" dirty="0" smtClean="0"/>
          </a:p>
          <a:p>
            <a:r>
              <a:rPr kumimoji="1" lang="ja-JP" altLang="en-US" dirty="0" smtClean="0"/>
              <a:t>■民法</a:t>
            </a:r>
            <a:r>
              <a:rPr kumimoji="1" lang="en-US" altLang="ja-JP" dirty="0" smtClean="0"/>
              <a:t>422</a:t>
            </a:r>
            <a:r>
              <a:rPr kumimoji="1" lang="ja-JP" altLang="en-US" dirty="0" smtClean="0"/>
              <a:t>条の場合，「目的」を維持したまま支払を追加すると，条文の趣旨が損なわれてしまいます。</a:t>
            </a:r>
            <a:endParaRPr kumimoji="1" lang="en-US" altLang="ja-JP" dirty="0" smtClean="0"/>
          </a:p>
          <a:p>
            <a:r>
              <a:rPr kumimoji="1" lang="ja-JP" altLang="en-US" dirty="0" smtClean="0"/>
              <a:t>■反対に，「目的物」へと修正すると，目的物を有体物に限定する民法</a:t>
            </a:r>
            <a:r>
              <a:rPr kumimoji="1" lang="en-US" altLang="ja-JP" dirty="0" smtClean="0"/>
              <a:t>85</a:t>
            </a:r>
            <a:r>
              <a:rPr kumimoji="1" lang="ja-JP" altLang="en-US" dirty="0" smtClean="0"/>
              <a:t>条に反するように見えます。</a:t>
            </a:r>
            <a:endParaRPr kumimoji="1" lang="en-US" altLang="ja-JP" dirty="0" smtClean="0"/>
          </a:p>
          <a:p>
            <a:r>
              <a:rPr kumimoji="1" lang="ja-JP" altLang="en-US" dirty="0" smtClean="0"/>
              <a:t>■私の考えは，以下の通りです。</a:t>
            </a:r>
            <a:endParaRPr kumimoji="1" lang="en-US" altLang="ja-JP" dirty="0" smtClean="0"/>
          </a:p>
          <a:p>
            <a:r>
              <a:rPr kumimoji="1" lang="ja-JP" altLang="en-US" dirty="0" smtClean="0"/>
              <a:t>★</a:t>
            </a:r>
            <a:r>
              <a:rPr lang="ja-JP" altLang="en-US" sz="2400" dirty="0" smtClean="0"/>
              <a:t>「民法</a:t>
            </a:r>
            <a:r>
              <a:rPr lang="en-US" altLang="ja-JP" sz="2400" dirty="0" smtClean="0"/>
              <a:t>85</a:t>
            </a:r>
            <a:r>
              <a:rPr lang="ja-JP" altLang="en-US" sz="2400" dirty="0" smtClean="0"/>
              <a:t>条を以下のように改正すべきである。」というものです。</a:t>
            </a:r>
            <a:endParaRPr lang="en-US" altLang="ja-JP" sz="2400" dirty="0" smtClean="0"/>
          </a:p>
          <a:p>
            <a:r>
              <a:rPr lang="ja-JP" altLang="en-US" sz="2000" dirty="0" smtClean="0"/>
              <a:t>★民法 </a:t>
            </a:r>
            <a:r>
              <a:rPr lang="ja-JP" altLang="en-US" sz="2000" b="1" dirty="0" smtClean="0"/>
              <a:t>第</a:t>
            </a:r>
            <a:r>
              <a:rPr lang="en-US" altLang="ja-JP" sz="2000" b="1" dirty="0" smtClean="0"/>
              <a:t>85</a:t>
            </a:r>
            <a:r>
              <a:rPr lang="ja-JP" altLang="en-US" sz="2000" b="1" dirty="0" smtClean="0"/>
              <a:t>条</a:t>
            </a:r>
            <a:r>
              <a:rPr lang="ja-JP" altLang="en-US" sz="2000" dirty="0" smtClean="0"/>
              <a:t>（加賀山・改正案）</a:t>
            </a:r>
            <a:endParaRPr lang="en-US" altLang="ja-JP" sz="2000" dirty="0" smtClean="0"/>
          </a:p>
          <a:p>
            <a:r>
              <a:rPr kumimoji="1" lang="ja-JP" altLang="en-US" sz="1800" b="0" kern="1200" dirty="0" smtClean="0">
                <a:solidFill>
                  <a:schemeClr val="tx1"/>
                </a:solidFill>
                <a:latin typeface="+mj-ea"/>
                <a:ea typeface="+mn-ea"/>
                <a:cs typeface="+mn-cs"/>
              </a:rPr>
              <a:t>★第</a:t>
            </a:r>
            <a:r>
              <a:rPr kumimoji="1" lang="en-US" altLang="ja-JP" sz="1800" b="0" kern="1200" dirty="0" smtClean="0">
                <a:solidFill>
                  <a:schemeClr val="tx1"/>
                </a:solidFill>
                <a:latin typeface="+mj-ea"/>
                <a:ea typeface="+mn-ea"/>
                <a:cs typeface="+mn-cs"/>
              </a:rPr>
              <a:t>1</a:t>
            </a:r>
            <a:r>
              <a:rPr kumimoji="1" lang="ja-JP" altLang="en-US" sz="1800" b="0" kern="1200" dirty="0" smtClean="0">
                <a:solidFill>
                  <a:schemeClr val="tx1"/>
                </a:solidFill>
                <a:latin typeface="+mj-ea"/>
                <a:ea typeface="+mn-ea"/>
                <a:cs typeface="+mn-cs"/>
              </a:rPr>
              <a:t>項■</a:t>
            </a:r>
            <a:r>
              <a:rPr kumimoji="1" lang="ja-JP" altLang="en-US" sz="1800" b="1" kern="1200" dirty="0" smtClean="0">
                <a:solidFill>
                  <a:schemeClr val="tx1"/>
                </a:solidFill>
                <a:latin typeface="+mj-ea"/>
                <a:ea typeface="+mn-ea"/>
                <a:cs typeface="+mn-cs"/>
              </a:rPr>
              <a:t>物とは，有体物又は無体物をいう。</a:t>
            </a:r>
            <a:endParaRPr kumimoji="1" lang="en-US" altLang="ja-JP" sz="1800" b="1" kern="1200" dirty="0" smtClean="0">
              <a:solidFill>
                <a:schemeClr val="tx1"/>
              </a:solidFill>
              <a:latin typeface="+mj-ea"/>
              <a:ea typeface="+mn-ea"/>
              <a:cs typeface="+mn-cs"/>
            </a:endParaRPr>
          </a:p>
          <a:p>
            <a:r>
              <a:rPr kumimoji="1" lang="ja-JP" altLang="en-US" sz="1800" b="0" kern="1200" dirty="0" smtClean="0">
                <a:solidFill>
                  <a:schemeClr val="tx1"/>
                </a:solidFill>
                <a:latin typeface="+mj-ea"/>
                <a:ea typeface="+mn-ea"/>
                <a:cs typeface="+mn-cs"/>
              </a:rPr>
              <a:t>★第</a:t>
            </a:r>
            <a:r>
              <a:rPr kumimoji="1" lang="en-US" altLang="ja-JP" sz="1800" b="0" kern="1200" dirty="0" smtClean="0">
                <a:solidFill>
                  <a:schemeClr val="tx1"/>
                </a:solidFill>
                <a:latin typeface="+mj-ea"/>
                <a:ea typeface="+mn-ea"/>
                <a:cs typeface="+mn-cs"/>
              </a:rPr>
              <a:t>1</a:t>
            </a:r>
            <a:r>
              <a:rPr kumimoji="1" lang="ja-JP" altLang="en-US" sz="1800" b="0" kern="1200" dirty="0" smtClean="0">
                <a:solidFill>
                  <a:schemeClr val="tx1"/>
                </a:solidFill>
                <a:latin typeface="+mj-ea"/>
                <a:ea typeface="+mn-ea"/>
                <a:cs typeface="+mn-cs"/>
              </a:rPr>
              <a:t>号■</a:t>
            </a:r>
            <a:r>
              <a:rPr lang="ja-JP" altLang="en-US" sz="1600" dirty="0" smtClean="0">
                <a:latin typeface="+mn-ea"/>
              </a:rPr>
              <a:t>有体物とは，ヒトが管理することができるもののうち，固体，液体，気体をいう。</a:t>
            </a:r>
            <a:endParaRPr lang="en-US" altLang="ja-JP" sz="1600" dirty="0" smtClean="0">
              <a:latin typeface="+mn-ea"/>
            </a:endParaRPr>
          </a:p>
          <a:p>
            <a:r>
              <a:rPr lang="ja-JP" altLang="en-US" sz="1600" dirty="0" smtClean="0">
                <a:latin typeface="+mn-ea"/>
              </a:rPr>
              <a:t>★第</a:t>
            </a:r>
            <a:r>
              <a:rPr lang="en-US" altLang="ja-JP" sz="1600" dirty="0" smtClean="0">
                <a:latin typeface="+mn-ea"/>
              </a:rPr>
              <a:t>2</a:t>
            </a:r>
            <a:r>
              <a:rPr lang="ja-JP" altLang="en-US" sz="1600" dirty="0" smtClean="0">
                <a:latin typeface="+mn-ea"/>
              </a:rPr>
              <a:t>号■無体物とは，ヒトが管理することができるもののうち，有体物でないものをいう。</a:t>
            </a:r>
            <a:endParaRPr lang="en-US" altLang="ja-JP" sz="1600" dirty="0" smtClean="0">
              <a:latin typeface="+mn-ea"/>
            </a:endParaRPr>
          </a:p>
          <a:p>
            <a:r>
              <a:rPr kumimoji="1" lang="ja-JP" altLang="en-US" sz="1600" b="1" kern="1200" dirty="0" smtClean="0">
                <a:solidFill>
                  <a:schemeClr val="tx1"/>
                </a:solidFill>
                <a:latin typeface="+mn-ea"/>
                <a:ea typeface="+mn-ea"/>
                <a:cs typeface="+mn-cs"/>
              </a:rPr>
              <a:t>★第</a:t>
            </a:r>
            <a:r>
              <a:rPr kumimoji="1" lang="en-US" altLang="ja-JP" sz="1600" b="1" kern="1200" dirty="0" smtClean="0">
                <a:solidFill>
                  <a:schemeClr val="tx1"/>
                </a:solidFill>
                <a:latin typeface="+mn-ea"/>
                <a:ea typeface="+mn-ea"/>
                <a:cs typeface="+mn-cs"/>
              </a:rPr>
              <a:t>2</a:t>
            </a:r>
            <a:r>
              <a:rPr kumimoji="1" lang="ja-JP" altLang="en-US" sz="1600" b="1" kern="1200" dirty="0" smtClean="0">
                <a:solidFill>
                  <a:schemeClr val="tx1"/>
                </a:solidFill>
                <a:latin typeface="+mn-ea"/>
                <a:ea typeface="+mn-ea"/>
                <a:cs typeface="+mn-cs"/>
              </a:rPr>
              <a:t>項■</a:t>
            </a:r>
            <a:r>
              <a:rPr kumimoji="1" lang="ja-JP" altLang="en-US" sz="1800" b="1" kern="1200" dirty="0" smtClean="0">
                <a:solidFill>
                  <a:schemeClr val="tx1"/>
                </a:solidFill>
                <a:latin typeface="+mj-ea"/>
                <a:ea typeface="+mn-ea"/>
                <a:cs typeface="+mn-cs"/>
              </a:rPr>
              <a:t>所有権の目的物は，有体物に限定される。</a:t>
            </a:r>
            <a:endParaRPr kumimoji="1" lang="en-US" altLang="ja-JP" sz="1800" b="1" kern="1200" dirty="0" smtClean="0">
              <a:solidFill>
                <a:schemeClr val="tx1"/>
              </a:solidFill>
              <a:latin typeface="+mj-ea"/>
              <a:ea typeface="+mn-ea"/>
              <a:cs typeface="+mn-cs"/>
            </a:endParaRPr>
          </a:p>
          <a:p>
            <a:r>
              <a:rPr kumimoji="1" lang="ja-JP" altLang="en-US" sz="1800" b="0" kern="1200" dirty="0" smtClean="0">
                <a:solidFill>
                  <a:schemeClr val="tx1"/>
                </a:solidFill>
                <a:latin typeface="+mj-ea"/>
                <a:ea typeface="+mn-ea"/>
                <a:cs typeface="+mn-cs"/>
              </a:rPr>
              <a:t>★このように規定すると，</a:t>
            </a:r>
            <a:r>
              <a:rPr lang="ja-JP" altLang="en-US" sz="1600" dirty="0" smtClean="0">
                <a:solidFill>
                  <a:schemeClr val="bg1">
                    <a:lumMod val="50000"/>
                  </a:schemeClr>
                </a:solidFill>
              </a:rPr>
              <a:t>民法の立法者が恐れた「債権の所有権」という概念矛盾は生じなくなります。</a:t>
            </a:r>
            <a:endParaRPr lang="en-US" altLang="ja-JP" sz="1600" dirty="0" smtClean="0">
              <a:solidFill>
                <a:schemeClr val="bg1">
                  <a:lumMod val="50000"/>
                </a:schemeClr>
              </a:solidFill>
            </a:endParaRPr>
          </a:p>
          <a:p>
            <a:r>
              <a:rPr lang="ja-JP" altLang="en-US" sz="1600" dirty="0" smtClean="0">
                <a:solidFill>
                  <a:schemeClr val="bg1">
                    <a:lumMod val="50000"/>
                  </a:schemeClr>
                </a:solidFill>
              </a:rPr>
              <a:t>★</a:t>
            </a:r>
            <a:r>
              <a:rPr kumimoji="1" lang="ja-JP" altLang="en-US" sz="1800" b="1" kern="1200" dirty="0" smtClean="0">
                <a:solidFill>
                  <a:schemeClr val="tx1"/>
                </a:solidFill>
                <a:latin typeface="+mj-ea"/>
                <a:ea typeface="+mn-ea"/>
                <a:cs typeface="+mn-cs"/>
              </a:rPr>
              <a:t>③▲所有権以外の権利の目的物は，有体物だけでなく，無体物とすることができる。</a:t>
            </a:r>
            <a:endParaRPr kumimoji="1" lang="en-US" altLang="ja-JP" sz="1800" b="1" kern="1200" dirty="0" smtClean="0">
              <a:solidFill>
                <a:schemeClr val="tx1"/>
              </a:solidFill>
              <a:latin typeface="+mj-ea"/>
              <a:ea typeface="+mn-ea"/>
              <a:cs typeface="+mn-cs"/>
            </a:endParaRPr>
          </a:p>
          <a:p>
            <a:r>
              <a:rPr kumimoji="1" lang="ja-JP" altLang="en-US" sz="1800" b="0" kern="1200" dirty="0" smtClean="0">
                <a:solidFill>
                  <a:schemeClr val="tx1"/>
                </a:solidFill>
                <a:latin typeface="+mj-ea"/>
                <a:ea typeface="+mn-ea"/>
                <a:cs typeface="+mn-cs"/>
              </a:rPr>
              <a:t>★民法の</a:t>
            </a:r>
            <a:r>
              <a:rPr lang="ja-JP" altLang="en-US" sz="1600" dirty="0" smtClean="0">
                <a:solidFill>
                  <a:schemeClr val="bg1">
                    <a:lumMod val="50000"/>
                  </a:schemeClr>
                </a:solidFill>
              </a:rPr>
              <a:t>現代語化に際して，立法者は，「給付」や「支払」を挿入したのですが，</a:t>
            </a:r>
            <a:endParaRPr lang="en-US" altLang="ja-JP" sz="1600" dirty="0" smtClean="0">
              <a:solidFill>
                <a:schemeClr val="bg1">
                  <a:lumMod val="50000"/>
                </a:schemeClr>
              </a:solidFill>
            </a:endParaRPr>
          </a:p>
          <a:p>
            <a:r>
              <a:rPr lang="ja-JP" altLang="en-US" sz="1600" dirty="0" smtClean="0">
                <a:solidFill>
                  <a:schemeClr val="bg1">
                    <a:lumMod val="50000"/>
                  </a:schemeClr>
                </a:solidFill>
              </a:rPr>
              <a:t>■上記のように，民法</a:t>
            </a:r>
            <a:r>
              <a:rPr lang="en-US" altLang="ja-JP" sz="1600" dirty="0" smtClean="0">
                <a:solidFill>
                  <a:schemeClr val="bg1">
                    <a:lumMod val="50000"/>
                  </a:schemeClr>
                </a:solidFill>
              </a:rPr>
              <a:t>85</a:t>
            </a:r>
            <a:r>
              <a:rPr lang="ja-JP" altLang="en-US" sz="1600" dirty="0" smtClean="0">
                <a:solidFill>
                  <a:schemeClr val="bg1">
                    <a:lumMod val="50000"/>
                  </a:schemeClr>
                </a:solidFill>
              </a:rPr>
              <a:t>条を改正すれば，そのような手段は不要であり，「目的」を「目的物」と変更するだけで済むことが理解できると思います。</a:t>
            </a:r>
            <a:endParaRPr lang="en-US" altLang="ja-JP" sz="1600" dirty="0" smtClean="0">
              <a:solidFill>
                <a:schemeClr val="bg1">
                  <a:lumMod val="50000"/>
                </a:schemeClr>
              </a:solidFill>
            </a:endParaRPr>
          </a:p>
          <a:p>
            <a:r>
              <a:rPr lang="ja-JP" altLang="en-US" sz="1600" dirty="0" smtClean="0">
                <a:solidFill>
                  <a:schemeClr val="bg1">
                    <a:lumMod val="50000"/>
                  </a:schemeClr>
                </a:solidFill>
              </a:rPr>
              <a:t>■このような改正を行うと，債権の目的と目的物との区別だけでなく，</a:t>
            </a:r>
            <a:endParaRPr lang="en-US" altLang="ja-JP" sz="1600" dirty="0" smtClean="0">
              <a:solidFill>
                <a:schemeClr val="bg1">
                  <a:lumMod val="50000"/>
                </a:schemeClr>
              </a:solidFill>
            </a:endParaRPr>
          </a:p>
          <a:p>
            <a:r>
              <a:rPr lang="ja-JP" altLang="en-US" sz="1600" dirty="0" smtClean="0">
                <a:solidFill>
                  <a:schemeClr val="bg1">
                    <a:lumMod val="50000"/>
                  </a:schemeClr>
                </a:solidFill>
              </a:rPr>
              <a:t>■物権における目的と目的物における区別の混乱も解消することができます。</a:t>
            </a:r>
            <a:endParaRPr lang="en-US" altLang="ja-JP" sz="1600" dirty="0" smtClean="0">
              <a:solidFill>
                <a:schemeClr val="bg1">
                  <a:lumMod val="50000"/>
                </a:schemeClr>
              </a:solidFill>
            </a:endParaRPr>
          </a:p>
          <a:p>
            <a:r>
              <a:rPr lang="ja-JP" altLang="en-US" sz="1600" dirty="0" smtClean="0">
                <a:solidFill>
                  <a:schemeClr val="bg1">
                    <a:lumMod val="50000"/>
                  </a:schemeClr>
                </a:solidFill>
              </a:rPr>
              <a:t>★例えば，民法</a:t>
            </a:r>
            <a:r>
              <a:rPr lang="en-US" altLang="ja-JP" sz="1600" dirty="0" smtClean="0">
                <a:solidFill>
                  <a:schemeClr val="bg1">
                    <a:lumMod val="50000"/>
                  </a:schemeClr>
                </a:solidFill>
              </a:rPr>
              <a:t>362</a:t>
            </a:r>
            <a:r>
              <a:rPr lang="ja-JP" altLang="en-US" sz="1600" dirty="0" smtClean="0">
                <a:solidFill>
                  <a:schemeClr val="bg1">
                    <a:lumMod val="50000"/>
                  </a:schemeClr>
                </a:solidFill>
              </a:rPr>
              <a:t>条は，「シチ権は，財産権を目的</a:t>
            </a:r>
            <a:r>
              <a:rPr lang="ja-JP" altLang="en-US" sz="1600" b="1" dirty="0" smtClean="0">
                <a:solidFill>
                  <a:schemeClr val="bg1">
                    <a:lumMod val="50000"/>
                  </a:schemeClr>
                </a:solidFill>
              </a:rPr>
              <a:t>物</a:t>
            </a:r>
            <a:r>
              <a:rPr lang="ja-JP" altLang="en-US" sz="1600" dirty="0" smtClean="0">
                <a:solidFill>
                  <a:schemeClr val="bg1">
                    <a:lumMod val="50000"/>
                  </a:schemeClr>
                </a:solidFill>
              </a:rPr>
              <a:t>とすることができる」と規定できることになります。</a:t>
            </a:r>
            <a:endParaRPr lang="en-US" altLang="ja-JP" sz="1600" dirty="0" smtClean="0">
              <a:solidFill>
                <a:schemeClr val="bg1">
                  <a:lumMod val="50000"/>
                </a:schemeClr>
              </a:solidFill>
            </a:endParaRPr>
          </a:p>
          <a:p>
            <a:r>
              <a:rPr lang="ja-JP" altLang="en-US" sz="1600" dirty="0" smtClean="0">
                <a:solidFill>
                  <a:schemeClr val="bg1">
                    <a:lumMod val="50000"/>
                  </a:schemeClr>
                </a:solidFill>
              </a:rPr>
              <a:t>■その他の立法上の「誤魔化し」も解消されるでしょう。</a:t>
            </a:r>
            <a:endParaRPr lang="en-US" altLang="ja-JP" sz="1600" dirty="0" smtClean="0">
              <a:solidFill>
                <a:schemeClr val="bg1">
                  <a:lumMod val="50000"/>
                </a:schemeClr>
              </a:solidFill>
            </a:endParaRPr>
          </a:p>
          <a:p>
            <a:r>
              <a:rPr lang="ja-JP" altLang="en-US" sz="1600" dirty="0" smtClean="0">
                <a:solidFill>
                  <a:schemeClr val="bg1">
                    <a:lumMod val="50000"/>
                  </a:schemeClr>
                </a:solidFill>
              </a:rPr>
              <a:t>★これまで，矛盾に陥っていた債権売買（債権譲渡）の目的物についても，「債権」であるといってよいことになります。</a:t>
            </a:r>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2015/4/21</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17</a:t>
            </a:fld>
            <a:endParaRPr kumimoji="1" lang="ja-JP" altLang="en-US"/>
          </a:p>
        </p:txBody>
      </p:sp>
    </p:spTree>
    <p:extLst>
      <p:ext uri="{BB962C8B-B14F-4D97-AF65-F5344CB8AC3E}">
        <p14:creationId xmlns:p14="http://schemas.microsoft.com/office/powerpoint/2010/main" val="28337381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★第</a:t>
            </a:r>
            <a:r>
              <a:rPr lang="en-US" altLang="ja-JP" dirty="0" smtClean="0"/>
              <a:t>7</a:t>
            </a:r>
            <a:r>
              <a:rPr lang="ja-JP" altLang="en-US" dirty="0"/>
              <a:t>回目の講義（</a:t>
            </a:r>
            <a:r>
              <a:rPr lang="en-US" altLang="ja-JP" dirty="0"/>
              <a:t>5</a:t>
            </a:r>
            <a:r>
              <a:rPr lang="ja-JP" altLang="en-US" dirty="0"/>
              <a:t>月</a:t>
            </a:r>
            <a:r>
              <a:rPr lang="en-US" altLang="ja-JP" dirty="0"/>
              <a:t>20</a:t>
            </a:r>
            <a:r>
              <a:rPr lang="ja-JP" altLang="en-US" dirty="0"/>
              <a:t>日）までに提出することが義務づけられているレポート課題について，その</a:t>
            </a:r>
            <a:r>
              <a:rPr lang="ja-JP" altLang="en-US" dirty="0" smtClean="0"/>
              <a:t>概要と趣旨を</a:t>
            </a:r>
            <a:r>
              <a:rPr lang="ja-JP" altLang="en-US" dirty="0"/>
              <a:t>説明します。</a:t>
            </a:r>
            <a:endParaRPr lang="en-US" altLang="ja-JP" dirty="0"/>
          </a:p>
          <a:p>
            <a:r>
              <a:rPr lang="ja-JP" altLang="en-US" dirty="0"/>
              <a:t>★第</a:t>
            </a:r>
            <a:r>
              <a:rPr lang="en-US" altLang="ja-JP" dirty="0"/>
              <a:t>1</a:t>
            </a:r>
            <a:r>
              <a:rPr lang="ja-JP" altLang="en-US" dirty="0"/>
              <a:t>問は，民法</a:t>
            </a:r>
            <a:r>
              <a:rPr lang="en-US" altLang="ja-JP" dirty="0"/>
              <a:t>399</a:t>
            </a:r>
            <a:r>
              <a:rPr lang="ja-JP" altLang="en-US" dirty="0"/>
              <a:t>条～</a:t>
            </a:r>
            <a:r>
              <a:rPr lang="en-US" altLang="ja-JP" dirty="0"/>
              <a:t>422</a:t>
            </a:r>
            <a:r>
              <a:rPr lang="ja-JP" altLang="en-US" dirty="0"/>
              <a:t>条までの範囲で，</a:t>
            </a:r>
            <a:r>
              <a:rPr lang="ja-JP" altLang="en-US" dirty="0" smtClean="0"/>
              <a:t>現代語化▲以前</a:t>
            </a:r>
            <a:r>
              <a:rPr lang="ja-JP" altLang="en-US" dirty="0"/>
              <a:t>の民法の規定（旧条文）と現代語化された民法の規定（現行条文）を対比することによって判明する，民法の立法者の誤りの発見です。みなさんに，</a:t>
            </a:r>
            <a:r>
              <a:rPr lang="ja-JP" altLang="en-US" dirty="0" smtClean="0"/>
              <a:t>「まちがい▲さがし</a:t>
            </a:r>
            <a:r>
              <a:rPr lang="ja-JP" altLang="en-US" dirty="0"/>
              <a:t>」の作業をしてもらいます。</a:t>
            </a:r>
            <a:endParaRPr lang="en-US" altLang="ja-JP" dirty="0"/>
          </a:p>
          <a:p>
            <a:r>
              <a:rPr lang="ja-JP" altLang="en-US" dirty="0"/>
              <a:t>★第</a:t>
            </a:r>
            <a:r>
              <a:rPr lang="en-US" altLang="ja-JP" dirty="0"/>
              <a:t>2</a:t>
            </a:r>
            <a:r>
              <a:rPr lang="ja-JP" altLang="en-US" dirty="0"/>
              <a:t>問は，民法の現代語化に際して，目的と目的物との混同がどのような理由で，どのような方法によって修正されたのかの検討です。民法の条文が修正された理由と方法を知ることによって，債権の目的と目的物の違いが明確に意識できるようになります。</a:t>
            </a:r>
            <a:endParaRPr lang="en-US" altLang="ja-JP" dirty="0"/>
          </a:p>
          <a:p>
            <a:r>
              <a:rPr lang="ja-JP" altLang="en-US" dirty="0"/>
              <a:t>★第</a:t>
            </a:r>
            <a:r>
              <a:rPr lang="en-US" altLang="ja-JP" dirty="0"/>
              <a:t>3</a:t>
            </a:r>
            <a:r>
              <a:rPr lang="ja-JP" altLang="en-US" dirty="0"/>
              <a:t>問は，以上の検討の結果を踏まえて，物権の目的と目的物との混同に目を向けてみると，物権の場合には，目的と目的物の混同が，修正されないまま放置されていることがわかります。それは，なぜなのでしょうか</a:t>
            </a:r>
            <a:r>
              <a:rPr lang="en-US" altLang="ja-JP" dirty="0"/>
              <a:t>?</a:t>
            </a:r>
          </a:p>
          <a:p>
            <a:r>
              <a:rPr lang="ja-JP" altLang="en-US" dirty="0"/>
              <a:t>　民法における隠されてきた闇が見えてくることと思います。</a:t>
            </a:r>
            <a:endParaRPr lang="en-US" altLang="ja-JP" dirty="0"/>
          </a:p>
          <a:p>
            <a:r>
              <a:rPr lang="ja-JP" altLang="en-US" dirty="0"/>
              <a:t>★第</a:t>
            </a:r>
            <a:r>
              <a:rPr lang="en-US" altLang="ja-JP" dirty="0"/>
              <a:t>4</a:t>
            </a:r>
            <a:r>
              <a:rPr lang="ja-JP" altLang="en-US" dirty="0"/>
              <a:t>問は，将来に向けての課題に取り組むという，最高難度の作業です。</a:t>
            </a:r>
            <a:endParaRPr lang="en-US" altLang="ja-JP" dirty="0"/>
          </a:p>
          <a:p>
            <a:r>
              <a:rPr lang="ja-JP" altLang="en-US" dirty="0"/>
              <a:t>　確かに大変な作業ですが，この作業をやりぬくと，みなさんの理解のレベルは，日本の学界のレベルを超えるほどに高いものとなるはずです。恐れずに挑戦してみましょう。</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2015/4/21</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18</a:t>
            </a:fld>
            <a:endParaRPr kumimoji="1" lang="ja-JP" altLang="en-US"/>
          </a:p>
        </p:txBody>
      </p:sp>
    </p:spTree>
    <p:extLst>
      <p:ext uri="{BB962C8B-B14F-4D97-AF65-F5344CB8AC3E}">
        <p14:creationId xmlns:p14="http://schemas.microsoft.com/office/powerpoint/2010/main" val="1167890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48233">
              <a:defRPr/>
            </a:pPr>
            <a:r>
              <a:rPr lang="ja-JP" altLang="en-US" dirty="0" smtClean="0"/>
              <a:t>★レポート課題の本文です。</a:t>
            </a:r>
            <a:endParaRPr lang="en-US" altLang="ja-JP" dirty="0" smtClean="0"/>
          </a:p>
          <a:p>
            <a:pPr defTabSz="948233">
              <a:defRPr/>
            </a:pPr>
            <a:r>
              <a:rPr lang="ja-JP" altLang="en-US" dirty="0" smtClean="0"/>
              <a:t>★債権</a:t>
            </a:r>
            <a:r>
              <a:rPr lang="ja-JP" altLang="en-US" dirty="0"/>
              <a:t>の「目的」と「目的物」の違いに関して，以下の項目について，レポート（</a:t>
            </a:r>
            <a:r>
              <a:rPr lang="en-US" altLang="ja-JP" dirty="0"/>
              <a:t>A4</a:t>
            </a:r>
            <a:r>
              <a:rPr lang="ja-JP" altLang="en-US" dirty="0"/>
              <a:t>版で</a:t>
            </a:r>
            <a:r>
              <a:rPr lang="en-US" altLang="ja-JP" dirty="0"/>
              <a:t>4</a:t>
            </a:r>
            <a:r>
              <a:rPr lang="ja-JP" altLang="en-US" dirty="0"/>
              <a:t>頁以内）を作成し，第</a:t>
            </a:r>
            <a:r>
              <a:rPr lang="en-US" altLang="ja-JP" dirty="0"/>
              <a:t>7</a:t>
            </a:r>
            <a:r>
              <a:rPr lang="ja-JP" altLang="en-US" dirty="0"/>
              <a:t>回目の講義（</a:t>
            </a:r>
            <a:r>
              <a:rPr lang="en-US" altLang="ja-JP" dirty="0"/>
              <a:t>5</a:t>
            </a:r>
            <a:r>
              <a:rPr lang="ja-JP" altLang="en-US" dirty="0"/>
              <a:t>月</a:t>
            </a:r>
            <a:r>
              <a:rPr lang="en-US" altLang="ja-JP" dirty="0"/>
              <a:t>20</a:t>
            </a:r>
            <a:r>
              <a:rPr lang="ja-JP" altLang="en-US" dirty="0"/>
              <a:t>日）までに提出してください。なお，レポート課題の講評は</a:t>
            </a:r>
            <a:r>
              <a:rPr lang="en-US" altLang="ja-JP" dirty="0"/>
              <a:t>11</a:t>
            </a:r>
            <a:r>
              <a:rPr lang="ja-JP" altLang="en-US" dirty="0"/>
              <a:t>回目の講義（</a:t>
            </a:r>
            <a:r>
              <a:rPr lang="en-US" altLang="ja-JP" dirty="0"/>
              <a:t>6</a:t>
            </a:r>
            <a:r>
              <a:rPr lang="ja-JP" altLang="en-US" dirty="0"/>
              <a:t>月</a:t>
            </a:r>
            <a:r>
              <a:rPr lang="en-US" altLang="ja-JP" dirty="0"/>
              <a:t>17</a:t>
            </a:r>
            <a:r>
              <a:rPr lang="ja-JP" altLang="en-US" dirty="0"/>
              <a:t>日）で行う予定です。</a:t>
            </a:r>
            <a:endParaRPr lang="en-US" altLang="ja-JP" dirty="0"/>
          </a:p>
          <a:p>
            <a:pPr defTabSz="948233">
              <a:defRPr/>
            </a:pPr>
            <a:r>
              <a:rPr kumimoji="1" lang="ja-JP" altLang="en-US" dirty="0" smtClean="0"/>
              <a:t>★</a:t>
            </a:r>
            <a:r>
              <a:rPr lang="ja-JP" altLang="en-US" dirty="0"/>
              <a:t>１．■民法</a:t>
            </a:r>
            <a:r>
              <a:rPr lang="en-US" altLang="ja-JP" dirty="0"/>
              <a:t>399</a:t>
            </a:r>
            <a:r>
              <a:rPr lang="ja-JP" altLang="en-US" dirty="0"/>
              <a:t>条～</a:t>
            </a:r>
            <a:r>
              <a:rPr lang="en-US" altLang="ja-JP" dirty="0"/>
              <a:t>422</a:t>
            </a:r>
            <a:r>
              <a:rPr lang="ja-JP" altLang="en-US" dirty="0"/>
              <a:t>条までの範囲で，現代語化以前の民法の規定（旧条文）と現代語化された民法の規定（現行条文）とを対比してみると，</a:t>
            </a:r>
            <a:r>
              <a:rPr lang="ja-JP" altLang="en-US" b="1" dirty="0">
                <a:solidFill>
                  <a:srgbClr val="FF0000"/>
                </a:solidFill>
              </a:rPr>
              <a:t>旧条文が「債権の目的」と「債権の目的物」とを間違って規定していた箇所</a:t>
            </a:r>
            <a:r>
              <a:rPr lang="ja-JP" altLang="en-US" dirty="0"/>
              <a:t>がある。その間違いの箇所をすべて指摘し，現代語化に際して，</a:t>
            </a:r>
            <a:r>
              <a:rPr lang="ja-JP" altLang="en-US" b="1" dirty="0">
                <a:solidFill>
                  <a:schemeClr val="tx2"/>
                </a:solidFill>
              </a:rPr>
              <a:t>どのように改正されたのか</a:t>
            </a:r>
            <a:r>
              <a:rPr lang="ja-JP" altLang="en-US" dirty="0"/>
              <a:t>，対照表を作成して明らかにしなさい。</a:t>
            </a:r>
            <a:endParaRPr lang="en-US" altLang="ja-JP" dirty="0"/>
          </a:p>
          <a:p>
            <a:r>
              <a:rPr kumimoji="1" lang="ja-JP" altLang="en-US" dirty="0" smtClean="0"/>
              <a:t>★</a:t>
            </a:r>
            <a:r>
              <a:rPr lang="ja-JP" altLang="en-US" dirty="0"/>
              <a:t>２．■旧条文が，「目的物」を誤って「目的」としていた箇所について，「目的物</a:t>
            </a:r>
            <a:r>
              <a:rPr lang="ja-JP" altLang="en-US" dirty="0" smtClean="0"/>
              <a:t>」へと</a:t>
            </a:r>
            <a:r>
              <a:rPr lang="ja-JP" altLang="en-US" dirty="0"/>
              <a:t>修正せずに，現行条文が，あえて，</a:t>
            </a:r>
            <a:r>
              <a:rPr lang="ja-JP" altLang="en-US" b="1" dirty="0">
                <a:solidFill>
                  <a:schemeClr val="tx2"/>
                </a:solidFill>
              </a:rPr>
              <a:t>「目的」を維持しながら，誤りを訂正した箇所</a:t>
            </a:r>
            <a:r>
              <a:rPr lang="ja-JP" altLang="en-US" dirty="0"/>
              <a:t>がある。その理由は何か。</a:t>
            </a:r>
            <a:endParaRPr lang="en-US" altLang="ja-JP" dirty="0"/>
          </a:p>
          <a:p>
            <a:pPr defTabSz="948233">
              <a:defRPr/>
            </a:pPr>
            <a:r>
              <a:rPr lang="ja-JP" altLang="en-US" dirty="0"/>
              <a:t>★３．■物権については，目的と目的物の区別について改正がなされていない。</a:t>
            </a:r>
            <a:r>
              <a:rPr lang="en-US" altLang="ja-JP" dirty="0"/>
              <a:t/>
            </a:r>
            <a:br>
              <a:rPr lang="en-US" altLang="ja-JP" dirty="0"/>
            </a:br>
            <a:r>
              <a:rPr lang="ja-JP" altLang="en-US" dirty="0"/>
              <a:t>例えば，</a:t>
            </a:r>
            <a:r>
              <a:rPr lang="ja-JP" altLang="en-US" b="1" dirty="0">
                <a:solidFill>
                  <a:srgbClr val="FF0000"/>
                </a:solidFill>
              </a:rPr>
              <a:t>民法</a:t>
            </a:r>
            <a:r>
              <a:rPr lang="en-US" altLang="ja-JP" b="1" dirty="0">
                <a:solidFill>
                  <a:srgbClr val="FF0000"/>
                </a:solidFill>
              </a:rPr>
              <a:t>343</a:t>
            </a:r>
            <a:r>
              <a:rPr lang="ja-JP" altLang="en-US" b="1" dirty="0">
                <a:solidFill>
                  <a:srgbClr val="FF0000"/>
                </a:solidFill>
              </a:rPr>
              <a:t>条（シチ権の目的）のシチ権の「目的」と，民法</a:t>
            </a:r>
            <a:r>
              <a:rPr lang="en-US" altLang="ja-JP" b="1" dirty="0">
                <a:solidFill>
                  <a:srgbClr val="FF0000"/>
                </a:solidFill>
              </a:rPr>
              <a:t>344</a:t>
            </a:r>
            <a:r>
              <a:rPr lang="ja-JP" altLang="en-US" b="1" dirty="0">
                <a:solidFill>
                  <a:srgbClr val="FF0000"/>
                </a:solidFill>
              </a:rPr>
              <a:t>条（シチ権の設定）の「目的物」とは，同じものを示している</a:t>
            </a:r>
            <a:r>
              <a:rPr lang="ja-JP" altLang="en-US" dirty="0"/>
              <a:t>はずである。それにもかかわらず，民法の起草者が，あえて，</a:t>
            </a:r>
            <a:r>
              <a:rPr lang="ja-JP" altLang="en-US" b="1" dirty="0">
                <a:solidFill>
                  <a:srgbClr val="FF0000"/>
                </a:solidFill>
              </a:rPr>
              <a:t>両者を「目的」と「目的物」とに区別した理由</a:t>
            </a:r>
            <a:r>
              <a:rPr lang="ja-JP" altLang="en-US" dirty="0"/>
              <a:t>は何か。民法</a:t>
            </a:r>
            <a:r>
              <a:rPr lang="en-US" altLang="ja-JP" dirty="0"/>
              <a:t>362</a:t>
            </a:r>
            <a:r>
              <a:rPr lang="ja-JP" altLang="en-US" dirty="0"/>
              <a:t>条（権利シチの目的等）の「目的」が何かを検討することを通じて，考察しなさい。</a:t>
            </a:r>
          </a:p>
          <a:p>
            <a:pPr defTabSz="948233">
              <a:defRPr/>
            </a:pPr>
            <a:r>
              <a:rPr kumimoji="1" lang="ja-JP" altLang="en-US" dirty="0" smtClean="0"/>
              <a:t>★</a:t>
            </a:r>
            <a:r>
              <a:rPr lang="ja-JP" altLang="en-US" dirty="0"/>
              <a:t>４．■債権や物権の「目的」と「目的物」との違いについて，どうすれば問題が解決されるのか。自らの見解（私見）</a:t>
            </a:r>
            <a:r>
              <a:rPr lang="ja-JP" altLang="en-US" dirty="0" smtClean="0"/>
              <a:t>をアイラックで</a:t>
            </a:r>
            <a:r>
              <a:rPr lang="ja-JP" altLang="en-US" dirty="0"/>
              <a:t>簡潔に表現しなさい。</a:t>
            </a:r>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2015/4/21</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19</a:t>
            </a:fld>
            <a:endParaRPr kumimoji="1" lang="ja-JP" altLang="en-US"/>
          </a:p>
        </p:txBody>
      </p:sp>
    </p:spTree>
    <p:extLst>
      <p:ext uri="{BB962C8B-B14F-4D97-AF65-F5344CB8AC3E}">
        <p14:creationId xmlns:p14="http://schemas.microsoft.com/office/powerpoint/2010/main" val="250812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★債権総論</a:t>
            </a:r>
            <a:r>
              <a:rPr kumimoji="1" lang="en-US" altLang="ja-JP" dirty="0" smtClean="0"/>
              <a:t>1</a:t>
            </a:r>
            <a:r>
              <a:rPr kumimoji="1" lang="ja-JP" altLang="en-US" dirty="0" smtClean="0"/>
              <a:t>の目次です。■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★今回は，債権法総論</a:t>
            </a:r>
            <a:r>
              <a:rPr kumimoji="1" lang="en-US" altLang="ja-JP" dirty="0" smtClean="0"/>
              <a:t>1</a:t>
            </a:r>
            <a:r>
              <a:rPr kumimoji="1" lang="ja-JP" altLang="en-US" dirty="0" smtClean="0"/>
              <a:t>についての，第</a:t>
            </a:r>
            <a:r>
              <a:rPr kumimoji="1" lang="en-US" altLang="ja-JP" dirty="0" smtClean="0"/>
              <a:t>3</a:t>
            </a:r>
            <a:r>
              <a:rPr kumimoji="1" lang="ja-JP" altLang="en-US" dirty="0" smtClean="0"/>
              <a:t>回目の講義です。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★「債権・債務の目的」と「債権・債務の目的物」の区別について講義します。</a:t>
            </a:r>
            <a:endParaRPr kumimoji="1" lang="en-US" altLang="ja-JP" dirty="0" smtClean="0"/>
          </a:p>
          <a:p>
            <a:r>
              <a:rPr kumimoji="1" lang="ja-JP" altLang="en-US" dirty="0" smtClean="0"/>
              <a:t>■債権総論全体と債権総論１の体系図をみて，債権法総論</a:t>
            </a:r>
            <a:r>
              <a:rPr kumimoji="1" lang="en-US" altLang="ja-JP" dirty="0" smtClean="0"/>
              <a:t>1</a:t>
            </a:r>
            <a:r>
              <a:rPr kumimoji="1" lang="ja-JP" altLang="en-US" dirty="0" smtClean="0"/>
              <a:t>の位置づけを確認しておきましょう。</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a:t>
            </a:r>
            <a:endParaRPr kumimoji="1" lang="en-US" altLang="ja-JP"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2015/4/21</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2</a:t>
            </a:fld>
            <a:endParaRPr kumimoji="1" lang="ja-JP" altLang="en-US"/>
          </a:p>
        </p:txBody>
      </p:sp>
    </p:spTree>
    <p:extLst>
      <p:ext uri="{BB962C8B-B14F-4D97-AF65-F5344CB8AC3E}">
        <p14:creationId xmlns:p14="http://schemas.microsoft.com/office/powerpoint/2010/main" val="38795719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これで，債権総論</a:t>
            </a:r>
            <a:r>
              <a:rPr kumimoji="1" lang="en-US" altLang="ja-JP" dirty="0" smtClean="0"/>
              <a:t>1</a:t>
            </a:r>
            <a:r>
              <a:rPr kumimoji="1" lang="ja-JP" altLang="en-US" dirty="0" err="1" smtClean="0"/>
              <a:t>の第</a:t>
            </a:r>
            <a:r>
              <a:rPr kumimoji="1" lang="en-US" altLang="ja-JP" dirty="0" smtClean="0"/>
              <a:t>3</a:t>
            </a:r>
            <a:r>
              <a:rPr kumimoji="1" lang="ja-JP" altLang="en-US" smtClean="0"/>
              <a:t>回目の講義（債権・債務の目的）を</a:t>
            </a:r>
            <a:r>
              <a:rPr kumimoji="1" lang="ja-JP" altLang="en-US" dirty="0" smtClean="0"/>
              <a:t>終わります。ご清聴ありがとうございました。■</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最後に，活用すべき文献について補足いたします。■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★数時間で民法の全体を概観してみたい人には，ビデオ教材，</a:t>
            </a:r>
            <a:r>
              <a:rPr lang="ja-JP" altLang="en-US" sz="1600" dirty="0" smtClean="0"/>
              <a:t>加賀山茂</a:t>
            </a:r>
            <a:r>
              <a:rPr lang="en-US" altLang="ja-JP" sz="1600" dirty="0" smtClean="0"/>
              <a:t>『</a:t>
            </a:r>
            <a:r>
              <a:rPr lang="ja-JP" altLang="en-US" sz="1600" dirty="0" smtClean="0"/>
              <a:t>民法入門・担保法革命</a:t>
            </a:r>
            <a:r>
              <a:rPr lang="en-US" altLang="ja-JP" sz="1600" dirty="0" smtClean="0"/>
              <a:t>』</a:t>
            </a:r>
            <a:r>
              <a:rPr lang="ja-JP" altLang="en-US" sz="1600" dirty="0" smtClean="0"/>
              <a:t>▲シンザンシャ（</a:t>
            </a:r>
            <a:r>
              <a:rPr lang="en-US" altLang="ja-JP" sz="1600" dirty="0" smtClean="0"/>
              <a:t>2013</a:t>
            </a:r>
            <a:r>
              <a:rPr lang="ja-JP" altLang="en-US" sz="1600" dirty="0" smtClean="0"/>
              <a:t>）をお勧めします。</a:t>
            </a:r>
            <a:r>
              <a:rPr lang="en-US" altLang="ja-JP" sz="1600" dirty="0" smtClean="0"/>
              <a:t>DVD</a:t>
            </a:r>
            <a:r>
              <a:rPr lang="ja-JP" altLang="en-US" sz="1600" dirty="0" smtClean="0"/>
              <a:t>で映像を見ながら，この本を読めば，数時間で，民法の全体像と解釈の方法を知ることができます。■</a:t>
            </a:r>
            <a:endParaRPr lang="en-US" altLang="ja-JP" sz="16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★民法をじっくり勉強したい人は，まず，民法の財産法全体について，条文ごとに条文の意味，判例と学説の動向を解説している■ワガツマサカエ</a:t>
            </a:r>
            <a:r>
              <a:rPr lang="en-US" altLang="ja-JP" sz="1600" dirty="0" smtClean="0"/>
              <a:t>=</a:t>
            </a:r>
            <a:r>
              <a:rPr lang="ja-JP" altLang="en-US" sz="1600" dirty="0" smtClean="0"/>
              <a:t>有泉亨</a:t>
            </a:r>
            <a:r>
              <a:rPr lang="en-US" altLang="ja-JP" sz="1600" dirty="0" smtClean="0"/>
              <a:t>『</a:t>
            </a:r>
            <a:r>
              <a:rPr lang="ja-JP" altLang="en-US" sz="1600" dirty="0" smtClean="0"/>
              <a:t>コンメンタール民法</a:t>
            </a:r>
            <a:r>
              <a:rPr lang="en-US" altLang="ja-JP" sz="1600" dirty="0" smtClean="0"/>
              <a:t>』〔</a:t>
            </a:r>
            <a:r>
              <a:rPr lang="ja-JP" altLang="en-US" sz="1600" dirty="0" smtClean="0"/>
              <a:t>第</a:t>
            </a:r>
            <a:r>
              <a:rPr lang="en-US" altLang="ja-JP" sz="1600" dirty="0" smtClean="0"/>
              <a:t>3</a:t>
            </a:r>
            <a:r>
              <a:rPr lang="ja-JP" altLang="en-US" sz="1600" dirty="0" smtClean="0"/>
              <a:t>版</a:t>
            </a:r>
            <a:r>
              <a:rPr lang="en-US" altLang="ja-JP" sz="1600" dirty="0" smtClean="0"/>
              <a:t>〕</a:t>
            </a:r>
            <a:r>
              <a:rPr lang="ja-JP" altLang="en-US" sz="1600" dirty="0" smtClean="0"/>
              <a:t>日本評論社（</a:t>
            </a:r>
            <a:r>
              <a:rPr lang="en-US" altLang="ja-JP" sz="1600" dirty="0" smtClean="0"/>
              <a:t>2013</a:t>
            </a:r>
            <a:r>
              <a:rPr lang="ja-JP" altLang="en-US" sz="1600" dirty="0" smtClean="0"/>
              <a:t>）と，法律用語について標準的な解説をしている■金子</a:t>
            </a:r>
            <a:r>
              <a:rPr lang="en-US" altLang="ja-JP" sz="1600" dirty="0" smtClean="0"/>
              <a:t>=</a:t>
            </a:r>
            <a:r>
              <a:rPr lang="ja-JP" altLang="en-US" sz="1600" dirty="0" smtClean="0"/>
              <a:t>新堂</a:t>
            </a:r>
            <a:r>
              <a:rPr lang="en-US" altLang="ja-JP" sz="1600" dirty="0" smtClean="0"/>
              <a:t>=</a:t>
            </a:r>
            <a:r>
              <a:rPr lang="ja-JP" altLang="en-US" sz="1600" dirty="0" smtClean="0"/>
              <a:t>平井編</a:t>
            </a:r>
            <a:r>
              <a:rPr lang="en-US" altLang="ja-JP" sz="1600" dirty="0" smtClean="0"/>
              <a:t>『</a:t>
            </a:r>
            <a:r>
              <a:rPr lang="ja-JP" altLang="en-US" sz="1600" b="1" dirty="0" smtClean="0">
                <a:solidFill>
                  <a:schemeClr val="tx2"/>
                </a:solidFill>
              </a:rPr>
              <a:t>法律学小辞典</a:t>
            </a:r>
            <a:r>
              <a:rPr lang="en-US" altLang="ja-JP" sz="1600" dirty="0" smtClean="0"/>
              <a:t>』</a:t>
            </a:r>
            <a:r>
              <a:rPr lang="ja-JP" altLang="en-US" sz="1600" dirty="0" smtClean="0"/>
              <a:t>有斐閣（</a:t>
            </a:r>
            <a:r>
              <a:rPr lang="en-US" altLang="ja-JP" sz="1600" dirty="0" smtClean="0"/>
              <a:t>2008</a:t>
            </a:r>
            <a:r>
              <a:rPr lang="ja-JP" altLang="en-US" sz="1600" dirty="0" smtClean="0"/>
              <a:t>）を入手し，常に，このふたつを参照しながら，分野ごとの教科書をこつこつと読み進めることが必要です。どの教科書がよいかは，標準的といわれる教科書を▲ネットで検索し，多くの人の評価を見て，自分で決めるのがよいと思います。</a:t>
            </a:r>
            <a:endParaRPr lang="en-US" altLang="ja-JP" sz="16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★筆者の経験では，契約法全体については，私が書いたもので恐縮ですが，加賀山茂</a:t>
            </a:r>
            <a:r>
              <a:rPr lang="en-US" altLang="ja-JP" sz="1600" dirty="0" smtClean="0"/>
              <a:t>『</a:t>
            </a:r>
            <a:r>
              <a:rPr lang="ja-JP" altLang="en-US" sz="1600" dirty="0" smtClean="0"/>
              <a:t>契約法講義</a:t>
            </a:r>
            <a:r>
              <a:rPr lang="en-US" altLang="ja-JP" sz="1600" dirty="0" smtClean="0"/>
              <a:t>』</a:t>
            </a:r>
            <a:r>
              <a:rPr lang="ja-JP" altLang="en-US" sz="1600" dirty="0" smtClean="0"/>
              <a:t>日本評論社（</a:t>
            </a:r>
            <a:r>
              <a:rPr lang="en-US" altLang="ja-JP" sz="1600" dirty="0" smtClean="0"/>
              <a:t>2009</a:t>
            </a:r>
            <a:r>
              <a:rPr lang="ja-JP" altLang="en-US" sz="1600" dirty="0" smtClean="0"/>
              <a:t>）を推薦します。</a:t>
            </a:r>
            <a:endParaRPr lang="en-US" altLang="ja-JP" sz="16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★債権法総論の優れた教科書としては，平井よしお</a:t>
            </a:r>
            <a:r>
              <a:rPr lang="en-US" altLang="ja-JP" sz="1600" dirty="0" smtClean="0"/>
              <a:t>『</a:t>
            </a:r>
            <a:r>
              <a:rPr lang="ja-JP" altLang="en-US" sz="1600" dirty="0" smtClean="0"/>
              <a:t>債権総論</a:t>
            </a:r>
            <a:r>
              <a:rPr lang="en-US" altLang="ja-JP" sz="1600" dirty="0" smtClean="0"/>
              <a:t>』 〔</a:t>
            </a:r>
            <a:r>
              <a:rPr lang="ja-JP" altLang="en-US" sz="1600" dirty="0" smtClean="0"/>
              <a:t>第</a:t>
            </a:r>
            <a:r>
              <a:rPr lang="en-US" altLang="ja-JP" sz="1600" dirty="0" smtClean="0"/>
              <a:t>2</a:t>
            </a:r>
            <a:r>
              <a:rPr lang="ja-JP" altLang="en-US" sz="1600" dirty="0" smtClean="0"/>
              <a:t>版</a:t>
            </a:r>
            <a:r>
              <a:rPr lang="en-US" altLang="ja-JP" sz="1600" dirty="0" smtClean="0"/>
              <a:t>〕</a:t>
            </a:r>
            <a:r>
              <a:rPr lang="ja-JP" altLang="en-US" sz="1600" dirty="0" smtClean="0"/>
              <a:t>弘文堂（</a:t>
            </a:r>
            <a:r>
              <a:rPr lang="en-US" altLang="ja-JP" sz="1600" dirty="0" smtClean="0"/>
              <a:t>1994</a:t>
            </a:r>
            <a:r>
              <a:rPr lang="ja-JP" altLang="en-US" sz="1600" dirty="0" smtClean="0"/>
              <a:t>）があります。</a:t>
            </a:r>
            <a:endParaRPr lang="en-US" altLang="ja-JP"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★債務不履行について詳しく知るには，レベルが高くなりますが，平井よしお</a:t>
            </a:r>
            <a:r>
              <a:rPr lang="en-US" altLang="ja-JP" sz="1600" dirty="0" smtClean="0"/>
              <a:t>『</a:t>
            </a:r>
            <a:r>
              <a:rPr lang="ja-JP" altLang="en-US" sz="1600" dirty="0" smtClean="0"/>
              <a:t>損害賠償法の理論</a:t>
            </a:r>
            <a:r>
              <a:rPr lang="en-US" altLang="ja-JP" sz="1600" dirty="0" smtClean="0"/>
              <a:t>』</a:t>
            </a:r>
            <a:r>
              <a:rPr lang="ja-JP" altLang="en-US" sz="1600" dirty="0" smtClean="0"/>
              <a:t>東京大学出版会（</a:t>
            </a:r>
            <a:r>
              <a:rPr lang="en-US" altLang="ja-JP" sz="1600" dirty="0" smtClean="0"/>
              <a:t>1971</a:t>
            </a:r>
            <a:r>
              <a:rPr lang="ja-JP" altLang="en-US" sz="1600" dirty="0" smtClean="0"/>
              <a:t>），浜上則雄「損害賠償における</a:t>
            </a:r>
            <a:r>
              <a:rPr lang="en-US" altLang="ja-JP" sz="1600" dirty="0" smtClean="0"/>
              <a:t>『</a:t>
            </a:r>
            <a:r>
              <a:rPr lang="ja-JP" altLang="en-US" sz="1600" dirty="0" smtClean="0"/>
              <a:t>保証理論</a:t>
            </a:r>
            <a:r>
              <a:rPr lang="en-US" altLang="ja-JP" sz="1600" dirty="0" smtClean="0"/>
              <a:t>』</a:t>
            </a:r>
            <a:r>
              <a:rPr lang="ja-JP" altLang="en-US" sz="1600" dirty="0" smtClean="0"/>
              <a:t>と</a:t>
            </a:r>
            <a:r>
              <a:rPr lang="en-US" altLang="ja-JP" sz="1600" dirty="0" smtClean="0"/>
              <a:t>『</a:t>
            </a:r>
            <a:r>
              <a:rPr lang="ja-JP" altLang="en-US" sz="1600" dirty="0" smtClean="0"/>
              <a:t>部分的因果関係の理論</a:t>
            </a:r>
            <a:r>
              <a:rPr lang="en-US" altLang="ja-JP" sz="1600" dirty="0" smtClean="0"/>
              <a:t>』</a:t>
            </a:r>
            <a:r>
              <a:rPr lang="ja-JP" altLang="en-US" sz="1600" dirty="0" smtClean="0"/>
              <a:t>」（</a:t>
            </a:r>
            <a:r>
              <a:rPr lang="en-US" altLang="ja-JP" sz="1600" dirty="0" smtClean="0"/>
              <a:t>1</a:t>
            </a:r>
            <a:r>
              <a:rPr lang="ja-JP" altLang="en-US" sz="1600" dirty="0" smtClean="0"/>
              <a:t>）（</a:t>
            </a:r>
            <a:r>
              <a:rPr lang="en-US" altLang="ja-JP" sz="1600" dirty="0" smtClean="0"/>
              <a:t>2</a:t>
            </a:r>
            <a:r>
              <a:rPr lang="ja-JP" altLang="en-US" sz="1600" dirty="0" smtClean="0"/>
              <a:t>・完）民商法雑誌</a:t>
            </a:r>
            <a:r>
              <a:rPr lang="en-US" altLang="ja-JP" sz="1600" dirty="0" smtClean="0"/>
              <a:t>66</a:t>
            </a:r>
            <a:r>
              <a:rPr lang="ja-JP" altLang="en-US" sz="1600" dirty="0" smtClean="0"/>
              <a:t>巻</a:t>
            </a:r>
            <a:r>
              <a:rPr lang="en-US" altLang="ja-JP" sz="1600" dirty="0" smtClean="0"/>
              <a:t>4</a:t>
            </a:r>
            <a:r>
              <a:rPr lang="ja-JP" altLang="en-US" sz="1600" dirty="0" smtClean="0"/>
              <a:t>号（</a:t>
            </a:r>
            <a:r>
              <a:rPr lang="en-US" altLang="ja-JP" sz="1600" dirty="0" smtClean="0"/>
              <a:t>1972</a:t>
            </a:r>
            <a:r>
              <a:rPr lang="ja-JP" altLang="en-US" sz="1600" dirty="0" smtClean="0"/>
              <a:t>）</a:t>
            </a:r>
            <a:r>
              <a:rPr lang="en-US" altLang="ja-JP" sz="1600" dirty="0" smtClean="0"/>
              <a:t>3-33</a:t>
            </a:r>
            <a:r>
              <a:rPr lang="ja-JP" altLang="en-US" sz="1600" dirty="0" smtClean="0"/>
              <a:t>頁</a:t>
            </a:r>
            <a:r>
              <a:rPr lang="en-US" altLang="ja-JP" sz="1600" dirty="0" smtClean="0"/>
              <a:t>, 66</a:t>
            </a:r>
            <a:r>
              <a:rPr lang="ja-JP" altLang="en-US" sz="1600" dirty="0" smtClean="0"/>
              <a:t>巻</a:t>
            </a:r>
            <a:r>
              <a:rPr lang="en-US" altLang="ja-JP" sz="1600" dirty="0" smtClean="0"/>
              <a:t>5</a:t>
            </a:r>
            <a:r>
              <a:rPr lang="ja-JP" altLang="en-US" sz="1600" dirty="0" smtClean="0"/>
              <a:t>号</a:t>
            </a:r>
            <a:r>
              <a:rPr lang="en-US" altLang="ja-JP" sz="1600" dirty="0" smtClean="0"/>
              <a:t>35-65</a:t>
            </a:r>
            <a:r>
              <a:rPr lang="ja-JP" altLang="en-US" sz="1600" dirty="0" smtClean="0"/>
              <a:t>頁を読むと，理解が格段に深まります。</a:t>
            </a:r>
            <a:endParaRPr lang="en-US" altLang="ja-JP"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★通説を離れて，担保法の全体を体系的に学びたいのであれば，例外のない原則を追求してやまない，加賀山茂</a:t>
            </a:r>
            <a:r>
              <a:rPr lang="en-US" altLang="ja-JP" sz="1600" dirty="0" smtClean="0"/>
              <a:t>『</a:t>
            </a:r>
            <a:r>
              <a:rPr lang="ja-JP" altLang="en-US" sz="1600" dirty="0" smtClean="0"/>
              <a:t>債権担保法講義</a:t>
            </a:r>
            <a:r>
              <a:rPr lang="en-US" altLang="ja-JP" sz="1600" dirty="0" smtClean="0"/>
              <a:t>』</a:t>
            </a:r>
            <a:r>
              <a:rPr lang="ja-JP" altLang="en-US" sz="1600" dirty="0" smtClean="0"/>
              <a:t>日本評論社（</a:t>
            </a:r>
            <a:r>
              <a:rPr lang="en-US" altLang="ja-JP" sz="1600" dirty="0" smtClean="0"/>
              <a:t>2011</a:t>
            </a:r>
            <a:r>
              <a:rPr lang="ja-JP" altLang="en-US" sz="1600" dirty="0" smtClean="0"/>
              <a:t>）を読むことをお薦めします。■</a:t>
            </a:r>
            <a:endParaRPr lang="en-US" altLang="ja-JP"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　みなさんの学習の発展をお祈りしております。</a:t>
            </a:r>
            <a:endParaRPr lang="en-US" altLang="ja-JP" sz="1600"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2015/4/21</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20</a:t>
            </a:fld>
            <a:endParaRPr kumimoji="1" lang="ja-JP" altLang="en-US"/>
          </a:p>
        </p:txBody>
      </p:sp>
    </p:spTree>
    <p:extLst>
      <p:ext uri="{BB962C8B-B14F-4D97-AF65-F5344CB8AC3E}">
        <p14:creationId xmlns:p14="http://schemas.microsoft.com/office/powerpoint/2010/main" val="19886563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民法の第</a:t>
            </a:r>
            <a:r>
              <a:rPr kumimoji="1" lang="en-US" altLang="ja-JP" dirty="0" smtClean="0"/>
              <a:t>3</a:t>
            </a:r>
            <a:r>
              <a:rPr kumimoji="1" lang="ja-JP" altLang="en-US" dirty="0" smtClean="0"/>
              <a:t>編（債権）は，どのような構造をしていますか</a:t>
            </a:r>
            <a:r>
              <a:rPr kumimoji="1" lang="en-US" altLang="ja-JP" dirty="0" smtClean="0"/>
              <a:t>?</a:t>
            </a:r>
            <a:r>
              <a:rPr kumimoji="1" lang="ja-JP" altLang="en-US" dirty="0" smtClean="0"/>
              <a:t> ▲復習をしましょう。■</a:t>
            </a:r>
            <a:endParaRPr kumimoji="1" lang="en-US" altLang="ja-JP" dirty="0" smtClean="0"/>
          </a:p>
          <a:p>
            <a:r>
              <a:rPr kumimoji="1" lang="ja-JP" altLang="en-US" dirty="0" smtClean="0"/>
              <a:t>★第</a:t>
            </a:r>
            <a:r>
              <a:rPr kumimoji="1" lang="en-US" altLang="ja-JP" dirty="0" smtClean="0"/>
              <a:t>3</a:t>
            </a:r>
            <a:r>
              <a:rPr kumimoji="1" lang="ja-JP" altLang="en-US" dirty="0" smtClean="0"/>
              <a:t>編（債権）は，債権総論としての債権総則とそれに続く債権各論とに分かれます。</a:t>
            </a:r>
            <a:endParaRPr kumimoji="1" lang="en-US" altLang="ja-JP" dirty="0" smtClean="0"/>
          </a:p>
          <a:p>
            <a:r>
              <a:rPr kumimoji="1" lang="ja-JP" altLang="en-US" dirty="0" smtClean="0"/>
              <a:t>★債権各論は，債権の発生原因であり，契約，事務管理，不当利得，不法行為の四つに分かれます。</a:t>
            </a:r>
            <a:endParaRPr kumimoji="1" lang="en-US" altLang="ja-JP" dirty="0" smtClean="0"/>
          </a:p>
          <a:p>
            <a:r>
              <a:rPr kumimoji="1" lang="ja-JP" altLang="en-US" dirty="0" smtClean="0"/>
              <a:t>★契約は，さらに，契約総論としての契約総則と，それに続く契約各論があり，</a:t>
            </a:r>
            <a:r>
              <a:rPr kumimoji="1" lang="en-US" altLang="ja-JP" dirty="0" smtClean="0"/>
              <a:t>13</a:t>
            </a:r>
            <a:r>
              <a:rPr kumimoji="1" lang="ja-JP" altLang="en-US" dirty="0" smtClean="0"/>
              <a:t>の典型契約が規定されています。</a:t>
            </a:r>
            <a:endParaRPr kumimoji="1" lang="en-US" altLang="ja-JP" dirty="0" smtClean="0"/>
          </a:p>
          <a:p>
            <a:r>
              <a:rPr kumimoji="1" lang="ja-JP" altLang="en-US" dirty="0" smtClean="0"/>
              <a:t>★契約総論は，契約の成立，契約の効力，契約の解除に分かれています。</a:t>
            </a:r>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2015/4/21</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3</a:t>
            </a:fld>
            <a:endParaRPr kumimoji="1" lang="ja-JP" altLang="en-US"/>
          </a:p>
        </p:txBody>
      </p:sp>
    </p:spTree>
    <p:extLst>
      <p:ext uri="{BB962C8B-B14F-4D97-AF65-F5344CB8AC3E}">
        <p14:creationId xmlns:p14="http://schemas.microsoft.com/office/powerpoint/2010/main" val="29492307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これまでの学習で，債権編の全体の中で，債権総論の位置づけを確認しました。■</a:t>
            </a:r>
            <a:endParaRPr kumimoji="1" lang="en-US" altLang="ja-JP" dirty="0" smtClean="0"/>
          </a:p>
          <a:p>
            <a:r>
              <a:rPr kumimoji="1" lang="ja-JP" altLang="en-US" dirty="0" smtClean="0"/>
              <a:t>　それでは，これから，詳しく検討する債権総論は，どのような構造をしているのでしょうか</a:t>
            </a:r>
            <a:r>
              <a:rPr kumimoji="1" lang="en-US" altLang="ja-JP" dirty="0" smtClean="0"/>
              <a:t>?</a:t>
            </a:r>
            <a:r>
              <a:rPr kumimoji="1" lang="ja-JP" altLang="en-US" dirty="0" smtClean="0"/>
              <a:t>■</a:t>
            </a:r>
            <a:endParaRPr kumimoji="1" lang="en-US" altLang="ja-JP" dirty="0" smtClean="0"/>
          </a:p>
          <a:p>
            <a:r>
              <a:rPr kumimoji="1" lang="ja-JP" altLang="en-US" dirty="0" smtClean="0"/>
              <a:t>　債権総論は，以下の五つの項目から成り立っています。</a:t>
            </a:r>
            <a:endParaRPr kumimoji="1" lang="en-US" altLang="ja-JP" dirty="0" smtClean="0"/>
          </a:p>
          <a:p>
            <a:r>
              <a:rPr kumimoji="1" lang="ja-JP" altLang="en-US" dirty="0" smtClean="0"/>
              <a:t>★第</a:t>
            </a:r>
            <a:r>
              <a:rPr kumimoji="1" lang="en-US" altLang="ja-JP" dirty="0" smtClean="0"/>
              <a:t>1</a:t>
            </a:r>
            <a:r>
              <a:rPr kumimoji="1" lang="ja-JP" altLang="en-US" dirty="0" smtClean="0"/>
              <a:t>は，債権の対象としての「債権の目的」です。</a:t>
            </a:r>
            <a:endParaRPr kumimoji="1" lang="en-US" altLang="ja-JP" dirty="0" smtClean="0"/>
          </a:p>
          <a:p>
            <a:r>
              <a:rPr kumimoji="1" lang="ja-JP" altLang="en-US" dirty="0" smtClean="0"/>
              <a:t>★第</a:t>
            </a:r>
            <a:r>
              <a:rPr kumimoji="1" lang="en-US" altLang="ja-JP" dirty="0" smtClean="0"/>
              <a:t>2</a:t>
            </a:r>
            <a:r>
              <a:rPr kumimoji="1" lang="ja-JP" altLang="en-US" dirty="0" smtClean="0"/>
              <a:t>は，債権の対内的効力（履行強制，債務不履行に基づく損害賠償），および，対外的効力（債権者代位権，サガイ行為取消権）に関する「債権の効力」です。</a:t>
            </a:r>
            <a:endParaRPr kumimoji="1" lang="en-US" altLang="ja-JP" dirty="0" smtClean="0"/>
          </a:p>
          <a:p>
            <a:r>
              <a:rPr kumimoji="1" lang="ja-JP" altLang="en-US" dirty="0" smtClean="0"/>
              <a:t>★第</a:t>
            </a:r>
            <a:r>
              <a:rPr kumimoji="1" lang="en-US" altLang="ja-JP" dirty="0" smtClean="0"/>
              <a:t>3</a:t>
            </a:r>
            <a:r>
              <a:rPr kumimoji="1" lang="ja-JP" altLang="en-US" dirty="0" smtClean="0"/>
              <a:t>は，債権の主体の複数に関する「多数当事者の債権・債務関係」です。これには，可分・不可分の債権債務，連帯債務，保証が含まれます。</a:t>
            </a:r>
            <a:endParaRPr kumimoji="1" lang="en-US" altLang="ja-JP" dirty="0" smtClean="0"/>
          </a:p>
          <a:p>
            <a:r>
              <a:rPr kumimoji="1" lang="ja-JP" altLang="en-US" dirty="0" smtClean="0"/>
              <a:t>★第</a:t>
            </a:r>
            <a:r>
              <a:rPr kumimoji="1" lang="en-US" altLang="ja-JP" dirty="0" smtClean="0"/>
              <a:t>4</a:t>
            </a:r>
            <a:r>
              <a:rPr kumimoji="1" lang="ja-JP" altLang="en-US" dirty="0" smtClean="0"/>
              <a:t>は，債権の主体の変更に関する「債権の譲渡」です。ここには，判例によって，債務者の変更に関する「債務引受」が含まれます。</a:t>
            </a:r>
            <a:endParaRPr kumimoji="1" lang="en-US" altLang="ja-JP" dirty="0" smtClean="0"/>
          </a:p>
          <a:p>
            <a:r>
              <a:rPr kumimoji="1" lang="ja-JP" altLang="en-US" dirty="0" smtClean="0"/>
              <a:t>★第</a:t>
            </a:r>
            <a:r>
              <a:rPr kumimoji="1" lang="en-US" altLang="ja-JP" dirty="0" smtClean="0"/>
              <a:t>5</a:t>
            </a:r>
            <a:r>
              <a:rPr kumimoji="1" lang="ja-JP" altLang="en-US" dirty="0" smtClean="0"/>
              <a:t>は，債権の終了原因としての「債権の消滅」です。これには，弁済，ソウサイ，更改，免除，混同が含まれます。</a:t>
            </a:r>
            <a:endParaRPr kumimoji="1" lang="en-US" altLang="ja-JP"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2015/4/21</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4</a:t>
            </a:fld>
            <a:endParaRPr kumimoji="1" lang="ja-JP" altLang="en-US"/>
          </a:p>
        </p:txBody>
      </p:sp>
    </p:spTree>
    <p:extLst>
      <p:ext uri="{BB962C8B-B14F-4D97-AF65-F5344CB8AC3E}">
        <p14:creationId xmlns:p14="http://schemas.microsoft.com/office/powerpoint/2010/main" val="994464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★債権総論</a:t>
            </a:r>
            <a:r>
              <a:rPr kumimoji="1" lang="en-US" altLang="ja-JP" dirty="0" smtClean="0"/>
              <a:t>1</a:t>
            </a:r>
            <a:r>
              <a:rPr kumimoji="1" lang="ja-JP" altLang="en-US" dirty="0" smtClean="0"/>
              <a:t>の講義の最初のテーマは，債務の目的です。</a:t>
            </a:r>
            <a:endParaRPr kumimoji="1" lang="en-US" altLang="ja-JP" dirty="0" smtClean="0"/>
          </a:p>
          <a:p>
            <a:r>
              <a:rPr kumimoji="1" lang="ja-JP" altLang="en-US" dirty="0" smtClean="0"/>
              <a:t>■民法第三編（債権）第一章（総則）第一節の表題は，「債権の目的」です。</a:t>
            </a:r>
            <a:endParaRPr kumimoji="1" lang="en-US" altLang="ja-JP" dirty="0" smtClean="0"/>
          </a:p>
          <a:p>
            <a:r>
              <a:rPr kumimoji="1" lang="ja-JP" altLang="en-US" dirty="0" smtClean="0"/>
              <a:t>■債権と債務は当事者のどちらを主体と考えるかの違いであって，内容は同じですので，ここでは，債務の目的という用語を使うことにします。</a:t>
            </a:r>
            <a:endParaRPr kumimoji="1" lang="en-US" altLang="ja-JP" dirty="0" smtClean="0"/>
          </a:p>
          <a:p>
            <a:r>
              <a:rPr kumimoji="1" lang="ja-JP" altLang="en-US" dirty="0" smtClean="0"/>
              <a:t>■この方が後に述べるように，英文での説明が簡単だからです。</a:t>
            </a:r>
            <a:endParaRPr kumimoji="1" lang="en-US" altLang="ja-JP" dirty="0" smtClean="0"/>
          </a:p>
          <a:p>
            <a:r>
              <a:rPr kumimoji="1" lang="ja-JP" altLang="en-US" dirty="0" smtClean="0"/>
              <a:t>■さて，★債権の目的，すなわち，債務の目的とは何でしょうか？</a:t>
            </a:r>
            <a:endParaRPr kumimoji="1" lang="en-US" altLang="ja-JP" dirty="0" smtClean="0"/>
          </a:p>
          <a:p>
            <a:r>
              <a:rPr kumimoji="1" lang="ja-JP" altLang="en-US" dirty="0" smtClean="0"/>
              <a:t>■「目的」というと，目標と同じような意味にとられる恐れがありますが，ここでの「目的」は，目標と言う意味での目的ではなく，「対象（オブジェ）」という意味での「目的</a:t>
            </a:r>
            <a:r>
              <a:rPr kumimoji="1" lang="en-US" altLang="ja-JP" dirty="0" smtClean="0"/>
              <a:t>｣</a:t>
            </a:r>
            <a:r>
              <a:rPr kumimoji="1" lang="ja-JP" altLang="en-US" dirty="0" smtClean="0"/>
              <a:t>です。債権の目的は，給付，すなわち，「</a:t>
            </a:r>
            <a:r>
              <a:rPr kumimoji="1" lang="ja-JP" altLang="en-US" dirty="0" err="1" smtClean="0"/>
              <a:t>なになに</a:t>
            </a:r>
            <a:r>
              <a:rPr kumimoji="1" lang="ja-JP" altLang="en-US" dirty="0" smtClean="0"/>
              <a:t>すること，または，なになにしないこと」です。</a:t>
            </a:r>
            <a:endParaRPr kumimoji="1" lang="en-US" altLang="ja-JP" dirty="0" smtClean="0"/>
          </a:p>
          <a:p>
            <a:r>
              <a:rPr kumimoji="1" lang="ja-JP" altLang="en-US" dirty="0" smtClean="0"/>
              <a:t>　■そして，★債権の目的物，すなわち，債務の目的物とは，「</a:t>
            </a:r>
            <a:r>
              <a:rPr kumimoji="1" lang="ja-JP" altLang="en-US" dirty="0" err="1" smtClean="0"/>
              <a:t>なになに</a:t>
            </a:r>
            <a:r>
              <a:rPr kumimoji="1" lang="ja-JP" altLang="en-US" dirty="0" smtClean="0"/>
              <a:t>すること，なになにしないこと」という給付の，さらに，その目的物のことをいいます。■</a:t>
            </a:r>
            <a:endParaRPr kumimoji="1" lang="en-US" altLang="ja-JP" dirty="0" smtClean="0"/>
          </a:p>
          <a:p>
            <a:r>
              <a:rPr kumimoji="1" lang="ja-JP" altLang="en-US" dirty="0" smtClean="0"/>
              <a:t>　目的と目的物との関係は，英語で表現するともっとわかりやすくなります。</a:t>
            </a:r>
            <a:endParaRPr kumimoji="1" lang="en-US" altLang="ja-JP" dirty="0" smtClean="0"/>
          </a:p>
          <a:p>
            <a:r>
              <a:rPr kumimoji="1" lang="ja-JP" altLang="en-US" dirty="0" smtClean="0"/>
              <a:t>　★</a:t>
            </a:r>
            <a:r>
              <a:rPr kumimoji="1" lang="en-US" altLang="ja-JP" dirty="0" smtClean="0"/>
              <a:t>Obligor(</a:t>
            </a:r>
            <a:r>
              <a:rPr kumimoji="1" lang="ja-JP" altLang="en-US" dirty="0" smtClean="0"/>
              <a:t>債務者）</a:t>
            </a:r>
            <a:r>
              <a:rPr kumimoji="1" lang="en-US" altLang="ja-JP" dirty="0" smtClean="0"/>
              <a:t>+ ought</a:t>
            </a:r>
            <a:r>
              <a:rPr kumimoji="1" lang="ja-JP" altLang="en-US" dirty="0" smtClean="0"/>
              <a:t>（</a:t>
            </a:r>
            <a:r>
              <a:rPr kumimoji="1" lang="en-US" altLang="ja-JP" dirty="0" smtClean="0"/>
              <a:t>…</a:t>
            </a:r>
            <a:r>
              <a:rPr kumimoji="1" lang="ja-JP" altLang="en-US" dirty="0" smtClean="0"/>
              <a:t>しなければならない）</a:t>
            </a:r>
            <a:r>
              <a:rPr kumimoji="1" lang="en-US" altLang="ja-JP" dirty="0" smtClean="0"/>
              <a:t>+ to do</a:t>
            </a:r>
            <a:r>
              <a:rPr kumimoji="1" lang="ja-JP" altLang="en-US" dirty="0" smtClean="0"/>
              <a:t>（債権の目的）</a:t>
            </a:r>
            <a:r>
              <a:rPr kumimoji="1" lang="en-US" altLang="ja-JP" dirty="0" smtClean="0"/>
              <a:t>+ something</a:t>
            </a:r>
            <a:r>
              <a:rPr kumimoji="1" lang="ja-JP" altLang="en-US" dirty="0" smtClean="0"/>
              <a:t>（債権の目的物）と考えてみましょう。</a:t>
            </a:r>
            <a:endParaRPr kumimoji="1" lang="en-US" altLang="ja-JP" dirty="0" smtClean="0"/>
          </a:p>
          <a:p>
            <a:r>
              <a:rPr kumimoji="1" lang="ja-JP" altLang="en-US" dirty="0" smtClean="0"/>
              <a:t>　このように考えると，債務の目的とは，動詞▲</a:t>
            </a:r>
            <a:r>
              <a:rPr kumimoji="1" lang="en-US" altLang="ja-JP" dirty="0" smtClean="0"/>
              <a:t>ought</a:t>
            </a:r>
            <a:r>
              <a:rPr kumimoji="1" lang="ja-JP" altLang="en-US" dirty="0" smtClean="0"/>
              <a:t>の目的語（</a:t>
            </a:r>
            <a:r>
              <a:rPr kumimoji="1" lang="en-US" altLang="ja-JP" dirty="0" smtClean="0"/>
              <a:t>to</a:t>
            </a:r>
            <a:r>
              <a:rPr kumimoji="1" lang="en-US" altLang="ja-JP" baseline="0" dirty="0" smtClean="0"/>
              <a:t> do</a:t>
            </a:r>
            <a:r>
              <a:rPr kumimoji="1" lang="ja-JP" altLang="en-US" dirty="0" smtClean="0"/>
              <a:t>）であり，債権の目的物は，不定詞</a:t>
            </a:r>
            <a:r>
              <a:rPr kumimoji="1" lang="en-US" altLang="ja-JP" dirty="0" smtClean="0"/>
              <a:t>to</a:t>
            </a:r>
            <a:r>
              <a:rPr kumimoji="1" lang="en-US" altLang="ja-JP" baseline="0" dirty="0" smtClean="0"/>
              <a:t> do</a:t>
            </a:r>
            <a:r>
              <a:rPr kumimoji="1" lang="ja-JP" altLang="en-US" baseline="0" dirty="0" smtClean="0"/>
              <a:t>の目的語であるという関係にあることがわかります。</a:t>
            </a:r>
            <a:endParaRPr kumimoji="1" lang="en-US" altLang="ja-JP" baseline="0" dirty="0" smtClean="0"/>
          </a:p>
          <a:p>
            <a:r>
              <a:rPr kumimoji="1" lang="ja-JP" altLang="en-US" dirty="0" smtClean="0"/>
              <a:t>★ところで，目的と目的物との区別については，民法は混乱に陥っています。</a:t>
            </a:r>
            <a:endParaRPr kumimoji="1" lang="en-US" altLang="ja-JP" dirty="0" smtClean="0"/>
          </a:p>
          <a:p>
            <a:r>
              <a:rPr kumimoji="1" lang="ja-JP" altLang="en-US" dirty="0" smtClean="0"/>
              <a:t>　</a:t>
            </a:r>
            <a:r>
              <a:rPr kumimoji="1" lang="en-US" altLang="ja-JP" dirty="0" smtClean="0"/>
              <a:t>2004</a:t>
            </a:r>
            <a:r>
              <a:rPr kumimoji="1" lang="ja-JP" altLang="en-US" dirty="0" smtClean="0"/>
              <a:t>年の民法の現代語化の際に，もともとあった債務の目的と目的物との区別に関する立法上の過誤が訂正されたのですが，その訂正のうちの一つが，さらに誤りに陥るという失態を重ねているからです。</a:t>
            </a:r>
            <a:endParaRPr kumimoji="1" lang="en-US" altLang="ja-JP" dirty="0" smtClean="0"/>
          </a:p>
          <a:p>
            <a:r>
              <a:rPr kumimoji="1" lang="ja-JP" altLang="en-US" dirty="0" smtClean="0"/>
              <a:t>　そこで，この講義では，以下の点について詳しく検討します。</a:t>
            </a:r>
            <a:endParaRPr kumimoji="1" lang="en-US" altLang="ja-JP" dirty="0" smtClean="0"/>
          </a:p>
          <a:p>
            <a:r>
              <a:rPr kumimoji="1" lang="ja-JP" altLang="en-US" dirty="0" smtClean="0"/>
              <a:t>★第</a:t>
            </a:r>
            <a:r>
              <a:rPr kumimoji="1" lang="en-US" altLang="ja-JP" dirty="0" smtClean="0"/>
              <a:t>1</a:t>
            </a:r>
            <a:r>
              <a:rPr kumimoji="1" lang="ja-JP" altLang="en-US" dirty="0" smtClean="0"/>
              <a:t>に，債務の目的と目的物の区別に関する，民法のもともとの立法の過誤とは何か</a:t>
            </a:r>
            <a:r>
              <a:rPr kumimoji="1" lang="en-US" altLang="ja-JP" dirty="0" smtClean="0"/>
              <a:t>?</a:t>
            </a:r>
          </a:p>
          <a:p>
            <a:r>
              <a:rPr kumimoji="1" lang="ja-JP" altLang="en-US" dirty="0" smtClean="0"/>
              <a:t>★第</a:t>
            </a:r>
            <a:r>
              <a:rPr kumimoji="1" lang="en-US" altLang="ja-JP" dirty="0" smtClean="0"/>
              <a:t>2</a:t>
            </a:r>
            <a:r>
              <a:rPr kumimoji="1" lang="ja-JP" altLang="en-US" dirty="0" smtClean="0"/>
              <a:t>に，民法のもともとの過誤は，民法の現代語化において，どのように訂正されたのか</a:t>
            </a:r>
            <a:r>
              <a:rPr kumimoji="1" lang="en-US" altLang="ja-JP" dirty="0" smtClean="0"/>
              <a:t>?</a:t>
            </a:r>
          </a:p>
          <a:p>
            <a:r>
              <a:rPr kumimoji="1" lang="ja-JP" altLang="en-US" dirty="0" smtClean="0"/>
              <a:t>★第</a:t>
            </a:r>
            <a:r>
              <a:rPr kumimoji="1" lang="en-US" altLang="ja-JP" dirty="0" smtClean="0"/>
              <a:t>3</a:t>
            </a:r>
            <a:r>
              <a:rPr kumimoji="1" lang="ja-JP" altLang="en-US" dirty="0" smtClean="0"/>
              <a:t>に，民法のもともとの過誤を訂正したはずの現行民法が，さらに誤りに陥っているのはどの条文か</a:t>
            </a:r>
            <a:r>
              <a:rPr kumimoji="1" lang="en-US" altLang="ja-JP" dirty="0" smtClean="0"/>
              <a:t>?</a:t>
            </a:r>
          </a:p>
          <a:p>
            <a:r>
              <a:rPr kumimoji="1" lang="ja-JP" altLang="en-US" dirty="0" smtClean="0"/>
              <a:t>★第</a:t>
            </a:r>
            <a:r>
              <a:rPr kumimoji="1" lang="en-US" altLang="ja-JP" dirty="0" smtClean="0"/>
              <a:t>4</a:t>
            </a:r>
            <a:r>
              <a:rPr kumimoji="1" lang="ja-JP" altLang="en-US" dirty="0" smtClean="0"/>
              <a:t>に，現行民法の立法者が，債権の目的と目的物との区別において，誤りに陥った原因は何か？</a:t>
            </a:r>
            <a:endParaRPr kumimoji="1" lang="en-US" altLang="ja-JP" dirty="0" smtClean="0"/>
          </a:p>
          <a:p>
            <a:r>
              <a:rPr kumimoji="1" lang="ja-JP" altLang="en-US" dirty="0" smtClean="0"/>
              <a:t>■債権の目的と目的物の区別は，現行民法の立法者でも，誤りにおちいるほど，難しい問題をかかえていることを知ることは，学生が民法を学習する際に，注意すべきことを自覚できるだけではありません。</a:t>
            </a:r>
            <a:endParaRPr kumimoji="1" lang="en-US" altLang="ja-JP" dirty="0" smtClean="0"/>
          </a:p>
          <a:p>
            <a:r>
              <a:rPr kumimoji="1" lang="ja-JP" altLang="en-US" dirty="0" smtClean="0"/>
              <a:t>■立法者でも，誤りを犯す人間であることを自覚することができますし，そのことが，どの教科書にも触れられておらず，明治学院大学のこの講義だけが，その誤りについて，詳しく取り上げていることを知ることは，みなさんの学習の励みになると思われます。</a:t>
            </a:r>
            <a:endParaRPr kumimoji="1" lang="en-US" altLang="ja-JP"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2015/4/21</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5</a:t>
            </a:fld>
            <a:endParaRPr kumimoji="1" lang="ja-JP" altLang="en-US"/>
          </a:p>
        </p:txBody>
      </p:sp>
    </p:spTree>
    <p:extLst>
      <p:ext uri="{BB962C8B-B14F-4D97-AF65-F5344CB8AC3E}">
        <p14:creationId xmlns:p14="http://schemas.microsoft.com/office/powerpoint/2010/main" val="211016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★債権の目的と債権の目的物との違いを理解する前に，債権とは何か</a:t>
            </a:r>
            <a:r>
              <a:rPr kumimoji="1" lang="en-US" altLang="ja-JP" dirty="0" smtClean="0"/>
              <a:t>?</a:t>
            </a:r>
            <a:r>
              <a:rPr kumimoji="1" lang="ja-JP" altLang="en-US" dirty="0" smtClean="0"/>
              <a:t>について知っておく必要があります。</a:t>
            </a:r>
            <a:endParaRPr kumimoji="1" lang="en-US" altLang="ja-JP" dirty="0" smtClean="0"/>
          </a:p>
          <a:p>
            <a:r>
              <a:rPr kumimoji="1" lang="ja-JP" altLang="en-US" dirty="0" smtClean="0"/>
              <a:t>★物権と区別される債権とは，何でしょうか</a:t>
            </a:r>
            <a:r>
              <a:rPr kumimoji="1" lang="en-US" altLang="ja-JP" dirty="0" smtClean="0"/>
              <a:t>?</a:t>
            </a:r>
            <a:r>
              <a:rPr kumimoji="1" lang="ja-JP" altLang="en-US" dirty="0" smtClean="0"/>
              <a:t>■</a:t>
            </a:r>
            <a:endParaRPr kumimoji="1" lang="en-US" altLang="ja-JP" dirty="0" smtClean="0"/>
          </a:p>
          <a:p>
            <a:r>
              <a:rPr kumimoji="1" lang="ja-JP" altLang="en-US" dirty="0" smtClean="0"/>
              <a:t>★物権とは，ヒトが物を支配する権利です。具体的には，モノを使用，収益，換価，処分のすべて，または，いずれかを行うことのできる権利です。</a:t>
            </a:r>
            <a:endParaRPr kumimoji="1" lang="en-US" altLang="ja-JP" dirty="0" smtClean="0"/>
          </a:p>
          <a:p>
            <a:r>
              <a:rPr kumimoji="1" lang="ja-JP" altLang="en-US" dirty="0" smtClean="0"/>
              <a:t>★債権とは，ある人（債権者）が，</a:t>
            </a:r>
            <a:r>
              <a:rPr kumimoji="1" lang="ja-JP" altLang="en-US" dirty="0" err="1" smtClean="0"/>
              <a:t>たの</a:t>
            </a:r>
            <a:r>
              <a:rPr kumimoji="1" lang="ja-JP" altLang="en-US" dirty="0" smtClean="0"/>
              <a:t>人（債務者）に対して，あることをすること（作為）または，あることをしないこと（不作為）を要求する権利です。</a:t>
            </a:r>
            <a:endParaRPr kumimoji="1" lang="en-US" altLang="ja-JP" dirty="0" smtClean="0"/>
          </a:p>
          <a:p>
            <a:r>
              <a:rPr kumimoji="1" lang="ja-JP" altLang="en-US" dirty="0" smtClean="0"/>
              <a:t>■なお，作為または不作為を含めて，「給付」といいますので，債権とは，「ある人（債権者）が，</a:t>
            </a:r>
            <a:r>
              <a:rPr kumimoji="1" lang="ja-JP" altLang="en-US" dirty="0" err="1" smtClean="0"/>
              <a:t>たの</a:t>
            </a:r>
            <a:r>
              <a:rPr kumimoji="1" lang="ja-JP" altLang="en-US" dirty="0" smtClean="0"/>
              <a:t>人（債務者）に対して，給付を要求する権利である」と簡潔に言い換えることができます。</a:t>
            </a:r>
            <a:endParaRPr kumimoji="1" lang="en-US" altLang="ja-JP" dirty="0" smtClean="0"/>
          </a:p>
          <a:p>
            <a:r>
              <a:rPr kumimoji="1" lang="ja-JP" altLang="en-US" dirty="0" smtClean="0"/>
              <a:t>■債権は，ヒトと人とに関する権利ですが，★人には財産として物が帰属しています。</a:t>
            </a:r>
            <a:endParaRPr kumimoji="1" lang="en-US" altLang="ja-JP" dirty="0" smtClean="0"/>
          </a:p>
          <a:p>
            <a:r>
              <a:rPr kumimoji="1" lang="ja-JP" altLang="en-US" dirty="0" smtClean="0"/>
              <a:t>■したがって，債務者が債務を任意に履行しないという場合，例えば，金銭債務を支払わない場合には，★債権者は，債務者のすべての財産（一般財産）に対して強制執行をして，財産を処分し，売却代金から債権額を回収することができます。</a:t>
            </a:r>
            <a:endParaRPr kumimoji="1" lang="en-US" altLang="ja-JP" dirty="0" smtClean="0"/>
          </a:p>
          <a:p>
            <a:r>
              <a:rPr kumimoji="1" lang="ja-JP" altLang="en-US" dirty="0" smtClean="0"/>
              <a:t>■このように考えると，債権も担保物権と同様に，★債務者の財産を換価処分することができることになり，債権と担保物権との区別は微妙になります。</a:t>
            </a:r>
            <a:endParaRPr kumimoji="1" lang="en-US" altLang="ja-JP" dirty="0" smtClean="0"/>
          </a:p>
          <a:p>
            <a:r>
              <a:rPr kumimoji="1" lang="ja-JP" altLang="en-US" dirty="0" smtClean="0"/>
              <a:t>★すなわち，担保物権は，その他の物権とは異なり，債権に近い性質を有していることがわかります。</a:t>
            </a:r>
            <a:endParaRPr kumimoji="1" lang="en-US" altLang="ja-JP" dirty="0" smtClean="0"/>
          </a:p>
          <a:p>
            <a:r>
              <a:rPr kumimoji="1" lang="ja-JP" altLang="en-US" dirty="0" smtClean="0"/>
              <a:t>■つまり，債権との違いは，債権が他の債権者と平等の権利を有する，すなわち，一般債権の場合には，すべての債権の債権額に基づいて按分比例されるのに対して，担保物権の場合には，★他の債権者に先立って，優先弁済を受けるという点が異なるということになります。</a:t>
            </a:r>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2015/4/21</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6</a:t>
            </a:fld>
            <a:endParaRPr kumimoji="1" lang="ja-JP" altLang="en-US"/>
          </a:p>
        </p:txBody>
      </p:sp>
    </p:spTree>
    <p:extLst>
      <p:ext uri="{BB962C8B-B14F-4D97-AF65-F5344CB8AC3E}">
        <p14:creationId xmlns:p14="http://schemas.microsoft.com/office/powerpoint/2010/main" val="21959133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★債権の目的と債権の目的物との違いを知る上で，前提となる知識は，二つあります。</a:t>
            </a:r>
            <a:endParaRPr kumimoji="1" lang="en-US" altLang="ja-JP" dirty="0" smtClean="0"/>
          </a:p>
          <a:p>
            <a:r>
              <a:rPr kumimoji="1" lang="ja-JP" altLang="en-US" dirty="0" smtClean="0"/>
              <a:t>　前提知識の第</a:t>
            </a:r>
            <a:r>
              <a:rPr kumimoji="1" lang="en-US" altLang="ja-JP" dirty="0" smtClean="0"/>
              <a:t>1</a:t>
            </a:r>
            <a:r>
              <a:rPr kumimoji="1" lang="ja-JP" altLang="en-US" dirty="0" smtClean="0"/>
              <a:t>は，債権とは何かです。しかし，債権とは何か</a:t>
            </a:r>
            <a:r>
              <a:rPr kumimoji="1" lang="en-US" altLang="ja-JP" dirty="0" smtClean="0"/>
              <a:t>?</a:t>
            </a:r>
            <a:r>
              <a:rPr kumimoji="1" lang="ja-JP" altLang="en-US" dirty="0" smtClean="0"/>
              <a:t>については，先に説明しましたので，復習しておいてください。</a:t>
            </a:r>
            <a:endParaRPr kumimoji="1" lang="en-US" altLang="ja-JP" dirty="0" smtClean="0"/>
          </a:p>
          <a:p>
            <a:r>
              <a:rPr kumimoji="1" lang="ja-JP" altLang="en-US" dirty="0" smtClean="0"/>
              <a:t>■前提知識の第</a:t>
            </a:r>
            <a:r>
              <a:rPr kumimoji="1" lang="en-US" altLang="ja-JP" dirty="0" smtClean="0"/>
              <a:t>2</a:t>
            </a:r>
            <a:r>
              <a:rPr kumimoji="1" lang="ja-JP" altLang="en-US" dirty="0" smtClean="0"/>
              <a:t>は，モノとは何かです。モノとは，何でしょうか</a:t>
            </a:r>
            <a:r>
              <a:rPr kumimoji="1" lang="en-US" altLang="ja-JP" dirty="0" smtClean="0"/>
              <a:t>?</a:t>
            </a:r>
          </a:p>
          <a:p>
            <a:r>
              <a:rPr kumimoji="1" lang="ja-JP" altLang="en-US" dirty="0" smtClean="0"/>
              <a:t>★現行民法は，第</a:t>
            </a:r>
            <a:r>
              <a:rPr kumimoji="1" lang="en-US" altLang="ja-JP" dirty="0" smtClean="0"/>
              <a:t>85</a:t>
            </a:r>
            <a:r>
              <a:rPr kumimoji="1" lang="ja-JP" altLang="en-US" dirty="0" smtClean="0"/>
              <a:t>条において，</a:t>
            </a:r>
            <a:endParaRPr kumimoji="1" lang="en-US" altLang="ja-JP" dirty="0" smtClean="0"/>
          </a:p>
          <a:p>
            <a:r>
              <a:rPr kumimoji="1" lang="ja-JP" altLang="en-US" dirty="0" smtClean="0"/>
              <a:t>★「この法律において，モノとは，有体物をいう。」と定義しています。■</a:t>
            </a:r>
            <a:endParaRPr kumimoji="1" lang="en-US" altLang="ja-JP" dirty="0" smtClean="0"/>
          </a:p>
          <a:p>
            <a:r>
              <a:rPr kumimoji="1" lang="ja-JP" altLang="en-US" dirty="0" smtClean="0"/>
              <a:t>　有体物とは，人間の五感で知ることができるものであり，気体，液体，固体の三つに限定されます。■</a:t>
            </a:r>
            <a:endParaRPr kumimoji="1" lang="en-US" altLang="ja-JP" dirty="0" smtClean="0"/>
          </a:p>
          <a:p>
            <a:r>
              <a:rPr kumimoji="1" lang="ja-JP" altLang="en-US" dirty="0" smtClean="0"/>
              <a:t>　有体物以外で重要なものとしては，例えば，電気があります。電気はエネルギーであり，気体でも，液体でも，固体でもないため，有体物ではなく，無体物です。■</a:t>
            </a:r>
            <a:endParaRPr kumimoji="1" lang="en-US" altLang="ja-JP" dirty="0" smtClean="0"/>
          </a:p>
          <a:p>
            <a:r>
              <a:rPr kumimoji="1" lang="ja-JP" altLang="en-US" dirty="0" smtClean="0"/>
              <a:t>　民法が，「モノとは，有体物をいう」と定義したため，刑法では，電気▲窃盗▲を罪とするため，刑法</a:t>
            </a:r>
            <a:r>
              <a:rPr kumimoji="1" lang="en-US" altLang="ja-JP" dirty="0" smtClean="0"/>
              <a:t>245</a:t>
            </a:r>
            <a:r>
              <a:rPr kumimoji="1" lang="ja-JP" altLang="en-US" dirty="0" smtClean="0"/>
              <a:t>条において，「この章の罪</a:t>
            </a:r>
            <a:r>
              <a:rPr kumimoji="1" lang="en-US" altLang="ja-JP" dirty="0" smtClean="0"/>
              <a:t>〔</a:t>
            </a:r>
            <a:r>
              <a:rPr kumimoji="1" lang="ja-JP" altLang="en-US" dirty="0" smtClean="0"/>
              <a:t>すなわち，窃盗および強盗の罪</a:t>
            </a:r>
            <a:r>
              <a:rPr kumimoji="1" lang="en-US" altLang="ja-JP" dirty="0" smtClean="0"/>
              <a:t>〕</a:t>
            </a:r>
            <a:r>
              <a:rPr kumimoji="1" lang="ja-JP" altLang="en-US" dirty="0" smtClean="0"/>
              <a:t>については，電気は，財物とみなす。」と規定しなければなりませんでした。■</a:t>
            </a:r>
            <a:endParaRPr kumimoji="1" lang="en-US" altLang="ja-JP" dirty="0" smtClean="0"/>
          </a:p>
          <a:p>
            <a:r>
              <a:rPr kumimoji="1" lang="ja-JP" altLang="en-US" dirty="0" smtClean="0"/>
              <a:t>★現行民法の起草者たち，すなわち，写真の右から，穂積陳重，梅謙次郎，富井まさあきらの三名は，なぜ，モノを有体物に限定したのでしょうか</a:t>
            </a:r>
            <a:r>
              <a:rPr kumimoji="1" lang="en-US" altLang="ja-JP" dirty="0" smtClean="0"/>
              <a:t>?</a:t>
            </a:r>
            <a:r>
              <a:rPr kumimoji="1" lang="ja-JP" altLang="en-US" dirty="0" smtClean="0"/>
              <a:t>■この点については，つぎに，詳しく考察することにしましょう。</a:t>
            </a:r>
            <a:endParaRPr kumimoji="1" lang="en-US" altLang="ja-JP" dirty="0" smtClean="0"/>
          </a:p>
          <a:p>
            <a:r>
              <a:rPr kumimoji="1" lang="ja-JP" altLang="en-US" dirty="0" smtClean="0"/>
              <a:t>★ボワソナードが起草し，現行民法の下敷きとなった旧民法（</a:t>
            </a:r>
            <a:r>
              <a:rPr kumimoji="1" lang="en-US" altLang="ja-JP" dirty="0" smtClean="0"/>
              <a:t>189</a:t>
            </a:r>
            <a:r>
              <a:rPr kumimoji="1" lang="ja-JP" altLang="en-US" dirty="0" smtClean="0"/>
              <a:t>０年公布）では，実は，モノは，有体物に限定されていませんでした。</a:t>
            </a:r>
            <a:endParaRPr kumimoji="1" lang="en-US" altLang="ja-JP" dirty="0" smtClean="0"/>
          </a:p>
          <a:p>
            <a:r>
              <a:rPr kumimoji="1" lang="ja-JP" altLang="en-US" dirty="0" smtClean="0"/>
              <a:t>★旧民法の財産編▲第</a:t>
            </a:r>
            <a:r>
              <a:rPr kumimoji="1" lang="en-US" altLang="ja-JP" dirty="0" smtClean="0"/>
              <a:t>6</a:t>
            </a:r>
            <a:r>
              <a:rPr kumimoji="1" lang="ja-JP" altLang="en-US" dirty="0" smtClean="0"/>
              <a:t>条を見てみましょう。</a:t>
            </a:r>
            <a:endParaRPr kumimoji="1" lang="en-US" altLang="ja-JP" dirty="0" smtClean="0"/>
          </a:p>
          <a:p>
            <a:r>
              <a:rPr kumimoji="1" lang="ja-JP" altLang="en-US" dirty="0" smtClean="0"/>
              <a:t>★旧民法▲財産編　第</a:t>
            </a:r>
            <a:r>
              <a:rPr kumimoji="1" lang="en-US" altLang="ja-JP" dirty="0" smtClean="0"/>
              <a:t>6</a:t>
            </a:r>
            <a:r>
              <a:rPr kumimoji="1" lang="ja-JP" altLang="en-US" dirty="0" smtClean="0"/>
              <a:t>条は，第</a:t>
            </a:r>
            <a:r>
              <a:rPr kumimoji="1" lang="en-US" altLang="ja-JP" dirty="0" smtClean="0"/>
              <a:t>1</a:t>
            </a:r>
            <a:r>
              <a:rPr kumimoji="1" lang="ja-JP" altLang="en-US" dirty="0" smtClean="0"/>
              <a:t>項で，「モノにユウタイなるあり，無体なるあり。」と規定していました。</a:t>
            </a:r>
            <a:endParaRPr kumimoji="1" lang="en-US" altLang="ja-JP" dirty="0" smtClean="0"/>
          </a:p>
          <a:p>
            <a:r>
              <a:rPr kumimoji="1" lang="ja-JP" altLang="en-US" dirty="0" smtClean="0"/>
              <a:t>■そして，有体物を定義して，★「有体物とは，ヒトのカンカンに</a:t>
            </a:r>
            <a:r>
              <a:rPr kumimoji="1" lang="ja-JP" altLang="en-US" dirty="0" err="1" smtClean="0"/>
              <a:t>ふるるものを</a:t>
            </a:r>
            <a:r>
              <a:rPr kumimoji="1" lang="ja-JP" altLang="en-US" dirty="0" smtClean="0"/>
              <a:t>いう。すなわち，地所，建物，動物，器具のごとし。」と規定していました。</a:t>
            </a:r>
            <a:endParaRPr kumimoji="1" lang="en-US" altLang="ja-JP" dirty="0" smtClean="0"/>
          </a:p>
          <a:p>
            <a:r>
              <a:rPr kumimoji="1" lang="ja-JP" altLang="en-US" dirty="0" smtClean="0"/>
              <a:t>■さらに，無体物を定義して，★「無体物とは，知能のみをもってエカイするものをいう。」と定義していました。そして，無体物の例示として，以下の</a:t>
            </a:r>
            <a:r>
              <a:rPr kumimoji="1" lang="en-US" altLang="ja-JP" dirty="0" smtClean="0"/>
              <a:t>3</a:t>
            </a:r>
            <a:r>
              <a:rPr kumimoji="1" lang="ja-JP" altLang="en-US" dirty="0" err="1" smtClean="0"/>
              <a:t>つを</a:t>
            </a:r>
            <a:r>
              <a:rPr kumimoji="1" lang="ja-JP" altLang="en-US" dirty="0" smtClean="0"/>
              <a:t>あげていました。</a:t>
            </a:r>
            <a:endParaRPr kumimoji="1" lang="en-US" altLang="ja-JP" dirty="0" smtClean="0"/>
          </a:p>
          <a:p>
            <a:r>
              <a:rPr kumimoji="1" lang="ja-JP" altLang="en-US" dirty="0" smtClean="0"/>
              <a:t>★第一■物権及び人権</a:t>
            </a:r>
            <a:r>
              <a:rPr kumimoji="1" lang="en-US" altLang="ja-JP" dirty="0" smtClean="0"/>
              <a:t>〔</a:t>
            </a:r>
            <a:r>
              <a:rPr kumimoji="1" lang="ja-JP" altLang="en-US" dirty="0" smtClean="0"/>
              <a:t>すなわち債権</a:t>
            </a:r>
            <a:r>
              <a:rPr kumimoji="1" lang="en-US" altLang="ja-JP" dirty="0" smtClean="0"/>
              <a:t>〕</a:t>
            </a:r>
            <a:r>
              <a:rPr kumimoji="1" lang="ja-JP" altLang="en-US" dirty="0" smtClean="0"/>
              <a:t>■</a:t>
            </a:r>
            <a:endParaRPr kumimoji="1" lang="en-US" altLang="ja-JP" dirty="0" smtClean="0"/>
          </a:p>
          <a:p>
            <a:r>
              <a:rPr kumimoji="1" lang="ja-JP" altLang="en-US" dirty="0" smtClean="0"/>
              <a:t>★第二■著述者，技術者及び発明者の権利</a:t>
            </a:r>
            <a:r>
              <a:rPr kumimoji="1" lang="en-US" altLang="ja-JP" dirty="0" smtClean="0"/>
              <a:t>〔</a:t>
            </a:r>
            <a:r>
              <a:rPr kumimoji="1" lang="ja-JP" altLang="en-US" dirty="0" smtClean="0"/>
              <a:t>すなわち無体財産権</a:t>
            </a:r>
            <a:r>
              <a:rPr kumimoji="1" lang="en-US" altLang="ja-JP" dirty="0" smtClean="0"/>
              <a:t>〕</a:t>
            </a:r>
            <a:r>
              <a:rPr kumimoji="1" lang="ja-JP" altLang="en-US" dirty="0" smtClean="0"/>
              <a:t>■</a:t>
            </a:r>
            <a:endParaRPr kumimoji="1" lang="en-US" altLang="ja-JP" dirty="0" smtClean="0"/>
          </a:p>
          <a:p>
            <a:r>
              <a:rPr kumimoji="1" lang="ja-JP" altLang="en-US" dirty="0" smtClean="0"/>
              <a:t>★第三■解散したる会社，又は，清算中なる共通に属する財産及び債務の包括</a:t>
            </a:r>
            <a:r>
              <a:rPr kumimoji="1" lang="en-US" altLang="ja-JP" dirty="0" smtClean="0"/>
              <a:t>〔</a:t>
            </a:r>
            <a:r>
              <a:rPr kumimoji="1" lang="ja-JP" altLang="en-US" dirty="0" smtClean="0"/>
              <a:t>すなわち，一般財産</a:t>
            </a:r>
            <a:r>
              <a:rPr kumimoji="1" lang="en-US" altLang="ja-JP" dirty="0" smtClean="0"/>
              <a:t>〕</a:t>
            </a:r>
          </a:p>
          <a:p>
            <a:r>
              <a:rPr kumimoji="1" lang="ja-JP" altLang="en-US" dirty="0" smtClean="0"/>
              <a:t>■現在から考えれば，この旧民法財産編▲第</a:t>
            </a:r>
            <a:r>
              <a:rPr kumimoji="1" lang="en-US" altLang="ja-JP" dirty="0" smtClean="0"/>
              <a:t>6</a:t>
            </a:r>
            <a:r>
              <a:rPr kumimoji="1" lang="ja-JP" altLang="en-US" dirty="0" smtClean="0"/>
              <a:t>条は，わが国で最も重要な財産ともいえる▲知的財産権を含んだ規定であり，現行民法より，よほど，先進的な条文です。</a:t>
            </a:r>
            <a:endParaRPr kumimoji="1" lang="en-US" altLang="ja-JP" dirty="0" smtClean="0"/>
          </a:p>
          <a:p>
            <a:r>
              <a:rPr kumimoji="1" lang="ja-JP" altLang="en-US" dirty="0" smtClean="0"/>
              <a:t>■それなのに，なぜ，このような優れた条文が現行民法によって，削除されてしまったのでしょうか</a:t>
            </a:r>
            <a:r>
              <a:rPr kumimoji="1" lang="en-US" altLang="ja-JP" dirty="0" smtClean="0"/>
              <a:t>?</a:t>
            </a:r>
          </a:p>
          <a:p>
            <a:r>
              <a:rPr kumimoji="1" lang="ja-JP" altLang="en-US" dirty="0" smtClean="0"/>
              <a:t>■このことを知るために，現行民法の立法理由を探索してみましょう。</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2015/4/21</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7</a:t>
            </a:fld>
            <a:endParaRPr kumimoji="1" lang="ja-JP" altLang="en-US"/>
          </a:p>
        </p:txBody>
      </p:sp>
    </p:spTree>
    <p:extLst>
      <p:ext uri="{BB962C8B-B14F-4D97-AF65-F5344CB8AC3E}">
        <p14:creationId xmlns:p14="http://schemas.microsoft.com/office/powerpoint/2010/main" val="17281185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★ボワソナードが起草した旧民法▲財産編第</a:t>
            </a:r>
            <a:r>
              <a:rPr kumimoji="1" lang="en-US" altLang="ja-JP" dirty="0" smtClean="0"/>
              <a:t>6</a:t>
            </a:r>
            <a:r>
              <a:rPr kumimoji="1" lang="ja-JP" altLang="en-US" dirty="0" smtClean="0"/>
              <a:t>条は，「モノにユウタイなるあり，無体なるあり。」と規定していました。現在から考えれば，無体財産</a:t>
            </a:r>
            <a:r>
              <a:rPr kumimoji="1" lang="en-US" altLang="ja-JP" dirty="0" smtClean="0"/>
              <a:t>〔</a:t>
            </a:r>
            <a:r>
              <a:rPr kumimoji="1" lang="ja-JP" altLang="en-US" dirty="0" smtClean="0"/>
              <a:t>すなわち知的財産</a:t>
            </a:r>
            <a:r>
              <a:rPr kumimoji="1" lang="en-US" altLang="ja-JP" dirty="0" smtClean="0"/>
              <a:t>〕</a:t>
            </a:r>
            <a:r>
              <a:rPr kumimoji="1" lang="ja-JP" altLang="en-US" dirty="0" smtClean="0"/>
              <a:t>を含む，優れた規定だったのですが，なぜ，このような優れた規定が削除され，現行民法</a:t>
            </a:r>
            <a:r>
              <a:rPr kumimoji="1" lang="en-US" altLang="ja-JP" dirty="0" smtClean="0"/>
              <a:t>85</a:t>
            </a:r>
            <a:r>
              <a:rPr kumimoji="1" lang="ja-JP" altLang="en-US" dirty="0" smtClean="0"/>
              <a:t>条のような，「モノとは有体物をいう」という▲限定された条文になってしまったのでしょうか</a:t>
            </a:r>
            <a:r>
              <a:rPr kumimoji="1" lang="en-US" altLang="ja-JP" dirty="0" smtClean="0"/>
              <a:t>?</a:t>
            </a:r>
            <a:r>
              <a:rPr kumimoji="1" lang="ja-JP" altLang="en-US" dirty="0" smtClean="0"/>
              <a:t>■</a:t>
            </a:r>
            <a:endParaRPr kumimoji="1" lang="en-US" altLang="ja-JP" dirty="0" smtClean="0"/>
          </a:p>
          <a:p>
            <a:r>
              <a:rPr kumimoji="1" lang="ja-JP" altLang="en-US" dirty="0" smtClean="0"/>
              <a:t>★そこで，現行民法の立法理由書（</a:t>
            </a:r>
            <a:r>
              <a:rPr lang="ja-JP" altLang="en-US" sz="1200" dirty="0" smtClean="0"/>
              <a:t>広中俊雄編著</a:t>
            </a:r>
            <a:r>
              <a:rPr lang="en-US" altLang="ja-JP" sz="1200" dirty="0" smtClean="0"/>
              <a:t>『</a:t>
            </a:r>
            <a:r>
              <a:rPr lang="ja-JP" altLang="en-US" sz="1200" dirty="0" smtClean="0"/>
              <a:t>民法修正案</a:t>
            </a:r>
            <a:r>
              <a:rPr lang="en-US" altLang="ja-JP" sz="1200" dirty="0" smtClean="0"/>
              <a:t>〔</a:t>
            </a:r>
            <a:r>
              <a:rPr lang="ja-JP" altLang="en-US" sz="1200" dirty="0" err="1" smtClean="0"/>
              <a:t>ぜん</a:t>
            </a:r>
            <a:r>
              <a:rPr lang="ja-JP" altLang="en-US" sz="1200" dirty="0" smtClean="0"/>
              <a:t>三編</a:t>
            </a:r>
            <a:r>
              <a:rPr lang="en-US" altLang="ja-JP" sz="1200" dirty="0" smtClean="0"/>
              <a:t>〕</a:t>
            </a:r>
            <a:r>
              <a:rPr lang="ja-JP" altLang="en-US" sz="1200" dirty="0" smtClean="0"/>
              <a:t>の理由書</a:t>
            </a:r>
            <a:r>
              <a:rPr lang="en-US" altLang="ja-JP" sz="1200" dirty="0" smtClean="0"/>
              <a:t>』</a:t>
            </a:r>
            <a:r>
              <a:rPr lang="ja-JP" altLang="en-US" sz="1200" dirty="0" smtClean="0"/>
              <a:t>▲有斐閣</a:t>
            </a:r>
            <a:r>
              <a:rPr kumimoji="1" lang="ja-JP" altLang="en-US" dirty="0" smtClean="0"/>
              <a:t>）を読んでみることにしましょう。</a:t>
            </a:r>
            <a:endParaRPr kumimoji="1" lang="en-US" altLang="ja-JP" dirty="0" smtClean="0"/>
          </a:p>
          <a:p>
            <a:r>
              <a:rPr kumimoji="1" lang="ja-JP" altLang="en-US" dirty="0" smtClean="0"/>
              <a:t>■現行民法の立法者たちが，なぜ，旧民法財産編第</a:t>
            </a:r>
            <a:r>
              <a:rPr kumimoji="1" lang="en-US" altLang="ja-JP" dirty="0" smtClean="0"/>
              <a:t>6</a:t>
            </a:r>
            <a:r>
              <a:rPr kumimoji="1" lang="ja-JP" altLang="en-US" dirty="0" smtClean="0"/>
              <a:t>条を削除してしまったのか，その理由が，以下のように明らかになります。■</a:t>
            </a:r>
            <a:endParaRPr kumimoji="1" lang="en-US" altLang="ja-JP" dirty="0" smtClean="0"/>
          </a:p>
          <a:p>
            <a:r>
              <a:rPr kumimoji="1" lang="ja-JP" altLang="en-US" dirty="0" smtClean="0"/>
              <a:t>★</a:t>
            </a:r>
            <a:r>
              <a:rPr lang="en-US" altLang="ja-JP" sz="1200" dirty="0" smtClean="0"/>
              <a:t>〔</a:t>
            </a:r>
            <a:r>
              <a:rPr lang="ja-JP" altLang="en-US" sz="1200" dirty="0" smtClean="0"/>
              <a:t>旧民法</a:t>
            </a:r>
            <a:r>
              <a:rPr lang="en-US" altLang="ja-JP" sz="1200" dirty="0" smtClean="0"/>
              <a:t>〕</a:t>
            </a:r>
            <a:r>
              <a:rPr lang="ja-JP" altLang="en-US" sz="1200" dirty="0" smtClean="0"/>
              <a:t>同編</a:t>
            </a:r>
            <a:r>
              <a:rPr lang="en-US" altLang="ja-JP" sz="1200" dirty="0" smtClean="0"/>
              <a:t>〔</a:t>
            </a:r>
            <a:r>
              <a:rPr lang="ja-JP" altLang="en-US" sz="1200" dirty="0" smtClean="0"/>
              <a:t>財産編</a:t>
            </a:r>
            <a:r>
              <a:rPr lang="en-US" altLang="ja-JP" sz="1200" dirty="0" smtClean="0"/>
              <a:t>〕</a:t>
            </a:r>
            <a:r>
              <a:rPr lang="ja-JP" altLang="en-US" sz="1200" dirty="0" smtClean="0"/>
              <a:t>第</a:t>
            </a:r>
            <a:r>
              <a:rPr lang="en-US" altLang="ja-JP" sz="1200" dirty="0" smtClean="0"/>
              <a:t>6</a:t>
            </a:r>
            <a:r>
              <a:rPr lang="ja-JP" altLang="en-US" sz="1200" dirty="0" smtClean="0"/>
              <a:t>条は，モノの第一の区別として有体物と</a:t>
            </a:r>
            <a:r>
              <a:rPr lang="ja-JP" altLang="en-US" sz="1200" b="1" dirty="0" smtClean="0">
                <a:solidFill>
                  <a:schemeClr val="tx2"/>
                </a:solidFill>
              </a:rPr>
              <a:t>無体物</a:t>
            </a:r>
            <a:r>
              <a:rPr lang="ja-JP" altLang="en-US" sz="1200" dirty="0" smtClean="0"/>
              <a:t>との区別を掲げ，かつ，これが定義を下したり。</a:t>
            </a:r>
          </a:p>
          <a:p>
            <a:r>
              <a:rPr lang="ja-JP" altLang="en-US" sz="1200" dirty="0" smtClean="0"/>
              <a:t>★然れども，これまた，</a:t>
            </a:r>
            <a:r>
              <a:rPr lang="ja-JP" altLang="en-US" sz="1200" b="1" dirty="0" smtClean="0">
                <a:solidFill>
                  <a:srgbClr val="FF0000"/>
                </a:solidFill>
              </a:rPr>
              <a:t>無益の条文</a:t>
            </a:r>
            <a:r>
              <a:rPr lang="ja-JP" altLang="en-US" sz="1200" dirty="0" smtClean="0"/>
              <a:t>たるのみならず，その定義中には，おうおう，穏当ならざる点なしとせず。殊に</a:t>
            </a:r>
            <a:r>
              <a:rPr lang="ja-JP" altLang="en-US" sz="1200" b="1" dirty="0" smtClean="0">
                <a:solidFill>
                  <a:schemeClr val="tx2"/>
                </a:solidFill>
              </a:rPr>
              <a:t>無体物をもって物権，人権</a:t>
            </a:r>
            <a:r>
              <a:rPr lang="en-US" altLang="ja-JP" sz="1200" b="1" dirty="0" smtClean="0">
                <a:solidFill>
                  <a:schemeClr val="tx2"/>
                </a:solidFill>
              </a:rPr>
              <a:t>〔</a:t>
            </a:r>
            <a:r>
              <a:rPr lang="ja-JP" altLang="en-US" sz="1200" b="1" dirty="0" smtClean="0">
                <a:solidFill>
                  <a:schemeClr val="tx2"/>
                </a:solidFill>
              </a:rPr>
              <a:t>すなわち，債権</a:t>
            </a:r>
            <a:r>
              <a:rPr lang="en-US" altLang="ja-JP" sz="1200" b="1" dirty="0" smtClean="0">
                <a:solidFill>
                  <a:schemeClr val="tx2"/>
                </a:solidFill>
              </a:rPr>
              <a:t>〕</a:t>
            </a:r>
            <a:r>
              <a:rPr lang="ja-JP" altLang="en-US" sz="1200" b="1" dirty="0" smtClean="0">
                <a:solidFill>
                  <a:schemeClr val="tx2"/>
                </a:solidFill>
              </a:rPr>
              <a:t>その他の権利をいうもの</a:t>
            </a:r>
            <a:r>
              <a:rPr lang="ja-JP" altLang="en-US" sz="1200" dirty="0" smtClean="0"/>
              <a:t>とし，常に物権，人権</a:t>
            </a:r>
            <a:r>
              <a:rPr lang="en-US" altLang="ja-JP" sz="1200" dirty="0" smtClean="0"/>
              <a:t>〔</a:t>
            </a:r>
            <a:r>
              <a:rPr lang="ja-JP" altLang="en-US" sz="1200" dirty="0" smtClean="0"/>
              <a:t>すなわち，債権</a:t>
            </a:r>
            <a:r>
              <a:rPr lang="en-US" altLang="ja-JP" sz="1200" dirty="0" smtClean="0"/>
              <a:t>〕</a:t>
            </a:r>
            <a:r>
              <a:rPr lang="ja-JP" altLang="en-US" sz="1200" dirty="0" smtClean="0"/>
              <a:t>の</a:t>
            </a:r>
            <a:r>
              <a:rPr lang="ja-JP" altLang="en-US" sz="1200" b="1" dirty="0" smtClean="0">
                <a:solidFill>
                  <a:schemeClr val="tx2"/>
                </a:solidFill>
              </a:rPr>
              <a:t>目的ぶつたるもの</a:t>
            </a:r>
            <a:r>
              <a:rPr lang="ja-JP" altLang="en-US" sz="1200" dirty="0" smtClean="0"/>
              <a:t>としたるは，</a:t>
            </a:r>
            <a:r>
              <a:rPr lang="ja-JP" altLang="en-US" sz="1200" b="1" dirty="0" smtClean="0">
                <a:solidFill>
                  <a:srgbClr val="FF0000"/>
                </a:solidFill>
              </a:rPr>
              <a:t>はなはだ，その当を得ず</a:t>
            </a:r>
            <a:r>
              <a:rPr lang="ja-JP" altLang="en-US" sz="1200" dirty="0" smtClean="0"/>
              <a:t>。</a:t>
            </a:r>
          </a:p>
          <a:p>
            <a:r>
              <a:rPr lang="ja-JP" altLang="en-US" sz="1200" dirty="0" smtClean="0"/>
              <a:t>★その結果として，</a:t>
            </a:r>
            <a:r>
              <a:rPr lang="ja-JP" altLang="en-US" sz="1200" b="1" dirty="0" smtClean="0">
                <a:solidFill>
                  <a:srgbClr val="FF0000"/>
                </a:solidFill>
              </a:rPr>
              <a:t>債権の所有権なるものをみと</a:t>
            </a:r>
            <a:r>
              <a:rPr lang="ja-JP" altLang="en-US" sz="1200" b="1" dirty="0" err="1" smtClean="0">
                <a:solidFill>
                  <a:srgbClr val="FF0000"/>
                </a:solidFill>
              </a:rPr>
              <a:t>むるに</a:t>
            </a:r>
            <a:r>
              <a:rPr lang="ja-JP" altLang="en-US" sz="1200" b="1" dirty="0" smtClean="0">
                <a:solidFill>
                  <a:srgbClr val="FF0000"/>
                </a:solidFill>
              </a:rPr>
              <a:t>至り</a:t>
            </a:r>
            <a:r>
              <a:rPr lang="ja-JP" altLang="en-US" sz="1200" dirty="0" smtClean="0"/>
              <a:t>ては（</a:t>
            </a:r>
            <a:r>
              <a:rPr lang="en-US" altLang="ja-JP" sz="1200" dirty="0" smtClean="0"/>
              <a:t>〔</a:t>
            </a:r>
            <a:r>
              <a:rPr lang="ja-JP" altLang="en-US" sz="1200" dirty="0" smtClean="0"/>
              <a:t>財産取得編</a:t>
            </a:r>
            <a:r>
              <a:rPr lang="en-US" altLang="ja-JP" sz="1200" dirty="0" smtClean="0"/>
              <a:t>24</a:t>
            </a:r>
            <a:r>
              <a:rPr lang="ja-JP" altLang="en-US" sz="1200" dirty="0" smtClean="0"/>
              <a:t>条，</a:t>
            </a:r>
            <a:r>
              <a:rPr lang="en-US" altLang="ja-JP" sz="1200" dirty="0" smtClean="0"/>
              <a:t>68</a:t>
            </a:r>
            <a:r>
              <a:rPr lang="ja-JP" altLang="en-US" sz="1200" dirty="0" smtClean="0"/>
              <a:t>条），実に物権の何物たるを知ること▲</a:t>
            </a:r>
            <a:r>
              <a:rPr lang="ja-JP" altLang="en-US" sz="1200" dirty="0" err="1" smtClean="0"/>
              <a:t>あたわざら</a:t>
            </a:r>
            <a:r>
              <a:rPr lang="ja-JP" altLang="en-US" sz="1200" dirty="0" smtClean="0"/>
              <a:t>しむ。</a:t>
            </a:r>
            <a:r>
              <a:rPr lang="en-US" altLang="ja-JP" sz="1200" dirty="0" smtClean="0"/>
              <a:t/>
            </a:r>
            <a:br>
              <a:rPr lang="en-US" altLang="ja-JP" sz="1200" dirty="0" smtClean="0"/>
            </a:br>
            <a:r>
              <a:rPr lang="ja-JP" altLang="en-US" sz="1200" dirty="0" smtClean="0"/>
              <a:t>このごと</a:t>
            </a:r>
            <a:r>
              <a:rPr lang="ja-JP" altLang="en-US" sz="1200" dirty="0" err="1" smtClean="0"/>
              <a:t>くんば</a:t>
            </a:r>
            <a:r>
              <a:rPr lang="ja-JP" altLang="en-US" sz="1200" dirty="0" smtClean="0"/>
              <a:t>，いわゆる人権</a:t>
            </a:r>
            <a:r>
              <a:rPr lang="en-US" altLang="ja-JP" sz="1200" dirty="0" smtClean="0"/>
              <a:t>〔</a:t>
            </a:r>
            <a:r>
              <a:rPr lang="ja-JP" altLang="en-US" sz="1200" dirty="0" smtClean="0"/>
              <a:t>すなわち，債権</a:t>
            </a:r>
            <a:r>
              <a:rPr lang="en-US" altLang="ja-JP" sz="1200" dirty="0" smtClean="0"/>
              <a:t>〕</a:t>
            </a:r>
            <a:r>
              <a:rPr lang="ja-JP" altLang="en-US" sz="1200" dirty="0" smtClean="0"/>
              <a:t>なるものは，常に物権の目的物に過ぎずして，結局，財産編第</a:t>
            </a:r>
            <a:r>
              <a:rPr lang="en-US" altLang="ja-JP" sz="1200" dirty="0" smtClean="0"/>
              <a:t>1</a:t>
            </a:r>
            <a:r>
              <a:rPr lang="ja-JP" altLang="en-US" sz="1200" dirty="0" smtClean="0"/>
              <a:t>条及び第</a:t>
            </a:r>
            <a:r>
              <a:rPr lang="en-US" altLang="ja-JP" sz="1200" dirty="0" smtClean="0"/>
              <a:t>2</a:t>
            </a:r>
            <a:r>
              <a:rPr lang="ja-JP" altLang="en-US" sz="1200" dirty="0" smtClean="0"/>
              <a:t>条の原則と</a:t>
            </a:r>
            <a:r>
              <a:rPr lang="ja-JP" altLang="en-US" sz="1200" b="1" dirty="0" smtClean="0">
                <a:solidFill>
                  <a:srgbClr val="FF0000"/>
                </a:solidFill>
              </a:rPr>
              <a:t>どうちゃく</a:t>
            </a:r>
            <a:r>
              <a:rPr lang="en-US" altLang="ja-JP" sz="1200" b="1" dirty="0" smtClean="0">
                <a:solidFill>
                  <a:srgbClr val="FF0000"/>
                </a:solidFill>
              </a:rPr>
              <a:t>〔</a:t>
            </a:r>
            <a:r>
              <a:rPr lang="ja-JP" altLang="en-US" sz="1200" b="1" dirty="0" smtClean="0">
                <a:solidFill>
                  <a:srgbClr val="FF0000"/>
                </a:solidFill>
              </a:rPr>
              <a:t>矛盾</a:t>
            </a:r>
            <a:r>
              <a:rPr lang="en-US" altLang="ja-JP" sz="1200" b="1" dirty="0" smtClean="0">
                <a:solidFill>
                  <a:srgbClr val="FF0000"/>
                </a:solidFill>
              </a:rPr>
              <a:t>〕</a:t>
            </a:r>
            <a:r>
              <a:rPr lang="ja-JP" altLang="en-US" sz="1200" b="1" dirty="0" smtClean="0">
                <a:solidFill>
                  <a:srgbClr val="FF0000"/>
                </a:solidFill>
              </a:rPr>
              <a:t>するに至らん</a:t>
            </a:r>
            <a:r>
              <a:rPr lang="ja-JP" altLang="en-US" sz="1200" dirty="0" smtClean="0"/>
              <a:t>。</a:t>
            </a:r>
            <a:endParaRPr lang="en-US" altLang="ja-JP" sz="1200" dirty="0" smtClean="0"/>
          </a:p>
          <a:p>
            <a:r>
              <a:rPr lang="ja-JP" altLang="en-US" sz="1200" dirty="0" smtClean="0"/>
              <a:t>★本案は，</a:t>
            </a:r>
            <a:r>
              <a:rPr lang="ja-JP" altLang="en-US" sz="1200" dirty="0" err="1" smtClean="0"/>
              <a:t>さにか</a:t>
            </a:r>
            <a:r>
              <a:rPr lang="ja-JP" altLang="en-US" sz="1200" dirty="0" smtClean="0"/>
              <a:t>かぐるごとく，法律上，物とは単に有体物のみをさすことに定めたるにより，右の条文</a:t>
            </a:r>
            <a:r>
              <a:rPr lang="en-US" altLang="ja-JP" sz="1200" b="1" dirty="0" smtClean="0">
                <a:solidFill>
                  <a:srgbClr val="FF0000"/>
                </a:solidFill>
              </a:rPr>
              <a:t>〔</a:t>
            </a:r>
            <a:r>
              <a:rPr lang="ja-JP" altLang="en-US" sz="1200" b="1" dirty="0" smtClean="0">
                <a:solidFill>
                  <a:srgbClr val="FF0000"/>
                </a:solidFill>
              </a:rPr>
              <a:t>財産編第</a:t>
            </a:r>
            <a:r>
              <a:rPr lang="en-US" altLang="ja-JP" sz="1200" b="1" dirty="0" smtClean="0">
                <a:solidFill>
                  <a:srgbClr val="FF0000"/>
                </a:solidFill>
              </a:rPr>
              <a:t>6</a:t>
            </a:r>
            <a:r>
              <a:rPr lang="ja-JP" altLang="en-US" sz="1200" b="1" dirty="0" smtClean="0">
                <a:solidFill>
                  <a:srgbClr val="FF0000"/>
                </a:solidFill>
              </a:rPr>
              <a:t>条</a:t>
            </a:r>
            <a:r>
              <a:rPr lang="en-US" altLang="ja-JP" sz="1200" b="1" dirty="0" smtClean="0">
                <a:solidFill>
                  <a:srgbClr val="FF0000"/>
                </a:solidFill>
              </a:rPr>
              <a:t>〕</a:t>
            </a:r>
            <a:r>
              <a:rPr lang="ja-JP" altLang="en-US" sz="1200" b="1" dirty="0" smtClean="0">
                <a:solidFill>
                  <a:srgbClr val="FF0000"/>
                </a:solidFill>
              </a:rPr>
              <a:t>はこれを削除する</a:t>
            </a:r>
            <a:r>
              <a:rPr lang="ja-JP" altLang="en-US" sz="1200" b="1" dirty="0" err="1" smtClean="0">
                <a:solidFill>
                  <a:srgbClr val="FF0000"/>
                </a:solidFill>
              </a:rPr>
              <a:t>を</a:t>
            </a:r>
            <a:r>
              <a:rPr lang="ja-JP" altLang="en-US" sz="1200" b="1" dirty="0" smtClean="0">
                <a:solidFill>
                  <a:srgbClr val="FF0000"/>
                </a:solidFill>
              </a:rPr>
              <a:t>至当</a:t>
            </a:r>
            <a:r>
              <a:rPr lang="ja-JP" altLang="en-US" sz="1200" dirty="0" smtClean="0"/>
              <a:t>と認めたり。■</a:t>
            </a:r>
            <a:endParaRPr lang="en-US" altLang="ja-JP" sz="1200" dirty="0" smtClean="0"/>
          </a:p>
          <a:p>
            <a:r>
              <a:rPr lang="ja-JP" altLang="en-US" sz="1200" dirty="0" smtClean="0"/>
              <a:t>　以上の立法理由を読んで，皆さんはその理由がよく理解できたでしょうか</a:t>
            </a:r>
            <a:r>
              <a:rPr lang="en-US" altLang="ja-JP" sz="1200" dirty="0" smtClean="0"/>
              <a:t>?</a:t>
            </a:r>
            <a:r>
              <a:rPr lang="ja-JP" altLang="en-US" sz="1200" dirty="0" smtClean="0"/>
              <a:t>■</a:t>
            </a:r>
            <a:endParaRPr lang="en-US" altLang="ja-JP" sz="1200" dirty="0" smtClean="0"/>
          </a:p>
          <a:p>
            <a:r>
              <a:rPr lang="ja-JP" altLang="en-US" sz="1200" dirty="0" smtClean="0"/>
              <a:t>　現行民法の立法者たちが，旧民法▲財産編第</a:t>
            </a:r>
            <a:r>
              <a:rPr lang="en-US" altLang="ja-JP" sz="1200" dirty="0" smtClean="0"/>
              <a:t>6</a:t>
            </a:r>
            <a:r>
              <a:rPr lang="ja-JP" altLang="en-US" sz="1200" dirty="0" smtClean="0"/>
              <a:t>条を削除したのは，以下のような「恐れ」からだということがわかります。</a:t>
            </a:r>
            <a:endParaRPr lang="en-US" altLang="ja-JP" sz="1200" dirty="0" smtClean="0"/>
          </a:p>
          <a:p>
            <a:r>
              <a:rPr lang="ja-JP" altLang="en-US" sz="1200" dirty="0" smtClean="0"/>
              <a:t>　すなわち，もしも，モノの定義に無体物である</a:t>
            </a:r>
            <a:r>
              <a:rPr lang="ja-JP" altLang="en-US" sz="1200" i="1" dirty="0" smtClean="0"/>
              <a:t>権利を含めてしまうと，「債権の上の所有権」▲という概念が正当化され，債権も所有権で説明できることになります。なぜなら，物権の対象はモノですが，それに無体物である債権が含まれることになると，債権も物権で説明できるということになってしまうからです。</a:t>
            </a:r>
            <a:endParaRPr lang="en-US" altLang="ja-JP" sz="1200" i="1" dirty="0" smtClean="0"/>
          </a:p>
          <a:p>
            <a:r>
              <a:rPr lang="ja-JP" altLang="en-US" sz="1200" i="1" dirty="0" smtClean="0"/>
              <a:t>　そうなると，債権も物権の対象となってしまうため，物権と債権とを峻別しようとする，民法の体系が破壊されてしまいます。「これでは困る。」というのが，現行民法の起草者の恐れだったのです。</a:t>
            </a:r>
            <a:endParaRPr lang="en-US" altLang="ja-JP" sz="1200" i="1"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2015/4/21</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8</a:t>
            </a:fld>
            <a:endParaRPr kumimoji="1" lang="ja-JP" altLang="en-US"/>
          </a:p>
        </p:txBody>
      </p:sp>
    </p:spTree>
    <p:extLst>
      <p:ext uri="{BB962C8B-B14F-4D97-AF65-F5344CB8AC3E}">
        <p14:creationId xmlns:p14="http://schemas.microsoft.com/office/powerpoint/2010/main" val="22151312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★ここで，債権の目的と債権の目的物との区別を明確にしておくことにしましょう。■</a:t>
            </a:r>
            <a:endParaRPr kumimoji="1" lang="en-US" altLang="ja-JP" dirty="0" smtClean="0"/>
          </a:p>
          <a:p>
            <a:r>
              <a:rPr kumimoji="1" lang="ja-JP" altLang="en-US" dirty="0" smtClean="0"/>
              <a:t>　債権の目的というと，先に述べたように，債権の「目標」という意味ではないのか</a:t>
            </a:r>
            <a:r>
              <a:rPr kumimoji="1" lang="en-US" altLang="ja-JP" dirty="0" smtClean="0"/>
              <a:t>?</a:t>
            </a:r>
            <a:r>
              <a:rPr kumimoji="1" lang="ja-JP" altLang="en-US" dirty="0" smtClean="0"/>
              <a:t>という誤解が生じてしまいます。このため，最近の教科書の中には，用語法を「債権の目的」から，「債権の内容」へと変更するものがあります。■</a:t>
            </a:r>
            <a:endParaRPr kumimoji="1" lang="en-US" altLang="ja-JP" dirty="0" smtClean="0"/>
          </a:p>
          <a:p>
            <a:r>
              <a:rPr kumimoji="1" lang="ja-JP" altLang="en-US" dirty="0" smtClean="0"/>
              <a:t>　しかし，「債権の内容」としたからといって，その意味がわかりやすくなるわけではないし，債権の目的である「債権の内容」と「債権の目的物」との間の用語上の連続性がなくなってしまいます。■</a:t>
            </a:r>
            <a:endParaRPr kumimoji="1" lang="en-US" altLang="ja-JP" dirty="0" smtClean="0"/>
          </a:p>
          <a:p>
            <a:r>
              <a:rPr kumimoji="1" lang="ja-JP" altLang="en-US" dirty="0" smtClean="0"/>
              <a:t>　そこで，この講義では，「債権の目的」，すなわち，「債務の目的」を英文を使ってわかりやすく説明してみることにしました。すなわち，債務の目的とは，</a:t>
            </a:r>
            <a:r>
              <a:rPr kumimoji="1" lang="ja-JP" altLang="en-US" dirty="0" err="1" smtClean="0"/>
              <a:t>なになに</a:t>
            </a:r>
            <a:r>
              <a:rPr kumimoji="1" lang="ja-JP" altLang="en-US" dirty="0" smtClean="0"/>
              <a:t>しなければならないという，「</a:t>
            </a:r>
            <a:r>
              <a:rPr kumimoji="1" lang="en-US" altLang="ja-JP" dirty="0" smtClean="0"/>
              <a:t>ought</a:t>
            </a:r>
            <a:r>
              <a:rPr kumimoji="1" lang="ja-JP" altLang="en-US" dirty="0" smtClean="0"/>
              <a:t>」という動詞の▲「目的語」の意味だと理解しようという試みです。</a:t>
            </a:r>
            <a:endParaRPr kumimoji="1" lang="en-US" altLang="ja-JP" dirty="0" smtClean="0"/>
          </a:p>
          <a:p>
            <a:r>
              <a:rPr kumimoji="1" lang="ja-JP" altLang="en-US" dirty="0" smtClean="0"/>
              <a:t>　すなわち，</a:t>
            </a:r>
            <a:r>
              <a:rPr kumimoji="1" lang="en-US" altLang="ja-JP" dirty="0" smtClean="0"/>
              <a:t>Obligor</a:t>
            </a:r>
            <a:r>
              <a:rPr kumimoji="1" lang="ja-JP" altLang="en-US" dirty="0" smtClean="0"/>
              <a:t>（債務者は）</a:t>
            </a:r>
            <a:r>
              <a:rPr kumimoji="1" lang="en-US" altLang="ja-JP" dirty="0" smtClean="0"/>
              <a:t>ought</a:t>
            </a:r>
            <a:r>
              <a:rPr kumimoji="1" lang="ja-JP" altLang="en-US" dirty="0" smtClean="0"/>
              <a:t>（債務を負う）</a:t>
            </a:r>
            <a:r>
              <a:rPr kumimoji="1" lang="en-US" altLang="ja-JP" dirty="0" smtClean="0"/>
              <a:t>to do</a:t>
            </a:r>
            <a:r>
              <a:rPr kumimoji="1" lang="ja-JP" altLang="en-US" dirty="0" smtClean="0"/>
              <a:t>（なになにすることを）</a:t>
            </a:r>
            <a:r>
              <a:rPr kumimoji="1" lang="en-US" altLang="ja-JP" dirty="0" smtClean="0"/>
              <a:t>something</a:t>
            </a:r>
            <a:r>
              <a:rPr kumimoji="1" lang="ja-JP" altLang="en-US" dirty="0" smtClean="0"/>
              <a:t>（なになにというモノについて）と考えるのです。</a:t>
            </a:r>
            <a:endParaRPr kumimoji="1" lang="en-US" altLang="ja-JP" dirty="0" smtClean="0"/>
          </a:p>
          <a:p>
            <a:r>
              <a:rPr kumimoji="1" lang="ja-JP" altLang="en-US" dirty="0" smtClean="0"/>
              <a:t>　具体例で言えば，以下のようになります。</a:t>
            </a:r>
            <a:r>
              <a:rPr kumimoji="1" lang="en-US" altLang="ja-JP" dirty="0" smtClean="0"/>
              <a:t>Ought</a:t>
            </a:r>
            <a:r>
              <a:rPr kumimoji="1" lang="ja-JP" altLang="en-US" dirty="0" smtClean="0"/>
              <a:t>という動詞</a:t>
            </a:r>
            <a:r>
              <a:rPr kumimoji="1" lang="ja-JP" altLang="en-US" baseline="0" dirty="0" smtClean="0"/>
              <a:t>の「目的語」である </a:t>
            </a:r>
            <a:r>
              <a:rPr kumimoji="1" lang="en-US" altLang="ja-JP" baseline="0" dirty="0" smtClean="0"/>
              <a:t>to do</a:t>
            </a:r>
            <a:r>
              <a:rPr kumimoji="1" lang="ja-JP" altLang="en-US" baseline="0" dirty="0" smtClean="0"/>
              <a:t>が「債権の目的」だということがわかると思います。</a:t>
            </a:r>
            <a:endParaRPr kumimoji="1" lang="en-US" altLang="ja-JP" dirty="0" smtClean="0"/>
          </a:p>
          <a:p>
            <a:r>
              <a:rPr kumimoji="1" lang="ja-JP" altLang="en-US" dirty="0" smtClean="0"/>
              <a:t>　</a:t>
            </a:r>
            <a:r>
              <a:rPr kumimoji="1" lang="en-US" altLang="ja-JP" dirty="0" smtClean="0"/>
              <a:t>The</a:t>
            </a:r>
            <a:r>
              <a:rPr kumimoji="1" lang="en-US" altLang="ja-JP" baseline="0" dirty="0" smtClean="0"/>
              <a:t> </a:t>
            </a:r>
            <a:r>
              <a:rPr kumimoji="1" lang="en-US" altLang="ja-JP" dirty="0" smtClean="0"/>
              <a:t>Seller</a:t>
            </a:r>
            <a:r>
              <a:rPr kumimoji="1" lang="ja-JP" altLang="en-US" dirty="0" smtClean="0"/>
              <a:t>（売主は）</a:t>
            </a:r>
            <a:r>
              <a:rPr kumimoji="1" lang="en-US" altLang="ja-JP" dirty="0" smtClean="0"/>
              <a:t> ought</a:t>
            </a:r>
            <a:r>
              <a:rPr kumimoji="1" lang="ja-JP" altLang="en-US" dirty="0" smtClean="0"/>
              <a:t>（債務を負う）</a:t>
            </a:r>
            <a:r>
              <a:rPr kumimoji="1" lang="en-US" altLang="ja-JP" baseline="0" dirty="0" smtClean="0"/>
              <a:t> to deliver</a:t>
            </a:r>
            <a:r>
              <a:rPr kumimoji="1" lang="ja-JP" altLang="en-US" baseline="0" dirty="0" smtClean="0"/>
              <a:t>（引き渡すことを）</a:t>
            </a:r>
            <a:r>
              <a:rPr kumimoji="1" lang="en-US" altLang="ja-JP" baseline="0" dirty="0" smtClean="0"/>
              <a:t>the goods</a:t>
            </a:r>
            <a:r>
              <a:rPr kumimoji="1" lang="ja-JP" altLang="en-US" baseline="0" dirty="0" smtClean="0"/>
              <a:t>（物品について）</a:t>
            </a:r>
            <a:r>
              <a:rPr kumimoji="1" lang="en-US" altLang="ja-JP" baseline="0" dirty="0" smtClean="0"/>
              <a:t>.</a:t>
            </a:r>
            <a:r>
              <a:rPr kumimoji="1" lang="ja-JP" altLang="en-US" baseline="0" dirty="0" smtClean="0"/>
              <a:t>■</a:t>
            </a:r>
            <a:endParaRPr kumimoji="1" lang="en-US" altLang="ja-JP" baseline="0" dirty="0" smtClean="0"/>
          </a:p>
          <a:p>
            <a:r>
              <a:rPr kumimoji="1" lang="ja-JP" altLang="en-US" baseline="0" dirty="0" smtClean="0"/>
              <a:t>　</a:t>
            </a:r>
            <a:r>
              <a:rPr kumimoji="1" lang="en-US" altLang="ja-JP" baseline="0" dirty="0" smtClean="0"/>
              <a:t>The Buyer</a:t>
            </a:r>
            <a:r>
              <a:rPr kumimoji="1" lang="ja-JP" altLang="en-US" baseline="0" dirty="0" smtClean="0"/>
              <a:t>（買主は）</a:t>
            </a:r>
            <a:r>
              <a:rPr kumimoji="1" lang="en-US" altLang="ja-JP" baseline="0" dirty="0" smtClean="0"/>
              <a:t> ought</a:t>
            </a:r>
            <a:r>
              <a:rPr kumimoji="1" lang="ja-JP" altLang="en-US" baseline="0" dirty="0" smtClean="0"/>
              <a:t>（債務を負う）</a:t>
            </a:r>
            <a:r>
              <a:rPr kumimoji="1" lang="en-US" altLang="ja-JP" baseline="0" dirty="0" smtClean="0"/>
              <a:t> to pay</a:t>
            </a:r>
            <a:r>
              <a:rPr kumimoji="1" lang="ja-JP" altLang="en-US" baseline="0" dirty="0" smtClean="0"/>
              <a:t>（支払うこと）</a:t>
            </a:r>
            <a:r>
              <a:rPr kumimoji="1" lang="en-US" altLang="ja-JP" baseline="0" dirty="0" smtClean="0"/>
              <a:t> the price</a:t>
            </a:r>
            <a:r>
              <a:rPr kumimoji="1" lang="ja-JP" altLang="en-US" baseline="0" dirty="0" smtClean="0"/>
              <a:t>（代金について）</a:t>
            </a:r>
            <a:r>
              <a:rPr kumimoji="1" lang="en-US" altLang="ja-JP" baseline="0" dirty="0" smtClean="0"/>
              <a:t>.</a:t>
            </a:r>
            <a:r>
              <a:rPr kumimoji="1" lang="ja-JP" altLang="en-US" baseline="0" dirty="0" smtClean="0"/>
              <a:t>■</a:t>
            </a:r>
            <a:endParaRPr kumimoji="1" lang="en-US" altLang="ja-JP" baseline="0" dirty="0" smtClean="0"/>
          </a:p>
          <a:p>
            <a:r>
              <a:rPr kumimoji="1" lang="ja-JP" altLang="en-US" baseline="0" dirty="0" smtClean="0"/>
              <a:t>　以上の作業を通じて，「債務の目的とは，</a:t>
            </a:r>
            <a:r>
              <a:rPr kumimoji="1" lang="en-US" altLang="ja-JP" baseline="0" dirty="0" smtClean="0"/>
              <a:t>ought</a:t>
            </a:r>
            <a:r>
              <a:rPr kumimoji="1" lang="ja-JP" altLang="en-US" baseline="0" dirty="0" smtClean="0"/>
              <a:t>の目的語である！」という言葉の</a:t>
            </a:r>
            <a:r>
              <a:rPr kumimoji="1" lang="ja-JP" altLang="en-US" baseline="0" dirty="0" err="1" smtClean="0"/>
              <a:t>あや</a:t>
            </a:r>
            <a:r>
              <a:rPr kumimoji="1" lang="ja-JP" altLang="en-US" baseline="0" dirty="0" smtClean="0"/>
              <a:t>が，理解できたでしょうか</a:t>
            </a:r>
            <a:r>
              <a:rPr kumimoji="1" lang="en-US" altLang="ja-JP" baseline="0" dirty="0" smtClean="0"/>
              <a:t>?</a:t>
            </a:r>
            <a:endParaRPr kumimoji="1" lang="en-US" altLang="ja-JP"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2015/4/21</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9</a:t>
            </a:fld>
            <a:endParaRPr kumimoji="1" lang="ja-JP" altLang="en-US"/>
          </a:p>
        </p:txBody>
      </p:sp>
    </p:spTree>
    <p:extLst>
      <p:ext uri="{BB962C8B-B14F-4D97-AF65-F5344CB8AC3E}">
        <p14:creationId xmlns:p14="http://schemas.microsoft.com/office/powerpoint/2010/main" val="1397906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268760"/>
            <a:ext cx="7772400" cy="1470025"/>
          </a:xfrm>
        </p:spPr>
        <p:txBody>
          <a:bodyPr>
            <a:normAutofit/>
          </a:bodyPr>
          <a:lstStyle>
            <a:lvl1pPr>
              <a:defRPr sz="4800"/>
            </a:lvl1pPr>
          </a:lstStyle>
          <a:p>
            <a:r>
              <a:rPr kumimoji="1" lang="ja-JP" altLang="en-US" dirty="0" smtClean="0"/>
              <a:t>マスタ タイトルの書式設定</a:t>
            </a:r>
            <a:endParaRPr kumimoji="1" lang="ja-JP" altLang="en-US" dirty="0"/>
          </a:p>
        </p:txBody>
      </p:sp>
      <p:sp>
        <p:nvSpPr>
          <p:cNvPr id="3" name="サブタイトル 2"/>
          <p:cNvSpPr>
            <a:spLocks noGrp="1"/>
          </p:cNvSpPr>
          <p:nvPr>
            <p:ph type="subTitle" idx="1"/>
          </p:nvPr>
        </p:nvSpPr>
        <p:spPr>
          <a:xfrm>
            <a:off x="1371600" y="3886200"/>
            <a:ext cx="6400800" cy="1752600"/>
          </a:xfrm>
        </p:spPr>
        <p:txBody>
          <a:bodyPr>
            <a:normAutofit/>
          </a:bodyPr>
          <a:lstStyle>
            <a:lvl1pPr marL="0" indent="0" algn="ctr">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 サブタイトルの書式設定</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2015/4/21</a:t>
            </a:r>
            <a:endParaRPr kumimoji="1" lang="ja-JP" altLang="en-US"/>
          </a:p>
        </p:txBody>
      </p:sp>
      <p:sp>
        <p:nvSpPr>
          <p:cNvPr id="5" name="フッター プレースホルダ 4"/>
          <p:cNvSpPr>
            <a:spLocks noGrp="1"/>
          </p:cNvSpPr>
          <p:nvPr>
            <p:ph type="ftr" sz="quarter" idx="11"/>
          </p:nvPr>
        </p:nvSpPr>
        <p:spPr/>
        <p:txBody>
          <a:bodyPr/>
          <a:lstStyle/>
          <a:p>
            <a:r>
              <a:rPr lang="en-US" altLang="ja-JP" smtClean="0"/>
              <a:t>Lecture on Obligation 2015</a:t>
            </a:r>
            <a:endParaRPr lang="ja-JP" altLang="en-US" dirty="0" smtClean="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2015/4/21</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2015/4/21</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2015/4/21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327425517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57200" y="1600200"/>
            <a:ext cx="8229600" cy="4525963"/>
          </a:xfrm>
          <a:prstGeom prst="rect">
            <a:avLst/>
          </a:prstGeo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2015/4/21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19361138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r>
              <a:rPr kumimoji="1" lang="en-US" altLang="ja-JP" smtClean="0"/>
              <a:t>2015/4/21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2234161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2015/4/21</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7" name="スライド番号プレースホルダー 6"/>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392130334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r>
              <a:rPr kumimoji="1" lang="en-US" altLang="ja-JP" smtClean="0"/>
              <a:t>2015/4/21</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9" name="スライド番号プレースホルダー 8"/>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8544533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2015/4/21</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5" name="スライド番号プレースホルダー 4"/>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20628021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en-US" altLang="ja-JP" smtClean="0"/>
              <a:t>2015/4/21</a:t>
            </a:r>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4" name="スライド番号プレースホルダー 3"/>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31108350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2015/4/21</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7" name="スライド番号プレースホルダー 6"/>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3407127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2015/4/21</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2015/4/21</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7" name="スライド番号プレースホルダー 6"/>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8011152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1600200"/>
            <a:ext cx="8229600" cy="4525963"/>
          </a:xfrm>
          <a:prstGeom prst="rect">
            <a:avLst/>
          </a:prstGeo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2015/4/21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30884184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a:prstGeom prst="rect">
            <a:avLst/>
          </a:prstGeo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2015/4/21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2679411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r>
              <a:rPr kumimoji="1" lang="en-US" altLang="ja-JP" smtClean="0"/>
              <a:t>2015/4/21</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r>
              <a:rPr kumimoji="1" lang="en-US" altLang="ja-JP" smtClean="0"/>
              <a:t>2015/4/21</a:t>
            </a:r>
            <a:endParaRPr kumimoji="1" lang="ja-JP" altLang="en-US"/>
          </a:p>
        </p:txBody>
      </p:sp>
      <p:sp>
        <p:nvSpPr>
          <p:cNvPr id="6" name="フッター プレースホルダ 5"/>
          <p:cNvSpPr>
            <a:spLocks noGrp="1"/>
          </p:cNvSpPr>
          <p:nvPr>
            <p:ph type="ftr" sz="quarter" idx="11"/>
          </p:nvPr>
        </p:nvSpPr>
        <p:spPr/>
        <p:txBody>
          <a:bodyPr/>
          <a:lstStyle/>
          <a:p>
            <a:r>
              <a:rPr lang="en-US" altLang="ja-JP" smtClean="0"/>
              <a:t>Lecture on Obligation 2015</a:t>
            </a:r>
            <a:endParaRPr lang="ja-JP" altLang="en-US" dirty="0" smtClean="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r>
              <a:rPr kumimoji="1" lang="en-US" altLang="ja-JP" smtClean="0"/>
              <a:t>2015/4/21</a:t>
            </a:r>
            <a:endParaRPr kumimoji="1" lang="ja-JP" altLang="en-US"/>
          </a:p>
        </p:txBody>
      </p:sp>
      <p:sp>
        <p:nvSpPr>
          <p:cNvPr id="8" name="フッター プレースホルダ 7"/>
          <p:cNvSpPr>
            <a:spLocks noGrp="1"/>
          </p:cNvSpPr>
          <p:nvPr>
            <p:ph type="ftr" sz="quarter" idx="11"/>
          </p:nvPr>
        </p:nvSpPr>
        <p:spPr/>
        <p:txBody>
          <a:bodyPr/>
          <a:lstStyle/>
          <a:p>
            <a:r>
              <a:rPr lang="en-US" altLang="ja-JP" smtClean="0"/>
              <a:t>Lecture on Obligation 2015</a:t>
            </a:r>
            <a:endParaRPr lang="ja-JP" altLang="en-US" dirty="0" smtClean="0"/>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r>
              <a:rPr kumimoji="1" lang="en-US" altLang="ja-JP" smtClean="0"/>
              <a:t>2015/4/21</a:t>
            </a:r>
            <a:endParaRPr kumimoji="1" lang="ja-JP" altLang="en-US"/>
          </a:p>
        </p:txBody>
      </p:sp>
      <p:sp>
        <p:nvSpPr>
          <p:cNvPr id="4" name="フッター プレースホルダ 3"/>
          <p:cNvSpPr>
            <a:spLocks noGrp="1"/>
          </p:cNvSpPr>
          <p:nvPr>
            <p:ph type="ftr" sz="quarter" idx="11"/>
          </p:nvPr>
        </p:nvSpPr>
        <p:spPr>
          <a:xfrm>
            <a:off x="3124200" y="6381328"/>
            <a:ext cx="2895600" cy="365125"/>
          </a:xfrm>
        </p:spPr>
        <p:txBody>
          <a:bodyPr/>
          <a:lstStyle/>
          <a:p>
            <a:r>
              <a:rPr lang="en-US" altLang="ja-JP" smtClean="0"/>
              <a:t>Lecture on Obligation 2015</a:t>
            </a:r>
            <a:endParaRPr lang="ja-JP" altLang="en-US" dirty="0" smtClean="0"/>
          </a:p>
        </p:txBody>
      </p:sp>
      <p:sp>
        <p:nvSpPr>
          <p:cNvPr id="5" name="スライド番号プレースホルダ 4"/>
          <p:cNvSpPr>
            <a:spLocks noGrp="1"/>
          </p:cNvSpPr>
          <p:nvPr>
            <p:ph type="sldNum" sz="quarter" idx="12"/>
          </p:nvPr>
        </p:nvSpPr>
        <p:spPr>
          <a:xfrm>
            <a:off x="6553200" y="6376243"/>
            <a:ext cx="2133600" cy="365125"/>
          </a:xfrm>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kumimoji="1" lang="en-US" altLang="ja-JP" smtClean="0"/>
              <a:t>2015/4/21</a:t>
            </a:r>
            <a:endParaRPr kumimoji="1" lang="ja-JP" altLang="en-US"/>
          </a:p>
        </p:txBody>
      </p:sp>
      <p:sp>
        <p:nvSpPr>
          <p:cNvPr id="3" name="フッター プレースホルダ 2"/>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2015/4/21</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2015/4/21</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 Target="../slides/slid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2015/4/21</a:t>
            </a:r>
            <a:endParaRPr kumimoji="1"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Lecture on Obligation 2015</a:t>
            </a:r>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
        <p:nvSpPr>
          <p:cNvPr id="7" name="動作設定ボタン : 最初 6">
            <a:hlinkClick r:id="rId13" action="ppaction://hlinksldjump" highlightClick="1"/>
          </p:cNvPr>
          <p:cNvSpPr/>
          <p:nvPr userDrawn="1"/>
        </p:nvSpPr>
        <p:spPr>
          <a:xfrm>
            <a:off x="2455199" y="6361475"/>
            <a:ext cx="360000" cy="360000"/>
          </a:xfrm>
          <a:prstGeom prst="actionButtonBeginning">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動作設定ボタン : 最後 7">
            <a:hlinkClick r:id="" action="ppaction://hlinkshowjump?jump=lastslide" highlightClick="1"/>
          </p:cNvPr>
          <p:cNvSpPr/>
          <p:nvPr userDrawn="1"/>
        </p:nvSpPr>
        <p:spPr>
          <a:xfrm>
            <a:off x="7740392" y="6362706"/>
            <a:ext cx="360000" cy="360000"/>
          </a:xfrm>
          <a:prstGeom prst="actionButtonEnd">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動作設定ボタン : 戻る 8">
            <a:hlinkClick r:id="" action="ppaction://hlinkshowjump?jump=lastslideviewed" highlightClick="1"/>
          </p:cNvPr>
          <p:cNvSpPr/>
          <p:nvPr userDrawn="1"/>
        </p:nvSpPr>
        <p:spPr>
          <a:xfrm>
            <a:off x="7161696" y="6362706"/>
            <a:ext cx="360000" cy="360000"/>
          </a:xfrm>
          <a:prstGeom prst="actionButtonRetur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動作設定ボタン : ホーム 10">
            <a:hlinkClick r:id="" action="ppaction://hlinkshowjump?jump=firstslide" highlightClick="1"/>
          </p:cNvPr>
          <p:cNvSpPr/>
          <p:nvPr userDrawn="1"/>
        </p:nvSpPr>
        <p:spPr>
          <a:xfrm>
            <a:off x="1953825" y="6361475"/>
            <a:ext cx="360000" cy="360000"/>
          </a:xfrm>
          <a:prstGeom prst="actionButtonHome">
            <a:avLst/>
          </a:prstGeom>
          <a:solidFill>
            <a:schemeClr val="accent1">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2015/4/21</a:t>
            </a:r>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80BECE-F5FE-4480-9557-6E25550DFE25}" type="slidenum">
              <a:rPr kumimoji="1" lang="ja-JP" altLang="en-US" smtClean="0"/>
              <a:t>‹#›</a:t>
            </a:fld>
            <a:endParaRPr kumimoji="1" lang="ja-JP" altLang="en-US"/>
          </a:p>
        </p:txBody>
      </p:sp>
      <p:sp>
        <p:nvSpPr>
          <p:cNvPr id="7"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8" name="動作設定ボタン : 最初 7">
            <a:hlinkClick r:id="rId13" action="ppaction://hlinksldjump" highlightClick="1"/>
          </p:cNvPr>
          <p:cNvSpPr/>
          <p:nvPr userDrawn="1"/>
        </p:nvSpPr>
        <p:spPr>
          <a:xfrm>
            <a:off x="2267784" y="6381368"/>
            <a:ext cx="360000" cy="360000"/>
          </a:xfrm>
          <a:prstGeom prst="actionButtonBeginning">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動作設定ボタン : 最後 8">
            <a:hlinkClick r:id="" action="ppaction://hlinkshowjump?jump=lastslide" highlightClick="1"/>
          </p:cNvPr>
          <p:cNvSpPr/>
          <p:nvPr userDrawn="1"/>
        </p:nvSpPr>
        <p:spPr>
          <a:xfrm>
            <a:off x="7380312" y="6381368"/>
            <a:ext cx="360000" cy="360000"/>
          </a:xfrm>
          <a:prstGeom prst="actionButtonEnd">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動作設定ボタン : 戻る 9">
            <a:hlinkClick r:id="" action="ppaction://hlinkshowjump?jump=lastslideviewed" highlightClick="1"/>
          </p:cNvPr>
          <p:cNvSpPr/>
          <p:nvPr userDrawn="1"/>
        </p:nvSpPr>
        <p:spPr>
          <a:xfrm>
            <a:off x="6492731" y="6381368"/>
            <a:ext cx="360000" cy="360000"/>
          </a:xfrm>
          <a:prstGeom prst="actionButtonRetur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動作設定ボタン : ホーム 11">
            <a:hlinkClick r:id="" action="ppaction://hlinkshowjump?jump=firstslide" highlightClick="1"/>
          </p:cNvPr>
          <p:cNvSpPr/>
          <p:nvPr userDrawn="1"/>
        </p:nvSpPr>
        <p:spPr>
          <a:xfrm>
            <a:off x="1331640" y="6360671"/>
            <a:ext cx="360000" cy="360000"/>
          </a:xfrm>
          <a:prstGeom prst="actionButtonHome">
            <a:avLst/>
          </a:prstGeom>
          <a:solidFill>
            <a:schemeClr val="accent1">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71532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slide" Target="slide17.xml"/></Relationships>
</file>

<file path=ppt/slides/_rels/slide14.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slide" Target="slide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3.xml"/><Relationship Id="rId7" Type="http://schemas.openxmlformats.org/officeDocument/2006/relationships/slide" Target="slide7.xml"/><Relationship Id="rId2" Type="http://schemas.openxmlformats.org/officeDocument/2006/relationships/notesSlide" Target="../notesSlides/notesSlide2.xml"/><Relationship Id="rId1" Type="http://schemas.openxmlformats.org/officeDocument/2006/relationships/slideLayout" Target="../slideLayouts/slideLayout15.xml"/><Relationship Id="rId6" Type="http://schemas.openxmlformats.org/officeDocument/2006/relationships/slide" Target="slide6.xml"/><Relationship Id="rId5" Type="http://schemas.openxmlformats.org/officeDocument/2006/relationships/slide" Target="slide5.xml"/><Relationship Id="rId4" Type="http://schemas.openxmlformats.org/officeDocument/2006/relationships/slide" Target="slide4.xml"/><Relationship Id="rId9" Type="http://schemas.openxmlformats.org/officeDocument/2006/relationships/slide" Target="slide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slide" Target="slide3.xml"/><Relationship Id="rId7" Type="http://schemas.openxmlformats.org/officeDocument/2006/relationships/diagramColors" Target="../diagrams/colors2.xml"/><Relationship Id="rId2" Type="http://schemas.openxmlformats.org/officeDocument/2006/relationships/notesSlide" Target="../notesSlides/notesSlide4.xml"/><Relationship Id="rId1" Type="http://schemas.openxmlformats.org/officeDocument/2006/relationships/slideLayout" Target="../slideLayouts/slideLayout1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2.gif"/><Relationship Id="rId4" Type="http://schemas.openxmlformats.org/officeDocument/2006/relationships/image" Target="../media/image1.gif"/></Relationships>
</file>

<file path=ppt/slides/_rels/slide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3.gi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548680"/>
            <a:ext cx="7772400" cy="2190105"/>
          </a:xfrm>
        </p:spPr>
        <p:txBody>
          <a:bodyPr>
            <a:noAutofit/>
          </a:bodyPr>
          <a:lstStyle/>
          <a:p>
            <a:r>
              <a:rPr kumimoji="1" lang="ja-JP" altLang="en-US" sz="6600" dirty="0" smtClean="0"/>
              <a:t>債権総論</a:t>
            </a:r>
            <a:r>
              <a:rPr kumimoji="1" lang="en-US" altLang="ja-JP" sz="6600" dirty="0" smtClean="0"/>
              <a:t>1</a:t>
            </a:r>
            <a:r>
              <a:rPr kumimoji="1" lang="en-US" altLang="ja-JP" sz="2000" dirty="0" smtClean="0"/>
              <a:t/>
            </a:r>
            <a:br>
              <a:rPr kumimoji="1" lang="en-US" altLang="ja-JP" sz="2000" dirty="0" smtClean="0"/>
            </a:br>
            <a:r>
              <a:rPr kumimoji="1" lang="en-US" altLang="ja-JP" sz="1800" dirty="0" smtClean="0"/>
              <a:t/>
            </a:r>
            <a:br>
              <a:rPr kumimoji="1" lang="en-US" altLang="ja-JP" sz="1800" dirty="0" smtClean="0"/>
            </a:br>
            <a:r>
              <a:rPr kumimoji="1" lang="ja-JP" altLang="en-US" sz="4000" dirty="0" smtClean="0"/>
              <a:t>第</a:t>
            </a:r>
            <a:r>
              <a:rPr kumimoji="1" lang="en-US" altLang="ja-JP" sz="4000" dirty="0" smtClean="0"/>
              <a:t>3</a:t>
            </a:r>
            <a:r>
              <a:rPr kumimoji="1" lang="ja-JP" altLang="en-US" sz="4000" dirty="0" smtClean="0"/>
              <a:t>回（債権・債務</a:t>
            </a:r>
            <a:r>
              <a:rPr lang="ja-JP" altLang="en-US" sz="4000" dirty="0" smtClean="0"/>
              <a:t>の</a:t>
            </a:r>
            <a:r>
              <a:rPr lang="ja-JP" altLang="en-US" sz="4000" dirty="0"/>
              <a:t>目的</a:t>
            </a:r>
            <a:r>
              <a:rPr kumimoji="1" lang="ja-JP" altLang="en-US" sz="4000" dirty="0" smtClean="0"/>
              <a:t>）</a:t>
            </a:r>
            <a:endParaRPr kumimoji="1" lang="ja-JP" altLang="en-US" sz="4000" dirty="0"/>
          </a:p>
        </p:txBody>
      </p:sp>
      <p:sp>
        <p:nvSpPr>
          <p:cNvPr id="3" name="サブタイトル 2"/>
          <p:cNvSpPr>
            <a:spLocks noGrp="1"/>
          </p:cNvSpPr>
          <p:nvPr>
            <p:ph type="subTitle" idx="1"/>
          </p:nvPr>
        </p:nvSpPr>
        <p:spPr>
          <a:xfrm>
            <a:off x="1371600" y="3094112"/>
            <a:ext cx="6400800" cy="1198984"/>
          </a:xfrm>
        </p:spPr>
        <p:txBody>
          <a:bodyPr/>
          <a:lstStyle/>
          <a:p>
            <a:pPr algn="r"/>
            <a:r>
              <a:rPr kumimoji="1" lang="ja-JP" altLang="en-US" dirty="0" smtClean="0">
                <a:solidFill>
                  <a:schemeClr val="tx1"/>
                </a:solidFill>
              </a:rPr>
              <a:t>明治学院大学法学部教授</a:t>
            </a:r>
            <a:endParaRPr kumimoji="1" lang="en-US" altLang="ja-JP" dirty="0" smtClean="0">
              <a:solidFill>
                <a:schemeClr val="tx1"/>
              </a:solidFill>
            </a:endParaRPr>
          </a:p>
          <a:p>
            <a:pPr algn="r"/>
            <a:r>
              <a:rPr lang="ja-JP" altLang="en-US" dirty="0" smtClean="0">
                <a:solidFill>
                  <a:schemeClr val="tx1"/>
                </a:solidFill>
              </a:rPr>
              <a:t>加賀山茂</a:t>
            </a:r>
            <a:endParaRPr kumimoji="1" lang="ja-JP" altLang="en-US" dirty="0">
              <a:solidFill>
                <a:schemeClr val="tx1"/>
              </a:solidFill>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2015/4/21</a:t>
            </a:r>
            <a:endParaRPr kumimoji="1" lang="ja-JP" altLang="en-US"/>
          </a:p>
        </p:txBody>
      </p:sp>
      <p:sp>
        <p:nvSpPr>
          <p:cNvPr id="6" name="フッター プレースホルダー 5"/>
          <p:cNvSpPr>
            <a:spLocks noGrp="1"/>
          </p:cNvSpPr>
          <p:nvPr>
            <p:ph type="ftr" sz="quarter" idx="11"/>
          </p:nvPr>
        </p:nvSpPr>
        <p:spPr/>
        <p:txBody>
          <a:bodyPr/>
          <a:lstStyle/>
          <a:p>
            <a:r>
              <a:rPr lang="en-US" altLang="ja-JP" smtClean="0"/>
              <a:t>Lecture on Obligation 2015</a:t>
            </a:r>
            <a:endParaRPr lang="ja-JP" altLang="en-US" dirty="0" smtClean="0"/>
          </a:p>
        </p:txBody>
      </p:sp>
      <p:sp>
        <p:nvSpPr>
          <p:cNvPr id="8" name="テキスト ボックス 7"/>
          <p:cNvSpPr txBox="1"/>
          <p:nvPr/>
        </p:nvSpPr>
        <p:spPr>
          <a:xfrm>
            <a:off x="401918" y="4365104"/>
            <a:ext cx="8316924" cy="1631216"/>
          </a:xfrm>
          <a:prstGeom prst="rect">
            <a:avLst/>
          </a:prstGeom>
          <a:noFill/>
        </p:spPr>
        <p:txBody>
          <a:bodyPr wrap="square" rtlCol="0">
            <a:spAutoFit/>
          </a:bodyPr>
          <a:lstStyle/>
          <a:p>
            <a:pPr marL="285750" indent="-285750">
              <a:buClr>
                <a:srgbClr val="002060"/>
              </a:buClr>
              <a:buFont typeface="Wingdings" panose="05000000000000000000" pitchFamily="2" charset="2"/>
              <a:buChar char="n"/>
            </a:pPr>
            <a:r>
              <a:rPr lang="ja-JP" altLang="en-US" sz="2000" dirty="0"/>
              <a:t>六法とノートを用意してください。</a:t>
            </a:r>
            <a:endParaRPr lang="en-US" altLang="ja-JP" sz="2000" dirty="0"/>
          </a:p>
          <a:p>
            <a:pPr marL="541338" lvl="1" indent="-279400">
              <a:buClr>
                <a:srgbClr val="FF0000"/>
              </a:buClr>
              <a:buFont typeface="Wingdings" panose="05000000000000000000" pitchFamily="2" charset="2"/>
              <a:buChar char="n"/>
            </a:pPr>
            <a:r>
              <a:rPr lang="ja-JP" altLang="en-US" sz="2000" dirty="0" smtClean="0"/>
              <a:t>しかも，そのノートは，あなたの一生の宝になることでしょう。</a:t>
            </a:r>
            <a:endParaRPr lang="en-US" altLang="ja-JP" sz="2000" dirty="0" smtClean="0"/>
          </a:p>
          <a:p>
            <a:pPr marL="541338" lvl="1" indent="-279400">
              <a:buClr>
                <a:srgbClr val="FF0000"/>
              </a:buClr>
              <a:buFont typeface="Wingdings" panose="05000000000000000000" pitchFamily="2" charset="2"/>
              <a:buChar char="n"/>
            </a:pPr>
            <a:r>
              <a:rPr lang="ja-JP" altLang="en-US" sz="2000" dirty="0" smtClean="0"/>
              <a:t>条文</a:t>
            </a:r>
            <a:r>
              <a:rPr lang="ja-JP" altLang="en-US" sz="2000" dirty="0"/>
              <a:t>が出てきたら必ず六法で</a:t>
            </a:r>
            <a:r>
              <a:rPr lang="ja-JP" altLang="en-US" sz="2000" dirty="0" smtClean="0"/>
              <a:t>確かめましょう</a:t>
            </a:r>
            <a:r>
              <a:rPr lang="ja-JP" altLang="en-US" sz="2000" dirty="0"/>
              <a:t>。</a:t>
            </a:r>
            <a:endParaRPr lang="en-US" altLang="ja-JP" sz="2000" dirty="0"/>
          </a:p>
          <a:p>
            <a:pPr marL="541338" lvl="1" indent="-279400">
              <a:buClr>
                <a:srgbClr val="FF0000"/>
              </a:buClr>
              <a:buFont typeface="Wingdings" panose="05000000000000000000" pitchFamily="2" charset="2"/>
              <a:buChar char="n"/>
            </a:pPr>
            <a:r>
              <a:rPr lang="ja-JP" altLang="en-US" sz="2000" dirty="0"/>
              <a:t>疑問点は，ノートに書きとめ，理解できたら</a:t>
            </a:r>
            <a:r>
              <a:rPr lang="ja-JP" altLang="en-US" sz="2000" dirty="0" smtClean="0"/>
              <a:t>，メモを追加しましょう</a:t>
            </a:r>
            <a:r>
              <a:rPr lang="ja-JP" altLang="en-US" sz="2000" dirty="0"/>
              <a:t>。</a:t>
            </a:r>
            <a:endParaRPr lang="en-US" altLang="ja-JP" sz="2000" dirty="0"/>
          </a:p>
          <a:p>
            <a:pPr marL="541338" lvl="1" indent="-279400">
              <a:buClr>
                <a:srgbClr val="FF0000"/>
              </a:buClr>
              <a:buFont typeface="Wingdings" panose="05000000000000000000" pitchFamily="2" charset="2"/>
              <a:buChar char="n"/>
            </a:pPr>
            <a:r>
              <a:rPr lang="ja-JP" altLang="en-US" sz="2000" dirty="0"/>
              <a:t>そのノートがあれば，定期試験の準備</a:t>
            </a:r>
            <a:r>
              <a:rPr lang="ja-JP" altLang="en-US" sz="2000" dirty="0" smtClean="0"/>
              <a:t>が楽</a:t>
            </a:r>
            <a:r>
              <a:rPr lang="ja-JP" altLang="en-US" sz="2000" dirty="0"/>
              <a:t>に</a:t>
            </a:r>
            <a:r>
              <a:rPr lang="ja-JP" altLang="en-US" sz="2000" dirty="0" smtClean="0"/>
              <a:t>なります</a:t>
            </a:r>
            <a:r>
              <a:rPr lang="ja-JP" altLang="en-US" sz="2000" dirty="0" smtClean="0"/>
              <a:t>。</a:t>
            </a:r>
            <a:endParaRPr lang="en-US" altLang="ja-JP" sz="2000" dirty="0" smtClean="0"/>
          </a:p>
        </p:txBody>
      </p:sp>
    </p:spTree>
    <p:extLst>
      <p:ext uri="{BB962C8B-B14F-4D97-AF65-F5344CB8AC3E}">
        <p14:creationId xmlns:p14="http://schemas.microsoft.com/office/powerpoint/2010/main" val="17575381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500"/>
                                        <p:tgtEl>
                                          <p:spTgt spid="2"/>
                                        </p:tgtEl>
                                      </p:cBhvr>
                                    </p:animEffect>
                                  </p:childTnLst>
                                </p:cTn>
                              </p:par>
                            </p:childTnLst>
                          </p:cTn>
                        </p:par>
                        <p:par>
                          <p:cTn id="8" fill="hold">
                            <p:stCondLst>
                              <p:cond delay="1750"/>
                            </p:stCondLst>
                            <p:childTnLst>
                              <p:par>
                                <p:cTn id="9" presetID="22" presetClass="entr" presetSubtype="8" fill="hold" grpId="0" nodeType="afterEffect">
                                  <p:stCondLst>
                                    <p:cond delay="25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750"/>
                                        <p:tgtEl>
                                          <p:spTgt spid="3">
                                            <p:txEl>
                                              <p:pRg st="0" end="0"/>
                                            </p:txEl>
                                          </p:spTgt>
                                        </p:tgtEl>
                                      </p:cBhvr>
                                    </p:animEffect>
                                  </p:childTnLst>
                                </p:cTn>
                              </p:par>
                            </p:childTnLst>
                          </p:cTn>
                        </p:par>
                        <p:par>
                          <p:cTn id="12" fill="hold">
                            <p:stCondLst>
                              <p:cond delay="2750"/>
                            </p:stCondLst>
                            <p:childTnLst>
                              <p:par>
                                <p:cTn id="13" presetID="22" presetClass="entr" presetSubtype="8" fill="hold" grpId="0" nodeType="afterEffect">
                                  <p:stCondLst>
                                    <p:cond delay="25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txEl>
                                              <p:pRg st="0" end="0"/>
                                            </p:txEl>
                                          </p:spTgt>
                                        </p:tgtEl>
                                        <p:attrNameLst>
                                          <p:attrName>style.visibility</p:attrName>
                                        </p:attrNameLst>
                                      </p:cBhvr>
                                      <p:to>
                                        <p:strVal val="visible"/>
                                      </p:to>
                                    </p:set>
                                    <p:animEffect transition="in" filter="wipe(left)">
                                      <p:cBhvr>
                                        <p:cTn id="20" dur="1000"/>
                                        <p:tgtEl>
                                          <p:spTgt spid="8">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8">
                                            <p:txEl>
                                              <p:pRg st="1" end="1"/>
                                            </p:txEl>
                                          </p:spTgt>
                                        </p:tgtEl>
                                        <p:attrNameLst>
                                          <p:attrName>style.visibility</p:attrName>
                                        </p:attrNameLst>
                                      </p:cBhvr>
                                      <p:to>
                                        <p:strVal val="visible"/>
                                      </p:to>
                                    </p:set>
                                    <p:animEffect transition="in" filter="wipe(left)">
                                      <p:cBhvr>
                                        <p:cTn id="25" dur="1000"/>
                                        <p:tgtEl>
                                          <p:spTgt spid="8">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8">
                                            <p:txEl>
                                              <p:pRg st="2" end="2"/>
                                            </p:txEl>
                                          </p:spTgt>
                                        </p:tgtEl>
                                        <p:attrNameLst>
                                          <p:attrName>style.visibility</p:attrName>
                                        </p:attrNameLst>
                                      </p:cBhvr>
                                      <p:to>
                                        <p:strVal val="visible"/>
                                      </p:to>
                                    </p:set>
                                    <p:animEffect transition="in" filter="wipe(left)">
                                      <p:cBhvr>
                                        <p:cTn id="30" dur="1000"/>
                                        <p:tgtEl>
                                          <p:spTgt spid="8">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8">
                                            <p:txEl>
                                              <p:pRg st="3" end="3"/>
                                            </p:txEl>
                                          </p:spTgt>
                                        </p:tgtEl>
                                        <p:attrNameLst>
                                          <p:attrName>style.visibility</p:attrName>
                                        </p:attrNameLst>
                                      </p:cBhvr>
                                      <p:to>
                                        <p:strVal val="visible"/>
                                      </p:to>
                                    </p:set>
                                    <p:animEffect transition="in" filter="wipe(left)">
                                      <p:cBhvr>
                                        <p:cTn id="35" dur="1250"/>
                                        <p:tgtEl>
                                          <p:spTgt spid="8">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8">
                                            <p:txEl>
                                              <p:pRg st="4" end="4"/>
                                            </p:txEl>
                                          </p:spTgt>
                                        </p:tgtEl>
                                        <p:attrNameLst>
                                          <p:attrName>style.visibility</p:attrName>
                                        </p:attrNameLst>
                                      </p:cBhvr>
                                      <p:to>
                                        <p:strVal val="visible"/>
                                      </p:to>
                                    </p:set>
                                    <p:animEffect transition="in" filter="wipe(left)">
                                      <p:cBhvr>
                                        <p:cTn id="40" dur="10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8"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normAutofit/>
          </a:bodyPr>
          <a:lstStyle/>
          <a:p>
            <a:r>
              <a:rPr kumimoji="1" lang="ja-JP" altLang="en-US" dirty="0" smtClean="0"/>
              <a:t>債権の目的と目的物との</a:t>
            </a:r>
            <a:r>
              <a:rPr lang="ja-JP" altLang="en-US" dirty="0" smtClean="0"/>
              <a:t>区別</a:t>
            </a:r>
            <a:endParaRPr kumimoji="1" lang="ja-JP" altLang="en-US" sz="2800" dirty="0"/>
          </a:p>
        </p:txBody>
      </p:sp>
      <p:sp>
        <p:nvSpPr>
          <p:cNvPr id="5" name="日付プレースホルダー 4"/>
          <p:cNvSpPr>
            <a:spLocks noGrp="1"/>
          </p:cNvSpPr>
          <p:nvPr>
            <p:ph type="dt" sz="half" idx="10"/>
          </p:nvPr>
        </p:nvSpPr>
        <p:spPr/>
        <p:txBody>
          <a:bodyPr/>
          <a:lstStyle/>
          <a:p>
            <a:r>
              <a:rPr kumimoji="1" lang="en-US" altLang="ja-JP" smtClean="0"/>
              <a:t>2015/4/21</a:t>
            </a:r>
            <a:endParaRPr kumimoji="1" lang="ja-JP" altLang="en-US"/>
          </a:p>
        </p:txBody>
      </p:sp>
      <p:sp>
        <p:nvSpPr>
          <p:cNvPr id="6" name="フッター プレースホルダー 5"/>
          <p:cNvSpPr>
            <a:spLocks noGrp="1"/>
          </p:cNvSpPr>
          <p:nvPr>
            <p:ph type="ftr" sz="quarter" idx="11"/>
          </p:nvPr>
        </p:nvSpPr>
        <p:spPr/>
        <p:txBody>
          <a:bodyPr/>
          <a:lstStyle/>
          <a:p>
            <a:r>
              <a:rPr lang="en-US" altLang="ja-JP" smtClean="0"/>
              <a:t>Lecture on Obligation 2015</a:t>
            </a:r>
            <a:endParaRPr lang="ja-JP" altLang="en-US" dirty="0" smtClean="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10</a:t>
            </a:fld>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1048451648"/>
              </p:ext>
            </p:extLst>
          </p:nvPr>
        </p:nvGraphicFramePr>
        <p:xfrm>
          <a:off x="628253" y="1529442"/>
          <a:ext cx="7976195" cy="4552280"/>
        </p:xfrm>
        <a:graphic>
          <a:graphicData uri="http://schemas.openxmlformats.org/drawingml/2006/table">
            <a:tbl>
              <a:tblPr firstRow="1" bandRow="1">
                <a:tableStyleId>{5C22544A-7EE6-4342-B048-85BDC9FD1C3A}</a:tableStyleId>
              </a:tblPr>
              <a:tblGrid>
                <a:gridCol w="1580837"/>
                <a:gridCol w="1580837"/>
                <a:gridCol w="1713807"/>
                <a:gridCol w="1625160"/>
                <a:gridCol w="1475554"/>
              </a:tblGrid>
              <a:tr h="910456">
                <a:tc>
                  <a:txBody>
                    <a:bodyPr/>
                    <a:lstStyle/>
                    <a:p>
                      <a:pPr algn="ct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債務の主体</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債務</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債務の目的</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目的物</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0456">
                <a:tc>
                  <a:txBody>
                    <a:bodyPr/>
                    <a:lstStyle/>
                    <a:p>
                      <a:pPr algn="ctr"/>
                      <a:r>
                        <a:rPr kumimoji="1" lang="ja-JP" altLang="en-US" sz="2400" dirty="0" smtClean="0"/>
                        <a:t>英語</a:t>
                      </a:r>
                      <a:endParaRPr kumimoji="1" lang="ja-JP" alt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latin typeface="Times New Roman" panose="02020603050405020304" pitchFamily="18" charset="0"/>
                          <a:cs typeface="Times New Roman" panose="02020603050405020304" pitchFamily="18" charset="0"/>
                        </a:rPr>
                        <a:t>Obligor</a:t>
                      </a:r>
                      <a:br>
                        <a:rPr kumimoji="1" lang="en-US" altLang="ja-JP" sz="2000" b="1" dirty="0" smtClean="0">
                          <a:latin typeface="Times New Roman" panose="02020603050405020304" pitchFamily="18" charset="0"/>
                          <a:cs typeface="Times New Roman" panose="02020603050405020304" pitchFamily="18" charset="0"/>
                        </a:rPr>
                      </a:br>
                      <a:r>
                        <a:rPr kumimoji="1" lang="ja-JP" altLang="en-US" sz="2000" b="1" dirty="0" smtClean="0">
                          <a:latin typeface="Times New Roman" panose="02020603050405020304" pitchFamily="18" charset="0"/>
                          <a:cs typeface="Times New Roman" panose="02020603050405020304" pitchFamily="18" charset="0"/>
                        </a:rPr>
                        <a:t>債務者は</a:t>
                      </a:r>
                      <a:endParaRPr kumimoji="1" lang="ja-JP" altLang="en-US" sz="20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latin typeface="Times New Roman" panose="02020603050405020304" pitchFamily="18" charset="0"/>
                          <a:cs typeface="Times New Roman" panose="02020603050405020304" pitchFamily="18" charset="0"/>
                        </a:rPr>
                        <a:t>ought</a:t>
                      </a:r>
                      <a:br>
                        <a:rPr kumimoji="1" lang="en-US" altLang="ja-JP" sz="2000" b="1" dirty="0" smtClean="0">
                          <a:latin typeface="Times New Roman" panose="02020603050405020304" pitchFamily="18" charset="0"/>
                          <a:cs typeface="Times New Roman" panose="02020603050405020304" pitchFamily="18" charset="0"/>
                        </a:rPr>
                      </a:br>
                      <a:r>
                        <a:rPr kumimoji="1" lang="ja-JP" altLang="en-US" sz="2000" b="1" dirty="0" smtClean="0">
                          <a:latin typeface="Times New Roman" panose="02020603050405020304" pitchFamily="18" charset="0"/>
                          <a:cs typeface="Times New Roman" panose="02020603050405020304" pitchFamily="18" charset="0"/>
                        </a:rPr>
                        <a:t>すべきである</a:t>
                      </a:r>
                      <a:endParaRPr kumimoji="1" lang="ja-JP" altLang="en-US" sz="20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latin typeface="Times New Roman" panose="02020603050405020304" pitchFamily="18" charset="0"/>
                          <a:cs typeface="Times New Roman" panose="02020603050405020304" pitchFamily="18" charset="0"/>
                        </a:rPr>
                        <a:t>to</a:t>
                      </a:r>
                      <a:r>
                        <a:rPr kumimoji="1" lang="en-US" altLang="ja-JP" sz="2000" b="1" baseline="0" dirty="0" smtClean="0">
                          <a:latin typeface="Times New Roman" panose="02020603050405020304" pitchFamily="18" charset="0"/>
                          <a:cs typeface="Times New Roman" panose="02020603050405020304" pitchFamily="18" charset="0"/>
                        </a:rPr>
                        <a:t> do</a:t>
                      </a:r>
                      <a:br>
                        <a:rPr kumimoji="1" lang="en-US" altLang="ja-JP" sz="2000" b="1" baseline="0" dirty="0" smtClean="0">
                          <a:latin typeface="Times New Roman" panose="02020603050405020304" pitchFamily="18" charset="0"/>
                          <a:cs typeface="Times New Roman" panose="02020603050405020304" pitchFamily="18" charset="0"/>
                        </a:rPr>
                      </a:br>
                      <a:r>
                        <a:rPr kumimoji="1" lang="ja-JP" altLang="en-US" sz="2000" b="1" baseline="0" dirty="0" smtClean="0">
                          <a:latin typeface="Times New Roman" panose="02020603050405020304" pitchFamily="18" charset="0"/>
                          <a:cs typeface="Times New Roman" panose="02020603050405020304" pitchFamily="18" charset="0"/>
                        </a:rPr>
                        <a:t>～することを</a:t>
                      </a:r>
                      <a:endParaRPr kumimoji="1" lang="ja-JP" altLang="en-US" sz="20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latin typeface="Times New Roman" panose="02020603050405020304" pitchFamily="18" charset="0"/>
                          <a:cs typeface="Times New Roman" panose="02020603050405020304" pitchFamily="18" charset="0"/>
                        </a:rPr>
                        <a:t>something</a:t>
                      </a:r>
                      <a:br>
                        <a:rPr kumimoji="1" lang="en-US" altLang="ja-JP" sz="2000" b="1" dirty="0" smtClean="0">
                          <a:latin typeface="Times New Roman" panose="02020603050405020304" pitchFamily="18" charset="0"/>
                          <a:cs typeface="Times New Roman" panose="02020603050405020304" pitchFamily="18" charset="0"/>
                        </a:rPr>
                      </a:br>
                      <a:r>
                        <a:rPr kumimoji="1" lang="ja-JP" altLang="en-US" sz="2000" b="1" dirty="0" smtClean="0">
                          <a:latin typeface="Times New Roman" panose="02020603050405020304" pitchFamily="18" charset="0"/>
                          <a:cs typeface="Times New Roman" panose="02020603050405020304" pitchFamily="18" charset="0"/>
                        </a:rPr>
                        <a:t>目的物に</a:t>
                      </a:r>
                      <a:endParaRPr kumimoji="1" lang="ja-JP" altLang="en-US" sz="20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0456">
                <a:tc>
                  <a:txBody>
                    <a:bodyPr/>
                    <a:lstStyle/>
                    <a:p>
                      <a:pPr algn="ctr"/>
                      <a:r>
                        <a:rPr kumimoji="1" lang="ja-JP" altLang="en-US" sz="2400" dirty="0" smtClean="0"/>
                        <a:t>日本語</a:t>
                      </a:r>
                      <a:endParaRPr kumimoji="1" lang="ja-JP" alt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債務者は</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履行する</a:t>
                      </a:r>
                      <a:r>
                        <a:rPr kumimoji="1" lang="en-US" altLang="ja-JP" sz="2000" dirty="0" smtClean="0"/>
                        <a:t/>
                      </a:r>
                      <a:br>
                        <a:rPr kumimoji="1" lang="en-US" altLang="ja-JP" sz="2000" dirty="0" smtClean="0"/>
                      </a:br>
                      <a:r>
                        <a:rPr kumimoji="1" lang="ja-JP" altLang="en-US" sz="2000" dirty="0" smtClean="0"/>
                        <a:t>債務を負う</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目的を</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目的物に</a:t>
                      </a:r>
                      <a:endParaRPr kumimoji="1" lang="en-US" altLang="ja-JP" sz="20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0456">
                <a:tc rowSpan="2">
                  <a:txBody>
                    <a:bodyPr/>
                    <a:lstStyle/>
                    <a:p>
                      <a:pPr algn="ctr"/>
                      <a:r>
                        <a:rPr kumimoji="1" lang="ja-JP" altLang="en-US" sz="2400" dirty="0" smtClean="0"/>
                        <a:t>具体例</a:t>
                      </a:r>
                      <a:r>
                        <a:rPr kumimoji="1" lang="en-US" altLang="ja-JP" sz="2400" dirty="0" smtClean="0"/>
                        <a:t/>
                      </a:r>
                      <a:br>
                        <a:rPr kumimoji="1" lang="en-US" altLang="ja-JP" sz="2400" dirty="0" smtClean="0"/>
                      </a:br>
                      <a:r>
                        <a:rPr kumimoji="1" lang="ja-JP" altLang="en-US" sz="2400" dirty="0" smtClean="0"/>
                        <a:t>（売買）</a:t>
                      </a:r>
                      <a:endParaRPr kumimoji="1" lang="ja-JP" alt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売主は</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しなければ</a:t>
                      </a:r>
                      <a:r>
                        <a:rPr kumimoji="1" lang="en-US" altLang="ja-JP" sz="2000" dirty="0" smtClean="0"/>
                        <a:t/>
                      </a:r>
                      <a:br>
                        <a:rPr kumimoji="1" lang="en-US" altLang="ja-JP" sz="2000" dirty="0" smtClean="0"/>
                      </a:br>
                      <a:r>
                        <a:rPr kumimoji="1" lang="ja-JP" altLang="en-US" sz="2000" dirty="0" smtClean="0"/>
                        <a:t>ならない</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t>?</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0456">
                <a:tc vMerge="1">
                  <a:txBody>
                    <a:bodyPr/>
                    <a:lstStyle/>
                    <a:p>
                      <a:pPr algn="ctr"/>
                      <a:endParaRPr kumimoji="1" lang="ja-JP" altLang="en-US" dirty="0"/>
                    </a:p>
                  </a:txBody>
                  <a:tcPr anchor="ctr"/>
                </a:tc>
                <a:tc>
                  <a:txBody>
                    <a:bodyPr/>
                    <a:lstStyle/>
                    <a:p>
                      <a:pPr algn="ct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660200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normAutofit/>
          </a:bodyPr>
          <a:lstStyle/>
          <a:p>
            <a:r>
              <a:rPr kumimoji="1" lang="ja-JP" altLang="en-US" dirty="0" smtClean="0"/>
              <a:t>債権の目的と目的物との</a:t>
            </a:r>
            <a:r>
              <a:rPr lang="ja-JP" altLang="en-US" dirty="0" smtClean="0"/>
              <a:t>区別</a:t>
            </a:r>
            <a:endParaRPr kumimoji="1" lang="ja-JP" altLang="en-US" sz="2800" dirty="0"/>
          </a:p>
        </p:txBody>
      </p:sp>
      <p:sp>
        <p:nvSpPr>
          <p:cNvPr id="5" name="日付プレースホルダー 4"/>
          <p:cNvSpPr>
            <a:spLocks noGrp="1"/>
          </p:cNvSpPr>
          <p:nvPr>
            <p:ph type="dt" sz="half" idx="10"/>
          </p:nvPr>
        </p:nvSpPr>
        <p:spPr/>
        <p:txBody>
          <a:bodyPr/>
          <a:lstStyle/>
          <a:p>
            <a:r>
              <a:rPr kumimoji="1" lang="en-US" altLang="ja-JP" smtClean="0"/>
              <a:t>2015/4/21</a:t>
            </a:r>
            <a:endParaRPr kumimoji="1" lang="ja-JP" altLang="en-US"/>
          </a:p>
        </p:txBody>
      </p:sp>
      <p:sp>
        <p:nvSpPr>
          <p:cNvPr id="6" name="フッター プレースホルダー 5"/>
          <p:cNvSpPr>
            <a:spLocks noGrp="1"/>
          </p:cNvSpPr>
          <p:nvPr>
            <p:ph type="ftr" sz="quarter" idx="11"/>
          </p:nvPr>
        </p:nvSpPr>
        <p:spPr/>
        <p:txBody>
          <a:bodyPr/>
          <a:lstStyle/>
          <a:p>
            <a:r>
              <a:rPr lang="en-US" altLang="ja-JP" smtClean="0"/>
              <a:t>Lecture on Obligation 2015</a:t>
            </a:r>
            <a:endParaRPr lang="ja-JP" altLang="en-US" dirty="0" smtClean="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11</a:t>
            </a:fld>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3960624654"/>
              </p:ext>
            </p:extLst>
          </p:nvPr>
        </p:nvGraphicFramePr>
        <p:xfrm>
          <a:off x="628253" y="1529442"/>
          <a:ext cx="7976195" cy="4552280"/>
        </p:xfrm>
        <a:graphic>
          <a:graphicData uri="http://schemas.openxmlformats.org/drawingml/2006/table">
            <a:tbl>
              <a:tblPr firstRow="1" bandRow="1">
                <a:tableStyleId>{5C22544A-7EE6-4342-B048-85BDC9FD1C3A}</a:tableStyleId>
              </a:tblPr>
              <a:tblGrid>
                <a:gridCol w="1580837"/>
                <a:gridCol w="1580837"/>
                <a:gridCol w="1713807"/>
                <a:gridCol w="1625160"/>
                <a:gridCol w="1475554"/>
              </a:tblGrid>
              <a:tr h="910456">
                <a:tc>
                  <a:txBody>
                    <a:bodyPr/>
                    <a:lstStyle/>
                    <a:p>
                      <a:pPr algn="ct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債務の主体</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債務</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債務の目的</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目的物</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0456">
                <a:tc>
                  <a:txBody>
                    <a:bodyPr/>
                    <a:lstStyle/>
                    <a:p>
                      <a:pPr algn="ctr"/>
                      <a:r>
                        <a:rPr kumimoji="1" lang="ja-JP" altLang="en-US" sz="2400" dirty="0" smtClean="0"/>
                        <a:t>英語</a:t>
                      </a:r>
                      <a:endParaRPr kumimoji="1" lang="ja-JP" alt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latin typeface="Times New Roman" panose="02020603050405020304" pitchFamily="18" charset="0"/>
                          <a:cs typeface="Times New Roman" panose="02020603050405020304" pitchFamily="18" charset="0"/>
                        </a:rPr>
                        <a:t>Obligor</a:t>
                      </a:r>
                      <a:br>
                        <a:rPr kumimoji="1" lang="en-US" altLang="ja-JP" sz="2000" b="1" dirty="0" smtClean="0">
                          <a:latin typeface="Times New Roman" panose="02020603050405020304" pitchFamily="18" charset="0"/>
                          <a:cs typeface="Times New Roman" panose="02020603050405020304" pitchFamily="18" charset="0"/>
                        </a:rPr>
                      </a:br>
                      <a:r>
                        <a:rPr kumimoji="1" lang="ja-JP" altLang="en-US" sz="2000" b="1" dirty="0" smtClean="0">
                          <a:latin typeface="Times New Roman" panose="02020603050405020304" pitchFamily="18" charset="0"/>
                          <a:cs typeface="Times New Roman" panose="02020603050405020304" pitchFamily="18" charset="0"/>
                        </a:rPr>
                        <a:t>債務者は</a:t>
                      </a:r>
                      <a:endParaRPr kumimoji="1" lang="ja-JP" altLang="en-US" sz="20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latin typeface="Times New Roman" panose="02020603050405020304" pitchFamily="18" charset="0"/>
                          <a:cs typeface="Times New Roman" panose="02020603050405020304" pitchFamily="18" charset="0"/>
                        </a:rPr>
                        <a:t>ought</a:t>
                      </a:r>
                      <a:br>
                        <a:rPr kumimoji="1" lang="en-US" altLang="ja-JP" sz="2000" b="1" dirty="0" smtClean="0">
                          <a:latin typeface="Times New Roman" panose="02020603050405020304" pitchFamily="18" charset="0"/>
                          <a:cs typeface="Times New Roman" panose="02020603050405020304" pitchFamily="18" charset="0"/>
                        </a:rPr>
                      </a:br>
                      <a:r>
                        <a:rPr kumimoji="1" lang="ja-JP" altLang="en-US" sz="2000" b="1" dirty="0" smtClean="0">
                          <a:latin typeface="Times New Roman" panose="02020603050405020304" pitchFamily="18" charset="0"/>
                          <a:cs typeface="Times New Roman" panose="02020603050405020304" pitchFamily="18" charset="0"/>
                        </a:rPr>
                        <a:t>すべきである</a:t>
                      </a:r>
                      <a:endParaRPr kumimoji="1" lang="ja-JP" altLang="en-US" sz="20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latin typeface="Times New Roman" panose="02020603050405020304" pitchFamily="18" charset="0"/>
                          <a:cs typeface="Times New Roman" panose="02020603050405020304" pitchFamily="18" charset="0"/>
                        </a:rPr>
                        <a:t>to</a:t>
                      </a:r>
                      <a:r>
                        <a:rPr kumimoji="1" lang="en-US" altLang="ja-JP" sz="2000" b="1" baseline="0" dirty="0" smtClean="0">
                          <a:latin typeface="Times New Roman" panose="02020603050405020304" pitchFamily="18" charset="0"/>
                          <a:cs typeface="Times New Roman" panose="02020603050405020304" pitchFamily="18" charset="0"/>
                        </a:rPr>
                        <a:t> do</a:t>
                      </a:r>
                      <a:br>
                        <a:rPr kumimoji="1" lang="en-US" altLang="ja-JP" sz="2000" b="1" baseline="0" dirty="0" smtClean="0">
                          <a:latin typeface="Times New Roman" panose="02020603050405020304" pitchFamily="18" charset="0"/>
                          <a:cs typeface="Times New Roman" panose="02020603050405020304" pitchFamily="18" charset="0"/>
                        </a:rPr>
                      </a:br>
                      <a:r>
                        <a:rPr kumimoji="1" lang="ja-JP" altLang="en-US" sz="2000" b="1" baseline="0" dirty="0" smtClean="0">
                          <a:latin typeface="Times New Roman" panose="02020603050405020304" pitchFamily="18" charset="0"/>
                          <a:cs typeface="Times New Roman" panose="02020603050405020304" pitchFamily="18" charset="0"/>
                        </a:rPr>
                        <a:t>～することを</a:t>
                      </a:r>
                      <a:endParaRPr kumimoji="1" lang="ja-JP" altLang="en-US" sz="20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latin typeface="Times New Roman" panose="02020603050405020304" pitchFamily="18" charset="0"/>
                          <a:cs typeface="Times New Roman" panose="02020603050405020304" pitchFamily="18" charset="0"/>
                        </a:rPr>
                        <a:t>something</a:t>
                      </a:r>
                      <a:br>
                        <a:rPr kumimoji="1" lang="en-US" altLang="ja-JP" sz="2000" b="1" dirty="0" smtClean="0">
                          <a:latin typeface="Times New Roman" panose="02020603050405020304" pitchFamily="18" charset="0"/>
                          <a:cs typeface="Times New Roman" panose="02020603050405020304" pitchFamily="18" charset="0"/>
                        </a:rPr>
                      </a:br>
                      <a:r>
                        <a:rPr kumimoji="1" lang="ja-JP" altLang="en-US" sz="2000" b="1" dirty="0" smtClean="0">
                          <a:latin typeface="Times New Roman" panose="02020603050405020304" pitchFamily="18" charset="0"/>
                          <a:cs typeface="Times New Roman" panose="02020603050405020304" pitchFamily="18" charset="0"/>
                        </a:rPr>
                        <a:t>目的物に</a:t>
                      </a:r>
                      <a:endParaRPr kumimoji="1" lang="ja-JP" altLang="en-US" sz="20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0456">
                <a:tc>
                  <a:txBody>
                    <a:bodyPr/>
                    <a:lstStyle/>
                    <a:p>
                      <a:pPr algn="ctr"/>
                      <a:r>
                        <a:rPr kumimoji="1" lang="ja-JP" altLang="en-US" sz="2400" dirty="0" smtClean="0"/>
                        <a:t>日本語</a:t>
                      </a:r>
                      <a:endParaRPr kumimoji="1" lang="ja-JP" alt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債務者は</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履行する</a:t>
                      </a:r>
                      <a:r>
                        <a:rPr kumimoji="1" lang="en-US" altLang="ja-JP" sz="2000" dirty="0" smtClean="0"/>
                        <a:t/>
                      </a:r>
                      <a:br>
                        <a:rPr kumimoji="1" lang="en-US" altLang="ja-JP" sz="2000" dirty="0" smtClean="0"/>
                      </a:br>
                      <a:r>
                        <a:rPr kumimoji="1" lang="ja-JP" altLang="en-US" sz="2000" dirty="0" smtClean="0"/>
                        <a:t>債務を負う</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目的を</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目的物に</a:t>
                      </a:r>
                      <a:endParaRPr kumimoji="1" lang="en-US" altLang="ja-JP" sz="20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0456">
                <a:tc rowSpan="2">
                  <a:txBody>
                    <a:bodyPr/>
                    <a:lstStyle/>
                    <a:p>
                      <a:pPr algn="ctr"/>
                      <a:r>
                        <a:rPr kumimoji="1" lang="ja-JP" altLang="en-US" sz="2400" dirty="0" smtClean="0"/>
                        <a:t>具体例</a:t>
                      </a:r>
                      <a:r>
                        <a:rPr kumimoji="1" lang="en-US" altLang="ja-JP" sz="2400" dirty="0" smtClean="0"/>
                        <a:t/>
                      </a:r>
                      <a:br>
                        <a:rPr kumimoji="1" lang="en-US" altLang="ja-JP" sz="2400" dirty="0" smtClean="0"/>
                      </a:br>
                      <a:r>
                        <a:rPr kumimoji="1" lang="ja-JP" altLang="en-US" sz="2400" dirty="0" smtClean="0"/>
                        <a:t>（売買）</a:t>
                      </a:r>
                      <a:endParaRPr kumimoji="1" lang="ja-JP" alt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売主は</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しなければ</a:t>
                      </a:r>
                      <a:r>
                        <a:rPr kumimoji="1" lang="en-US" altLang="ja-JP" sz="2000" dirty="0" smtClean="0"/>
                        <a:t/>
                      </a:r>
                      <a:br>
                        <a:rPr kumimoji="1" lang="en-US" altLang="ja-JP" sz="2000" dirty="0" smtClean="0"/>
                      </a:br>
                      <a:r>
                        <a:rPr kumimoji="1" lang="ja-JP" altLang="en-US" sz="2000" dirty="0" smtClean="0"/>
                        <a:t>ならない</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引渡しを</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物品の</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0456">
                <a:tc vMerge="1">
                  <a:txBody>
                    <a:bodyPr/>
                    <a:lstStyle/>
                    <a:p>
                      <a:pPr algn="ctr"/>
                      <a:endParaRPr kumimoji="1" lang="ja-JP" altLang="en-US" dirty="0"/>
                    </a:p>
                  </a:txBody>
                  <a:tcPr anchor="ctr"/>
                </a:tc>
                <a:tc>
                  <a:txBody>
                    <a:bodyPr/>
                    <a:lstStyle/>
                    <a:p>
                      <a:pPr algn="ctr"/>
                      <a:r>
                        <a:rPr kumimoji="1" lang="ja-JP" altLang="en-US" sz="2000" dirty="0" smtClean="0"/>
                        <a:t>買主は</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しなければ</a:t>
                      </a:r>
                      <a:r>
                        <a:rPr kumimoji="1" lang="en-US" altLang="ja-JP" sz="2000" dirty="0" smtClean="0"/>
                        <a:t/>
                      </a:r>
                      <a:br>
                        <a:rPr kumimoji="1" lang="en-US" altLang="ja-JP" sz="2000" dirty="0" smtClean="0"/>
                      </a:br>
                      <a:r>
                        <a:rPr kumimoji="1" lang="ja-JP" altLang="en-US" sz="2000" dirty="0" smtClean="0"/>
                        <a:t>ならない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2000" dirty="0" smtClean="0"/>
                        <a:t>?</a:t>
                      </a:r>
                      <a:endParaRPr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ja-JP" sz="2000" dirty="0" smtClean="0"/>
                        <a:t>?</a:t>
                      </a:r>
                      <a:endParaRPr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904273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normAutofit/>
          </a:bodyPr>
          <a:lstStyle/>
          <a:p>
            <a:r>
              <a:rPr kumimoji="1" lang="ja-JP" altLang="en-US" dirty="0" smtClean="0"/>
              <a:t>債権の目的と目的物との</a:t>
            </a:r>
            <a:r>
              <a:rPr lang="ja-JP" altLang="en-US" dirty="0" smtClean="0"/>
              <a:t>区別</a:t>
            </a:r>
            <a:endParaRPr kumimoji="1" lang="ja-JP" altLang="en-US" sz="2800" dirty="0"/>
          </a:p>
        </p:txBody>
      </p:sp>
      <p:sp>
        <p:nvSpPr>
          <p:cNvPr id="5" name="日付プレースホルダー 4"/>
          <p:cNvSpPr>
            <a:spLocks noGrp="1"/>
          </p:cNvSpPr>
          <p:nvPr>
            <p:ph type="dt" sz="half" idx="10"/>
          </p:nvPr>
        </p:nvSpPr>
        <p:spPr/>
        <p:txBody>
          <a:bodyPr/>
          <a:lstStyle/>
          <a:p>
            <a:r>
              <a:rPr kumimoji="1" lang="en-US" altLang="ja-JP" smtClean="0"/>
              <a:t>2015/4/21</a:t>
            </a:r>
            <a:endParaRPr kumimoji="1" lang="ja-JP" altLang="en-US"/>
          </a:p>
        </p:txBody>
      </p:sp>
      <p:sp>
        <p:nvSpPr>
          <p:cNvPr id="6" name="フッター プレースホルダー 5"/>
          <p:cNvSpPr>
            <a:spLocks noGrp="1"/>
          </p:cNvSpPr>
          <p:nvPr>
            <p:ph type="ftr" sz="quarter" idx="11"/>
          </p:nvPr>
        </p:nvSpPr>
        <p:spPr/>
        <p:txBody>
          <a:bodyPr/>
          <a:lstStyle/>
          <a:p>
            <a:r>
              <a:rPr lang="en-US" altLang="ja-JP" smtClean="0"/>
              <a:t>Lecture on Obligation 2015</a:t>
            </a:r>
            <a:endParaRPr lang="ja-JP" altLang="en-US" dirty="0" smtClean="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12</a:t>
            </a:fld>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3895046375"/>
              </p:ext>
            </p:extLst>
          </p:nvPr>
        </p:nvGraphicFramePr>
        <p:xfrm>
          <a:off x="628253" y="1529442"/>
          <a:ext cx="7976195" cy="4552280"/>
        </p:xfrm>
        <a:graphic>
          <a:graphicData uri="http://schemas.openxmlformats.org/drawingml/2006/table">
            <a:tbl>
              <a:tblPr firstRow="1" bandRow="1">
                <a:tableStyleId>{5C22544A-7EE6-4342-B048-85BDC9FD1C3A}</a:tableStyleId>
              </a:tblPr>
              <a:tblGrid>
                <a:gridCol w="1580837"/>
                <a:gridCol w="1580837"/>
                <a:gridCol w="1713807"/>
                <a:gridCol w="1625160"/>
                <a:gridCol w="1475554"/>
              </a:tblGrid>
              <a:tr h="910456">
                <a:tc>
                  <a:txBody>
                    <a:bodyPr/>
                    <a:lstStyle/>
                    <a:p>
                      <a:pPr algn="ct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債務の主体</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債務</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債務の目的</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目的物</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0456">
                <a:tc>
                  <a:txBody>
                    <a:bodyPr/>
                    <a:lstStyle/>
                    <a:p>
                      <a:pPr algn="ctr"/>
                      <a:r>
                        <a:rPr kumimoji="1" lang="ja-JP" altLang="en-US" sz="2400" dirty="0" smtClean="0"/>
                        <a:t>英語</a:t>
                      </a:r>
                      <a:endParaRPr kumimoji="1" lang="ja-JP" alt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latin typeface="Times New Roman" panose="02020603050405020304" pitchFamily="18" charset="0"/>
                          <a:cs typeface="Times New Roman" panose="02020603050405020304" pitchFamily="18" charset="0"/>
                        </a:rPr>
                        <a:t>Obligor</a:t>
                      </a:r>
                      <a:br>
                        <a:rPr kumimoji="1" lang="en-US" altLang="ja-JP" sz="2000" b="1" dirty="0" smtClean="0">
                          <a:latin typeface="Times New Roman" panose="02020603050405020304" pitchFamily="18" charset="0"/>
                          <a:cs typeface="Times New Roman" panose="02020603050405020304" pitchFamily="18" charset="0"/>
                        </a:rPr>
                      </a:br>
                      <a:r>
                        <a:rPr kumimoji="1" lang="ja-JP" altLang="en-US" sz="2000" b="1" dirty="0" smtClean="0">
                          <a:latin typeface="Times New Roman" panose="02020603050405020304" pitchFamily="18" charset="0"/>
                          <a:cs typeface="Times New Roman" panose="02020603050405020304" pitchFamily="18" charset="0"/>
                        </a:rPr>
                        <a:t>債務者は</a:t>
                      </a:r>
                      <a:endParaRPr kumimoji="1" lang="ja-JP" altLang="en-US" sz="20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latin typeface="Times New Roman" panose="02020603050405020304" pitchFamily="18" charset="0"/>
                          <a:cs typeface="Times New Roman" panose="02020603050405020304" pitchFamily="18" charset="0"/>
                        </a:rPr>
                        <a:t>ought</a:t>
                      </a:r>
                      <a:br>
                        <a:rPr kumimoji="1" lang="en-US" altLang="ja-JP" sz="2000" b="1" dirty="0" smtClean="0">
                          <a:latin typeface="Times New Roman" panose="02020603050405020304" pitchFamily="18" charset="0"/>
                          <a:cs typeface="Times New Roman" panose="02020603050405020304" pitchFamily="18" charset="0"/>
                        </a:rPr>
                      </a:br>
                      <a:r>
                        <a:rPr kumimoji="1" lang="ja-JP" altLang="en-US" sz="2000" b="1" dirty="0" smtClean="0">
                          <a:latin typeface="Times New Roman" panose="02020603050405020304" pitchFamily="18" charset="0"/>
                          <a:cs typeface="Times New Roman" panose="02020603050405020304" pitchFamily="18" charset="0"/>
                        </a:rPr>
                        <a:t>すべきである</a:t>
                      </a:r>
                      <a:endParaRPr kumimoji="1" lang="ja-JP" altLang="en-US" sz="20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latin typeface="Times New Roman" panose="02020603050405020304" pitchFamily="18" charset="0"/>
                          <a:cs typeface="Times New Roman" panose="02020603050405020304" pitchFamily="18" charset="0"/>
                        </a:rPr>
                        <a:t>to</a:t>
                      </a:r>
                      <a:r>
                        <a:rPr kumimoji="1" lang="en-US" altLang="ja-JP" sz="2000" b="1" baseline="0" dirty="0" smtClean="0">
                          <a:latin typeface="Times New Roman" panose="02020603050405020304" pitchFamily="18" charset="0"/>
                          <a:cs typeface="Times New Roman" panose="02020603050405020304" pitchFamily="18" charset="0"/>
                        </a:rPr>
                        <a:t> do</a:t>
                      </a:r>
                      <a:br>
                        <a:rPr kumimoji="1" lang="en-US" altLang="ja-JP" sz="2000" b="1" baseline="0" dirty="0" smtClean="0">
                          <a:latin typeface="Times New Roman" panose="02020603050405020304" pitchFamily="18" charset="0"/>
                          <a:cs typeface="Times New Roman" panose="02020603050405020304" pitchFamily="18" charset="0"/>
                        </a:rPr>
                      </a:br>
                      <a:r>
                        <a:rPr kumimoji="1" lang="ja-JP" altLang="en-US" sz="2000" b="1" baseline="0" dirty="0" smtClean="0">
                          <a:latin typeface="Times New Roman" panose="02020603050405020304" pitchFamily="18" charset="0"/>
                          <a:cs typeface="Times New Roman" panose="02020603050405020304" pitchFamily="18" charset="0"/>
                        </a:rPr>
                        <a:t>～することを</a:t>
                      </a:r>
                      <a:endParaRPr kumimoji="1" lang="ja-JP" altLang="en-US" sz="20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latin typeface="Times New Roman" panose="02020603050405020304" pitchFamily="18" charset="0"/>
                          <a:cs typeface="Times New Roman" panose="02020603050405020304" pitchFamily="18" charset="0"/>
                        </a:rPr>
                        <a:t>something</a:t>
                      </a:r>
                      <a:br>
                        <a:rPr kumimoji="1" lang="en-US" altLang="ja-JP" sz="2000" b="1" dirty="0" smtClean="0">
                          <a:latin typeface="Times New Roman" panose="02020603050405020304" pitchFamily="18" charset="0"/>
                          <a:cs typeface="Times New Roman" panose="02020603050405020304" pitchFamily="18" charset="0"/>
                        </a:rPr>
                      </a:br>
                      <a:r>
                        <a:rPr kumimoji="1" lang="ja-JP" altLang="en-US" sz="2000" b="1" dirty="0" smtClean="0">
                          <a:latin typeface="Times New Roman" panose="02020603050405020304" pitchFamily="18" charset="0"/>
                          <a:cs typeface="Times New Roman" panose="02020603050405020304" pitchFamily="18" charset="0"/>
                        </a:rPr>
                        <a:t>目的物に</a:t>
                      </a:r>
                      <a:endParaRPr kumimoji="1" lang="ja-JP" altLang="en-US" sz="20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0456">
                <a:tc>
                  <a:txBody>
                    <a:bodyPr/>
                    <a:lstStyle/>
                    <a:p>
                      <a:pPr algn="ctr"/>
                      <a:r>
                        <a:rPr kumimoji="1" lang="ja-JP" altLang="en-US" sz="2400" dirty="0" smtClean="0"/>
                        <a:t>日本語</a:t>
                      </a:r>
                      <a:endParaRPr kumimoji="1" lang="ja-JP" alt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債務者は</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履行する</a:t>
                      </a:r>
                      <a:r>
                        <a:rPr kumimoji="1" lang="en-US" altLang="ja-JP" sz="2000" dirty="0" smtClean="0"/>
                        <a:t/>
                      </a:r>
                      <a:br>
                        <a:rPr kumimoji="1" lang="en-US" altLang="ja-JP" sz="2000" dirty="0" smtClean="0"/>
                      </a:br>
                      <a:r>
                        <a:rPr kumimoji="1" lang="ja-JP" altLang="en-US" sz="2000" dirty="0" smtClean="0"/>
                        <a:t>債務を負う</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目的を</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目的物に</a:t>
                      </a:r>
                      <a:endParaRPr kumimoji="1" lang="en-US" altLang="ja-JP" sz="20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0456">
                <a:tc rowSpan="2">
                  <a:txBody>
                    <a:bodyPr/>
                    <a:lstStyle/>
                    <a:p>
                      <a:pPr algn="ctr"/>
                      <a:r>
                        <a:rPr kumimoji="1" lang="ja-JP" altLang="en-US" sz="2400" dirty="0" smtClean="0"/>
                        <a:t>具体例</a:t>
                      </a:r>
                      <a:r>
                        <a:rPr kumimoji="1" lang="en-US" altLang="ja-JP" sz="2400" dirty="0" smtClean="0"/>
                        <a:t/>
                      </a:r>
                      <a:br>
                        <a:rPr kumimoji="1" lang="en-US" altLang="ja-JP" sz="2400" dirty="0" smtClean="0"/>
                      </a:br>
                      <a:r>
                        <a:rPr kumimoji="1" lang="ja-JP" altLang="en-US" sz="2400" dirty="0" smtClean="0"/>
                        <a:t>（売買）</a:t>
                      </a:r>
                      <a:endParaRPr kumimoji="1" lang="ja-JP" alt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売主は</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しなければ</a:t>
                      </a:r>
                      <a:r>
                        <a:rPr kumimoji="1" lang="en-US" altLang="ja-JP" sz="2000" dirty="0" smtClean="0"/>
                        <a:t/>
                      </a:r>
                      <a:br>
                        <a:rPr kumimoji="1" lang="en-US" altLang="ja-JP" sz="2000" dirty="0" smtClean="0"/>
                      </a:br>
                      <a:r>
                        <a:rPr kumimoji="1" lang="ja-JP" altLang="en-US" sz="2000" dirty="0" smtClean="0"/>
                        <a:t>ならない</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引渡しを</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物品の</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0456">
                <a:tc vMerge="1">
                  <a:txBody>
                    <a:bodyPr/>
                    <a:lstStyle/>
                    <a:p>
                      <a:pPr algn="ctr"/>
                      <a:endParaRPr kumimoji="1" lang="ja-JP" altLang="en-US" dirty="0"/>
                    </a:p>
                  </a:txBody>
                  <a:tcPr anchor="ctr"/>
                </a:tc>
                <a:tc>
                  <a:txBody>
                    <a:bodyPr/>
                    <a:lstStyle/>
                    <a:p>
                      <a:pPr algn="ctr"/>
                      <a:r>
                        <a:rPr kumimoji="1" lang="ja-JP" altLang="en-US" sz="2000" dirty="0" smtClean="0"/>
                        <a:t>買主は</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しなければ</a:t>
                      </a:r>
                      <a:r>
                        <a:rPr kumimoji="1" lang="en-US" altLang="ja-JP" sz="2000" dirty="0" smtClean="0"/>
                        <a:t/>
                      </a:r>
                      <a:br>
                        <a:rPr kumimoji="1" lang="en-US" altLang="ja-JP" sz="2000" dirty="0" smtClean="0"/>
                      </a:br>
                      <a:r>
                        <a:rPr kumimoji="1" lang="ja-JP" altLang="en-US" sz="2000" dirty="0" smtClean="0"/>
                        <a:t>ならない</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支払いを</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代金の</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030100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民法現代語化（</a:t>
            </a:r>
            <a:r>
              <a:rPr kumimoji="1" lang="en-US" altLang="ja-JP" dirty="0" smtClean="0"/>
              <a:t>2004</a:t>
            </a:r>
            <a:r>
              <a:rPr kumimoji="1" lang="ja-JP" altLang="en-US" dirty="0" smtClean="0"/>
              <a:t>年）における</a:t>
            </a:r>
            <a:r>
              <a:rPr kumimoji="1" lang="en-US" altLang="ja-JP" dirty="0" smtClean="0"/>
              <a:t/>
            </a:r>
            <a:br>
              <a:rPr kumimoji="1" lang="en-US" altLang="ja-JP" dirty="0" smtClean="0"/>
            </a:br>
            <a:r>
              <a:rPr lang="ja-JP" altLang="en-US" dirty="0"/>
              <a:t>目的</a:t>
            </a:r>
            <a:r>
              <a:rPr lang="ja-JP" altLang="en-US" dirty="0" smtClean="0"/>
              <a:t>と目的物の区別と修正（</a:t>
            </a:r>
            <a:r>
              <a:rPr lang="en-US" altLang="ja-JP" dirty="0" smtClean="0"/>
              <a:t>1/4</a:t>
            </a:r>
            <a:r>
              <a:rPr lang="ja-JP" altLang="en-US" dirty="0" smtClean="0"/>
              <a:t>）</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2015/4/21</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13</a:t>
            </a:fld>
            <a:endParaRPr kumimoji="1" lang="ja-JP" altLang="en-US"/>
          </a:p>
        </p:txBody>
      </p:sp>
      <p:sp>
        <p:nvSpPr>
          <p:cNvPr id="6" name="テキスト プレースホルダー 2"/>
          <p:cNvSpPr txBox="1">
            <a:spLocks/>
          </p:cNvSpPr>
          <p:nvPr/>
        </p:nvSpPr>
        <p:spPr>
          <a:xfrm>
            <a:off x="457200" y="1535113"/>
            <a:ext cx="3826768" cy="639762"/>
          </a:xfrm>
          <a:prstGeom prst="rect">
            <a:avLst/>
          </a:prstGeom>
        </p:spPr>
        <p:txBody>
          <a:bodyPr anchor="ct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dirty="0" smtClean="0"/>
              <a:t>旧条文</a:t>
            </a:r>
            <a:endParaRPr lang="ja-JP" altLang="en-US" dirty="0"/>
          </a:p>
        </p:txBody>
      </p:sp>
      <p:sp>
        <p:nvSpPr>
          <p:cNvPr id="7" name="コンテンツ プレースホルダー 3"/>
          <p:cNvSpPr txBox="1">
            <a:spLocks/>
          </p:cNvSpPr>
          <p:nvPr/>
        </p:nvSpPr>
        <p:spPr>
          <a:xfrm>
            <a:off x="457200" y="2174875"/>
            <a:ext cx="3826768" cy="3951288"/>
          </a:xfrm>
          <a:prstGeom prst="rect">
            <a:avLst/>
          </a:prstGeom>
        </p:spPr>
        <p:txBody>
          <a:bodyPr>
            <a:normAutofit fontScale="92500"/>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000" dirty="0" smtClean="0"/>
              <a:t>第</a:t>
            </a:r>
            <a:r>
              <a:rPr lang="en-US" altLang="ja-JP" sz="2000" dirty="0" smtClean="0"/>
              <a:t>402</a:t>
            </a:r>
            <a:r>
              <a:rPr lang="ja-JP" altLang="en-US" sz="2000" dirty="0" smtClean="0"/>
              <a:t>条</a:t>
            </a:r>
            <a:r>
              <a:rPr lang="en-US" altLang="ja-JP" sz="2000" dirty="0" smtClean="0"/>
              <a:t>〔</a:t>
            </a:r>
            <a:r>
              <a:rPr lang="ja-JP" altLang="en-US" sz="2000" dirty="0" smtClean="0"/>
              <a:t>金銭債権</a:t>
            </a:r>
            <a:r>
              <a:rPr lang="en-US" altLang="ja-JP" sz="2000" dirty="0" smtClean="0"/>
              <a:t>〕</a:t>
            </a:r>
          </a:p>
          <a:p>
            <a:pPr lvl="1"/>
            <a:r>
              <a:rPr lang="ja-JP" altLang="en-US" sz="1800" u="sng" dirty="0" smtClean="0"/>
              <a:t>①債権ノ目的物</a:t>
            </a:r>
            <a:r>
              <a:rPr lang="ja-JP" altLang="en-US" sz="1800" dirty="0" smtClean="0"/>
              <a:t>カ金銭ナルトキハ債務者ハ其選択ニ従ヒ各種ノ通貨ヲ以テ弁済ヲ為スコトヲ得但</a:t>
            </a:r>
            <a:r>
              <a:rPr lang="ja-JP" altLang="en-US" sz="1800" u="sng" dirty="0" smtClean="0"/>
              <a:t>特種ノ通貨ノ給付</a:t>
            </a:r>
            <a:r>
              <a:rPr lang="ja-JP" altLang="en-US" sz="1800" dirty="0" smtClean="0"/>
              <a:t>ヲ以テ</a:t>
            </a:r>
            <a:r>
              <a:rPr lang="ja-JP" altLang="en-US" sz="1800" u="sng" dirty="0" smtClean="0"/>
              <a:t>債権ノ目的</a:t>
            </a:r>
            <a:r>
              <a:rPr lang="ja-JP" altLang="en-US" sz="1800" dirty="0" smtClean="0"/>
              <a:t>ト為シタルトキハ此限ニ在ラス</a:t>
            </a:r>
            <a:endParaRPr lang="en-US" altLang="ja-JP" sz="1800" dirty="0" smtClean="0"/>
          </a:p>
          <a:p>
            <a:pPr lvl="1"/>
            <a:r>
              <a:rPr lang="ja-JP" altLang="en-US" sz="1800" dirty="0" smtClean="0"/>
              <a:t>②</a:t>
            </a:r>
            <a:r>
              <a:rPr lang="ja-JP" altLang="en-US" sz="1800" b="1" u="sng" dirty="0" smtClean="0">
                <a:solidFill>
                  <a:srgbClr val="FF0000"/>
                </a:solidFill>
              </a:rPr>
              <a:t>債権ノ目的</a:t>
            </a:r>
            <a:r>
              <a:rPr lang="ja-JP" altLang="en-US" sz="1800" dirty="0" smtClean="0"/>
              <a:t>タル</a:t>
            </a:r>
            <a:r>
              <a:rPr lang="ja-JP" altLang="en-US" sz="1800" u="sng" dirty="0" smtClean="0"/>
              <a:t>特種ノ通貨</a:t>
            </a:r>
            <a:r>
              <a:rPr lang="ja-JP" altLang="en-US" sz="1800" dirty="0" smtClean="0"/>
              <a:t>カ弁済期ニ於テ強制通用ノ効力ヲ失ヒタルトキハ債務者ハ他ノ通貨ヲ以テ弁済ヲ為スコトヲ要ス</a:t>
            </a:r>
            <a:endParaRPr lang="en-US" altLang="ja-JP" sz="1800" dirty="0" smtClean="0"/>
          </a:p>
          <a:p>
            <a:pPr lvl="1"/>
            <a:r>
              <a:rPr lang="ja-JP" altLang="en-US" sz="1800" dirty="0" smtClean="0"/>
              <a:t>③前二項ノ規定ハ</a:t>
            </a:r>
            <a:r>
              <a:rPr lang="ja-JP" altLang="en-US" sz="1800" u="sng" dirty="0" smtClean="0"/>
              <a:t>外国ノ通貨ノ給付</a:t>
            </a:r>
            <a:r>
              <a:rPr lang="ja-JP" altLang="en-US" sz="1800" dirty="0" smtClean="0"/>
              <a:t>ヲ以テ</a:t>
            </a:r>
            <a:r>
              <a:rPr lang="ja-JP" altLang="en-US" sz="1800" u="sng" dirty="0" smtClean="0"/>
              <a:t>債権ノ目的</a:t>
            </a:r>
            <a:r>
              <a:rPr lang="ja-JP" altLang="en-US" sz="1800" dirty="0" smtClean="0"/>
              <a:t>ト為シタル場合ニ之ヲ準用ス</a:t>
            </a:r>
            <a:endParaRPr lang="ja-JP" altLang="en-US" sz="1800" dirty="0"/>
          </a:p>
        </p:txBody>
      </p:sp>
      <p:sp>
        <p:nvSpPr>
          <p:cNvPr id="8" name="テキスト プレースホルダー 4"/>
          <p:cNvSpPr txBox="1">
            <a:spLocks/>
          </p:cNvSpPr>
          <p:nvPr/>
        </p:nvSpPr>
        <p:spPr>
          <a:xfrm>
            <a:off x="4355976" y="1535113"/>
            <a:ext cx="4536503" cy="639762"/>
          </a:xfrm>
          <a:prstGeom prst="rect">
            <a:avLst/>
          </a:prstGeom>
        </p:spPr>
        <p:txBody>
          <a:bodyPr anchor="ct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dirty="0" smtClean="0"/>
              <a:t>現行条文　</a:t>
            </a:r>
            <a:r>
              <a:rPr lang="ja-JP" altLang="en-US" sz="2000" dirty="0" smtClean="0"/>
              <a:t>→</a:t>
            </a:r>
            <a:r>
              <a:rPr lang="en-US" altLang="ja-JP" sz="2000" dirty="0" smtClean="0">
                <a:hlinkClick r:id="rId3" action="ppaction://hlinksldjump"/>
              </a:rPr>
              <a:t>419</a:t>
            </a:r>
            <a:r>
              <a:rPr lang="ja-JP" altLang="en-US" sz="2000" dirty="0" smtClean="0">
                <a:hlinkClick r:id="rId3" action="ppaction://hlinksldjump"/>
              </a:rPr>
              <a:t>条</a:t>
            </a:r>
            <a:r>
              <a:rPr lang="ja-JP" altLang="en-US" sz="2000" dirty="0" smtClean="0"/>
              <a:t>， </a:t>
            </a:r>
            <a:r>
              <a:rPr lang="ja-JP" altLang="en-US" sz="2000" dirty="0" smtClean="0">
                <a:hlinkClick r:id="rId4" action="ppaction://hlinksldjump"/>
              </a:rPr>
              <a:t>行方</a:t>
            </a:r>
            <a:endParaRPr lang="ja-JP" altLang="en-US" sz="2000" dirty="0"/>
          </a:p>
        </p:txBody>
      </p:sp>
      <p:sp>
        <p:nvSpPr>
          <p:cNvPr id="9" name="コンテンツ プレースホルダー 5"/>
          <p:cNvSpPr txBox="1">
            <a:spLocks/>
          </p:cNvSpPr>
          <p:nvPr/>
        </p:nvSpPr>
        <p:spPr>
          <a:xfrm>
            <a:off x="4355976" y="2174875"/>
            <a:ext cx="4536503" cy="3951288"/>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000" b="1" dirty="0" smtClean="0"/>
              <a:t>第</a:t>
            </a:r>
            <a:r>
              <a:rPr lang="en-US" altLang="ja-JP" sz="2000" b="1" dirty="0" smtClean="0"/>
              <a:t>402</a:t>
            </a:r>
            <a:r>
              <a:rPr lang="ja-JP" altLang="en-US" sz="2000" b="1" dirty="0" smtClean="0"/>
              <a:t>条</a:t>
            </a:r>
            <a:r>
              <a:rPr lang="ja-JP" altLang="en-US" sz="2000" dirty="0" smtClean="0"/>
              <a:t>（金銭債権</a:t>
            </a:r>
            <a:r>
              <a:rPr lang="en-US" altLang="ja-JP" sz="2000" dirty="0" smtClean="0"/>
              <a:t>1</a:t>
            </a:r>
            <a:r>
              <a:rPr lang="ja-JP" altLang="en-US" sz="2000" dirty="0" smtClean="0"/>
              <a:t>）</a:t>
            </a:r>
            <a:endParaRPr lang="en-US" altLang="ja-JP" sz="2000" dirty="0" smtClean="0"/>
          </a:p>
          <a:p>
            <a:pPr lvl="1"/>
            <a:r>
              <a:rPr lang="ja-JP" altLang="en-US" sz="1800" dirty="0" smtClean="0"/>
              <a:t>①</a:t>
            </a:r>
            <a:r>
              <a:rPr lang="ja-JP" altLang="en-US" sz="1800" u="sng" dirty="0" smtClean="0"/>
              <a:t>債権の目的物</a:t>
            </a:r>
            <a:r>
              <a:rPr lang="ja-JP" altLang="en-US" sz="1800" dirty="0" smtClean="0"/>
              <a:t>が金銭であるときは，債務者は，その選択に従い，各種の通貨で弁済をすることができる。ただし，</a:t>
            </a:r>
            <a:r>
              <a:rPr lang="ja-JP" altLang="en-US" sz="1800" u="sng" dirty="0" smtClean="0"/>
              <a:t>特定の種類の通貨の給付</a:t>
            </a:r>
            <a:r>
              <a:rPr lang="ja-JP" altLang="en-US" sz="1800" dirty="0" smtClean="0"/>
              <a:t>を</a:t>
            </a:r>
            <a:r>
              <a:rPr lang="ja-JP" altLang="en-US" sz="1800" u="sng" dirty="0" smtClean="0"/>
              <a:t>債権の目的</a:t>
            </a:r>
            <a:r>
              <a:rPr lang="ja-JP" altLang="en-US" sz="1800" dirty="0" smtClean="0"/>
              <a:t>としたときは，この限りでない。</a:t>
            </a:r>
            <a:endParaRPr lang="en-US" altLang="ja-JP" sz="1800" dirty="0" smtClean="0"/>
          </a:p>
          <a:p>
            <a:pPr lvl="1"/>
            <a:r>
              <a:rPr lang="ja-JP" altLang="en-US" sz="1800" dirty="0" smtClean="0"/>
              <a:t>②</a:t>
            </a:r>
            <a:r>
              <a:rPr lang="ja-JP" altLang="en-US" sz="1800" b="1" u="sng" dirty="0" smtClean="0"/>
              <a:t>債権の目的</a:t>
            </a:r>
            <a:r>
              <a:rPr lang="ja-JP" altLang="en-US" sz="1800" b="1" u="sng" dirty="0" smtClean="0">
                <a:solidFill>
                  <a:srgbClr val="002060"/>
                </a:solidFill>
              </a:rPr>
              <a:t>物</a:t>
            </a:r>
            <a:r>
              <a:rPr lang="ja-JP" altLang="en-US" sz="1800" dirty="0" smtClean="0"/>
              <a:t>である</a:t>
            </a:r>
            <a:r>
              <a:rPr lang="ja-JP" altLang="en-US" sz="1800" u="sng" dirty="0" smtClean="0"/>
              <a:t>特定の種類の通貨</a:t>
            </a:r>
            <a:r>
              <a:rPr lang="ja-JP" altLang="en-US" sz="1800" dirty="0" smtClean="0"/>
              <a:t>が弁済期に強制通用の効力を失っているときは，債務者は，他の通貨で弁済をしなければならない。</a:t>
            </a:r>
            <a:endParaRPr lang="en-US" altLang="ja-JP" sz="1800" dirty="0" smtClean="0"/>
          </a:p>
          <a:p>
            <a:pPr lvl="1"/>
            <a:r>
              <a:rPr lang="ja-JP" altLang="en-US" sz="1800" dirty="0" smtClean="0"/>
              <a:t>③前</a:t>
            </a:r>
            <a:r>
              <a:rPr lang="en-US" altLang="ja-JP" sz="1800" dirty="0" smtClean="0"/>
              <a:t>2</a:t>
            </a:r>
            <a:r>
              <a:rPr lang="ja-JP" altLang="en-US" sz="1800" dirty="0" smtClean="0"/>
              <a:t>項の規定は，</a:t>
            </a:r>
            <a:r>
              <a:rPr lang="ja-JP" altLang="en-US" sz="1800" u="sng" dirty="0" smtClean="0"/>
              <a:t>外国の通貨の給付</a:t>
            </a:r>
            <a:r>
              <a:rPr lang="ja-JP" altLang="en-US" sz="1800" dirty="0" smtClean="0"/>
              <a:t>を</a:t>
            </a:r>
            <a:r>
              <a:rPr lang="ja-JP" altLang="en-US" sz="1800" u="sng" dirty="0" smtClean="0"/>
              <a:t>債権の目的</a:t>
            </a:r>
            <a:r>
              <a:rPr lang="ja-JP" altLang="en-US" sz="1800" dirty="0" smtClean="0"/>
              <a:t>とした場合について準用する。</a:t>
            </a:r>
            <a:endParaRPr lang="ja-JP" altLang="en-US" sz="1800" dirty="0"/>
          </a:p>
        </p:txBody>
      </p:sp>
      <p:sp>
        <p:nvSpPr>
          <p:cNvPr id="10" name="右矢印 9"/>
          <p:cNvSpPr/>
          <p:nvPr/>
        </p:nvSpPr>
        <p:spPr>
          <a:xfrm>
            <a:off x="3284296" y="1484784"/>
            <a:ext cx="1431720" cy="709551"/>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smtClean="0"/>
              <a:t>現代語化</a:t>
            </a:r>
            <a:endParaRPr kumimoji="1" lang="ja-JP" altLang="en-US" dirty="0"/>
          </a:p>
        </p:txBody>
      </p:sp>
    </p:spTree>
    <p:extLst>
      <p:ext uri="{BB962C8B-B14F-4D97-AF65-F5344CB8AC3E}">
        <p14:creationId xmlns:p14="http://schemas.microsoft.com/office/powerpoint/2010/main" val="3414214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wipe(left)">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Effect transition="in" filter="wipe(up)">
                                      <p:cBhvr>
                                        <p:cTn id="22" dur="3000"/>
                                        <p:tgtEl>
                                          <p:spTgt spid="7">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wipe(left)">
                                      <p:cBhvr>
                                        <p:cTn id="27" dur="500"/>
                                        <p:tgtEl>
                                          <p:spTgt spid="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left)">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Effect transition="in" filter="wipe(left)">
                                      <p:cBhvr>
                                        <p:cTn id="37" dur="500"/>
                                        <p:tgtEl>
                                          <p:spTgt spid="9">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9">
                                            <p:txEl>
                                              <p:pRg st="1" end="1"/>
                                            </p:txEl>
                                          </p:spTgt>
                                        </p:tgtEl>
                                        <p:attrNameLst>
                                          <p:attrName>style.visibility</p:attrName>
                                        </p:attrNameLst>
                                      </p:cBhvr>
                                      <p:to>
                                        <p:strVal val="visible"/>
                                      </p:to>
                                    </p:set>
                                    <p:animEffect transition="in" filter="wipe(up)">
                                      <p:cBhvr>
                                        <p:cTn id="42" dur="3000"/>
                                        <p:tgtEl>
                                          <p:spTgt spid="9">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7">
                                            <p:txEl>
                                              <p:pRg st="2" end="2"/>
                                            </p:txEl>
                                          </p:spTgt>
                                        </p:tgtEl>
                                        <p:attrNameLst>
                                          <p:attrName>style.visibility</p:attrName>
                                        </p:attrNameLst>
                                      </p:cBhvr>
                                      <p:to>
                                        <p:strVal val="visible"/>
                                      </p:to>
                                    </p:set>
                                    <p:animEffect transition="in" filter="wipe(up)">
                                      <p:cBhvr>
                                        <p:cTn id="47" dur="2500"/>
                                        <p:tgtEl>
                                          <p:spTgt spid="7">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9">
                                            <p:txEl>
                                              <p:pRg st="2" end="2"/>
                                            </p:txEl>
                                          </p:spTgt>
                                        </p:tgtEl>
                                        <p:attrNameLst>
                                          <p:attrName>style.visibility</p:attrName>
                                        </p:attrNameLst>
                                      </p:cBhvr>
                                      <p:to>
                                        <p:strVal val="visible"/>
                                      </p:to>
                                    </p:set>
                                    <p:animEffect transition="in" filter="wipe(up)">
                                      <p:cBhvr>
                                        <p:cTn id="52" dur="2500"/>
                                        <p:tgtEl>
                                          <p:spTgt spid="9">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7">
                                            <p:txEl>
                                              <p:pRg st="3" end="3"/>
                                            </p:txEl>
                                          </p:spTgt>
                                        </p:tgtEl>
                                        <p:attrNameLst>
                                          <p:attrName>style.visibility</p:attrName>
                                        </p:attrNameLst>
                                      </p:cBhvr>
                                      <p:to>
                                        <p:strVal val="visible"/>
                                      </p:to>
                                    </p:set>
                                    <p:animEffect transition="in" filter="wipe(up)">
                                      <p:cBhvr>
                                        <p:cTn id="57" dur="2000"/>
                                        <p:tgtEl>
                                          <p:spTgt spid="7">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9">
                                            <p:txEl>
                                              <p:pRg st="3" end="3"/>
                                            </p:txEl>
                                          </p:spTgt>
                                        </p:tgtEl>
                                        <p:attrNameLst>
                                          <p:attrName>style.visibility</p:attrName>
                                        </p:attrNameLst>
                                      </p:cBhvr>
                                      <p:to>
                                        <p:strVal val="visible"/>
                                      </p:to>
                                    </p:set>
                                    <p:animEffect transition="in" filter="wipe(up)">
                                      <p:cBhvr>
                                        <p:cTn id="62" dur="2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uiExpand="1" build="p"/>
      <p:bldP spid="9" grpId="0" uiExpand="1" build="p"/>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民法現代語化（</a:t>
            </a:r>
            <a:r>
              <a:rPr lang="en-US" altLang="ja-JP" dirty="0"/>
              <a:t>2004</a:t>
            </a:r>
            <a:r>
              <a:rPr lang="ja-JP" altLang="en-US" dirty="0"/>
              <a:t>年）における</a:t>
            </a:r>
            <a:r>
              <a:rPr lang="en-US" altLang="ja-JP" dirty="0"/>
              <a:t/>
            </a:r>
            <a:br>
              <a:rPr lang="en-US" altLang="ja-JP" dirty="0"/>
            </a:br>
            <a:r>
              <a:rPr lang="ja-JP" altLang="en-US" dirty="0"/>
              <a:t>目的と目的物の区別と修正</a:t>
            </a:r>
            <a:r>
              <a:rPr lang="ja-JP" altLang="en-US" dirty="0" smtClean="0"/>
              <a:t>（</a:t>
            </a:r>
            <a:r>
              <a:rPr lang="en-US" altLang="ja-JP" dirty="0" smtClean="0"/>
              <a:t>2/4</a:t>
            </a:r>
            <a:r>
              <a:rPr lang="ja-JP" altLang="en-US" dirty="0" smtClean="0"/>
              <a:t>）</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2015/4/21</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14</a:t>
            </a:fld>
            <a:endParaRPr kumimoji="1" lang="ja-JP" altLang="en-US"/>
          </a:p>
        </p:txBody>
      </p:sp>
      <p:sp>
        <p:nvSpPr>
          <p:cNvPr id="6" name="テキスト プレースホルダー 2"/>
          <p:cNvSpPr txBox="1">
            <a:spLocks/>
          </p:cNvSpPr>
          <p:nvPr/>
        </p:nvSpPr>
        <p:spPr>
          <a:xfrm>
            <a:off x="457200" y="1535113"/>
            <a:ext cx="3538736" cy="639762"/>
          </a:xfrm>
          <a:prstGeom prst="rect">
            <a:avLst/>
          </a:prstGeom>
        </p:spPr>
        <p:txBody>
          <a:bodyPr anchor="ct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dirty="0" smtClean="0"/>
              <a:t>旧条文</a:t>
            </a:r>
            <a:endParaRPr lang="ja-JP" altLang="en-US" dirty="0"/>
          </a:p>
        </p:txBody>
      </p:sp>
      <p:sp>
        <p:nvSpPr>
          <p:cNvPr id="7" name="コンテンツ プレースホルダー 3"/>
          <p:cNvSpPr txBox="1">
            <a:spLocks/>
          </p:cNvSpPr>
          <p:nvPr/>
        </p:nvSpPr>
        <p:spPr>
          <a:xfrm>
            <a:off x="457200" y="2174875"/>
            <a:ext cx="3538736" cy="3951288"/>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000" dirty="0" smtClean="0"/>
              <a:t>第</a:t>
            </a:r>
            <a:r>
              <a:rPr lang="en-US" altLang="ja-JP" sz="2000" dirty="0" smtClean="0"/>
              <a:t>419</a:t>
            </a:r>
            <a:r>
              <a:rPr lang="ja-JP" altLang="en-US" sz="2000" dirty="0" smtClean="0"/>
              <a:t>条</a:t>
            </a:r>
            <a:r>
              <a:rPr lang="en-US" altLang="ja-JP" sz="2000" dirty="0" smtClean="0"/>
              <a:t>〔</a:t>
            </a:r>
            <a:r>
              <a:rPr lang="ja-JP" altLang="en-US" sz="2000" dirty="0" smtClean="0"/>
              <a:t>金銭債務の特則</a:t>
            </a:r>
            <a:r>
              <a:rPr lang="en-US" altLang="ja-JP" sz="2000" dirty="0" smtClean="0"/>
              <a:t>〕</a:t>
            </a:r>
          </a:p>
          <a:p>
            <a:pPr lvl="1"/>
            <a:r>
              <a:rPr lang="ja-JP" altLang="en-US" sz="1800" dirty="0" smtClean="0"/>
              <a:t>①</a:t>
            </a:r>
            <a:r>
              <a:rPr lang="en-US" altLang="ja-JP" sz="1800" dirty="0" smtClean="0"/>
              <a:t> </a:t>
            </a:r>
            <a:r>
              <a:rPr lang="ja-JP" altLang="en-US" sz="1800" b="1" u="sng" dirty="0" smtClean="0">
                <a:solidFill>
                  <a:srgbClr val="FF0000"/>
                </a:solidFill>
              </a:rPr>
              <a:t>金銭ヲ目的トスル</a:t>
            </a:r>
            <a:r>
              <a:rPr lang="ja-JP" altLang="en-US" sz="1800" dirty="0" smtClean="0"/>
              <a:t>債務ノ不履行ニ付テハ其損害賠償ノ額ハ法定利率ニ依リテ之ヲ定ム但約定利率カ法定利率ニ超ユルトキハ約定利率ニ依ル</a:t>
            </a:r>
            <a:endParaRPr lang="en-US" altLang="ja-JP" sz="1800" dirty="0" smtClean="0"/>
          </a:p>
          <a:p>
            <a:pPr lvl="1"/>
            <a:r>
              <a:rPr lang="ja-JP" altLang="en-US" sz="1800" dirty="0" smtClean="0"/>
              <a:t>②前項ノ損害賠償ニ付テハ債権者ハ損害ノ証明ヲ為スコトヲ要セス又債務者ハ不可抗力ヲ以テ抗弁ト為スコトヲ得ス</a:t>
            </a:r>
            <a:endParaRPr lang="ja-JP" altLang="en-US" sz="1800" dirty="0"/>
          </a:p>
        </p:txBody>
      </p:sp>
      <p:sp>
        <p:nvSpPr>
          <p:cNvPr id="8" name="テキスト プレースホルダー 4"/>
          <p:cNvSpPr txBox="1">
            <a:spLocks/>
          </p:cNvSpPr>
          <p:nvPr/>
        </p:nvSpPr>
        <p:spPr>
          <a:xfrm>
            <a:off x="4211961" y="1535113"/>
            <a:ext cx="4474840" cy="639762"/>
          </a:xfrm>
          <a:prstGeom prst="rect">
            <a:avLst/>
          </a:prstGeom>
        </p:spPr>
        <p:txBody>
          <a:bodyPr anchor="ct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dirty="0" smtClean="0"/>
              <a:t>現行条文　</a:t>
            </a:r>
            <a:r>
              <a:rPr lang="ja-JP" altLang="en-US" sz="2000" dirty="0" smtClean="0"/>
              <a:t>→ </a:t>
            </a:r>
            <a:r>
              <a:rPr lang="en-US" altLang="ja-JP" sz="2000" dirty="0" smtClean="0">
                <a:hlinkClick r:id="rId3" action="ppaction://hlinksldjump"/>
              </a:rPr>
              <a:t>402</a:t>
            </a:r>
            <a:r>
              <a:rPr lang="ja-JP" altLang="en-US" sz="2000" dirty="0" smtClean="0">
                <a:hlinkClick r:id="rId3" action="ppaction://hlinksldjump"/>
              </a:rPr>
              <a:t>条</a:t>
            </a:r>
            <a:r>
              <a:rPr lang="ja-JP" altLang="en-US" sz="2000" dirty="0" smtClean="0"/>
              <a:t>，</a:t>
            </a:r>
            <a:r>
              <a:rPr lang="ja-JP" altLang="en-US" sz="2000" dirty="0" smtClean="0">
                <a:hlinkClick r:id="rId4" action="ppaction://hlinksldjump"/>
              </a:rPr>
              <a:t>行方</a:t>
            </a:r>
            <a:endParaRPr lang="ja-JP" altLang="en-US" sz="2000" dirty="0"/>
          </a:p>
        </p:txBody>
      </p:sp>
      <p:sp>
        <p:nvSpPr>
          <p:cNvPr id="9" name="コンテンツ プレースホルダー 5"/>
          <p:cNvSpPr txBox="1">
            <a:spLocks/>
          </p:cNvSpPr>
          <p:nvPr/>
        </p:nvSpPr>
        <p:spPr>
          <a:xfrm>
            <a:off x="4211961" y="2174875"/>
            <a:ext cx="4474840" cy="3951288"/>
          </a:xfrm>
          <a:prstGeom prst="rect">
            <a:avLst/>
          </a:prstGeom>
        </p:spPr>
        <p:txBody>
          <a:bodyPr>
            <a:norm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000" b="1" dirty="0" smtClean="0"/>
              <a:t>第</a:t>
            </a:r>
            <a:r>
              <a:rPr lang="en-US" altLang="ja-JP" sz="2000" b="1" dirty="0" smtClean="0"/>
              <a:t>419</a:t>
            </a:r>
            <a:r>
              <a:rPr lang="ja-JP" altLang="en-US" sz="2000" b="1" dirty="0" smtClean="0"/>
              <a:t>条</a:t>
            </a:r>
            <a:r>
              <a:rPr lang="ja-JP" altLang="en-US" sz="2000" dirty="0" smtClean="0"/>
              <a:t>（金銭債務の特則）</a:t>
            </a:r>
            <a:endParaRPr lang="en-US" altLang="ja-JP" sz="2000" dirty="0" smtClean="0"/>
          </a:p>
          <a:p>
            <a:pPr lvl="1"/>
            <a:r>
              <a:rPr lang="ja-JP" altLang="en-US" sz="1800" dirty="0" smtClean="0"/>
              <a:t>①</a:t>
            </a:r>
            <a:r>
              <a:rPr lang="ja-JP" altLang="en-US" sz="1800" b="1" u="sng" dirty="0" smtClean="0"/>
              <a:t>金銭の</a:t>
            </a:r>
            <a:r>
              <a:rPr lang="ja-JP" altLang="en-US" sz="1800" b="1" u="sng" dirty="0" smtClean="0">
                <a:solidFill>
                  <a:srgbClr val="FF0000"/>
                </a:solidFill>
              </a:rPr>
              <a:t>給付を</a:t>
            </a:r>
            <a:r>
              <a:rPr lang="ja-JP" altLang="en-US" sz="1800" b="1" u="sng" dirty="0" smtClean="0"/>
              <a:t>目的とする</a:t>
            </a:r>
            <a:r>
              <a:rPr lang="ja-JP" altLang="en-US" sz="1800" dirty="0" smtClean="0"/>
              <a:t>債務の不履行については，その損害賠償の額は，法定利率によって定める。ただし，約定利率が法定利率を超えるときは，約定利率による。</a:t>
            </a:r>
            <a:endParaRPr lang="en-US" altLang="ja-JP" sz="1800" dirty="0" smtClean="0"/>
          </a:p>
          <a:p>
            <a:pPr lvl="1"/>
            <a:r>
              <a:rPr lang="ja-JP" altLang="en-US" sz="1800" dirty="0" smtClean="0"/>
              <a:t>②前項の損害賠償については，債権者は，損害の証明をすることを要しない。</a:t>
            </a:r>
            <a:endParaRPr lang="en-US" altLang="ja-JP" sz="1800" dirty="0" smtClean="0"/>
          </a:p>
          <a:p>
            <a:pPr lvl="1"/>
            <a:r>
              <a:rPr lang="ja-JP" altLang="en-US" sz="1800" dirty="0" smtClean="0"/>
              <a:t>③第</a:t>
            </a:r>
            <a:r>
              <a:rPr lang="en-US" altLang="ja-JP" sz="1800" dirty="0" smtClean="0"/>
              <a:t>1</a:t>
            </a:r>
            <a:r>
              <a:rPr lang="ja-JP" altLang="en-US" sz="1800" dirty="0" smtClean="0"/>
              <a:t>項の損害賠償については，債務者は，不可抗力をもって抗弁とすることができない。</a:t>
            </a:r>
            <a:endParaRPr lang="ja-JP" altLang="en-US" sz="1800" dirty="0"/>
          </a:p>
        </p:txBody>
      </p:sp>
      <p:sp>
        <p:nvSpPr>
          <p:cNvPr id="10" name="右矢印 9"/>
          <p:cNvSpPr/>
          <p:nvPr/>
        </p:nvSpPr>
        <p:spPr>
          <a:xfrm>
            <a:off x="3140280" y="1484784"/>
            <a:ext cx="1431720" cy="709551"/>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smtClean="0"/>
              <a:t>現代語化</a:t>
            </a:r>
            <a:endParaRPr kumimoji="1" lang="ja-JP" altLang="en-US" dirty="0"/>
          </a:p>
        </p:txBody>
      </p:sp>
    </p:spTree>
    <p:extLst>
      <p:ext uri="{BB962C8B-B14F-4D97-AF65-F5344CB8AC3E}">
        <p14:creationId xmlns:p14="http://schemas.microsoft.com/office/powerpoint/2010/main" val="1382463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up)">
                                      <p:cBhvr>
                                        <p:cTn id="7" dur="30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Effect transition="in" filter="wipe(up)">
                                      <p:cBhvr>
                                        <p:cTn id="17" dur="3000"/>
                                        <p:tgtEl>
                                          <p:spTgt spid="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wipe(up)">
                                      <p:cBhvr>
                                        <p:cTn id="22" dur="20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animEffect transition="in" filter="wipe(up)">
                                      <p:cBhvr>
                                        <p:cTn id="27" dur="1500"/>
                                        <p:tgtEl>
                                          <p:spTgt spid="9">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9">
                                            <p:txEl>
                                              <p:pRg st="3" end="3"/>
                                            </p:txEl>
                                          </p:spTgt>
                                        </p:tgtEl>
                                        <p:attrNameLst>
                                          <p:attrName>style.visibility</p:attrName>
                                        </p:attrNameLst>
                                      </p:cBhvr>
                                      <p:to>
                                        <p:strVal val="visible"/>
                                      </p:to>
                                    </p:set>
                                    <p:animEffect transition="in" filter="wipe(up)">
                                      <p:cBhvr>
                                        <p:cTn id="32" dur="2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9" grpId="0" uiExpand="1" build="p"/>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民法現代語化（</a:t>
            </a:r>
            <a:r>
              <a:rPr lang="en-US" altLang="ja-JP" dirty="0"/>
              <a:t>2004</a:t>
            </a:r>
            <a:r>
              <a:rPr lang="ja-JP" altLang="en-US" dirty="0"/>
              <a:t>年）における</a:t>
            </a:r>
            <a:r>
              <a:rPr lang="en-US" altLang="ja-JP" dirty="0"/>
              <a:t/>
            </a:r>
            <a:br>
              <a:rPr lang="en-US" altLang="ja-JP" dirty="0"/>
            </a:br>
            <a:r>
              <a:rPr lang="ja-JP" altLang="en-US" dirty="0"/>
              <a:t>目的と目的物の区別と修正</a:t>
            </a:r>
            <a:r>
              <a:rPr lang="ja-JP" altLang="en-US" dirty="0" smtClean="0"/>
              <a:t>（</a:t>
            </a:r>
            <a:r>
              <a:rPr lang="en-US" altLang="ja-JP" dirty="0" smtClean="0"/>
              <a:t>3/4</a:t>
            </a:r>
            <a:r>
              <a:rPr lang="ja-JP" altLang="en-US" dirty="0"/>
              <a:t>）</a:t>
            </a:r>
            <a:endParaRPr kumimoji="1" lang="ja-JP" altLang="en-US" dirty="0"/>
          </a:p>
        </p:txBody>
      </p:sp>
      <p:sp>
        <p:nvSpPr>
          <p:cNvPr id="6" name="テキスト プレースホルダー 5"/>
          <p:cNvSpPr>
            <a:spLocks noGrp="1"/>
          </p:cNvSpPr>
          <p:nvPr>
            <p:ph type="body" idx="1"/>
          </p:nvPr>
        </p:nvSpPr>
        <p:spPr>
          <a:xfrm>
            <a:off x="457200" y="1535112"/>
            <a:ext cx="4040188" cy="1101799"/>
          </a:xfrm>
        </p:spPr>
        <p:txBody>
          <a:bodyPr anchor="ctr"/>
          <a:lstStyle/>
          <a:p>
            <a:pPr algn="ctr"/>
            <a:r>
              <a:rPr kumimoji="1" lang="ja-JP" altLang="en-US" dirty="0" smtClean="0"/>
              <a:t>現代語化前の教科書</a:t>
            </a:r>
            <a:endParaRPr kumimoji="1" lang="en-US" altLang="ja-JP" dirty="0" smtClean="0"/>
          </a:p>
          <a:p>
            <a:pPr algn="ctr"/>
            <a:r>
              <a:rPr lang="ja-JP" altLang="ja-JP" dirty="0"/>
              <a:t>我妻・債権総論（</a:t>
            </a:r>
            <a:r>
              <a:rPr lang="en-US" altLang="ja-JP" dirty="0"/>
              <a:t>1964</a:t>
            </a:r>
            <a:r>
              <a:rPr lang="ja-JP" altLang="ja-JP" dirty="0"/>
              <a:t>）</a:t>
            </a:r>
            <a:r>
              <a:rPr lang="en-US" altLang="ja-JP" dirty="0"/>
              <a:t>20</a:t>
            </a:r>
            <a:r>
              <a:rPr lang="ja-JP" altLang="ja-JP" dirty="0"/>
              <a:t>頁</a:t>
            </a:r>
            <a:endParaRPr kumimoji="1" lang="ja-JP" altLang="en-US" dirty="0"/>
          </a:p>
        </p:txBody>
      </p:sp>
      <p:sp>
        <p:nvSpPr>
          <p:cNvPr id="7" name="コンテンツ プレースホルダー 6"/>
          <p:cNvSpPr>
            <a:spLocks noGrp="1"/>
          </p:cNvSpPr>
          <p:nvPr>
            <p:ph sz="half" idx="2"/>
          </p:nvPr>
        </p:nvSpPr>
        <p:spPr>
          <a:xfrm>
            <a:off x="457200" y="2708919"/>
            <a:ext cx="4040188" cy="3417243"/>
          </a:xfrm>
        </p:spPr>
        <p:txBody>
          <a:bodyPr>
            <a:normAutofit/>
          </a:bodyPr>
          <a:lstStyle/>
          <a:p>
            <a:r>
              <a:rPr lang="ja-JP" altLang="ja-JP" sz="1800" dirty="0"/>
              <a:t>民法の用例は一貫しない。目的物を目的という場合も少なくない（民法</a:t>
            </a:r>
            <a:r>
              <a:rPr lang="en-US" altLang="ja-JP" sz="1800" dirty="0"/>
              <a:t>402</a:t>
            </a:r>
            <a:r>
              <a:rPr lang="ja-JP" altLang="ja-JP" sz="1800" dirty="0"/>
              <a:t>条</a:t>
            </a:r>
            <a:r>
              <a:rPr lang="en-US" altLang="ja-JP" sz="1800" dirty="0"/>
              <a:t>2</a:t>
            </a:r>
            <a:r>
              <a:rPr lang="ja-JP" altLang="ja-JP" sz="1800" dirty="0"/>
              <a:t>項，</a:t>
            </a:r>
            <a:r>
              <a:rPr lang="en-US" altLang="ja-JP" sz="1800" dirty="0"/>
              <a:t>419</a:t>
            </a:r>
            <a:r>
              <a:rPr lang="ja-JP" altLang="ja-JP" sz="1800" dirty="0"/>
              <a:t>条</a:t>
            </a:r>
            <a:r>
              <a:rPr lang="en-US" altLang="ja-JP" sz="1800" dirty="0"/>
              <a:t>1</a:t>
            </a:r>
            <a:r>
              <a:rPr lang="ja-JP" altLang="ja-JP" sz="1800" dirty="0"/>
              <a:t>項など</a:t>
            </a:r>
            <a:r>
              <a:rPr lang="ja-JP" altLang="ja-JP" sz="1800" dirty="0" smtClean="0"/>
              <a:t>）</a:t>
            </a:r>
            <a:endParaRPr lang="en-US" altLang="ja-JP" sz="1800" dirty="0" smtClean="0"/>
          </a:p>
          <a:p>
            <a:pPr lvl="1"/>
            <a:r>
              <a:rPr lang="en-US" altLang="ja-JP" sz="1600" dirty="0" smtClean="0"/>
              <a:t>402</a:t>
            </a:r>
            <a:r>
              <a:rPr lang="ja-JP" altLang="en-US" sz="1600" dirty="0" smtClean="0"/>
              <a:t>条②</a:t>
            </a:r>
            <a:r>
              <a:rPr lang="ja-JP" altLang="en-US" sz="1600" b="1" u="sng" dirty="0">
                <a:solidFill>
                  <a:srgbClr val="FF0000"/>
                </a:solidFill>
              </a:rPr>
              <a:t>債権ノ目的</a:t>
            </a:r>
            <a:r>
              <a:rPr lang="ja-JP" altLang="en-US" sz="1600" dirty="0"/>
              <a:t>タル</a:t>
            </a:r>
            <a:r>
              <a:rPr lang="ja-JP" altLang="en-US" sz="1600" u="sng" dirty="0"/>
              <a:t>特種ノ通貨</a:t>
            </a:r>
            <a:r>
              <a:rPr lang="ja-JP" altLang="en-US" sz="1600" dirty="0"/>
              <a:t>カ弁済期ニ於テ強制通用ノ効力ヲ失ヒタルトキハ債務者ハ他ノ通貨ヲ以テ弁済ヲ為スコトヲ</a:t>
            </a:r>
            <a:r>
              <a:rPr lang="ja-JP" altLang="en-US" sz="1600" dirty="0" smtClean="0"/>
              <a:t>要ス</a:t>
            </a:r>
            <a:endParaRPr lang="en-US" altLang="ja-JP" sz="1600" dirty="0" smtClean="0"/>
          </a:p>
          <a:p>
            <a:pPr lvl="1"/>
            <a:r>
              <a:rPr lang="en-US" altLang="ja-JP" sz="1600" dirty="0" smtClean="0"/>
              <a:t>419</a:t>
            </a:r>
            <a:r>
              <a:rPr lang="ja-JP" altLang="en-US" sz="1600" dirty="0" smtClean="0"/>
              <a:t>条①</a:t>
            </a:r>
            <a:r>
              <a:rPr lang="en-US" altLang="ja-JP" sz="1600" dirty="0"/>
              <a:t> </a:t>
            </a:r>
            <a:r>
              <a:rPr lang="ja-JP" altLang="en-US" sz="1600" b="1" u="sng" dirty="0">
                <a:solidFill>
                  <a:srgbClr val="FF0000"/>
                </a:solidFill>
              </a:rPr>
              <a:t>金銭ヲ目的トスル</a:t>
            </a:r>
            <a:r>
              <a:rPr lang="ja-JP" altLang="en-US" sz="1600" dirty="0"/>
              <a:t>債務ノ不履行ニ付テハ其損害賠償ノ額ハ法定利率ニ依リテ之ヲ定ム但約定利率カ法定利率ニ超ユルトキハ約定利率ニ依</a:t>
            </a:r>
            <a:r>
              <a:rPr lang="ja-JP" altLang="en-US" sz="1600" dirty="0" smtClean="0"/>
              <a:t>ル</a:t>
            </a:r>
            <a:endParaRPr lang="en-US" altLang="ja-JP" sz="1600" dirty="0"/>
          </a:p>
        </p:txBody>
      </p:sp>
      <p:sp>
        <p:nvSpPr>
          <p:cNvPr id="8" name="テキスト プレースホルダー 7"/>
          <p:cNvSpPr>
            <a:spLocks noGrp="1"/>
          </p:cNvSpPr>
          <p:nvPr>
            <p:ph type="body" sz="quarter" idx="3"/>
          </p:nvPr>
        </p:nvSpPr>
        <p:spPr>
          <a:xfrm>
            <a:off x="4645025" y="1535112"/>
            <a:ext cx="4041775" cy="1101799"/>
          </a:xfrm>
        </p:spPr>
        <p:txBody>
          <a:bodyPr anchor="ctr"/>
          <a:lstStyle/>
          <a:p>
            <a:pPr algn="ctr"/>
            <a:r>
              <a:rPr kumimoji="1" lang="ja-JP" altLang="en-US" dirty="0" smtClean="0"/>
              <a:t>現代語化以後の教科書</a:t>
            </a:r>
            <a:endParaRPr kumimoji="1" lang="en-US" altLang="ja-JP" dirty="0" smtClean="0"/>
          </a:p>
          <a:p>
            <a:pPr algn="ctr"/>
            <a:r>
              <a:rPr lang="ja-JP" altLang="ja-JP" dirty="0"/>
              <a:t>中田・債権総論（</a:t>
            </a:r>
            <a:r>
              <a:rPr lang="en-US" altLang="ja-JP" dirty="0"/>
              <a:t>2011</a:t>
            </a:r>
            <a:r>
              <a:rPr lang="ja-JP" altLang="ja-JP" dirty="0"/>
              <a:t>）</a:t>
            </a:r>
            <a:r>
              <a:rPr lang="en-US" altLang="ja-JP" dirty="0"/>
              <a:t>23</a:t>
            </a:r>
            <a:r>
              <a:rPr lang="ja-JP" altLang="ja-JP" dirty="0"/>
              <a:t>頁</a:t>
            </a:r>
            <a:endParaRPr kumimoji="1" lang="ja-JP" altLang="en-US" dirty="0"/>
          </a:p>
        </p:txBody>
      </p:sp>
      <p:sp>
        <p:nvSpPr>
          <p:cNvPr id="9" name="コンテンツ プレースホルダー 8"/>
          <p:cNvSpPr>
            <a:spLocks noGrp="1"/>
          </p:cNvSpPr>
          <p:nvPr>
            <p:ph sz="quarter" idx="4"/>
          </p:nvPr>
        </p:nvSpPr>
        <p:spPr>
          <a:xfrm>
            <a:off x="4645025" y="2708919"/>
            <a:ext cx="4041775" cy="3417243"/>
          </a:xfrm>
        </p:spPr>
        <p:txBody>
          <a:bodyPr>
            <a:normAutofit/>
          </a:bodyPr>
          <a:lstStyle/>
          <a:p>
            <a:r>
              <a:rPr lang="ja-JP" altLang="ja-JP" sz="2000" dirty="0"/>
              <a:t>目的と目的物は、条文上も区別されている</a:t>
            </a:r>
            <a:r>
              <a:rPr lang="en-US" altLang="ja-JP" sz="2000" dirty="0"/>
              <a:t>(402</a:t>
            </a:r>
            <a:r>
              <a:rPr lang="ja-JP" altLang="ja-JP" sz="2000" dirty="0" smtClean="0"/>
              <a:t>条</a:t>
            </a:r>
            <a:r>
              <a:rPr lang="en-US" altLang="ja-JP" sz="2000" dirty="0" smtClean="0"/>
              <a:t>1</a:t>
            </a:r>
            <a:r>
              <a:rPr lang="ja-JP" altLang="ja-JP" sz="2000" dirty="0" smtClean="0"/>
              <a:t>項</a:t>
            </a:r>
            <a:r>
              <a:rPr lang="ja-JP" altLang="ja-JP" sz="2000" dirty="0"/>
              <a:t>の本文と但書を比較せよ。</a:t>
            </a:r>
            <a:r>
              <a:rPr lang="en-US" altLang="ja-JP" sz="2000" dirty="0"/>
              <a:t>2004</a:t>
            </a:r>
            <a:r>
              <a:rPr lang="ja-JP" altLang="ja-JP" sz="2000" dirty="0"/>
              <a:t>年の民法典現代語化前は少し乱れがあった</a:t>
            </a:r>
            <a:r>
              <a:rPr lang="en-US" altLang="ja-JP" sz="2000" dirty="0" smtClean="0"/>
              <a:t>)</a:t>
            </a:r>
          </a:p>
          <a:p>
            <a:pPr lvl="1"/>
            <a:r>
              <a:rPr lang="ja-JP" altLang="en-US" sz="1800" dirty="0"/>
              <a:t>①</a:t>
            </a:r>
            <a:r>
              <a:rPr lang="ja-JP" altLang="en-US" sz="1800" u="sng" dirty="0"/>
              <a:t>債権の目的物</a:t>
            </a:r>
            <a:r>
              <a:rPr lang="ja-JP" altLang="en-US" sz="1800" dirty="0"/>
              <a:t>が</a:t>
            </a:r>
            <a:r>
              <a:rPr lang="ja-JP" altLang="en-US" sz="1800" u="sng" dirty="0"/>
              <a:t>金銭</a:t>
            </a:r>
            <a:r>
              <a:rPr lang="ja-JP" altLang="en-US" sz="1800" dirty="0"/>
              <a:t>であるときは，債務者は，その選択に従い，各種の通貨で弁済をすることができる。ただし，</a:t>
            </a:r>
            <a:r>
              <a:rPr lang="ja-JP" altLang="en-US" sz="1800" u="sng" dirty="0"/>
              <a:t>特定の種類の通貨の給付</a:t>
            </a:r>
            <a:r>
              <a:rPr lang="ja-JP" altLang="en-US" sz="1800" dirty="0"/>
              <a:t>を</a:t>
            </a:r>
            <a:r>
              <a:rPr lang="ja-JP" altLang="en-US" sz="1800" u="sng" dirty="0"/>
              <a:t>債権の目的</a:t>
            </a:r>
            <a:r>
              <a:rPr lang="ja-JP" altLang="en-US" sz="1800" dirty="0"/>
              <a:t>としたときは，この限りでない</a:t>
            </a:r>
            <a:r>
              <a:rPr lang="ja-JP" altLang="en-US" sz="1800" dirty="0" smtClean="0"/>
              <a:t>。</a:t>
            </a:r>
            <a:endParaRPr lang="en-US" altLang="ja-JP" sz="1800" dirty="0"/>
          </a:p>
        </p:txBody>
      </p:sp>
      <p:sp>
        <p:nvSpPr>
          <p:cNvPr id="3" name="日付プレースホルダー 2"/>
          <p:cNvSpPr>
            <a:spLocks noGrp="1"/>
          </p:cNvSpPr>
          <p:nvPr>
            <p:ph type="dt" sz="half" idx="10"/>
          </p:nvPr>
        </p:nvSpPr>
        <p:spPr/>
        <p:txBody>
          <a:bodyPr/>
          <a:lstStyle/>
          <a:p>
            <a:r>
              <a:rPr kumimoji="1" lang="en-US" altLang="ja-JP" smtClean="0"/>
              <a:t>2015/4/21</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15</a:t>
            </a:fld>
            <a:endParaRPr kumimoji="1" lang="ja-JP" altLang="en-US"/>
          </a:p>
        </p:txBody>
      </p:sp>
    </p:spTree>
    <p:extLst>
      <p:ext uri="{BB962C8B-B14F-4D97-AF65-F5344CB8AC3E}">
        <p14:creationId xmlns:p14="http://schemas.microsoft.com/office/powerpoint/2010/main" val="2569200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1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wipe(up)">
                                      <p:cBhvr>
                                        <p:cTn id="17" dur="20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Effect transition="in" filter="wipe(up)">
                                      <p:cBhvr>
                                        <p:cTn id="22" dur="2000"/>
                                        <p:tgtEl>
                                          <p:spTgt spid="7">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animEffect transition="in" filter="wipe(up)">
                                      <p:cBhvr>
                                        <p:cTn id="27" dur="2000"/>
                                        <p:tgtEl>
                                          <p:spTgt spid="7">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wipe(left)">
                                      <p:cBhvr>
                                        <p:cTn id="32" dur="1000"/>
                                        <p:tgtEl>
                                          <p:spTgt spid="8">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8">
                                            <p:txEl>
                                              <p:pRg st="1" end="1"/>
                                            </p:txEl>
                                          </p:spTgt>
                                        </p:tgtEl>
                                        <p:attrNameLst>
                                          <p:attrName>style.visibility</p:attrName>
                                        </p:attrNameLst>
                                      </p:cBhvr>
                                      <p:to>
                                        <p:strVal val="visible"/>
                                      </p:to>
                                    </p:set>
                                    <p:animEffect transition="in" filter="wipe(left)">
                                      <p:cBhvr>
                                        <p:cTn id="37" dur="1000"/>
                                        <p:tgtEl>
                                          <p:spTgt spid="8">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9">
                                            <p:txEl>
                                              <p:pRg st="0" end="0"/>
                                            </p:txEl>
                                          </p:spTgt>
                                        </p:tgtEl>
                                        <p:attrNameLst>
                                          <p:attrName>style.visibility</p:attrName>
                                        </p:attrNameLst>
                                      </p:cBhvr>
                                      <p:to>
                                        <p:strVal val="visible"/>
                                      </p:to>
                                    </p:set>
                                    <p:animEffect transition="in" filter="wipe(up)">
                                      <p:cBhvr>
                                        <p:cTn id="42" dur="4000"/>
                                        <p:tgtEl>
                                          <p:spTgt spid="9">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9">
                                            <p:txEl>
                                              <p:pRg st="1" end="1"/>
                                            </p:txEl>
                                          </p:spTgt>
                                        </p:tgtEl>
                                        <p:attrNameLst>
                                          <p:attrName>style.visibility</p:attrName>
                                        </p:attrNameLst>
                                      </p:cBhvr>
                                      <p:to>
                                        <p:strVal val="visible"/>
                                      </p:to>
                                    </p:set>
                                    <p:animEffect transition="in" filter="wipe(up)">
                                      <p:cBhvr>
                                        <p:cTn id="47" dur="50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0" uiExpand="1" build="p"/>
      <p:bldP spid="8" grpId="0" uiExpand="1" build="p"/>
      <p:bldP spid="9"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民法現代語化（</a:t>
            </a:r>
            <a:r>
              <a:rPr lang="en-US" altLang="ja-JP" dirty="0"/>
              <a:t>2004</a:t>
            </a:r>
            <a:r>
              <a:rPr lang="ja-JP" altLang="en-US" dirty="0"/>
              <a:t>年）における</a:t>
            </a:r>
            <a:r>
              <a:rPr lang="en-US" altLang="ja-JP" dirty="0"/>
              <a:t/>
            </a:r>
            <a:br>
              <a:rPr lang="en-US" altLang="ja-JP" dirty="0"/>
            </a:br>
            <a:r>
              <a:rPr lang="ja-JP" altLang="en-US" dirty="0"/>
              <a:t>目的と目的物の区別と修正</a:t>
            </a:r>
            <a:r>
              <a:rPr lang="ja-JP" altLang="en-US" dirty="0" smtClean="0"/>
              <a:t>（</a:t>
            </a:r>
            <a:r>
              <a:rPr lang="en-US" altLang="ja-JP" dirty="0" smtClean="0"/>
              <a:t>4/4</a:t>
            </a:r>
            <a:r>
              <a:rPr lang="ja-JP" altLang="en-US" dirty="0" smtClean="0"/>
              <a:t>）</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2015/4/21</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16</a:t>
            </a:fld>
            <a:endParaRPr kumimoji="1" lang="ja-JP" altLang="en-US"/>
          </a:p>
        </p:txBody>
      </p:sp>
      <p:sp>
        <p:nvSpPr>
          <p:cNvPr id="14" name="テキスト プレースホルダー 2"/>
          <p:cNvSpPr txBox="1">
            <a:spLocks/>
          </p:cNvSpPr>
          <p:nvPr/>
        </p:nvSpPr>
        <p:spPr>
          <a:xfrm>
            <a:off x="323528" y="1535113"/>
            <a:ext cx="2808312" cy="639762"/>
          </a:xfrm>
          <a:prstGeom prst="rect">
            <a:avLst/>
          </a:prstGeom>
        </p:spPr>
        <p:txBody>
          <a:bodyPr anchor="ct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dirty="0" smtClean="0"/>
              <a:t>旧条文</a:t>
            </a:r>
            <a:endParaRPr lang="ja-JP" altLang="en-US" dirty="0"/>
          </a:p>
        </p:txBody>
      </p:sp>
      <p:sp>
        <p:nvSpPr>
          <p:cNvPr id="15" name="コンテンツ プレースホルダー 3"/>
          <p:cNvSpPr txBox="1">
            <a:spLocks/>
          </p:cNvSpPr>
          <p:nvPr/>
        </p:nvSpPr>
        <p:spPr>
          <a:xfrm>
            <a:off x="323528" y="2174875"/>
            <a:ext cx="2808312" cy="3951288"/>
          </a:xfrm>
          <a:prstGeom prst="rect">
            <a:avLst/>
          </a:prstGeom>
        </p:spPr>
        <p:txBody>
          <a:bodyPr>
            <a:norm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400" dirty="0" smtClean="0"/>
              <a:t>第</a:t>
            </a:r>
            <a:r>
              <a:rPr lang="en-US" altLang="ja-JP" sz="2400" dirty="0" smtClean="0"/>
              <a:t>422</a:t>
            </a:r>
            <a:r>
              <a:rPr lang="ja-JP" altLang="en-US" sz="2400" dirty="0" smtClean="0"/>
              <a:t>条</a:t>
            </a:r>
            <a:r>
              <a:rPr lang="en-US" altLang="ja-JP" sz="2400" dirty="0" smtClean="0"/>
              <a:t>〔</a:t>
            </a:r>
            <a:r>
              <a:rPr lang="ja-JP" altLang="en-US" sz="2400" dirty="0" smtClean="0"/>
              <a:t>損害賠償者の代位</a:t>
            </a:r>
            <a:r>
              <a:rPr lang="en-US" altLang="ja-JP" sz="2400" dirty="0" smtClean="0"/>
              <a:t>〕</a:t>
            </a:r>
          </a:p>
          <a:p>
            <a:pPr lvl="1"/>
            <a:r>
              <a:rPr lang="ja-JP" altLang="en-US" sz="2000" dirty="0" smtClean="0"/>
              <a:t>債権者カ損害賠償トシテ其</a:t>
            </a:r>
            <a:r>
              <a:rPr lang="ja-JP" altLang="en-US" sz="2000" b="1" u="sng" dirty="0" smtClean="0">
                <a:solidFill>
                  <a:srgbClr val="FF0000"/>
                </a:solidFill>
              </a:rPr>
              <a:t>債権ノ目的タル物又ハ権利</a:t>
            </a:r>
            <a:r>
              <a:rPr lang="ja-JP" altLang="en-US" sz="2000" b="1" u="sng" dirty="0" smtClean="0"/>
              <a:t>ノ価額ノ全部</a:t>
            </a:r>
            <a:r>
              <a:rPr lang="ja-JP" altLang="en-US" sz="2000" dirty="0" smtClean="0"/>
              <a:t>ヲ受ケタルトキハ債務者ハ其</a:t>
            </a:r>
            <a:r>
              <a:rPr lang="ja-JP" altLang="en-US" sz="2000" b="1" dirty="0" smtClean="0">
                <a:solidFill>
                  <a:schemeClr val="tx2"/>
                </a:solidFill>
              </a:rPr>
              <a:t>物又ハ権利</a:t>
            </a:r>
            <a:r>
              <a:rPr lang="ja-JP" altLang="en-US" sz="2000" dirty="0" smtClean="0"/>
              <a:t>ニ付キ当然債権者ニ代位ス</a:t>
            </a:r>
            <a:endParaRPr lang="ja-JP" altLang="en-US" sz="2000" dirty="0"/>
          </a:p>
        </p:txBody>
      </p:sp>
      <p:sp>
        <p:nvSpPr>
          <p:cNvPr id="16" name="テキスト プレースホルダー 4"/>
          <p:cNvSpPr txBox="1">
            <a:spLocks/>
          </p:cNvSpPr>
          <p:nvPr/>
        </p:nvSpPr>
        <p:spPr>
          <a:xfrm>
            <a:off x="3275856" y="1535113"/>
            <a:ext cx="5616624" cy="639762"/>
          </a:xfrm>
          <a:prstGeom prst="rect">
            <a:avLst/>
          </a:prstGeom>
        </p:spPr>
        <p:txBody>
          <a:bodyPr anchor="ct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dirty="0" smtClean="0"/>
              <a:t>現行条文　</a:t>
            </a:r>
            <a:r>
              <a:rPr lang="ja-JP" altLang="en-US" sz="2000" dirty="0" smtClean="0"/>
              <a:t>→ </a:t>
            </a:r>
            <a:r>
              <a:rPr lang="ja-JP" altLang="en-US" sz="2000" dirty="0" smtClean="0">
                <a:hlinkClick r:id="rId3" action="ppaction://hlinksldjump"/>
              </a:rPr>
              <a:t>行方</a:t>
            </a:r>
            <a:endParaRPr lang="ja-JP" altLang="en-US" sz="2000" dirty="0"/>
          </a:p>
        </p:txBody>
      </p:sp>
      <p:sp>
        <p:nvSpPr>
          <p:cNvPr id="17" name="コンテンツ プレースホルダー 5"/>
          <p:cNvSpPr txBox="1">
            <a:spLocks/>
          </p:cNvSpPr>
          <p:nvPr/>
        </p:nvSpPr>
        <p:spPr>
          <a:xfrm>
            <a:off x="3275856" y="2174875"/>
            <a:ext cx="5616624" cy="3951288"/>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400" b="1" dirty="0" smtClean="0"/>
              <a:t>第</a:t>
            </a:r>
            <a:r>
              <a:rPr lang="en-US" altLang="ja-JP" sz="2400" b="1" dirty="0" smtClean="0"/>
              <a:t>422</a:t>
            </a:r>
            <a:r>
              <a:rPr lang="ja-JP" altLang="en-US" sz="2400" b="1" dirty="0" smtClean="0"/>
              <a:t>条</a:t>
            </a:r>
            <a:r>
              <a:rPr lang="ja-JP" altLang="en-US" sz="2400" dirty="0" smtClean="0"/>
              <a:t>（損害賠償による代位）</a:t>
            </a:r>
            <a:endParaRPr lang="en-US" altLang="ja-JP" sz="2400" dirty="0" smtClean="0"/>
          </a:p>
          <a:p>
            <a:pPr lvl="1"/>
            <a:r>
              <a:rPr lang="ja-JP" altLang="en-US" sz="2000" dirty="0" smtClean="0"/>
              <a:t>債権者が，損害賠償として，その</a:t>
            </a:r>
            <a:r>
              <a:rPr lang="ja-JP" altLang="en-US" sz="2000" b="1" u="sng" dirty="0" smtClean="0"/>
              <a:t>債権の目的である</a:t>
            </a:r>
            <a:r>
              <a:rPr lang="ja-JP" altLang="en-US" sz="2000" b="1" u="sng" dirty="0" smtClean="0">
                <a:solidFill>
                  <a:schemeClr val="tx2"/>
                </a:solidFill>
              </a:rPr>
              <a:t>物又は権利</a:t>
            </a:r>
            <a:r>
              <a:rPr lang="ja-JP" altLang="en-US" sz="2000" b="1" u="sng" dirty="0" smtClean="0"/>
              <a:t>の価額の全部の</a:t>
            </a:r>
            <a:r>
              <a:rPr lang="ja-JP" altLang="en-US" sz="2000" b="1" u="sng" dirty="0" smtClean="0">
                <a:solidFill>
                  <a:srgbClr val="FF0000"/>
                </a:solidFill>
              </a:rPr>
              <a:t>支払</a:t>
            </a:r>
            <a:r>
              <a:rPr lang="ja-JP" altLang="en-US" sz="2000" dirty="0" smtClean="0"/>
              <a:t>を受けたときは，債務者は，その</a:t>
            </a:r>
            <a:r>
              <a:rPr lang="ja-JP" altLang="en-US" sz="2000" b="1" dirty="0" smtClean="0">
                <a:solidFill>
                  <a:schemeClr val="tx2"/>
                </a:solidFill>
              </a:rPr>
              <a:t>物又は権利</a:t>
            </a:r>
            <a:r>
              <a:rPr lang="ja-JP" altLang="en-US" sz="2000" dirty="0" smtClean="0"/>
              <a:t>について当然に債権者に代位する。</a:t>
            </a:r>
            <a:endParaRPr lang="en-US" altLang="ja-JP" sz="2000" dirty="0" smtClean="0"/>
          </a:p>
          <a:p>
            <a:r>
              <a:rPr lang="ja-JP" altLang="en-US" sz="2400" dirty="0" smtClean="0"/>
              <a:t>（問題）</a:t>
            </a:r>
            <a:endParaRPr lang="en-US" altLang="ja-JP" sz="2400" dirty="0" smtClean="0"/>
          </a:p>
          <a:p>
            <a:pPr lvl="1"/>
            <a:r>
              <a:rPr lang="ja-JP" altLang="en-US" sz="1800" dirty="0" smtClean="0"/>
              <a:t>誤りを正すのに，「目的物」と訂正せずに，「目的」とした上で「</a:t>
            </a:r>
            <a:r>
              <a:rPr lang="ja-JP" altLang="en-US" sz="1800" b="1" dirty="0" smtClean="0">
                <a:solidFill>
                  <a:srgbClr val="FF0000"/>
                </a:solidFill>
              </a:rPr>
              <a:t>支払</a:t>
            </a:r>
            <a:r>
              <a:rPr lang="ja-JP" altLang="en-US" sz="1800" dirty="0" smtClean="0"/>
              <a:t>」を追加した理由は何か？</a:t>
            </a:r>
            <a:endParaRPr lang="en-US" altLang="ja-JP" sz="1800" dirty="0" smtClean="0"/>
          </a:p>
          <a:p>
            <a:pPr lvl="1"/>
            <a:r>
              <a:rPr lang="ja-JP" altLang="en-US" sz="1800" dirty="0" smtClean="0"/>
              <a:t>受寄者が寄託物を第三者に盗まれた場合を考えてみよう。問題は解決されているか</a:t>
            </a:r>
            <a:r>
              <a:rPr lang="en-US" altLang="ja-JP" sz="1800" dirty="0" smtClean="0"/>
              <a:t>?</a:t>
            </a:r>
          </a:p>
          <a:p>
            <a:pPr lvl="1"/>
            <a:r>
              <a:rPr lang="ja-JP" altLang="en-US" sz="1800" smtClean="0"/>
              <a:t>最後に，民法</a:t>
            </a:r>
            <a:r>
              <a:rPr lang="en-US" altLang="ja-JP" sz="1800" dirty="0" smtClean="0"/>
              <a:t>422</a:t>
            </a:r>
            <a:r>
              <a:rPr lang="ja-JP" altLang="en-US" sz="1800" dirty="0" smtClean="0"/>
              <a:t>条の債権の目的と債権の目的物は，何かをよく考えてみよう</a:t>
            </a:r>
            <a:endParaRPr lang="en-US" altLang="ja-JP" sz="1800" dirty="0" smtClean="0"/>
          </a:p>
        </p:txBody>
      </p:sp>
      <p:sp>
        <p:nvSpPr>
          <p:cNvPr id="18" name="右矢印 17"/>
          <p:cNvSpPr/>
          <p:nvPr/>
        </p:nvSpPr>
        <p:spPr>
          <a:xfrm>
            <a:off x="2627784" y="1484784"/>
            <a:ext cx="1575736" cy="709551"/>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smtClean="0"/>
              <a:t>現代語化</a:t>
            </a:r>
            <a:endParaRPr kumimoji="1" lang="ja-JP" altLang="en-US" dirty="0"/>
          </a:p>
        </p:txBody>
      </p:sp>
    </p:spTree>
    <p:extLst>
      <p:ext uri="{BB962C8B-B14F-4D97-AF65-F5344CB8AC3E}">
        <p14:creationId xmlns:p14="http://schemas.microsoft.com/office/powerpoint/2010/main" val="657471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5">
                                            <p:txEl>
                                              <p:pRg st="1" end="1"/>
                                            </p:txEl>
                                          </p:spTgt>
                                        </p:tgtEl>
                                        <p:attrNameLst>
                                          <p:attrName>style.visibility</p:attrName>
                                        </p:attrNameLst>
                                      </p:cBhvr>
                                      <p:to>
                                        <p:strVal val="visible"/>
                                      </p:to>
                                    </p:set>
                                    <p:animEffect transition="in" filter="wipe(up)">
                                      <p:cBhvr>
                                        <p:cTn id="7" dur="1000"/>
                                        <p:tgtEl>
                                          <p:spTgt spid="1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left)">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7">
                                            <p:txEl>
                                              <p:pRg st="1" end="1"/>
                                            </p:txEl>
                                          </p:spTgt>
                                        </p:tgtEl>
                                        <p:attrNameLst>
                                          <p:attrName>style.visibility</p:attrName>
                                        </p:attrNameLst>
                                      </p:cBhvr>
                                      <p:to>
                                        <p:strVal val="visible"/>
                                      </p:to>
                                    </p:set>
                                    <p:animEffect transition="in" filter="wipe(up)">
                                      <p:cBhvr>
                                        <p:cTn id="17" dur="2000"/>
                                        <p:tgtEl>
                                          <p:spTgt spid="1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7">
                                            <p:txEl>
                                              <p:pRg st="3" end="3"/>
                                            </p:txEl>
                                          </p:spTgt>
                                        </p:tgtEl>
                                        <p:attrNameLst>
                                          <p:attrName>style.visibility</p:attrName>
                                        </p:attrNameLst>
                                      </p:cBhvr>
                                      <p:to>
                                        <p:strVal val="visible"/>
                                      </p:to>
                                    </p:set>
                                    <p:animEffect transition="in" filter="wipe(up)">
                                      <p:cBhvr>
                                        <p:cTn id="22" dur="1500"/>
                                        <p:tgtEl>
                                          <p:spTgt spid="1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7">
                                            <p:txEl>
                                              <p:pRg st="4" end="4"/>
                                            </p:txEl>
                                          </p:spTgt>
                                        </p:tgtEl>
                                        <p:attrNameLst>
                                          <p:attrName>style.visibility</p:attrName>
                                        </p:attrNameLst>
                                      </p:cBhvr>
                                      <p:to>
                                        <p:strVal val="visible"/>
                                      </p:to>
                                    </p:set>
                                    <p:animEffect transition="in" filter="wipe(up)">
                                      <p:cBhvr>
                                        <p:cTn id="27" dur="1250"/>
                                        <p:tgtEl>
                                          <p:spTgt spid="17">
                                            <p:txEl>
                                              <p:pRg st="4" end="4"/>
                                            </p:txEl>
                                          </p:spTgt>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17">
                                            <p:txEl>
                                              <p:pRg st="5" end="5"/>
                                            </p:txEl>
                                          </p:spTgt>
                                        </p:tgtEl>
                                        <p:attrNameLst>
                                          <p:attrName>style.visibility</p:attrName>
                                        </p:attrNameLst>
                                      </p:cBhvr>
                                      <p:to>
                                        <p:strVal val="visible"/>
                                      </p:to>
                                    </p:set>
                                    <p:animEffect transition="in" filter="wipe(up)">
                                      <p:cBhvr>
                                        <p:cTn id="30" dur="1250"/>
                                        <p:tgtEl>
                                          <p:spTgt spid="1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P spid="17" grpId="0" uiExpand="1" build="p"/>
      <p:bldP spid="1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lvl="1" algn="ctr" rtl="0">
              <a:spcBef>
                <a:spcPct val="0"/>
              </a:spcBef>
            </a:pPr>
            <a:r>
              <a:rPr lang="ja-JP" altLang="en-US" sz="4000" dirty="0"/>
              <a:t>目的と目的物の区別の</a:t>
            </a:r>
            <a:r>
              <a:rPr lang="ja-JP" altLang="en-US" sz="4000" dirty="0" smtClean="0"/>
              <a:t>行方</a:t>
            </a:r>
            <a:r>
              <a:rPr lang="en-US" altLang="ja-JP" sz="4000" dirty="0" smtClean="0"/>
              <a:t/>
            </a:r>
            <a:br>
              <a:rPr lang="en-US" altLang="ja-JP" sz="4000" dirty="0" smtClean="0"/>
            </a:br>
            <a:r>
              <a:rPr lang="ja-JP" altLang="en-US" sz="2000" dirty="0" smtClean="0"/>
              <a:t>←民法</a:t>
            </a:r>
            <a:r>
              <a:rPr lang="en-US" altLang="ja-JP" sz="2000" dirty="0" smtClean="0"/>
              <a:t>85</a:t>
            </a:r>
            <a:r>
              <a:rPr lang="ja-JP" altLang="en-US" sz="2000" dirty="0" smtClean="0"/>
              <a:t>条が変わらない理由は何ですか（学生</a:t>
            </a:r>
            <a:r>
              <a:rPr lang="ja-JP" altLang="en-US" sz="2000" dirty="0"/>
              <a:t>談</a:t>
            </a:r>
            <a:r>
              <a:rPr lang="ja-JP" altLang="en-US" sz="2000" dirty="0" smtClean="0"/>
              <a:t>）</a:t>
            </a:r>
            <a:r>
              <a:rPr lang="en-US" altLang="ja-JP" sz="2000" dirty="0" smtClean="0"/>
              <a:t>?</a:t>
            </a:r>
            <a:endParaRPr kumimoji="1" lang="ja-JP" altLang="en-US" sz="2800" dirty="0"/>
          </a:p>
        </p:txBody>
      </p:sp>
      <p:sp>
        <p:nvSpPr>
          <p:cNvPr id="3" name="日付プレースホルダー 2"/>
          <p:cNvSpPr>
            <a:spLocks noGrp="1"/>
          </p:cNvSpPr>
          <p:nvPr>
            <p:ph type="dt" sz="half" idx="10"/>
          </p:nvPr>
        </p:nvSpPr>
        <p:spPr/>
        <p:txBody>
          <a:bodyPr/>
          <a:lstStyle/>
          <a:p>
            <a:r>
              <a:rPr kumimoji="1" lang="en-US" altLang="ja-JP" smtClean="0"/>
              <a:t>2015/4/21</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17</a:t>
            </a:fld>
            <a:endParaRPr kumimoji="1" lang="ja-JP" altLang="en-US"/>
          </a:p>
        </p:txBody>
      </p:sp>
      <p:sp>
        <p:nvSpPr>
          <p:cNvPr id="6" name="コンテンツ プレースホルダー 2"/>
          <p:cNvSpPr txBox="1">
            <a:spLocks/>
          </p:cNvSpPr>
          <p:nvPr/>
        </p:nvSpPr>
        <p:spPr>
          <a:xfrm>
            <a:off x="457200" y="1600200"/>
            <a:ext cx="8229600" cy="4525963"/>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400" dirty="0" smtClean="0"/>
              <a:t>民法</a:t>
            </a:r>
            <a:r>
              <a:rPr lang="en-US" altLang="ja-JP" sz="2400" dirty="0" smtClean="0"/>
              <a:t>85</a:t>
            </a:r>
            <a:r>
              <a:rPr lang="ja-JP" altLang="en-US" sz="2400" dirty="0" smtClean="0"/>
              <a:t>条は以下のように改正すべきである。</a:t>
            </a:r>
            <a:endParaRPr lang="en-US" altLang="ja-JP" sz="2400" dirty="0" smtClean="0"/>
          </a:p>
          <a:p>
            <a:pPr marL="536575" lvl="1" indent="-268288"/>
            <a:r>
              <a:rPr lang="ja-JP" altLang="en-US" sz="2000" dirty="0" smtClean="0"/>
              <a:t>民法 </a:t>
            </a:r>
            <a:r>
              <a:rPr lang="ja-JP" altLang="en-US" sz="2000" b="1" dirty="0" smtClean="0"/>
              <a:t>第</a:t>
            </a:r>
            <a:r>
              <a:rPr lang="en-US" altLang="ja-JP" sz="2000" b="1" dirty="0" smtClean="0"/>
              <a:t>85</a:t>
            </a:r>
            <a:r>
              <a:rPr lang="ja-JP" altLang="en-US" sz="2000" b="1" dirty="0" smtClean="0"/>
              <a:t>条</a:t>
            </a:r>
            <a:r>
              <a:rPr lang="ja-JP" altLang="en-US" sz="2000" dirty="0" smtClean="0"/>
              <a:t>（加賀山・改正案）</a:t>
            </a:r>
            <a:endParaRPr lang="en-US" altLang="ja-JP" sz="2000" dirty="0" smtClean="0"/>
          </a:p>
          <a:p>
            <a:pPr marL="936625" lvl="2" indent="-268288"/>
            <a:r>
              <a:rPr lang="ja-JP" altLang="en-US" sz="1800" b="1" dirty="0" smtClean="0">
                <a:latin typeface="+mj-ea"/>
                <a:ea typeface="+mj-ea"/>
              </a:rPr>
              <a:t>①物とは，有体物又は無体物をいう。</a:t>
            </a:r>
            <a:endParaRPr lang="en-US" altLang="ja-JP" sz="1800" b="1" dirty="0" smtClean="0">
              <a:latin typeface="+mj-ea"/>
              <a:ea typeface="+mj-ea"/>
            </a:endParaRPr>
          </a:p>
          <a:p>
            <a:pPr marL="1073150" lvl="3" indent="-268288"/>
            <a:r>
              <a:rPr lang="ja-JP" altLang="en-US" sz="1600" dirty="0" smtClean="0">
                <a:latin typeface="+mn-ea"/>
              </a:rPr>
              <a:t>一　有体物とは，人が管理することができるもののうち，固体，液体，気体をいう。</a:t>
            </a:r>
            <a:endParaRPr lang="en-US" altLang="ja-JP" sz="1600" dirty="0" smtClean="0">
              <a:latin typeface="+mn-ea"/>
            </a:endParaRPr>
          </a:p>
          <a:p>
            <a:pPr marL="1073150" lvl="3" indent="-268288"/>
            <a:r>
              <a:rPr lang="ja-JP" altLang="en-US" sz="1600" dirty="0" smtClean="0">
                <a:latin typeface="+mn-ea"/>
              </a:rPr>
              <a:t>二　無体物とは，人が管理することができるもののうち，有体物でないものをいう。</a:t>
            </a:r>
            <a:endParaRPr lang="en-US" altLang="ja-JP" sz="1600" dirty="0" smtClean="0">
              <a:latin typeface="+mn-ea"/>
            </a:endParaRPr>
          </a:p>
          <a:p>
            <a:pPr marL="901700" lvl="2" indent="-279400"/>
            <a:r>
              <a:rPr lang="ja-JP" altLang="en-US" sz="1800" b="1" dirty="0" smtClean="0">
                <a:latin typeface="+mj-ea"/>
                <a:ea typeface="+mj-ea"/>
              </a:rPr>
              <a:t>②所有権の目的物は，有体物に限定される。</a:t>
            </a:r>
            <a:endParaRPr lang="en-US" altLang="ja-JP" sz="1800" b="1" dirty="0" smtClean="0">
              <a:latin typeface="+mj-ea"/>
              <a:ea typeface="+mj-ea"/>
            </a:endParaRPr>
          </a:p>
          <a:p>
            <a:pPr marL="1073150" lvl="3" indent="-268288">
              <a:buClr>
                <a:srgbClr val="00B050"/>
              </a:buClr>
            </a:pPr>
            <a:r>
              <a:rPr lang="ja-JP" altLang="en-US" sz="1600" dirty="0" smtClean="0">
                <a:solidFill>
                  <a:schemeClr val="bg1">
                    <a:lumMod val="50000"/>
                  </a:schemeClr>
                </a:solidFill>
              </a:rPr>
              <a:t>民法の立法者が恐れた「債権の所有権」という概念矛盾は生じない。</a:t>
            </a:r>
            <a:endParaRPr lang="en-US" altLang="ja-JP" sz="1600" dirty="0" smtClean="0">
              <a:solidFill>
                <a:schemeClr val="bg1">
                  <a:lumMod val="50000"/>
                </a:schemeClr>
              </a:solidFill>
            </a:endParaRPr>
          </a:p>
          <a:p>
            <a:pPr marL="901700" lvl="2" indent="-279400"/>
            <a:r>
              <a:rPr lang="ja-JP" altLang="en-US" sz="1800" b="1" dirty="0" smtClean="0">
                <a:latin typeface="+mj-ea"/>
                <a:ea typeface="+mj-ea"/>
              </a:rPr>
              <a:t>③所有権以外の権利の目的物は，有体物だけでなく，無体物とすることができる。</a:t>
            </a:r>
            <a:endParaRPr lang="en-US" altLang="ja-JP" sz="1800" b="1" dirty="0" smtClean="0">
              <a:latin typeface="+mj-ea"/>
              <a:ea typeface="+mj-ea"/>
            </a:endParaRPr>
          </a:p>
          <a:p>
            <a:pPr marL="1073150" lvl="3" indent="-268288">
              <a:buClr>
                <a:srgbClr val="00B050"/>
              </a:buClr>
            </a:pPr>
            <a:r>
              <a:rPr lang="ja-JP" altLang="en-US" sz="1600" dirty="0" smtClean="0">
                <a:solidFill>
                  <a:schemeClr val="bg1">
                    <a:lumMod val="50000"/>
                  </a:schemeClr>
                </a:solidFill>
              </a:rPr>
              <a:t>現代語化に際して「給付」や「支払」を挿入したが，そのような手段は不要であり，「目的」を「目的物」と変更するだけで済む。</a:t>
            </a:r>
            <a:endParaRPr lang="en-US" altLang="ja-JP" sz="1600" dirty="0" smtClean="0">
              <a:solidFill>
                <a:schemeClr val="bg1">
                  <a:lumMod val="50000"/>
                </a:schemeClr>
              </a:solidFill>
            </a:endParaRPr>
          </a:p>
          <a:p>
            <a:pPr marL="1073150" lvl="3" indent="-268288">
              <a:buClr>
                <a:srgbClr val="00B050"/>
              </a:buClr>
            </a:pPr>
            <a:r>
              <a:rPr lang="ja-JP" altLang="en-US" sz="1600" dirty="0" smtClean="0">
                <a:solidFill>
                  <a:schemeClr val="bg1">
                    <a:lumMod val="50000"/>
                  </a:schemeClr>
                </a:solidFill>
              </a:rPr>
              <a:t>民法</a:t>
            </a:r>
            <a:r>
              <a:rPr lang="en-US" altLang="ja-JP" sz="1600" dirty="0" smtClean="0">
                <a:solidFill>
                  <a:schemeClr val="bg1">
                    <a:lumMod val="50000"/>
                  </a:schemeClr>
                </a:solidFill>
              </a:rPr>
              <a:t>362</a:t>
            </a:r>
            <a:r>
              <a:rPr lang="ja-JP" altLang="en-US" sz="1600" dirty="0" smtClean="0">
                <a:solidFill>
                  <a:schemeClr val="bg1">
                    <a:lumMod val="50000"/>
                  </a:schemeClr>
                </a:solidFill>
              </a:rPr>
              <a:t>条は，「質権は，財産権を目的</a:t>
            </a:r>
            <a:r>
              <a:rPr lang="ja-JP" altLang="en-US" sz="1600" b="1" dirty="0" smtClean="0">
                <a:solidFill>
                  <a:schemeClr val="bg1">
                    <a:lumMod val="50000"/>
                  </a:schemeClr>
                </a:solidFill>
              </a:rPr>
              <a:t>物</a:t>
            </a:r>
            <a:r>
              <a:rPr lang="ja-JP" altLang="en-US" sz="1600" dirty="0" smtClean="0">
                <a:solidFill>
                  <a:schemeClr val="bg1">
                    <a:lumMod val="50000"/>
                  </a:schemeClr>
                </a:solidFill>
              </a:rPr>
              <a:t>とすることができる」と規定することができることになる。その他の立法上の「誤魔化し」も解消できる。</a:t>
            </a:r>
            <a:endParaRPr lang="en-US" altLang="ja-JP" sz="1600" dirty="0" smtClean="0">
              <a:solidFill>
                <a:schemeClr val="bg1">
                  <a:lumMod val="50000"/>
                </a:schemeClr>
              </a:solidFill>
            </a:endParaRPr>
          </a:p>
          <a:p>
            <a:pPr marL="1073150" lvl="3" indent="-268288">
              <a:buClr>
                <a:srgbClr val="00B050"/>
              </a:buClr>
            </a:pPr>
            <a:r>
              <a:rPr lang="ja-JP" altLang="en-US" sz="1600" dirty="0" smtClean="0">
                <a:solidFill>
                  <a:schemeClr val="bg1">
                    <a:lumMod val="50000"/>
                  </a:schemeClr>
                </a:solidFill>
              </a:rPr>
              <a:t>債権売買（債権譲渡）の目的物は，「債権」であるといってよい。</a:t>
            </a:r>
            <a:endParaRPr lang="ja-JP" altLang="en-US" sz="1600" dirty="0">
              <a:solidFill>
                <a:schemeClr val="bg1">
                  <a:lumMod val="50000"/>
                </a:schemeClr>
              </a:solidFill>
            </a:endParaRPr>
          </a:p>
        </p:txBody>
      </p:sp>
    </p:spTree>
    <p:extLst>
      <p:ext uri="{BB962C8B-B14F-4D97-AF65-F5344CB8AC3E}">
        <p14:creationId xmlns:p14="http://schemas.microsoft.com/office/powerpoint/2010/main" val="996181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left)">
                                      <p:cBhvr>
                                        <p:cTn id="12" dur="1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left)">
                                      <p:cBhvr>
                                        <p:cTn id="17" dur="75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wipe(left)">
                                      <p:cBhvr>
                                        <p:cTn id="22" dur="10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wipe(left)">
                                      <p:cBhvr>
                                        <p:cTn id="27" dur="10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wipe(left)">
                                      <p:cBhvr>
                                        <p:cTn id="32" dur="10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wipe(left)">
                                      <p:cBhvr>
                                        <p:cTn id="37" dur="75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wipe(left)">
                                      <p:cBhvr>
                                        <p:cTn id="42" dur="1000"/>
                                        <p:tgtEl>
                                          <p:spTgt spid="6">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6">
                                            <p:txEl>
                                              <p:pRg st="7" end="7"/>
                                            </p:txEl>
                                          </p:spTgt>
                                        </p:tgtEl>
                                        <p:attrNameLst>
                                          <p:attrName>style.visibility</p:attrName>
                                        </p:attrNameLst>
                                      </p:cBhvr>
                                      <p:to>
                                        <p:strVal val="visible"/>
                                      </p:to>
                                    </p:set>
                                    <p:animEffect transition="in" filter="wipe(up)">
                                      <p:cBhvr>
                                        <p:cTn id="47" dur="1500"/>
                                        <p:tgtEl>
                                          <p:spTgt spid="6">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6">
                                            <p:txEl>
                                              <p:pRg st="8" end="8"/>
                                            </p:txEl>
                                          </p:spTgt>
                                        </p:tgtEl>
                                        <p:attrNameLst>
                                          <p:attrName>style.visibility</p:attrName>
                                        </p:attrNameLst>
                                      </p:cBhvr>
                                      <p:to>
                                        <p:strVal val="visible"/>
                                      </p:to>
                                    </p:set>
                                    <p:animEffect transition="in" filter="wipe(up)">
                                      <p:cBhvr>
                                        <p:cTn id="52" dur="1500"/>
                                        <p:tgtEl>
                                          <p:spTgt spid="6">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6">
                                            <p:txEl>
                                              <p:pRg st="9" end="9"/>
                                            </p:txEl>
                                          </p:spTgt>
                                        </p:tgtEl>
                                        <p:attrNameLst>
                                          <p:attrName>style.visibility</p:attrName>
                                        </p:attrNameLst>
                                      </p:cBhvr>
                                      <p:to>
                                        <p:strVal val="visible"/>
                                      </p:to>
                                    </p:set>
                                    <p:animEffect transition="in" filter="wipe(up)">
                                      <p:cBhvr>
                                        <p:cTn id="57" dur="2000"/>
                                        <p:tgtEl>
                                          <p:spTgt spid="6">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6">
                                            <p:txEl>
                                              <p:pRg st="10" end="10"/>
                                            </p:txEl>
                                          </p:spTgt>
                                        </p:tgtEl>
                                        <p:attrNameLst>
                                          <p:attrName>style.visibility</p:attrName>
                                        </p:attrNameLst>
                                      </p:cBhvr>
                                      <p:to>
                                        <p:strVal val="visible"/>
                                      </p:to>
                                    </p:set>
                                    <p:animEffect transition="in" filter="wipe(left)">
                                      <p:cBhvr>
                                        <p:cTn id="62" dur="10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ctrTitle"/>
          </p:nvPr>
        </p:nvSpPr>
        <p:spPr>
          <a:xfrm>
            <a:off x="685800" y="1268760"/>
            <a:ext cx="7772400" cy="936103"/>
          </a:xfrm>
        </p:spPr>
        <p:txBody>
          <a:bodyPr>
            <a:normAutofit/>
          </a:bodyPr>
          <a:lstStyle/>
          <a:p>
            <a:r>
              <a:rPr lang="ja-JP" altLang="en-US" dirty="0"/>
              <a:t>レポート</a:t>
            </a:r>
            <a:r>
              <a:rPr lang="ja-JP" altLang="en-US" dirty="0" smtClean="0"/>
              <a:t>課題の概要と趣旨</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2015/4/21</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18</a:t>
            </a:fld>
            <a:endParaRPr kumimoji="1" lang="ja-JP" altLang="en-US"/>
          </a:p>
        </p:txBody>
      </p:sp>
      <p:sp>
        <p:nvSpPr>
          <p:cNvPr id="8" name="サブタイトル 6"/>
          <p:cNvSpPr>
            <a:spLocks noGrp="1"/>
          </p:cNvSpPr>
          <p:nvPr>
            <p:ph type="subTitle" idx="1"/>
          </p:nvPr>
        </p:nvSpPr>
        <p:spPr>
          <a:xfrm>
            <a:off x="1051560" y="2658839"/>
            <a:ext cx="7040880" cy="3146425"/>
          </a:xfrm>
        </p:spPr>
        <p:txBody>
          <a:bodyPr>
            <a:normAutofit lnSpcReduction="10000"/>
          </a:bodyPr>
          <a:lstStyle/>
          <a:p>
            <a:pPr marL="514350" indent="-514350" algn="l">
              <a:buFont typeface="+mj-lt"/>
              <a:buAutoNum type="arabicPeriod"/>
            </a:pPr>
            <a:r>
              <a:rPr lang="ja-JP" altLang="en-US" sz="2800" b="1" dirty="0" smtClean="0">
                <a:solidFill>
                  <a:schemeClr val="tx1"/>
                </a:solidFill>
              </a:rPr>
              <a:t>債権の目的と目的物の区別の混同が訂正された箇所の検討</a:t>
            </a:r>
            <a:endParaRPr lang="en-US" altLang="ja-JP" sz="2800" b="1" dirty="0" smtClean="0">
              <a:solidFill>
                <a:schemeClr val="tx1"/>
              </a:solidFill>
            </a:endParaRPr>
          </a:p>
          <a:p>
            <a:pPr marL="514350" indent="-514350" algn="l">
              <a:buFont typeface="+mj-lt"/>
              <a:buAutoNum type="arabicPeriod"/>
            </a:pPr>
            <a:r>
              <a:rPr lang="ja-JP" altLang="en-US" sz="2800" b="1" dirty="0" smtClean="0">
                <a:solidFill>
                  <a:schemeClr val="tx1"/>
                </a:solidFill>
              </a:rPr>
              <a:t>民法の条文が訂正された理由の検討</a:t>
            </a:r>
            <a:endParaRPr lang="en-US" altLang="ja-JP" sz="2800" b="1" dirty="0" smtClean="0">
              <a:solidFill>
                <a:schemeClr val="tx1"/>
              </a:solidFill>
            </a:endParaRPr>
          </a:p>
          <a:p>
            <a:pPr marL="514350" indent="-514350" algn="l">
              <a:buFont typeface="+mj-lt"/>
              <a:buAutoNum type="arabicPeriod"/>
            </a:pPr>
            <a:r>
              <a:rPr lang="ja-JP" altLang="en-US" sz="2800" b="1" dirty="0">
                <a:solidFill>
                  <a:schemeClr val="tx1"/>
                </a:solidFill>
              </a:rPr>
              <a:t>物権</a:t>
            </a:r>
            <a:r>
              <a:rPr lang="ja-JP" altLang="en-US" sz="2800" b="1" dirty="0" smtClean="0">
                <a:solidFill>
                  <a:schemeClr val="tx1"/>
                </a:solidFill>
              </a:rPr>
              <a:t>の目的と目的物の区別の混同の放置とその理由の検討</a:t>
            </a:r>
            <a:endParaRPr lang="en-US" altLang="ja-JP" sz="2800" b="1" dirty="0" smtClean="0">
              <a:solidFill>
                <a:schemeClr val="tx1"/>
              </a:solidFill>
            </a:endParaRPr>
          </a:p>
          <a:p>
            <a:pPr marL="514350" indent="-514350" algn="l">
              <a:buFont typeface="+mj-lt"/>
              <a:buAutoNum type="arabicPeriod"/>
            </a:pPr>
            <a:r>
              <a:rPr lang="ja-JP" altLang="en-US" sz="2800" b="1" dirty="0" smtClean="0">
                <a:solidFill>
                  <a:schemeClr val="tx1"/>
                </a:solidFill>
              </a:rPr>
              <a:t>目的と目的物の区別の混同の解決策の検討</a:t>
            </a:r>
            <a:endParaRPr lang="en-US" altLang="ja-JP" sz="2800" b="1" dirty="0" smtClean="0">
              <a:solidFill>
                <a:schemeClr val="tx1"/>
              </a:solidFill>
            </a:endParaRPr>
          </a:p>
          <a:p>
            <a:pPr marL="514350" indent="-514350" algn="l">
              <a:buFont typeface="+mj-lt"/>
              <a:buAutoNum type="arabicPeriod"/>
            </a:pPr>
            <a:endParaRPr lang="en-US" altLang="ja-JP" sz="2800" b="1" dirty="0" smtClean="0">
              <a:solidFill>
                <a:schemeClr val="tx1"/>
              </a:solidFill>
            </a:endParaRPr>
          </a:p>
          <a:p>
            <a:pPr marL="514350" indent="-514350" algn="l">
              <a:buFont typeface="+mj-lt"/>
              <a:buAutoNum type="arabicPeriod"/>
            </a:pPr>
            <a:endParaRPr kumimoji="1" lang="ja-JP" altLang="en-US" sz="2800" b="1" dirty="0">
              <a:solidFill>
                <a:schemeClr val="tx1"/>
              </a:solidFill>
            </a:endParaRPr>
          </a:p>
        </p:txBody>
      </p:sp>
    </p:spTree>
    <p:extLst>
      <p:ext uri="{BB962C8B-B14F-4D97-AF65-F5344CB8AC3E}">
        <p14:creationId xmlns:p14="http://schemas.microsoft.com/office/powerpoint/2010/main" val="2118310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wipe(up)">
                                      <p:cBhvr>
                                        <p:cTn id="12" dur="175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wipe(left)">
                                      <p:cBhvr>
                                        <p:cTn id="17" dur="75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wipe(up)">
                                      <p:cBhvr>
                                        <p:cTn id="22" dur="175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wipe(up)">
                                      <p:cBhvr>
                                        <p:cTn id="27" dur="1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lang="ja-JP" altLang="en-US" dirty="0"/>
              <a:t>レポート</a:t>
            </a:r>
            <a:r>
              <a:rPr lang="ja-JP" altLang="en-US" dirty="0" smtClean="0"/>
              <a:t>課題の内容</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2015/4/21</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19</a:t>
            </a:fld>
            <a:endParaRPr kumimoji="1" lang="ja-JP" altLang="en-US"/>
          </a:p>
        </p:txBody>
      </p:sp>
      <p:sp>
        <p:nvSpPr>
          <p:cNvPr id="8" name="コンテンツ プレースホルダー 9"/>
          <p:cNvSpPr txBox="1">
            <a:spLocks/>
          </p:cNvSpPr>
          <p:nvPr/>
        </p:nvSpPr>
        <p:spPr>
          <a:xfrm>
            <a:off x="539552" y="1600200"/>
            <a:ext cx="4536504" cy="4525963"/>
          </a:xfrm>
          <a:prstGeom prst="rect">
            <a:avLst/>
          </a:prstGeom>
        </p:spPr>
        <p:txBody>
          <a:bodyPr>
            <a:norm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1600" dirty="0" smtClean="0"/>
              <a:t>債権の「目的」と「目的物」の違いに関して，以下の項目についてレポート（</a:t>
            </a:r>
            <a:r>
              <a:rPr lang="en-US" altLang="ja-JP" sz="1600" dirty="0" smtClean="0"/>
              <a:t>A4</a:t>
            </a:r>
            <a:r>
              <a:rPr lang="ja-JP" altLang="en-US" sz="1600" dirty="0" smtClean="0"/>
              <a:t>版で</a:t>
            </a:r>
            <a:r>
              <a:rPr lang="en-US" altLang="ja-JP" sz="1600" dirty="0" smtClean="0"/>
              <a:t>4</a:t>
            </a:r>
            <a:r>
              <a:rPr lang="ja-JP" altLang="en-US" sz="1600" dirty="0" smtClean="0"/>
              <a:t>頁以内）を作成し，第</a:t>
            </a:r>
            <a:r>
              <a:rPr lang="en-US" altLang="ja-JP" sz="1600" dirty="0"/>
              <a:t>8</a:t>
            </a:r>
            <a:r>
              <a:rPr lang="ja-JP" altLang="en-US" sz="1600" dirty="0" smtClean="0"/>
              <a:t>回目の講義（</a:t>
            </a:r>
            <a:r>
              <a:rPr lang="en-US" altLang="ja-JP" sz="1600" dirty="0" smtClean="0"/>
              <a:t>5</a:t>
            </a:r>
            <a:r>
              <a:rPr lang="ja-JP" altLang="en-US" sz="1600" dirty="0" smtClean="0"/>
              <a:t>月</a:t>
            </a:r>
            <a:r>
              <a:rPr lang="en-US" altLang="ja-JP" sz="1600" dirty="0" smtClean="0"/>
              <a:t>31</a:t>
            </a:r>
            <a:r>
              <a:rPr lang="ja-JP" altLang="en-US" sz="1600" dirty="0" smtClean="0"/>
              <a:t>日）までに提出すること。なお，レポート課題の講評は</a:t>
            </a:r>
            <a:r>
              <a:rPr lang="en-US" altLang="ja-JP" sz="1600" dirty="0" smtClean="0"/>
              <a:t>12</a:t>
            </a:r>
            <a:r>
              <a:rPr lang="ja-JP" altLang="en-US" sz="1600" dirty="0" smtClean="0"/>
              <a:t>回目の講義（</a:t>
            </a:r>
            <a:r>
              <a:rPr lang="en-US" altLang="ja-JP" sz="1600" dirty="0" smtClean="0"/>
              <a:t>6</a:t>
            </a:r>
            <a:r>
              <a:rPr lang="ja-JP" altLang="en-US" sz="1600" dirty="0" smtClean="0"/>
              <a:t>月</a:t>
            </a:r>
            <a:r>
              <a:rPr lang="en-US" altLang="ja-JP" sz="1600" smtClean="0"/>
              <a:t>28</a:t>
            </a:r>
            <a:r>
              <a:rPr lang="ja-JP" altLang="en-US" sz="1600" smtClean="0"/>
              <a:t>日</a:t>
            </a:r>
            <a:r>
              <a:rPr lang="ja-JP" altLang="en-US" sz="1600" dirty="0" smtClean="0"/>
              <a:t>）で行う。</a:t>
            </a:r>
            <a:endParaRPr lang="en-US" altLang="ja-JP" sz="1600" dirty="0" smtClean="0"/>
          </a:p>
          <a:p>
            <a:r>
              <a:rPr lang="ja-JP" altLang="en-US" sz="1600" dirty="0" smtClean="0"/>
              <a:t>１．民法</a:t>
            </a:r>
            <a:r>
              <a:rPr lang="en-US" altLang="ja-JP" sz="1600" dirty="0" smtClean="0"/>
              <a:t>399</a:t>
            </a:r>
            <a:r>
              <a:rPr lang="ja-JP" altLang="en-US" sz="1600" dirty="0" smtClean="0"/>
              <a:t>条～</a:t>
            </a:r>
            <a:r>
              <a:rPr lang="en-US" altLang="ja-JP" sz="1600" dirty="0" smtClean="0"/>
              <a:t>422</a:t>
            </a:r>
            <a:r>
              <a:rPr lang="ja-JP" altLang="en-US" sz="1600" dirty="0" smtClean="0"/>
              <a:t>条までの範囲で，現代語化以前の民法の規定（旧条文）と現代語化された民法の規定（現行条文）とを対比してみると，</a:t>
            </a:r>
            <a:r>
              <a:rPr lang="ja-JP" altLang="en-US" sz="1600" b="1" dirty="0" smtClean="0">
                <a:solidFill>
                  <a:srgbClr val="FF0000"/>
                </a:solidFill>
              </a:rPr>
              <a:t>旧条文が「債権の目的」と「債権の目的物」とを間違って規定していた箇所</a:t>
            </a:r>
            <a:r>
              <a:rPr lang="ja-JP" altLang="en-US" sz="1600" dirty="0" smtClean="0"/>
              <a:t>がある。その間違いの箇所をすべて指摘し，現代語化に際して，</a:t>
            </a:r>
            <a:r>
              <a:rPr lang="ja-JP" altLang="en-US" sz="1600" b="1" dirty="0" smtClean="0">
                <a:solidFill>
                  <a:schemeClr val="tx2"/>
                </a:solidFill>
              </a:rPr>
              <a:t>どのように改正されたのか</a:t>
            </a:r>
            <a:r>
              <a:rPr lang="ja-JP" altLang="en-US" sz="1600" dirty="0" smtClean="0"/>
              <a:t>，対照表を作成して明らかにしなさい。</a:t>
            </a:r>
            <a:endParaRPr lang="en-US" altLang="ja-JP" sz="1600" dirty="0" smtClean="0"/>
          </a:p>
          <a:p>
            <a:r>
              <a:rPr lang="ja-JP" altLang="en-US" sz="1600" dirty="0" smtClean="0"/>
              <a:t>２．旧条文が，「目的物」を誤って「目的」としていた箇所について，「目的物」と修正せずに，現行条文が，あえて，</a:t>
            </a:r>
            <a:r>
              <a:rPr lang="ja-JP" altLang="en-US" sz="1600" b="1" dirty="0" smtClean="0">
                <a:solidFill>
                  <a:schemeClr val="tx2"/>
                </a:solidFill>
              </a:rPr>
              <a:t>「目的」を維持しながら，誤りを訂正した箇所</a:t>
            </a:r>
            <a:r>
              <a:rPr lang="ja-JP" altLang="en-US" sz="1600" dirty="0" smtClean="0"/>
              <a:t>がある。その理由は何か。</a:t>
            </a:r>
          </a:p>
          <a:p>
            <a:endParaRPr lang="ja-JP" altLang="en-US" sz="1600" dirty="0"/>
          </a:p>
        </p:txBody>
      </p:sp>
      <p:sp>
        <p:nvSpPr>
          <p:cNvPr id="9" name="コンテンツ プレースホルダー 10"/>
          <p:cNvSpPr txBox="1">
            <a:spLocks/>
          </p:cNvSpPr>
          <p:nvPr/>
        </p:nvSpPr>
        <p:spPr>
          <a:xfrm>
            <a:off x="5292080" y="1600200"/>
            <a:ext cx="3394720" cy="4525963"/>
          </a:xfrm>
          <a:prstGeom prst="rect">
            <a:avLst/>
          </a:prstGeom>
        </p:spPr>
        <p:txBody>
          <a:bodyPr>
            <a:normAutofit lnSpcReduction="10000"/>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1600" dirty="0" smtClean="0"/>
              <a:t>３．物権については，目的と目的物の区別について改正がなされていない。</a:t>
            </a:r>
            <a:r>
              <a:rPr lang="en-US" altLang="ja-JP" sz="1600" dirty="0" smtClean="0"/>
              <a:t/>
            </a:r>
            <a:br>
              <a:rPr lang="en-US" altLang="ja-JP" sz="1600" dirty="0" smtClean="0"/>
            </a:br>
            <a:r>
              <a:rPr lang="ja-JP" altLang="en-US" sz="1600" dirty="0" smtClean="0"/>
              <a:t>例えば，</a:t>
            </a:r>
            <a:r>
              <a:rPr lang="ja-JP" altLang="en-US" sz="1600" b="1" dirty="0" smtClean="0">
                <a:solidFill>
                  <a:srgbClr val="FF0000"/>
                </a:solidFill>
              </a:rPr>
              <a:t>民法</a:t>
            </a:r>
            <a:r>
              <a:rPr lang="en-US" altLang="ja-JP" sz="1600" b="1" dirty="0" smtClean="0">
                <a:solidFill>
                  <a:srgbClr val="FF0000"/>
                </a:solidFill>
              </a:rPr>
              <a:t>343</a:t>
            </a:r>
            <a:r>
              <a:rPr lang="ja-JP" altLang="en-US" sz="1600" b="1" dirty="0" smtClean="0">
                <a:solidFill>
                  <a:srgbClr val="FF0000"/>
                </a:solidFill>
              </a:rPr>
              <a:t>条（質権の目的）の質権の「目的」と，民法</a:t>
            </a:r>
            <a:r>
              <a:rPr lang="en-US" altLang="ja-JP" sz="1600" b="1" dirty="0" smtClean="0">
                <a:solidFill>
                  <a:srgbClr val="FF0000"/>
                </a:solidFill>
              </a:rPr>
              <a:t>344</a:t>
            </a:r>
            <a:r>
              <a:rPr lang="ja-JP" altLang="en-US" sz="1600" b="1" dirty="0" smtClean="0">
                <a:solidFill>
                  <a:srgbClr val="FF0000"/>
                </a:solidFill>
              </a:rPr>
              <a:t>条（質権の設定）の「目的物」とは，同じものを示している</a:t>
            </a:r>
            <a:r>
              <a:rPr lang="ja-JP" altLang="en-US" sz="1600" dirty="0" smtClean="0"/>
              <a:t>はずである。それにもかかわらず，民法の起草者が，あえて，</a:t>
            </a:r>
            <a:r>
              <a:rPr lang="ja-JP" altLang="en-US" sz="1600" b="1" dirty="0" smtClean="0">
                <a:solidFill>
                  <a:srgbClr val="FF0000"/>
                </a:solidFill>
              </a:rPr>
              <a:t>両者を「目的」と「目的物」とに区別した理由</a:t>
            </a:r>
            <a:r>
              <a:rPr lang="ja-JP" altLang="en-US" sz="1600" dirty="0" smtClean="0"/>
              <a:t>は何か。民法</a:t>
            </a:r>
            <a:r>
              <a:rPr lang="en-US" altLang="ja-JP" sz="1600" dirty="0" smtClean="0"/>
              <a:t>362</a:t>
            </a:r>
            <a:r>
              <a:rPr lang="ja-JP" altLang="en-US" sz="1600" dirty="0" smtClean="0"/>
              <a:t>条（権利質の目的等）の「目的」が何かを検討することを通じて，考察しなさい。</a:t>
            </a:r>
          </a:p>
          <a:p>
            <a:r>
              <a:rPr lang="ja-JP" altLang="en-US" sz="1600" dirty="0" smtClean="0"/>
              <a:t>４．債権や物権の「目的」と「目的物」との違いについて，どうすれば問題が解決されるのか。</a:t>
            </a:r>
            <a:r>
              <a:rPr lang="en-US" altLang="ja-JP" sz="1600" dirty="0"/>
              <a:t/>
            </a:r>
            <a:br>
              <a:rPr lang="en-US" altLang="ja-JP" sz="1600" dirty="0"/>
            </a:br>
            <a:r>
              <a:rPr lang="ja-JP" altLang="en-US" sz="1600" dirty="0" smtClean="0"/>
              <a:t>　自らの見解（私見）を</a:t>
            </a:r>
            <a:r>
              <a:rPr lang="en-US" altLang="ja-JP" sz="1600" dirty="0" smtClean="0"/>
              <a:t>IRAC</a:t>
            </a:r>
            <a:r>
              <a:rPr lang="ja-JP" altLang="en-US" sz="1600" dirty="0" smtClean="0"/>
              <a:t>で簡潔に表現しなさい。</a:t>
            </a:r>
            <a:endParaRPr lang="ja-JP" altLang="en-US" sz="1600" dirty="0"/>
          </a:p>
        </p:txBody>
      </p:sp>
    </p:spTree>
    <p:extLst>
      <p:ext uri="{BB962C8B-B14F-4D97-AF65-F5344CB8AC3E}">
        <p14:creationId xmlns:p14="http://schemas.microsoft.com/office/powerpoint/2010/main" val="3033687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wipe(up)">
                                      <p:cBhvr>
                                        <p:cTn id="12" dur="2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wipe(up)">
                                      <p:cBhvr>
                                        <p:cTn id="17" dur="20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wipe(up)">
                                      <p:cBhvr>
                                        <p:cTn id="22" dur="20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wipe(up)">
                                      <p:cBhvr>
                                        <p:cTn id="27" dur="2000"/>
                                        <p:tgtEl>
                                          <p:spTgt spid="9">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9">
                                            <p:txEl>
                                              <p:pRg st="1" end="1"/>
                                            </p:txEl>
                                          </p:spTgt>
                                        </p:tgtEl>
                                        <p:attrNameLst>
                                          <p:attrName>style.visibility</p:attrName>
                                        </p:attrNameLst>
                                      </p:cBhvr>
                                      <p:to>
                                        <p:strVal val="visible"/>
                                      </p:to>
                                    </p:set>
                                    <p:animEffect transition="in" filter="wipe(up)">
                                      <p:cBhvr>
                                        <p:cTn id="32" dur="20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uiExpand="1" build="p"/>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normAutofit fontScale="90000"/>
          </a:bodyPr>
          <a:lstStyle/>
          <a:p>
            <a:pPr algn="r"/>
            <a:r>
              <a:rPr lang="ja-JP" altLang="en-US" sz="5400" dirty="0"/>
              <a:t>債権</a:t>
            </a:r>
            <a:r>
              <a:rPr lang="ja-JP" altLang="en-US" sz="5400" dirty="0" smtClean="0"/>
              <a:t>総論</a:t>
            </a:r>
            <a:r>
              <a:rPr lang="en-US" altLang="ja-JP" sz="5400" dirty="0" smtClean="0"/>
              <a:t>1</a:t>
            </a:r>
            <a:r>
              <a:rPr lang="ja-JP" altLang="en-US" sz="5400" dirty="0" smtClean="0"/>
              <a:t>　目次</a:t>
            </a:r>
            <a:r>
              <a:rPr lang="ja-JP" altLang="en-US" sz="2800" dirty="0" smtClean="0"/>
              <a:t>　→</a:t>
            </a:r>
            <a:r>
              <a:rPr lang="ja-JP" altLang="en-US" sz="2800" dirty="0" smtClean="0">
                <a:hlinkClick r:id="rId3" action="ppaction://hlinksldjump"/>
              </a:rPr>
              <a:t>債権体系図</a:t>
            </a:r>
            <a:r>
              <a:rPr lang="en-US" altLang="ja-JP" sz="2800" dirty="0" smtClean="0"/>
              <a:t/>
            </a:r>
            <a:br>
              <a:rPr lang="en-US" altLang="ja-JP" sz="2800" dirty="0" smtClean="0"/>
            </a:br>
            <a:r>
              <a:rPr lang="ja-JP" altLang="en-US" sz="2800" dirty="0" smtClean="0"/>
              <a:t>→</a:t>
            </a:r>
            <a:r>
              <a:rPr lang="ja-JP" altLang="en-US" sz="2800" dirty="0" smtClean="0">
                <a:hlinkClick r:id="rId4" action="ppaction://hlinksldjump"/>
              </a:rPr>
              <a:t>総論体系図</a:t>
            </a:r>
            <a:endParaRPr kumimoji="1" lang="ja-JP" altLang="en-US" sz="2800" dirty="0"/>
          </a:p>
        </p:txBody>
      </p:sp>
      <p:sp>
        <p:nvSpPr>
          <p:cNvPr id="9" name="コンテンツ プレースホルダー 8"/>
          <p:cNvSpPr>
            <a:spLocks noGrp="1"/>
          </p:cNvSpPr>
          <p:nvPr>
            <p:ph sz="half" idx="1"/>
          </p:nvPr>
        </p:nvSpPr>
        <p:spPr/>
        <p:txBody>
          <a:bodyPr>
            <a:normAutofit fontScale="62500" lnSpcReduction="20000"/>
          </a:bodyPr>
          <a:lstStyle/>
          <a:p>
            <a:r>
              <a:rPr kumimoji="1" lang="ja-JP" altLang="en-US" dirty="0" smtClean="0">
                <a:hlinkClick r:id="rId5" action="ppaction://hlinksldjump"/>
              </a:rPr>
              <a:t>債権の目的</a:t>
            </a:r>
            <a:endParaRPr kumimoji="1" lang="en-US" altLang="ja-JP" dirty="0" smtClean="0"/>
          </a:p>
          <a:p>
            <a:pPr lvl="1"/>
            <a:r>
              <a:rPr lang="ja-JP" altLang="en-US" dirty="0" smtClean="0">
                <a:hlinkClick r:id="rId5" action="ppaction://hlinksldjump"/>
              </a:rPr>
              <a:t>債権・債務の目的と目的物</a:t>
            </a:r>
            <a:endParaRPr lang="en-US" altLang="ja-JP" dirty="0" smtClean="0"/>
          </a:p>
          <a:p>
            <a:pPr lvl="2"/>
            <a:r>
              <a:rPr lang="ja-JP" altLang="en-US" dirty="0" smtClean="0">
                <a:hlinkClick r:id="rId6" action="ppaction://hlinksldjump"/>
              </a:rPr>
              <a:t>債権</a:t>
            </a:r>
            <a:r>
              <a:rPr lang="ja-JP" altLang="en-US" dirty="0">
                <a:hlinkClick r:id="rId6" action="ppaction://hlinksldjump"/>
              </a:rPr>
              <a:t>と</a:t>
            </a:r>
            <a:r>
              <a:rPr lang="ja-JP" altLang="en-US" dirty="0" smtClean="0">
                <a:hlinkClick r:id="rId6" action="ppaction://hlinksldjump"/>
              </a:rPr>
              <a:t>は何か</a:t>
            </a:r>
            <a:endParaRPr lang="en-US" altLang="ja-JP" dirty="0" smtClean="0"/>
          </a:p>
          <a:p>
            <a:pPr lvl="2"/>
            <a:r>
              <a:rPr lang="ja-JP" altLang="en-US" dirty="0">
                <a:hlinkClick r:id="rId7" action="ppaction://hlinksldjump"/>
              </a:rPr>
              <a:t>物とは何</a:t>
            </a:r>
            <a:r>
              <a:rPr lang="ja-JP" altLang="en-US" dirty="0" smtClean="0">
                <a:hlinkClick r:id="rId7" action="ppaction://hlinksldjump"/>
              </a:rPr>
              <a:t>か</a:t>
            </a:r>
            <a:r>
              <a:rPr lang="ja-JP" altLang="en-US" dirty="0" smtClean="0"/>
              <a:t>，</a:t>
            </a:r>
            <a:r>
              <a:rPr lang="ja-JP" altLang="en-US" dirty="0" smtClean="0">
                <a:hlinkClick r:id="rId8" action="ppaction://hlinksldjump"/>
              </a:rPr>
              <a:t>民法</a:t>
            </a:r>
            <a:r>
              <a:rPr lang="en-US" altLang="ja-JP" dirty="0" smtClean="0">
                <a:hlinkClick r:id="rId8" action="ppaction://hlinksldjump"/>
              </a:rPr>
              <a:t>85</a:t>
            </a:r>
            <a:r>
              <a:rPr lang="ja-JP" altLang="en-US" dirty="0" smtClean="0">
                <a:hlinkClick r:id="rId8" action="ppaction://hlinksldjump"/>
              </a:rPr>
              <a:t>条の立法理由</a:t>
            </a:r>
            <a:endParaRPr lang="en-US" altLang="ja-JP" dirty="0" smtClean="0"/>
          </a:p>
          <a:p>
            <a:pPr lvl="2"/>
            <a:r>
              <a:rPr lang="ja-JP" altLang="en-US" dirty="0">
                <a:hlinkClick r:id="rId9" action="ppaction://hlinksldjump"/>
              </a:rPr>
              <a:t>債権</a:t>
            </a:r>
            <a:r>
              <a:rPr lang="ja-JP" altLang="en-US" dirty="0" smtClean="0">
                <a:hlinkClick r:id="rId9" action="ppaction://hlinksldjump"/>
              </a:rPr>
              <a:t>の目的と債権の目的物の区別</a:t>
            </a:r>
            <a:endParaRPr lang="en-US" altLang="ja-JP" dirty="0" smtClean="0"/>
          </a:p>
          <a:p>
            <a:pPr lvl="1"/>
            <a:r>
              <a:rPr kumimoji="1" lang="ja-JP" altLang="en-US" dirty="0" smtClean="0"/>
              <a:t>債務</a:t>
            </a:r>
            <a:r>
              <a:rPr kumimoji="1" lang="ja-JP" altLang="en-US" dirty="0"/>
              <a:t>の</a:t>
            </a:r>
            <a:r>
              <a:rPr kumimoji="1" lang="ja-JP" altLang="en-US" dirty="0" smtClean="0"/>
              <a:t>種類</a:t>
            </a:r>
            <a:endParaRPr kumimoji="1" lang="en-US" altLang="ja-JP" dirty="0" smtClean="0"/>
          </a:p>
          <a:p>
            <a:pPr lvl="2"/>
            <a:r>
              <a:rPr lang="ja-JP" altLang="en-US" dirty="0"/>
              <a:t>種類債権</a:t>
            </a:r>
            <a:r>
              <a:rPr lang="ja-JP" altLang="en-US" dirty="0" smtClean="0"/>
              <a:t>と特定物債権とタール事件</a:t>
            </a:r>
            <a:endParaRPr lang="en-US" altLang="ja-JP" dirty="0" smtClean="0"/>
          </a:p>
          <a:p>
            <a:pPr lvl="2"/>
            <a:r>
              <a:rPr kumimoji="1" lang="ja-JP" altLang="en-US" dirty="0"/>
              <a:t>金銭</a:t>
            </a:r>
            <a:r>
              <a:rPr kumimoji="1" lang="ja-JP" altLang="en-US" dirty="0" smtClean="0"/>
              <a:t>債権と貨幣，電子マネー，クレジットカード決済，預金通貨</a:t>
            </a:r>
            <a:endParaRPr kumimoji="1" lang="en-US" altLang="ja-JP" dirty="0" smtClean="0"/>
          </a:p>
          <a:p>
            <a:pPr lvl="2"/>
            <a:r>
              <a:rPr lang="ja-JP" altLang="en-US" dirty="0" smtClean="0"/>
              <a:t>選択債権と選択債務</a:t>
            </a:r>
            <a:endParaRPr lang="en-US" altLang="ja-JP" dirty="0" smtClean="0"/>
          </a:p>
          <a:p>
            <a:pPr lvl="2"/>
            <a:r>
              <a:rPr kumimoji="1" lang="ja-JP" altLang="en-US" dirty="0" smtClean="0"/>
              <a:t>結果債務と手段の債務の立証責任</a:t>
            </a:r>
            <a:endParaRPr kumimoji="1" lang="en-US" altLang="ja-JP" dirty="0" smtClean="0"/>
          </a:p>
          <a:p>
            <a:r>
              <a:rPr lang="ja-JP" altLang="en-US" dirty="0" smtClean="0"/>
              <a:t>債務の対内的効力</a:t>
            </a:r>
            <a:endParaRPr lang="en-US" altLang="ja-JP" dirty="0" smtClean="0"/>
          </a:p>
          <a:p>
            <a:pPr lvl="1"/>
            <a:r>
              <a:rPr lang="ja-JP" altLang="en-US" dirty="0"/>
              <a:t>債務</a:t>
            </a:r>
            <a:r>
              <a:rPr lang="ja-JP" altLang="en-US" dirty="0" smtClean="0"/>
              <a:t>の不履行</a:t>
            </a:r>
            <a:endParaRPr lang="en-US" altLang="ja-JP" dirty="0" smtClean="0"/>
          </a:p>
          <a:p>
            <a:pPr lvl="2"/>
            <a:r>
              <a:rPr lang="ja-JP" altLang="en-US" dirty="0" smtClean="0"/>
              <a:t>三分説と二分説</a:t>
            </a:r>
            <a:endParaRPr lang="en-US" altLang="ja-JP" dirty="0"/>
          </a:p>
          <a:p>
            <a:pPr lvl="1"/>
            <a:r>
              <a:rPr lang="ja-JP" altLang="en-US" dirty="0" smtClean="0"/>
              <a:t>債務不履行の救済</a:t>
            </a:r>
            <a:endParaRPr lang="en-US" altLang="ja-JP" dirty="0" smtClean="0"/>
          </a:p>
          <a:p>
            <a:pPr lvl="2"/>
            <a:r>
              <a:rPr lang="ja-JP" altLang="en-US" dirty="0" smtClean="0"/>
              <a:t>履行の強制と民事執行法</a:t>
            </a:r>
            <a:endParaRPr lang="en-US" altLang="ja-JP" dirty="0" smtClean="0"/>
          </a:p>
          <a:p>
            <a:pPr lvl="2"/>
            <a:r>
              <a:rPr lang="ja-JP" altLang="en-US" dirty="0" smtClean="0"/>
              <a:t>タール事件と危険負担・契約の解除</a:t>
            </a:r>
            <a:endParaRPr lang="en-US" altLang="ja-JP" dirty="0" smtClean="0"/>
          </a:p>
          <a:p>
            <a:pPr lvl="2"/>
            <a:r>
              <a:rPr lang="ja-JP" altLang="en-US" dirty="0" smtClean="0"/>
              <a:t>損害賠償</a:t>
            </a:r>
            <a:endParaRPr lang="en-US" altLang="ja-JP" dirty="0" smtClean="0"/>
          </a:p>
          <a:p>
            <a:pPr lvl="3"/>
            <a:r>
              <a:rPr lang="ja-JP" altLang="en-US" dirty="0"/>
              <a:t>帰責</a:t>
            </a:r>
            <a:r>
              <a:rPr lang="ja-JP" altLang="en-US" dirty="0" smtClean="0"/>
              <a:t>事由と予見可能性</a:t>
            </a:r>
            <a:endParaRPr lang="en-US" altLang="ja-JP" dirty="0" smtClean="0"/>
          </a:p>
          <a:p>
            <a:pPr lvl="3"/>
            <a:r>
              <a:rPr lang="ja-JP" altLang="en-US" dirty="0" smtClean="0"/>
              <a:t>事実的因果関係と相当因果関係</a:t>
            </a:r>
            <a:endParaRPr lang="en-US" altLang="ja-JP" dirty="0" smtClean="0"/>
          </a:p>
          <a:p>
            <a:pPr lvl="3"/>
            <a:r>
              <a:rPr lang="ja-JP" altLang="en-US" dirty="0" smtClean="0"/>
              <a:t>損害額の算定と差額説</a:t>
            </a:r>
            <a:endParaRPr lang="en-US" altLang="ja-JP" dirty="0" smtClean="0"/>
          </a:p>
          <a:p>
            <a:pPr lvl="3"/>
            <a:r>
              <a:rPr lang="ja-JP" altLang="en-US" dirty="0" smtClean="0"/>
              <a:t>契約自由と損害賠償額の予定</a:t>
            </a:r>
            <a:endParaRPr lang="en-US" altLang="ja-JP" dirty="0" smtClean="0"/>
          </a:p>
        </p:txBody>
      </p:sp>
      <p:sp>
        <p:nvSpPr>
          <p:cNvPr id="10" name="コンテンツ プレースホルダー 9"/>
          <p:cNvSpPr>
            <a:spLocks noGrp="1"/>
          </p:cNvSpPr>
          <p:nvPr>
            <p:ph sz="half" idx="2"/>
          </p:nvPr>
        </p:nvSpPr>
        <p:spPr/>
        <p:txBody>
          <a:bodyPr>
            <a:normAutofit fontScale="62500" lnSpcReduction="20000"/>
          </a:bodyPr>
          <a:lstStyle/>
          <a:p>
            <a:r>
              <a:rPr lang="ja-JP" altLang="en-US" dirty="0"/>
              <a:t>債務の対外的効力</a:t>
            </a:r>
          </a:p>
          <a:p>
            <a:pPr lvl="1"/>
            <a:r>
              <a:rPr kumimoji="1" lang="ja-JP" altLang="en-US" dirty="0" smtClean="0"/>
              <a:t>債権者代位権</a:t>
            </a:r>
            <a:endParaRPr kumimoji="1" lang="en-US" altLang="ja-JP" dirty="0" smtClean="0"/>
          </a:p>
          <a:p>
            <a:pPr lvl="2"/>
            <a:r>
              <a:rPr lang="ja-JP" altLang="en-US" dirty="0"/>
              <a:t>債権者代位権</a:t>
            </a:r>
            <a:r>
              <a:rPr lang="ja-JP" altLang="en-US" dirty="0" smtClean="0"/>
              <a:t>と</a:t>
            </a:r>
            <a:r>
              <a:rPr lang="ja-JP" altLang="en-US" dirty="0"/>
              <a:t>債権</a:t>
            </a:r>
            <a:r>
              <a:rPr lang="ja-JP" altLang="en-US" dirty="0" smtClean="0"/>
              <a:t>差押え</a:t>
            </a:r>
            <a:endParaRPr lang="en-US" altLang="ja-JP" dirty="0" smtClean="0"/>
          </a:p>
          <a:p>
            <a:pPr lvl="2"/>
            <a:r>
              <a:rPr kumimoji="1" lang="ja-JP" altLang="en-US" dirty="0"/>
              <a:t>直接</a:t>
            </a:r>
            <a:r>
              <a:rPr kumimoji="1" lang="ja-JP" altLang="en-US" dirty="0" smtClean="0"/>
              <a:t>訴権</a:t>
            </a:r>
            <a:endParaRPr kumimoji="1" lang="en-US" altLang="ja-JP" dirty="0" smtClean="0"/>
          </a:p>
          <a:p>
            <a:pPr lvl="2"/>
            <a:r>
              <a:rPr lang="ja-JP" altLang="en-US" dirty="0"/>
              <a:t>債権者代位権</a:t>
            </a:r>
            <a:r>
              <a:rPr lang="ja-JP" altLang="en-US" dirty="0" smtClean="0"/>
              <a:t>の転用</a:t>
            </a:r>
            <a:endParaRPr kumimoji="1" lang="en-US" altLang="ja-JP" dirty="0" smtClean="0"/>
          </a:p>
          <a:p>
            <a:pPr lvl="1"/>
            <a:r>
              <a:rPr lang="ja-JP" altLang="en-US" dirty="0"/>
              <a:t>詐害行為</a:t>
            </a:r>
            <a:r>
              <a:rPr lang="ja-JP" altLang="en-US" dirty="0" smtClean="0"/>
              <a:t>取消権</a:t>
            </a:r>
            <a:endParaRPr lang="en-US" altLang="ja-JP" dirty="0" smtClean="0"/>
          </a:p>
          <a:p>
            <a:pPr lvl="2"/>
            <a:r>
              <a:rPr lang="ja-JP" altLang="en-US" dirty="0"/>
              <a:t>詐害行為取消</a:t>
            </a:r>
            <a:r>
              <a:rPr lang="ja-JP" altLang="en-US" dirty="0" smtClean="0"/>
              <a:t>権の性質</a:t>
            </a:r>
            <a:endParaRPr lang="en-US" altLang="ja-JP" dirty="0" smtClean="0"/>
          </a:p>
          <a:p>
            <a:pPr lvl="2"/>
            <a:r>
              <a:rPr lang="ja-JP" altLang="en-US" dirty="0"/>
              <a:t>詐害行為取消権</a:t>
            </a:r>
            <a:r>
              <a:rPr lang="ja-JP" altLang="en-US" dirty="0" smtClean="0"/>
              <a:t>の要件</a:t>
            </a:r>
            <a:endParaRPr lang="en-US" altLang="ja-JP" dirty="0" smtClean="0"/>
          </a:p>
          <a:p>
            <a:pPr lvl="2"/>
            <a:r>
              <a:rPr lang="ja-JP" altLang="en-US" dirty="0"/>
              <a:t>詐害行為取消権</a:t>
            </a:r>
            <a:r>
              <a:rPr lang="ja-JP" altLang="en-US" dirty="0" smtClean="0"/>
              <a:t>の効果</a:t>
            </a:r>
            <a:endParaRPr lang="en-US" altLang="ja-JP" dirty="0" smtClean="0"/>
          </a:p>
          <a:p>
            <a:r>
              <a:rPr kumimoji="1" lang="ja-JP" altLang="en-US" dirty="0"/>
              <a:t>多数</a:t>
            </a:r>
            <a:r>
              <a:rPr kumimoji="1" lang="ja-JP" altLang="en-US" dirty="0" smtClean="0"/>
              <a:t>当事者の債権・債務関係</a:t>
            </a:r>
            <a:endParaRPr kumimoji="1" lang="en-US" altLang="ja-JP" dirty="0" smtClean="0"/>
          </a:p>
          <a:p>
            <a:pPr lvl="1"/>
            <a:r>
              <a:rPr kumimoji="1" lang="ja-JP" altLang="en-US" dirty="0" smtClean="0"/>
              <a:t>可分・不可分債権・債務</a:t>
            </a:r>
            <a:endParaRPr lang="en-US" altLang="ja-JP" dirty="0" smtClean="0"/>
          </a:p>
          <a:p>
            <a:pPr lvl="1"/>
            <a:r>
              <a:rPr kumimoji="1" lang="ja-JP" altLang="en-US" dirty="0"/>
              <a:t>連帯</a:t>
            </a:r>
            <a:r>
              <a:rPr kumimoji="1" lang="ja-JP" altLang="en-US" dirty="0" smtClean="0"/>
              <a:t>債務</a:t>
            </a:r>
            <a:endParaRPr kumimoji="1" lang="en-US" altLang="ja-JP" dirty="0" smtClean="0"/>
          </a:p>
          <a:p>
            <a:pPr lvl="2"/>
            <a:r>
              <a:rPr lang="ja-JP" altLang="en-US" dirty="0"/>
              <a:t>連帯債務</a:t>
            </a:r>
            <a:r>
              <a:rPr lang="ja-JP" altLang="en-US" dirty="0" smtClean="0"/>
              <a:t>の本質，相互保証理論</a:t>
            </a:r>
            <a:endParaRPr lang="en-US" altLang="ja-JP" dirty="0" smtClean="0"/>
          </a:p>
          <a:p>
            <a:pPr lvl="2"/>
            <a:r>
              <a:rPr kumimoji="1" lang="ja-JP" altLang="en-US" dirty="0"/>
              <a:t>連帯</a:t>
            </a:r>
            <a:r>
              <a:rPr kumimoji="1" lang="ja-JP" altLang="en-US" dirty="0" smtClean="0"/>
              <a:t>債務者の一人に生じた事由の効力，不真正連帯債務</a:t>
            </a:r>
            <a:endParaRPr kumimoji="1" lang="en-US" altLang="ja-JP" dirty="0" smtClean="0"/>
          </a:p>
          <a:p>
            <a:pPr lvl="2"/>
            <a:r>
              <a:rPr lang="ja-JP" altLang="en-US" dirty="0"/>
              <a:t>求償</a:t>
            </a:r>
            <a:r>
              <a:rPr lang="ja-JP" altLang="en-US" dirty="0" smtClean="0"/>
              <a:t>の</a:t>
            </a:r>
            <a:r>
              <a:rPr lang="ja-JP" altLang="en-US" dirty="0"/>
              <a:t>要件</a:t>
            </a:r>
            <a:endParaRPr kumimoji="1" lang="en-US" altLang="ja-JP" dirty="0" smtClean="0"/>
          </a:p>
          <a:p>
            <a:pPr lvl="1"/>
            <a:r>
              <a:rPr lang="ja-JP" altLang="en-US" dirty="0" smtClean="0"/>
              <a:t>保証</a:t>
            </a:r>
            <a:endParaRPr lang="en-US" altLang="ja-JP" dirty="0" smtClean="0"/>
          </a:p>
          <a:p>
            <a:pPr lvl="2"/>
            <a:r>
              <a:rPr kumimoji="1" lang="ja-JP" altLang="en-US" dirty="0"/>
              <a:t>保証</a:t>
            </a:r>
            <a:r>
              <a:rPr kumimoji="1" lang="ja-JP" altLang="en-US" dirty="0" smtClean="0"/>
              <a:t>の性質</a:t>
            </a:r>
            <a:endParaRPr kumimoji="1" lang="en-US" altLang="ja-JP" dirty="0" smtClean="0"/>
          </a:p>
          <a:p>
            <a:pPr lvl="2"/>
            <a:r>
              <a:rPr lang="ja-JP" altLang="en-US" dirty="0" smtClean="0"/>
              <a:t>保証人の保護</a:t>
            </a:r>
            <a:endParaRPr lang="en-US" altLang="ja-JP" dirty="0"/>
          </a:p>
          <a:p>
            <a:pPr lvl="3"/>
            <a:r>
              <a:rPr lang="ja-JP" altLang="en-US" dirty="0" smtClean="0"/>
              <a:t>通常保証・連帯保証人の保護</a:t>
            </a:r>
            <a:endParaRPr lang="en-US" altLang="ja-JP" dirty="0" smtClean="0"/>
          </a:p>
          <a:p>
            <a:pPr lvl="3"/>
            <a:r>
              <a:rPr lang="ja-JP" altLang="en-US" dirty="0"/>
              <a:t>根</a:t>
            </a:r>
            <a:r>
              <a:rPr lang="ja-JP" altLang="en-US" dirty="0" smtClean="0"/>
              <a:t>保証の保証人の保護</a:t>
            </a:r>
            <a:endParaRPr lang="en-US" altLang="ja-JP" dirty="0" smtClean="0"/>
          </a:p>
        </p:txBody>
      </p:sp>
      <p:sp>
        <p:nvSpPr>
          <p:cNvPr id="3" name="日付プレースホルダー 2"/>
          <p:cNvSpPr>
            <a:spLocks noGrp="1"/>
          </p:cNvSpPr>
          <p:nvPr>
            <p:ph type="dt" sz="half" idx="10"/>
          </p:nvPr>
        </p:nvSpPr>
        <p:spPr/>
        <p:txBody>
          <a:bodyPr/>
          <a:lstStyle/>
          <a:p>
            <a:r>
              <a:rPr kumimoji="1" lang="en-US" altLang="ja-JP" smtClean="0"/>
              <a:t>2015/4/21</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spTree>
    <p:extLst>
      <p:ext uri="{BB962C8B-B14F-4D97-AF65-F5344CB8AC3E}">
        <p14:creationId xmlns:p14="http://schemas.microsoft.com/office/powerpoint/2010/main" val="619213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1750"/>
                                        <p:tgtEl>
                                          <p:spTgt spid="8"/>
                                        </p:tgtEl>
                                      </p:cBhvr>
                                    </p:animEffect>
                                  </p:childTnLst>
                                </p:cTn>
                              </p:par>
                            </p:childTnLst>
                          </p:cTn>
                        </p:par>
                        <p:par>
                          <p:cTn id="8" fill="hold">
                            <p:stCondLst>
                              <p:cond delay="1750"/>
                            </p:stCondLst>
                            <p:childTnLst>
                              <p:par>
                                <p:cTn id="9" presetID="22" presetClass="entr" presetSubtype="8"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left)">
                                      <p:cBhvr>
                                        <p:cTn id="11" dur="500"/>
                                        <p:tgtEl>
                                          <p:spTgt spid="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
                                            <p:txEl>
                                              <p:pRg st="1" end="1"/>
                                            </p:txEl>
                                          </p:spTgt>
                                        </p:tgtEl>
                                        <p:attrNameLst>
                                          <p:attrName>style.visibility</p:attrName>
                                        </p:attrNameLst>
                                      </p:cBhvr>
                                      <p:to>
                                        <p:strVal val="visible"/>
                                      </p:to>
                                    </p:set>
                                    <p:animEffect transition="in" filter="wipe(left)">
                                      <p:cBhvr>
                                        <p:cTn id="16" dur="500"/>
                                        <p:tgtEl>
                                          <p:spTgt spid="9">
                                            <p:txEl>
                                              <p:pRg st="1" end="1"/>
                                            </p:txEl>
                                          </p:spTgt>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9">
                                            <p:txEl>
                                              <p:pRg st="2" end="2"/>
                                            </p:txEl>
                                          </p:spTgt>
                                        </p:tgtEl>
                                        <p:attrNameLst>
                                          <p:attrName>style.visibility</p:attrName>
                                        </p:attrNameLst>
                                      </p:cBhvr>
                                      <p:to>
                                        <p:strVal val="visible"/>
                                      </p:to>
                                    </p:set>
                                    <p:animEffect transition="in" filter="wipe(left)">
                                      <p:cBhvr>
                                        <p:cTn id="20" dur="500"/>
                                        <p:tgtEl>
                                          <p:spTgt spid="9">
                                            <p:txEl>
                                              <p:pRg st="2" end="2"/>
                                            </p:txEl>
                                          </p:spTgt>
                                        </p:tgtEl>
                                      </p:cBhvr>
                                    </p:animEffect>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9">
                                            <p:txEl>
                                              <p:pRg st="3" end="3"/>
                                            </p:txEl>
                                          </p:spTgt>
                                        </p:tgtEl>
                                        <p:attrNameLst>
                                          <p:attrName>style.visibility</p:attrName>
                                        </p:attrNameLst>
                                      </p:cBhvr>
                                      <p:to>
                                        <p:strVal val="visible"/>
                                      </p:to>
                                    </p:set>
                                    <p:animEffect transition="in" filter="wipe(left)">
                                      <p:cBhvr>
                                        <p:cTn id="24" dur="500"/>
                                        <p:tgtEl>
                                          <p:spTgt spid="9">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9">
                                            <p:txEl>
                                              <p:pRg st="4" end="4"/>
                                            </p:txEl>
                                          </p:spTgt>
                                        </p:tgtEl>
                                        <p:attrNameLst>
                                          <p:attrName>style.visibility</p:attrName>
                                        </p:attrNameLst>
                                      </p:cBhvr>
                                      <p:to>
                                        <p:strVal val="visible"/>
                                      </p:to>
                                    </p:set>
                                    <p:animEffect transition="in" filter="wipe(left)">
                                      <p:cBhvr>
                                        <p:cTn id="29"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a:xfrm>
            <a:off x="457200" y="274638"/>
            <a:ext cx="8229600" cy="994122"/>
          </a:xfrm>
        </p:spPr>
        <p:txBody>
          <a:bodyPr/>
          <a:lstStyle/>
          <a:p>
            <a:r>
              <a:rPr kumimoji="1" lang="ja-JP" altLang="en-US" dirty="0" smtClean="0"/>
              <a:t>活用すべき文献</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2015/4/21</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20</a:t>
            </a:fld>
            <a:endParaRPr kumimoji="1" lang="ja-JP" altLang="en-US"/>
          </a:p>
        </p:txBody>
      </p:sp>
      <p:sp>
        <p:nvSpPr>
          <p:cNvPr id="6" name="タイトル 2"/>
          <p:cNvSpPr txBox="1">
            <a:spLocks/>
          </p:cNvSpPr>
          <p:nvPr/>
        </p:nvSpPr>
        <p:spPr bwMode="auto">
          <a:xfrm>
            <a:off x="611188" y="7389813"/>
            <a:ext cx="7772400" cy="626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algn="ctr" eaLnBrk="1" hangingPunct="1">
              <a:lnSpc>
                <a:spcPct val="80000"/>
              </a:lnSpc>
            </a:pPr>
            <a:r>
              <a:rPr lang="ja-JP" altLang="en-US" sz="6000" dirty="0" smtClean="0">
                <a:solidFill>
                  <a:schemeClr val="tx2"/>
                </a:solidFill>
              </a:rPr>
              <a:t>債権総論</a:t>
            </a:r>
            <a:r>
              <a:rPr lang="en-US" altLang="ja-JP" sz="6000" dirty="0" smtClean="0">
                <a:solidFill>
                  <a:schemeClr val="tx2"/>
                </a:solidFill>
              </a:rPr>
              <a:t>1</a:t>
            </a:r>
            <a:r>
              <a:rPr lang="ja-JP" altLang="en-US" sz="6000" dirty="0" smtClean="0">
                <a:solidFill>
                  <a:schemeClr val="tx2"/>
                </a:solidFill>
              </a:rPr>
              <a:t>　第</a:t>
            </a:r>
            <a:r>
              <a:rPr lang="en-US" altLang="ja-JP" sz="6000" dirty="0">
                <a:solidFill>
                  <a:schemeClr val="tx2"/>
                </a:solidFill>
              </a:rPr>
              <a:t>3</a:t>
            </a:r>
            <a:r>
              <a:rPr lang="ja-JP" altLang="en-US" sz="6000" dirty="0" smtClean="0">
                <a:solidFill>
                  <a:schemeClr val="tx2"/>
                </a:solidFill>
              </a:rPr>
              <a:t>回</a:t>
            </a:r>
            <a:r>
              <a:rPr lang="en-US" altLang="ja-JP" sz="4400" dirty="0">
                <a:solidFill>
                  <a:schemeClr val="tx2"/>
                </a:solidFill>
              </a:rPr>
              <a:t/>
            </a:r>
            <a:br>
              <a:rPr lang="en-US" altLang="ja-JP" sz="4400" dirty="0">
                <a:solidFill>
                  <a:schemeClr val="tx2"/>
                </a:solidFill>
              </a:rPr>
            </a:br>
            <a:r>
              <a:rPr lang="en-US" altLang="ja-JP" sz="4400" dirty="0">
                <a:solidFill>
                  <a:schemeClr val="tx2"/>
                </a:solidFill>
              </a:rPr>
              <a:t/>
            </a:r>
            <a:br>
              <a:rPr lang="en-US" altLang="ja-JP" sz="4400" dirty="0">
                <a:solidFill>
                  <a:schemeClr val="tx2"/>
                </a:solidFill>
              </a:rPr>
            </a:br>
            <a:r>
              <a:rPr lang="en-US" altLang="ja-JP" sz="3200" dirty="0" smtClean="0">
                <a:solidFill>
                  <a:schemeClr val="tx2"/>
                </a:solidFill>
              </a:rPr>
              <a:t>2015</a:t>
            </a:r>
            <a:r>
              <a:rPr lang="ja-JP" altLang="en-US" sz="3200" dirty="0" smtClean="0">
                <a:solidFill>
                  <a:schemeClr val="tx2"/>
                </a:solidFill>
              </a:rPr>
              <a:t>年</a:t>
            </a:r>
            <a:r>
              <a:rPr lang="en-US" altLang="ja-JP" sz="3200" dirty="0" smtClean="0">
                <a:solidFill>
                  <a:schemeClr val="tx2"/>
                </a:solidFill>
              </a:rPr>
              <a:t>4</a:t>
            </a:r>
            <a:r>
              <a:rPr lang="ja-JP" altLang="en-US" sz="3200" dirty="0" smtClean="0">
                <a:solidFill>
                  <a:schemeClr val="tx2"/>
                </a:solidFill>
              </a:rPr>
              <a:t>月</a:t>
            </a:r>
            <a:r>
              <a:rPr lang="en-US" altLang="ja-JP" sz="3200" dirty="0" smtClean="0">
                <a:solidFill>
                  <a:schemeClr val="tx2"/>
                </a:solidFill>
              </a:rPr>
              <a:t>21</a:t>
            </a:r>
            <a:r>
              <a:rPr lang="ja-JP" altLang="en-US" sz="3200" dirty="0" smtClean="0">
                <a:solidFill>
                  <a:schemeClr val="tx2"/>
                </a:solidFill>
              </a:rPr>
              <a:t>日</a:t>
            </a:r>
            <a:r>
              <a:rPr lang="en-US" altLang="ja-JP" sz="3200" dirty="0">
                <a:solidFill>
                  <a:schemeClr val="tx2"/>
                </a:solidFill>
              </a:rPr>
              <a:t/>
            </a:r>
            <a:br>
              <a:rPr lang="en-US" altLang="ja-JP" sz="3200" dirty="0">
                <a:solidFill>
                  <a:schemeClr val="tx2"/>
                </a:solidFill>
              </a:rPr>
            </a:br>
            <a:r>
              <a:rPr lang="en-US" altLang="ja-JP" sz="3200" dirty="0">
                <a:solidFill>
                  <a:schemeClr val="tx2"/>
                </a:solidFill>
              </a:rPr>
              <a:t/>
            </a:r>
            <a:br>
              <a:rPr lang="en-US" altLang="ja-JP" sz="3200" dirty="0">
                <a:solidFill>
                  <a:schemeClr val="tx2"/>
                </a:solidFill>
              </a:rPr>
            </a:br>
            <a:r>
              <a:rPr lang="ja-JP" altLang="en-US" sz="3200" dirty="0">
                <a:solidFill>
                  <a:schemeClr val="tx2"/>
                </a:solidFill>
              </a:rPr>
              <a:t>明治学院</a:t>
            </a:r>
            <a:r>
              <a:rPr lang="ja-JP" altLang="en-US" sz="3200" dirty="0" smtClean="0">
                <a:solidFill>
                  <a:schemeClr val="tx2"/>
                </a:solidFill>
              </a:rPr>
              <a:t>大学法学部教授</a:t>
            </a:r>
            <a:r>
              <a:rPr lang="en-US" altLang="ja-JP" sz="3200" dirty="0">
                <a:solidFill>
                  <a:schemeClr val="tx2"/>
                </a:solidFill>
              </a:rPr>
              <a:t/>
            </a:r>
            <a:br>
              <a:rPr lang="en-US" altLang="ja-JP" sz="3200" dirty="0">
                <a:solidFill>
                  <a:schemeClr val="tx2"/>
                </a:solidFill>
              </a:rPr>
            </a:br>
            <a:r>
              <a:rPr lang="en-US" altLang="ja-JP" sz="3200" dirty="0">
                <a:solidFill>
                  <a:schemeClr val="tx2"/>
                </a:solidFill>
              </a:rPr>
              <a:t/>
            </a:r>
            <a:br>
              <a:rPr lang="en-US" altLang="ja-JP" sz="3200" dirty="0">
                <a:solidFill>
                  <a:schemeClr val="tx2"/>
                </a:solidFill>
              </a:rPr>
            </a:br>
            <a:r>
              <a:rPr lang="ja-JP" altLang="en-US" sz="3200" dirty="0">
                <a:solidFill>
                  <a:schemeClr val="tx2"/>
                </a:solidFill>
              </a:rPr>
              <a:t>加賀山　茂</a:t>
            </a: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r>
              <a:rPr lang="ja-JP" altLang="en-US" sz="3600" dirty="0" smtClean="0">
                <a:solidFill>
                  <a:schemeClr val="tx2"/>
                </a:solidFill>
              </a:rPr>
              <a:t>最後までご覧いただき</a:t>
            </a:r>
            <a:r>
              <a:rPr lang="en-US" altLang="ja-JP" sz="2400" dirty="0" smtClean="0">
                <a:solidFill>
                  <a:schemeClr val="tx2"/>
                </a:solidFill>
              </a:rPr>
              <a:t/>
            </a:r>
            <a:br>
              <a:rPr lang="en-US" altLang="ja-JP" sz="2400" dirty="0" smtClean="0">
                <a:solidFill>
                  <a:schemeClr val="tx2"/>
                </a:solidFill>
              </a:rPr>
            </a:br>
            <a:endParaRPr lang="en-US" altLang="ja-JP" sz="2400" dirty="0" smtClean="0">
              <a:solidFill>
                <a:schemeClr val="tx2"/>
              </a:solidFill>
            </a:endParaRPr>
          </a:p>
          <a:p>
            <a:pPr algn="ctr" eaLnBrk="1" hangingPunct="1">
              <a:lnSpc>
                <a:spcPct val="80000"/>
              </a:lnSpc>
            </a:pPr>
            <a:r>
              <a:rPr lang="ja-JP" altLang="en-US" sz="3600" dirty="0" smtClean="0">
                <a:solidFill>
                  <a:schemeClr val="tx2"/>
                </a:solidFill>
              </a:rPr>
              <a:t>ありがとうございました。</a:t>
            </a:r>
            <a:r>
              <a:rPr lang="en-US" altLang="ja-JP" sz="2800" dirty="0">
                <a:solidFill>
                  <a:schemeClr val="tx2"/>
                </a:solidFill>
              </a:rPr>
              <a:t/>
            </a:r>
            <a:br>
              <a:rPr lang="en-US" altLang="ja-JP" sz="2800" dirty="0">
                <a:solidFill>
                  <a:schemeClr val="tx2"/>
                </a:solidFill>
              </a:rPr>
            </a:br>
            <a:endParaRPr lang="ja-JP" altLang="en-US" sz="4400" dirty="0">
              <a:solidFill>
                <a:schemeClr val="tx2"/>
              </a:solidFill>
            </a:endParaRPr>
          </a:p>
        </p:txBody>
      </p:sp>
      <p:sp>
        <p:nvSpPr>
          <p:cNvPr id="7" name="コンテンツ プレースホルダー 6"/>
          <p:cNvSpPr txBox="1">
            <a:spLocks/>
          </p:cNvSpPr>
          <p:nvPr/>
        </p:nvSpPr>
        <p:spPr>
          <a:xfrm>
            <a:off x="457200" y="1268760"/>
            <a:ext cx="8229600" cy="4813995"/>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1800" dirty="0" smtClean="0"/>
              <a:t>民法の入門書（</a:t>
            </a:r>
            <a:r>
              <a:rPr lang="en-US" altLang="ja-JP" sz="1800" dirty="0" smtClean="0"/>
              <a:t>DVD</a:t>
            </a:r>
            <a:r>
              <a:rPr lang="ja-JP" altLang="en-US" sz="1800" dirty="0" smtClean="0"/>
              <a:t>付）</a:t>
            </a:r>
            <a:endParaRPr lang="en-US" altLang="ja-JP" sz="1800" dirty="0" smtClean="0"/>
          </a:p>
          <a:p>
            <a:pPr lvl="1"/>
            <a:r>
              <a:rPr lang="ja-JP" altLang="en-US" sz="1600" dirty="0" smtClean="0"/>
              <a:t>加賀山茂</a:t>
            </a:r>
            <a:r>
              <a:rPr lang="en-US" altLang="ja-JP" sz="1600" dirty="0" smtClean="0"/>
              <a:t>『</a:t>
            </a:r>
            <a:r>
              <a:rPr lang="ja-JP" altLang="en-US" sz="1600" dirty="0" smtClean="0"/>
              <a:t>民法入門・担保法革命</a:t>
            </a:r>
            <a:r>
              <a:rPr lang="en-US" altLang="ja-JP" sz="1600" dirty="0" smtClean="0"/>
              <a:t>』</a:t>
            </a:r>
            <a:r>
              <a:rPr lang="ja-JP" altLang="en-US" sz="1600" dirty="0" smtClean="0"/>
              <a:t>信山社（</a:t>
            </a:r>
            <a:r>
              <a:rPr lang="en-US" altLang="ja-JP" sz="1600" dirty="0" smtClean="0"/>
              <a:t>2013</a:t>
            </a:r>
            <a:r>
              <a:rPr lang="ja-JP" altLang="en-US" sz="1600" dirty="0" smtClean="0"/>
              <a:t>）</a:t>
            </a:r>
          </a:p>
          <a:p>
            <a:r>
              <a:rPr lang="ja-JP" altLang="en-US" sz="1800" dirty="0" smtClean="0"/>
              <a:t>民法（財産法）全体を理解する上での助</a:t>
            </a:r>
            <a:r>
              <a:rPr lang="ja-JP" altLang="en-US" sz="1800" dirty="0" err="1" smtClean="0"/>
              <a:t>っ</a:t>
            </a:r>
            <a:r>
              <a:rPr lang="ja-JP" altLang="en-US" sz="1800" dirty="0" smtClean="0"/>
              <a:t>人</a:t>
            </a:r>
            <a:endParaRPr lang="en-US" altLang="ja-JP" sz="1800" dirty="0" smtClean="0"/>
          </a:p>
          <a:p>
            <a:pPr lvl="1"/>
            <a:r>
              <a:rPr lang="ja-JP" altLang="en-US" sz="1600" dirty="0" smtClean="0"/>
              <a:t>我妻栄</a:t>
            </a:r>
            <a:r>
              <a:rPr lang="en-US" altLang="ja-JP" sz="1600" dirty="0" smtClean="0"/>
              <a:t>=</a:t>
            </a:r>
            <a:r>
              <a:rPr lang="ja-JP" altLang="en-US" sz="1600" dirty="0" smtClean="0"/>
              <a:t>有泉亨</a:t>
            </a:r>
            <a:r>
              <a:rPr lang="en-US" altLang="ja-JP" sz="1600" dirty="0" smtClean="0"/>
              <a:t>『</a:t>
            </a:r>
            <a:r>
              <a:rPr lang="ja-JP" altLang="en-US" sz="1600" dirty="0" smtClean="0"/>
              <a:t>コンメンタール民法</a:t>
            </a:r>
            <a:r>
              <a:rPr lang="en-US" altLang="ja-JP" sz="1600" dirty="0" smtClean="0"/>
              <a:t>』〔</a:t>
            </a:r>
            <a:r>
              <a:rPr lang="ja-JP" altLang="en-US" sz="1600" dirty="0" smtClean="0"/>
              <a:t>第</a:t>
            </a:r>
            <a:r>
              <a:rPr lang="en-US" altLang="ja-JP" sz="1600" dirty="0" smtClean="0"/>
              <a:t>3</a:t>
            </a:r>
            <a:r>
              <a:rPr lang="ja-JP" altLang="en-US" sz="1600" dirty="0" smtClean="0"/>
              <a:t>版</a:t>
            </a:r>
            <a:r>
              <a:rPr lang="en-US" altLang="ja-JP" sz="1600" dirty="0" smtClean="0"/>
              <a:t>〕</a:t>
            </a:r>
            <a:r>
              <a:rPr lang="ja-JP" altLang="en-US" sz="1600" dirty="0" smtClean="0"/>
              <a:t>日本評論社（</a:t>
            </a:r>
            <a:r>
              <a:rPr lang="en-US" altLang="ja-JP" sz="1600" dirty="0" smtClean="0"/>
              <a:t>2013</a:t>
            </a:r>
            <a:r>
              <a:rPr lang="ja-JP" altLang="en-US" sz="1600" dirty="0" smtClean="0"/>
              <a:t>）</a:t>
            </a:r>
            <a:endParaRPr lang="en-US" altLang="ja-JP" sz="1600" dirty="0" smtClean="0"/>
          </a:p>
          <a:p>
            <a:pPr lvl="1"/>
            <a:r>
              <a:rPr lang="ja-JP" altLang="en-US" sz="1600" dirty="0" smtClean="0"/>
              <a:t>金子</a:t>
            </a:r>
            <a:r>
              <a:rPr lang="en-US" altLang="ja-JP" sz="1600" dirty="0" smtClean="0"/>
              <a:t>=</a:t>
            </a:r>
            <a:r>
              <a:rPr lang="ja-JP" altLang="en-US" sz="1600" dirty="0" smtClean="0"/>
              <a:t>新堂</a:t>
            </a:r>
            <a:r>
              <a:rPr lang="en-US" altLang="ja-JP" sz="1600" dirty="0" smtClean="0"/>
              <a:t>=</a:t>
            </a:r>
            <a:r>
              <a:rPr lang="ja-JP" altLang="en-US" sz="1600" dirty="0" smtClean="0"/>
              <a:t>平井編</a:t>
            </a:r>
            <a:r>
              <a:rPr lang="en-US" altLang="ja-JP" sz="1600" dirty="0" smtClean="0"/>
              <a:t>『</a:t>
            </a:r>
            <a:r>
              <a:rPr lang="ja-JP" altLang="en-US" sz="1600" b="1" dirty="0" smtClean="0">
                <a:solidFill>
                  <a:schemeClr val="tx2"/>
                </a:solidFill>
              </a:rPr>
              <a:t>法律学小辞典</a:t>
            </a:r>
            <a:r>
              <a:rPr lang="en-US" altLang="ja-JP" sz="1600" dirty="0" smtClean="0"/>
              <a:t>』</a:t>
            </a:r>
            <a:r>
              <a:rPr lang="ja-JP" altLang="en-US" sz="1600" dirty="0" smtClean="0"/>
              <a:t>有斐閣（</a:t>
            </a:r>
            <a:r>
              <a:rPr lang="en-US" altLang="ja-JP" sz="1600" dirty="0" smtClean="0"/>
              <a:t>2008</a:t>
            </a:r>
            <a:r>
              <a:rPr lang="ja-JP" altLang="en-US" sz="1600" dirty="0" smtClean="0"/>
              <a:t>）</a:t>
            </a:r>
            <a:endParaRPr lang="en-US" altLang="ja-JP" sz="1600" dirty="0" smtClean="0"/>
          </a:p>
          <a:p>
            <a:r>
              <a:rPr lang="ja-JP" altLang="en-US" sz="1800" dirty="0" smtClean="0"/>
              <a:t>契約法全体についての概説書</a:t>
            </a:r>
            <a:endParaRPr lang="en-US" altLang="ja-JP" sz="1800" dirty="0" smtClean="0"/>
          </a:p>
          <a:p>
            <a:pPr lvl="1"/>
            <a:r>
              <a:rPr lang="ja-JP" altLang="en-US" sz="1600" dirty="0" smtClean="0"/>
              <a:t>加賀山茂</a:t>
            </a:r>
            <a:r>
              <a:rPr lang="en-US" altLang="ja-JP" sz="1600" dirty="0" smtClean="0"/>
              <a:t>『</a:t>
            </a:r>
            <a:r>
              <a:rPr lang="ja-JP" altLang="en-US" sz="1600" dirty="0" smtClean="0"/>
              <a:t>契約法講義</a:t>
            </a:r>
            <a:r>
              <a:rPr lang="en-US" altLang="ja-JP" sz="1600" dirty="0" smtClean="0"/>
              <a:t>』</a:t>
            </a:r>
            <a:r>
              <a:rPr lang="ja-JP" altLang="en-US" sz="1600" dirty="0" smtClean="0"/>
              <a:t>日本評論社（</a:t>
            </a:r>
            <a:r>
              <a:rPr lang="en-US" altLang="ja-JP" sz="1600" dirty="0" smtClean="0"/>
              <a:t>2009</a:t>
            </a:r>
            <a:r>
              <a:rPr lang="ja-JP" altLang="en-US" sz="1600" dirty="0" smtClean="0"/>
              <a:t>）</a:t>
            </a:r>
            <a:endParaRPr lang="en-US" altLang="ja-JP" sz="1600" dirty="0" smtClean="0"/>
          </a:p>
          <a:p>
            <a:r>
              <a:rPr lang="ja-JP" altLang="en-US" sz="1800" dirty="0" smtClean="0"/>
              <a:t>債権総論の優れた教科書</a:t>
            </a:r>
            <a:endParaRPr lang="en-US" altLang="ja-JP" sz="1800" dirty="0" smtClean="0"/>
          </a:p>
          <a:p>
            <a:pPr lvl="1"/>
            <a:r>
              <a:rPr lang="ja-JP" altLang="en-US" sz="1600" dirty="0" smtClean="0"/>
              <a:t>平井宜雄</a:t>
            </a:r>
            <a:r>
              <a:rPr lang="en-US" altLang="ja-JP" sz="1600" dirty="0" smtClean="0"/>
              <a:t>『</a:t>
            </a:r>
            <a:r>
              <a:rPr lang="ja-JP" altLang="en-US" sz="1600" dirty="0" smtClean="0"/>
              <a:t>債権総論</a:t>
            </a:r>
            <a:r>
              <a:rPr lang="en-US" altLang="ja-JP" sz="1600" dirty="0" smtClean="0"/>
              <a:t>』 〔</a:t>
            </a:r>
            <a:r>
              <a:rPr lang="ja-JP" altLang="en-US" sz="1600" dirty="0" smtClean="0"/>
              <a:t>第</a:t>
            </a:r>
            <a:r>
              <a:rPr lang="en-US" altLang="ja-JP" sz="1600" dirty="0" smtClean="0"/>
              <a:t>2</a:t>
            </a:r>
            <a:r>
              <a:rPr lang="ja-JP" altLang="en-US" sz="1600" dirty="0" smtClean="0"/>
              <a:t>版</a:t>
            </a:r>
            <a:r>
              <a:rPr lang="en-US" altLang="ja-JP" sz="1600" dirty="0" smtClean="0"/>
              <a:t>〕</a:t>
            </a:r>
            <a:r>
              <a:rPr lang="ja-JP" altLang="en-US" sz="1600" dirty="0" smtClean="0"/>
              <a:t>弘文堂（</a:t>
            </a:r>
            <a:r>
              <a:rPr lang="en-US" altLang="ja-JP" sz="1600" dirty="0" smtClean="0"/>
              <a:t>1994</a:t>
            </a:r>
            <a:r>
              <a:rPr lang="ja-JP" altLang="en-US" sz="1600" dirty="0" smtClean="0"/>
              <a:t>）</a:t>
            </a:r>
          </a:p>
          <a:p>
            <a:r>
              <a:rPr lang="ja-JP" altLang="en-US" sz="1800" dirty="0" smtClean="0"/>
              <a:t>債務不履行に関する文献</a:t>
            </a:r>
            <a:endParaRPr lang="en-US" altLang="ja-JP" sz="1600" dirty="0" smtClean="0"/>
          </a:p>
          <a:p>
            <a:pPr lvl="1"/>
            <a:r>
              <a:rPr lang="ja-JP" altLang="en-US" sz="1600" dirty="0" smtClean="0"/>
              <a:t>平井宜雄</a:t>
            </a:r>
            <a:r>
              <a:rPr lang="en-US" altLang="ja-JP" sz="1600" dirty="0" smtClean="0"/>
              <a:t>『</a:t>
            </a:r>
            <a:r>
              <a:rPr lang="ja-JP" altLang="en-US" sz="1600" dirty="0" smtClean="0"/>
              <a:t>損害賠償法の理論</a:t>
            </a:r>
            <a:r>
              <a:rPr lang="en-US" altLang="ja-JP" sz="1600" dirty="0" smtClean="0"/>
              <a:t>』</a:t>
            </a:r>
            <a:r>
              <a:rPr lang="ja-JP" altLang="en-US" sz="1600" dirty="0" smtClean="0"/>
              <a:t>東京大学出版会（</a:t>
            </a:r>
            <a:r>
              <a:rPr lang="en-US" altLang="ja-JP" sz="1600" dirty="0" smtClean="0"/>
              <a:t>1971</a:t>
            </a:r>
            <a:r>
              <a:rPr lang="ja-JP" altLang="en-US" sz="1600" dirty="0" smtClean="0"/>
              <a:t>）</a:t>
            </a:r>
            <a:endParaRPr lang="en-US" altLang="ja-JP" sz="1600" dirty="0" smtClean="0"/>
          </a:p>
          <a:p>
            <a:pPr lvl="1"/>
            <a:r>
              <a:rPr lang="ja-JP" altLang="en-US" sz="1600" dirty="0" smtClean="0"/>
              <a:t>浜上則雄「損害賠償における</a:t>
            </a:r>
            <a:r>
              <a:rPr lang="en-US" altLang="ja-JP" sz="1600" dirty="0" smtClean="0"/>
              <a:t>『</a:t>
            </a:r>
            <a:r>
              <a:rPr lang="ja-JP" altLang="en-US" sz="1600" dirty="0" smtClean="0"/>
              <a:t>保証理論</a:t>
            </a:r>
            <a:r>
              <a:rPr lang="en-US" altLang="ja-JP" sz="1600" dirty="0" smtClean="0"/>
              <a:t>』</a:t>
            </a:r>
            <a:r>
              <a:rPr lang="ja-JP" altLang="en-US" sz="1600" dirty="0" smtClean="0"/>
              <a:t>と</a:t>
            </a:r>
            <a:r>
              <a:rPr lang="en-US" altLang="ja-JP" sz="1600" dirty="0" smtClean="0"/>
              <a:t>『</a:t>
            </a:r>
            <a:r>
              <a:rPr lang="ja-JP" altLang="en-US" sz="1600" dirty="0" smtClean="0"/>
              <a:t>部分的因果関係の理論</a:t>
            </a:r>
            <a:r>
              <a:rPr lang="en-US" altLang="ja-JP" sz="1600" dirty="0" smtClean="0"/>
              <a:t>』</a:t>
            </a:r>
            <a:r>
              <a:rPr lang="ja-JP" altLang="en-US" sz="1600" dirty="0" smtClean="0"/>
              <a:t>」（</a:t>
            </a:r>
            <a:r>
              <a:rPr lang="en-US" altLang="ja-JP" sz="1600" dirty="0" smtClean="0"/>
              <a:t>1</a:t>
            </a:r>
            <a:r>
              <a:rPr lang="ja-JP" altLang="en-US" sz="1600" dirty="0" smtClean="0"/>
              <a:t>）（</a:t>
            </a:r>
            <a:r>
              <a:rPr lang="en-US" altLang="ja-JP" sz="1600" dirty="0" smtClean="0"/>
              <a:t>2</a:t>
            </a:r>
            <a:r>
              <a:rPr lang="ja-JP" altLang="en-US" sz="1600" dirty="0" smtClean="0"/>
              <a:t>・完）民商</a:t>
            </a:r>
            <a:r>
              <a:rPr lang="en-US" altLang="ja-JP" sz="1600" dirty="0" smtClean="0"/>
              <a:t>66</a:t>
            </a:r>
            <a:r>
              <a:rPr lang="ja-JP" altLang="en-US" sz="1600" dirty="0" smtClean="0"/>
              <a:t>巻</a:t>
            </a:r>
            <a:r>
              <a:rPr lang="en-US" altLang="ja-JP" sz="1600" dirty="0" smtClean="0"/>
              <a:t>4</a:t>
            </a:r>
            <a:r>
              <a:rPr lang="ja-JP" altLang="en-US" sz="1600" dirty="0" smtClean="0"/>
              <a:t>号（</a:t>
            </a:r>
            <a:r>
              <a:rPr lang="en-US" altLang="ja-JP" sz="1600" dirty="0" smtClean="0"/>
              <a:t>1972</a:t>
            </a:r>
            <a:r>
              <a:rPr lang="ja-JP" altLang="en-US" sz="1600" dirty="0" smtClean="0"/>
              <a:t>）</a:t>
            </a:r>
            <a:r>
              <a:rPr lang="en-US" altLang="ja-JP" sz="1600" dirty="0" smtClean="0"/>
              <a:t>3-33</a:t>
            </a:r>
            <a:r>
              <a:rPr lang="ja-JP" altLang="en-US" sz="1600" dirty="0" smtClean="0"/>
              <a:t>頁</a:t>
            </a:r>
            <a:r>
              <a:rPr lang="en-US" altLang="ja-JP" sz="1600" dirty="0" smtClean="0"/>
              <a:t>, 66</a:t>
            </a:r>
            <a:r>
              <a:rPr lang="ja-JP" altLang="en-US" sz="1600" dirty="0" smtClean="0"/>
              <a:t>巻</a:t>
            </a:r>
            <a:r>
              <a:rPr lang="en-US" altLang="ja-JP" sz="1600" dirty="0" smtClean="0"/>
              <a:t>5</a:t>
            </a:r>
            <a:r>
              <a:rPr lang="ja-JP" altLang="en-US" sz="1600" dirty="0" smtClean="0"/>
              <a:t>号</a:t>
            </a:r>
            <a:r>
              <a:rPr lang="en-US" altLang="ja-JP" sz="1600" dirty="0" smtClean="0"/>
              <a:t>35-65</a:t>
            </a:r>
            <a:r>
              <a:rPr lang="ja-JP" altLang="en-US" sz="1600" dirty="0" smtClean="0"/>
              <a:t>頁</a:t>
            </a:r>
            <a:endParaRPr lang="en-US" altLang="ja-JP" sz="1600" dirty="0" smtClean="0"/>
          </a:p>
          <a:p>
            <a:r>
              <a:rPr lang="ja-JP" altLang="en-US" sz="1800" dirty="0" smtClean="0"/>
              <a:t>債権者代位権・直接訴権，詐害行為取消権，連帯債務，保証の文献</a:t>
            </a:r>
            <a:endParaRPr lang="en-US" altLang="ja-JP" sz="1800" dirty="0" smtClean="0"/>
          </a:p>
          <a:p>
            <a:pPr lvl="1"/>
            <a:r>
              <a:rPr lang="ja-JP" altLang="en-US" sz="1600" dirty="0" smtClean="0"/>
              <a:t>加賀山茂</a:t>
            </a:r>
            <a:r>
              <a:rPr lang="en-US" altLang="ja-JP" sz="1600" dirty="0" smtClean="0"/>
              <a:t>『</a:t>
            </a:r>
            <a:r>
              <a:rPr lang="ja-JP" altLang="en-US" sz="1600" dirty="0" smtClean="0"/>
              <a:t>債権</a:t>
            </a:r>
            <a:r>
              <a:rPr lang="ja-JP" altLang="en-US" sz="1600" dirty="0"/>
              <a:t>担保法</a:t>
            </a:r>
            <a:r>
              <a:rPr lang="ja-JP" altLang="en-US" sz="1600" dirty="0" smtClean="0"/>
              <a:t>講義</a:t>
            </a:r>
            <a:r>
              <a:rPr lang="en-US" altLang="ja-JP" sz="1600" dirty="0" smtClean="0"/>
              <a:t>』</a:t>
            </a:r>
            <a:r>
              <a:rPr lang="ja-JP" altLang="en-US" sz="1600" dirty="0" smtClean="0"/>
              <a:t>日本評論社（</a:t>
            </a:r>
            <a:r>
              <a:rPr lang="en-US" altLang="ja-JP" sz="1600" dirty="0" smtClean="0"/>
              <a:t>2011</a:t>
            </a:r>
            <a:r>
              <a:rPr lang="ja-JP" altLang="en-US" sz="1600" dirty="0" smtClean="0"/>
              <a:t>）</a:t>
            </a:r>
            <a:endParaRPr lang="en-US" altLang="ja-JP" sz="1600" dirty="0" smtClean="0"/>
          </a:p>
        </p:txBody>
      </p:sp>
    </p:spTree>
    <p:extLst>
      <p:ext uri="{BB962C8B-B14F-4D97-AF65-F5344CB8AC3E}">
        <p14:creationId xmlns:p14="http://schemas.microsoft.com/office/powerpoint/2010/main" val="43498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1" fill="hold" grpId="0" nodeType="withEffect">
                                  <p:stCondLst>
                                    <p:cond delay="0"/>
                                  </p:stCondLst>
                                  <p:childTnLst>
                                    <p:anim calcmode="lin" valueType="num">
                                      <p:cBhvr additive="base">
                                        <p:cTn id="6" dur="10000"/>
                                        <p:tgtEl>
                                          <p:spTgt spid="6"/>
                                        </p:tgtEl>
                                        <p:attrNameLst>
                                          <p:attrName>ppt_x</p:attrName>
                                        </p:attrNameLst>
                                      </p:cBhvr>
                                      <p:tavLst>
                                        <p:tav tm="0">
                                          <p:val>
                                            <p:strVal val="ppt_x"/>
                                          </p:val>
                                        </p:tav>
                                        <p:tav tm="100000">
                                          <p:val>
                                            <p:strVal val="ppt_x"/>
                                          </p:val>
                                        </p:tav>
                                      </p:tavLst>
                                    </p:anim>
                                    <p:anim calcmode="lin" valueType="num">
                                      <p:cBhvr additive="base">
                                        <p:cTn id="7" dur="10000"/>
                                        <p:tgtEl>
                                          <p:spTgt spid="6"/>
                                        </p:tgtEl>
                                        <p:attrNameLst>
                                          <p:attrName>ppt_y</p:attrName>
                                        </p:attrNameLst>
                                      </p:cBhvr>
                                      <p:tavLst>
                                        <p:tav tm="0">
                                          <p:val>
                                            <p:strVal val="ppt_y"/>
                                          </p:val>
                                        </p:tav>
                                        <p:tav tm="100000">
                                          <p:val>
                                            <p:strVal val="0-ppt_h/2"/>
                                          </p:val>
                                        </p:tav>
                                      </p:tavLst>
                                    </p:anim>
                                    <p:set>
                                      <p:cBhvr>
                                        <p:cTn id="8" dur="1" fill="hold">
                                          <p:stCondLst>
                                            <p:cond delay="9999"/>
                                          </p:stCondLst>
                                        </p:cTn>
                                        <p:tgtEl>
                                          <p:spTgt spid="6"/>
                                        </p:tgtEl>
                                        <p:attrNameLst>
                                          <p:attrName>style.visibility</p:attrName>
                                        </p:attrNameLst>
                                      </p:cBhvr>
                                      <p:to>
                                        <p:strVal val="hidden"/>
                                      </p:to>
                                    </p:set>
                                  </p:childTnLst>
                                </p:cTn>
                              </p:par>
                            </p:childTnLst>
                          </p:cTn>
                        </p:par>
                        <p:par>
                          <p:cTn id="9" fill="hold">
                            <p:stCondLst>
                              <p:cond delay="10000"/>
                            </p:stCondLst>
                            <p:childTnLst>
                              <p:par>
                                <p:cTn id="10" presetID="16" presetClass="entr" presetSubtype="37"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outVertical)">
                                      <p:cBhvr>
                                        <p:cTn id="12" dur="1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1000"/>
                                        <p:tgtEl>
                                          <p:spTgt spid="7">
                                            <p:txEl>
                                              <p:pRg st="0" end="0"/>
                                            </p:txEl>
                                          </p:spTgt>
                                        </p:tgtEl>
                                      </p:cBhvr>
                                    </p:animEffect>
                                    <p:anim calcmode="lin" valueType="num">
                                      <p:cBhvr>
                                        <p:cTn id="1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42" presetClass="entr" presetSubtype="0" fill="hold" grpId="0" nodeType="after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animEffect transition="in" filter="fade">
                                      <p:cBhvr>
                                        <p:cTn id="23" dur="1000"/>
                                        <p:tgtEl>
                                          <p:spTgt spid="7">
                                            <p:txEl>
                                              <p:pRg st="1" end="1"/>
                                            </p:txEl>
                                          </p:spTgt>
                                        </p:tgtEl>
                                      </p:cBhvr>
                                    </p:animEffect>
                                    <p:anim calcmode="lin" valueType="num">
                                      <p:cBhvr>
                                        <p:cTn id="24"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7">
                                            <p:txEl>
                                              <p:pRg st="2" end="2"/>
                                            </p:txEl>
                                          </p:spTgt>
                                        </p:tgtEl>
                                        <p:attrNameLst>
                                          <p:attrName>style.visibility</p:attrName>
                                        </p:attrNameLst>
                                      </p:cBhvr>
                                      <p:to>
                                        <p:strVal val="visible"/>
                                      </p:to>
                                    </p:set>
                                    <p:animEffect transition="in" filter="fade">
                                      <p:cBhvr>
                                        <p:cTn id="30" dur="1000"/>
                                        <p:tgtEl>
                                          <p:spTgt spid="7">
                                            <p:txEl>
                                              <p:pRg st="2" end="2"/>
                                            </p:txEl>
                                          </p:spTgt>
                                        </p:tgtEl>
                                      </p:cBhvr>
                                    </p:animEffect>
                                    <p:anim calcmode="lin" valueType="num">
                                      <p:cBhvr>
                                        <p:cTn id="31"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par>
                          <p:cTn id="33" fill="hold">
                            <p:stCondLst>
                              <p:cond delay="1000"/>
                            </p:stCondLst>
                            <p:childTnLst>
                              <p:par>
                                <p:cTn id="34" presetID="42" presetClass="entr" presetSubtype="0" fill="hold" grpId="0" nodeType="afterEffect">
                                  <p:stCondLst>
                                    <p:cond delay="0"/>
                                  </p:stCondLst>
                                  <p:childTnLst>
                                    <p:set>
                                      <p:cBhvr>
                                        <p:cTn id="35" dur="1" fill="hold">
                                          <p:stCondLst>
                                            <p:cond delay="0"/>
                                          </p:stCondLst>
                                        </p:cTn>
                                        <p:tgtEl>
                                          <p:spTgt spid="7">
                                            <p:txEl>
                                              <p:pRg st="3" end="3"/>
                                            </p:txEl>
                                          </p:spTgt>
                                        </p:tgtEl>
                                        <p:attrNameLst>
                                          <p:attrName>style.visibility</p:attrName>
                                        </p:attrNameLst>
                                      </p:cBhvr>
                                      <p:to>
                                        <p:strVal val="visible"/>
                                      </p:to>
                                    </p:set>
                                    <p:animEffect transition="in" filter="fade">
                                      <p:cBhvr>
                                        <p:cTn id="36" dur="1000"/>
                                        <p:tgtEl>
                                          <p:spTgt spid="7">
                                            <p:txEl>
                                              <p:pRg st="3" end="3"/>
                                            </p:txEl>
                                          </p:spTgt>
                                        </p:tgtEl>
                                      </p:cBhvr>
                                    </p:animEffect>
                                    <p:anim calcmode="lin" valueType="num">
                                      <p:cBhvr>
                                        <p:cTn id="37"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par>
                          <p:cTn id="39" fill="hold">
                            <p:stCondLst>
                              <p:cond delay="2000"/>
                            </p:stCondLst>
                            <p:childTnLst>
                              <p:par>
                                <p:cTn id="40" presetID="42" presetClass="entr" presetSubtype="0" fill="hold" grpId="0" nodeType="afterEffect">
                                  <p:stCondLst>
                                    <p:cond delay="0"/>
                                  </p:stCondLst>
                                  <p:childTnLst>
                                    <p:set>
                                      <p:cBhvr>
                                        <p:cTn id="41" dur="1" fill="hold">
                                          <p:stCondLst>
                                            <p:cond delay="0"/>
                                          </p:stCondLst>
                                        </p:cTn>
                                        <p:tgtEl>
                                          <p:spTgt spid="7">
                                            <p:txEl>
                                              <p:pRg st="4" end="4"/>
                                            </p:txEl>
                                          </p:spTgt>
                                        </p:tgtEl>
                                        <p:attrNameLst>
                                          <p:attrName>style.visibility</p:attrName>
                                        </p:attrNameLst>
                                      </p:cBhvr>
                                      <p:to>
                                        <p:strVal val="visible"/>
                                      </p:to>
                                    </p:set>
                                    <p:animEffect transition="in" filter="fade">
                                      <p:cBhvr>
                                        <p:cTn id="42" dur="1000"/>
                                        <p:tgtEl>
                                          <p:spTgt spid="7">
                                            <p:txEl>
                                              <p:pRg st="4" end="4"/>
                                            </p:txEl>
                                          </p:spTgt>
                                        </p:tgtEl>
                                      </p:cBhvr>
                                    </p:animEffect>
                                    <p:anim calcmode="lin" valueType="num">
                                      <p:cBhvr>
                                        <p:cTn id="43"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7">
                                            <p:txEl>
                                              <p:pRg st="5" end="5"/>
                                            </p:txEl>
                                          </p:spTgt>
                                        </p:tgtEl>
                                        <p:attrNameLst>
                                          <p:attrName>style.visibility</p:attrName>
                                        </p:attrNameLst>
                                      </p:cBhvr>
                                      <p:to>
                                        <p:strVal val="visible"/>
                                      </p:to>
                                    </p:set>
                                    <p:animEffect transition="in" filter="fade">
                                      <p:cBhvr>
                                        <p:cTn id="49" dur="1000"/>
                                        <p:tgtEl>
                                          <p:spTgt spid="7">
                                            <p:txEl>
                                              <p:pRg st="5" end="5"/>
                                            </p:txEl>
                                          </p:spTgt>
                                        </p:tgtEl>
                                      </p:cBhvr>
                                    </p:animEffect>
                                    <p:anim calcmode="lin" valueType="num">
                                      <p:cBhvr>
                                        <p:cTn id="50"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par>
                          <p:cTn id="52" fill="hold">
                            <p:stCondLst>
                              <p:cond delay="1000"/>
                            </p:stCondLst>
                            <p:childTnLst>
                              <p:par>
                                <p:cTn id="53" presetID="42" presetClass="entr" presetSubtype="0" fill="hold" grpId="0" nodeType="afterEffect">
                                  <p:stCondLst>
                                    <p:cond delay="0"/>
                                  </p:stCondLst>
                                  <p:childTnLst>
                                    <p:set>
                                      <p:cBhvr>
                                        <p:cTn id="54" dur="1" fill="hold">
                                          <p:stCondLst>
                                            <p:cond delay="0"/>
                                          </p:stCondLst>
                                        </p:cTn>
                                        <p:tgtEl>
                                          <p:spTgt spid="7">
                                            <p:txEl>
                                              <p:pRg st="6" end="6"/>
                                            </p:txEl>
                                          </p:spTgt>
                                        </p:tgtEl>
                                        <p:attrNameLst>
                                          <p:attrName>style.visibility</p:attrName>
                                        </p:attrNameLst>
                                      </p:cBhvr>
                                      <p:to>
                                        <p:strVal val="visible"/>
                                      </p:to>
                                    </p:set>
                                    <p:animEffect transition="in" filter="fade">
                                      <p:cBhvr>
                                        <p:cTn id="55" dur="1000"/>
                                        <p:tgtEl>
                                          <p:spTgt spid="7">
                                            <p:txEl>
                                              <p:pRg st="6" end="6"/>
                                            </p:txEl>
                                          </p:spTgt>
                                        </p:tgtEl>
                                      </p:cBhvr>
                                    </p:animEffect>
                                    <p:anim calcmode="lin" valueType="num">
                                      <p:cBhvr>
                                        <p:cTn id="56"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57"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7">
                                            <p:txEl>
                                              <p:pRg st="7" end="7"/>
                                            </p:txEl>
                                          </p:spTgt>
                                        </p:tgtEl>
                                        <p:attrNameLst>
                                          <p:attrName>style.visibility</p:attrName>
                                        </p:attrNameLst>
                                      </p:cBhvr>
                                      <p:to>
                                        <p:strVal val="visible"/>
                                      </p:to>
                                    </p:set>
                                    <p:animEffect transition="in" filter="fade">
                                      <p:cBhvr>
                                        <p:cTn id="62" dur="1000"/>
                                        <p:tgtEl>
                                          <p:spTgt spid="7">
                                            <p:txEl>
                                              <p:pRg st="7" end="7"/>
                                            </p:txEl>
                                          </p:spTgt>
                                        </p:tgtEl>
                                      </p:cBhvr>
                                    </p:animEffect>
                                    <p:anim calcmode="lin" valueType="num">
                                      <p:cBhvr>
                                        <p:cTn id="63"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64"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par>
                          <p:cTn id="65" fill="hold">
                            <p:stCondLst>
                              <p:cond delay="1000"/>
                            </p:stCondLst>
                            <p:childTnLst>
                              <p:par>
                                <p:cTn id="66" presetID="42" presetClass="entr" presetSubtype="0" fill="hold" grpId="0" nodeType="afterEffect">
                                  <p:stCondLst>
                                    <p:cond delay="0"/>
                                  </p:stCondLst>
                                  <p:childTnLst>
                                    <p:set>
                                      <p:cBhvr>
                                        <p:cTn id="67" dur="1" fill="hold">
                                          <p:stCondLst>
                                            <p:cond delay="0"/>
                                          </p:stCondLst>
                                        </p:cTn>
                                        <p:tgtEl>
                                          <p:spTgt spid="7">
                                            <p:txEl>
                                              <p:pRg st="8" end="8"/>
                                            </p:txEl>
                                          </p:spTgt>
                                        </p:tgtEl>
                                        <p:attrNameLst>
                                          <p:attrName>style.visibility</p:attrName>
                                        </p:attrNameLst>
                                      </p:cBhvr>
                                      <p:to>
                                        <p:strVal val="visible"/>
                                      </p:to>
                                    </p:set>
                                    <p:animEffect transition="in" filter="fade">
                                      <p:cBhvr>
                                        <p:cTn id="68" dur="1000"/>
                                        <p:tgtEl>
                                          <p:spTgt spid="7">
                                            <p:txEl>
                                              <p:pRg st="8" end="8"/>
                                            </p:txEl>
                                          </p:spTgt>
                                        </p:tgtEl>
                                      </p:cBhvr>
                                    </p:animEffect>
                                    <p:anim calcmode="lin" valueType="num">
                                      <p:cBhvr>
                                        <p:cTn id="69"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70" dur="1000" fill="hold"/>
                                        <p:tgtEl>
                                          <p:spTgt spid="7">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7">
                                            <p:txEl>
                                              <p:pRg st="9" end="9"/>
                                            </p:txEl>
                                          </p:spTgt>
                                        </p:tgtEl>
                                        <p:attrNameLst>
                                          <p:attrName>style.visibility</p:attrName>
                                        </p:attrNameLst>
                                      </p:cBhvr>
                                      <p:to>
                                        <p:strVal val="visible"/>
                                      </p:to>
                                    </p:set>
                                    <p:animEffect transition="in" filter="fade">
                                      <p:cBhvr>
                                        <p:cTn id="75" dur="1000"/>
                                        <p:tgtEl>
                                          <p:spTgt spid="7">
                                            <p:txEl>
                                              <p:pRg st="9" end="9"/>
                                            </p:txEl>
                                          </p:spTgt>
                                        </p:tgtEl>
                                      </p:cBhvr>
                                    </p:animEffect>
                                    <p:anim calcmode="lin" valueType="num">
                                      <p:cBhvr>
                                        <p:cTn id="76" dur="1000" fill="hold"/>
                                        <p:tgtEl>
                                          <p:spTgt spid="7">
                                            <p:txEl>
                                              <p:pRg st="9" end="9"/>
                                            </p:txEl>
                                          </p:spTgt>
                                        </p:tgtEl>
                                        <p:attrNameLst>
                                          <p:attrName>ppt_x</p:attrName>
                                        </p:attrNameLst>
                                      </p:cBhvr>
                                      <p:tavLst>
                                        <p:tav tm="0">
                                          <p:val>
                                            <p:strVal val="#ppt_x"/>
                                          </p:val>
                                        </p:tav>
                                        <p:tav tm="100000">
                                          <p:val>
                                            <p:strVal val="#ppt_x"/>
                                          </p:val>
                                        </p:tav>
                                      </p:tavLst>
                                    </p:anim>
                                    <p:anim calcmode="lin" valueType="num">
                                      <p:cBhvr>
                                        <p:cTn id="77" dur="1000" fill="hold"/>
                                        <p:tgtEl>
                                          <p:spTgt spid="7">
                                            <p:txEl>
                                              <p:pRg st="9" end="9"/>
                                            </p:txEl>
                                          </p:spTgt>
                                        </p:tgtEl>
                                        <p:attrNameLst>
                                          <p:attrName>ppt_y</p:attrName>
                                        </p:attrNameLst>
                                      </p:cBhvr>
                                      <p:tavLst>
                                        <p:tav tm="0">
                                          <p:val>
                                            <p:strVal val="#ppt_y+.1"/>
                                          </p:val>
                                        </p:tav>
                                        <p:tav tm="100000">
                                          <p:val>
                                            <p:strVal val="#ppt_y"/>
                                          </p:val>
                                        </p:tav>
                                      </p:tavLst>
                                    </p:anim>
                                  </p:childTnLst>
                                </p:cTn>
                              </p:par>
                            </p:childTnLst>
                          </p:cTn>
                        </p:par>
                        <p:par>
                          <p:cTn id="78" fill="hold">
                            <p:stCondLst>
                              <p:cond delay="1000"/>
                            </p:stCondLst>
                            <p:childTnLst>
                              <p:par>
                                <p:cTn id="79" presetID="42" presetClass="entr" presetSubtype="0" fill="hold" grpId="0" nodeType="afterEffect">
                                  <p:stCondLst>
                                    <p:cond delay="0"/>
                                  </p:stCondLst>
                                  <p:childTnLst>
                                    <p:set>
                                      <p:cBhvr>
                                        <p:cTn id="80" dur="1" fill="hold">
                                          <p:stCondLst>
                                            <p:cond delay="0"/>
                                          </p:stCondLst>
                                        </p:cTn>
                                        <p:tgtEl>
                                          <p:spTgt spid="7">
                                            <p:txEl>
                                              <p:pRg st="10" end="10"/>
                                            </p:txEl>
                                          </p:spTgt>
                                        </p:tgtEl>
                                        <p:attrNameLst>
                                          <p:attrName>style.visibility</p:attrName>
                                        </p:attrNameLst>
                                      </p:cBhvr>
                                      <p:to>
                                        <p:strVal val="visible"/>
                                      </p:to>
                                    </p:set>
                                    <p:animEffect transition="in" filter="fade">
                                      <p:cBhvr>
                                        <p:cTn id="81" dur="1000"/>
                                        <p:tgtEl>
                                          <p:spTgt spid="7">
                                            <p:txEl>
                                              <p:pRg st="10" end="10"/>
                                            </p:txEl>
                                          </p:spTgt>
                                        </p:tgtEl>
                                      </p:cBhvr>
                                    </p:animEffect>
                                    <p:anim calcmode="lin" valueType="num">
                                      <p:cBhvr>
                                        <p:cTn id="82" dur="1000" fill="hold"/>
                                        <p:tgtEl>
                                          <p:spTgt spid="7">
                                            <p:txEl>
                                              <p:pRg st="10" end="10"/>
                                            </p:txEl>
                                          </p:spTgt>
                                        </p:tgtEl>
                                        <p:attrNameLst>
                                          <p:attrName>ppt_x</p:attrName>
                                        </p:attrNameLst>
                                      </p:cBhvr>
                                      <p:tavLst>
                                        <p:tav tm="0">
                                          <p:val>
                                            <p:strVal val="#ppt_x"/>
                                          </p:val>
                                        </p:tav>
                                        <p:tav tm="100000">
                                          <p:val>
                                            <p:strVal val="#ppt_x"/>
                                          </p:val>
                                        </p:tav>
                                      </p:tavLst>
                                    </p:anim>
                                    <p:anim calcmode="lin" valueType="num">
                                      <p:cBhvr>
                                        <p:cTn id="83" dur="1000" fill="hold"/>
                                        <p:tgtEl>
                                          <p:spTgt spid="7">
                                            <p:txEl>
                                              <p:pRg st="10" end="10"/>
                                            </p:txEl>
                                          </p:spTgt>
                                        </p:tgtEl>
                                        <p:attrNameLst>
                                          <p:attrName>ppt_y</p:attrName>
                                        </p:attrNameLst>
                                      </p:cBhvr>
                                      <p:tavLst>
                                        <p:tav tm="0">
                                          <p:val>
                                            <p:strVal val="#ppt_y+.1"/>
                                          </p:val>
                                        </p:tav>
                                        <p:tav tm="100000">
                                          <p:val>
                                            <p:strVal val="#ppt_y"/>
                                          </p:val>
                                        </p:tav>
                                      </p:tavLst>
                                    </p:anim>
                                  </p:childTnLst>
                                </p:cTn>
                              </p:par>
                            </p:childTnLst>
                          </p:cTn>
                        </p:par>
                        <p:par>
                          <p:cTn id="84" fill="hold">
                            <p:stCondLst>
                              <p:cond delay="2000"/>
                            </p:stCondLst>
                            <p:childTnLst>
                              <p:par>
                                <p:cTn id="85" presetID="42" presetClass="entr" presetSubtype="0" fill="hold" grpId="0" nodeType="afterEffect">
                                  <p:stCondLst>
                                    <p:cond delay="0"/>
                                  </p:stCondLst>
                                  <p:childTnLst>
                                    <p:set>
                                      <p:cBhvr>
                                        <p:cTn id="86" dur="1" fill="hold">
                                          <p:stCondLst>
                                            <p:cond delay="0"/>
                                          </p:stCondLst>
                                        </p:cTn>
                                        <p:tgtEl>
                                          <p:spTgt spid="7">
                                            <p:txEl>
                                              <p:pRg st="11" end="11"/>
                                            </p:txEl>
                                          </p:spTgt>
                                        </p:tgtEl>
                                        <p:attrNameLst>
                                          <p:attrName>style.visibility</p:attrName>
                                        </p:attrNameLst>
                                      </p:cBhvr>
                                      <p:to>
                                        <p:strVal val="visible"/>
                                      </p:to>
                                    </p:set>
                                    <p:animEffect transition="in" filter="fade">
                                      <p:cBhvr>
                                        <p:cTn id="87" dur="1000"/>
                                        <p:tgtEl>
                                          <p:spTgt spid="7">
                                            <p:txEl>
                                              <p:pRg st="11" end="11"/>
                                            </p:txEl>
                                          </p:spTgt>
                                        </p:tgtEl>
                                      </p:cBhvr>
                                    </p:animEffect>
                                    <p:anim calcmode="lin" valueType="num">
                                      <p:cBhvr>
                                        <p:cTn id="88" dur="1000" fill="hold"/>
                                        <p:tgtEl>
                                          <p:spTgt spid="7">
                                            <p:txEl>
                                              <p:pRg st="11" end="11"/>
                                            </p:txEl>
                                          </p:spTgt>
                                        </p:tgtEl>
                                        <p:attrNameLst>
                                          <p:attrName>ppt_x</p:attrName>
                                        </p:attrNameLst>
                                      </p:cBhvr>
                                      <p:tavLst>
                                        <p:tav tm="0">
                                          <p:val>
                                            <p:strVal val="#ppt_x"/>
                                          </p:val>
                                        </p:tav>
                                        <p:tav tm="100000">
                                          <p:val>
                                            <p:strVal val="#ppt_x"/>
                                          </p:val>
                                        </p:tav>
                                      </p:tavLst>
                                    </p:anim>
                                    <p:anim calcmode="lin" valueType="num">
                                      <p:cBhvr>
                                        <p:cTn id="89" dur="1000" fill="hold"/>
                                        <p:tgtEl>
                                          <p:spTgt spid="7">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42" presetClass="entr" presetSubtype="0" fill="hold" grpId="0" nodeType="clickEffect">
                                  <p:stCondLst>
                                    <p:cond delay="0"/>
                                  </p:stCondLst>
                                  <p:childTnLst>
                                    <p:set>
                                      <p:cBhvr>
                                        <p:cTn id="93" dur="1" fill="hold">
                                          <p:stCondLst>
                                            <p:cond delay="0"/>
                                          </p:stCondLst>
                                        </p:cTn>
                                        <p:tgtEl>
                                          <p:spTgt spid="7">
                                            <p:txEl>
                                              <p:pRg st="12" end="12"/>
                                            </p:txEl>
                                          </p:spTgt>
                                        </p:tgtEl>
                                        <p:attrNameLst>
                                          <p:attrName>style.visibility</p:attrName>
                                        </p:attrNameLst>
                                      </p:cBhvr>
                                      <p:to>
                                        <p:strVal val="visible"/>
                                      </p:to>
                                    </p:set>
                                    <p:animEffect transition="in" filter="fade">
                                      <p:cBhvr>
                                        <p:cTn id="94" dur="1000"/>
                                        <p:tgtEl>
                                          <p:spTgt spid="7">
                                            <p:txEl>
                                              <p:pRg st="12" end="12"/>
                                            </p:txEl>
                                          </p:spTgt>
                                        </p:tgtEl>
                                      </p:cBhvr>
                                    </p:animEffect>
                                    <p:anim calcmode="lin" valueType="num">
                                      <p:cBhvr>
                                        <p:cTn id="95" dur="1000" fill="hold"/>
                                        <p:tgtEl>
                                          <p:spTgt spid="7">
                                            <p:txEl>
                                              <p:pRg st="12" end="12"/>
                                            </p:txEl>
                                          </p:spTgt>
                                        </p:tgtEl>
                                        <p:attrNameLst>
                                          <p:attrName>ppt_x</p:attrName>
                                        </p:attrNameLst>
                                      </p:cBhvr>
                                      <p:tavLst>
                                        <p:tav tm="0">
                                          <p:val>
                                            <p:strVal val="#ppt_x"/>
                                          </p:val>
                                        </p:tav>
                                        <p:tav tm="100000">
                                          <p:val>
                                            <p:strVal val="#ppt_x"/>
                                          </p:val>
                                        </p:tav>
                                      </p:tavLst>
                                    </p:anim>
                                    <p:anim calcmode="lin" valueType="num">
                                      <p:cBhvr>
                                        <p:cTn id="96" dur="1000" fill="hold"/>
                                        <p:tgtEl>
                                          <p:spTgt spid="7">
                                            <p:txEl>
                                              <p:pRg st="12" end="12"/>
                                            </p:txEl>
                                          </p:spTgt>
                                        </p:tgtEl>
                                        <p:attrNameLst>
                                          <p:attrName>ppt_y</p:attrName>
                                        </p:attrNameLst>
                                      </p:cBhvr>
                                      <p:tavLst>
                                        <p:tav tm="0">
                                          <p:val>
                                            <p:strVal val="#ppt_y+.1"/>
                                          </p:val>
                                        </p:tav>
                                        <p:tav tm="100000">
                                          <p:val>
                                            <p:strVal val="#ppt_y"/>
                                          </p:val>
                                        </p:tav>
                                      </p:tavLst>
                                    </p:anim>
                                  </p:childTnLst>
                                </p:cTn>
                              </p:par>
                            </p:childTnLst>
                          </p:cTn>
                        </p:par>
                        <p:par>
                          <p:cTn id="97" fill="hold">
                            <p:stCondLst>
                              <p:cond delay="1000"/>
                            </p:stCondLst>
                            <p:childTnLst>
                              <p:par>
                                <p:cTn id="98" presetID="42" presetClass="entr" presetSubtype="0" fill="hold" grpId="0" nodeType="afterEffect">
                                  <p:stCondLst>
                                    <p:cond delay="0"/>
                                  </p:stCondLst>
                                  <p:childTnLst>
                                    <p:set>
                                      <p:cBhvr>
                                        <p:cTn id="99" dur="1" fill="hold">
                                          <p:stCondLst>
                                            <p:cond delay="0"/>
                                          </p:stCondLst>
                                        </p:cTn>
                                        <p:tgtEl>
                                          <p:spTgt spid="7">
                                            <p:txEl>
                                              <p:pRg st="13" end="13"/>
                                            </p:txEl>
                                          </p:spTgt>
                                        </p:tgtEl>
                                        <p:attrNameLst>
                                          <p:attrName>style.visibility</p:attrName>
                                        </p:attrNameLst>
                                      </p:cBhvr>
                                      <p:to>
                                        <p:strVal val="visible"/>
                                      </p:to>
                                    </p:set>
                                    <p:animEffect transition="in" filter="fade">
                                      <p:cBhvr>
                                        <p:cTn id="100" dur="1000"/>
                                        <p:tgtEl>
                                          <p:spTgt spid="7">
                                            <p:txEl>
                                              <p:pRg st="13" end="13"/>
                                            </p:txEl>
                                          </p:spTgt>
                                        </p:tgtEl>
                                      </p:cBhvr>
                                    </p:animEffect>
                                    <p:anim calcmode="lin" valueType="num">
                                      <p:cBhvr>
                                        <p:cTn id="101" dur="1000" fill="hold"/>
                                        <p:tgtEl>
                                          <p:spTgt spid="7">
                                            <p:txEl>
                                              <p:pRg st="13" end="13"/>
                                            </p:txEl>
                                          </p:spTgt>
                                        </p:tgtEl>
                                        <p:attrNameLst>
                                          <p:attrName>ppt_x</p:attrName>
                                        </p:attrNameLst>
                                      </p:cBhvr>
                                      <p:tavLst>
                                        <p:tav tm="0">
                                          <p:val>
                                            <p:strVal val="#ppt_x"/>
                                          </p:val>
                                        </p:tav>
                                        <p:tav tm="100000">
                                          <p:val>
                                            <p:strVal val="#ppt_x"/>
                                          </p:val>
                                        </p:tav>
                                      </p:tavLst>
                                    </p:anim>
                                    <p:anim calcmode="lin" valueType="num">
                                      <p:cBhvr>
                                        <p:cTn id="102" dur="1000" fill="hold"/>
                                        <p:tgtEl>
                                          <p:spTgt spid="7">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P spid="7"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図表 7"/>
          <p:cNvGraphicFramePr/>
          <p:nvPr>
            <p:extLst>
              <p:ext uri="{D42A27DB-BD31-4B8C-83A1-F6EECF244321}">
                <p14:modId xmlns:p14="http://schemas.microsoft.com/office/powerpoint/2010/main" val="1617315975"/>
              </p:ext>
            </p:extLst>
          </p:nvPr>
        </p:nvGraphicFramePr>
        <p:xfrm>
          <a:off x="611560" y="1484784"/>
          <a:ext cx="7920880" cy="4464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タイトル 6"/>
          <p:cNvSpPr>
            <a:spLocks noGrp="1"/>
          </p:cNvSpPr>
          <p:nvPr>
            <p:ph type="title"/>
          </p:nvPr>
        </p:nvSpPr>
        <p:spPr/>
        <p:txBody>
          <a:bodyPr/>
          <a:lstStyle/>
          <a:p>
            <a:r>
              <a:rPr kumimoji="1" lang="ja-JP" altLang="en-US" dirty="0" smtClean="0"/>
              <a:t>債権総論</a:t>
            </a:r>
            <a:r>
              <a:rPr lang="ja-JP" altLang="en-US" dirty="0" smtClean="0"/>
              <a:t>の位置づけ</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2015/4/21</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cxnSp>
        <p:nvCxnSpPr>
          <p:cNvPr id="3" name="直線矢印コネクタ 2"/>
          <p:cNvCxnSpPr/>
          <p:nvPr/>
        </p:nvCxnSpPr>
        <p:spPr>
          <a:xfrm>
            <a:off x="2807712" y="3068960"/>
            <a:ext cx="504056"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666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graphicEl>
                                              <a:dgm id="{4F2F28BE-CCCD-4D17-94C5-6CCB9DBDB964}"/>
                                            </p:graphicEl>
                                          </p:spTgt>
                                        </p:tgtEl>
                                        <p:attrNameLst>
                                          <p:attrName>style.visibility</p:attrName>
                                        </p:attrNameLst>
                                      </p:cBhvr>
                                      <p:to>
                                        <p:strVal val="visible"/>
                                      </p:to>
                                    </p:set>
                                    <p:animEffect transition="in" filter="wipe(left)">
                                      <p:cBhvr>
                                        <p:cTn id="7" dur="250"/>
                                        <p:tgtEl>
                                          <p:spTgt spid="8">
                                            <p:graphicEl>
                                              <a:dgm id="{4F2F28BE-CCCD-4D17-94C5-6CCB9DBDB964}"/>
                                            </p:graphicEl>
                                          </p:spTgt>
                                        </p:tgtEl>
                                      </p:cBhvr>
                                    </p:animEffect>
                                  </p:childTnLst>
                                </p:cTn>
                              </p:par>
                            </p:childTnLst>
                          </p:cTn>
                        </p:par>
                        <p:par>
                          <p:cTn id="8" fill="hold">
                            <p:stCondLst>
                              <p:cond delay="250"/>
                            </p:stCondLst>
                            <p:childTnLst>
                              <p:par>
                                <p:cTn id="9" presetID="22" presetClass="entr" presetSubtype="8" fill="hold" grpId="0" nodeType="afterEffect">
                                  <p:stCondLst>
                                    <p:cond delay="0"/>
                                  </p:stCondLst>
                                  <p:childTnLst>
                                    <p:set>
                                      <p:cBhvr>
                                        <p:cTn id="10" dur="1" fill="hold">
                                          <p:stCondLst>
                                            <p:cond delay="0"/>
                                          </p:stCondLst>
                                        </p:cTn>
                                        <p:tgtEl>
                                          <p:spTgt spid="8">
                                            <p:graphicEl>
                                              <a:dgm id="{6F1C6E94-4E30-4C71-B311-B4E700491230}"/>
                                            </p:graphicEl>
                                          </p:spTgt>
                                        </p:tgtEl>
                                        <p:attrNameLst>
                                          <p:attrName>style.visibility</p:attrName>
                                        </p:attrNameLst>
                                      </p:cBhvr>
                                      <p:to>
                                        <p:strVal val="visible"/>
                                      </p:to>
                                    </p:set>
                                    <p:animEffect transition="in" filter="wipe(left)">
                                      <p:cBhvr>
                                        <p:cTn id="11" dur="250"/>
                                        <p:tgtEl>
                                          <p:spTgt spid="8">
                                            <p:graphicEl>
                                              <a:dgm id="{6F1C6E94-4E30-4C71-B311-B4E700491230}"/>
                                            </p:graphicEl>
                                          </p:spTgt>
                                        </p:tgtEl>
                                      </p:cBhvr>
                                    </p:animEffect>
                                  </p:childTnLst>
                                </p:cTn>
                              </p:par>
                            </p:childTnLst>
                          </p:cTn>
                        </p:par>
                        <p:par>
                          <p:cTn id="12" fill="hold">
                            <p:stCondLst>
                              <p:cond delay="500"/>
                            </p:stCondLst>
                            <p:childTnLst>
                              <p:par>
                                <p:cTn id="13" presetID="22" presetClass="entr" presetSubtype="8" fill="hold" grpId="0" nodeType="afterEffect">
                                  <p:stCondLst>
                                    <p:cond delay="0"/>
                                  </p:stCondLst>
                                  <p:childTnLst>
                                    <p:set>
                                      <p:cBhvr>
                                        <p:cTn id="14" dur="1" fill="hold">
                                          <p:stCondLst>
                                            <p:cond delay="0"/>
                                          </p:stCondLst>
                                        </p:cTn>
                                        <p:tgtEl>
                                          <p:spTgt spid="8">
                                            <p:graphicEl>
                                              <a:dgm id="{AED904E8-F7AB-4978-A7DD-AC6CE3010BAA}"/>
                                            </p:graphicEl>
                                          </p:spTgt>
                                        </p:tgtEl>
                                        <p:attrNameLst>
                                          <p:attrName>style.visibility</p:attrName>
                                        </p:attrNameLst>
                                      </p:cBhvr>
                                      <p:to>
                                        <p:strVal val="visible"/>
                                      </p:to>
                                    </p:set>
                                    <p:animEffect transition="in" filter="wipe(left)">
                                      <p:cBhvr>
                                        <p:cTn id="15" dur="250"/>
                                        <p:tgtEl>
                                          <p:spTgt spid="8">
                                            <p:graphicEl>
                                              <a:dgm id="{AED904E8-F7AB-4978-A7DD-AC6CE3010BAA}"/>
                                            </p:graphicEl>
                                          </p:spTgt>
                                        </p:tgtEl>
                                      </p:cBhvr>
                                    </p:animEffect>
                                  </p:childTnLst>
                                </p:cTn>
                              </p:par>
                            </p:childTnLst>
                          </p:cTn>
                        </p:par>
                        <p:par>
                          <p:cTn id="16" fill="hold">
                            <p:stCondLst>
                              <p:cond delay="750"/>
                            </p:stCondLst>
                            <p:childTnLst>
                              <p:par>
                                <p:cTn id="17" presetID="22" presetClass="entr" presetSubtype="8" fill="hold" grpId="0" nodeType="afterEffect">
                                  <p:stCondLst>
                                    <p:cond delay="0"/>
                                  </p:stCondLst>
                                  <p:childTnLst>
                                    <p:set>
                                      <p:cBhvr>
                                        <p:cTn id="18" dur="1" fill="hold">
                                          <p:stCondLst>
                                            <p:cond delay="0"/>
                                          </p:stCondLst>
                                        </p:cTn>
                                        <p:tgtEl>
                                          <p:spTgt spid="8">
                                            <p:graphicEl>
                                              <a:dgm id="{51372532-6BAA-45F3-A56C-217EFE4EDCF2}"/>
                                            </p:graphicEl>
                                          </p:spTgt>
                                        </p:tgtEl>
                                        <p:attrNameLst>
                                          <p:attrName>style.visibility</p:attrName>
                                        </p:attrNameLst>
                                      </p:cBhvr>
                                      <p:to>
                                        <p:strVal val="visible"/>
                                      </p:to>
                                    </p:set>
                                    <p:animEffect transition="in" filter="wipe(left)">
                                      <p:cBhvr>
                                        <p:cTn id="19" dur="250"/>
                                        <p:tgtEl>
                                          <p:spTgt spid="8">
                                            <p:graphicEl>
                                              <a:dgm id="{51372532-6BAA-45F3-A56C-217EFE4EDCF2}"/>
                                            </p:graphic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8">
                                            <p:graphicEl>
                                              <a:dgm id="{AFC472D5-E6E9-4F58-A87A-4D221720BF92}"/>
                                            </p:graphicEl>
                                          </p:spTgt>
                                        </p:tgtEl>
                                        <p:attrNameLst>
                                          <p:attrName>style.visibility</p:attrName>
                                        </p:attrNameLst>
                                      </p:cBhvr>
                                      <p:to>
                                        <p:strVal val="visible"/>
                                      </p:to>
                                    </p:set>
                                    <p:animEffect transition="in" filter="wipe(left)">
                                      <p:cBhvr>
                                        <p:cTn id="24" dur="250"/>
                                        <p:tgtEl>
                                          <p:spTgt spid="8">
                                            <p:graphicEl>
                                              <a:dgm id="{AFC472D5-E6E9-4F58-A87A-4D221720BF92}"/>
                                            </p:graphicEl>
                                          </p:spTgt>
                                        </p:tgtEl>
                                      </p:cBhvr>
                                    </p:animEffect>
                                  </p:childTnLst>
                                </p:cTn>
                              </p:par>
                            </p:childTnLst>
                          </p:cTn>
                        </p:par>
                        <p:par>
                          <p:cTn id="25" fill="hold">
                            <p:stCondLst>
                              <p:cond delay="250"/>
                            </p:stCondLst>
                            <p:childTnLst>
                              <p:par>
                                <p:cTn id="26" presetID="22" presetClass="entr" presetSubtype="8" fill="hold" grpId="0" nodeType="afterEffect">
                                  <p:stCondLst>
                                    <p:cond delay="0"/>
                                  </p:stCondLst>
                                  <p:childTnLst>
                                    <p:set>
                                      <p:cBhvr>
                                        <p:cTn id="27" dur="1" fill="hold">
                                          <p:stCondLst>
                                            <p:cond delay="0"/>
                                          </p:stCondLst>
                                        </p:cTn>
                                        <p:tgtEl>
                                          <p:spTgt spid="8">
                                            <p:graphicEl>
                                              <a:dgm id="{F1049D93-2535-4544-AD2F-1E8B21AC0928}"/>
                                            </p:graphicEl>
                                          </p:spTgt>
                                        </p:tgtEl>
                                        <p:attrNameLst>
                                          <p:attrName>style.visibility</p:attrName>
                                        </p:attrNameLst>
                                      </p:cBhvr>
                                      <p:to>
                                        <p:strVal val="visible"/>
                                      </p:to>
                                    </p:set>
                                    <p:animEffect transition="in" filter="wipe(left)">
                                      <p:cBhvr>
                                        <p:cTn id="28" dur="250"/>
                                        <p:tgtEl>
                                          <p:spTgt spid="8">
                                            <p:graphicEl>
                                              <a:dgm id="{F1049D93-2535-4544-AD2F-1E8B21AC0928}"/>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8">
                                            <p:graphicEl>
                                              <a:dgm id="{B40A097F-2F07-44A8-BFBA-4D52E0D9ACDE}"/>
                                            </p:graphicEl>
                                          </p:spTgt>
                                        </p:tgtEl>
                                        <p:attrNameLst>
                                          <p:attrName>style.visibility</p:attrName>
                                        </p:attrNameLst>
                                      </p:cBhvr>
                                      <p:to>
                                        <p:strVal val="visible"/>
                                      </p:to>
                                    </p:set>
                                    <p:animEffect transition="in" filter="wipe(left)">
                                      <p:cBhvr>
                                        <p:cTn id="33" dur="250"/>
                                        <p:tgtEl>
                                          <p:spTgt spid="8">
                                            <p:graphicEl>
                                              <a:dgm id="{B40A097F-2F07-44A8-BFBA-4D52E0D9ACDE}"/>
                                            </p:graphicEl>
                                          </p:spTgt>
                                        </p:tgtEl>
                                      </p:cBhvr>
                                    </p:animEffect>
                                  </p:childTnLst>
                                </p:cTn>
                              </p:par>
                            </p:childTnLst>
                          </p:cTn>
                        </p:par>
                        <p:par>
                          <p:cTn id="34" fill="hold">
                            <p:stCondLst>
                              <p:cond delay="250"/>
                            </p:stCondLst>
                            <p:childTnLst>
                              <p:par>
                                <p:cTn id="35" presetID="22" presetClass="entr" presetSubtype="8" fill="hold" grpId="0" nodeType="afterEffect">
                                  <p:stCondLst>
                                    <p:cond delay="0"/>
                                  </p:stCondLst>
                                  <p:childTnLst>
                                    <p:set>
                                      <p:cBhvr>
                                        <p:cTn id="36" dur="1" fill="hold">
                                          <p:stCondLst>
                                            <p:cond delay="0"/>
                                          </p:stCondLst>
                                        </p:cTn>
                                        <p:tgtEl>
                                          <p:spTgt spid="8">
                                            <p:graphicEl>
                                              <a:dgm id="{3826C46C-C986-4EE7-BB24-3DC723A4EBE0}"/>
                                            </p:graphicEl>
                                          </p:spTgt>
                                        </p:tgtEl>
                                        <p:attrNameLst>
                                          <p:attrName>style.visibility</p:attrName>
                                        </p:attrNameLst>
                                      </p:cBhvr>
                                      <p:to>
                                        <p:strVal val="visible"/>
                                      </p:to>
                                    </p:set>
                                    <p:animEffect transition="in" filter="wipe(left)">
                                      <p:cBhvr>
                                        <p:cTn id="37" dur="250"/>
                                        <p:tgtEl>
                                          <p:spTgt spid="8">
                                            <p:graphicEl>
                                              <a:dgm id="{3826C46C-C986-4EE7-BB24-3DC723A4EBE0}"/>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8">
                                            <p:graphicEl>
                                              <a:dgm id="{A6501F0D-5C85-41C6-A7D2-B0EE6F64CECD}"/>
                                            </p:graphicEl>
                                          </p:spTgt>
                                        </p:tgtEl>
                                        <p:attrNameLst>
                                          <p:attrName>style.visibility</p:attrName>
                                        </p:attrNameLst>
                                      </p:cBhvr>
                                      <p:to>
                                        <p:strVal val="visible"/>
                                      </p:to>
                                    </p:set>
                                    <p:animEffect transition="in" filter="wipe(left)">
                                      <p:cBhvr>
                                        <p:cTn id="42" dur="250"/>
                                        <p:tgtEl>
                                          <p:spTgt spid="8">
                                            <p:graphicEl>
                                              <a:dgm id="{A6501F0D-5C85-41C6-A7D2-B0EE6F64CECD}"/>
                                            </p:graphicEl>
                                          </p:spTgt>
                                        </p:tgtEl>
                                      </p:cBhvr>
                                    </p:animEffect>
                                  </p:childTnLst>
                                </p:cTn>
                              </p:par>
                            </p:childTnLst>
                          </p:cTn>
                        </p:par>
                        <p:par>
                          <p:cTn id="43" fill="hold">
                            <p:stCondLst>
                              <p:cond delay="250"/>
                            </p:stCondLst>
                            <p:childTnLst>
                              <p:par>
                                <p:cTn id="44" presetID="22" presetClass="entr" presetSubtype="8" fill="hold" grpId="0" nodeType="afterEffect">
                                  <p:stCondLst>
                                    <p:cond delay="0"/>
                                  </p:stCondLst>
                                  <p:childTnLst>
                                    <p:set>
                                      <p:cBhvr>
                                        <p:cTn id="45" dur="1" fill="hold">
                                          <p:stCondLst>
                                            <p:cond delay="0"/>
                                          </p:stCondLst>
                                        </p:cTn>
                                        <p:tgtEl>
                                          <p:spTgt spid="8">
                                            <p:graphicEl>
                                              <a:dgm id="{4A48069D-0F8E-4B89-859E-895BBF7F8CF4}"/>
                                            </p:graphicEl>
                                          </p:spTgt>
                                        </p:tgtEl>
                                        <p:attrNameLst>
                                          <p:attrName>style.visibility</p:attrName>
                                        </p:attrNameLst>
                                      </p:cBhvr>
                                      <p:to>
                                        <p:strVal val="visible"/>
                                      </p:to>
                                    </p:set>
                                    <p:animEffect transition="in" filter="wipe(left)">
                                      <p:cBhvr>
                                        <p:cTn id="46" dur="250"/>
                                        <p:tgtEl>
                                          <p:spTgt spid="8">
                                            <p:graphicEl>
                                              <a:dgm id="{4A48069D-0F8E-4B89-859E-895BBF7F8CF4}"/>
                                            </p:graphic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8">
                                            <p:graphicEl>
                                              <a:dgm id="{3536FAA4-4367-42D4-87B7-DCF4A4055CC2}"/>
                                            </p:graphicEl>
                                          </p:spTgt>
                                        </p:tgtEl>
                                        <p:attrNameLst>
                                          <p:attrName>style.visibility</p:attrName>
                                        </p:attrNameLst>
                                      </p:cBhvr>
                                      <p:to>
                                        <p:strVal val="visible"/>
                                      </p:to>
                                    </p:set>
                                    <p:animEffect transition="in" filter="wipe(left)">
                                      <p:cBhvr>
                                        <p:cTn id="51" dur="250"/>
                                        <p:tgtEl>
                                          <p:spTgt spid="8">
                                            <p:graphicEl>
                                              <a:dgm id="{3536FAA4-4367-42D4-87B7-DCF4A4055CC2}"/>
                                            </p:graphicEl>
                                          </p:spTgt>
                                        </p:tgtEl>
                                      </p:cBhvr>
                                    </p:animEffect>
                                  </p:childTnLst>
                                </p:cTn>
                              </p:par>
                            </p:childTnLst>
                          </p:cTn>
                        </p:par>
                        <p:par>
                          <p:cTn id="52" fill="hold">
                            <p:stCondLst>
                              <p:cond delay="250"/>
                            </p:stCondLst>
                            <p:childTnLst>
                              <p:par>
                                <p:cTn id="53" presetID="22" presetClass="entr" presetSubtype="8" fill="hold" grpId="0" nodeType="afterEffect">
                                  <p:stCondLst>
                                    <p:cond delay="0"/>
                                  </p:stCondLst>
                                  <p:childTnLst>
                                    <p:set>
                                      <p:cBhvr>
                                        <p:cTn id="54" dur="1" fill="hold">
                                          <p:stCondLst>
                                            <p:cond delay="0"/>
                                          </p:stCondLst>
                                        </p:cTn>
                                        <p:tgtEl>
                                          <p:spTgt spid="8">
                                            <p:graphicEl>
                                              <a:dgm id="{B8117E8E-3454-4AB5-B327-DFD87125232E}"/>
                                            </p:graphicEl>
                                          </p:spTgt>
                                        </p:tgtEl>
                                        <p:attrNameLst>
                                          <p:attrName>style.visibility</p:attrName>
                                        </p:attrNameLst>
                                      </p:cBhvr>
                                      <p:to>
                                        <p:strVal val="visible"/>
                                      </p:to>
                                    </p:set>
                                    <p:animEffect transition="in" filter="wipe(left)">
                                      <p:cBhvr>
                                        <p:cTn id="55" dur="250"/>
                                        <p:tgtEl>
                                          <p:spTgt spid="8">
                                            <p:graphicEl>
                                              <a:dgm id="{B8117E8E-3454-4AB5-B327-DFD87125232E}"/>
                                            </p:graphicEl>
                                          </p:spTgt>
                                        </p:tgtEl>
                                      </p:cBhvr>
                                    </p:animEffect>
                                  </p:childTnLst>
                                </p:cTn>
                              </p:par>
                            </p:childTnLst>
                          </p:cTn>
                        </p:par>
                        <p:par>
                          <p:cTn id="56" fill="hold">
                            <p:stCondLst>
                              <p:cond delay="500"/>
                            </p:stCondLst>
                            <p:childTnLst>
                              <p:par>
                                <p:cTn id="57" presetID="22" presetClass="entr" presetSubtype="8" fill="hold" grpId="0" nodeType="afterEffect">
                                  <p:stCondLst>
                                    <p:cond delay="0"/>
                                  </p:stCondLst>
                                  <p:childTnLst>
                                    <p:set>
                                      <p:cBhvr>
                                        <p:cTn id="58" dur="1" fill="hold">
                                          <p:stCondLst>
                                            <p:cond delay="0"/>
                                          </p:stCondLst>
                                        </p:cTn>
                                        <p:tgtEl>
                                          <p:spTgt spid="8">
                                            <p:graphicEl>
                                              <a:dgm id="{F5E33E5E-0710-4BED-9518-0E931384D54B}"/>
                                            </p:graphicEl>
                                          </p:spTgt>
                                        </p:tgtEl>
                                        <p:attrNameLst>
                                          <p:attrName>style.visibility</p:attrName>
                                        </p:attrNameLst>
                                      </p:cBhvr>
                                      <p:to>
                                        <p:strVal val="visible"/>
                                      </p:to>
                                    </p:set>
                                    <p:animEffect transition="in" filter="wipe(left)">
                                      <p:cBhvr>
                                        <p:cTn id="59" dur="250"/>
                                        <p:tgtEl>
                                          <p:spTgt spid="8">
                                            <p:graphicEl>
                                              <a:dgm id="{F5E33E5E-0710-4BED-9518-0E931384D54B}"/>
                                            </p:graphicEl>
                                          </p:spTgt>
                                        </p:tgtEl>
                                      </p:cBhvr>
                                    </p:animEffect>
                                  </p:childTnLst>
                                </p:cTn>
                              </p:par>
                            </p:childTnLst>
                          </p:cTn>
                        </p:par>
                        <p:par>
                          <p:cTn id="60" fill="hold">
                            <p:stCondLst>
                              <p:cond delay="750"/>
                            </p:stCondLst>
                            <p:childTnLst>
                              <p:par>
                                <p:cTn id="61" presetID="22" presetClass="entr" presetSubtype="8" fill="hold" grpId="0" nodeType="afterEffect">
                                  <p:stCondLst>
                                    <p:cond delay="0"/>
                                  </p:stCondLst>
                                  <p:childTnLst>
                                    <p:set>
                                      <p:cBhvr>
                                        <p:cTn id="62" dur="1" fill="hold">
                                          <p:stCondLst>
                                            <p:cond delay="0"/>
                                          </p:stCondLst>
                                        </p:cTn>
                                        <p:tgtEl>
                                          <p:spTgt spid="8">
                                            <p:graphicEl>
                                              <a:dgm id="{E53E0BD2-449A-42D8-9458-CEB85495F108}"/>
                                            </p:graphicEl>
                                          </p:spTgt>
                                        </p:tgtEl>
                                        <p:attrNameLst>
                                          <p:attrName>style.visibility</p:attrName>
                                        </p:attrNameLst>
                                      </p:cBhvr>
                                      <p:to>
                                        <p:strVal val="visible"/>
                                      </p:to>
                                    </p:set>
                                    <p:animEffect transition="in" filter="wipe(left)">
                                      <p:cBhvr>
                                        <p:cTn id="63" dur="250"/>
                                        <p:tgtEl>
                                          <p:spTgt spid="8">
                                            <p:graphicEl>
                                              <a:dgm id="{E53E0BD2-449A-42D8-9458-CEB85495F108}"/>
                                            </p:graphicEl>
                                          </p:spTgt>
                                        </p:tgtEl>
                                      </p:cBhvr>
                                    </p:animEffect>
                                  </p:childTnLst>
                                </p:cTn>
                              </p:par>
                            </p:childTnLst>
                          </p:cTn>
                        </p:par>
                        <p:par>
                          <p:cTn id="64" fill="hold">
                            <p:stCondLst>
                              <p:cond delay="1000"/>
                            </p:stCondLst>
                            <p:childTnLst>
                              <p:par>
                                <p:cTn id="65" presetID="22" presetClass="entr" presetSubtype="8" fill="hold" grpId="0" nodeType="afterEffect">
                                  <p:stCondLst>
                                    <p:cond delay="0"/>
                                  </p:stCondLst>
                                  <p:childTnLst>
                                    <p:set>
                                      <p:cBhvr>
                                        <p:cTn id="66" dur="1" fill="hold">
                                          <p:stCondLst>
                                            <p:cond delay="0"/>
                                          </p:stCondLst>
                                        </p:cTn>
                                        <p:tgtEl>
                                          <p:spTgt spid="8">
                                            <p:graphicEl>
                                              <a:dgm id="{F86B55EF-04DC-4C1C-9F95-5F696454D557}"/>
                                            </p:graphicEl>
                                          </p:spTgt>
                                        </p:tgtEl>
                                        <p:attrNameLst>
                                          <p:attrName>style.visibility</p:attrName>
                                        </p:attrNameLst>
                                      </p:cBhvr>
                                      <p:to>
                                        <p:strVal val="visible"/>
                                      </p:to>
                                    </p:set>
                                    <p:animEffect transition="in" filter="wipe(left)">
                                      <p:cBhvr>
                                        <p:cTn id="67" dur="250"/>
                                        <p:tgtEl>
                                          <p:spTgt spid="8">
                                            <p:graphicEl>
                                              <a:dgm id="{F86B55EF-04DC-4C1C-9F95-5F696454D557}"/>
                                            </p:graphicEl>
                                          </p:spTgt>
                                        </p:tgtEl>
                                      </p:cBhvr>
                                    </p:animEffect>
                                  </p:childTnLst>
                                </p:cTn>
                              </p:par>
                            </p:childTnLst>
                          </p:cTn>
                        </p:par>
                        <p:par>
                          <p:cTn id="68" fill="hold">
                            <p:stCondLst>
                              <p:cond delay="1250"/>
                            </p:stCondLst>
                            <p:childTnLst>
                              <p:par>
                                <p:cTn id="69" presetID="22" presetClass="entr" presetSubtype="8" fill="hold" grpId="0" nodeType="afterEffect">
                                  <p:stCondLst>
                                    <p:cond delay="0"/>
                                  </p:stCondLst>
                                  <p:childTnLst>
                                    <p:set>
                                      <p:cBhvr>
                                        <p:cTn id="70" dur="1" fill="hold">
                                          <p:stCondLst>
                                            <p:cond delay="0"/>
                                          </p:stCondLst>
                                        </p:cTn>
                                        <p:tgtEl>
                                          <p:spTgt spid="8">
                                            <p:graphicEl>
                                              <a:dgm id="{EC6651C1-7689-4591-BCEC-3F23C90533AB}"/>
                                            </p:graphicEl>
                                          </p:spTgt>
                                        </p:tgtEl>
                                        <p:attrNameLst>
                                          <p:attrName>style.visibility</p:attrName>
                                        </p:attrNameLst>
                                      </p:cBhvr>
                                      <p:to>
                                        <p:strVal val="visible"/>
                                      </p:to>
                                    </p:set>
                                    <p:animEffect transition="in" filter="wipe(left)">
                                      <p:cBhvr>
                                        <p:cTn id="71" dur="250"/>
                                        <p:tgtEl>
                                          <p:spTgt spid="8">
                                            <p:graphicEl>
                                              <a:dgm id="{EC6651C1-7689-4591-BCEC-3F23C90533AB}"/>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8">
                                            <p:graphicEl>
                                              <a:dgm id="{0F89BE2A-0491-498F-A1C3-AA05039D124D}"/>
                                            </p:graphicEl>
                                          </p:spTgt>
                                        </p:tgtEl>
                                        <p:attrNameLst>
                                          <p:attrName>style.visibility</p:attrName>
                                        </p:attrNameLst>
                                      </p:cBhvr>
                                      <p:to>
                                        <p:strVal val="visible"/>
                                      </p:to>
                                    </p:set>
                                    <p:animEffect transition="in" filter="wipe(left)">
                                      <p:cBhvr>
                                        <p:cTn id="76" dur="250"/>
                                        <p:tgtEl>
                                          <p:spTgt spid="8">
                                            <p:graphicEl>
                                              <a:dgm id="{0F89BE2A-0491-498F-A1C3-AA05039D124D}"/>
                                            </p:graphicEl>
                                          </p:spTgt>
                                        </p:tgtEl>
                                      </p:cBhvr>
                                    </p:animEffect>
                                  </p:childTnLst>
                                </p:cTn>
                              </p:par>
                            </p:childTnLst>
                          </p:cTn>
                        </p:par>
                        <p:par>
                          <p:cTn id="77" fill="hold">
                            <p:stCondLst>
                              <p:cond delay="250"/>
                            </p:stCondLst>
                            <p:childTnLst>
                              <p:par>
                                <p:cTn id="78" presetID="22" presetClass="entr" presetSubtype="8" fill="hold" grpId="0" nodeType="afterEffect">
                                  <p:stCondLst>
                                    <p:cond delay="0"/>
                                  </p:stCondLst>
                                  <p:childTnLst>
                                    <p:set>
                                      <p:cBhvr>
                                        <p:cTn id="79" dur="1" fill="hold">
                                          <p:stCondLst>
                                            <p:cond delay="0"/>
                                          </p:stCondLst>
                                        </p:cTn>
                                        <p:tgtEl>
                                          <p:spTgt spid="8">
                                            <p:graphicEl>
                                              <a:dgm id="{E2907EEE-1CBE-4242-8349-5009F2E90830}"/>
                                            </p:graphicEl>
                                          </p:spTgt>
                                        </p:tgtEl>
                                        <p:attrNameLst>
                                          <p:attrName>style.visibility</p:attrName>
                                        </p:attrNameLst>
                                      </p:cBhvr>
                                      <p:to>
                                        <p:strVal val="visible"/>
                                      </p:to>
                                    </p:set>
                                    <p:animEffect transition="in" filter="wipe(left)">
                                      <p:cBhvr>
                                        <p:cTn id="80" dur="250"/>
                                        <p:tgtEl>
                                          <p:spTgt spid="8">
                                            <p:graphicEl>
                                              <a:dgm id="{E2907EEE-1CBE-4242-8349-5009F2E90830}"/>
                                            </p:graphicEl>
                                          </p:spTgt>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8" fill="hold" grpId="0" nodeType="clickEffect">
                                  <p:stCondLst>
                                    <p:cond delay="0"/>
                                  </p:stCondLst>
                                  <p:childTnLst>
                                    <p:set>
                                      <p:cBhvr>
                                        <p:cTn id="84" dur="1" fill="hold">
                                          <p:stCondLst>
                                            <p:cond delay="0"/>
                                          </p:stCondLst>
                                        </p:cTn>
                                        <p:tgtEl>
                                          <p:spTgt spid="8">
                                            <p:graphicEl>
                                              <a:dgm id="{856AB8E6-8B4D-4394-B835-17EFE26BD3E6}"/>
                                            </p:graphicEl>
                                          </p:spTgt>
                                        </p:tgtEl>
                                        <p:attrNameLst>
                                          <p:attrName>style.visibility</p:attrName>
                                        </p:attrNameLst>
                                      </p:cBhvr>
                                      <p:to>
                                        <p:strVal val="visible"/>
                                      </p:to>
                                    </p:set>
                                    <p:animEffect transition="in" filter="wipe(left)">
                                      <p:cBhvr>
                                        <p:cTn id="85" dur="250"/>
                                        <p:tgtEl>
                                          <p:spTgt spid="8">
                                            <p:graphicEl>
                                              <a:dgm id="{856AB8E6-8B4D-4394-B835-17EFE26BD3E6}"/>
                                            </p:graphicEl>
                                          </p:spTgt>
                                        </p:tgtEl>
                                      </p:cBhvr>
                                    </p:animEffect>
                                  </p:childTnLst>
                                </p:cTn>
                              </p:par>
                            </p:childTnLst>
                          </p:cTn>
                        </p:par>
                        <p:par>
                          <p:cTn id="86" fill="hold">
                            <p:stCondLst>
                              <p:cond delay="250"/>
                            </p:stCondLst>
                            <p:childTnLst>
                              <p:par>
                                <p:cTn id="87" presetID="22" presetClass="entr" presetSubtype="8" fill="hold" grpId="0" nodeType="afterEffect">
                                  <p:stCondLst>
                                    <p:cond delay="0"/>
                                  </p:stCondLst>
                                  <p:childTnLst>
                                    <p:set>
                                      <p:cBhvr>
                                        <p:cTn id="88" dur="1" fill="hold">
                                          <p:stCondLst>
                                            <p:cond delay="0"/>
                                          </p:stCondLst>
                                        </p:cTn>
                                        <p:tgtEl>
                                          <p:spTgt spid="8">
                                            <p:graphicEl>
                                              <a:dgm id="{787670A4-B0C5-44B3-B6F9-4B946AD19D25}"/>
                                            </p:graphicEl>
                                          </p:spTgt>
                                        </p:tgtEl>
                                        <p:attrNameLst>
                                          <p:attrName>style.visibility</p:attrName>
                                        </p:attrNameLst>
                                      </p:cBhvr>
                                      <p:to>
                                        <p:strVal val="visible"/>
                                      </p:to>
                                    </p:set>
                                    <p:animEffect transition="in" filter="wipe(left)">
                                      <p:cBhvr>
                                        <p:cTn id="89" dur="250"/>
                                        <p:tgtEl>
                                          <p:spTgt spid="8">
                                            <p:graphicEl>
                                              <a:dgm id="{787670A4-B0C5-44B3-B6F9-4B946AD19D25}"/>
                                            </p:graphicEl>
                                          </p:spTgt>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grpId="0" nodeType="clickEffect">
                                  <p:stCondLst>
                                    <p:cond delay="0"/>
                                  </p:stCondLst>
                                  <p:childTnLst>
                                    <p:set>
                                      <p:cBhvr>
                                        <p:cTn id="93" dur="1" fill="hold">
                                          <p:stCondLst>
                                            <p:cond delay="0"/>
                                          </p:stCondLst>
                                        </p:cTn>
                                        <p:tgtEl>
                                          <p:spTgt spid="8">
                                            <p:graphicEl>
                                              <a:dgm id="{E6C74CE8-0F0C-48A8-8E7F-332A387DE5A0}"/>
                                            </p:graphicEl>
                                          </p:spTgt>
                                        </p:tgtEl>
                                        <p:attrNameLst>
                                          <p:attrName>style.visibility</p:attrName>
                                        </p:attrNameLst>
                                      </p:cBhvr>
                                      <p:to>
                                        <p:strVal val="visible"/>
                                      </p:to>
                                    </p:set>
                                    <p:animEffect transition="in" filter="wipe(left)">
                                      <p:cBhvr>
                                        <p:cTn id="94" dur="250"/>
                                        <p:tgtEl>
                                          <p:spTgt spid="8">
                                            <p:graphicEl>
                                              <a:dgm id="{E6C74CE8-0F0C-48A8-8E7F-332A387DE5A0}"/>
                                            </p:graphicEl>
                                          </p:spTgt>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nodeType="clickEffect">
                                  <p:stCondLst>
                                    <p:cond delay="0"/>
                                  </p:stCondLst>
                                  <p:childTnLst>
                                    <p:set>
                                      <p:cBhvr>
                                        <p:cTn id="98" dur="1" fill="hold">
                                          <p:stCondLst>
                                            <p:cond delay="0"/>
                                          </p:stCondLst>
                                        </p:cTn>
                                        <p:tgtEl>
                                          <p:spTgt spid="3"/>
                                        </p:tgtEl>
                                        <p:attrNameLst>
                                          <p:attrName>style.visibility</p:attrName>
                                        </p:attrNameLst>
                                      </p:cBhvr>
                                      <p:to>
                                        <p:strVal val="visible"/>
                                      </p:to>
                                    </p:set>
                                    <p:animEffect transition="in" filter="wipe(left)">
                                      <p:cBhvr>
                                        <p:cTn id="99" dur="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Dgm bld="lvl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債権総論の内容 </a:t>
            </a:r>
            <a:r>
              <a:rPr kumimoji="1" lang="ja-JP" altLang="en-US" sz="2800" dirty="0" smtClean="0">
                <a:hlinkClick r:id="rId3" action="ppaction://hlinksldjump"/>
              </a:rPr>
              <a:t>→位置づけ</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2015/4/21</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4</a:t>
            </a:fld>
            <a:endParaRPr kumimoji="1" lang="ja-JP" altLang="en-US"/>
          </a:p>
        </p:txBody>
      </p:sp>
      <p:graphicFrame>
        <p:nvGraphicFramePr>
          <p:cNvPr id="6" name="図表 5"/>
          <p:cNvGraphicFramePr/>
          <p:nvPr>
            <p:extLst>
              <p:ext uri="{D42A27DB-BD31-4B8C-83A1-F6EECF244321}">
                <p14:modId xmlns:p14="http://schemas.microsoft.com/office/powerpoint/2010/main" val="2524328889"/>
              </p:ext>
            </p:extLst>
          </p:nvPr>
        </p:nvGraphicFramePr>
        <p:xfrm>
          <a:off x="467544" y="1628800"/>
          <a:ext cx="8136904" cy="45365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966807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graphicEl>
                                              <a:dgm id="{C109536B-B238-43A4-8089-E5F04636403A}"/>
                                            </p:graphicEl>
                                          </p:spTgt>
                                        </p:tgtEl>
                                        <p:attrNameLst>
                                          <p:attrName>style.visibility</p:attrName>
                                        </p:attrNameLst>
                                      </p:cBhvr>
                                      <p:to>
                                        <p:strVal val="visible"/>
                                      </p:to>
                                    </p:set>
                                    <p:animEffect transition="in" filter="wipe(left)">
                                      <p:cBhvr>
                                        <p:cTn id="7" dur="500"/>
                                        <p:tgtEl>
                                          <p:spTgt spid="6">
                                            <p:graphicEl>
                                              <a:dgm id="{C109536B-B238-43A4-8089-E5F04636403A}"/>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graphicEl>
                                              <a:dgm id="{2A5DD27B-6377-45B3-BCB0-6E5E5877211A}"/>
                                            </p:graphicEl>
                                          </p:spTgt>
                                        </p:tgtEl>
                                        <p:attrNameLst>
                                          <p:attrName>style.visibility</p:attrName>
                                        </p:attrNameLst>
                                      </p:cBhvr>
                                      <p:to>
                                        <p:strVal val="visible"/>
                                      </p:to>
                                    </p:set>
                                    <p:animEffect transition="in" filter="wipe(left)">
                                      <p:cBhvr>
                                        <p:cTn id="11" dur="500"/>
                                        <p:tgtEl>
                                          <p:spTgt spid="6">
                                            <p:graphicEl>
                                              <a:dgm id="{2A5DD27B-6377-45B3-BCB0-6E5E5877211A}"/>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6">
                                            <p:graphicEl>
                                              <a:dgm id="{EA1452E0-2326-41DD-9E55-5307506272A9}"/>
                                            </p:graphicEl>
                                          </p:spTgt>
                                        </p:tgtEl>
                                        <p:attrNameLst>
                                          <p:attrName>style.visibility</p:attrName>
                                        </p:attrNameLst>
                                      </p:cBhvr>
                                      <p:to>
                                        <p:strVal val="visible"/>
                                      </p:to>
                                    </p:set>
                                    <p:animEffect transition="in" filter="wipe(left)">
                                      <p:cBhvr>
                                        <p:cTn id="16" dur="500"/>
                                        <p:tgtEl>
                                          <p:spTgt spid="6">
                                            <p:graphicEl>
                                              <a:dgm id="{EA1452E0-2326-41DD-9E55-5307506272A9}"/>
                                            </p:graphicEl>
                                          </p:spTgt>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6">
                                            <p:graphicEl>
                                              <a:dgm id="{23E4A298-627C-4164-A581-B66014E337C2}"/>
                                            </p:graphicEl>
                                          </p:spTgt>
                                        </p:tgtEl>
                                        <p:attrNameLst>
                                          <p:attrName>style.visibility</p:attrName>
                                        </p:attrNameLst>
                                      </p:cBhvr>
                                      <p:to>
                                        <p:strVal val="visible"/>
                                      </p:to>
                                    </p:set>
                                    <p:animEffect transition="in" filter="wipe(left)">
                                      <p:cBhvr>
                                        <p:cTn id="20" dur="500"/>
                                        <p:tgtEl>
                                          <p:spTgt spid="6">
                                            <p:graphicEl>
                                              <a:dgm id="{23E4A298-627C-4164-A581-B66014E337C2}"/>
                                            </p:graphicEl>
                                          </p:spTgt>
                                        </p:tgtEl>
                                      </p:cBhvr>
                                    </p:animEffect>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6">
                                            <p:graphicEl>
                                              <a:dgm id="{F34B0C03-03D9-4050-82E3-C773A58D9D4E}"/>
                                            </p:graphicEl>
                                          </p:spTgt>
                                        </p:tgtEl>
                                        <p:attrNameLst>
                                          <p:attrName>style.visibility</p:attrName>
                                        </p:attrNameLst>
                                      </p:cBhvr>
                                      <p:to>
                                        <p:strVal val="visible"/>
                                      </p:to>
                                    </p:set>
                                    <p:animEffect transition="in" filter="wipe(left)">
                                      <p:cBhvr>
                                        <p:cTn id="24" dur="500"/>
                                        <p:tgtEl>
                                          <p:spTgt spid="6">
                                            <p:graphicEl>
                                              <a:dgm id="{F34B0C03-03D9-4050-82E3-C773A58D9D4E}"/>
                                            </p:graphicEl>
                                          </p:spTgt>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6">
                                            <p:graphicEl>
                                              <a:dgm id="{5521E3CF-B97C-4BB2-933C-BAD038A97C7F}"/>
                                            </p:graphicEl>
                                          </p:spTgt>
                                        </p:tgtEl>
                                        <p:attrNameLst>
                                          <p:attrName>style.visibility</p:attrName>
                                        </p:attrNameLst>
                                      </p:cBhvr>
                                      <p:to>
                                        <p:strVal val="visible"/>
                                      </p:to>
                                    </p:set>
                                    <p:animEffect transition="in" filter="wipe(left)">
                                      <p:cBhvr>
                                        <p:cTn id="28" dur="500"/>
                                        <p:tgtEl>
                                          <p:spTgt spid="6">
                                            <p:graphicEl>
                                              <a:dgm id="{5521E3CF-B97C-4BB2-933C-BAD038A97C7F}"/>
                                            </p:graphicEl>
                                          </p:spTgt>
                                        </p:tgtEl>
                                      </p:cBhvr>
                                    </p:animEffect>
                                  </p:childTnLst>
                                </p:cTn>
                              </p:par>
                            </p:childTnLst>
                          </p:cTn>
                        </p:par>
                        <p:par>
                          <p:cTn id="29" fill="hold">
                            <p:stCondLst>
                              <p:cond delay="2000"/>
                            </p:stCondLst>
                            <p:childTnLst>
                              <p:par>
                                <p:cTn id="30" presetID="22" presetClass="entr" presetSubtype="8" fill="hold" grpId="0" nodeType="afterEffect">
                                  <p:stCondLst>
                                    <p:cond delay="0"/>
                                  </p:stCondLst>
                                  <p:childTnLst>
                                    <p:set>
                                      <p:cBhvr>
                                        <p:cTn id="31" dur="1" fill="hold">
                                          <p:stCondLst>
                                            <p:cond delay="0"/>
                                          </p:stCondLst>
                                        </p:cTn>
                                        <p:tgtEl>
                                          <p:spTgt spid="6">
                                            <p:graphicEl>
                                              <a:dgm id="{35ECB1A7-DDB0-448F-B87B-1DC5108E19F7}"/>
                                            </p:graphicEl>
                                          </p:spTgt>
                                        </p:tgtEl>
                                        <p:attrNameLst>
                                          <p:attrName>style.visibility</p:attrName>
                                        </p:attrNameLst>
                                      </p:cBhvr>
                                      <p:to>
                                        <p:strVal val="visible"/>
                                      </p:to>
                                    </p:set>
                                    <p:animEffect transition="in" filter="wipe(left)">
                                      <p:cBhvr>
                                        <p:cTn id="32" dur="500"/>
                                        <p:tgtEl>
                                          <p:spTgt spid="6">
                                            <p:graphicEl>
                                              <a:dgm id="{35ECB1A7-DDB0-448F-B87B-1DC5108E19F7}"/>
                                            </p:graphicEl>
                                          </p:spTgt>
                                        </p:tgtEl>
                                      </p:cBhvr>
                                    </p:animEffect>
                                  </p:childTnLst>
                                </p:cTn>
                              </p:par>
                            </p:childTnLst>
                          </p:cTn>
                        </p:par>
                        <p:par>
                          <p:cTn id="33" fill="hold">
                            <p:stCondLst>
                              <p:cond delay="2500"/>
                            </p:stCondLst>
                            <p:childTnLst>
                              <p:par>
                                <p:cTn id="34" presetID="22" presetClass="entr" presetSubtype="8" fill="hold" grpId="0" nodeType="afterEffect">
                                  <p:stCondLst>
                                    <p:cond delay="0"/>
                                  </p:stCondLst>
                                  <p:childTnLst>
                                    <p:set>
                                      <p:cBhvr>
                                        <p:cTn id="35" dur="1" fill="hold">
                                          <p:stCondLst>
                                            <p:cond delay="0"/>
                                          </p:stCondLst>
                                        </p:cTn>
                                        <p:tgtEl>
                                          <p:spTgt spid="6">
                                            <p:graphicEl>
                                              <a:dgm id="{7DB6BA9B-35D5-42C0-92D8-5C96B56CA5A5}"/>
                                            </p:graphicEl>
                                          </p:spTgt>
                                        </p:tgtEl>
                                        <p:attrNameLst>
                                          <p:attrName>style.visibility</p:attrName>
                                        </p:attrNameLst>
                                      </p:cBhvr>
                                      <p:to>
                                        <p:strVal val="visible"/>
                                      </p:to>
                                    </p:set>
                                    <p:animEffect transition="in" filter="wipe(left)">
                                      <p:cBhvr>
                                        <p:cTn id="36" dur="500"/>
                                        <p:tgtEl>
                                          <p:spTgt spid="6">
                                            <p:graphicEl>
                                              <a:dgm id="{7DB6BA9B-35D5-42C0-92D8-5C96B56CA5A5}"/>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6">
                                            <p:graphicEl>
                                              <a:dgm id="{46FF0FFB-F068-4B1B-A82F-4732C1A5C61D}"/>
                                            </p:graphicEl>
                                          </p:spTgt>
                                        </p:tgtEl>
                                        <p:attrNameLst>
                                          <p:attrName>style.visibility</p:attrName>
                                        </p:attrNameLst>
                                      </p:cBhvr>
                                      <p:to>
                                        <p:strVal val="visible"/>
                                      </p:to>
                                    </p:set>
                                    <p:animEffect transition="in" filter="wipe(left)">
                                      <p:cBhvr>
                                        <p:cTn id="41" dur="500"/>
                                        <p:tgtEl>
                                          <p:spTgt spid="6">
                                            <p:graphicEl>
                                              <a:dgm id="{46FF0FFB-F068-4B1B-A82F-4732C1A5C61D}"/>
                                            </p:graphicEl>
                                          </p:spTgt>
                                        </p:tgtEl>
                                      </p:cBhvr>
                                    </p:animEffect>
                                  </p:childTnLst>
                                </p:cTn>
                              </p:par>
                            </p:childTnLst>
                          </p:cTn>
                        </p:par>
                        <p:par>
                          <p:cTn id="42" fill="hold">
                            <p:stCondLst>
                              <p:cond delay="500"/>
                            </p:stCondLst>
                            <p:childTnLst>
                              <p:par>
                                <p:cTn id="43" presetID="22" presetClass="entr" presetSubtype="8" fill="hold" grpId="0" nodeType="afterEffect">
                                  <p:stCondLst>
                                    <p:cond delay="0"/>
                                  </p:stCondLst>
                                  <p:childTnLst>
                                    <p:set>
                                      <p:cBhvr>
                                        <p:cTn id="44" dur="1" fill="hold">
                                          <p:stCondLst>
                                            <p:cond delay="0"/>
                                          </p:stCondLst>
                                        </p:cTn>
                                        <p:tgtEl>
                                          <p:spTgt spid="6">
                                            <p:graphicEl>
                                              <a:dgm id="{91AACBDE-33FF-41E7-A1E0-41750AD970A8}"/>
                                            </p:graphicEl>
                                          </p:spTgt>
                                        </p:tgtEl>
                                        <p:attrNameLst>
                                          <p:attrName>style.visibility</p:attrName>
                                        </p:attrNameLst>
                                      </p:cBhvr>
                                      <p:to>
                                        <p:strVal val="visible"/>
                                      </p:to>
                                    </p:set>
                                    <p:animEffect transition="in" filter="wipe(left)">
                                      <p:cBhvr>
                                        <p:cTn id="45" dur="500"/>
                                        <p:tgtEl>
                                          <p:spTgt spid="6">
                                            <p:graphicEl>
                                              <a:dgm id="{91AACBDE-33FF-41E7-A1E0-41750AD970A8}"/>
                                            </p:graphicEl>
                                          </p:spTgt>
                                        </p:tgtEl>
                                      </p:cBhvr>
                                    </p:animEffect>
                                  </p:childTnLst>
                                </p:cTn>
                              </p:par>
                            </p:childTnLst>
                          </p:cTn>
                        </p:par>
                        <p:par>
                          <p:cTn id="46" fill="hold">
                            <p:stCondLst>
                              <p:cond delay="1000"/>
                            </p:stCondLst>
                            <p:childTnLst>
                              <p:par>
                                <p:cTn id="47" presetID="22" presetClass="entr" presetSubtype="8" fill="hold" grpId="0" nodeType="afterEffect">
                                  <p:stCondLst>
                                    <p:cond delay="0"/>
                                  </p:stCondLst>
                                  <p:childTnLst>
                                    <p:set>
                                      <p:cBhvr>
                                        <p:cTn id="48" dur="1" fill="hold">
                                          <p:stCondLst>
                                            <p:cond delay="0"/>
                                          </p:stCondLst>
                                        </p:cTn>
                                        <p:tgtEl>
                                          <p:spTgt spid="6">
                                            <p:graphicEl>
                                              <a:dgm id="{EDE9C102-0D0A-40E1-B02F-D96D95F8E8EC}"/>
                                            </p:graphicEl>
                                          </p:spTgt>
                                        </p:tgtEl>
                                        <p:attrNameLst>
                                          <p:attrName>style.visibility</p:attrName>
                                        </p:attrNameLst>
                                      </p:cBhvr>
                                      <p:to>
                                        <p:strVal val="visible"/>
                                      </p:to>
                                    </p:set>
                                    <p:animEffect transition="in" filter="wipe(left)">
                                      <p:cBhvr>
                                        <p:cTn id="49" dur="500"/>
                                        <p:tgtEl>
                                          <p:spTgt spid="6">
                                            <p:graphicEl>
                                              <a:dgm id="{EDE9C102-0D0A-40E1-B02F-D96D95F8E8EC}"/>
                                            </p:graphicEl>
                                          </p:spTgt>
                                        </p:tgtEl>
                                      </p:cBhvr>
                                    </p:animEffect>
                                  </p:childTnLst>
                                </p:cTn>
                              </p:par>
                            </p:childTnLst>
                          </p:cTn>
                        </p:par>
                        <p:par>
                          <p:cTn id="50" fill="hold">
                            <p:stCondLst>
                              <p:cond delay="1500"/>
                            </p:stCondLst>
                            <p:childTnLst>
                              <p:par>
                                <p:cTn id="51" presetID="22" presetClass="entr" presetSubtype="8" fill="hold" grpId="0" nodeType="afterEffect">
                                  <p:stCondLst>
                                    <p:cond delay="0"/>
                                  </p:stCondLst>
                                  <p:childTnLst>
                                    <p:set>
                                      <p:cBhvr>
                                        <p:cTn id="52" dur="1" fill="hold">
                                          <p:stCondLst>
                                            <p:cond delay="0"/>
                                          </p:stCondLst>
                                        </p:cTn>
                                        <p:tgtEl>
                                          <p:spTgt spid="6">
                                            <p:graphicEl>
                                              <a:dgm id="{2C8A8B71-3D82-45FC-91D6-21E4F577C143}"/>
                                            </p:graphicEl>
                                          </p:spTgt>
                                        </p:tgtEl>
                                        <p:attrNameLst>
                                          <p:attrName>style.visibility</p:attrName>
                                        </p:attrNameLst>
                                      </p:cBhvr>
                                      <p:to>
                                        <p:strVal val="visible"/>
                                      </p:to>
                                    </p:set>
                                    <p:animEffect transition="in" filter="wipe(left)">
                                      <p:cBhvr>
                                        <p:cTn id="53" dur="500"/>
                                        <p:tgtEl>
                                          <p:spTgt spid="6">
                                            <p:graphicEl>
                                              <a:dgm id="{2C8A8B71-3D82-45FC-91D6-21E4F577C143}"/>
                                            </p:graphicEl>
                                          </p:spTgt>
                                        </p:tgtEl>
                                      </p:cBhvr>
                                    </p:animEffect>
                                  </p:childTnLst>
                                </p:cTn>
                              </p:par>
                            </p:childTnLst>
                          </p:cTn>
                        </p:par>
                        <p:par>
                          <p:cTn id="54" fill="hold">
                            <p:stCondLst>
                              <p:cond delay="2000"/>
                            </p:stCondLst>
                            <p:childTnLst>
                              <p:par>
                                <p:cTn id="55" presetID="22" presetClass="entr" presetSubtype="8" fill="hold" grpId="0" nodeType="afterEffect">
                                  <p:stCondLst>
                                    <p:cond delay="0"/>
                                  </p:stCondLst>
                                  <p:childTnLst>
                                    <p:set>
                                      <p:cBhvr>
                                        <p:cTn id="56" dur="1" fill="hold">
                                          <p:stCondLst>
                                            <p:cond delay="0"/>
                                          </p:stCondLst>
                                        </p:cTn>
                                        <p:tgtEl>
                                          <p:spTgt spid="6">
                                            <p:graphicEl>
                                              <a:dgm id="{362E926E-432B-4AF5-A8A2-9523244C7E30}"/>
                                            </p:graphicEl>
                                          </p:spTgt>
                                        </p:tgtEl>
                                        <p:attrNameLst>
                                          <p:attrName>style.visibility</p:attrName>
                                        </p:attrNameLst>
                                      </p:cBhvr>
                                      <p:to>
                                        <p:strVal val="visible"/>
                                      </p:to>
                                    </p:set>
                                    <p:animEffect transition="in" filter="wipe(left)">
                                      <p:cBhvr>
                                        <p:cTn id="57" dur="500"/>
                                        <p:tgtEl>
                                          <p:spTgt spid="6">
                                            <p:graphicEl>
                                              <a:dgm id="{362E926E-432B-4AF5-A8A2-9523244C7E30}"/>
                                            </p:graphicEl>
                                          </p:spTgt>
                                        </p:tgtEl>
                                      </p:cBhvr>
                                    </p:animEffect>
                                  </p:childTnLst>
                                </p:cTn>
                              </p:par>
                            </p:childTnLst>
                          </p:cTn>
                        </p:par>
                        <p:par>
                          <p:cTn id="58" fill="hold">
                            <p:stCondLst>
                              <p:cond delay="2500"/>
                            </p:stCondLst>
                            <p:childTnLst>
                              <p:par>
                                <p:cTn id="59" presetID="22" presetClass="entr" presetSubtype="8" fill="hold" grpId="0" nodeType="afterEffect">
                                  <p:stCondLst>
                                    <p:cond delay="0"/>
                                  </p:stCondLst>
                                  <p:childTnLst>
                                    <p:set>
                                      <p:cBhvr>
                                        <p:cTn id="60" dur="1" fill="hold">
                                          <p:stCondLst>
                                            <p:cond delay="0"/>
                                          </p:stCondLst>
                                        </p:cTn>
                                        <p:tgtEl>
                                          <p:spTgt spid="6">
                                            <p:graphicEl>
                                              <a:dgm id="{0B54B85F-C7B8-46B0-92A9-031FB1E4E455}"/>
                                            </p:graphicEl>
                                          </p:spTgt>
                                        </p:tgtEl>
                                        <p:attrNameLst>
                                          <p:attrName>style.visibility</p:attrName>
                                        </p:attrNameLst>
                                      </p:cBhvr>
                                      <p:to>
                                        <p:strVal val="visible"/>
                                      </p:to>
                                    </p:set>
                                    <p:animEffect transition="in" filter="wipe(left)">
                                      <p:cBhvr>
                                        <p:cTn id="61" dur="500"/>
                                        <p:tgtEl>
                                          <p:spTgt spid="6">
                                            <p:graphicEl>
                                              <a:dgm id="{0B54B85F-C7B8-46B0-92A9-031FB1E4E455}"/>
                                            </p:graphicEl>
                                          </p:spTgt>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6">
                                            <p:graphicEl>
                                              <a:dgm id="{10D42795-88F6-454C-B135-7493651F2185}"/>
                                            </p:graphicEl>
                                          </p:spTgt>
                                        </p:tgtEl>
                                        <p:attrNameLst>
                                          <p:attrName>style.visibility</p:attrName>
                                        </p:attrNameLst>
                                      </p:cBhvr>
                                      <p:to>
                                        <p:strVal val="visible"/>
                                      </p:to>
                                    </p:set>
                                    <p:animEffect transition="in" filter="wipe(left)">
                                      <p:cBhvr>
                                        <p:cTn id="66" dur="500"/>
                                        <p:tgtEl>
                                          <p:spTgt spid="6">
                                            <p:graphicEl>
                                              <a:dgm id="{10D42795-88F6-454C-B135-7493651F2185}"/>
                                            </p:graphicEl>
                                          </p:spTgt>
                                        </p:tgtEl>
                                      </p:cBhvr>
                                    </p:animEffect>
                                  </p:childTnLst>
                                </p:cTn>
                              </p:par>
                            </p:childTnLst>
                          </p:cTn>
                        </p:par>
                        <p:par>
                          <p:cTn id="67" fill="hold">
                            <p:stCondLst>
                              <p:cond delay="500"/>
                            </p:stCondLst>
                            <p:childTnLst>
                              <p:par>
                                <p:cTn id="68" presetID="22" presetClass="entr" presetSubtype="8" fill="hold" grpId="0" nodeType="afterEffect">
                                  <p:stCondLst>
                                    <p:cond delay="0"/>
                                  </p:stCondLst>
                                  <p:childTnLst>
                                    <p:set>
                                      <p:cBhvr>
                                        <p:cTn id="69" dur="1" fill="hold">
                                          <p:stCondLst>
                                            <p:cond delay="0"/>
                                          </p:stCondLst>
                                        </p:cTn>
                                        <p:tgtEl>
                                          <p:spTgt spid="6">
                                            <p:graphicEl>
                                              <a:dgm id="{A121E7C7-8332-4A8C-BDAC-71636066A16E}"/>
                                            </p:graphicEl>
                                          </p:spTgt>
                                        </p:tgtEl>
                                        <p:attrNameLst>
                                          <p:attrName>style.visibility</p:attrName>
                                        </p:attrNameLst>
                                      </p:cBhvr>
                                      <p:to>
                                        <p:strVal val="visible"/>
                                      </p:to>
                                    </p:set>
                                    <p:animEffect transition="in" filter="wipe(left)">
                                      <p:cBhvr>
                                        <p:cTn id="70" dur="500"/>
                                        <p:tgtEl>
                                          <p:spTgt spid="6">
                                            <p:graphicEl>
                                              <a:dgm id="{A121E7C7-8332-4A8C-BDAC-71636066A16E}"/>
                                            </p:graphicEl>
                                          </p:spTgt>
                                        </p:tgtEl>
                                      </p:cBhvr>
                                    </p:animEffect>
                                  </p:childTnLst>
                                </p:cTn>
                              </p:par>
                            </p:childTnLst>
                          </p:cTn>
                        </p:par>
                        <p:par>
                          <p:cTn id="71" fill="hold">
                            <p:stCondLst>
                              <p:cond delay="1000"/>
                            </p:stCondLst>
                            <p:childTnLst>
                              <p:par>
                                <p:cTn id="72" presetID="22" presetClass="entr" presetSubtype="8" fill="hold" grpId="0" nodeType="afterEffect">
                                  <p:stCondLst>
                                    <p:cond delay="0"/>
                                  </p:stCondLst>
                                  <p:childTnLst>
                                    <p:set>
                                      <p:cBhvr>
                                        <p:cTn id="73" dur="1" fill="hold">
                                          <p:stCondLst>
                                            <p:cond delay="0"/>
                                          </p:stCondLst>
                                        </p:cTn>
                                        <p:tgtEl>
                                          <p:spTgt spid="6">
                                            <p:graphicEl>
                                              <a:dgm id="{A808F4EB-F2C7-4285-BF27-250C78E7876A}"/>
                                            </p:graphicEl>
                                          </p:spTgt>
                                        </p:tgtEl>
                                        <p:attrNameLst>
                                          <p:attrName>style.visibility</p:attrName>
                                        </p:attrNameLst>
                                      </p:cBhvr>
                                      <p:to>
                                        <p:strVal val="visible"/>
                                      </p:to>
                                    </p:set>
                                    <p:animEffect transition="in" filter="wipe(left)">
                                      <p:cBhvr>
                                        <p:cTn id="74" dur="500"/>
                                        <p:tgtEl>
                                          <p:spTgt spid="6">
                                            <p:graphicEl>
                                              <a:dgm id="{A808F4EB-F2C7-4285-BF27-250C78E7876A}"/>
                                            </p:graphicEl>
                                          </p:spTgt>
                                        </p:tgtEl>
                                      </p:cBhvr>
                                    </p:animEffect>
                                  </p:childTnLst>
                                </p:cTn>
                              </p:par>
                            </p:childTnLst>
                          </p:cTn>
                        </p:par>
                        <p:par>
                          <p:cTn id="75" fill="hold">
                            <p:stCondLst>
                              <p:cond delay="1500"/>
                            </p:stCondLst>
                            <p:childTnLst>
                              <p:par>
                                <p:cTn id="76" presetID="22" presetClass="entr" presetSubtype="8" fill="hold" grpId="0" nodeType="afterEffect">
                                  <p:stCondLst>
                                    <p:cond delay="0"/>
                                  </p:stCondLst>
                                  <p:childTnLst>
                                    <p:set>
                                      <p:cBhvr>
                                        <p:cTn id="77" dur="1" fill="hold">
                                          <p:stCondLst>
                                            <p:cond delay="0"/>
                                          </p:stCondLst>
                                        </p:cTn>
                                        <p:tgtEl>
                                          <p:spTgt spid="6">
                                            <p:graphicEl>
                                              <a:dgm id="{D071414C-3653-4650-A586-4A35AE5C80EE}"/>
                                            </p:graphicEl>
                                          </p:spTgt>
                                        </p:tgtEl>
                                        <p:attrNameLst>
                                          <p:attrName>style.visibility</p:attrName>
                                        </p:attrNameLst>
                                      </p:cBhvr>
                                      <p:to>
                                        <p:strVal val="visible"/>
                                      </p:to>
                                    </p:set>
                                    <p:animEffect transition="in" filter="wipe(left)">
                                      <p:cBhvr>
                                        <p:cTn id="78" dur="500"/>
                                        <p:tgtEl>
                                          <p:spTgt spid="6">
                                            <p:graphicEl>
                                              <a:dgm id="{D071414C-3653-4650-A586-4A35AE5C80EE}"/>
                                            </p:graphicEl>
                                          </p:spTgt>
                                        </p:tgtEl>
                                      </p:cBhvr>
                                    </p:animEffect>
                                  </p:childTnLst>
                                </p:cTn>
                              </p:par>
                            </p:childTnLst>
                          </p:cTn>
                        </p:par>
                        <p:par>
                          <p:cTn id="79" fill="hold">
                            <p:stCondLst>
                              <p:cond delay="2000"/>
                            </p:stCondLst>
                            <p:childTnLst>
                              <p:par>
                                <p:cTn id="80" presetID="22" presetClass="entr" presetSubtype="8" fill="hold" grpId="0" nodeType="afterEffect">
                                  <p:stCondLst>
                                    <p:cond delay="0"/>
                                  </p:stCondLst>
                                  <p:childTnLst>
                                    <p:set>
                                      <p:cBhvr>
                                        <p:cTn id="81" dur="1" fill="hold">
                                          <p:stCondLst>
                                            <p:cond delay="0"/>
                                          </p:stCondLst>
                                        </p:cTn>
                                        <p:tgtEl>
                                          <p:spTgt spid="6">
                                            <p:graphicEl>
                                              <a:dgm id="{9D953FA6-05F7-4775-B1D4-2E3459D67464}"/>
                                            </p:graphicEl>
                                          </p:spTgt>
                                        </p:tgtEl>
                                        <p:attrNameLst>
                                          <p:attrName>style.visibility</p:attrName>
                                        </p:attrNameLst>
                                      </p:cBhvr>
                                      <p:to>
                                        <p:strVal val="visible"/>
                                      </p:to>
                                    </p:set>
                                    <p:animEffect transition="in" filter="wipe(left)">
                                      <p:cBhvr>
                                        <p:cTn id="82" dur="500"/>
                                        <p:tgtEl>
                                          <p:spTgt spid="6">
                                            <p:graphicEl>
                                              <a:dgm id="{9D953FA6-05F7-4775-B1D4-2E3459D67464}"/>
                                            </p:graphicEl>
                                          </p:spTgt>
                                        </p:tgtEl>
                                      </p:cBhvr>
                                    </p:animEffect>
                                  </p:childTnLst>
                                </p:cTn>
                              </p:par>
                            </p:childTnLst>
                          </p:cTn>
                        </p:par>
                        <p:par>
                          <p:cTn id="83" fill="hold">
                            <p:stCondLst>
                              <p:cond delay="2500"/>
                            </p:stCondLst>
                            <p:childTnLst>
                              <p:par>
                                <p:cTn id="84" presetID="22" presetClass="entr" presetSubtype="8" fill="hold" grpId="0" nodeType="afterEffect">
                                  <p:stCondLst>
                                    <p:cond delay="0"/>
                                  </p:stCondLst>
                                  <p:childTnLst>
                                    <p:set>
                                      <p:cBhvr>
                                        <p:cTn id="85" dur="1" fill="hold">
                                          <p:stCondLst>
                                            <p:cond delay="0"/>
                                          </p:stCondLst>
                                        </p:cTn>
                                        <p:tgtEl>
                                          <p:spTgt spid="6">
                                            <p:graphicEl>
                                              <a:dgm id="{CB8A3205-89AD-42D2-810E-97C46EB82B60}"/>
                                            </p:graphicEl>
                                          </p:spTgt>
                                        </p:tgtEl>
                                        <p:attrNameLst>
                                          <p:attrName>style.visibility</p:attrName>
                                        </p:attrNameLst>
                                      </p:cBhvr>
                                      <p:to>
                                        <p:strVal val="visible"/>
                                      </p:to>
                                    </p:set>
                                    <p:animEffect transition="in" filter="wipe(left)">
                                      <p:cBhvr>
                                        <p:cTn id="86" dur="500"/>
                                        <p:tgtEl>
                                          <p:spTgt spid="6">
                                            <p:graphicEl>
                                              <a:dgm id="{CB8A3205-89AD-42D2-810E-97C46EB82B60}"/>
                                            </p:graphicEl>
                                          </p:spTgt>
                                        </p:tgtEl>
                                      </p:cBhvr>
                                    </p:animEffect>
                                  </p:childTnLst>
                                </p:cTn>
                              </p:par>
                            </p:childTnLst>
                          </p:cTn>
                        </p:par>
                        <p:par>
                          <p:cTn id="87" fill="hold">
                            <p:stCondLst>
                              <p:cond delay="3000"/>
                            </p:stCondLst>
                            <p:childTnLst>
                              <p:par>
                                <p:cTn id="88" presetID="22" presetClass="entr" presetSubtype="8" fill="hold" grpId="0" nodeType="afterEffect">
                                  <p:stCondLst>
                                    <p:cond delay="0"/>
                                  </p:stCondLst>
                                  <p:childTnLst>
                                    <p:set>
                                      <p:cBhvr>
                                        <p:cTn id="89" dur="1" fill="hold">
                                          <p:stCondLst>
                                            <p:cond delay="0"/>
                                          </p:stCondLst>
                                        </p:cTn>
                                        <p:tgtEl>
                                          <p:spTgt spid="6">
                                            <p:graphicEl>
                                              <a:dgm id="{E9ADF1D5-730A-46CA-A3D7-DF18E387141A}"/>
                                            </p:graphicEl>
                                          </p:spTgt>
                                        </p:tgtEl>
                                        <p:attrNameLst>
                                          <p:attrName>style.visibility</p:attrName>
                                        </p:attrNameLst>
                                      </p:cBhvr>
                                      <p:to>
                                        <p:strVal val="visible"/>
                                      </p:to>
                                    </p:set>
                                    <p:animEffect transition="in" filter="wipe(left)">
                                      <p:cBhvr>
                                        <p:cTn id="90" dur="500"/>
                                        <p:tgtEl>
                                          <p:spTgt spid="6">
                                            <p:graphicEl>
                                              <a:dgm id="{E9ADF1D5-730A-46CA-A3D7-DF18E387141A}"/>
                                            </p:graphicEl>
                                          </p:spTgt>
                                        </p:tgtEl>
                                      </p:cBhvr>
                                    </p:animEffect>
                                  </p:childTnLst>
                                </p:cTn>
                              </p:par>
                            </p:childTnLst>
                          </p:cTn>
                        </p:par>
                        <p:par>
                          <p:cTn id="91" fill="hold">
                            <p:stCondLst>
                              <p:cond delay="3500"/>
                            </p:stCondLst>
                            <p:childTnLst>
                              <p:par>
                                <p:cTn id="92" presetID="22" presetClass="entr" presetSubtype="8" fill="hold" grpId="0" nodeType="afterEffect">
                                  <p:stCondLst>
                                    <p:cond delay="0"/>
                                  </p:stCondLst>
                                  <p:childTnLst>
                                    <p:set>
                                      <p:cBhvr>
                                        <p:cTn id="93" dur="1" fill="hold">
                                          <p:stCondLst>
                                            <p:cond delay="0"/>
                                          </p:stCondLst>
                                        </p:cTn>
                                        <p:tgtEl>
                                          <p:spTgt spid="6">
                                            <p:graphicEl>
                                              <a:dgm id="{C8CEEAEF-30E4-4C2B-A31A-86B159A3EBC8}"/>
                                            </p:graphicEl>
                                          </p:spTgt>
                                        </p:tgtEl>
                                        <p:attrNameLst>
                                          <p:attrName>style.visibility</p:attrName>
                                        </p:attrNameLst>
                                      </p:cBhvr>
                                      <p:to>
                                        <p:strVal val="visible"/>
                                      </p:to>
                                    </p:set>
                                    <p:animEffect transition="in" filter="wipe(left)">
                                      <p:cBhvr>
                                        <p:cTn id="94" dur="500"/>
                                        <p:tgtEl>
                                          <p:spTgt spid="6">
                                            <p:graphicEl>
                                              <a:dgm id="{C8CEEAEF-30E4-4C2B-A31A-86B159A3EBC8}"/>
                                            </p:graphicEl>
                                          </p:spTgt>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grpId="0" nodeType="clickEffect">
                                  <p:stCondLst>
                                    <p:cond delay="0"/>
                                  </p:stCondLst>
                                  <p:childTnLst>
                                    <p:set>
                                      <p:cBhvr>
                                        <p:cTn id="98" dur="1" fill="hold">
                                          <p:stCondLst>
                                            <p:cond delay="0"/>
                                          </p:stCondLst>
                                        </p:cTn>
                                        <p:tgtEl>
                                          <p:spTgt spid="6">
                                            <p:graphicEl>
                                              <a:dgm id="{5E3A3560-7862-4420-A061-F9CD45ECD8D7}"/>
                                            </p:graphicEl>
                                          </p:spTgt>
                                        </p:tgtEl>
                                        <p:attrNameLst>
                                          <p:attrName>style.visibility</p:attrName>
                                        </p:attrNameLst>
                                      </p:cBhvr>
                                      <p:to>
                                        <p:strVal val="visible"/>
                                      </p:to>
                                    </p:set>
                                    <p:animEffect transition="in" filter="wipe(left)">
                                      <p:cBhvr>
                                        <p:cTn id="99" dur="500"/>
                                        <p:tgtEl>
                                          <p:spTgt spid="6">
                                            <p:graphicEl>
                                              <a:dgm id="{5E3A3560-7862-4420-A061-F9CD45ECD8D7}"/>
                                            </p:graphicEl>
                                          </p:spTgt>
                                        </p:tgtEl>
                                      </p:cBhvr>
                                    </p:animEffect>
                                  </p:childTnLst>
                                </p:cTn>
                              </p:par>
                            </p:childTnLst>
                          </p:cTn>
                        </p:par>
                        <p:par>
                          <p:cTn id="100" fill="hold">
                            <p:stCondLst>
                              <p:cond delay="500"/>
                            </p:stCondLst>
                            <p:childTnLst>
                              <p:par>
                                <p:cTn id="101" presetID="22" presetClass="entr" presetSubtype="8" fill="hold" grpId="0" nodeType="afterEffect">
                                  <p:stCondLst>
                                    <p:cond delay="0"/>
                                  </p:stCondLst>
                                  <p:childTnLst>
                                    <p:set>
                                      <p:cBhvr>
                                        <p:cTn id="102" dur="1" fill="hold">
                                          <p:stCondLst>
                                            <p:cond delay="0"/>
                                          </p:stCondLst>
                                        </p:cTn>
                                        <p:tgtEl>
                                          <p:spTgt spid="6">
                                            <p:graphicEl>
                                              <a:dgm id="{35AEBBF5-D820-41B3-B557-741F0C91638F}"/>
                                            </p:graphicEl>
                                          </p:spTgt>
                                        </p:tgtEl>
                                        <p:attrNameLst>
                                          <p:attrName>style.visibility</p:attrName>
                                        </p:attrNameLst>
                                      </p:cBhvr>
                                      <p:to>
                                        <p:strVal val="visible"/>
                                      </p:to>
                                    </p:set>
                                    <p:animEffect transition="in" filter="wipe(left)">
                                      <p:cBhvr>
                                        <p:cTn id="103" dur="500"/>
                                        <p:tgtEl>
                                          <p:spTgt spid="6">
                                            <p:graphicEl>
                                              <a:dgm id="{35AEBBF5-D820-41B3-B557-741F0C91638F}"/>
                                            </p:graphicEl>
                                          </p:spTgt>
                                        </p:tgtEl>
                                      </p:cBhvr>
                                    </p:animEffect>
                                  </p:childTnLst>
                                </p:cTn>
                              </p:par>
                            </p:childTnLst>
                          </p:cTn>
                        </p:par>
                        <p:par>
                          <p:cTn id="104" fill="hold">
                            <p:stCondLst>
                              <p:cond delay="1000"/>
                            </p:stCondLst>
                            <p:childTnLst>
                              <p:par>
                                <p:cTn id="105" presetID="22" presetClass="entr" presetSubtype="8" fill="hold" grpId="0" nodeType="afterEffect">
                                  <p:stCondLst>
                                    <p:cond delay="0"/>
                                  </p:stCondLst>
                                  <p:childTnLst>
                                    <p:set>
                                      <p:cBhvr>
                                        <p:cTn id="106" dur="1" fill="hold">
                                          <p:stCondLst>
                                            <p:cond delay="0"/>
                                          </p:stCondLst>
                                        </p:cTn>
                                        <p:tgtEl>
                                          <p:spTgt spid="6">
                                            <p:graphicEl>
                                              <a:dgm id="{4DDD3F42-EED2-49B0-965D-89CDD5BC8AA1}"/>
                                            </p:graphicEl>
                                          </p:spTgt>
                                        </p:tgtEl>
                                        <p:attrNameLst>
                                          <p:attrName>style.visibility</p:attrName>
                                        </p:attrNameLst>
                                      </p:cBhvr>
                                      <p:to>
                                        <p:strVal val="visible"/>
                                      </p:to>
                                    </p:set>
                                    <p:animEffect transition="in" filter="wipe(left)">
                                      <p:cBhvr>
                                        <p:cTn id="107" dur="500"/>
                                        <p:tgtEl>
                                          <p:spTgt spid="6">
                                            <p:graphicEl>
                                              <a:dgm id="{4DDD3F42-EED2-49B0-965D-89CDD5BC8AA1}"/>
                                            </p:graphicEl>
                                          </p:spTgt>
                                        </p:tgtEl>
                                      </p:cBhvr>
                                    </p:animEffect>
                                  </p:childTnLst>
                                </p:cTn>
                              </p:par>
                            </p:childTnLst>
                          </p:cTn>
                        </p:par>
                        <p:par>
                          <p:cTn id="108" fill="hold">
                            <p:stCondLst>
                              <p:cond delay="1500"/>
                            </p:stCondLst>
                            <p:childTnLst>
                              <p:par>
                                <p:cTn id="109" presetID="22" presetClass="entr" presetSubtype="8" fill="hold" grpId="0" nodeType="afterEffect">
                                  <p:stCondLst>
                                    <p:cond delay="0"/>
                                  </p:stCondLst>
                                  <p:childTnLst>
                                    <p:set>
                                      <p:cBhvr>
                                        <p:cTn id="110" dur="1" fill="hold">
                                          <p:stCondLst>
                                            <p:cond delay="0"/>
                                          </p:stCondLst>
                                        </p:cTn>
                                        <p:tgtEl>
                                          <p:spTgt spid="6">
                                            <p:graphicEl>
                                              <a:dgm id="{1175853E-FDC5-49DD-9AAD-6C3314A84FA0}"/>
                                            </p:graphicEl>
                                          </p:spTgt>
                                        </p:tgtEl>
                                        <p:attrNameLst>
                                          <p:attrName>style.visibility</p:attrName>
                                        </p:attrNameLst>
                                      </p:cBhvr>
                                      <p:to>
                                        <p:strVal val="visible"/>
                                      </p:to>
                                    </p:set>
                                    <p:animEffect transition="in" filter="wipe(left)">
                                      <p:cBhvr>
                                        <p:cTn id="111" dur="500"/>
                                        <p:tgtEl>
                                          <p:spTgt spid="6">
                                            <p:graphicEl>
                                              <a:dgm id="{1175853E-FDC5-49DD-9AAD-6C3314A84FA0}"/>
                                            </p:graphicEl>
                                          </p:spTgt>
                                        </p:tgtEl>
                                      </p:cBhvr>
                                    </p:animEffect>
                                  </p:childTnLst>
                                </p:cTn>
                              </p:par>
                            </p:childTnLst>
                          </p:cTn>
                        </p:par>
                        <p:par>
                          <p:cTn id="112" fill="hold">
                            <p:stCondLst>
                              <p:cond delay="2000"/>
                            </p:stCondLst>
                            <p:childTnLst>
                              <p:par>
                                <p:cTn id="113" presetID="22" presetClass="entr" presetSubtype="8" fill="hold" grpId="0" nodeType="afterEffect">
                                  <p:stCondLst>
                                    <p:cond delay="0"/>
                                  </p:stCondLst>
                                  <p:childTnLst>
                                    <p:set>
                                      <p:cBhvr>
                                        <p:cTn id="114" dur="1" fill="hold">
                                          <p:stCondLst>
                                            <p:cond delay="0"/>
                                          </p:stCondLst>
                                        </p:cTn>
                                        <p:tgtEl>
                                          <p:spTgt spid="6">
                                            <p:graphicEl>
                                              <a:dgm id="{75D0B7BA-6E7F-48B0-B2DD-2C99F87E2392}"/>
                                            </p:graphicEl>
                                          </p:spTgt>
                                        </p:tgtEl>
                                        <p:attrNameLst>
                                          <p:attrName>style.visibility</p:attrName>
                                        </p:attrNameLst>
                                      </p:cBhvr>
                                      <p:to>
                                        <p:strVal val="visible"/>
                                      </p:to>
                                    </p:set>
                                    <p:animEffect transition="in" filter="wipe(left)">
                                      <p:cBhvr>
                                        <p:cTn id="115" dur="500"/>
                                        <p:tgtEl>
                                          <p:spTgt spid="6">
                                            <p:graphicEl>
                                              <a:dgm id="{75D0B7BA-6E7F-48B0-B2DD-2C99F87E2392}"/>
                                            </p:graphicEl>
                                          </p:spTgt>
                                        </p:tgtEl>
                                      </p:cBhvr>
                                    </p:animEffect>
                                  </p:childTnLst>
                                </p:cTn>
                              </p:par>
                            </p:childTnLst>
                          </p:cTn>
                        </p:par>
                        <p:par>
                          <p:cTn id="116" fill="hold">
                            <p:stCondLst>
                              <p:cond delay="2500"/>
                            </p:stCondLst>
                            <p:childTnLst>
                              <p:par>
                                <p:cTn id="117" presetID="22" presetClass="entr" presetSubtype="8" fill="hold" grpId="0" nodeType="afterEffect">
                                  <p:stCondLst>
                                    <p:cond delay="0"/>
                                  </p:stCondLst>
                                  <p:childTnLst>
                                    <p:set>
                                      <p:cBhvr>
                                        <p:cTn id="118" dur="1" fill="hold">
                                          <p:stCondLst>
                                            <p:cond delay="0"/>
                                          </p:stCondLst>
                                        </p:cTn>
                                        <p:tgtEl>
                                          <p:spTgt spid="6">
                                            <p:graphicEl>
                                              <a:dgm id="{ED0CAD46-8095-4333-AA58-65B5D962125E}"/>
                                            </p:graphicEl>
                                          </p:spTgt>
                                        </p:tgtEl>
                                        <p:attrNameLst>
                                          <p:attrName>style.visibility</p:attrName>
                                        </p:attrNameLst>
                                      </p:cBhvr>
                                      <p:to>
                                        <p:strVal val="visible"/>
                                      </p:to>
                                    </p:set>
                                    <p:animEffect transition="in" filter="wipe(left)">
                                      <p:cBhvr>
                                        <p:cTn id="119" dur="500"/>
                                        <p:tgtEl>
                                          <p:spTgt spid="6">
                                            <p:graphicEl>
                                              <a:dgm id="{ED0CAD46-8095-4333-AA58-65B5D962125E}"/>
                                            </p:graphicEl>
                                          </p:spTgt>
                                        </p:tgtEl>
                                      </p:cBhvr>
                                    </p:animEffect>
                                  </p:childTnLst>
                                </p:cTn>
                              </p:par>
                            </p:childTnLst>
                          </p:cTn>
                        </p:par>
                        <p:par>
                          <p:cTn id="120" fill="hold">
                            <p:stCondLst>
                              <p:cond delay="3000"/>
                            </p:stCondLst>
                            <p:childTnLst>
                              <p:par>
                                <p:cTn id="121" presetID="22" presetClass="entr" presetSubtype="8" fill="hold" grpId="0" nodeType="afterEffect">
                                  <p:stCondLst>
                                    <p:cond delay="0"/>
                                  </p:stCondLst>
                                  <p:childTnLst>
                                    <p:set>
                                      <p:cBhvr>
                                        <p:cTn id="122" dur="1" fill="hold">
                                          <p:stCondLst>
                                            <p:cond delay="0"/>
                                          </p:stCondLst>
                                        </p:cTn>
                                        <p:tgtEl>
                                          <p:spTgt spid="6">
                                            <p:graphicEl>
                                              <a:dgm id="{BC508720-A323-4727-95C4-275FE597D8EC}"/>
                                            </p:graphicEl>
                                          </p:spTgt>
                                        </p:tgtEl>
                                        <p:attrNameLst>
                                          <p:attrName>style.visibility</p:attrName>
                                        </p:attrNameLst>
                                      </p:cBhvr>
                                      <p:to>
                                        <p:strVal val="visible"/>
                                      </p:to>
                                    </p:set>
                                    <p:animEffect transition="in" filter="wipe(left)">
                                      <p:cBhvr>
                                        <p:cTn id="123" dur="500"/>
                                        <p:tgtEl>
                                          <p:spTgt spid="6">
                                            <p:graphicEl>
                                              <a:dgm id="{BC508720-A323-4727-95C4-275FE597D8EC}"/>
                                            </p:graphicEl>
                                          </p:spTgt>
                                        </p:tgtEl>
                                      </p:cBhvr>
                                    </p:animEffect>
                                  </p:childTnLst>
                                </p:cTn>
                              </p:par>
                            </p:childTnLst>
                          </p:cTn>
                        </p:par>
                        <p:par>
                          <p:cTn id="124" fill="hold">
                            <p:stCondLst>
                              <p:cond delay="3500"/>
                            </p:stCondLst>
                            <p:childTnLst>
                              <p:par>
                                <p:cTn id="125" presetID="22" presetClass="entr" presetSubtype="8" fill="hold" grpId="0" nodeType="afterEffect">
                                  <p:stCondLst>
                                    <p:cond delay="0"/>
                                  </p:stCondLst>
                                  <p:childTnLst>
                                    <p:set>
                                      <p:cBhvr>
                                        <p:cTn id="126" dur="1" fill="hold">
                                          <p:stCondLst>
                                            <p:cond delay="0"/>
                                          </p:stCondLst>
                                        </p:cTn>
                                        <p:tgtEl>
                                          <p:spTgt spid="6">
                                            <p:graphicEl>
                                              <a:dgm id="{0D034AB0-6B9A-4DF5-8472-499E9C068F27}"/>
                                            </p:graphicEl>
                                          </p:spTgt>
                                        </p:tgtEl>
                                        <p:attrNameLst>
                                          <p:attrName>style.visibility</p:attrName>
                                        </p:attrNameLst>
                                      </p:cBhvr>
                                      <p:to>
                                        <p:strVal val="visible"/>
                                      </p:to>
                                    </p:set>
                                    <p:animEffect transition="in" filter="wipe(left)">
                                      <p:cBhvr>
                                        <p:cTn id="127" dur="500"/>
                                        <p:tgtEl>
                                          <p:spTgt spid="6">
                                            <p:graphicEl>
                                              <a:dgm id="{0D034AB0-6B9A-4DF5-8472-499E9C068F27}"/>
                                            </p:graphicEl>
                                          </p:spTgt>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8" fill="hold" grpId="0" nodeType="clickEffect">
                                  <p:stCondLst>
                                    <p:cond delay="0"/>
                                  </p:stCondLst>
                                  <p:childTnLst>
                                    <p:set>
                                      <p:cBhvr>
                                        <p:cTn id="131" dur="1" fill="hold">
                                          <p:stCondLst>
                                            <p:cond delay="0"/>
                                          </p:stCondLst>
                                        </p:cTn>
                                        <p:tgtEl>
                                          <p:spTgt spid="6">
                                            <p:graphicEl>
                                              <a:dgm id="{1133AF82-A490-4545-8750-4820D33B0AEA}"/>
                                            </p:graphicEl>
                                          </p:spTgt>
                                        </p:tgtEl>
                                        <p:attrNameLst>
                                          <p:attrName>style.visibility</p:attrName>
                                        </p:attrNameLst>
                                      </p:cBhvr>
                                      <p:to>
                                        <p:strVal val="visible"/>
                                      </p:to>
                                    </p:set>
                                    <p:animEffect transition="in" filter="wipe(left)">
                                      <p:cBhvr>
                                        <p:cTn id="132" dur="500"/>
                                        <p:tgtEl>
                                          <p:spTgt spid="6">
                                            <p:graphicEl>
                                              <a:dgm id="{1133AF82-A490-4545-8750-4820D33B0AEA}"/>
                                            </p:graphicEl>
                                          </p:spTgt>
                                        </p:tgtEl>
                                      </p:cBhvr>
                                    </p:animEffect>
                                  </p:childTnLst>
                                </p:cTn>
                              </p:par>
                            </p:childTnLst>
                          </p:cTn>
                        </p:par>
                        <p:par>
                          <p:cTn id="133" fill="hold">
                            <p:stCondLst>
                              <p:cond delay="500"/>
                            </p:stCondLst>
                            <p:childTnLst>
                              <p:par>
                                <p:cTn id="134" presetID="22" presetClass="entr" presetSubtype="8" fill="hold" grpId="0" nodeType="afterEffect">
                                  <p:stCondLst>
                                    <p:cond delay="0"/>
                                  </p:stCondLst>
                                  <p:childTnLst>
                                    <p:set>
                                      <p:cBhvr>
                                        <p:cTn id="135" dur="1" fill="hold">
                                          <p:stCondLst>
                                            <p:cond delay="0"/>
                                          </p:stCondLst>
                                        </p:cTn>
                                        <p:tgtEl>
                                          <p:spTgt spid="6">
                                            <p:graphicEl>
                                              <a:dgm id="{3C6C097F-19E6-4FEB-B977-DD7556441FF8}"/>
                                            </p:graphicEl>
                                          </p:spTgt>
                                        </p:tgtEl>
                                        <p:attrNameLst>
                                          <p:attrName>style.visibility</p:attrName>
                                        </p:attrNameLst>
                                      </p:cBhvr>
                                      <p:to>
                                        <p:strVal val="visible"/>
                                      </p:to>
                                    </p:set>
                                    <p:animEffect transition="in" filter="wipe(left)">
                                      <p:cBhvr>
                                        <p:cTn id="136" dur="500"/>
                                        <p:tgtEl>
                                          <p:spTgt spid="6">
                                            <p:graphicEl>
                                              <a:dgm id="{3C6C097F-19E6-4FEB-B977-DD7556441FF8}"/>
                                            </p:graphicEl>
                                          </p:spTgt>
                                        </p:tgtEl>
                                      </p:cBhvr>
                                    </p:animEffect>
                                  </p:childTnLst>
                                </p:cTn>
                              </p:par>
                            </p:childTnLst>
                          </p:cTn>
                        </p:par>
                      </p:childTnLst>
                    </p:cTn>
                  </p:par>
                  <p:par>
                    <p:cTn id="137" fill="hold">
                      <p:stCondLst>
                        <p:cond delay="indefinite"/>
                      </p:stCondLst>
                      <p:childTnLst>
                        <p:par>
                          <p:cTn id="138" fill="hold">
                            <p:stCondLst>
                              <p:cond delay="0"/>
                            </p:stCondLst>
                            <p:childTnLst>
                              <p:par>
                                <p:cTn id="139" presetID="22" presetClass="entr" presetSubtype="8" fill="hold" grpId="0" nodeType="clickEffect">
                                  <p:stCondLst>
                                    <p:cond delay="0"/>
                                  </p:stCondLst>
                                  <p:childTnLst>
                                    <p:set>
                                      <p:cBhvr>
                                        <p:cTn id="140" dur="1" fill="hold">
                                          <p:stCondLst>
                                            <p:cond delay="0"/>
                                          </p:stCondLst>
                                        </p:cTn>
                                        <p:tgtEl>
                                          <p:spTgt spid="6">
                                            <p:graphicEl>
                                              <a:dgm id="{ACD3DA2E-EF22-4009-9795-0A0D9A5028AF}"/>
                                            </p:graphicEl>
                                          </p:spTgt>
                                        </p:tgtEl>
                                        <p:attrNameLst>
                                          <p:attrName>style.visibility</p:attrName>
                                        </p:attrNameLst>
                                      </p:cBhvr>
                                      <p:to>
                                        <p:strVal val="visible"/>
                                      </p:to>
                                    </p:set>
                                    <p:animEffect transition="in" filter="wipe(left)">
                                      <p:cBhvr>
                                        <p:cTn id="141" dur="500"/>
                                        <p:tgtEl>
                                          <p:spTgt spid="6">
                                            <p:graphicEl>
                                              <a:dgm id="{ACD3DA2E-EF22-4009-9795-0A0D9A5028AF}"/>
                                            </p:graphicEl>
                                          </p:spTgt>
                                        </p:tgtEl>
                                      </p:cBhvr>
                                    </p:animEffect>
                                  </p:childTnLst>
                                </p:cTn>
                              </p:par>
                            </p:childTnLst>
                          </p:cTn>
                        </p:par>
                        <p:par>
                          <p:cTn id="142" fill="hold">
                            <p:stCondLst>
                              <p:cond delay="500"/>
                            </p:stCondLst>
                            <p:childTnLst>
                              <p:par>
                                <p:cTn id="143" presetID="22" presetClass="entr" presetSubtype="8" fill="hold" grpId="0" nodeType="afterEffect">
                                  <p:stCondLst>
                                    <p:cond delay="0"/>
                                  </p:stCondLst>
                                  <p:childTnLst>
                                    <p:set>
                                      <p:cBhvr>
                                        <p:cTn id="144" dur="1" fill="hold">
                                          <p:stCondLst>
                                            <p:cond delay="0"/>
                                          </p:stCondLst>
                                        </p:cTn>
                                        <p:tgtEl>
                                          <p:spTgt spid="6">
                                            <p:graphicEl>
                                              <a:dgm id="{B5CEEFAF-5291-40AD-A651-62E863BFF74F}"/>
                                            </p:graphicEl>
                                          </p:spTgt>
                                        </p:tgtEl>
                                        <p:attrNameLst>
                                          <p:attrName>style.visibility</p:attrName>
                                        </p:attrNameLst>
                                      </p:cBhvr>
                                      <p:to>
                                        <p:strVal val="visible"/>
                                      </p:to>
                                    </p:set>
                                    <p:animEffect transition="in" filter="wipe(left)">
                                      <p:cBhvr>
                                        <p:cTn id="145" dur="500"/>
                                        <p:tgtEl>
                                          <p:spTgt spid="6">
                                            <p:graphicEl>
                                              <a:dgm id="{B5CEEFAF-5291-40AD-A651-62E863BFF74F}"/>
                                            </p:graphicEl>
                                          </p:spTgt>
                                        </p:tgtEl>
                                      </p:cBhvr>
                                    </p:animEffect>
                                  </p:childTnLst>
                                </p:cTn>
                              </p:par>
                            </p:childTnLst>
                          </p:cTn>
                        </p:par>
                      </p:childTnLst>
                    </p:cTn>
                  </p:par>
                  <p:par>
                    <p:cTn id="146" fill="hold">
                      <p:stCondLst>
                        <p:cond delay="indefinite"/>
                      </p:stCondLst>
                      <p:childTnLst>
                        <p:par>
                          <p:cTn id="147" fill="hold">
                            <p:stCondLst>
                              <p:cond delay="0"/>
                            </p:stCondLst>
                            <p:childTnLst>
                              <p:par>
                                <p:cTn id="148" presetID="22" presetClass="entr" presetSubtype="8" fill="hold" grpId="0" nodeType="clickEffect">
                                  <p:stCondLst>
                                    <p:cond delay="0"/>
                                  </p:stCondLst>
                                  <p:childTnLst>
                                    <p:set>
                                      <p:cBhvr>
                                        <p:cTn id="149" dur="1" fill="hold">
                                          <p:stCondLst>
                                            <p:cond delay="0"/>
                                          </p:stCondLst>
                                        </p:cTn>
                                        <p:tgtEl>
                                          <p:spTgt spid="6">
                                            <p:graphicEl>
                                              <a:dgm id="{87A16363-17D3-4224-B263-199A9B1B44AB}"/>
                                            </p:graphicEl>
                                          </p:spTgt>
                                        </p:tgtEl>
                                        <p:attrNameLst>
                                          <p:attrName>style.visibility</p:attrName>
                                        </p:attrNameLst>
                                      </p:cBhvr>
                                      <p:to>
                                        <p:strVal val="visible"/>
                                      </p:to>
                                    </p:set>
                                    <p:animEffect transition="in" filter="wipe(left)">
                                      <p:cBhvr>
                                        <p:cTn id="150" dur="500"/>
                                        <p:tgtEl>
                                          <p:spTgt spid="6">
                                            <p:graphicEl>
                                              <a:dgm id="{87A16363-17D3-4224-B263-199A9B1B44AB}"/>
                                            </p:graphicEl>
                                          </p:spTgt>
                                        </p:tgtEl>
                                      </p:cBhvr>
                                    </p:animEffect>
                                  </p:childTnLst>
                                </p:cTn>
                              </p:par>
                            </p:childTnLst>
                          </p:cTn>
                        </p:par>
                        <p:par>
                          <p:cTn id="151" fill="hold">
                            <p:stCondLst>
                              <p:cond delay="500"/>
                            </p:stCondLst>
                            <p:childTnLst>
                              <p:par>
                                <p:cTn id="152" presetID="22" presetClass="entr" presetSubtype="8" fill="hold" grpId="0" nodeType="afterEffect">
                                  <p:stCondLst>
                                    <p:cond delay="0"/>
                                  </p:stCondLst>
                                  <p:childTnLst>
                                    <p:set>
                                      <p:cBhvr>
                                        <p:cTn id="153" dur="1" fill="hold">
                                          <p:stCondLst>
                                            <p:cond delay="0"/>
                                          </p:stCondLst>
                                        </p:cTn>
                                        <p:tgtEl>
                                          <p:spTgt spid="6">
                                            <p:graphicEl>
                                              <a:dgm id="{61A421B0-8694-4DD1-A737-7B5F65C55C63}"/>
                                            </p:graphicEl>
                                          </p:spTgt>
                                        </p:tgtEl>
                                        <p:attrNameLst>
                                          <p:attrName>style.visibility</p:attrName>
                                        </p:attrNameLst>
                                      </p:cBhvr>
                                      <p:to>
                                        <p:strVal val="visible"/>
                                      </p:to>
                                    </p:set>
                                    <p:animEffect transition="in" filter="wipe(left)">
                                      <p:cBhvr>
                                        <p:cTn id="154" dur="500"/>
                                        <p:tgtEl>
                                          <p:spTgt spid="6">
                                            <p:graphicEl>
                                              <a:dgm id="{61A421B0-8694-4DD1-A737-7B5F65C55C63}"/>
                                            </p:graphicEl>
                                          </p:spTgt>
                                        </p:tgtEl>
                                      </p:cBhvr>
                                    </p:animEffect>
                                  </p:childTnLst>
                                </p:cTn>
                              </p:par>
                            </p:childTnLst>
                          </p:cTn>
                        </p:par>
                      </p:childTnLst>
                    </p:cTn>
                  </p:par>
                  <p:par>
                    <p:cTn id="155" fill="hold">
                      <p:stCondLst>
                        <p:cond delay="indefinite"/>
                      </p:stCondLst>
                      <p:childTnLst>
                        <p:par>
                          <p:cTn id="156" fill="hold">
                            <p:stCondLst>
                              <p:cond delay="0"/>
                            </p:stCondLst>
                            <p:childTnLst>
                              <p:par>
                                <p:cTn id="157" presetID="22" presetClass="entr" presetSubtype="8" fill="hold" grpId="0" nodeType="clickEffect">
                                  <p:stCondLst>
                                    <p:cond delay="0"/>
                                  </p:stCondLst>
                                  <p:childTnLst>
                                    <p:set>
                                      <p:cBhvr>
                                        <p:cTn id="158" dur="1" fill="hold">
                                          <p:stCondLst>
                                            <p:cond delay="0"/>
                                          </p:stCondLst>
                                        </p:cTn>
                                        <p:tgtEl>
                                          <p:spTgt spid="6">
                                            <p:graphicEl>
                                              <a:dgm id="{8528AFD5-7770-4BB7-BFD8-0BC3DBECA0E0}"/>
                                            </p:graphicEl>
                                          </p:spTgt>
                                        </p:tgtEl>
                                        <p:attrNameLst>
                                          <p:attrName>style.visibility</p:attrName>
                                        </p:attrNameLst>
                                      </p:cBhvr>
                                      <p:to>
                                        <p:strVal val="visible"/>
                                      </p:to>
                                    </p:set>
                                    <p:animEffect transition="in" filter="wipe(left)">
                                      <p:cBhvr>
                                        <p:cTn id="159" dur="500"/>
                                        <p:tgtEl>
                                          <p:spTgt spid="6">
                                            <p:graphicEl>
                                              <a:dgm id="{8528AFD5-7770-4BB7-BFD8-0BC3DBECA0E0}"/>
                                            </p:graphicEl>
                                          </p:spTgt>
                                        </p:tgtEl>
                                      </p:cBhvr>
                                    </p:animEffect>
                                  </p:childTnLst>
                                </p:cTn>
                              </p:par>
                            </p:childTnLst>
                          </p:cTn>
                        </p:par>
                        <p:par>
                          <p:cTn id="160" fill="hold">
                            <p:stCondLst>
                              <p:cond delay="500"/>
                            </p:stCondLst>
                            <p:childTnLst>
                              <p:par>
                                <p:cTn id="161" presetID="22" presetClass="entr" presetSubtype="8" fill="hold" grpId="0" nodeType="afterEffect">
                                  <p:stCondLst>
                                    <p:cond delay="0"/>
                                  </p:stCondLst>
                                  <p:childTnLst>
                                    <p:set>
                                      <p:cBhvr>
                                        <p:cTn id="162" dur="1" fill="hold">
                                          <p:stCondLst>
                                            <p:cond delay="0"/>
                                          </p:stCondLst>
                                        </p:cTn>
                                        <p:tgtEl>
                                          <p:spTgt spid="6">
                                            <p:graphicEl>
                                              <a:dgm id="{96B70007-EEB8-481A-8CF1-42255D59D55C}"/>
                                            </p:graphicEl>
                                          </p:spTgt>
                                        </p:tgtEl>
                                        <p:attrNameLst>
                                          <p:attrName>style.visibility</p:attrName>
                                        </p:attrNameLst>
                                      </p:cBhvr>
                                      <p:to>
                                        <p:strVal val="visible"/>
                                      </p:to>
                                    </p:set>
                                    <p:animEffect transition="in" filter="wipe(left)">
                                      <p:cBhvr>
                                        <p:cTn id="163" dur="500"/>
                                        <p:tgtEl>
                                          <p:spTgt spid="6">
                                            <p:graphicEl>
                                              <a:dgm id="{96B70007-EEB8-481A-8CF1-42255D59D55C}"/>
                                            </p:graphicEl>
                                          </p:spTgt>
                                        </p:tgtEl>
                                      </p:cBhvr>
                                    </p:animEffect>
                                  </p:childTnLst>
                                </p:cTn>
                              </p:par>
                            </p:childTnLst>
                          </p:cTn>
                        </p:par>
                      </p:childTnLst>
                    </p:cTn>
                  </p:par>
                  <p:par>
                    <p:cTn id="164" fill="hold">
                      <p:stCondLst>
                        <p:cond delay="indefinite"/>
                      </p:stCondLst>
                      <p:childTnLst>
                        <p:par>
                          <p:cTn id="165" fill="hold">
                            <p:stCondLst>
                              <p:cond delay="0"/>
                            </p:stCondLst>
                            <p:childTnLst>
                              <p:par>
                                <p:cTn id="166" presetID="22" presetClass="entr" presetSubtype="8" fill="hold" grpId="0" nodeType="clickEffect">
                                  <p:stCondLst>
                                    <p:cond delay="0"/>
                                  </p:stCondLst>
                                  <p:childTnLst>
                                    <p:set>
                                      <p:cBhvr>
                                        <p:cTn id="167" dur="1" fill="hold">
                                          <p:stCondLst>
                                            <p:cond delay="0"/>
                                          </p:stCondLst>
                                        </p:cTn>
                                        <p:tgtEl>
                                          <p:spTgt spid="6">
                                            <p:graphicEl>
                                              <a:dgm id="{3B7C543B-9D5A-4905-B5DC-866673B0903C}"/>
                                            </p:graphicEl>
                                          </p:spTgt>
                                        </p:tgtEl>
                                        <p:attrNameLst>
                                          <p:attrName>style.visibility</p:attrName>
                                        </p:attrNameLst>
                                      </p:cBhvr>
                                      <p:to>
                                        <p:strVal val="visible"/>
                                      </p:to>
                                    </p:set>
                                    <p:animEffect transition="in" filter="wipe(left)">
                                      <p:cBhvr>
                                        <p:cTn id="168" dur="500"/>
                                        <p:tgtEl>
                                          <p:spTgt spid="6">
                                            <p:graphicEl>
                                              <a:dgm id="{3B7C543B-9D5A-4905-B5DC-866673B0903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ctrTitle"/>
          </p:nvPr>
        </p:nvSpPr>
        <p:spPr>
          <a:xfrm>
            <a:off x="685800" y="836712"/>
            <a:ext cx="7772400" cy="1470025"/>
          </a:xfrm>
        </p:spPr>
        <p:txBody>
          <a:bodyPr/>
          <a:lstStyle/>
          <a:p>
            <a:r>
              <a:rPr kumimoji="1" lang="en-US" altLang="ja-JP" dirty="0" smtClean="0"/>
              <a:t>1</a:t>
            </a:r>
            <a:r>
              <a:rPr kumimoji="1" lang="ja-JP" altLang="en-US" dirty="0" err="1" smtClean="0"/>
              <a:t>．</a:t>
            </a:r>
            <a:r>
              <a:rPr kumimoji="1" lang="ja-JP" altLang="en-US" dirty="0" smtClean="0"/>
              <a:t>債権・債務の目的</a:t>
            </a:r>
            <a:endParaRPr kumimoji="1" lang="ja-JP" altLang="en-US" dirty="0"/>
          </a:p>
        </p:txBody>
      </p:sp>
      <p:sp>
        <p:nvSpPr>
          <p:cNvPr id="7" name="サブタイトル 6"/>
          <p:cNvSpPr>
            <a:spLocks noGrp="1"/>
          </p:cNvSpPr>
          <p:nvPr>
            <p:ph type="subTitle" idx="1"/>
          </p:nvPr>
        </p:nvSpPr>
        <p:spPr>
          <a:xfrm>
            <a:off x="938463" y="2306737"/>
            <a:ext cx="7233937" cy="3714551"/>
          </a:xfrm>
        </p:spPr>
        <p:txBody>
          <a:bodyPr>
            <a:noAutofit/>
          </a:bodyPr>
          <a:lstStyle/>
          <a:p>
            <a:pPr marL="514350" indent="-514350" algn="l">
              <a:buFont typeface="+mj-lt"/>
              <a:buAutoNum type="arabicPeriod"/>
            </a:pPr>
            <a:r>
              <a:rPr lang="ja-JP" altLang="en-US" sz="2400" dirty="0" smtClean="0">
                <a:solidFill>
                  <a:schemeClr val="tx1"/>
                </a:solidFill>
              </a:rPr>
              <a:t>債権・債務の</a:t>
            </a:r>
            <a:r>
              <a:rPr lang="ja-JP" altLang="en-US" sz="2400" dirty="0">
                <a:solidFill>
                  <a:schemeClr val="tx1"/>
                </a:solidFill>
              </a:rPr>
              <a:t>目的</a:t>
            </a:r>
            <a:r>
              <a:rPr lang="ja-JP" altLang="en-US" sz="2400" dirty="0" smtClean="0">
                <a:solidFill>
                  <a:schemeClr val="tx1"/>
                </a:solidFill>
              </a:rPr>
              <a:t>とは</a:t>
            </a:r>
            <a:r>
              <a:rPr lang="ja-JP" altLang="en-US" sz="2400" dirty="0">
                <a:solidFill>
                  <a:schemeClr val="tx1"/>
                </a:solidFill>
              </a:rPr>
              <a:t>何</a:t>
            </a:r>
            <a:r>
              <a:rPr lang="ja-JP" altLang="en-US" sz="2400" dirty="0" smtClean="0">
                <a:solidFill>
                  <a:schemeClr val="tx1"/>
                </a:solidFill>
              </a:rPr>
              <a:t>か</a:t>
            </a:r>
            <a:r>
              <a:rPr lang="en-US" altLang="ja-JP" sz="2400" dirty="0" smtClean="0">
                <a:solidFill>
                  <a:schemeClr val="tx1"/>
                </a:solidFill>
              </a:rPr>
              <a:t>?</a:t>
            </a:r>
          </a:p>
          <a:p>
            <a:pPr marL="514350" indent="-514350" algn="l">
              <a:buFont typeface="+mj-lt"/>
              <a:buAutoNum type="arabicPeriod"/>
            </a:pPr>
            <a:r>
              <a:rPr lang="ja-JP" altLang="en-US" sz="2400" dirty="0" smtClean="0">
                <a:solidFill>
                  <a:schemeClr val="tx1"/>
                </a:solidFill>
              </a:rPr>
              <a:t>債権･債務の目的物とは何か</a:t>
            </a:r>
            <a:r>
              <a:rPr lang="en-US" altLang="ja-JP" sz="2400" dirty="0" smtClean="0">
                <a:solidFill>
                  <a:schemeClr val="tx1"/>
                </a:solidFill>
              </a:rPr>
              <a:t>?</a:t>
            </a:r>
          </a:p>
          <a:p>
            <a:pPr marL="800100" lvl="1" indent="-342900" algn="l">
              <a:buFont typeface="Arial" panose="020B0604020202020204" pitchFamily="34" charset="0"/>
              <a:buChar char="•"/>
            </a:pPr>
            <a:r>
              <a:rPr lang="en-US" altLang="ja-JP" sz="2000" dirty="0" smtClean="0">
                <a:solidFill>
                  <a:schemeClr val="tx1"/>
                </a:solidFill>
              </a:rPr>
              <a:t>Obligor + ought + to do + something.</a:t>
            </a:r>
          </a:p>
          <a:p>
            <a:pPr marL="514350" indent="-514350" algn="l">
              <a:buFont typeface="+mj-lt"/>
              <a:buAutoNum type="arabicPeriod"/>
            </a:pPr>
            <a:r>
              <a:rPr lang="ja-JP" altLang="en-US" sz="2400" dirty="0" smtClean="0">
                <a:solidFill>
                  <a:schemeClr val="tx1"/>
                </a:solidFill>
              </a:rPr>
              <a:t>債権・債務の目的と目的物との区別の困難さ</a:t>
            </a:r>
            <a:endParaRPr lang="en-US" altLang="ja-JP" sz="2400" dirty="0" smtClean="0">
              <a:solidFill>
                <a:schemeClr val="tx1"/>
              </a:solidFill>
            </a:endParaRPr>
          </a:p>
          <a:p>
            <a:pPr marL="514350" indent="-514350" algn="l">
              <a:buFont typeface="+mj-lt"/>
              <a:buAutoNum type="arabicPeriod"/>
            </a:pPr>
            <a:r>
              <a:rPr lang="ja-JP" altLang="en-US" sz="2400" dirty="0" smtClean="0">
                <a:solidFill>
                  <a:schemeClr val="tx1"/>
                </a:solidFill>
              </a:rPr>
              <a:t>立法者による債権の目的と目的物の誤り</a:t>
            </a:r>
            <a:endParaRPr lang="en-US" altLang="ja-JP" sz="2400" dirty="0" smtClean="0">
              <a:solidFill>
                <a:schemeClr val="tx1"/>
              </a:solidFill>
            </a:endParaRPr>
          </a:p>
          <a:p>
            <a:pPr marL="514350" indent="-514350" algn="l">
              <a:buFont typeface="+mj-lt"/>
              <a:buAutoNum type="arabicPeriod"/>
            </a:pPr>
            <a:r>
              <a:rPr lang="ja-JP" altLang="en-US" sz="2400" dirty="0" smtClean="0">
                <a:solidFill>
                  <a:schemeClr val="tx1"/>
                </a:solidFill>
              </a:rPr>
              <a:t>現代語化の際の誤りの修正</a:t>
            </a:r>
            <a:endParaRPr lang="en-US" altLang="ja-JP" sz="2400" dirty="0" smtClean="0">
              <a:solidFill>
                <a:schemeClr val="tx1"/>
              </a:solidFill>
            </a:endParaRPr>
          </a:p>
          <a:p>
            <a:pPr marL="514350" indent="-514350" algn="l">
              <a:buFont typeface="+mj-lt"/>
              <a:buAutoNum type="arabicPeriod"/>
            </a:pPr>
            <a:r>
              <a:rPr lang="ja-JP" altLang="en-US" sz="2400" dirty="0" smtClean="0">
                <a:solidFill>
                  <a:schemeClr val="tx1"/>
                </a:solidFill>
              </a:rPr>
              <a:t>修正後も続く，現行</a:t>
            </a:r>
            <a:r>
              <a:rPr lang="ja-JP" altLang="en-US" sz="2400" dirty="0">
                <a:solidFill>
                  <a:schemeClr val="tx1"/>
                </a:solidFill>
              </a:rPr>
              <a:t>民法</a:t>
            </a:r>
            <a:r>
              <a:rPr lang="ja-JP" altLang="en-US" sz="2400" dirty="0" smtClean="0">
                <a:solidFill>
                  <a:schemeClr val="tx1"/>
                </a:solidFill>
              </a:rPr>
              <a:t>の立法の</a:t>
            </a:r>
            <a:r>
              <a:rPr kumimoji="1" lang="ja-JP" altLang="en-US" sz="2400" dirty="0" smtClean="0">
                <a:solidFill>
                  <a:schemeClr val="tx1"/>
                </a:solidFill>
              </a:rPr>
              <a:t>過誤</a:t>
            </a:r>
            <a:endParaRPr kumimoji="1" lang="en-US" altLang="ja-JP" sz="2400" dirty="0" smtClean="0">
              <a:solidFill>
                <a:schemeClr val="tx1"/>
              </a:solidFill>
            </a:endParaRPr>
          </a:p>
          <a:p>
            <a:pPr marL="514350" indent="-514350" algn="l">
              <a:buFont typeface="+mj-lt"/>
              <a:buAutoNum type="arabicPeriod"/>
            </a:pPr>
            <a:r>
              <a:rPr lang="ja-JP" altLang="en-US" sz="2400" dirty="0">
                <a:solidFill>
                  <a:schemeClr val="tx1"/>
                </a:solidFill>
              </a:rPr>
              <a:t>誤</a:t>
            </a:r>
            <a:r>
              <a:rPr lang="ja-JP" altLang="en-US" sz="2400" dirty="0" smtClean="0">
                <a:solidFill>
                  <a:schemeClr val="tx1"/>
                </a:solidFill>
              </a:rPr>
              <a:t>りの</a:t>
            </a:r>
            <a:r>
              <a:rPr lang="ja-JP" altLang="en-US" sz="2400" dirty="0">
                <a:solidFill>
                  <a:schemeClr val="tx1"/>
                </a:solidFill>
              </a:rPr>
              <a:t>原因</a:t>
            </a:r>
            <a:r>
              <a:rPr lang="ja-JP" altLang="en-US" sz="2400" dirty="0" smtClean="0">
                <a:solidFill>
                  <a:schemeClr val="tx1"/>
                </a:solidFill>
              </a:rPr>
              <a:t>としての「物」の定義とそ</a:t>
            </a:r>
            <a:r>
              <a:rPr lang="ja-JP" altLang="en-US" sz="2400" dirty="0">
                <a:solidFill>
                  <a:schemeClr val="tx1"/>
                </a:solidFill>
              </a:rPr>
              <a:t>の</a:t>
            </a:r>
            <a:r>
              <a:rPr lang="ja-JP" altLang="en-US" sz="2400" dirty="0" smtClean="0">
                <a:solidFill>
                  <a:schemeClr val="tx1"/>
                </a:solidFill>
              </a:rPr>
              <a:t>課題</a:t>
            </a:r>
            <a:endParaRPr lang="en-US" altLang="ja-JP" sz="2400" dirty="0" smtClean="0">
              <a:solidFill>
                <a:schemeClr val="tx1"/>
              </a:solidFill>
            </a:endParaRPr>
          </a:p>
        </p:txBody>
      </p:sp>
      <p:sp>
        <p:nvSpPr>
          <p:cNvPr id="3" name="日付プレースホルダー 2"/>
          <p:cNvSpPr>
            <a:spLocks noGrp="1"/>
          </p:cNvSpPr>
          <p:nvPr>
            <p:ph type="dt" sz="half" idx="10"/>
          </p:nvPr>
        </p:nvSpPr>
        <p:spPr/>
        <p:txBody>
          <a:bodyPr/>
          <a:lstStyle/>
          <a:p>
            <a:r>
              <a:rPr kumimoji="1" lang="en-US" altLang="ja-JP" smtClean="0"/>
              <a:t>2015/4/21</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5</a:t>
            </a:fld>
            <a:endParaRPr kumimoji="1" lang="ja-JP" altLang="en-US"/>
          </a:p>
        </p:txBody>
      </p:sp>
    </p:spTree>
    <p:extLst>
      <p:ext uri="{BB962C8B-B14F-4D97-AF65-F5344CB8AC3E}">
        <p14:creationId xmlns:p14="http://schemas.microsoft.com/office/powerpoint/2010/main" val="4164910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left)">
                                      <p:cBhvr>
                                        <p:cTn id="12" dur="1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wipe(left)">
                                      <p:cBhvr>
                                        <p:cTn id="17" dur="10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wipe(left)">
                                      <p:cBhvr>
                                        <p:cTn id="22" dur="10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wipe(left)">
                                      <p:cBhvr>
                                        <p:cTn id="27" dur="1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wipe(left)">
                                      <p:cBhvr>
                                        <p:cTn id="32" dur="1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wipe(left)">
                                      <p:cBhvr>
                                        <p:cTn id="37" dur="15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wipe(left)">
                                      <p:cBhvr>
                                        <p:cTn id="42" dur="1250"/>
                                        <p:tgtEl>
                                          <p:spTgt spid="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7">
                                            <p:txEl>
                                              <p:pRg st="7" end="7"/>
                                            </p:txEl>
                                          </p:spTgt>
                                        </p:tgtEl>
                                        <p:attrNameLst>
                                          <p:attrName>style.visibility</p:attrName>
                                        </p:attrNameLst>
                                      </p:cBhvr>
                                      <p:to>
                                        <p:strVal val="visible"/>
                                      </p:to>
                                    </p:set>
                                    <p:animEffect transition="in" filter="wipe(left)">
                                      <p:cBhvr>
                                        <p:cTn id="47" dur="10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normAutofit fontScale="90000"/>
          </a:bodyPr>
          <a:lstStyle/>
          <a:p>
            <a:r>
              <a:rPr kumimoji="1" lang="ja-JP" altLang="en-US" dirty="0" smtClean="0"/>
              <a:t>債権とは何か</a:t>
            </a:r>
            <a:r>
              <a:rPr kumimoji="1" lang="en-US" altLang="ja-JP" dirty="0" smtClean="0"/>
              <a:t>? </a:t>
            </a:r>
            <a:r>
              <a:rPr kumimoji="1" lang="en-US" altLang="ja-JP" sz="3100" dirty="0" smtClean="0"/>
              <a:t/>
            </a:r>
            <a:br>
              <a:rPr kumimoji="1" lang="en-US" altLang="ja-JP" sz="3100" dirty="0" smtClean="0"/>
            </a:br>
            <a:r>
              <a:rPr kumimoji="1" lang="ja-JP" altLang="en-US" sz="3600" dirty="0" smtClean="0"/>
              <a:t>物権と債権と担保物権との区別</a:t>
            </a:r>
            <a:endParaRPr kumimoji="1" lang="ja-JP" altLang="en-US" dirty="0"/>
          </a:p>
        </p:txBody>
      </p:sp>
      <p:sp>
        <p:nvSpPr>
          <p:cNvPr id="5" name="日付プレースホルダー 4"/>
          <p:cNvSpPr>
            <a:spLocks noGrp="1"/>
          </p:cNvSpPr>
          <p:nvPr>
            <p:ph type="dt" sz="half" idx="10"/>
          </p:nvPr>
        </p:nvSpPr>
        <p:spPr/>
        <p:txBody>
          <a:bodyPr/>
          <a:lstStyle/>
          <a:p>
            <a:r>
              <a:rPr kumimoji="1" lang="en-US" altLang="ja-JP" smtClean="0"/>
              <a:t>2015/4/21</a:t>
            </a:r>
            <a:endParaRPr kumimoji="1" lang="ja-JP" altLang="en-US"/>
          </a:p>
        </p:txBody>
      </p:sp>
      <p:sp>
        <p:nvSpPr>
          <p:cNvPr id="6" name="フッター プレースホルダー 5"/>
          <p:cNvSpPr>
            <a:spLocks noGrp="1"/>
          </p:cNvSpPr>
          <p:nvPr>
            <p:ph type="ftr" sz="quarter" idx="11"/>
          </p:nvPr>
        </p:nvSpPr>
        <p:spPr/>
        <p:txBody>
          <a:bodyPr/>
          <a:lstStyle/>
          <a:p>
            <a:r>
              <a:rPr lang="en-US" altLang="ja-JP" smtClean="0"/>
              <a:t>Lecture on Obligation 2015</a:t>
            </a:r>
            <a:endParaRPr lang="ja-JP" altLang="en-US" dirty="0" smtClean="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6</a:t>
            </a:fld>
            <a:endParaRPr kumimoji="1" lang="ja-JP" altLang="en-US"/>
          </a:p>
        </p:txBody>
      </p:sp>
      <p:sp>
        <p:nvSpPr>
          <p:cNvPr id="9" name="右矢印 8"/>
          <p:cNvSpPr/>
          <p:nvPr/>
        </p:nvSpPr>
        <p:spPr>
          <a:xfrm>
            <a:off x="3444924" y="2718686"/>
            <a:ext cx="136815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請求</a:t>
            </a:r>
            <a:endParaRPr kumimoji="1" lang="ja-JP" altLang="en-US" dirty="0"/>
          </a:p>
        </p:txBody>
      </p:sp>
      <p:sp>
        <p:nvSpPr>
          <p:cNvPr id="10" name="右矢印 9"/>
          <p:cNvSpPr/>
          <p:nvPr/>
        </p:nvSpPr>
        <p:spPr>
          <a:xfrm rot="19631625" flipH="1">
            <a:off x="5968944" y="3252943"/>
            <a:ext cx="2435000" cy="1142739"/>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kumimoji="1" lang="ja-JP" altLang="en-US" dirty="0" smtClean="0"/>
              <a:t>掴取力</a:t>
            </a:r>
            <a:endParaRPr kumimoji="1" lang="en-US" altLang="ja-JP" dirty="0" smtClean="0"/>
          </a:p>
          <a:p>
            <a:pPr algn="ctr"/>
            <a:r>
              <a:rPr lang="ja-JP" altLang="en-US" dirty="0"/>
              <a:t>優先弁済権</a:t>
            </a:r>
            <a:endParaRPr kumimoji="1" lang="ja-JP" altLang="en-US" dirty="0"/>
          </a:p>
        </p:txBody>
      </p:sp>
      <p:sp>
        <p:nvSpPr>
          <p:cNvPr id="11" name="左矢印 10"/>
          <p:cNvSpPr/>
          <p:nvPr/>
        </p:nvSpPr>
        <p:spPr>
          <a:xfrm>
            <a:off x="6156176" y="2718686"/>
            <a:ext cx="1368152"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請求</a:t>
            </a:r>
            <a:endParaRPr kumimoji="1" lang="ja-JP" altLang="en-US" dirty="0"/>
          </a:p>
        </p:txBody>
      </p:sp>
      <p:sp>
        <p:nvSpPr>
          <p:cNvPr id="12" name="右矢印 11"/>
          <p:cNvSpPr/>
          <p:nvPr/>
        </p:nvSpPr>
        <p:spPr>
          <a:xfrm rot="1968375">
            <a:off x="2692076" y="3639299"/>
            <a:ext cx="2239475" cy="533095"/>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r"/>
            <a:r>
              <a:rPr kumimoji="1" lang="ja-JP" altLang="en-US" dirty="0" smtClean="0"/>
              <a:t>掴取力</a:t>
            </a:r>
            <a:r>
              <a:rPr kumimoji="1" lang="en-US" altLang="ja-JP" dirty="0" smtClean="0"/>
              <a:t>(</a:t>
            </a:r>
            <a:r>
              <a:rPr kumimoji="1" lang="ja-JP" altLang="en-US" dirty="0" smtClean="0"/>
              <a:t>強制執行</a:t>
            </a:r>
            <a:r>
              <a:rPr lang="en-US" altLang="ja-JP" dirty="0"/>
              <a:t>)</a:t>
            </a:r>
            <a:endParaRPr kumimoji="1" lang="ja-JP" altLang="en-US" dirty="0"/>
          </a:p>
        </p:txBody>
      </p:sp>
      <p:sp>
        <p:nvSpPr>
          <p:cNvPr id="13" name="円/楕円 12"/>
          <p:cNvSpPr/>
          <p:nvPr/>
        </p:nvSpPr>
        <p:spPr>
          <a:xfrm>
            <a:off x="539552" y="2600962"/>
            <a:ext cx="1368152" cy="79208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人</a:t>
            </a:r>
            <a:endParaRPr kumimoji="1" lang="ja-JP" altLang="en-US" dirty="0"/>
          </a:p>
        </p:txBody>
      </p:sp>
      <p:sp>
        <p:nvSpPr>
          <p:cNvPr id="14" name="正方形/長方形 13"/>
          <p:cNvSpPr/>
          <p:nvPr/>
        </p:nvSpPr>
        <p:spPr>
          <a:xfrm>
            <a:off x="539552" y="4473170"/>
            <a:ext cx="1440160" cy="72008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物</a:t>
            </a:r>
            <a:endParaRPr kumimoji="1" lang="ja-JP" altLang="en-US" dirty="0"/>
          </a:p>
        </p:txBody>
      </p:sp>
      <p:sp>
        <p:nvSpPr>
          <p:cNvPr id="15" name="下矢印 14"/>
          <p:cNvSpPr/>
          <p:nvPr/>
        </p:nvSpPr>
        <p:spPr>
          <a:xfrm>
            <a:off x="966430" y="3393050"/>
            <a:ext cx="586405" cy="1080120"/>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ja-JP" altLang="en-US" dirty="0" smtClean="0"/>
              <a:t>支配</a:t>
            </a:r>
            <a:endParaRPr kumimoji="1" lang="ja-JP" altLang="en-US" dirty="0"/>
          </a:p>
        </p:txBody>
      </p:sp>
      <p:sp>
        <p:nvSpPr>
          <p:cNvPr id="16" name="円/楕円 15"/>
          <p:cNvSpPr/>
          <p:nvPr/>
        </p:nvSpPr>
        <p:spPr>
          <a:xfrm>
            <a:off x="2195736" y="2600962"/>
            <a:ext cx="1368152" cy="792088"/>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債権者</a:t>
            </a:r>
            <a:endParaRPr kumimoji="1" lang="ja-JP" altLang="en-US" dirty="0"/>
          </a:p>
        </p:txBody>
      </p:sp>
      <p:sp>
        <p:nvSpPr>
          <p:cNvPr id="17" name="円/楕円 16"/>
          <p:cNvSpPr/>
          <p:nvPr/>
        </p:nvSpPr>
        <p:spPr>
          <a:xfrm>
            <a:off x="4788024" y="2600962"/>
            <a:ext cx="1368152" cy="792088"/>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債務者</a:t>
            </a:r>
            <a:endParaRPr kumimoji="1" lang="ja-JP" altLang="en-US" dirty="0"/>
          </a:p>
        </p:txBody>
      </p:sp>
      <p:sp>
        <p:nvSpPr>
          <p:cNvPr id="18" name="下矢印 17"/>
          <p:cNvSpPr/>
          <p:nvPr/>
        </p:nvSpPr>
        <p:spPr>
          <a:xfrm>
            <a:off x="5178898" y="3393050"/>
            <a:ext cx="586405" cy="1080120"/>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ja-JP" altLang="en-US" dirty="0" smtClean="0"/>
              <a:t>支配</a:t>
            </a:r>
            <a:endParaRPr kumimoji="1" lang="ja-JP" altLang="en-US" dirty="0"/>
          </a:p>
        </p:txBody>
      </p:sp>
      <p:sp>
        <p:nvSpPr>
          <p:cNvPr id="19" name="正方形/長方形 18"/>
          <p:cNvSpPr/>
          <p:nvPr/>
        </p:nvSpPr>
        <p:spPr>
          <a:xfrm>
            <a:off x="4752020" y="4473170"/>
            <a:ext cx="1440160" cy="72008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物</a:t>
            </a:r>
            <a:endParaRPr kumimoji="1" lang="ja-JP" altLang="en-US" dirty="0"/>
          </a:p>
        </p:txBody>
      </p:sp>
      <p:sp>
        <p:nvSpPr>
          <p:cNvPr id="20" name="円/楕円 19"/>
          <p:cNvSpPr/>
          <p:nvPr/>
        </p:nvSpPr>
        <p:spPr>
          <a:xfrm>
            <a:off x="7452320" y="2600962"/>
            <a:ext cx="1368152" cy="79208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smtClean="0"/>
              <a:t>担保</a:t>
            </a:r>
            <a:endParaRPr lang="en-US" altLang="ja-JP" dirty="0" smtClean="0"/>
          </a:p>
          <a:p>
            <a:pPr algn="ctr"/>
            <a:r>
              <a:rPr lang="ja-JP" altLang="en-US" dirty="0" smtClean="0"/>
              <a:t>債権者</a:t>
            </a:r>
            <a:endParaRPr kumimoji="1" lang="ja-JP" altLang="en-US" dirty="0"/>
          </a:p>
        </p:txBody>
      </p:sp>
      <p:sp>
        <p:nvSpPr>
          <p:cNvPr id="21" name="テキスト ボックス 20"/>
          <p:cNvSpPr txBox="1"/>
          <p:nvPr/>
        </p:nvSpPr>
        <p:spPr>
          <a:xfrm>
            <a:off x="395536" y="2024898"/>
            <a:ext cx="1512168" cy="461665"/>
          </a:xfrm>
          <a:prstGeom prst="rect">
            <a:avLst/>
          </a:prstGeom>
          <a:noFill/>
        </p:spPr>
        <p:txBody>
          <a:bodyPr wrap="square" rtlCol="0">
            <a:spAutoFit/>
          </a:bodyPr>
          <a:lstStyle/>
          <a:p>
            <a:pPr algn="ctr"/>
            <a:r>
              <a:rPr kumimoji="1" lang="ja-JP" altLang="en-US" sz="2400" dirty="0" smtClean="0"/>
              <a:t>物権</a:t>
            </a:r>
            <a:endParaRPr kumimoji="1" lang="ja-JP" altLang="en-US" sz="2400" dirty="0"/>
          </a:p>
        </p:txBody>
      </p:sp>
      <p:sp>
        <p:nvSpPr>
          <p:cNvPr id="22" name="テキスト ボックス 21"/>
          <p:cNvSpPr txBox="1"/>
          <p:nvPr/>
        </p:nvSpPr>
        <p:spPr>
          <a:xfrm>
            <a:off x="3059832" y="1988840"/>
            <a:ext cx="1512168" cy="461665"/>
          </a:xfrm>
          <a:prstGeom prst="rect">
            <a:avLst/>
          </a:prstGeom>
          <a:noFill/>
        </p:spPr>
        <p:txBody>
          <a:bodyPr wrap="square" rtlCol="0">
            <a:spAutoFit/>
          </a:bodyPr>
          <a:lstStyle/>
          <a:p>
            <a:pPr algn="ctr"/>
            <a:r>
              <a:rPr kumimoji="1" lang="ja-JP" altLang="en-US" sz="2400" dirty="0" smtClean="0"/>
              <a:t>債権</a:t>
            </a:r>
            <a:endParaRPr kumimoji="1" lang="ja-JP" altLang="en-US" sz="2400" dirty="0"/>
          </a:p>
        </p:txBody>
      </p:sp>
      <p:sp>
        <p:nvSpPr>
          <p:cNvPr id="23" name="テキスト ボックス 22"/>
          <p:cNvSpPr txBox="1"/>
          <p:nvPr/>
        </p:nvSpPr>
        <p:spPr>
          <a:xfrm>
            <a:off x="6430360" y="2024898"/>
            <a:ext cx="1512168" cy="461665"/>
          </a:xfrm>
          <a:prstGeom prst="rect">
            <a:avLst/>
          </a:prstGeom>
          <a:noFill/>
        </p:spPr>
        <p:txBody>
          <a:bodyPr wrap="square" rtlCol="0">
            <a:spAutoFit/>
          </a:bodyPr>
          <a:lstStyle/>
          <a:p>
            <a:pPr algn="ctr"/>
            <a:r>
              <a:rPr kumimoji="1" lang="ja-JP" altLang="en-US" sz="2400" dirty="0" smtClean="0"/>
              <a:t>担保物権</a:t>
            </a:r>
            <a:endParaRPr kumimoji="1" lang="ja-JP" altLang="en-US" sz="2400" dirty="0"/>
          </a:p>
        </p:txBody>
      </p:sp>
      <p:sp>
        <p:nvSpPr>
          <p:cNvPr id="24" name="テキスト ボックス 23"/>
          <p:cNvSpPr txBox="1"/>
          <p:nvPr/>
        </p:nvSpPr>
        <p:spPr>
          <a:xfrm>
            <a:off x="1403648" y="3501008"/>
            <a:ext cx="1326977" cy="646331"/>
          </a:xfrm>
          <a:prstGeom prst="rect">
            <a:avLst/>
          </a:prstGeom>
          <a:noFill/>
        </p:spPr>
        <p:txBody>
          <a:bodyPr wrap="square" rtlCol="0">
            <a:spAutoFit/>
          </a:bodyPr>
          <a:lstStyle/>
          <a:p>
            <a:r>
              <a:rPr lang="ja-JP" altLang="en-US" dirty="0" smtClean="0"/>
              <a:t>使用・収益</a:t>
            </a:r>
            <a:endParaRPr lang="en-US" altLang="ja-JP" dirty="0" smtClean="0"/>
          </a:p>
          <a:p>
            <a:r>
              <a:rPr kumimoji="1" lang="ja-JP" altLang="en-US" dirty="0" smtClean="0"/>
              <a:t>換価・処分</a:t>
            </a:r>
            <a:endParaRPr kumimoji="1" lang="ja-JP" altLang="en-US" dirty="0"/>
          </a:p>
        </p:txBody>
      </p:sp>
    </p:spTree>
    <p:extLst>
      <p:ext uri="{BB962C8B-B14F-4D97-AF65-F5344CB8AC3E}">
        <p14:creationId xmlns:p14="http://schemas.microsoft.com/office/powerpoint/2010/main" val="3176811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1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wipe(left)">
                                      <p:cBhvr>
                                        <p:cTn id="12" dur="500"/>
                                        <p:tgtEl>
                                          <p:spTgt spid="21"/>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wipe(left)">
                                      <p:cBhvr>
                                        <p:cTn id="16" dur="500"/>
                                        <p:tgtEl>
                                          <p:spTgt spid="22"/>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wipe(left)">
                                      <p:cBhvr>
                                        <p:cTn id="20" dur="500"/>
                                        <p:tgtEl>
                                          <p:spTgt spid="23"/>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left)">
                                      <p:cBhvr>
                                        <p:cTn id="25" dur="500"/>
                                        <p:tgtEl>
                                          <p:spTgt spid="13"/>
                                        </p:tgtEl>
                                      </p:cBhvr>
                                    </p:animEffect>
                                  </p:childTnLst>
                                </p:cTn>
                              </p:par>
                            </p:childTnLst>
                          </p:cTn>
                        </p:par>
                        <p:par>
                          <p:cTn id="26" fill="hold">
                            <p:stCondLst>
                              <p:cond delay="500"/>
                            </p:stCondLst>
                            <p:childTnLst>
                              <p:par>
                                <p:cTn id="27" presetID="22" presetClass="entr" presetSubtype="8" fill="hold" grpId="0" nodeType="afterEffect">
                                  <p:stCondLst>
                                    <p:cond delay="250"/>
                                  </p:stCondLst>
                                  <p:childTnLst>
                                    <p:set>
                                      <p:cBhvr>
                                        <p:cTn id="28" dur="1" fill="hold">
                                          <p:stCondLst>
                                            <p:cond delay="0"/>
                                          </p:stCondLst>
                                        </p:cTn>
                                        <p:tgtEl>
                                          <p:spTgt spid="14"/>
                                        </p:tgtEl>
                                        <p:attrNameLst>
                                          <p:attrName>style.visibility</p:attrName>
                                        </p:attrNameLst>
                                      </p:cBhvr>
                                      <p:to>
                                        <p:strVal val="visible"/>
                                      </p:to>
                                    </p:set>
                                    <p:animEffect transition="in" filter="wipe(left)">
                                      <p:cBhvr>
                                        <p:cTn id="29" dur="500"/>
                                        <p:tgtEl>
                                          <p:spTgt spid="14"/>
                                        </p:tgtEl>
                                      </p:cBhvr>
                                    </p:animEffect>
                                  </p:childTnLst>
                                </p:cTn>
                              </p:par>
                            </p:childTnLst>
                          </p:cTn>
                        </p:par>
                        <p:par>
                          <p:cTn id="30" fill="hold">
                            <p:stCondLst>
                              <p:cond delay="1250"/>
                            </p:stCondLst>
                            <p:childTnLst>
                              <p:par>
                                <p:cTn id="31" presetID="22" presetClass="entr" presetSubtype="1" fill="hold" grpId="0" nodeType="afterEffect">
                                  <p:stCondLst>
                                    <p:cond delay="250"/>
                                  </p:stCondLst>
                                  <p:childTnLst>
                                    <p:set>
                                      <p:cBhvr>
                                        <p:cTn id="32" dur="1" fill="hold">
                                          <p:stCondLst>
                                            <p:cond delay="0"/>
                                          </p:stCondLst>
                                        </p:cTn>
                                        <p:tgtEl>
                                          <p:spTgt spid="15"/>
                                        </p:tgtEl>
                                        <p:attrNameLst>
                                          <p:attrName>style.visibility</p:attrName>
                                        </p:attrNameLst>
                                      </p:cBhvr>
                                      <p:to>
                                        <p:strVal val="visible"/>
                                      </p:to>
                                    </p:set>
                                    <p:animEffect transition="in" filter="wipe(up)">
                                      <p:cBhvr>
                                        <p:cTn id="33" dur="500"/>
                                        <p:tgtEl>
                                          <p:spTgt spid="15"/>
                                        </p:tgtEl>
                                      </p:cBhvr>
                                    </p:animEffect>
                                  </p:childTnLst>
                                </p:cTn>
                              </p:par>
                              <p:par>
                                <p:cTn id="34" presetID="22" presetClass="entr" presetSubtype="1" fill="hold" grpId="0" nodeType="withEffect">
                                  <p:stCondLst>
                                    <p:cond delay="250"/>
                                  </p:stCondLst>
                                  <p:childTnLst>
                                    <p:set>
                                      <p:cBhvr>
                                        <p:cTn id="35" dur="1" fill="hold">
                                          <p:stCondLst>
                                            <p:cond delay="0"/>
                                          </p:stCondLst>
                                        </p:cTn>
                                        <p:tgtEl>
                                          <p:spTgt spid="24"/>
                                        </p:tgtEl>
                                        <p:attrNameLst>
                                          <p:attrName>style.visibility</p:attrName>
                                        </p:attrNameLst>
                                      </p:cBhvr>
                                      <p:to>
                                        <p:strVal val="visible"/>
                                      </p:to>
                                    </p:set>
                                    <p:animEffect transition="in" filter="wipe(up)">
                                      <p:cBhvr>
                                        <p:cTn id="36" dur="500"/>
                                        <p:tgtEl>
                                          <p:spTgt spid="24"/>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wipe(left)">
                                      <p:cBhvr>
                                        <p:cTn id="41" dur="500"/>
                                        <p:tgtEl>
                                          <p:spTgt spid="16"/>
                                        </p:tgtEl>
                                      </p:cBhvr>
                                    </p:animEffect>
                                  </p:childTnLst>
                                </p:cTn>
                              </p:par>
                            </p:childTnLst>
                          </p:cTn>
                        </p:par>
                        <p:par>
                          <p:cTn id="42" fill="hold">
                            <p:stCondLst>
                              <p:cond delay="500"/>
                            </p:stCondLst>
                            <p:childTnLst>
                              <p:par>
                                <p:cTn id="43" presetID="22" presetClass="entr" presetSubtype="2" fill="hold" grpId="0" nodeType="afterEffect">
                                  <p:stCondLst>
                                    <p:cond delay="250"/>
                                  </p:stCondLst>
                                  <p:childTnLst>
                                    <p:set>
                                      <p:cBhvr>
                                        <p:cTn id="44" dur="1" fill="hold">
                                          <p:stCondLst>
                                            <p:cond delay="0"/>
                                          </p:stCondLst>
                                        </p:cTn>
                                        <p:tgtEl>
                                          <p:spTgt spid="17"/>
                                        </p:tgtEl>
                                        <p:attrNameLst>
                                          <p:attrName>style.visibility</p:attrName>
                                        </p:attrNameLst>
                                      </p:cBhvr>
                                      <p:to>
                                        <p:strVal val="visible"/>
                                      </p:to>
                                    </p:set>
                                    <p:animEffect transition="in" filter="wipe(right)">
                                      <p:cBhvr>
                                        <p:cTn id="45" dur="500"/>
                                        <p:tgtEl>
                                          <p:spTgt spid="17"/>
                                        </p:tgtEl>
                                      </p:cBhvr>
                                    </p:animEffect>
                                  </p:childTnLst>
                                </p:cTn>
                              </p:par>
                            </p:childTnLst>
                          </p:cTn>
                        </p:par>
                        <p:par>
                          <p:cTn id="46" fill="hold">
                            <p:stCondLst>
                              <p:cond delay="1250"/>
                            </p:stCondLst>
                            <p:childTnLst>
                              <p:par>
                                <p:cTn id="47" presetID="22" presetClass="entr" presetSubtype="8" fill="hold" grpId="0" nodeType="afterEffect">
                                  <p:stCondLst>
                                    <p:cond delay="250"/>
                                  </p:stCondLst>
                                  <p:childTnLst>
                                    <p:set>
                                      <p:cBhvr>
                                        <p:cTn id="48" dur="1" fill="hold">
                                          <p:stCondLst>
                                            <p:cond delay="0"/>
                                          </p:stCondLst>
                                        </p:cTn>
                                        <p:tgtEl>
                                          <p:spTgt spid="9"/>
                                        </p:tgtEl>
                                        <p:attrNameLst>
                                          <p:attrName>style.visibility</p:attrName>
                                        </p:attrNameLst>
                                      </p:cBhvr>
                                      <p:to>
                                        <p:strVal val="visible"/>
                                      </p:to>
                                    </p:set>
                                    <p:animEffect transition="in" filter="wipe(left)">
                                      <p:cBhvr>
                                        <p:cTn id="49" dur="500"/>
                                        <p:tgtEl>
                                          <p:spTgt spid="9"/>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wipe(left)">
                                      <p:cBhvr>
                                        <p:cTn id="54" dur="500"/>
                                        <p:tgtEl>
                                          <p:spTgt spid="19"/>
                                        </p:tgtEl>
                                      </p:cBhvr>
                                    </p:animEffect>
                                  </p:childTnLst>
                                </p:cTn>
                              </p:par>
                            </p:childTnLst>
                          </p:cTn>
                        </p:par>
                        <p:par>
                          <p:cTn id="55" fill="hold">
                            <p:stCondLst>
                              <p:cond delay="500"/>
                            </p:stCondLst>
                            <p:childTnLst>
                              <p:par>
                                <p:cTn id="56" presetID="22" presetClass="entr" presetSubtype="1" fill="hold" grpId="0" nodeType="afterEffect">
                                  <p:stCondLst>
                                    <p:cond delay="250"/>
                                  </p:stCondLst>
                                  <p:childTnLst>
                                    <p:set>
                                      <p:cBhvr>
                                        <p:cTn id="57" dur="1" fill="hold">
                                          <p:stCondLst>
                                            <p:cond delay="0"/>
                                          </p:stCondLst>
                                        </p:cTn>
                                        <p:tgtEl>
                                          <p:spTgt spid="18"/>
                                        </p:tgtEl>
                                        <p:attrNameLst>
                                          <p:attrName>style.visibility</p:attrName>
                                        </p:attrNameLst>
                                      </p:cBhvr>
                                      <p:to>
                                        <p:strVal val="visible"/>
                                      </p:to>
                                    </p:set>
                                    <p:animEffect transition="in" filter="wipe(up)">
                                      <p:cBhvr>
                                        <p:cTn id="58" dur="500"/>
                                        <p:tgtEl>
                                          <p:spTgt spid="18"/>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wipe(left)">
                                      <p:cBhvr>
                                        <p:cTn id="63" dur="500"/>
                                        <p:tgtEl>
                                          <p:spTgt spid="12"/>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2" fill="hold" grpId="0" nodeType="click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wipe(right)">
                                      <p:cBhvr>
                                        <p:cTn id="68" dur="500"/>
                                        <p:tgtEl>
                                          <p:spTgt spid="20"/>
                                        </p:tgtEl>
                                      </p:cBhvr>
                                    </p:animEffect>
                                  </p:childTnLst>
                                </p:cTn>
                              </p:par>
                            </p:childTnLst>
                          </p:cTn>
                        </p:par>
                        <p:par>
                          <p:cTn id="69" fill="hold">
                            <p:stCondLst>
                              <p:cond delay="500"/>
                            </p:stCondLst>
                            <p:childTnLst>
                              <p:par>
                                <p:cTn id="70" presetID="22" presetClass="entr" presetSubtype="2" fill="hold" grpId="0" nodeType="afterEffect">
                                  <p:stCondLst>
                                    <p:cond delay="250"/>
                                  </p:stCondLst>
                                  <p:childTnLst>
                                    <p:set>
                                      <p:cBhvr>
                                        <p:cTn id="71" dur="1" fill="hold">
                                          <p:stCondLst>
                                            <p:cond delay="0"/>
                                          </p:stCondLst>
                                        </p:cTn>
                                        <p:tgtEl>
                                          <p:spTgt spid="11"/>
                                        </p:tgtEl>
                                        <p:attrNameLst>
                                          <p:attrName>style.visibility</p:attrName>
                                        </p:attrNameLst>
                                      </p:cBhvr>
                                      <p:to>
                                        <p:strVal val="visible"/>
                                      </p:to>
                                    </p:set>
                                    <p:animEffect transition="in" filter="wipe(right)">
                                      <p:cBhvr>
                                        <p:cTn id="72" dur="500"/>
                                        <p:tgtEl>
                                          <p:spTgt spid="11"/>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grpId="0" nodeType="clickEffect">
                                  <p:stCondLst>
                                    <p:cond delay="0"/>
                                  </p:stCondLst>
                                  <p:childTnLst>
                                    <p:set>
                                      <p:cBhvr>
                                        <p:cTn id="76" dur="1" fill="hold">
                                          <p:stCondLst>
                                            <p:cond delay="0"/>
                                          </p:stCondLst>
                                        </p:cTn>
                                        <p:tgtEl>
                                          <p:spTgt spid="10"/>
                                        </p:tgtEl>
                                        <p:attrNameLst>
                                          <p:attrName>style.visibility</p:attrName>
                                        </p:attrNameLst>
                                      </p:cBhvr>
                                      <p:to>
                                        <p:strVal val="visible"/>
                                      </p:to>
                                    </p:set>
                                    <p:animEffect transition="in" filter="wipe(up)">
                                      <p:cBhvr>
                                        <p:cTn id="7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p:bldP spid="22" grpId="0"/>
      <p:bldP spid="23" grpId="0"/>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物の定義の変遷</a:t>
            </a:r>
            <a:r>
              <a:rPr kumimoji="1" lang="ja-JP" altLang="en-US" sz="2800" dirty="0" smtClean="0"/>
              <a:t>　→</a:t>
            </a:r>
            <a:r>
              <a:rPr kumimoji="1" lang="ja-JP" altLang="en-US" sz="2800" dirty="0" smtClean="0">
                <a:hlinkClick r:id="rId3" action="ppaction://hlinksldjump"/>
              </a:rPr>
              <a:t>立法理由</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2015/4/21</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7</a:t>
            </a:fld>
            <a:endParaRPr kumimoji="1" lang="ja-JP" altLang="en-US"/>
          </a:p>
        </p:txBody>
      </p:sp>
      <p:sp>
        <p:nvSpPr>
          <p:cNvPr id="6" name="テキスト プレースホルダー 2"/>
          <p:cNvSpPr txBox="1">
            <a:spLocks/>
          </p:cNvSpPr>
          <p:nvPr/>
        </p:nvSpPr>
        <p:spPr>
          <a:xfrm>
            <a:off x="457200" y="1412776"/>
            <a:ext cx="4888270" cy="639762"/>
          </a:xfrm>
          <a:prstGeom prst="rect">
            <a:avLst/>
          </a:prstGeom>
        </p:spPr>
        <p:txBody>
          <a:bodyPr anchor="ct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2800" dirty="0" smtClean="0"/>
              <a:t>旧民法財産編　第</a:t>
            </a:r>
            <a:r>
              <a:rPr lang="en-US" altLang="ja-JP" sz="2800" dirty="0" smtClean="0"/>
              <a:t>6</a:t>
            </a:r>
            <a:r>
              <a:rPr lang="ja-JP" altLang="en-US" sz="2800" dirty="0" smtClean="0"/>
              <a:t>条</a:t>
            </a:r>
            <a:endParaRPr lang="ja-JP" altLang="en-US" sz="2800" dirty="0"/>
          </a:p>
        </p:txBody>
      </p:sp>
      <p:sp>
        <p:nvSpPr>
          <p:cNvPr id="7" name="コンテンツ プレースホルダー 3"/>
          <p:cNvSpPr txBox="1">
            <a:spLocks/>
          </p:cNvSpPr>
          <p:nvPr/>
        </p:nvSpPr>
        <p:spPr>
          <a:xfrm>
            <a:off x="457200" y="1988840"/>
            <a:ext cx="5554960" cy="4176464"/>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400" dirty="0" smtClean="0"/>
              <a:t>①物に</a:t>
            </a:r>
            <a:r>
              <a:rPr lang="ja-JP" altLang="en-US" sz="2400" b="1" dirty="0" smtClean="0">
                <a:solidFill>
                  <a:srgbClr val="FF0000"/>
                </a:solidFill>
              </a:rPr>
              <a:t>有体</a:t>
            </a:r>
            <a:r>
              <a:rPr lang="ja-JP" altLang="en-US" sz="2400" dirty="0" smtClean="0"/>
              <a:t>なる有り</a:t>
            </a:r>
            <a:r>
              <a:rPr lang="ja-JP" altLang="en-US" sz="2400" b="1" dirty="0" smtClean="0">
                <a:solidFill>
                  <a:schemeClr val="tx2"/>
                </a:solidFill>
              </a:rPr>
              <a:t>無体</a:t>
            </a:r>
            <a:r>
              <a:rPr lang="ja-JP" altLang="en-US" sz="2400" dirty="0" smtClean="0"/>
              <a:t>なる有り。</a:t>
            </a:r>
          </a:p>
          <a:p>
            <a:r>
              <a:rPr lang="ja-JP" altLang="en-US" sz="2400" dirty="0" smtClean="0"/>
              <a:t>②有体物とは人の感官に</a:t>
            </a:r>
            <a:r>
              <a:rPr lang="en-US" altLang="ja-JP" sz="2400" dirty="0" smtClean="0"/>
              <a:t/>
            </a:r>
            <a:br>
              <a:rPr lang="en-US" altLang="ja-JP" sz="2400" dirty="0" smtClean="0"/>
            </a:br>
            <a:r>
              <a:rPr lang="ja-JP" altLang="en-US" sz="2400" dirty="0" err="1" smtClean="0"/>
              <a:t>触るるものを</a:t>
            </a:r>
            <a:r>
              <a:rPr lang="ja-JP" altLang="en-US" sz="2400" dirty="0" smtClean="0"/>
              <a:t>謂ふ。即ち地所，</a:t>
            </a:r>
            <a:r>
              <a:rPr lang="en-US" altLang="ja-JP" sz="2400" dirty="0" smtClean="0"/>
              <a:t/>
            </a:r>
            <a:br>
              <a:rPr lang="en-US" altLang="ja-JP" sz="2400" dirty="0" smtClean="0"/>
            </a:br>
            <a:r>
              <a:rPr lang="ja-JP" altLang="en-US" sz="2400" dirty="0" smtClean="0"/>
              <a:t>建物，動物，器具の如し。</a:t>
            </a:r>
          </a:p>
          <a:p>
            <a:r>
              <a:rPr lang="ja-JP" altLang="en-US" sz="2400" dirty="0" smtClean="0"/>
              <a:t>③無体物とは智能のみを</a:t>
            </a:r>
            <a:r>
              <a:rPr lang="en-US" altLang="ja-JP" sz="2400" dirty="0" smtClean="0"/>
              <a:t/>
            </a:r>
            <a:br>
              <a:rPr lang="en-US" altLang="ja-JP" sz="2400" dirty="0" smtClean="0"/>
            </a:br>
            <a:r>
              <a:rPr lang="ja-JP" altLang="en-US" sz="2400" dirty="0" smtClean="0"/>
              <a:t>以て理会するものを</a:t>
            </a:r>
            <a:r>
              <a:rPr lang="ja-JP" altLang="en-US" sz="2400" dirty="0" err="1" smtClean="0"/>
              <a:t>謂ふ</a:t>
            </a:r>
            <a:r>
              <a:rPr lang="ja-JP" altLang="en-US" sz="2400" dirty="0" smtClean="0"/>
              <a:t>。</a:t>
            </a:r>
            <a:r>
              <a:rPr lang="en-US" altLang="ja-JP" sz="2400" dirty="0" smtClean="0"/>
              <a:t/>
            </a:r>
            <a:br>
              <a:rPr lang="en-US" altLang="ja-JP" sz="2400" dirty="0" smtClean="0"/>
            </a:br>
            <a:r>
              <a:rPr lang="ja-JP" altLang="en-US" sz="2400" dirty="0" smtClean="0"/>
              <a:t>即ち左の如し。</a:t>
            </a:r>
          </a:p>
          <a:p>
            <a:pPr marL="531813" lvl="1" indent="-173038"/>
            <a:r>
              <a:rPr lang="ja-JP" altLang="en-US" sz="2000" dirty="0" smtClean="0"/>
              <a:t>　第一　物権及び人権</a:t>
            </a:r>
            <a:r>
              <a:rPr lang="en-US" altLang="ja-JP" sz="2000" dirty="0" smtClean="0"/>
              <a:t>〔</a:t>
            </a:r>
            <a:r>
              <a:rPr lang="ja-JP" altLang="en-US" sz="2000" dirty="0" smtClean="0"/>
              <a:t>債権</a:t>
            </a:r>
            <a:r>
              <a:rPr lang="en-US" altLang="ja-JP" sz="2000" dirty="0" smtClean="0"/>
              <a:t>〕</a:t>
            </a:r>
            <a:endParaRPr lang="ja-JP" altLang="en-US" sz="2000" dirty="0" smtClean="0"/>
          </a:p>
          <a:p>
            <a:pPr marL="531813" lvl="1" indent="-173038"/>
            <a:r>
              <a:rPr lang="ja-JP" altLang="en-US" sz="2000" dirty="0" smtClean="0"/>
              <a:t>　第二　著述者，技術者及び発明者の権利</a:t>
            </a:r>
          </a:p>
          <a:p>
            <a:pPr marL="531813" lvl="1" indent="-173038"/>
            <a:r>
              <a:rPr lang="ja-JP" altLang="en-US" sz="2000" dirty="0" smtClean="0"/>
              <a:t>　第三　解散したる会社又は清算中なる共通に属する財産及び債務の包括</a:t>
            </a:r>
            <a:endParaRPr lang="ja-JP" altLang="en-US" sz="2000" dirty="0"/>
          </a:p>
        </p:txBody>
      </p:sp>
      <p:sp>
        <p:nvSpPr>
          <p:cNvPr id="8" name="テキスト プレースホルダー 4"/>
          <p:cNvSpPr txBox="1">
            <a:spLocks/>
          </p:cNvSpPr>
          <p:nvPr/>
        </p:nvSpPr>
        <p:spPr>
          <a:xfrm>
            <a:off x="5508104" y="1412776"/>
            <a:ext cx="3168352" cy="639762"/>
          </a:xfrm>
          <a:prstGeom prst="rect">
            <a:avLst/>
          </a:prstGeom>
        </p:spPr>
        <p:txBody>
          <a:bodyPr anchor="ctr">
            <a:norm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2800" dirty="0" smtClean="0"/>
              <a:t>現行民法　第</a:t>
            </a:r>
            <a:r>
              <a:rPr lang="en-US" altLang="ja-JP" sz="2800" dirty="0" smtClean="0"/>
              <a:t>85</a:t>
            </a:r>
            <a:r>
              <a:rPr lang="ja-JP" altLang="en-US" sz="2800" dirty="0" smtClean="0"/>
              <a:t>条</a:t>
            </a:r>
            <a:endParaRPr lang="ja-JP" altLang="en-US" sz="2800" dirty="0"/>
          </a:p>
        </p:txBody>
      </p:sp>
      <p:sp>
        <p:nvSpPr>
          <p:cNvPr id="9" name="コンテンツ プレースホルダー 5"/>
          <p:cNvSpPr txBox="1">
            <a:spLocks/>
          </p:cNvSpPr>
          <p:nvPr/>
        </p:nvSpPr>
        <p:spPr>
          <a:xfrm>
            <a:off x="6300192" y="2052538"/>
            <a:ext cx="2520280" cy="3951288"/>
          </a:xfrm>
          <a:prstGeom prst="rect">
            <a:avLst/>
          </a:prstGeom>
        </p:spPr>
        <p:txBody>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400" dirty="0" smtClean="0"/>
              <a:t>この法律において「物」とは，</a:t>
            </a:r>
            <a:r>
              <a:rPr lang="ja-JP" altLang="en-US" sz="2400" b="1" dirty="0" smtClean="0">
                <a:solidFill>
                  <a:srgbClr val="FF0000"/>
                </a:solidFill>
              </a:rPr>
              <a:t>有体物</a:t>
            </a:r>
            <a:r>
              <a:rPr lang="ja-JP" altLang="en-US" sz="2400" dirty="0" smtClean="0"/>
              <a:t>をいう。</a:t>
            </a:r>
            <a:endParaRPr lang="ja-JP" altLang="en-US" sz="2400" dirty="0"/>
          </a:p>
        </p:txBody>
      </p:sp>
      <p:pic>
        <p:nvPicPr>
          <p:cNvPr id="10" name="Picture 2" descr="C:\kagayama\Civ\Civ1\Pictures\3DOCTORS.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32240" y="3353313"/>
            <a:ext cx="1728192" cy="266797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3" descr="C:\kagayama\Civ\Civ1\Pictures\boisson.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8781" y="2447102"/>
            <a:ext cx="1333379" cy="26380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2795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wipe(up)">
                                      <p:cBhvr>
                                        <p:cTn id="17" dur="10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p:cTn id="22" dur="1000" fill="hold"/>
                                        <p:tgtEl>
                                          <p:spTgt spid="10"/>
                                        </p:tgtEl>
                                        <p:attrNameLst>
                                          <p:attrName>ppt_w</p:attrName>
                                        </p:attrNameLst>
                                      </p:cBhvr>
                                      <p:tavLst>
                                        <p:tav tm="0">
                                          <p:val>
                                            <p:fltVal val="0"/>
                                          </p:val>
                                        </p:tav>
                                        <p:tav tm="100000">
                                          <p:val>
                                            <p:strVal val="#ppt_w"/>
                                          </p:val>
                                        </p:tav>
                                      </p:tavLst>
                                    </p:anim>
                                    <p:anim calcmode="lin" valueType="num">
                                      <p:cBhvr>
                                        <p:cTn id="23" dur="1000" fill="hold"/>
                                        <p:tgtEl>
                                          <p:spTgt spid="10"/>
                                        </p:tgtEl>
                                        <p:attrNameLst>
                                          <p:attrName>ppt_h</p:attrName>
                                        </p:attrNameLst>
                                      </p:cBhvr>
                                      <p:tavLst>
                                        <p:tav tm="0">
                                          <p:val>
                                            <p:fltVal val="0"/>
                                          </p:val>
                                        </p:tav>
                                        <p:tav tm="100000">
                                          <p:val>
                                            <p:strVal val="#ppt_h"/>
                                          </p:val>
                                        </p:tav>
                                      </p:tavLst>
                                    </p:anim>
                                    <p:animEffect transition="in" filter="fade">
                                      <p:cBhvr>
                                        <p:cTn id="24" dur="10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animEffect transition="in" filter="wipe(left)">
                                      <p:cBhvr>
                                        <p:cTn id="29" dur="500"/>
                                        <p:tgtEl>
                                          <p:spTgt spid="6">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nodeType="click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p:cTn id="34" dur="1000" fill="hold"/>
                                        <p:tgtEl>
                                          <p:spTgt spid="11"/>
                                        </p:tgtEl>
                                        <p:attrNameLst>
                                          <p:attrName>ppt_w</p:attrName>
                                        </p:attrNameLst>
                                      </p:cBhvr>
                                      <p:tavLst>
                                        <p:tav tm="0">
                                          <p:val>
                                            <p:fltVal val="0"/>
                                          </p:val>
                                        </p:tav>
                                        <p:tav tm="100000">
                                          <p:val>
                                            <p:strVal val="#ppt_w"/>
                                          </p:val>
                                        </p:tav>
                                      </p:tavLst>
                                    </p:anim>
                                    <p:anim calcmode="lin" valueType="num">
                                      <p:cBhvr>
                                        <p:cTn id="35" dur="1000" fill="hold"/>
                                        <p:tgtEl>
                                          <p:spTgt spid="11"/>
                                        </p:tgtEl>
                                        <p:attrNameLst>
                                          <p:attrName>ppt_h</p:attrName>
                                        </p:attrNameLst>
                                      </p:cBhvr>
                                      <p:tavLst>
                                        <p:tav tm="0">
                                          <p:val>
                                            <p:fltVal val="0"/>
                                          </p:val>
                                        </p:tav>
                                        <p:tav tm="100000">
                                          <p:val>
                                            <p:strVal val="#ppt_h"/>
                                          </p:val>
                                        </p:tav>
                                      </p:tavLst>
                                    </p:anim>
                                    <p:animEffect transition="in" filter="fade">
                                      <p:cBhvr>
                                        <p:cTn id="36" dur="10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7">
                                            <p:txEl>
                                              <p:pRg st="0" end="0"/>
                                            </p:txEl>
                                          </p:spTgt>
                                        </p:tgtEl>
                                        <p:attrNameLst>
                                          <p:attrName>style.visibility</p:attrName>
                                        </p:attrNameLst>
                                      </p:cBhvr>
                                      <p:to>
                                        <p:strVal val="visible"/>
                                      </p:to>
                                    </p:set>
                                    <p:animEffect transition="in" filter="wipe(left)">
                                      <p:cBhvr>
                                        <p:cTn id="41" dur="750"/>
                                        <p:tgtEl>
                                          <p:spTgt spid="7">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grpId="0" nodeType="clickEffect">
                                  <p:stCondLst>
                                    <p:cond delay="0"/>
                                  </p:stCondLst>
                                  <p:childTnLst>
                                    <p:set>
                                      <p:cBhvr>
                                        <p:cTn id="45" dur="1" fill="hold">
                                          <p:stCondLst>
                                            <p:cond delay="0"/>
                                          </p:stCondLst>
                                        </p:cTn>
                                        <p:tgtEl>
                                          <p:spTgt spid="7">
                                            <p:txEl>
                                              <p:pRg st="1" end="1"/>
                                            </p:txEl>
                                          </p:spTgt>
                                        </p:tgtEl>
                                        <p:attrNameLst>
                                          <p:attrName>style.visibility</p:attrName>
                                        </p:attrNameLst>
                                      </p:cBhvr>
                                      <p:to>
                                        <p:strVal val="visible"/>
                                      </p:to>
                                    </p:set>
                                    <p:animEffect transition="in" filter="wipe(up)">
                                      <p:cBhvr>
                                        <p:cTn id="46" dur="1250"/>
                                        <p:tgtEl>
                                          <p:spTgt spid="7">
                                            <p:txEl>
                                              <p:pRg st="1" end="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1" fill="hold" grpId="0" nodeType="clickEffect">
                                  <p:stCondLst>
                                    <p:cond delay="0"/>
                                  </p:stCondLst>
                                  <p:childTnLst>
                                    <p:set>
                                      <p:cBhvr>
                                        <p:cTn id="50" dur="1" fill="hold">
                                          <p:stCondLst>
                                            <p:cond delay="0"/>
                                          </p:stCondLst>
                                        </p:cTn>
                                        <p:tgtEl>
                                          <p:spTgt spid="7">
                                            <p:txEl>
                                              <p:pRg st="2" end="2"/>
                                            </p:txEl>
                                          </p:spTgt>
                                        </p:tgtEl>
                                        <p:attrNameLst>
                                          <p:attrName>style.visibility</p:attrName>
                                        </p:attrNameLst>
                                      </p:cBhvr>
                                      <p:to>
                                        <p:strVal val="visible"/>
                                      </p:to>
                                    </p:set>
                                    <p:animEffect transition="in" filter="wipe(up)">
                                      <p:cBhvr>
                                        <p:cTn id="51" dur="1000"/>
                                        <p:tgtEl>
                                          <p:spTgt spid="7">
                                            <p:txEl>
                                              <p:pRg st="2" end="2"/>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7">
                                            <p:txEl>
                                              <p:pRg st="3" end="3"/>
                                            </p:txEl>
                                          </p:spTgt>
                                        </p:tgtEl>
                                        <p:attrNameLst>
                                          <p:attrName>style.visibility</p:attrName>
                                        </p:attrNameLst>
                                      </p:cBhvr>
                                      <p:to>
                                        <p:strVal val="visible"/>
                                      </p:to>
                                    </p:set>
                                    <p:animEffect transition="in" filter="wipe(left)">
                                      <p:cBhvr>
                                        <p:cTn id="56" dur="500"/>
                                        <p:tgtEl>
                                          <p:spTgt spid="7">
                                            <p:txEl>
                                              <p:pRg st="3" end="3"/>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7">
                                            <p:txEl>
                                              <p:pRg st="4" end="4"/>
                                            </p:txEl>
                                          </p:spTgt>
                                        </p:tgtEl>
                                        <p:attrNameLst>
                                          <p:attrName>style.visibility</p:attrName>
                                        </p:attrNameLst>
                                      </p:cBhvr>
                                      <p:to>
                                        <p:strVal val="visible"/>
                                      </p:to>
                                    </p:set>
                                    <p:animEffect transition="in" filter="wipe(left)">
                                      <p:cBhvr>
                                        <p:cTn id="61" dur="750"/>
                                        <p:tgtEl>
                                          <p:spTgt spid="7">
                                            <p:txEl>
                                              <p:pRg st="4" end="4"/>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1" fill="hold" grpId="0" nodeType="clickEffect">
                                  <p:stCondLst>
                                    <p:cond delay="0"/>
                                  </p:stCondLst>
                                  <p:childTnLst>
                                    <p:set>
                                      <p:cBhvr>
                                        <p:cTn id="65" dur="1" fill="hold">
                                          <p:stCondLst>
                                            <p:cond delay="0"/>
                                          </p:stCondLst>
                                        </p:cTn>
                                        <p:tgtEl>
                                          <p:spTgt spid="7">
                                            <p:txEl>
                                              <p:pRg st="5" end="5"/>
                                            </p:txEl>
                                          </p:spTgt>
                                        </p:tgtEl>
                                        <p:attrNameLst>
                                          <p:attrName>style.visibility</p:attrName>
                                        </p:attrNameLst>
                                      </p:cBhvr>
                                      <p:to>
                                        <p:strVal val="visible"/>
                                      </p:to>
                                    </p:set>
                                    <p:animEffect transition="in" filter="wipe(up)">
                                      <p:cBhvr>
                                        <p:cTn id="66" dur="10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uiExpand="1" build="p"/>
      <p:bldP spid="8" grpId="0"/>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435280" cy="1143000"/>
          </a:xfrm>
        </p:spPr>
        <p:txBody>
          <a:bodyPr>
            <a:normAutofit fontScale="90000"/>
          </a:bodyPr>
          <a:lstStyle/>
          <a:p>
            <a:pPr marL="742950" indent="-742950">
              <a:buFont typeface="+mj-lt"/>
              <a:buAutoNum type="arabicPeriod"/>
            </a:pPr>
            <a:r>
              <a:rPr lang="ja-JP" altLang="en-US" dirty="0">
                <a:hlinkClick r:id="rId3" action="ppaction://hlinksldjump"/>
              </a:rPr>
              <a:t>民法</a:t>
            </a:r>
            <a:r>
              <a:rPr lang="en-US" altLang="ja-JP" dirty="0">
                <a:hlinkClick r:id="rId3" action="ppaction://hlinksldjump"/>
              </a:rPr>
              <a:t>85</a:t>
            </a:r>
            <a:r>
              <a:rPr lang="ja-JP" altLang="en-US" dirty="0">
                <a:hlinkClick r:id="rId3" action="ppaction://hlinksldjump"/>
              </a:rPr>
              <a:t>条</a:t>
            </a:r>
            <a:r>
              <a:rPr lang="ja-JP" altLang="en-US" dirty="0"/>
              <a:t>の立法</a:t>
            </a:r>
            <a:r>
              <a:rPr lang="ja-JP" altLang="en-US" dirty="0" smtClean="0"/>
              <a:t>理由</a:t>
            </a:r>
            <a:r>
              <a:rPr lang="en-US" altLang="ja-JP" dirty="0"/>
              <a:t/>
            </a:r>
            <a:br>
              <a:rPr lang="en-US" altLang="ja-JP" dirty="0"/>
            </a:br>
            <a:r>
              <a:rPr lang="ja-JP" altLang="en-US" sz="2700" dirty="0" smtClean="0"/>
              <a:t>（</a:t>
            </a:r>
            <a:r>
              <a:rPr lang="ja-JP" altLang="en-US" sz="2700" dirty="0"/>
              <a:t>広中俊雄編著</a:t>
            </a:r>
            <a:r>
              <a:rPr lang="en-US" altLang="ja-JP" sz="2700" dirty="0"/>
              <a:t>『</a:t>
            </a:r>
            <a:r>
              <a:rPr lang="ja-JP" altLang="en-US" sz="2700" dirty="0"/>
              <a:t>民法修正案</a:t>
            </a:r>
            <a:r>
              <a:rPr lang="en-US" altLang="ja-JP" sz="2700" dirty="0"/>
              <a:t>〔</a:t>
            </a:r>
            <a:r>
              <a:rPr lang="ja-JP" altLang="en-US" sz="2700" dirty="0"/>
              <a:t>前三編</a:t>
            </a:r>
            <a:r>
              <a:rPr lang="en-US" altLang="ja-JP" sz="2700" dirty="0"/>
              <a:t>〕</a:t>
            </a:r>
            <a:r>
              <a:rPr lang="ja-JP" altLang="en-US" sz="2700" dirty="0"/>
              <a:t>の理由書</a:t>
            </a:r>
            <a:r>
              <a:rPr lang="en-US" altLang="ja-JP" sz="2700" dirty="0"/>
              <a:t>』</a:t>
            </a:r>
            <a:r>
              <a:rPr lang="ja-JP" altLang="en-US" sz="2700" dirty="0"/>
              <a:t>有斐閣）</a:t>
            </a:r>
            <a:endParaRPr kumimoji="1" lang="ja-JP" altLang="en-US" sz="2700" dirty="0"/>
          </a:p>
        </p:txBody>
      </p:sp>
      <p:sp>
        <p:nvSpPr>
          <p:cNvPr id="3" name="日付プレースホルダー 2"/>
          <p:cNvSpPr>
            <a:spLocks noGrp="1"/>
          </p:cNvSpPr>
          <p:nvPr>
            <p:ph type="dt" sz="half" idx="10"/>
          </p:nvPr>
        </p:nvSpPr>
        <p:spPr/>
        <p:txBody>
          <a:bodyPr/>
          <a:lstStyle/>
          <a:p>
            <a:r>
              <a:rPr kumimoji="1" lang="en-US" altLang="ja-JP" smtClean="0"/>
              <a:t>2015/4/21</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8</a:t>
            </a:fld>
            <a:endParaRPr kumimoji="1" lang="ja-JP" altLang="en-US"/>
          </a:p>
        </p:txBody>
      </p:sp>
      <p:sp>
        <p:nvSpPr>
          <p:cNvPr id="6" name="コンテンツ プレースホルダー 10"/>
          <p:cNvSpPr txBox="1">
            <a:spLocks/>
          </p:cNvSpPr>
          <p:nvPr/>
        </p:nvSpPr>
        <p:spPr>
          <a:xfrm>
            <a:off x="457200" y="1600200"/>
            <a:ext cx="8229600" cy="4525963"/>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en-US" altLang="ja-JP" sz="2000" dirty="0" smtClean="0"/>
              <a:t>〔</a:t>
            </a:r>
            <a:r>
              <a:rPr lang="ja-JP" altLang="en-US" sz="2000" dirty="0" smtClean="0"/>
              <a:t>旧民法</a:t>
            </a:r>
            <a:r>
              <a:rPr lang="en-US" altLang="ja-JP" sz="2000" dirty="0" smtClean="0"/>
              <a:t>〕</a:t>
            </a:r>
            <a:r>
              <a:rPr lang="ja-JP" altLang="en-US" sz="2000" dirty="0" smtClean="0"/>
              <a:t>同編</a:t>
            </a:r>
            <a:r>
              <a:rPr lang="en-US" altLang="ja-JP" sz="2000" dirty="0" smtClean="0"/>
              <a:t>〔</a:t>
            </a:r>
            <a:r>
              <a:rPr lang="ja-JP" altLang="en-US" sz="2000" dirty="0" smtClean="0"/>
              <a:t>財産編</a:t>
            </a:r>
            <a:r>
              <a:rPr lang="en-US" altLang="ja-JP" sz="2000" dirty="0" smtClean="0"/>
              <a:t>〕</a:t>
            </a:r>
            <a:r>
              <a:rPr lang="ja-JP" altLang="en-US" sz="2000" dirty="0" smtClean="0"/>
              <a:t>第</a:t>
            </a:r>
            <a:r>
              <a:rPr lang="en-US" altLang="ja-JP" sz="2000" dirty="0" smtClean="0"/>
              <a:t>6</a:t>
            </a:r>
            <a:r>
              <a:rPr lang="ja-JP" altLang="en-US" sz="2000" dirty="0" smtClean="0"/>
              <a:t>条は，物の第一の区別として有体物と</a:t>
            </a:r>
            <a:r>
              <a:rPr lang="ja-JP" altLang="en-US" sz="2000" b="1" dirty="0" smtClean="0">
                <a:solidFill>
                  <a:schemeClr val="tx2"/>
                </a:solidFill>
              </a:rPr>
              <a:t>無体物</a:t>
            </a:r>
            <a:r>
              <a:rPr lang="ja-JP" altLang="en-US" sz="2000" dirty="0" smtClean="0"/>
              <a:t>との区別を掲げ，且，之が定義を下したり。</a:t>
            </a:r>
          </a:p>
          <a:p>
            <a:r>
              <a:rPr lang="ja-JP" altLang="en-US" sz="2000" dirty="0" smtClean="0"/>
              <a:t>然れども，是亦</a:t>
            </a:r>
            <a:r>
              <a:rPr lang="ja-JP" altLang="en-US" sz="2000" b="1" dirty="0" smtClean="0">
                <a:solidFill>
                  <a:srgbClr val="FF0000"/>
                </a:solidFill>
              </a:rPr>
              <a:t>無益の条文</a:t>
            </a:r>
            <a:r>
              <a:rPr lang="ja-JP" altLang="en-US" sz="2000" dirty="0" smtClean="0"/>
              <a:t>たるのみならず，其定義中には往往穏当ならざる点なしとせず。殊に</a:t>
            </a:r>
            <a:r>
              <a:rPr lang="ja-JP" altLang="en-US" sz="2000" b="1" dirty="0" smtClean="0">
                <a:solidFill>
                  <a:schemeClr val="tx2"/>
                </a:solidFill>
              </a:rPr>
              <a:t>無体物を以て物権，人権其他の権利を</a:t>
            </a:r>
            <a:r>
              <a:rPr lang="ja-JP" altLang="en-US" sz="2000" b="1" dirty="0" err="1" smtClean="0">
                <a:solidFill>
                  <a:schemeClr val="tx2"/>
                </a:solidFill>
              </a:rPr>
              <a:t>謂ふ</a:t>
            </a:r>
            <a:r>
              <a:rPr lang="ja-JP" altLang="en-US" sz="2000" b="1" dirty="0" smtClean="0">
                <a:solidFill>
                  <a:schemeClr val="tx2"/>
                </a:solidFill>
              </a:rPr>
              <a:t>もの</a:t>
            </a:r>
            <a:r>
              <a:rPr lang="ja-JP" altLang="en-US" sz="2000" dirty="0" smtClean="0"/>
              <a:t>とし，常に物権，人権の</a:t>
            </a:r>
            <a:r>
              <a:rPr lang="ja-JP" altLang="en-US" sz="2000" b="1" dirty="0" smtClean="0">
                <a:solidFill>
                  <a:schemeClr val="tx2"/>
                </a:solidFill>
              </a:rPr>
              <a:t>目的物たるもの</a:t>
            </a:r>
            <a:r>
              <a:rPr lang="ja-JP" altLang="en-US" sz="2000" dirty="0" smtClean="0"/>
              <a:t>としたるは，</a:t>
            </a:r>
            <a:r>
              <a:rPr lang="ja-JP" altLang="en-US" sz="2000" b="1" dirty="0" smtClean="0">
                <a:solidFill>
                  <a:srgbClr val="FF0000"/>
                </a:solidFill>
              </a:rPr>
              <a:t>甚だ其当を得ず</a:t>
            </a:r>
            <a:r>
              <a:rPr lang="ja-JP" altLang="en-US" sz="2000" dirty="0" smtClean="0"/>
              <a:t>。</a:t>
            </a:r>
          </a:p>
          <a:p>
            <a:r>
              <a:rPr lang="ja-JP" altLang="en-US" sz="2000" dirty="0" smtClean="0"/>
              <a:t>其結果として，</a:t>
            </a:r>
            <a:r>
              <a:rPr lang="ja-JP" altLang="en-US" sz="2000" b="1" dirty="0" smtClean="0">
                <a:solidFill>
                  <a:srgbClr val="FF0000"/>
                </a:solidFill>
              </a:rPr>
              <a:t>債権の所有権なるものを</a:t>
            </a:r>
            <a:r>
              <a:rPr lang="ja-JP" altLang="en-US" sz="2000" b="1" dirty="0" err="1" smtClean="0">
                <a:solidFill>
                  <a:srgbClr val="FF0000"/>
                </a:solidFill>
              </a:rPr>
              <a:t>認むるに</a:t>
            </a:r>
            <a:r>
              <a:rPr lang="ja-JP" altLang="en-US" sz="2000" b="1" dirty="0" smtClean="0">
                <a:solidFill>
                  <a:srgbClr val="FF0000"/>
                </a:solidFill>
              </a:rPr>
              <a:t>至り</a:t>
            </a:r>
            <a:r>
              <a:rPr lang="ja-JP" altLang="en-US" sz="2000" dirty="0" smtClean="0"/>
              <a:t>ては（取</a:t>
            </a:r>
            <a:r>
              <a:rPr lang="en-US" altLang="ja-JP" sz="2000" dirty="0" smtClean="0"/>
              <a:t>〔</a:t>
            </a:r>
            <a:r>
              <a:rPr lang="ja-JP" altLang="en-US" sz="2000" dirty="0" smtClean="0"/>
              <a:t>財産取得編</a:t>
            </a:r>
            <a:r>
              <a:rPr lang="en-US" altLang="ja-JP" sz="2000" dirty="0" smtClean="0"/>
              <a:t>〕24</a:t>
            </a:r>
            <a:r>
              <a:rPr lang="ja-JP" altLang="en-US" sz="2000" dirty="0" err="1" smtClean="0"/>
              <a:t>，</a:t>
            </a:r>
            <a:r>
              <a:rPr lang="en-US" altLang="ja-JP" sz="2000" dirty="0" smtClean="0"/>
              <a:t>68〔</a:t>
            </a:r>
            <a:r>
              <a:rPr lang="ja-JP" altLang="en-US" sz="2000" dirty="0" smtClean="0"/>
              <a:t>条</a:t>
            </a:r>
            <a:r>
              <a:rPr lang="en-US" altLang="ja-JP" sz="2000" dirty="0" smtClean="0"/>
              <a:t>〕</a:t>
            </a:r>
            <a:r>
              <a:rPr lang="ja-JP" altLang="en-US" sz="2000" dirty="0" smtClean="0"/>
              <a:t>）実に物権の何物たるを知ること能はざらしむ。</a:t>
            </a:r>
            <a:r>
              <a:rPr lang="en-US" altLang="ja-JP" sz="2000" dirty="0" smtClean="0"/>
              <a:t/>
            </a:r>
            <a:br>
              <a:rPr lang="en-US" altLang="ja-JP" sz="2000" dirty="0" smtClean="0"/>
            </a:br>
            <a:r>
              <a:rPr lang="ja-JP" altLang="en-US" sz="2000" dirty="0" smtClean="0"/>
              <a:t>此の如く</a:t>
            </a:r>
            <a:r>
              <a:rPr lang="ja-JP" altLang="en-US" sz="2000" dirty="0" err="1" smtClean="0"/>
              <a:t>んば</a:t>
            </a:r>
            <a:r>
              <a:rPr lang="ja-JP" altLang="en-US" sz="2000" dirty="0" smtClean="0"/>
              <a:t>，所謂人権なるものは常に物権の目的物に</a:t>
            </a:r>
            <a:r>
              <a:rPr lang="en-US" altLang="ja-JP" sz="2000" dirty="0" smtClean="0"/>
              <a:t/>
            </a:r>
            <a:br>
              <a:rPr lang="en-US" altLang="ja-JP" sz="2000" dirty="0" smtClean="0"/>
            </a:br>
            <a:r>
              <a:rPr lang="ja-JP" altLang="en-US" sz="2000" dirty="0" smtClean="0"/>
              <a:t>過ぎずして，結局，財産編第</a:t>
            </a:r>
            <a:r>
              <a:rPr lang="en-US" altLang="ja-JP" sz="2000" dirty="0" smtClean="0"/>
              <a:t>1</a:t>
            </a:r>
            <a:r>
              <a:rPr lang="ja-JP" altLang="en-US" sz="2000" dirty="0" smtClean="0"/>
              <a:t>条及び第</a:t>
            </a:r>
            <a:r>
              <a:rPr lang="en-US" altLang="ja-JP" sz="2000" dirty="0" smtClean="0"/>
              <a:t>2</a:t>
            </a:r>
            <a:r>
              <a:rPr lang="ja-JP" altLang="en-US" sz="2000" dirty="0" smtClean="0"/>
              <a:t>条の原則と</a:t>
            </a:r>
            <a:r>
              <a:rPr lang="ja-JP" altLang="en-US" sz="2000" b="1" dirty="0" smtClean="0">
                <a:solidFill>
                  <a:srgbClr val="FF0000"/>
                </a:solidFill>
              </a:rPr>
              <a:t>撞著</a:t>
            </a:r>
            <a:r>
              <a:rPr lang="en-US" altLang="ja-JP" sz="2000" b="1" dirty="0" smtClean="0">
                <a:solidFill>
                  <a:srgbClr val="FF0000"/>
                </a:solidFill>
              </a:rPr>
              <a:t/>
            </a:r>
            <a:br>
              <a:rPr lang="en-US" altLang="ja-JP" sz="2000" b="1" dirty="0" smtClean="0">
                <a:solidFill>
                  <a:srgbClr val="FF0000"/>
                </a:solidFill>
              </a:rPr>
            </a:br>
            <a:r>
              <a:rPr lang="en-US" altLang="ja-JP" sz="2000" b="1" dirty="0" smtClean="0">
                <a:solidFill>
                  <a:srgbClr val="FF0000"/>
                </a:solidFill>
              </a:rPr>
              <a:t>〔</a:t>
            </a:r>
            <a:r>
              <a:rPr lang="ja-JP" altLang="en-US" sz="2000" b="1" dirty="0" smtClean="0">
                <a:solidFill>
                  <a:srgbClr val="FF0000"/>
                </a:solidFill>
              </a:rPr>
              <a:t>矛盾</a:t>
            </a:r>
            <a:r>
              <a:rPr lang="en-US" altLang="ja-JP" sz="2000" b="1" dirty="0" smtClean="0">
                <a:solidFill>
                  <a:srgbClr val="FF0000"/>
                </a:solidFill>
              </a:rPr>
              <a:t>〕</a:t>
            </a:r>
            <a:r>
              <a:rPr lang="ja-JP" altLang="en-US" sz="2000" b="1" dirty="0" smtClean="0">
                <a:solidFill>
                  <a:srgbClr val="FF0000"/>
                </a:solidFill>
              </a:rPr>
              <a:t>するに至らん</a:t>
            </a:r>
            <a:r>
              <a:rPr lang="ja-JP" altLang="en-US" sz="2000" dirty="0" smtClean="0"/>
              <a:t>。</a:t>
            </a:r>
            <a:endParaRPr lang="en-US" altLang="ja-JP" sz="2000" dirty="0" smtClean="0"/>
          </a:p>
          <a:p>
            <a:r>
              <a:rPr lang="ja-JP" altLang="en-US" sz="2000" dirty="0" smtClean="0"/>
              <a:t>本案は，左に</a:t>
            </a:r>
            <a:r>
              <a:rPr lang="ja-JP" altLang="en-US" sz="2000" dirty="0" err="1" smtClean="0"/>
              <a:t>掲ぐる</a:t>
            </a:r>
            <a:r>
              <a:rPr lang="ja-JP" altLang="en-US" sz="2000" dirty="0" smtClean="0"/>
              <a:t>如く，法律上，物とは単に有体物のみ</a:t>
            </a:r>
            <a:r>
              <a:rPr lang="en-US" altLang="ja-JP" sz="2000" dirty="0" smtClean="0"/>
              <a:t/>
            </a:r>
            <a:br>
              <a:rPr lang="en-US" altLang="ja-JP" sz="2000" dirty="0" smtClean="0"/>
            </a:br>
            <a:r>
              <a:rPr lang="ja-JP" altLang="en-US" sz="2000" dirty="0" smtClean="0"/>
              <a:t>を指すことに定めたるに依り，右の条文</a:t>
            </a:r>
            <a:r>
              <a:rPr lang="en-US" altLang="ja-JP" sz="2000" b="1" dirty="0" smtClean="0">
                <a:solidFill>
                  <a:srgbClr val="FF0000"/>
                </a:solidFill>
              </a:rPr>
              <a:t>〔</a:t>
            </a:r>
            <a:r>
              <a:rPr lang="ja-JP" altLang="en-US" sz="2000" b="1" dirty="0" smtClean="0">
                <a:solidFill>
                  <a:srgbClr val="FF0000"/>
                </a:solidFill>
              </a:rPr>
              <a:t>財産編第</a:t>
            </a:r>
            <a:r>
              <a:rPr lang="en-US" altLang="ja-JP" sz="2000" b="1" dirty="0" smtClean="0">
                <a:solidFill>
                  <a:srgbClr val="FF0000"/>
                </a:solidFill>
              </a:rPr>
              <a:t>6</a:t>
            </a:r>
            <a:r>
              <a:rPr lang="ja-JP" altLang="en-US" sz="2000" b="1" dirty="0" smtClean="0">
                <a:solidFill>
                  <a:srgbClr val="FF0000"/>
                </a:solidFill>
              </a:rPr>
              <a:t>条</a:t>
            </a:r>
            <a:r>
              <a:rPr lang="en-US" altLang="ja-JP" sz="2000" b="1" dirty="0" smtClean="0">
                <a:solidFill>
                  <a:srgbClr val="FF0000"/>
                </a:solidFill>
              </a:rPr>
              <a:t>〕</a:t>
            </a:r>
            <a:r>
              <a:rPr lang="ja-JP" altLang="en-US" sz="2000" b="1" dirty="0" smtClean="0">
                <a:solidFill>
                  <a:srgbClr val="FF0000"/>
                </a:solidFill>
              </a:rPr>
              <a:t>は，</a:t>
            </a:r>
            <a:r>
              <a:rPr lang="en-US" altLang="ja-JP" sz="2000" b="1" dirty="0" smtClean="0">
                <a:solidFill>
                  <a:srgbClr val="FF0000"/>
                </a:solidFill>
              </a:rPr>
              <a:t/>
            </a:r>
            <a:br>
              <a:rPr lang="en-US" altLang="ja-JP" sz="2000" b="1" dirty="0" smtClean="0">
                <a:solidFill>
                  <a:srgbClr val="FF0000"/>
                </a:solidFill>
              </a:rPr>
            </a:br>
            <a:r>
              <a:rPr lang="ja-JP" altLang="en-US" sz="2000" b="1" dirty="0" smtClean="0">
                <a:solidFill>
                  <a:srgbClr val="FF0000"/>
                </a:solidFill>
              </a:rPr>
              <a:t>之を刪除する</a:t>
            </a:r>
            <a:r>
              <a:rPr lang="ja-JP" altLang="en-US" sz="2000" b="1" dirty="0" err="1" smtClean="0">
                <a:solidFill>
                  <a:srgbClr val="FF0000"/>
                </a:solidFill>
              </a:rPr>
              <a:t>を</a:t>
            </a:r>
            <a:r>
              <a:rPr lang="ja-JP" altLang="en-US" sz="2000" b="1" dirty="0" smtClean="0">
                <a:solidFill>
                  <a:srgbClr val="FF0000"/>
                </a:solidFill>
              </a:rPr>
              <a:t>至当</a:t>
            </a:r>
            <a:r>
              <a:rPr lang="ja-JP" altLang="en-US" sz="2000" dirty="0" smtClean="0"/>
              <a:t>と認めたり。</a:t>
            </a:r>
            <a:endParaRPr lang="ja-JP" altLang="en-US" sz="2000" dirty="0"/>
          </a:p>
        </p:txBody>
      </p:sp>
      <p:pic>
        <p:nvPicPr>
          <p:cNvPr id="7" name="Picture 2" descr="C:\kagayama\Civ\Civ1\Pictures\3HAKASE.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6296" y="3972679"/>
            <a:ext cx="1368152" cy="20486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9245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up)">
                                      <p:cBhvr>
                                        <p:cTn id="14" dur="2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wipe(up)">
                                      <p:cBhvr>
                                        <p:cTn id="19" dur="20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6">
                                            <p:txEl>
                                              <p:pRg st="1" end="1"/>
                                            </p:txEl>
                                          </p:spTgt>
                                        </p:tgtEl>
                                        <p:attrNameLst>
                                          <p:attrName>style.visibility</p:attrName>
                                        </p:attrNameLst>
                                      </p:cBhvr>
                                      <p:to>
                                        <p:strVal val="visible"/>
                                      </p:to>
                                    </p:set>
                                    <p:animEffect transition="in" filter="wipe(up)">
                                      <p:cBhvr>
                                        <p:cTn id="24" dur="4000"/>
                                        <p:tgtEl>
                                          <p:spTgt spid="6">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6">
                                            <p:txEl>
                                              <p:pRg st="2" end="2"/>
                                            </p:txEl>
                                          </p:spTgt>
                                        </p:tgtEl>
                                        <p:attrNameLst>
                                          <p:attrName>style.visibility</p:attrName>
                                        </p:attrNameLst>
                                      </p:cBhvr>
                                      <p:to>
                                        <p:strVal val="visible"/>
                                      </p:to>
                                    </p:set>
                                    <p:animEffect transition="in" filter="wipe(up)">
                                      <p:cBhvr>
                                        <p:cTn id="29" dur="4000"/>
                                        <p:tgtEl>
                                          <p:spTgt spid="6">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6">
                                            <p:txEl>
                                              <p:pRg st="3" end="3"/>
                                            </p:txEl>
                                          </p:spTgt>
                                        </p:tgtEl>
                                        <p:attrNameLst>
                                          <p:attrName>style.visibility</p:attrName>
                                        </p:attrNameLst>
                                      </p:cBhvr>
                                      <p:to>
                                        <p:strVal val="visible"/>
                                      </p:to>
                                    </p:set>
                                    <p:animEffect transition="in" filter="wipe(up)">
                                      <p:cBhvr>
                                        <p:cTn id="34"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normAutofit/>
          </a:bodyPr>
          <a:lstStyle/>
          <a:p>
            <a:r>
              <a:rPr kumimoji="1" lang="ja-JP" altLang="en-US" dirty="0" smtClean="0"/>
              <a:t>債権の目的と目的物との</a:t>
            </a:r>
            <a:r>
              <a:rPr lang="ja-JP" altLang="en-US" dirty="0" smtClean="0"/>
              <a:t>区別</a:t>
            </a:r>
            <a:endParaRPr kumimoji="1" lang="ja-JP" altLang="en-US" sz="2800" dirty="0"/>
          </a:p>
        </p:txBody>
      </p:sp>
      <p:sp>
        <p:nvSpPr>
          <p:cNvPr id="5" name="日付プレースホルダー 4"/>
          <p:cNvSpPr>
            <a:spLocks noGrp="1"/>
          </p:cNvSpPr>
          <p:nvPr>
            <p:ph type="dt" sz="half" idx="10"/>
          </p:nvPr>
        </p:nvSpPr>
        <p:spPr/>
        <p:txBody>
          <a:bodyPr/>
          <a:lstStyle/>
          <a:p>
            <a:r>
              <a:rPr kumimoji="1" lang="en-US" altLang="ja-JP" smtClean="0"/>
              <a:t>2015/4/21</a:t>
            </a:r>
            <a:endParaRPr kumimoji="1" lang="ja-JP" altLang="en-US"/>
          </a:p>
        </p:txBody>
      </p:sp>
      <p:sp>
        <p:nvSpPr>
          <p:cNvPr id="6" name="フッター プレースホルダー 5"/>
          <p:cNvSpPr>
            <a:spLocks noGrp="1"/>
          </p:cNvSpPr>
          <p:nvPr>
            <p:ph type="ftr" sz="quarter" idx="11"/>
          </p:nvPr>
        </p:nvSpPr>
        <p:spPr/>
        <p:txBody>
          <a:bodyPr/>
          <a:lstStyle/>
          <a:p>
            <a:r>
              <a:rPr lang="en-US" altLang="ja-JP" smtClean="0"/>
              <a:t>Lecture on Obligation 2015</a:t>
            </a:r>
            <a:endParaRPr lang="ja-JP" altLang="en-US" dirty="0" smtClean="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9</a:t>
            </a:fld>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1058071776"/>
              </p:ext>
            </p:extLst>
          </p:nvPr>
        </p:nvGraphicFramePr>
        <p:xfrm>
          <a:off x="628253" y="1529442"/>
          <a:ext cx="7976195" cy="4552280"/>
        </p:xfrm>
        <a:graphic>
          <a:graphicData uri="http://schemas.openxmlformats.org/drawingml/2006/table">
            <a:tbl>
              <a:tblPr firstRow="1" bandRow="1">
                <a:tableStyleId>{5C22544A-7EE6-4342-B048-85BDC9FD1C3A}</a:tableStyleId>
              </a:tblPr>
              <a:tblGrid>
                <a:gridCol w="1580837"/>
                <a:gridCol w="1580837"/>
                <a:gridCol w="1713807"/>
                <a:gridCol w="1625160"/>
                <a:gridCol w="1475554"/>
              </a:tblGrid>
              <a:tr h="910456">
                <a:tc>
                  <a:txBody>
                    <a:bodyPr/>
                    <a:lstStyle/>
                    <a:p>
                      <a:pPr algn="ct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債務の主体</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債務</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債務の目的</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目的物</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0456">
                <a:tc>
                  <a:txBody>
                    <a:bodyPr/>
                    <a:lstStyle/>
                    <a:p>
                      <a:pPr algn="ctr"/>
                      <a:r>
                        <a:rPr kumimoji="1" lang="ja-JP" altLang="en-US" sz="2400" dirty="0" smtClean="0"/>
                        <a:t>英語</a:t>
                      </a:r>
                      <a:endParaRPr kumimoji="1" lang="ja-JP" alt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latin typeface="Times New Roman" panose="02020603050405020304" pitchFamily="18" charset="0"/>
                          <a:cs typeface="Times New Roman" panose="02020603050405020304" pitchFamily="18" charset="0"/>
                        </a:rPr>
                        <a:t>Obligor</a:t>
                      </a:r>
                      <a:br>
                        <a:rPr kumimoji="1" lang="en-US" altLang="ja-JP" sz="2000" b="1" dirty="0" smtClean="0">
                          <a:latin typeface="Times New Roman" panose="02020603050405020304" pitchFamily="18" charset="0"/>
                          <a:cs typeface="Times New Roman" panose="02020603050405020304" pitchFamily="18" charset="0"/>
                        </a:rPr>
                      </a:br>
                      <a:r>
                        <a:rPr kumimoji="1" lang="ja-JP" altLang="en-US" sz="2000" b="1" dirty="0" smtClean="0">
                          <a:latin typeface="Times New Roman" panose="02020603050405020304" pitchFamily="18" charset="0"/>
                          <a:cs typeface="Times New Roman" panose="02020603050405020304" pitchFamily="18" charset="0"/>
                        </a:rPr>
                        <a:t>債務者は</a:t>
                      </a:r>
                      <a:endParaRPr kumimoji="1" lang="ja-JP" altLang="en-US" sz="20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latin typeface="Times New Roman" panose="02020603050405020304" pitchFamily="18" charset="0"/>
                          <a:cs typeface="Times New Roman" panose="02020603050405020304" pitchFamily="18" charset="0"/>
                        </a:rPr>
                        <a:t>ought</a:t>
                      </a:r>
                      <a:br>
                        <a:rPr kumimoji="1" lang="en-US" altLang="ja-JP" sz="2000" b="1" dirty="0" smtClean="0">
                          <a:latin typeface="Times New Roman" panose="02020603050405020304" pitchFamily="18" charset="0"/>
                          <a:cs typeface="Times New Roman" panose="02020603050405020304" pitchFamily="18" charset="0"/>
                        </a:rPr>
                      </a:br>
                      <a:r>
                        <a:rPr kumimoji="1" lang="ja-JP" altLang="en-US" sz="2000" b="1" dirty="0" smtClean="0">
                          <a:latin typeface="Times New Roman" panose="02020603050405020304" pitchFamily="18" charset="0"/>
                          <a:cs typeface="Times New Roman" panose="02020603050405020304" pitchFamily="18" charset="0"/>
                        </a:rPr>
                        <a:t>すべきである</a:t>
                      </a:r>
                      <a:endParaRPr kumimoji="1" lang="ja-JP" altLang="en-US" sz="20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latin typeface="Times New Roman" panose="02020603050405020304" pitchFamily="18" charset="0"/>
                          <a:cs typeface="Times New Roman" panose="02020603050405020304" pitchFamily="18" charset="0"/>
                        </a:rPr>
                        <a:t>to</a:t>
                      </a:r>
                      <a:r>
                        <a:rPr kumimoji="1" lang="en-US" altLang="ja-JP" sz="2000" b="1" baseline="0" dirty="0" smtClean="0">
                          <a:latin typeface="Times New Roman" panose="02020603050405020304" pitchFamily="18" charset="0"/>
                          <a:cs typeface="Times New Roman" panose="02020603050405020304" pitchFamily="18" charset="0"/>
                        </a:rPr>
                        <a:t> do</a:t>
                      </a:r>
                      <a:br>
                        <a:rPr kumimoji="1" lang="en-US" altLang="ja-JP" sz="2000" b="1" baseline="0" dirty="0" smtClean="0">
                          <a:latin typeface="Times New Roman" panose="02020603050405020304" pitchFamily="18" charset="0"/>
                          <a:cs typeface="Times New Roman" panose="02020603050405020304" pitchFamily="18" charset="0"/>
                        </a:rPr>
                      </a:br>
                      <a:r>
                        <a:rPr kumimoji="1" lang="ja-JP" altLang="en-US" sz="2000" b="1" baseline="0" dirty="0" smtClean="0">
                          <a:latin typeface="Times New Roman" panose="02020603050405020304" pitchFamily="18" charset="0"/>
                          <a:cs typeface="Times New Roman" panose="02020603050405020304" pitchFamily="18" charset="0"/>
                        </a:rPr>
                        <a:t>～することを</a:t>
                      </a:r>
                      <a:endParaRPr kumimoji="1" lang="ja-JP" altLang="en-US" sz="20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1" dirty="0" smtClean="0">
                          <a:latin typeface="Times New Roman" panose="02020603050405020304" pitchFamily="18" charset="0"/>
                          <a:cs typeface="Times New Roman" panose="02020603050405020304" pitchFamily="18" charset="0"/>
                        </a:rPr>
                        <a:t>something</a:t>
                      </a:r>
                      <a:br>
                        <a:rPr kumimoji="1" lang="en-US" altLang="ja-JP" sz="2000" b="1" dirty="0" smtClean="0">
                          <a:latin typeface="Times New Roman" panose="02020603050405020304" pitchFamily="18" charset="0"/>
                          <a:cs typeface="Times New Roman" panose="02020603050405020304" pitchFamily="18" charset="0"/>
                        </a:rPr>
                      </a:br>
                      <a:r>
                        <a:rPr kumimoji="1" lang="ja-JP" altLang="en-US" sz="2000" b="1" dirty="0" smtClean="0">
                          <a:latin typeface="Times New Roman" panose="02020603050405020304" pitchFamily="18" charset="0"/>
                          <a:cs typeface="Times New Roman" panose="02020603050405020304" pitchFamily="18" charset="0"/>
                        </a:rPr>
                        <a:t>目的物に</a:t>
                      </a:r>
                      <a:endParaRPr kumimoji="1" lang="ja-JP" altLang="en-US" sz="20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0456">
                <a:tc>
                  <a:txBody>
                    <a:bodyPr/>
                    <a:lstStyle/>
                    <a:p>
                      <a:pPr algn="ctr"/>
                      <a:r>
                        <a:rPr kumimoji="1" lang="ja-JP" altLang="en-US" sz="2400" dirty="0" smtClean="0"/>
                        <a:t>日本語</a:t>
                      </a:r>
                      <a:endParaRPr kumimoji="1" lang="ja-JP" alt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債務者は</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履行する</a:t>
                      </a:r>
                      <a:r>
                        <a:rPr kumimoji="1" lang="en-US" altLang="ja-JP" sz="2000" dirty="0" smtClean="0"/>
                        <a:t/>
                      </a:r>
                      <a:br>
                        <a:rPr kumimoji="1" lang="en-US" altLang="ja-JP" sz="2000" dirty="0" smtClean="0"/>
                      </a:br>
                      <a:r>
                        <a:rPr kumimoji="1" lang="ja-JP" altLang="en-US" sz="2000" dirty="0" smtClean="0"/>
                        <a:t>債務を負う</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目的を</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目的物に</a:t>
                      </a:r>
                      <a:endParaRPr kumimoji="1" lang="en-US" altLang="ja-JP" sz="20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0456">
                <a:tc rowSpan="2">
                  <a:txBody>
                    <a:bodyPr/>
                    <a:lstStyle/>
                    <a:p>
                      <a:pPr algn="ctr"/>
                      <a:r>
                        <a:rPr kumimoji="1" lang="ja-JP" altLang="en-US" sz="2400" dirty="0" smtClean="0"/>
                        <a:t>具体例</a:t>
                      </a:r>
                      <a:r>
                        <a:rPr kumimoji="1" lang="en-US" altLang="ja-JP" sz="2400" dirty="0" smtClean="0"/>
                        <a:t/>
                      </a:r>
                      <a:br>
                        <a:rPr kumimoji="1" lang="en-US" altLang="ja-JP" sz="2400" dirty="0" smtClean="0"/>
                      </a:br>
                      <a:r>
                        <a:rPr kumimoji="1" lang="ja-JP" altLang="en-US" sz="2400" dirty="0" smtClean="0"/>
                        <a:t>（売買）</a:t>
                      </a:r>
                      <a:endParaRPr kumimoji="1" lang="ja-JP" alt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売主は</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しなければ</a:t>
                      </a:r>
                      <a:r>
                        <a:rPr kumimoji="1" lang="en-US" altLang="ja-JP" sz="2000" dirty="0" smtClean="0"/>
                        <a:t/>
                      </a:r>
                      <a:br>
                        <a:rPr kumimoji="1" lang="en-US" altLang="ja-JP" sz="2000" dirty="0" smtClean="0"/>
                      </a:br>
                      <a:r>
                        <a:rPr kumimoji="1" lang="ja-JP" altLang="en-US" sz="2000" dirty="0" smtClean="0"/>
                        <a:t>ならない</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引渡しを</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物品の</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0456">
                <a:tc vMerge="1">
                  <a:txBody>
                    <a:bodyPr/>
                    <a:lstStyle/>
                    <a:p>
                      <a:pPr algn="ctr"/>
                      <a:endParaRPr kumimoji="1" lang="ja-JP" altLang="en-US" dirty="0"/>
                    </a:p>
                  </a:txBody>
                  <a:tcPr anchor="ctr"/>
                </a:tc>
                <a:tc>
                  <a:txBody>
                    <a:bodyPr/>
                    <a:lstStyle/>
                    <a:p>
                      <a:pPr algn="ctr"/>
                      <a:r>
                        <a:rPr kumimoji="1" lang="ja-JP" altLang="en-US" sz="2000" dirty="0" smtClean="0"/>
                        <a:t>買主は</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しなければ</a:t>
                      </a:r>
                      <a:r>
                        <a:rPr kumimoji="1" lang="en-US" altLang="ja-JP" sz="2000" dirty="0" smtClean="0"/>
                        <a:t/>
                      </a:r>
                      <a:br>
                        <a:rPr kumimoji="1" lang="en-US" altLang="ja-JP" sz="2000" dirty="0" smtClean="0"/>
                      </a:br>
                      <a:r>
                        <a:rPr kumimoji="1" lang="ja-JP" altLang="en-US" sz="2000" dirty="0" smtClean="0"/>
                        <a:t>ならない</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支払いを</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代金の</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69429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up)">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24140</TotalTime>
  <Words>6472</Words>
  <Application>Microsoft Office PowerPoint</Application>
  <PresentationFormat>画面に合わせる (4:3)</PresentationFormat>
  <Paragraphs>694</Paragraphs>
  <Slides>20</Slides>
  <Notes>20</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20</vt:i4>
      </vt:variant>
    </vt:vector>
  </HeadingPairs>
  <TitlesOfParts>
    <vt:vector size="28" baseType="lpstr">
      <vt:lpstr>ＭＳ Ｐゴシック</vt:lpstr>
      <vt:lpstr>Arial</vt:lpstr>
      <vt:lpstr>Calibri</vt:lpstr>
      <vt:lpstr>Tahoma</vt:lpstr>
      <vt:lpstr>Times New Roman</vt:lpstr>
      <vt:lpstr>Wingdings</vt:lpstr>
      <vt:lpstr>Office テーマ</vt:lpstr>
      <vt:lpstr>デザインの設定</vt:lpstr>
      <vt:lpstr>債権総論1  第3回（債権・債務の目的）</vt:lpstr>
      <vt:lpstr>債権総論1　目次　→債権体系図 →総論体系図</vt:lpstr>
      <vt:lpstr>債権総論の位置づけ</vt:lpstr>
      <vt:lpstr>債権総論の内容 →位置づけ</vt:lpstr>
      <vt:lpstr>1．債権・債務の目的</vt:lpstr>
      <vt:lpstr>債権とは何か?  物権と債権と担保物権との区別</vt:lpstr>
      <vt:lpstr>物の定義の変遷　→立法理由</vt:lpstr>
      <vt:lpstr>民法85条の立法理由 （広中俊雄編著『民法修正案〔前三編〕の理由書』有斐閣）</vt:lpstr>
      <vt:lpstr>債権の目的と目的物との区別</vt:lpstr>
      <vt:lpstr>債権の目的と目的物との区別</vt:lpstr>
      <vt:lpstr>債権の目的と目的物との区別</vt:lpstr>
      <vt:lpstr>債権の目的と目的物との区別</vt:lpstr>
      <vt:lpstr>民法現代語化（2004年）における 目的と目的物の区別と修正（1/4）</vt:lpstr>
      <vt:lpstr>民法現代語化（2004年）における 目的と目的物の区別と修正（2/4）</vt:lpstr>
      <vt:lpstr>民法現代語化（2004年）における 目的と目的物の区別と修正（3/4）</vt:lpstr>
      <vt:lpstr>民法現代語化（2004年）における 目的と目的物の区別と修正（4/4）</vt:lpstr>
      <vt:lpstr>目的と目的物の区別の行方 ←民法85条が変わらない理由は何ですか（学生談）?</vt:lpstr>
      <vt:lpstr>レポート課題の概要と趣旨</vt:lpstr>
      <vt:lpstr>レポート課題の内容</vt:lpstr>
      <vt:lpstr>活用すべき文献</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債権総論講義</dc:title>
  <dc:creator>KAGAYAMA Shigeru</dc:creator>
  <cp:lastModifiedBy>KAGAYAMA Shigeru</cp:lastModifiedBy>
  <cp:revision>1188</cp:revision>
  <cp:lastPrinted>2015-05-18T21:33:16Z</cp:lastPrinted>
  <dcterms:modified xsi:type="dcterms:W3CDTF">2016-05-10T05:39:09Z</dcterms:modified>
</cp:coreProperties>
</file>