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9"/>
  </p:notesMasterIdLst>
  <p:handoutMasterIdLst>
    <p:handoutMasterId r:id="rId50"/>
  </p:handoutMasterIdLst>
  <p:sldIdLst>
    <p:sldId id="722" r:id="rId3"/>
    <p:sldId id="481" r:id="rId4"/>
    <p:sldId id="338" r:id="rId5"/>
    <p:sldId id="746" r:id="rId6"/>
    <p:sldId id="427" r:id="rId7"/>
    <p:sldId id="642" r:id="rId8"/>
    <p:sldId id="541" r:id="rId9"/>
    <p:sldId id="747" r:id="rId10"/>
    <p:sldId id="426" r:id="rId11"/>
    <p:sldId id="429" r:id="rId12"/>
    <p:sldId id="491" r:id="rId13"/>
    <p:sldId id="495" r:id="rId14"/>
    <p:sldId id="494" r:id="rId15"/>
    <p:sldId id="493" r:id="rId16"/>
    <p:sldId id="492" r:id="rId17"/>
    <p:sldId id="496" r:id="rId18"/>
    <p:sldId id="540" r:id="rId19"/>
    <p:sldId id="748" r:id="rId20"/>
    <p:sldId id="739" r:id="rId21"/>
    <p:sldId id="485" r:id="rId22"/>
    <p:sldId id="724" r:id="rId23"/>
    <p:sldId id="723" r:id="rId24"/>
    <p:sldId id="749" r:id="rId25"/>
    <p:sldId id="740" r:id="rId26"/>
    <p:sldId id="487" r:id="rId27"/>
    <p:sldId id="488" r:id="rId28"/>
    <p:sldId id="489" r:id="rId29"/>
    <p:sldId id="490" r:id="rId30"/>
    <p:sldId id="499" r:id="rId31"/>
    <p:sldId id="750" r:id="rId32"/>
    <p:sldId id="725" r:id="rId33"/>
    <p:sldId id="726" r:id="rId34"/>
    <p:sldId id="727" r:id="rId35"/>
    <p:sldId id="728" r:id="rId36"/>
    <p:sldId id="729" r:id="rId37"/>
    <p:sldId id="730" r:id="rId38"/>
    <p:sldId id="731" r:id="rId39"/>
    <p:sldId id="732" r:id="rId40"/>
    <p:sldId id="733" r:id="rId41"/>
    <p:sldId id="734" r:id="rId42"/>
    <p:sldId id="738" r:id="rId43"/>
    <p:sldId id="735" r:id="rId44"/>
    <p:sldId id="736" r:id="rId45"/>
    <p:sldId id="737" r:id="rId46"/>
    <p:sldId id="597" r:id="rId47"/>
    <p:sldId id="648" r:id="rId48"/>
  </p:sldIdLst>
  <p:sldSz cx="9144000" cy="6858000" type="screen4x3"/>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債権総論講義1 タイトル" id="{EEA6388E-0000-4BEF-99E4-D1C9DF12F575}">
          <p14:sldIdLst>
            <p14:sldId id="722"/>
          </p14:sldIdLst>
        </p14:section>
        <p14:section name="目次" id="{27EA17C2-2037-4CD0-8CAE-640FDCC442FF}">
          <p14:sldIdLst>
            <p14:sldId id="481"/>
            <p14:sldId id="338"/>
          </p14:sldIdLst>
        </p14:section>
        <p14:section name="債権の対外的効力" id="{56EC70AB-83B5-44DB-BFC1-B4802E7D9082}">
          <p14:sldIdLst>
            <p14:sldId id="746"/>
            <p14:sldId id="427"/>
          </p14:sldIdLst>
        </p14:section>
        <p14:section name="詐害行為取消権" id="{F9DD494C-B5DF-4EC0-95EA-F8FA44498F3D}">
          <p14:sldIdLst>
            <p14:sldId id="642"/>
            <p14:sldId id="541"/>
          </p14:sldIdLst>
        </p14:section>
        <p14:section name="法的性質" id="{061D354F-433C-4698-96CC-656200F7DFD0}">
          <p14:sldIdLst>
            <p14:sldId id="747"/>
            <p14:sldId id="426"/>
            <p14:sldId id="429"/>
            <p14:sldId id="491"/>
            <p14:sldId id="495"/>
            <p14:sldId id="494"/>
            <p14:sldId id="493"/>
            <p14:sldId id="492"/>
            <p14:sldId id="496"/>
            <p14:sldId id="540"/>
          </p14:sldIdLst>
        </p14:section>
        <p14:section name="要件" id="{5FB7A963-FD3C-443A-901A-66CBAD88AD92}">
          <p14:sldIdLst>
            <p14:sldId id="748"/>
            <p14:sldId id="739"/>
            <p14:sldId id="485"/>
            <p14:sldId id="724"/>
            <p14:sldId id="723"/>
          </p14:sldIdLst>
        </p14:section>
        <p14:section name="効果（否認・対抗不能）" id="{88896812-99BC-4E28-AE7E-88BC3CF272B0}">
          <p14:sldIdLst>
            <p14:sldId id="749"/>
            <p14:sldId id="740"/>
            <p14:sldId id="487"/>
            <p14:sldId id="488"/>
            <p14:sldId id="489"/>
            <p14:sldId id="490"/>
            <p14:sldId id="499"/>
          </p14:sldIdLst>
        </p14:section>
        <p14:section name="民法改正法案" id="{2B292A63-CFD3-4225-B84A-BC00E5CFE431}">
          <p14:sldIdLst>
            <p14:sldId id="750"/>
            <p14:sldId id="725"/>
            <p14:sldId id="726"/>
            <p14:sldId id="727"/>
            <p14:sldId id="728"/>
            <p14:sldId id="729"/>
            <p14:sldId id="730"/>
            <p14:sldId id="731"/>
            <p14:sldId id="732"/>
            <p14:sldId id="733"/>
            <p14:sldId id="734"/>
            <p14:sldId id="738"/>
            <p14:sldId id="735"/>
            <p14:sldId id="736"/>
            <p14:sldId id="737"/>
            <p14:sldId id="597"/>
          </p14:sldIdLst>
        </p14:section>
        <p14:section name="エンディング" id="{21DA4F55-6742-4E5E-ACE4-4D893207DE13}">
          <p14:sldIdLst>
            <p14:sldId id="64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F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65" autoAdjust="0"/>
    <p:restoredTop sz="67135" autoAdjust="0"/>
  </p:normalViewPr>
  <p:slideViewPr>
    <p:cSldViewPr>
      <p:cViewPr varScale="1">
        <p:scale>
          <a:sx n="38" d="100"/>
          <a:sy n="38" d="100"/>
        </p:scale>
        <p:origin x="931"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3144"/>
    </p:cViewPr>
  </p:notesTextViewPr>
  <p:notesViewPr>
    <p:cSldViewPr showGuides="1">
      <p:cViewPr varScale="1">
        <p:scale>
          <a:sx n="70" d="100"/>
          <a:sy n="70" d="100"/>
        </p:scale>
        <p:origin x="-2328" y="-114"/>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slide" Target="../slides/slide13.xml"/><Relationship Id="rId1" Type="http://schemas.openxmlformats.org/officeDocument/2006/relationships/slide" Target="../slides/slide45.xml"/><Relationship Id="rId6" Type="http://schemas.openxmlformats.org/officeDocument/2006/relationships/slide" Target="../slides/slide46.xml"/><Relationship Id="rId5" Type="http://schemas.openxmlformats.org/officeDocument/2006/relationships/slide" Target="../slides/slide41.xml"/><Relationship Id="rId4"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585AA5-2A47-42F6-A619-A6946038D672}" type="doc">
      <dgm:prSet loTypeId="urn:microsoft.com/office/officeart/2005/8/layout/hierarchy2" loCatId="hierarchy" qsTypeId="urn:microsoft.com/office/officeart/2005/8/quickstyle/simple1" qsCatId="simple" csTypeId="urn:microsoft.com/office/officeart/2005/8/colors/colorful2" csCatId="colorful" phldr="1"/>
      <dgm:spPr/>
      <dgm:t>
        <a:bodyPr/>
        <a:lstStyle/>
        <a:p>
          <a:endParaRPr kumimoji="1" lang="ja-JP" altLang="en-US"/>
        </a:p>
      </dgm:t>
    </dgm:pt>
    <dgm:pt modelId="{373312FE-2544-4CBA-9AAE-C2888DA43FBA}">
      <dgm:prSet phldrT="[テキスト]" custT="1">
        <dgm:style>
          <a:lnRef idx="3">
            <a:schemeClr val="lt1"/>
          </a:lnRef>
          <a:fillRef idx="1">
            <a:schemeClr val="accent5"/>
          </a:fillRef>
          <a:effectRef idx="1">
            <a:schemeClr val="accent5"/>
          </a:effectRef>
          <a:fontRef idx="minor">
            <a:schemeClr val="lt1"/>
          </a:fontRef>
        </dgm:style>
      </dgm:prSet>
      <dgm:spPr/>
      <dgm:t>
        <a:bodyPr/>
        <a:lstStyle/>
        <a:p>
          <a:r>
            <a:rPr kumimoji="1" lang="ja-JP" altLang="en-US" sz="1800" b="1" dirty="0" smtClean="0"/>
            <a:t>債</a:t>
          </a:r>
          <a:r>
            <a:rPr kumimoji="1" lang="en-US" altLang="ja-JP" sz="1800" b="1" dirty="0" smtClean="0"/>
            <a:t/>
          </a:r>
          <a:br>
            <a:rPr kumimoji="1" lang="en-US" altLang="ja-JP" sz="1800" b="1" dirty="0" smtClean="0"/>
          </a:br>
          <a:r>
            <a:rPr kumimoji="1" lang="ja-JP" altLang="en-US" sz="1800" b="1" dirty="0" smtClean="0"/>
            <a:t>権</a:t>
          </a:r>
          <a:r>
            <a:rPr kumimoji="1" lang="en-US" altLang="ja-JP" sz="1800" b="1" dirty="0" smtClean="0"/>
            <a:t/>
          </a:r>
          <a:br>
            <a:rPr kumimoji="1" lang="en-US" altLang="ja-JP" sz="1800" b="1" dirty="0" smtClean="0"/>
          </a:br>
          <a:r>
            <a:rPr kumimoji="1" lang="ja-JP" altLang="en-US" sz="1800" b="1" dirty="0" smtClean="0"/>
            <a:t>総</a:t>
          </a:r>
          <a:r>
            <a:rPr kumimoji="1" lang="en-US" altLang="ja-JP" sz="1800" b="1" dirty="0" smtClean="0"/>
            <a:t/>
          </a:r>
          <a:br>
            <a:rPr kumimoji="1" lang="en-US" altLang="ja-JP" sz="1800" b="1" dirty="0" smtClean="0"/>
          </a:br>
          <a:r>
            <a:rPr kumimoji="1" lang="ja-JP" altLang="en-US" sz="1800" b="1" dirty="0" smtClean="0"/>
            <a:t>論</a:t>
          </a:r>
          <a:endParaRPr kumimoji="1" lang="ja-JP" altLang="en-US" sz="1800" b="1" dirty="0"/>
        </a:p>
      </dgm:t>
    </dgm:pt>
    <dgm:pt modelId="{07B665DC-D909-4F2D-ACBC-19C9E03CB0DA}" type="parTrans" cxnId="{56407EFE-BCA8-4A76-B36A-312584AAD64E}">
      <dgm:prSet/>
      <dgm:spPr/>
      <dgm:t>
        <a:bodyPr/>
        <a:lstStyle/>
        <a:p>
          <a:endParaRPr kumimoji="1" lang="ja-JP" altLang="en-US" sz="1800" b="1"/>
        </a:p>
      </dgm:t>
    </dgm:pt>
    <dgm:pt modelId="{F3D99DF8-DFF9-43D6-9510-9A836FF06F0A}" type="sibTrans" cxnId="{56407EFE-BCA8-4A76-B36A-312584AAD64E}">
      <dgm:prSet/>
      <dgm:spPr/>
      <dgm:t>
        <a:bodyPr/>
        <a:lstStyle/>
        <a:p>
          <a:endParaRPr kumimoji="1" lang="ja-JP" altLang="en-US" sz="1800" b="1"/>
        </a:p>
      </dgm:t>
    </dgm:pt>
    <dgm:pt modelId="{E790689D-9E5D-4B60-8772-FA973FBF53D1}">
      <dgm:prSet phldrT="[テキスト]" custT="1">
        <dgm:style>
          <a:lnRef idx="1">
            <a:schemeClr val="accent3"/>
          </a:lnRef>
          <a:fillRef idx="2">
            <a:schemeClr val="accent3"/>
          </a:fillRef>
          <a:effectRef idx="1">
            <a:schemeClr val="accent3"/>
          </a:effectRef>
          <a:fontRef idx="minor">
            <a:schemeClr val="dk1"/>
          </a:fontRef>
        </dgm:style>
      </dgm:prSet>
      <dgm:spPr/>
      <dgm:t>
        <a:bodyPr/>
        <a:lstStyle/>
        <a:p>
          <a:r>
            <a:rPr kumimoji="1" lang="ja-JP" altLang="en-US" sz="1800" b="1" dirty="0" smtClean="0"/>
            <a:t>債権の目的</a:t>
          </a:r>
          <a:endParaRPr kumimoji="1" lang="ja-JP" altLang="en-US" sz="1800" b="1" dirty="0"/>
        </a:p>
      </dgm:t>
    </dgm:pt>
    <dgm:pt modelId="{3FF8C6FD-3518-4418-8CEC-E0CB1F3F120E}" type="parTrans" cxnId="{075196ED-5C83-41B6-9569-E50CE3605F10}">
      <dgm:prSet custT="1"/>
      <dgm:spPr/>
      <dgm:t>
        <a:bodyPr/>
        <a:lstStyle/>
        <a:p>
          <a:endParaRPr kumimoji="1" lang="ja-JP" altLang="en-US" sz="1800" b="1"/>
        </a:p>
      </dgm:t>
    </dgm:pt>
    <dgm:pt modelId="{964694D8-DEA8-403C-BBD0-BD7F4B25280F}" type="sibTrans" cxnId="{075196ED-5C83-41B6-9569-E50CE3605F10}">
      <dgm:prSet/>
      <dgm:spPr/>
      <dgm:t>
        <a:bodyPr/>
        <a:lstStyle/>
        <a:p>
          <a:endParaRPr kumimoji="1" lang="ja-JP" altLang="en-US" sz="1800" b="1"/>
        </a:p>
      </dgm:t>
    </dgm:pt>
    <dgm:pt modelId="{74438B7B-3232-4EFB-B958-361C21D60420}">
      <dgm:prSet phldrT="[テキスト]" custT="1">
        <dgm:style>
          <a:lnRef idx="1">
            <a:schemeClr val="accent3"/>
          </a:lnRef>
          <a:fillRef idx="3">
            <a:schemeClr val="accent3"/>
          </a:fillRef>
          <a:effectRef idx="2">
            <a:schemeClr val="accent3"/>
          </a:effectRef>
          <a:fontRef idx="minor">
            <a:schemeClr val="lt1"/>
          </a:fontRef>
        </dgm:style>
      </dgm:prSet>
      <dgm:spPr/>
      <dgm:t>
        <a:bodyPr/>
        <a:lstStyle/>
        <a:p>
          <a:r>
            <a:rPr kumimoji="1" lang="ja-JP" altLang="en-US" sz="1800" b="1" dirty="0" smtClean="0"/>
            <a:t>債権の効力</a:t>
          </a:r>
          <a:endParaRPr kumimoji="1" lang="ja-JP" altLang="en-US" sz="1800" b="1" dirty="0"/>
        </a:p>
      </dgm:t>
    </dgm:pt>
    <dgm:pt modelId="{264DD244-DAC0-4CCA-BFCA-0AC350FFFF4B}" type="parTrans" cxnId="{9B33C506-1FB8-4DE2-AE5B-6B288C0283F7}">
      <dgm:prSet custT="1"/>
      <dgm:spPr/>
      <dgm:t>
        <a:bodyPr/>
        <a:lstStyle/>
        <a:p>
          <a:endParaRPr kumimoji="1" lang="ja-JP" altLang="en-US" sz="1800" b="1"/>
        </a:p>
      </dgm:t>
    </dgm:pt>
    <dgm:pt modelId="{81FB2604-BC70-4D40-8556-1052FE99895D}" type="sibTrans" cxnId="{9B33C506-1FB8-4DE2-AE5B-6B288C0283F7}">
      <dgm:prSet/>
      <dgm:spPr/>
      <dgm:t>
        <a:bodyPr/>
        <a:lstStyle/>
        <a:p>
          <a:endParaRPr kumimoji="1" lang="ja-JP" altLang="en-US" sz="1800" b="1"/>
        </a:p>
      </dgm:t>
    </dgm:pt>
    <dgm:pt modelId="{B6E1D921-182E-4048-BDC8-724A0C897426}">
      <dgm:prSet phldrT="[テキスト]" custT="1">
        <dgm:style>
          <a:lnRef idx="1">
            <a:schemeClr val="accent3"/>
          </a:lnRef>
          <a:fillRef idx="3">
            <a:schemeClr val="accent3"/>
          </a:fillRef>
          <a:effectRef idx="2">
            <a:schemeClr val="accent3"/>
          </a:effectRef>
          <a:fontRef idx="minor">
            <a:schemeClr val="lt1"/>
          </a:fontRef>
        </dgm:style>
      </dgm:prSet>
      <dgm:spPr/>
      <dgm:t>
        <a:bodyPr/>
        <a:lstStyle/>
        <a:p>
          <a:r>
            <a:rPr kumimoji="1" lang="ja-JP" altLang="en-US" sz="1800" b="1" dirty="0" smtClean="0"/>
            <a:t>多数当事者関係</a:t>
          </a:r>
          <a:endParaRPr kumimoji="1" lang="ja-JP" altLang="en-US" sz="1800" b="1" dirty="0"/>
        </a:p>
      </dgm:t>
    </dgm:pt>
    <dgm:pt modelId="{5B6274AF-3B28-43CD-908D-53DE9484E8F9}" type="parTrans" cxnId="{C260FF7D-BCDA-4888-BE39-BAA0FAC10BAC}">
      <dgm:prSet custT="1"/>
      <dgm:spPr/>
      <dgm:t>
        <a:bodyPr/>
        <a:lstStyle/>
        <a:p>
          <a:endParaRPr kumimoji="1" lang="ja-JP" altLang="en-US" sz="1800" b="1"/>
        </a:p>
      </dgm:t>
    </dgm:pt>
    <dgm:pt modelId="{6FEBE3F1-365E-4C65-974C-209DB339D806}" type="sibTrans" cxnId="{C260FF7D-BCDA-4888-BE39-BAA0FAC10BAC}">
      <dgm:prSet/>
      <dgm:spPr/>
      <dgm:t>
        <a:bodyPr/>
        <a:lstStyle/>
        <a:p>
          <a:endParaRPr kumimoji="1" lang="ja-JP" altLang="en-US" sz="1800" b="1"/>
        </a:p>
      </dgm:t>
    </dgm:pt>
    <dgm:pt modelId="{FCBF3A01-E91B-4DD1-B42C-490771F3EA12}">
      <dgm:prSet phldrT="[テキスト]" custT="1">
        <dgm:style>
          <a:lnRef idx="1">
            <a:schemeClr val="accent3"/>
          </a:lnRef>
          <a:fillRef idx="2">
            <a:schemeClr val="accent3"/>
          </a:fillRef>
          <a:effectRef idx="1">
            <a:schemeClr val="accent3"/>
          </a:effectRef>
          <a:fontRef idx="minor">
            <a:schemeClr val="dk1"/>
          </a:fontRef>
        </dgm:style>
      </dgm:prSet>
      <dgm:spPr/>
      <dgm:t>
        <a:bodyPr/>
        <a:lstStyle/>
        <a:p>
          <a:r>
            <a:rPr kumimoji="1" lang="ja-JP" altLang="en-US" sz="1800" b="1" dirty="0" smtClean="0"/>
            <a:t>債権の譲渡</a:t>
          </a:r>
          <a:endParaRPr kumimoji="1" lang="ja-JP" altLang="en-US" sz="1800" b="1" dirty="0"/>
        </a:p>
      </dgm:t>
    </dgm:pt>
    <dgm:pt modelId="{1DC6C766-D3FE-459A-A5C3-E6A4AB0203D2}" type="parTrans" cxnId="{D170769A-0BCB-47BE-B0C1-951A40E94B4D}">
      <dgm:prSet custT="1"/>
      <dgm:spPr/>
      <dgm:t>
        <a:bodyPr/>
        <a:lstStyle/>
        <a:p>
          <a:endParaRPr kumimoji="1" lang="ja-JP" altLang="en-US" sz="1800" b="1"/>
        </a:p>
      </dgm:t>
    </dgm:pt>
    <dgm:pt modelId="{CA41A4EF-A132-47BD-A3FB-03598378B16A}" type="sibTrans" cxnId="{D170769A-0BCB-47BE-B0C1-951A40E94B4D}">
      <dgm:prSet/>
      <dgm:spPr/>
      <dgm:t>
        <a:bodyPr/>
        <a:lstStyle/>
        <a:p>
          <a:endParaRPr kumimoji="1" lang="ja-JP" altLang="en-US" sz="1800" b="1"/>
        </a:p>
      </dgm:t>
    </dgm:pt>
    <dgm:pt modelId="{0F70F376-AB1F-4B3C-A51F-C1817C6F7CB7}">
      <dgm:prSet phldrT="[テキスト]" custT="1">
        <dgm:style>
          <a:lnRef idx="1">
            <a:schemeClr val="accent3"/>
          </a:lnRef>
          <a:fillRef idx="3">
            <a:schemeClr val="accent3"/>
          </a:fillRef>
          <a:effectRef idx="2">
            <a:schemeClr val="accent3"/>
          </a:effectRef>
          <a:fontRef idx="minor">
            <a:schemeClr val="lt1"/>
          </a:fontRef>
        </dgm:style>
      </dgm:prSet>
      <dgm:spPr/>
      <dgm:t>
        <a:bodyPr/>
        <a:lstStyle/>
        <a:p>
          <a:r>
            <a:rPr kumimoji="1" lang="ja-JP" altLang="en-US" sz="1800" b="1" dirty="0" smtClean="0"/>
            <a:t>債権の消滅</a:t>
          </a:r>
          <a:endParaRPr kumimoji="1" lang="ja-JP" altLang="en-US" sz="1800" b="1" dirty="0"/>
        </a:p>
      </dgm:t>
    </dgm:pt>
    <dgm:pt modelId="{8E0CF490-21E8-4747-AEC0-7686E6A5E200}" type="parTrans" cxnId="{E88AA480-EF03-4170-9401-B7AEDB7B1F08}">
      <dgm:prSet custT="1"/>
      <dgm:spPr/>
      <dgm:t>
        <a:bodyPr/>
        <a:lstStyle/>
        <a:p>
          <a:endParaRPr kumimoji="1" lang="ja-JP" altLang="en-US" sz="1800" b="1"/>
        </a:p>
      </dgm:t>
    </dgm:pt>
    <dgm:pt modelId="{8E6690B3-DD80-40EE-8421-6A5F9CB4938A}" type="sibTrans" cxnId="{E88AA480-EF03-4170-9401-B7AEDB7B1F08}">
      <dgm:prSet/>
      <dgm:spPr/>
      <dgm:t>
        <a:bodyPr/>
        <a:lstStyle/>
        <a:p>
          <a:endParaRPr kumimoji="1" lang="ja-JP" altLang="en-US" sz="1800" b="1"/>
        </a:p>
      </dgm:t>
    </dgm:pt>
    <dgm:pt modelId="{C971C309-3051-4634-A044-956F18AC6851}">
      <dgm:prSet phldrT="[テキスト]" custT="1">
        <dgm:style>
          <a:lnRef idx="1">
            <a:schemeClr val="accent5"/>
          </a:lnRef>
          <a:fillRef idx="2">
            <a:schemeClr val="accent5"/>
          </a:fillRef>
          <a:effectRef idx="1">
            <a:schemeClr val="accent5"/>
          </a:effectRef>
          <a:fontRef idx="minor">
            <a:schemeClr val="dk1"/>
          </a:fontRef>
        </dgm:style>
      </dgm:prSet>
      <dgm:spPr/>
      <dgm:t>
        <a:bodyPr/>
        <a:lstStyle/>
        <a:p>
          <a:r>
            <a:rPr kumimoji="1" lang="ja-JP" altLang="en-US" sz="1800" b="1" dirty="0" smtClean="0"/>
            <a:t>弁済</a:t>
          </a:r>
          <a:endParaRPr kumimoji="1" lang="ja-JP" altLang="en-US" sz="1800" b="1" dirty="0"/>
        </a:p>
      </dgm:t>
    </dgm:pt>
    <dgm:pt modelId="{6FCDD6B8-04F5-47AE-9460-7A24AF4CAB8D}" type="parTrans" cxnId="{B472C232-5633-4631-BA37-C9A9F15972D9}">
      <dgm:prSet custT="1"/>
      <dgm:spPr/>
      <dgm:t>
        <a:bodyPr/>
        <a:lstStyle/>
        <a:p>
          <a:endParaRPr kumimoji="1" lang="ja-JP" altLang="en-US" sz="1800" b="1"/>
        </a:p>
      </dgm:t>
    </dgm:pt>
    <dgm:pt modelId="{A0468C3A-65CE-49BF-9682-4AA7BE9FE0B0}" type="sibTrans" cxnId="{B472C232-5633-4631-BA37-C9A9F15972D9}">
      <dgm:prSet/>
      <dgm:spPr/>
      <dgm:t>
        <a:bodyPr/>
        <a:lstStyle/>
        <a:p>
          <a:endParaRPr kumimoji="1" lang="ja-JP" altLang="en-US" sz="1800" b="1"/>
        </a:p>
      </dgm:t>
    </dgm:pt>
    <dgm:pt modelId="{2C4A9001-E0E7-4709-ACE2-F1545DD53E31}">
      <dgm:prSet phldrT="[テキスト]" custT="1">
        <dgm:style>
          <a:lnRef idx="1">
            <a:schemeClr val="accent5"/>
          </a:lnRef>
          <a:fillRef idx="2">
            <a:schemeClr val="accent5"/>
          </a:fillRef>
          <a:effectRef idx="1">
            <a:schemeClr val="accent5"/>
          </a:effectRef>
          <a:fontRef idx="minor">
            <a:schemeClr val="dk1"/>
          </a:fontRef>
        </dgm:style>
      </dgm:prSet>
      <dgm:spPr/>
      <dgm:t>
        <a:bodyPr/>
        <a:lstStyle/>
        <a:p>
          <a:r>
            <a:rPr kumimoji="1" lang="ja-JP" altLang="en-US" sz="1800" b="1" dirty="0" smtClean="0"/>
            <a:t>相殺</a:t>
          </a:r>
          <a:endParaRPr kumimoji="1" lang="ja-JP" altLang="en-US" sz="1800" b="1" dirty="0"/>
        </a:p>
      </dgm:t>
    </dgm:pt>
    <dgm:pt modelId="{7B2E9CDD-117E-4A39-A9D5-5112F1508175}" type="parTrans" cxnId="{AA3F2491-4C1A-483A-9803-DEE1634BDD01}">
      <dgm:prSet custT="1"/>
      <dgm:spPr/>
      <dgm:t>
        <a:bodyPr/>
        <a:lstStyle/>
        <a:p>
          <a:endParaRPr kumimoji="1" lang="ja-JP" altLang="en-US" sz="1800" b="1"/>
        </a:p>
      </dgm:t>
    </dgm:pt>
    <dgm:pt modelId="{78722C14-72D3-4A40-90C8-4CD5955DCDA3}" type="sibTrans" cxnId="{AA3F2491-4C1A-483A-9803-DEE1634BDD01}">
      <dgm:prSet/>
      <dgm:spPr/>
      <dgm:t>
        <a:bodyPr/>
        <a:lstStyle/>
        <a:p>
          <a:endParaRPr kumimoji="1" lang="ja-JP" altLang="en-US" sz="1800" b="1"/>
        </a:p>
      </dgm:t>
    </dgm:pt>
    <dgm:pt modelId="{824223B2-4B7F-44C5-A545-C134924AE4D8}">
      <dgm:prSet phldrT="[テキスト]" custT="1">
        <dgm:style>
          <a:lnRef idx="1">
            <a:schemeClr val="accent5"/>
          </a:lnRef>
          <a:fillRef idx="2">
            <a:schemeClr val="accent5"/>
          </a:fillRef>
          <a:effectRef idx="1">
            <a:schemeClr val="accent5"/>
          </a:effectRef>
          <a:fontRef idx="minor">
            <a:schemeClr val="dk1"/>
          </a:fontRef>
        </dgm:style>
      </dgm:prSet>
      <dgm:spPr/>
      <dgm:t>
        <a:bodyPr/>
        <a:lstStyle/>
        <a:p>
          <a:r>
            <a:rPr kumimoji="1" lang="ja-JP" altLang="en-US" sz="1800" b="1" dirty="0" smtClean="0"/>
            <a:t>更改</a:t>
          </a:r>
          <a:endParaRPr kumimoji="1" lang="ja-JP" altLang="en-US" sz="1800" b="1" dirty="0"/>
        </a:p>
      </dgm:t>
    </dgm:pt>
    <dgm:pt modelId="{04E65CE7-CD27-4A36-8C3C-A728B4D6EDD7}" type="parTrans" cxnId="{1964F25C-EB29-46D7-BEA0-A1022DE9A32B}">
      <dgm:prSet custT="1"/>
      <dgm:spPr/>
      <dgm:t>
        <a:bodyPr/>
        <a:lstStyle/>
        <a:p>
          <a:endParaRPr kumimoji="1" lang="ja-JP" altLang="en-US" sz="1800" b="1"/>
        </a:p>
      </dgm:t>
    </dgm:pt>
    <dgm:pt modelId="{C085A112-BD2D-49BA-992F-37AB404EEA2D}" type="sibTrans" cxnId="{1964F25C-EB29-46D7-BEA0-A1022DE9A32B}">
      <dgm:prSet/>
      <dgm:spPr/>
      <dgm:t>
        <a:bodyPr/>
        <a:lstStyle/>
        <a:p>
          <a:endParaRPr kumimoji="1" lang="ja-JP" altLang="en-US" sz="1800" b="1"/>
        </a:p>
      </dgm:t>
    </dgm:pt>
    <dgm:pt modelId="{F3122972-5E0B-4FFA-8E93-417FD181C159}">
      <dgm:prSet phldrT="[テキスト]" custT="1">
        <dgm:style>
          <a:lnRef idx="1">
            <a:schemeClr val="accent5"/>
          </a:lnRef>
          <a:fillRef idx="2">
            <a:schemeClr val="accent5"/>
          </a:fillRef>
          <a:effectRef idx="1">
            <a:schemeClr val="accent5"/>
          </a:effectRef>
          <a:fontRef idx="minor">
            <a:schemeClr val="dk1"/>
          </a:fontRef>
        </dgm:style>
      </dgm:prSet>
      <dgm:spPr/>
      <dgm:t>
        <a:bodyPr/>
        <a:lstStyle/>
        <a:p>
          <a:r>
            <a:rPr kumimoji="1" lang="ja-JP" altLang="en-US" sz="1800" b="1" dirty="0" smtClean="0"/>
            <a:t>免除</a:t>
          </a:r>
          <a:endParaRPr kumimoji="1" lang="ja-JP" altLang="en-US" sz="1800" b="1" dirty="0"/>
        </a:p>
      </dgm:t>
    </dgm:pt>
    <dgm:pt modelId="{D21C6BE2-0AF5-42D5-9D00-DE943E1DD344}" type="parTrans" cxnId="{1D2F82DB-A3FC-41E4-AFA3-4B49EB5218CF}">
      <dgm:prSet custT="1"/>
      <dgm:spPr/>
      <dgm:t>
        <a:bodyPr/>
        <a:lstStyle/>
        <a:p>
          <a:endParaRPr kumimoji="1" lang="ja-JP" altLang="en-US" sz="1800" b="1"/>
        </a:p>
      </dgm:t>
    </dgm:pt>
    <dgm:pt modelId="{76DE91CE-5627-4224-8628-87EF51A66F90}" type="sibTrans" cxnId="{1D2F82DB-A3FC-41E4-AFA3-4B49EB5218CF}">
      <dgm:prSet/>
      <dgm:spPr/>
      <dgm:t>
        <a:bodyPr/>
        <a:lstStyle/>
        <a:p>
          <a:endParaRPr kumimoji="1" lang="ja-JP" altLang="en-US" sz="1800" b="1"/>
        </a:p>
      </dgm:t>
    </dgm:pt>
    <dgm:pt modelId="{23B38D7C-3CC3-483E-95A2-BBA7D9CEC56B}">
      <dgm:prSet phldrT="[テキスト]" custT="1">
        <dgm:style>
          <a:lnRef idx="1">
            <a:schemeClr val="accent5"/>
          </a:lnRef>
          <a:fillRef idx="2">
            <a:schemeClr val="accent5"/>
          </a:fillRef>
          <a:effectRef idx="1">
            <a:schemeClr val="accent5"/>
          </a:effectRef>
          <a:fontRef idx="minor">
            <a:schemeClr val="dk1"/>
          </a:fontRef>
        </dgm:style>
      </dgm:prSet>
      <dgm:spPr/>
      <dgm:t>
        <a:bodyPr/>
        <a:lstStyle/>
        <a:p>
          <a:r>
            <a:rPr kumimoji="1" lang="ja-JP" altLang="en-US" sz="1800" b="1" dirty="0" smtClean="0"/>
            <a:t>混同</a:t>
          </a:r>
          <a:endParaRPr kumimoji="1" lang="ja-JP" altLang="en-US" sz="1800" b="1" dirty="0"/>
        </a:p>
      </dgm:t>
    </dgm:pt>
    <dgm:pt modelId="{C75CC8E4-2085-4773-99F8-7A8EF93A127B}" type="parTrans" cxnId="{0A33FD00-3F91-47CE-9353-230FFB3787DA}">
      <dgm:prSet custT="1"/>
      <dgm:spPr/>
      <dgm:t>
        <a:bodyPr/>
        <a:lstStyle/>
        <a:p>
          <a:endParaRPr kumimoji="1" lang="ja-JP" altLang="en-US" sz="1800" b="1"/>
        </a:p>
      </dgm:t>
    </dgm:pt>
    <dgm:pt modelId="{A43D6451-2E60-4904-B1BF-C09BC701E89D}" type="sibTrans" cxnId="{0A33FD00-3F91-47CE-9353-230FFB3787DA}">
      <dgm:prSet/>
      <dgm:spPr/>
      <dgm:t>
        <a:bodyPr/>
        <a:lstStyle/>
        <a:p>
          <a:endParaRPr kumimoji="1" lang="ja-JP" altLang="en-US" sz="1800" b="1"/>
        </a:p>
      </dgm:t>
    </dgm:pt>
    <dgm:pt modelId="{B4F7076B-898A-423D-97B5-CE4884BC20FB}">
      <dgm:prSet phldrT="[テキスト]" custT="1">
        <dgm:style>
          <a:lnRef idx="1">
            <a:schemeClr val="accent5"/>
          </a:lnRef>
          <a:fillRef idx="2">
            <a:schemeClr val="accent5"/>
          </a:fillRef>
          <a:effectRef idx="1">
            <a:schemeClr val="accent5"/>
          </a:effectRef>
          <a:fontRef idx="minor">
            <a:schemeClr val="dk1"/>
          </a:fontRef>
        </dgm:style>
      </dgm:prSet>
      <dgm:spPr/>
      <dgm:t>
        <a:bodyPr/>
        <a:lstStyle/>
        <a:p>
          <a:r>
            <a:rPr kumimoji="1" lang="ja-JP" altLang="en-US" sz="1800" b="1" dirty="0" smtClean="0">
              <a:hlinkClick xmlns:r="http://schemas.openxmlformats.org/officeDocument/2006/relationships" r:id="rId1" action="ppaction://hlinksldjump"/>
            </a:rPr>
            <a:t>履行強制</a:t>
          </a:r>
          <a:endParaRPr kumimoji="1" lang="ja-JP" altLang="en-US" sz="1800" b="1" dirty="0"/>
        </a:p>
      </dgm:t>
    </dgm:pt>
    <dgm:pt modelId="{6889CFF1-8CCD-47CA-BDD5-44C4C4B2C7EC}" type="parTrans" cxnId="{A92C9B98-4CB1-4C83-BD34-4EAAA898F79F}">
      <dgm:prSet custT="1"/>
      <dgm:spPr/>
      <dgm:t>
        <a:bodyPr/>
        <a:lstStyle/>
        <a:p>
          <a:endParaRPr kumimoji="1" lang="ja-JP" altLang="en-US" sz="1800" b="1"/>
        </a:p>
      </dgm:t>
    </dgm:pt>
    <dgm:pt modelId="{9CF2BD5C-0EBA-4EAC-A204-DB7A39CB4CA4}" type="sibTrans" cxnId="{A92C9B98-4CB1-4C83-BD34-4EAAA898F79F}">
      <dgm:prSet/>
      <dgm:spPr/>
      <dgm:t>
        <a:bodyPr/>
        <a:lstStyle/>
        <a:p>
          <a:endParaRPr kumimoji="1" lang="ja-JP" altLang="en-US" sz="1800" b="1"/>
        </a:p>
      </dgm:t>
    </dgm:pt>
    <dgm:pt modelId="{8F2C0127-28CB-4ACA-A92B-339660600D08}">
      <dgm:prSet phldrT="[テキスト]" custT="1">
        <dgm:style>
          <a:lnRef idx="1">
            <a:schemeClr val="accent5"/>
          </a:lnRef>
          <a:fillRef idx="2">
            <a:schemeClr val="accent5"/>
          </a:fillRef>
          <a:effectRef idx="1">
            <a:schemeClr val="accent5"/>
          </a:effectRef>
          <a:fontRef idx="minor">
            <a:schemeClr val="dk1"/>
          </a:fontRef>
        </dgm:style>
      </dgm:prSet>
      <dgm:spPr/>
      <dgm:t>
        <a:bodyPr/>
        <a:lstStyle/>
        <a:p>
          <a:r>
            <a:rPr kumimoji="1" lang="ja-JP" altLang="en-US" sz="1800" b="1" dirty="0" smtClean="0">
              <a:hlinkClick xmlns:r="http://schemas.openxmlformats.org/officeDocument/2006/relationships" r:id="rId2" action="ppaction://hlinksldjump"/>
            </a:rPr>
            <a:t>損害賠償</a:t>
          </a:r>
          <a:endParaRPr kumimoji="1" lang="ja-JP" altLang="en-US" sz="1800" b="1" dirty="0"/>
        </a:p>
      </dgm:t>
    </dgm:pt>
    <dgm:pt modelId="{ECDDAE8D-901B-49B9-97B2-8213662B1C6E}" type="parTrans" cxnId="{CF286042-434B-48D5-BB28-B801367CF340}">
      <dgm:prSet custT="1"/>
      <dgm:spPr/>
      <dgm:t>
        <a:bodyPr/>
        <a:lstStyle/>
        <a:p>
          <a:endParaRPr kumimoji="1" lang="ja-JP" altLang="en-US" sz="1800" b="1"/>
        </a:p>
      </dgm:t>
    </dgm:pt>
    <dgm:pt modelId="{6A22CEF7-F23D-4690-A00B-AE6C13373B98}" type="sibTrans" cxnId="{CF286042-434B-48D5-BB28-B801367CF340}">
      <dgm:prSet/>
      <dgm:spPr/>
      <dgm:t>
        <a:bodyPr/>
        <a:lstStyle/>
        <a:p>
          <a:endParaRPr kumimoji="1" lang="ja-JP" altLang="en-US" sz="1800" b="1"/>
        </a:p>
      </dgm:t>
    </dgm:pt>
    <dgm:pt modelId="{A685CAEC-A84A-4201-AF40-3B32E0B703E7}">
      <dgm:prSet phldrT="[テキスト]" custT="1"/>
      <dgm:spPr>
        <a:solidFill>
          <a:schemeClr val="accent4">
            <a:lumMod val="60000"/>
            <a:lumOff val="40000"/>
          </a:schemeClr>
        </a:solidFill>
      </dgm:spPr>
      <dgm:t>
        <a:bodyPr/>
        <a:lstStyle/>
        <a:p>
          <a:r>
            <a:rPr kumimoji="1" lang="ja-JP" altLang="en-US" sz="1800" b="1" dirty="0" smtClean="0">
              <a:hlinkClick xmlns:r="http://schemas.openxmlformats.org/officeDocument/2006/relationships" r:id="rId3" action="ppaction://hlinksldjump"/>
            </a:rPr>
            <a:t>対外的効力</a:t>
          </a:r>
          <a:endParaRPr kumimoji="1" lang="ja-JP" altLang="en-US" sz="1800" b="1" dirty="0"/>
        </a:p>
      </dgm:t>
    </dgm:pt>
    <dgm:pt modelId="{9864DC15-A4B9-46AB-8BDF-00B1DB58D94E}" type="parTrans" cxnId="{FF7CCD33-6EB8-4515-891E-0AB952DDA3D1}">
      <dgm:prSet custT="1"/>
      <dgm:spPr/>
      <dgm:t>
        <a:bodyPr/>
        <a:lstStyle/>
        <a:p>
          <a:endParaRPr kumimoji="1" lang="ja-JP" altLang="en-US" sz="1800" b="1"/>
        </a:p>
      </dgm:t>
    </dgm:pt>
    <dgm:pt modelId="{E34D6341-217E-415B-BC6F-CB2E8847A56C}" type="sibTrans" cxnId="{FF7CCD33-6EB8-4515-891E-0AB952DDA3D1}">
      <dgm:prSet/>
      <dgm:spPr/>
      <dgm:t>
        <a:bodyPr/>
        <a:lstStyle/>
        <a:p>
          <a:endParaRPr kumimoji="1" lang="ja-JP" altLang="en-US" sz="1800" b="1"/>
        </a:p>
      </dgm:t>
    </dgm:pt>
    <dgm:pt modelId="{B2C265BA-2236-4353-AB25-EC30413A03AA}">
      <dgm:prSet phldrT="[テキスト]" custT="1">
        <dgm:style>
          <a:lnRef idx="1">
            <a:schemeClr val="accent6"/>
          </a:lnRef>
          <a:fillRef idx="2">
            <a:schemeClr val="accent6"/>
          </a:fillRef>
          <a:effectRef idx="1">
            <a:schemeClr val="accent6"/>
          </a:effectRef>
          <a:fontRef idx="minor">
            <a:schemeClr val="dk1"/>
          </a:fontRef>
        </dgm:style>
      </dgm:prSet>
      <dgm:spPr/>
      <dgm:t>
        <a:bodyPr/>
        <a:lstStyle/>
        <a:p>
          <a:r>
            <a:rPr kumimoji="1" lang="ja-JP" altLang="en-US" sz="1800" b="1" dirty="0" smtClean="0">
              <a:hlinkClick xmlns:r="http://schemas.openxmlformats.org/officeDocument/2006/relationships" r:id="rId4" action="ppaction://hlinksldjump"/>
            </a:rPr>
            <a:t>詐害行為取消権</a:t>
          </a:r>
          <a:endParaRPr kumimoji="1" lang="ja-JP" altLang="en-US" sz="1800" b="1" dirty="0"/>
        </a:p>
      </dgm:t>
    </dgm:pt>
    <dgm:pt modelId="{7FD34813-8573-48C0-8CC6-80877E459EC3}" type="parTrans" cxnId="{EEE04875-C110-495C-ACE5-5D2D1F6D0A4B}">
      <dgm:prSet custT="1"/>
      <dgm:spPr/>
      <dgm:t>
        <a:bodyPr/>
        <a:lstStyle/>
        <a:p>
          <a:endParaRPr kumimoji="1" lang="ja-JP" altLang="en-US" sz="1800" b="1"/>
        </a:p>
      </dgm:t>
    </dgm:pt>
    <dgm:pt modelId="{75558F9F-E6FE-4C3B-8BD0-AE9F3191DCD2}" type="sibTrans" cxnId="{EEE04875-C110-495C-ACE5-5D2D1F6D0A4B}">
      <dgm:prSet/>
      <dgm:spPr/>
      <dgm:t>
        <a:bodyPr/>
        <a:lstStyle/>
        <a:p>
          <a:endParaRPr kumimoji="1" lang="ja-JP" altLang="en-US" sz="1800" b="1"/>
        </a:p>
      </dgm:t>
    </dgm:pt>
    <dgm:pt modelId="{633AB0CB-8B11-4D99-B31C-BEA8422D50EC}">
      <dgm:prSet phldrT="[テキスト]" custT="1">
        <dgm:style>
          <a:lnRef idx="1">
            <a:schemeClr val="accent4"/>
          </a:lnRef>
          <a:fillRef idx="2">
            <a:schemeClr val="accent4"/>
          </a:fillRef>
          <a:effectRef idx="1">
            <a:schemeClr val="accent4"/>
          </a:effectRef>
          <a:fontRef idx="minor">
            <a:schemeClr val="dk1"/>
          </a:fontRef>
        </dgm:style>
      </dgm:prSet>
      <dgm:spPr/>
      <dgm:t>
        <a:bodyPr/>
        <a:lstStyle/>
        <a:p>
          <a:r>
            <a:rPr kumimoji="1" lang="ja-JP" altLang="en-US" sz="1800" b="1" dirty="0" smtClean="0">
              <a:hlinkClick xmlns:r="http://schemas.openxmlformats.org/officeDocument/2006/relationships" r:id="rId5" action="ppaction://hlinksldjump"/>
            </a:rPr>
            <a:t>可分・不可分債権</a:t>
          </a:r>
          <a:endParaRPr kumimoji="1" lang="ja-JP" altLang="en-US" sz="1800" b="1" dirty="0"/>
        </a:p>
      </dgm:t>
    </dgm:pt>
    <dgm:pt modelId="{ECD6E9AD-E638-401C-942E-506A3181BB6C}" type="parTrans" cxnId="{4B2EE5A4-C574-44B7-BB0E-553AA6745902}">
      <dgm:prSet custT="1"/>
      <dgm:spPr/>
      <dgm:t>
        <a:bodyPr/>
        <a:lstStyle/>
        <a:p>
          <a:endParaRPr kumimoji="1" lang="ja-JP" altLang="en-US" sz="1800" b="1"/>
        </a:p>
      </dgm:t>
    </dgm:pt>
    <dgm:pt modelId="{E6169D1A-8A65-422A-92E1-2B0F2821E985}" type="sibTrans" cxnId="{4B2EE5A4-C574-44B7-BB0E-553AA6745902}">
      <dgm:prSet/>
      <dgm:spPr/>
      <dgm:t>
        <a:bodyPr/>
        <a:lstStyle/>
        <a:p>
          <a:endParaRPr kumimoji="1" lang="ja-JP" altLang="en-US" sz="1800" b="1"/>
        </a:p>
      </dgm:t>
    </dgm:pt>
    <dgm:pt modelId="{0C09D163-D529-4347-9107-4F457C3115E8}">
      <dgm:prSet phldrT="[テキスト]" custT="1">
        <dgm:style>
          <a:lnRef idx="1">
            <a:schemeClr val="accent4"/>
          </a:lnRef>
          <a:fillRef idx="2">
            <a:schemeClr val="accent4"/>
          </a:fillRef>
          <a:effectRef idx="1">
            <a:schemeClr val="accent4"/>
          </a:effectRef>
          <a:fontRef idx="minor">
            <a:schemeClr val="dk1"/>
          </a:fontRef>
        </dgm:style>
      </dgm:prSet>
      <dgm:spPr/>
      <dgm:t>
        <a:bodyPr/>
        <a:lstStyle/>
        <a:p>
          <a:r>
            <a:rPr kumimoji="1" lang="ja-JP" altLang="en-US" sz="1800" b="1" dirty="0" smtClean="0">
              <a:hlinkClick xmlns:r="http://schemas.openxmlformats.org/officeDocument/2006/relationships" r:id="rId6" action="ppaction://hlinksldjump"/>
            </a:rPr>
            <a:t>連帯債務</a:t>
          </a:r>
          <a:endParaRPr kumimoji="1" lang="ja-JP" altLang="en-US" sz="1800" b="1" dirty="0"/>
        </a:p>
      </dgm:t>
    </dgm:pt>
    <dgm:pt modelId="{0C1B9D95-63AC-4041-9B25-8D36984D1545}" type="parTrans" cxnId="{A2107E53-A42A-4669-8810-E915FBA73EFA}">
      <dgm:prSet custT="1"/>
      <dgm:spPr/>
      <dgm:t>
        <a:bodyPr/>
        <a:lstStyle/>
        <a:p>
          <a:endParaRPr kumimoji="1" lang="ja-JP" altLang="en-US" sz="1800" b="1"/>
        </a:p>
      </dgm:t>
    </dgm:pt>
    <dgm:pt modelId="{D750C736-B767-45AF-A2D9-477B2EB9433C}" type="sibTrans" cxnId="{A2107E53-A42A-4669-8810-E915FBA73EFA}">
      <dgm:prSet/>
      <dgm:spPr/>
      <dgm:t>
        <a:bodyPr/>
        <a:lstStyle/>
        <a:p>
          <a:endParaRPr kumimoji="1" lang="ja-JP" altLang="en-US" sz="1800" b="1"/>
        </a:p>
      </dgm:t>
    </dgm:pt>
    <dgm:pt modelId="{83EC7C1F-6F40-4F31-A48E-821B8F7BC3AF}">
      <dgm:prSet phldrT="[テキスト]" custT="1">
        <dgm:style>
          <a:lnRef idx="1">
            <a:schemeClr val="accent4"/>
          </a:lnRef>
          <a:fillRef idx="2">
            <a:schemeClr val="accent4"/>
          </a:fillRef>
          <a:effectRef idx="1">
            <a:schemeClr val="accent4"/>
          </a:effectRef>
          <a:fontRef idx="minor">
            <a:schemeClr val="dk1"/>
          </a:fontRef>
        </dgm:style>
      </dgm:prSet>
      <dgm:spPr/>
      <dgm:t>
        <a:bodyPr/>
        <a:lstStyle/>
        <a:p>
          <a:r>
            <a:rPr kumimoji="1" lang="ja-JP" altLang="en-US" sz="1800" b="1" dirty="0" smtClean="0">
              <a:hlinkClick xmlns:r="http://schemas.openxmlformats.org/officeDocument/2006/relationships" r:id="" action="ppaction://noaction"/>
            </a:rPr>
            <a:t>保証</a:t>
          </a:r>
          <a:endParaRPr kumimoji="1" lang="ja-JP" altLang="en-US" sz="1800" b="1" dirty="0"/>
        </a:p>
      </dgm:t>
    </dgm:pt>
    <dgm:pt modelId="{72942335-7F43-4492-90FB-D92E925700D2}" type="parTrans" cxnId="{3078EB49-488B-41AC-91F8-6DF41F3C1DAC}">
      <dgm:prSet custT="1"/>
      <dgm:spPr/>
      <dgm:t>
        <a:bodyPr/>
        <a:lstStyle/>
        <a:p>
          <a:endParaRPr kumimoji="1" lang="ja-JP" altLang="en-US" sz="1800" b="1"/>
        </a:p>
      </dgm:t>
    </dgm:pt>
    <dgm:pt modelId="{F3F263BD-CEA1-486E-A346-5CAB5C49B3C3}" type="sibTrans" cxnId="{3078EB49-488B-41AC-91F8-6DF41F3C1DAC}">
      <dgm:prSet/>
      <dgm:spPr/>
      <dgm:t>
        <a:bodyPr/>
        <a:lstStyle/>
        <a:p>
          <a:endParaRPr kumimoji="1" lang="ja-JP" altLang="en-US" sz="1800" b="1"/>
        </a:p>
      </dgm:t>
    </dgm:pt>
    <dgm:pt modelId="{A5AF2FE5-E926-46DF-9012-1256D372DB38}">
      <dgm:prSet phldrT="[テキスト]" custT="1"/>
      <dgm:spPr>
        <a:solidFill>
          <a:schemeClr val="accent4">
            <a:lumMod val="60000"/>
            <a:lumOff val="40000"/>
          </a:schemeClr>
        </a:solidFill>
      </dgm:spPr>
      <dgm:t>
        <a:bodyPr/>
        <a:lstStyle/>
        <a:p>
          <a:r>
            <a:rPr kumimoji="1" lang="ja-JP" altLang="en-US" sz="1800" b="1" dirty="0" smtClean="0">
              <a:hlinkClick xmlns:r="http://schemas.openxmlformats.org/officeDocument/2006/relationships" r:id="rId4" action="ppaction://hlinksldjump"/>
            </a:rPr>
            <a:t>対内的効力</a:t>
          </a:r>
          <a:endParaRPr kumimoji="1" lang="ja-JP" altLang="en-US" sz="1800" b="1" dirty="0"/>
        </a:p>
      </dgm:t>
    </dgm:pt>
    <dgm:pt modelId="{D32D4521-141B-4F37-938C-42DB91F3E3F5}" type="parTrans" cxnId="{E2D0CD7C-3401-4217-8832-C119A7FD6873}">
      <dgm:prSet custT="1"/>
      <dgm:spPr/>
      <dgm:t>
        <a:bodyPr/>
        <a:lstStyle/>
        <a:p>
          <a:endParaRPr kumimoji="1" lang="ja-JP" altLang="en-US" sz="1800" b="1"/>
        </a:p>
      </dgm:t>
    </dgm:pt>
    <dgm:pt modelId="{CB2FD080-99B3-4691-8A7D-D7C01681E462}" type="sibTrans" cxnId="{E2D0CD7C-3401-4217-8832-C119A7FD6873}">
      <dgm:prSet/>
      <dgm:spPr/>
      <dgm:t>
        <a:bodyPr/>
        <a:lstStyle/>
        <a:p>
          <a:endParaRPr kumimoji="1" lang="ja-JP" altLang="en-US" sz="1800" b="1"/>
        </a:p>
      </dgm:t>
    </dgm:pt>
    <dgm:pt modelId="{4721B757-41CB-452C-B1B6-EA547C10CFC9}">
      <dgm:prSet phldrT="[テキスト]" custT="1">
        <dgm:style>
          <a:lnRef idx="1">
            <a:schemeClr val="accent6"/>
          </a:lnRef>
          <a:fillRef idx="2">
            <a:schemeClr val="accent6"/>
          </a:fillRef>
          <a:effectRef idx="1">
            <a:schemeClr val="accent6"/>
          </a:effectRef>
          <a:fontRef idx="minor">
            <a:schemeClr val="dk1"/>
          </a:fontRef>
        </dgm:style>
      </dgm:prSet>
      <dgm:spPr/>
      <dgm:t>
        <a:bodyPr/>
        <a:lstStyle/>
        <a:p>
          <a:r>
            <a:rPr kumimoji="1" lang="ja-JP" altLang="en-US" sz="1800" b="1" dirty="0" smtClean="0">
              <a:hlinkClick xmlns:r="http://schemas.openxmlformats.org/officeDocument/2006/relationships" r:id="rId4" action="ppaction://hlinksldjump"/>
            </a:rPr>
            <a:t>債権者代位権</a:t>
          </a:r>
          <a:endParaRPr kumimoji="1" lang="ja-JP" altLang="en-US" sz="1800" b="1" dirty="0"/>
        </a:p>
      </dgm:t>
    </dgm:pt>
    <dgm:pt modelId="{4143AAFC-A78C-4A17-8DE8-0A0C0B7F45DB}" type="parTrans" cxnId="{F3A836C0-DF0A-4578-B3C3-CB9810592FC1}">
      <dgm:prSet custT="1"/>
      <dgm:spPr/>
      <dgm:t>
        <a:bodyPr/>
        <a:lstStyle/>
        <a:p>
          <a:endParaRPr kumimoji="1" lang="ja-JP" altLang="en-US" sz="1800" b="1"/>
        </a:p>
      </dgm:t>
    </dgm:pt>
    <dgm:pt modelId="{8F9E63E6-8CF3-40AD-B506-C212207080BF}" type="sibTrans" cxnId="{F3A836C0-DF0A-4578-B3C3-CB9810592FC1}">
      <dgm:prSet/>
      <dgm:spPr/>
      <dgm:t>
        <a:bodyPr/>
        <a:lstStyle/>
        <a:p>
          <a:endParaRPr kumimoji="1" lang="ja-JP" altLang="en-US" sz="1800" b="1"/>
        </a:p>
      </dgm:t>
    </dgm:pt>
    <dgm:pt modelId="{7BEFA527-BD8A-4DA1-897A-3ED25A225EF1}" type="pres">
      <dgm:prSet presAssocID="{CD585AA5-2A47-42F6-A619-A6946038D672}" presName="diagram" presStyleCnt="0">
        <dgm:presLayoutVars>
          <dgm:chPref val="1"/>
          <dgm:dir/>
          <dgm:animOne val="branch"/>
          <dgm:animLvl val="lvl"/>
          <dgm:resizeHandles val="exact"/>
        </dgm:presLayoutVars>
      </dgm:prSet>
      <dgm:spPr/>
      <dgm:t>
        <a:bodyPr/>
        <a:lstStyle/>
        <a:p>
          <a:endParaRPr kumimoji="1" lang="ja-JP" altLang="en-US"/>
        </a:p>
      </dgm:t>
    </dgm:pt>
    <dgm:pt modelId="{571DBE65-4E02-488D-ABCF-D26E80B6FCE7}" type="pres">
      <dgm:prSet presAssocID="{373312FE-2544-4CBA-9AAE-C2888DA43FBA}" presName="root1" presStyleCnt="0"/>
      <dgm:spPr/>
    </dgm:pt>
    <dgm:pt modelId="{C109536B-B238-43A4-8089-E5F04636403A}" type="pres">
      <dgm:prSet presAssocID="{373312FE-2544-4CBA-9AAE-C2888DA43FBA}" presName="LevelOneTextNode" presStyleLbl="node0" presStyleIdx="0" presStyleCnt="1" custScaleX="56448" custScaleY="313842" custLinFactNeighborX="-371" custLinFactNeighborY="-9363">
        <dgm:presLayoutVars>
          <dgm:chPref val="3"/>
        </dgm:presLayoutVars>
      </dgm:prSet>
      <dgm:spPr/>
      <dgm:t>
        <a:bodyPr/>
        <a:lstStyle/>
        <a:p>
          <a:endParaRPr kumimoji="1" lang="ja-JP" altLang="en-US"/>
        </a:p>
      </dgm:t>
    </dgm:pt>
    <dgm:pt modelId="{E4F83F56-1480-4ECE-81E8-D3ECC8004AC8}" type="pres">
      <dgm:prSet presAssocID="{373312FE-2544-4CBA-9AAE-C2888DA43FBA}" presName="level2hierChild" presStyleCnt="0"/>
      <dgm:spPr/>
    </dgm:pt>
    <dgm:pt modelId="{2A5DD27B-6377-45B3-BCB0-6E5E5877211A}" type="pres">
      <dgm:prSet presAssocID="{3FF8C6FD-3518-4418-8CEC-E0CB1F3F120E}" presName="conn2-1" presStyleLbl="parChTrans1D2" presStyleIdx="0" presStyleCnt="5"/>
      <dgm:spPr/>
      <dgm:t>
        <a:bodyPr/>
        <a:lstStyle/>
        <a:p>
          <a:endParaRPr kumimoji="1" lang="ja-JP" altLang="en-US"/>
        </a:p>
      </dgm:t>
    </dgm:pt>
    <dgm:pt modelId="{CC1634AC-ECFC-4A75-B076-560E01BC3CFD}" type="pres">
      <dgm:prSet presAssocID="{3FF8C6FD-3518-4418-8CEC-E0CB1F3F120E}" presName="connTx" presStyleLbl="parChTrans1D2" presStyleIdx="0" presStyleCnt="5"/>
      <dgm:spPr/>
      <dgm:t>
        <a:bodyPr/>
        <a:lstStyle/>
        <a:p>
          <a:endParaRPr kumimoji="1" lang="ja-JP" altLang="en-US"/>
        </a:p>
      </dgm:t>
    </dgm:pt>
    <dgm:pt modelId="{E8B7F824-C422-4BF0-A22C-3961ABD3F410}" type="pres">
      <dgm:prSet presAssocID="{E790689D-9E5D-4B60-8772-FA973FBF53D1}" presName="root2" presStyleCnt="0"/>
      <dgm:spPr/>
    </dgm:pt>
    <dgm:pt modelId="{EA1452E0-2326-41DD-9E55-5307506272A9}" type="pres">
      <dgm:prSet presAssocID="{E790689D-9E5D-4B60-8772-FA973FBF53D1}" presName="LevelTwoTextNode" presStyleLbl="node2" presStyleIdx="0" presStyleCnt="5" custScaleX="161051" custScaleY="68302" custLinFactNeighborY="-15325">
        <dgm:presLayoutVars>
          <dgm:chPref val="3"/>
        </dgm:presLayoutVars>
      </dgm:prSet>
      <dgm:spPr/>
      <dgm:t>
        <a:bodyPr/>
        <a:lstStyle/>
        <a:p>
          <a:endParaRPr kumimoji="1" lang="ja-JP" altLang="en-US"/>
        </a:p>
      </dgm:t>
    </dgm:pt>
    <dgm:pt modelId="{82747F0A-4500-423D-B1D0-B890B4E822BF}" type="pres">
      <dgm:prSet presAssocID="{E790689D-9E5D-4B60-8772-FA973FBF53D1}" presName="level3hierChild" presStyleCnt="0"/>
      <dgm:spPr/>
    </dgm:pt>
    <dgm:pt modelId="{23E4A298-627C-4164-A581-B66014E337C2}" type="pres">
      <dgm:prSet presAssocID="{264DD244-DAC0-4CCA-BFCA-0AC350FFFF4B}" presName="conn2-1" presStyleLbl="parChTrans1D2" presStyleIdx="1" presStyleCnt="5"/>
      <dgm:spPr/>
      <dgm:t>
        <a:bodyPr/>
        <a:lstStyle/>
        <a:p>
          <a:endParaRPr kumimoji="1" lang="ja-JP" altLang="en-US"/>
        </a:p>
      </dgm:t>
    </dgm:pt>
    <dgm:pt modelId="{D6D2786E-52B2-469F-8648-C3757E2D781A}" type="pres">
      <dgm:prSet presAssocID="{264DD244-DAC0-4CCA-BFCA-0AC350FFFF4B}" presName="connTx" presStyleLbl="parChTrans1D2" presStyleIdx="1" presStyleCnt="5"/>
      <dgm:spPr/>
      <dgm:t>
        <a:bodyPr/>
        <a:lstStyle/>
        <a:p>
          <a:endParaRPr kumimoji="1" lang="ja-JP" altLang="en-US"/>
        </a:p>
      </dgm:t>
    </dgm:pt>
    <dgm:pt modelId="{A3B67C75-B8EB-4894-83EE-7E9E5A4A11A9}" type="pres">
      <dgm:prSet presAssocID="{74438B7B-3232-4EFB-B958-361C21D60420}" presName="root2" presStyleCnt="0"/>
      <dgm:spPr/>
    </dgm:pt>
    <dgm:pt modelId="{F34B0C03-03D9-4050-82E3-C773A58D9D4E}" type="pres">
      <dgm:prSet presAssocID="{74438B7B-3232-4EFB-B958-361C21D60420}" presName="LevelTwoTextNode" presStyleLbl="node2" presStyleIdx="1" presStyleCnt="5" custScaleX="161051" custScaleY="68302" custLinFactNeighborY="-12733">
        <dgm:presLayoutVars>
          <dgm:chPref val="3"/>
        </dgm:presLayoutVars>
      </dgm:prSet>
      <dgm:spPr/>
      <dgm:t>
        <a:bodyPr/>
        <a:lstStyle/>
        <a:p>
          <a:endParaRPr kumimoji="1" lang="ja-JP" altLang="en-US"/>
        </a:p>
      </dgm:t>
    </dgm:pt>
    <dgm:pt modelId="{2E66F1B3-5054-4570-A428-E295EA7A3798}" type="pres">
      <dgm:prSet presAssocID="{74438B7B-3232-4EFB-B958-361C21D60420}" presName="level3hierChild" presStyleCnt="0"/>
      <dgm:spPr/>
    </dgm:pt>
    <dgm:pt modelId="{5521E3CF-B97C-4BB2-933C-BAD038A97C7F}" type="pres">
      <dgm:prSet presAssocID="{D32D4521-141B-4F37-938C-42DB91F3E3F5}" presName="conn2-1" presStyleLbl="parChTrans1D3" presStyleIdx="0" presStyleCnt="10"/>
      <dgm:spPr/>
      <dgm:t>
        <a:bodyPr/>
        <a:lstStyle/>
        <a:p>
          <a:endParaRPr kumimoji="1" lang="ja-JP" altLang="en-US"/>
        </a:p>
      </dgm:t>
    </dgm:pt>
    <dgm:pt modelId="{83C06190-57EE-4270-8990-C2DBF2DE6251}" type="pres">
      <dgm:prSet presAssocID="{D32D4521-141B-4F37-938C-42DB91F3E3F5}" presName="connTx" presStyleLbl="parChTrans1D3" presStyleIdx="0" presStyleCnt="10"/>
      <dgm:spPr/>
      <dgm:t>
        <a:bodyPr/>
        <a:lstStyle/>
        <a:p>
          <a:endParaRPr kumimoji="1" lang="ja-JP" altLang="en-US"/>
        </a:p>
      </dgm:t>
    </dgm:pt>
    <dgm:pt modelId="{92F70BA4-29CE-442D-A359-5A9DF7A0FC6D}" type="pres">
      <dgm:prSet presAssocID="{A5AF2FE5-E926-46DF-9012-1256D372DB38}" presName="root2" presStyleCnt="0"/>
      <dgm:spPr/>
    </dgm:pt>
    <dgm:pt modelId="{35ECB1A7-DDB0-448F-B87B-1DC5108E19F7}" type="pres">
      <dgm:prSet presAssocID="{A5AF2FE5-E926-46DF-9012-1256D372DB38}" presName="LevelTwoTextNode" presStyleLbl="node3" presStyleIdx="0" presStyleCnt="10" custScaleX="214359" custScaleY="82645" custLinFactNeighborY="-6976">
        <dgm:presLayoutVars>
          <dgm:chPref val="3"/>
        </dgm:presLayoutVars>
      </dgm:prSet>
      <dgm:spPr/>
      <dgm:t>
        <a:bodyPr/>
        <a:lstStyle/>
        <a:p>
          <a:endParaRPr kumimoji="1" lang="ja-JP" altLang="en-US"/>
        </a:p>
      </dgm:t>
    </dgm:pt>
    <dgm:pt modelId="{2B9CCCC4-2033-4D82-A3B3-866D8BDAD85D}" type="pres">
      <dgm:prSet presAssocID="{A5AF2FE5-E926-46DF-9012-1256D372DB38}" presName="level3hierChild" presStyleCnt="0"/>
      <dgm:spPr/>
    </dgm:pt>
    <dgm:pt modelId="{7DB6BA9B-35D5-42C0-92D8-5C96B56CA5A5}" type="pres">
      <dgm:prSet presAssocID="{6889CFF1-8CCD-47CA-BDD5-44C4C4B2C7EC}" presName="conn2-1" presStyleLbl="parChTrans1D4" presStyleIdx="0" presStyleCnt="4"/>
      <dgm:spPr/>
      <dgm:t>
        <a:bodyPr/>
        <a:lstStyle/>
        <a:p>
          <a:endParaRPr kumimoji="1" lang="ja-JP" altLang="en-US"/>
        </a:p>
      </dgm:t>
    </dgm:pt>
    <dgm:pt modelId="{B52F1FBF-DDCC-4F0A-9844-4D76D9660C52}" type="pres">
      <dgm:prSet presAssocID="{6889CFF1-8CCD-47CA-BDD5-44C4C4B2C7EC}" presName="connTx" presStyleLbl="parChTrans1D4" presStyleIdx="0" presStyleCnt="4"/>
      <dgm:spPr/>
      <dgm:t>
        <a:bodyPr/>
        <a:lstStyle/>
        <a:p>
          <a:endParaRPr kumimoji="1" lang="ja-JP" altLang="en-US"/>
        </a:p>
      </dgm:t>
    </dgm:pt>
    <dgm:pt modelId="{72D073A3-034E-4B5B-850D-BDE7E882579A}" type="pres">
      <dgm:prSet presAssocID="{B4F7076B-898A-423D-97B5-CE4884BC20FB}" presName="root2" presStyleCnt="0"/>
      <dgm:spPr/>
    </dgm:pt>
    <dgm:pt modelId="{46FF0FFB-F068-4B1B-A82F-4732C1A5C61D}" type="pres">
      <dgm:prSet presAssocID="{B4F7076B-898A-423D-97B5-CE4884BC20FB}" presName="LevelTwoTextNode" presStyleLbl="node4" presStyleIdx="0" presStyleCnt="4" custScaleX="161051" custScaleY="51316" custLinFactNeighborX="371" custLinFactNeighborY="-4812">
        <dgm:presLayoutVars>
          <dgm:chPref val="3"/>
        </dgm:presLayoutVars>
      </dgm:prSet>
      <dgm:spPr/>
      <dgm:t>
        <a:bodyPr/>
        <a:lstStyle/>
        <a:p>
          <a:endParaRPr kumimoji="1" lang="ja-JP" altLang="en-US"/>
        </a:p>
      </dgm:t>
    </dgm:pt>
    <dgm:pt modelId="{200119AF-715A-41D5-982D-8527935A4EDF}" type="pres">
      <dgm:prSet presAssocID="{B4F7076B-898A-423D-97B5-CE4884BC20FB}" presName="level3hierChild" presStyleCnt="0"/>
      <dgm:spPr/>
    </dgm:pt>
    <dgm:pt modelId="{91AACBDE-33FF-41E7-A1E0-41750AD970A8}" type="pres">
      <dgm:prSet presAssocID="{ECDDAE8D-901B-49B9-97B2-8213662B1C6E}" presName="conn2-1" presStyleLbl="parChTrans1D4" presStyleIdx="1" presStyleCnt="4"/>
      <dgm:spPr/>
      <dgm:t>
        <a:bodyPr/>
        <a:lstStyle/>
        <a:p>
          <a:endParaRPr kumimoji="1" lang="ja-JP" altLang="en-US"/>
        </a:p>
      </dgm:t>
    </dgm:pt>
    <dgm:pt modelId="{83600D96-4827-4457-8D22-7FC30EAAA443}" type="pres">
      <dgm:prSet presAssocID="{ECDDAE8D-901B-49B9-97B2-8213662B1C6E}" presName="connTx" presStyleLbl="parChTrans1D4" presStyleIdx="1" presStyleCnt="4"/>
      <dgm:spPr/>
      <dgm:t>
        <a:bodyPr/>
        <a:lstStyle/>
        <a:p>
          <a:endParaRPr kumimoji="1" lang="ja-JP" altLang="en-US"/>
        </a:p>
      </dgm:t>
    </dgm:pt>
    <dgm:pt modelId="{43077B6D-B708-4343-97B1-7F3B0783AF6E}" type="pres">
      <dgm:prSet presAssocID="{8F2C0127-28CB-4ACA-A92B-339660600D08}" presName="root2" presStyleCnt="0"/>
      <dgm:spPr/>
    </dgm:pt>
    <dgm:pt modelId="{EDE9C102-0D0A-40E1-B02F-D96D95F8E8EC}" type="pres">
      <dgm:prSet presAssocID="{8F2C0127-28CB-4ACA-A92B-339660600D08}" presName="LevelTwoTextNode" presStyleLbl="node4" presStyleIdx="1" presStyleCnt="4" custScaleX="161051" custScaleY="51316" custLinFactNeighborX="371" custLinFactNeighborY="-12743">
        <dgm:presLayoutVars>
          <dgm:chPref val="3"/>
        </dgm:presLayoutVars>
      </dgm:prSet>
      <dgm:spPr/>
      <dgm:t>
        <a:bodyPr/>
        <a:lstStyle/>
        <a:p>
          <a:endParaRPr kumimoji="1" lang="ja-JP" altLang="en-US"/>
        </a:p>
      </dgm:t>
    </dgm:pt>
    <dgm:pt modelId="{8B23BBC0-7FDF-4D45-9CB7-EBCB10DD6CE5}" type="pres">
      <dgm:prSet presAssocID="{8F2C0127-28CB-4ACA-A92B-339660600D08}" presName="level3hierChild" presStyleCnt="0"/>
      <dgm:spPr/>
    </dgm:pt>
    <dgm:pt modelId="{2C8A8B71-3D82-45FC-91D6-21E4F577C143}" type="pres">
      <dgm:prSet presAssocID="{9864DC15-A4B9-46AB-8BDF-00B1DB58D94E}" presName="conn2-1" presStyleLbl="parChTrans1D3" presStyleIdx="1" presStyleCnt="10"/>
      <dgm:spPr/>
      <dgm:t>
        <a:bodyPr/>
        <a:lstStyle/>
        <a:p>
          <a:endParaRPr kumimoji="1" lang="ja-JP" altLang="en-US"/>
        </a:p>
      </dgm:t>
    </dgm:pt>
    <dgm:pt modelId="{98D52197-B056-458A-A970-7B788A5E181E}" type="pres">
      <dgm:prSet presAssocID="{9864DC15-A4B9-46AB-8BDF-00B1DB58D94E}" presName="connTx" presStyleLbl="parChTrans1D3" presStyleIdx="1" presStyleCnt="10"/>
      <dgm:spPr/>
      <dgm:t>
        <a:bodyPr/>
        <a:lstStyle/>
        <a:p>
          <a:endParaRPr kumimoji="1" lang="ja-JP" altLang="en-US"/>
        </a:p>
      </dgm:t>
    </dgm:pt>
    <dgm:pt modelId="{F247BFCF-22BE-4EAA-AB29-B5E665DDD633}" type="pres">
      <dgm:prSet presAssocID="{A685CAEC-A84A-4201-AF40-3B32E0B703E7}" presName="root2" presStyleCnt="0"/>
      <dgm:spPr/>
    </dgm:pt>
    <dgm:pt modelId="{362E926E-432B-4AF5-A8A2-9523244C7E30}" type="pres">
      <dgm:prSet presAssocID="{A685CAEC-A84A-4201-AF40-3B32E0B703E7}" presName="LevelTwoTextNode" presStyleLbl="node3" presStyleIdx="1" presStyleCnt="10" custScaleX="214359" custScaleY="82645" custLinFactNeighborY="-22965">
        <dgm:presLayoutVars>
          <dgm:chPref val="3"/>
        </dgm:presLayoutVars>
      </dgm:prSet>
      <dgm:spPr/>
      <dgm:t>
        <a:bodyPr/>
        <a:lstStyle/>
        <a:p>
          <a:endParaRPr kumimoji="1" lang="ja-JP" altLang="en-US"/>
        </a:p>
      </dgm:t>
    </dgm:pt>
    <dgm:pt modelId="{EE72BF1A-5466-467A-9E41-4B6869800EE6}" type="pres">
      <dgm:prSet presAssocID="{A685CAEC-A84A-4201-AF40-3B32E0B703E7}" presName="level3hierChild" presStyleCnt="0"/>
      <dgm:spPr/>
    </dgm:pt>
    <dgm:pt modelId="{0B54B85F-C7B8-46B0-92A9-031FB1E4E455}" type="pres">
      <dgm:prSet presAssocID="{4143AAFC-A78C-4A17-8DE8-0A0C0B7F45DB}" presName="conn2-1" presStyleLbl="parChTrans1D4" presStyleIdx="2" presStyleCnt="4"/>
      <dgm:spPr/>
      <dgm:t>
        <a:bodyPr/>
        <a:lstStyle/>
        <a:p>
          <a:endParaRPr kumimoji="1" lang="ja-JP" altLang="en-US"/>
        </a:p>
      </dgm:t>
    </dgm:pt>
    <dgm:pt modelId="{963078CB-8DA7-45B9-AD82-7D6ECB3FE0B1}" type="pres">
      <dgm:prSet presAssocID="{4143AAFC-A78C-4A17-8DE8-0A0C0B7F45DB}" presName="connTx" presStyleLbl="parChTrans1D4" presStyleIdx="2" presStyleCnt="4"/>
      <dgm:spPr/>
      <dgm:t>
        <a:bodyPr/>
        <a:lstStyle/>
        <a:p>
          <a:endParaRPr kumimoji="1" lang="ja-JP" altLang="en-US"/>
        </a:p>
      </dgm:t>
    </dgm:pt>
    <dgm:pt modelId="{CBEBB4A7-B5F1-4AC7-B481-C86496E3C6D3}" type="pres">
      <dgm:prSet presAssocID="{4721B757-41CB-452C-B1B6-EA547C10CFC9}" presName="root2" presStyleCnt="0"/>
      <dgm:spPr/>
    </dgm:pt>
    <dgm:pt modelId="{10D42795-88F6-454C-B135-7493651F2185}" type="pres">
      <dgm:prSet presAssocID="{4721B757-41CB-452C-B1B6-EA547C10CFC9}" presName="LevelTwoTextNode" presStyleLbl="node4" presStyleIdx="2" presStyleCnt="4" custScaleX="161051" custScaleY="62093" custLinFactNeighborX="371" custLinFactNeighborY="-15300">
        <dgm:presLayoutVars>
          <dgm:chPref val="3"/>
        </dgm:presLayoutVars>
      </dgm:prSet>
      <dgm:spPr/>
      <dgm:t>
        <a:bodyPr/>
        <a:lstStyle/>
        <a:p>
          <a:endParaRPr kumimoji="1" lang="ja-JP" altLang="en-US"/>
        </a:p>
      </dgm:t>
    </dgm:pt>
    <dgm:pt modelId="{83DAC17F-C1E2-493A-BDFA-C533F4375068}" type="pres">
      <dgm:prSet presAssocID="{4721B757-41CB-452C-B1B6-EA547C10CFC9}" presName="level3hierChild" presStyleCnt="0"/>
      <dgm:spPr/>
    </dgm:pt>
    <dgm:pt modelId="{A121E7C7-8332-4A8C-BDAC-71636066A16E}" type="pres">
      <dgm:prSet presAssocID="{7FD34813-8573-48C0-8CC6-80877E459EC3}" presName="conn2-1" presStyleLbl="parChTrans1D4" presStyleIdx="3" presStyleCnt="4"/>
      <dgm:spPr/>
      <dgm:t>
        <a:bodyPr/>
        <a:lstStyle/>
        <a:p>
          <a:endParaRPr kumimoji="1" lang="ja-JP" altLang="en-US"/>
        </a:p>
      </dgm:t>
    </dgm:pt>
    <dgm:pt modelId="{1BB69A9A-225C-4E48-9F68-ECBFD9D63021}" type="pres">
      <dgm:prSet presAssocID="{7FD34813-8573-48C0-8CC6-80877E459EC3}" presName="connTx" presStyleLbl="parChTrans1D4" presStyleIdx="3" presStyleCnt="4"/>
      <dgm:spPr/>
      <dgm:t>
        <a:bodyPr/>
        <a:lstStyle/>
        <a:p>
          <a:endParaRPr kumimoji="1" lang="ja-JP" altLang="en-US"/>
        </a:p>
      </dgm:t>
    </dgm:pt>
    <dgm:pt modelId="{A5F90A1B-FE75-4B96-86C6-813E18B0B204}" type="pres">
      <dgm:prSet presAssocID="{B2C265BA-2236-4353-AB25-EC30413A03AA}" presName="root2" presStyleCnt="0"/>
      <dgm:spPr/>
    </dgm:pt>
    <dgm:pt modelId="{A808F4EB-F2C7-4285-BF27-250C78E7876A}" type="pres">
      <dgm:prSet presAssocID="{B2C265BA-2236-4353-AB25-EC30413A03AA}" presName="LevelTwoTextNode" presStyleLbl="node4" presStyleIdx="3" presStyleCnt="4" custScaleX="161051" custScaleY="62093" custLinFactNeighborX="371" custLinFactNeighborY="-15300">
        <dgm:presLayoutVars>
          <dgm:chPref val="3"/>
        </dgm:presLayoutVars>
      </dgm:prSet>
      <dgm:spPr/>
      <dgm:t>
        <a:bodyPr/>
        <a:lstStyle/>
        <a:p>
          <a:endParaRPr kumimoji="1" lang="ja-JP" altLang="en-US"/>
        </a:p>
      </dgm:t>
    </dgm:pt>
    <dgm:pt modelId="{C414742F-1C8D-4006-948D-EEDE00AD1DAC}" type="pres">
      <dgm:prSet presAssocID="{B2C265BA-2236-4353-AB25-EC30413A03AA}" presName="level3hierChild" presStyleCnt="0"/>
      <dgm:spPr/>
    </dgm:pt>
    <dgm:pt modelId="{D071414C-3653-4650-A586-4A35AE5C80EE}" type="pres">
      <dgm:prSet presAssocID="{5B6274AF-3B28-43CD-908D-53DE9484E8F9}" presName="conn2-1" presStyleLbl="parChTrans1D2" presStyleIdx="2" presStyleCnt="5"/>
      <dgm:spPr/>
      <dgm:t>
        <a:bodyPr/>
        <a:lstStyle/>
        <a:p>
          <a:endParaRPr kumimoji="1" lang="ja-JP" altLang="en-US"/>
        </a:p>
      </dgm:t>
    </dgm:pt>
    <dgm:pt modelId="{298294D8-EA72-4233-8EE1-8D84C95058EA}" type="pres">
      <dgm:prSet presAssocID="{5B6274AF-3B28-43CD-908D-53DE9484E8F9}" presName="connTx" presStyleLbl="parChTrans1D2" presStyleIdx="2" presStyleCnt="5"/>
      <dgm:spPr/>
      <dgm:t>
        <a:bodyPr/>
        <a:lstStyle/>
        <a:p>
          <a:endParaRPr kumimoji="1" lang="ja-JP" altLang="en-US"/>
        </a:p>
      </dgm:t>
    </dgm:pt>
    <dgm:pt modelId="{55987BB9-CBB8-486D-96B2-CAF739FBC2F9}" type="pres">
      <dgm:prSet presAssocID="{B6E1D921-182E-4048-BDC8-724A0C897426}" presName="root2" presStyleCnt="0"/>
      <dgm:spPr/>
    </dgm:pt>
    <dgm:pt modelId="{9D953FA6-05F7-4775-B1D4-2E3459D67464}" type="pres">
      <dgm:prSet presAssocID="{B6E1D921-182E-4048-BDC8-724A0C897426}" presName="LevelTwoTextNode" presStyleLbl="node2" presStyleIdx="2" presStyleCnt="5" custScaleX="161051" custScaleY="75132" custLinFactNeighborY="-22968">
        <dgm:presLayoutVars>
          <dgm:chPref val="3"/>
        </dgm:presLayoutVars>
      </dgm:prSet>
      <dgm:spPr/>
      <dgm:t>
        <a:bodyPr/>
        <a:lstStyle/>
        <a:p>
          <a:endParaRPr kumimoji="1" lang="ja-JP" altLang="en-US"/>
        </a:p>
      </dgm:t>
    </dgm:pt>
    <dgm:pt modelId="{2DAC249A-9FC1-492A-9380-5FDB9CF256AE}" type="pres">
      <dgm:prSet presAssocID="{B6E1D921-182E-4048-BDC8-724A0C897426}" presName="level3hierChild" presStyleCnt="0"/>
      <dgm:spPr/>
    </dgm:pt>
    <dgm:pt modelId="{CB8A3205-89AD-42D2-810E-97C46EB82B60}" type="pres">
      <dgm:prSet presAssocID="{ECD6E9AD-E638-401C-942E-506A3181BB6C}" presName="conn2-1" presStyleLbl="parChTrans1D3" presStyleIdx="2" presStyleCnt="10"/>
      <dgm:spPr/>
      <dgm:t>
        <a:bodyPr/>
        <a:lstStyle/>
        <a:p>
          <a:endParaRPr kumimoji="1" lang="ja-JP" altLang="en-US"/>
        </a:p>
      </dgm:t>
    </dgm:pt>
    <dgm:pt modelId="{A456E213-2A1A-4EE4-ACB3-D489A3B027CE}" type="pres">
      <dgm:prSet presAssocID="{ECD6E9AD-E638-401C-942E-506A3181BB6C}" presName="connTx" presStyleLbl="parChTrans1D3" presStyleIdx="2" presStyleCnt="10"/>
      <dgm:spPr/>
      <dgm:t>
        <a:bodyPr/>
        <a:lstStyle/>
        <a:p>
          <a:endParaRPr kumimoji="1" lang="ja-JP" altLang="en-US"/>
        </a:p>
      </dgm:t>
    </dgm:pt>
    <dgm:pt modelId="{8BE0EC91-08D8-4C1C-8494-0E9B1ED782CA}" type="pres">
      <dgm:prSet presAssocID="{633AB0CB-8B11-4D99-B31C-BEA8422D50EC}" presName="root2" presStyleCnt="0"/>
      <dgm:spPr/>
    </dgm:pt>
    <dgm:pt modelId="{E9ADF1D5-730A-46CA-A3D7-DF18E387141A}" type="pres">
      <dgm:prSet presAssocID="{633AB0CB-8B11-4D99-B31C-BEA8422D50EC}" presName="LevelTwoTextNode" presStyleLbl="node3" presStyleIdx="2" presStyleCnt="10" custScaleX="214359" custScaleY="62093" custLinFactNeighborY="-22968">
        <dgm:presLayoutVars>
          <dgm:chPref val="3"/>
        </dgm:presLayoutVars>
      </dgm:prSet>
      <dgm:spPr/>
      <dgm:t>
        <a:bodyPr/>
        <a:lstStyle/>
        <a:p>
          <a:endParaRPr kumimoji="1" lang="ja-JP" altLang="en-US"/>
        </a:p>
      </dgm:t>
    </dgm:pt>
    <dgm:pt modelId="{DA2A4698-90B8-4E30-BBEC-59F4742E6D38}" type="pres">
      <dgm:prSet presAssocID="{633AB0CB-8B11-4D99-B31C-BEA8422D50EC}" presName="level3hierChild" presStyleCnt="0"/>
      <dgm:spPr/>
    </dgm:pt>
    <dgm:pt modelId="{C8CEEAEF-30E4-4C2B-A31A-86B159A3EBC8}" type="pres">
      <dgm:prSet presAssocID="{0C1B9D95-63AC-4041-9B25-8D36984D1545}" presName="conn2-1" presStyleLbl="parChTrans1D3" presStyleIdx="3" presStyleCnt="10"/>
      <dgm:spPr/>
      <dgm:t>
        <a:bodyPr/>
        <a:lstStyle/>
        <a:p>
          <a:endParaRPr kumimoji="1" lang="ja-JP" altLang="en-US"/>
        </a:p>
      </dgm:t>
    </dgm:pt>
    <dgm:pt modelId="{D6C76E7B-227D-4F1B-96E7-70926C7E3017}" type="pres">
      <dgm:prSet presAssocID="{0C1B9D95-63AC-4041-9B25-8D36984D1545}" presName="connTx" presStyleLbl="parChTrans1D3" presStyleIdx="3" presStyleCnt="10"/>
      <dgm:spPr/>
      <dgm:t>
        <a:bodyPr/>
        <a:lstStyle/>
        <a:p>
          <a:endParaRPr kumimoji="1" lang="ja-JP" altLang="en-US"/>
        </a:p>
      </dgm:t>
    </dgm:pt>
    <dgm:pt modelId="{C0B3B843-24A1-400D-A325-616A513DD20F}" type="pres">
      <dgm:prSet presAssocID="{0C09D163-D529-4347-9107-4F457C3115E8}" presName="root2" presStyleCnt="0"/>
      <dgm:spPr/>
    </dgm:pt>
    <dgm:pt modelId="{5E3A3560-7862-4420-A061-F9CD45ECD8D7}" type="pres">
      <dgm:prSet presAssocID="{0C09D163-D529-4347-9107-4F457C3115E8}" presName="LevelTwoTextNode" presStyleLbl="node3" presStyleIdx="3" presStyleCnt="10" custScaleX="214359" custScaleY="56448" custLinFactNeighborY="-22968">
        <dgm:presLayoutVars>
          <dgm:chPref val="3"/>
        </dgm:presLayoutVars>
      </dgm:prSet>
      <dgm:spPr/>
      <dgm:t>
        <a:bodyPr/>
        <a:lstStyle/>
        <a:p>
          <a:endParaRPr kumimoji="1" lang="ja-JP" altLang="en-US"/>
        </a:p>
      </dgm:t>
    </dgm:pt>
    <dgm:pt modelId="{A126746F-1933-4F44-B0A5-EC9FB4673287}" type="pres">
      <dgm:prSet presAssocID="{0C09D163-D529-4347-9107-4F457C3115E8}" presName="level3hierChild" presStyleCnt="0"/>
      <dgm:spPr/>
    </dgm:pt>
    <dgm:pt modelId="{35AEBBF5-D820-41B3-B557-741F0C91638F}" type="pres">
      <dgm:prSet presAssocID="{72942335-7F43-4492-90FB-D92E925700D2}" presName="conn2-1" presStyleLbl="parChTrans1D3" presStyleIdx="4" presStyleCnt="10"/>
      <dgm:spPr/>
      <dgm:t>
        <a:bodyPr/>
        <a:lstStyle/>
        <a:p>
          <a:endParaRPr kumimoji="1" lang="ja-JP" altLang="en-US"/>
        </a:p>
      </dgm:t>
    </dgm:pt>
    <dgm:pt modelId="{5567C5FA-7AE1-4EEB-8E35-B35CED5D64DD}" type="pres">
      <dgm:prSet presAssocID="{72942335-7F43-4492-90FB-D92E925700D2}" presName="connTx" presStyleLbl="parChTrans1D3" presStyleIdx="4" presStyleCnt="10"/>
      <dgm:spPr/>
      <dgm:t>
        <a:bodyPr/>
        <a:lstStyle/>
        <a:p>
          <a:endParaRPr kumimoji="1" lang="ja-JP" altLang="en-US"/>
        </a:p>
      </dgm:t>
    </dgm:pt>
    <dgm:pt modelId="{9B4E8759-20E5-4023-8F63-7191AD31C943}" type="pres">
      <dgm:prSet presAssocID="{83EC7C1F-6F40-4F31-A48E-821B8F7BC3AF}" presName="root2" presStyleCnt="0"/>
      <dgm:spPr/>
    </dgm:pt>
    <dgm:pt modelId="{4DDD3F42-EED2-49B0-965D-89CDD5BC8AA1}" type="pres">
      <dgm:prSet presAssocID="{83EC7C1F-6F40-4F31-A48E-821B8F7BC3AF}" presName="LevelTwoTextNode" presStyleLbl="node3" presStyleIdx="4" presStyleCnt="10" custScaleX="214359" custScaleY="56448" custLinFactNeighborY="-22968">
        <dgm:presLayoutVars>
          <dgm:chPref val="3"/>
        </dgm:presLayoutVars>
      </dgm:prSet>
      <dgm:spPr/>
      <dgm:t>
        <a:bodyPr/>
        <a:lstStyle/>
        <a:p>
          <a:endParaRPr kumimoji="1" lang="ja-JP" altLang="en-US"/>
        </a:p>
      </dgm:t>
    </dgm:pt>
    <dgm:pt modelId="{5FA53BD8-599C-4955-9BB6-4085F6486812}" type="pres">
      <dgm:prSet presAssocID="{83EC7C1F-6F40-4F31-A48E-821B8F7BC3AF}" presName="level3hierChild" presStyleCnt="0"/>
      <dgm:spPr/>
    </dgm:pt>
    <dgm:pt modelId="{1175853E-FDC5-49DD-9AAD-6C3314A84FA0}" type="pres">
      <dgm:prSet presAssocID="{1DC6C766-D3FE-459A-A5C3-E6A4AB0203D2}" presName="conn2-1" presStyleLbl="parChTrans1D2" presStyleIdx="3" presStyleCnt="5"/>
      <dgm:spPr/>
      <dgm:t>
        <a:bodyPr/>
        <a:lstStyle/>
        <a:p>
          <a:endParaRPr kumimoji="1" lang="ja-JP" altLang="en-US"/>
        </a:p>
      </dgm:t>
    </dgm:pt>
    <dgm:pt modelId="{BA19CF10-F31E-4BAD-B72C-E817494E746D}" type="pres">
      <dgm:prSet presAssocID="{1DC6C766-D3FE-459A-A5C3-E6A4AB0203D2}" presName="connTx" presStyleLbl="parChTrans1D2" presStyleIdx="3" presStyleCnt="5"/>
      <dgm:spPr/>
      <dgm:t>
        <a:bodyPr/>
        <a:lstStyle/>
        <a:p>
          <a:endParaRPr kumimoji="1" lang="ja-JP" altLang="en-US"/>
        </a:p>
      </dgm:t>
    </dgm:pt>
    <dgm:pt modelId="{D438BA5D-5B72-4921-B695-68BB7D43C991}" type="pres">
      <dgm:prSet presAssocID="{FCBF3A01-E91B-4DD1-B42C-490771F3EA12}" presName="root2" presStyleCnt="0"/>
      <dgm:spPr/>
    </dgm:pt>
    <dgm:pt modelId="{75D0B7BA-6E7F-48B0-B2DD-2C99F87E2392}" type="pres">
      <dgm:prSet presAssocID="{FCBF3A01-E91B-4DD1-B42C-490771F3EA12}" presName="LevelTwoTextNode" presStyleLbl="node2" presStyleIdx="3" presStyleCnt="5" custScaleX="161051" custScaleY="68302" custLinFactNeighborY="23">
        <dgm:presLayoutVars>
          <dgm:chPref val="3"/>
        </dgm:presLayoutVars>
      </dgm:prSet>
      <dgm:spPr/>
      <dgm:t>
        <a:bodyPr/>
        <a:lstStyle/>
        <a:p>
          <a:endParaRPr kumimoji="1" lang="ja-JP" altLang="en-US"/>
        </a:p>
      </dgm:t>
    </dgm:pt>
    <dgm:pt modelId="{024FF0C6-0589-491D-8ECE-1D1BF84C70D0}" type="pres">
      <dgm:prSet presAssocID="{FCBF3A01-E91B-4DD1-B42C-490771F3EA12}" presName="level3hierChild" presStyleCnt="0"/>
      <dgm:spPr/>
    </dgm:pt>
    <dgm:pt modelId="{ED0CAD46-8095-4333-AA58-65B5D962125E}" type="pres">
      <dgm:prSet presAssocID="{8E0CF490-21E8-4747-AEC0-7686E6A5E200}" presName="conn2-1" presStyleLbl="parChTrans1D2" presStyleIdx="4" presStyleCnt="5"/>
      <dgm:spPr/>
      <dgm:t>
        <a:bodyPr/>
        <a:lstStyle/>
        <a:p>
          <a:endParaRPr kumimoji="1" lang="ja-JP" altLang="en-US"/>
        </a:p>
      </dgm:t>
    </dgm:pt>
    <dgm:pt modelId="{6D3657F1-1154-41D8-B848-450BF9C732DC}" type="pres">
      <dgm:prSet presAssocID="{8E0CF490-21E8-4747-AEC0-7686E6A5E200}" presName="connTx" presStyleLbl="parChTrans1D2" presStyleIdx="4" presStyleCnt="5"/>
      <dgm:spPr/>
      <dgm:t>
        <a:bodyPr/>
        <a:lstStyle/>
        <a:p>
          <a:endParaRPr kumimoji="1" lang="ja-JP" altLang="en-US"/>
        </a:p>
      </dgm:t>
    </dgm:pt>
    <dgm:pt modelId="{303B5872-A5E6-4E6B-AC92-E32DEDAE8D4B}" type="pres">
      <dgm:prSet presAssocID="{0F70F376-AB1F-4B3C-A51F-C1817C6F7CB7}" presName="root2" presStyleCnt="0"/>
      <dgm:spPr/>
    </dgm:pt>
    <dgm:pt modelId="{BC508720-A323-4727-95C4-275FE597D8EC}" type="pres">
      <dgm:prSet presAssocID="{0F70F376-AB1F-4B3C-A51F-C1817C6F7CB7}" presName="LevelTwoTextNode" presStyleLbl="node2" presStyleIdx="4" presStyleCnt="5" custScaleX="161051" custScaleY="68302" custLinFactNeighborY="-15306">
        <dgm:presLayoutVars>
          <dgm:chPref val="3"/>
        </dgm:presLayoutVars>
      </dgm:prSet>
      <dgm:spPr/>
      <dgm:t>
        <a:bodyPr/>
        <a:lstStyle/>
        <a:p>
          <a:endParaRPr kumimoji="1" lang="ja-JP" altLang="en-US"/>
        </a:p>
      </dgm:t>
    </dgm:pt>
    <dgm:pt modelId="{63EFDDB8-C7C3-4AF9-8EE8-59D533D6A778}" type="pres">
      <dgm:prSet presAssocID="{0F70F376-AB1F-4B3C-A51F-C1817C6F7CB7}" presName="level3hierChild" presStyleCnt="0"/>
      <dgm:spPr/>
    </dgm:pt>
    <dgm:pt modelId="{0D034AB0-6B9A-4DF5-8472-499E9C068F27}" type="pres">
      <dgm:prSet presAssocID="{6FCDD6B8-04F5-47AE-9460-7A24AF4CAB8D}" presName="conn2-1" presStyleLbl="parChTrans1D3" presStyleIdx="5" presStyleCnt="10"/>
      <dgm:spPr/>
      <dgm:t>
        <a:bodyPr/>
        <a:lstStyle/>
        <a:p>
          <a:endParaRPr kumimoji="1" lang="ja-JP" altLang="en-US"/>
        </a:p>
      </dgm:t>
    </dgm:pt>
    <dgm:pt modelId="{F8535FF1-47E6-4CA7-9935-75F38B1CD95D}" type="pres">
      <dgm:prSet presAssocID="{6FCDD6B8-04F5-47AE-9460-7A24AF4CAB8D}" presName="connTx" presStyleLbl="parChTrans1D3" presStyleIdx="5" presStyleCnt="10"/>
      <dgm:spPr/>
      <dgm:t>
        <a:bodyPr/>
        <a:lstStyle/>
        <a:p>
          <a:endParaRPr kumimoji="1" lang="ja-JP" altLang="en-US"/>
        </a:p>
      </dgm:t>
    </dgm:pt>
    <dgm:pt modelId="{9F3E70FE-A93E-4505-9844-47CB6AB7BA8B}" type="pres">
      <dgm:prSet presAssocID="{C971C309-3051-4634-A044-956F18AC6851}" presName="root2" presStyleCnt="0"/>
      <dgm:spPr/>
    </dgm:pt>
    <dgm:pt modelId="{1133AF82-A490-4545-8750-4820D33B0AEA}" type="pres">
      <dgm:prSet presAssocID="{C971C309-3051-4634-A044-956F18AC6851}" presName="LevelTwoTextNode" presStyleLbl="node3" presStyleIdx="5" presStyleCnt="10" custScaleX="214359" custScaleY="56448" custLinFactNeighborY="-15306">
        <dgm:presLayoutVars>
          <dgm:chPref val="3"/>
        </dgm:presLayoutVars>
      </dgm:prSet>
      <dgm:spPr/>
      <dgm:t>
        <a:bodyPr/>
        <a:lstStyle/>
        <a:p>
          <a:endParaRPr kumimoji="1" lang="ja-JP" altLang="en-US"/>
        </a:p>
      </dgm:t>
    </dgm:pt>
    <dgm:pt modelId="{476CCE22-20BE-423F-8F74-249F57F6896B}" type="pres">
      <dgm:prSet presAssocID="{C971C309-3051-4634-A044-956F18AC6851}" presName="level3hierChild" presStyleCnt="0"/>
      <dgm:spPr/>
    </dgm:pt>
    <dgm:pt modelId="{3C6C097F-19E6-4FEB-B977-DD7556441FF8}" type="pres">
      <dgm:prSet presAssocID="{7B2E9CDD-117E-4A39-A9D5-5112F1508175}" presName="conn2-1" presStyleLbl="parChTrans1D3" presStyleIdx="6" presStyleCnt="10"/>
      <dgm:spPr/>
      <dgm:t>
        <a:bodyPr/>
        <a:lstStyle/>
        <a:p>
          <a:endParaRPr kumimoji="1" lang="ja-JP" altLang="en-US"/>
        </a:p>
      </dgm:t>
    </dgm:pt>
    <dgm:pt modelId="{29C11189-743F-4577-B1D7-A3AE6EF84B3D}" type="pres">
      <dgm:prSet presAssocID="{7B2E9CDD-117E-4A39-A9D5-5112F1508175}" presName="connTx" presStyleLbl="parChTrans1D3" presStyleIdx="6" presStyleCnt="10"/>
      <dgm:spPr/>
      <dgm:t>
        <a:bodyPr/>
        <a:lstStyle/>
        <a:p>
          <a:endParaRPr kumimoji="1" lang="ja-JP" altLang="en-US"/>
        </a:p>
      </dgm:t>
    </dgm:pt>
    <dgm:pt modelId="{51F88F11-8F22-47DD-BE47-2AA43AF8D293}" type="pres">
      <dgm:prSet presAssocID="{2C4A9001-E0E7-4709-ACE2-F1545DD53E31}" presName="root2" presStyleCnt="0"/>
      <dgm:spPr/>
    </dgm:pt>
    <dgm:pt modelId="{ACD3DA2E-EF22-4009-9795-0A0D9A5028AF}" type="pres">
      <dgm:prSet presAssocID="{2C4A9001-E0E7-4709-ACE2-F1545DD53E31}" presName="LevelTwoTextNode" presStyleLbl="node3" presStyleIdx="6" presStyleCnt="10" custScaleX="214359" custScaleY="56448" custLinFactNeighborY="-15306">
        <dgm:presLayoutVars>
          <dgm:chPref val="3"/>
        </dgm:presLayoutVars>
      </dgm:prSet>
      <dgm:spPr/>
      <dgm:t>
        <a:bodyPr/>
        <a:lstStyle/>
        <a:p>
          <a:endParaRPr kumimoji="1" lang="ja-JP" altLang="en-US"/>
        </a:p>
      </dgm:t>
    </dgm:pt>
    <dgm:pt modelId="{8DFB4DB1-1ED4-41F3-80C9-246E5D782208}" type="pres">
      <dgm:prSet presAssocID="{2C4A9001-E0E7-4709-ACE2-F1545DD53E31}" presName="level3hierChild" presStyleCnt="0"/>
      <dgm:spPr/>
    </dgm:pt>
    <dgm:pt modelId="{B5CEEFAF-5291-40AD-A651-62E863BFF74F}" type="pres">
      <dgm:prSet presAssocID="{04E65CE7-CD27-4A36-8C3C-A728B4D6EDD7}" presName="conn2-1" presStyleLbl="parChTrans1D3" presStyleIdx="7" presStyleCnt="10"/>
      <dgm:spPr/>
      <dgm:t>
        <a:bodyPr/>
        <a:lstStyle/>
        <a:p>
          <a:endParaRPr kumimoji="1" lang="ja-JP" altLang="en-US"/>
        </a:p>
      </dgm:t>
    </dgm:pt>
    <dgm:pt modelId="{4F6F19EE-1883-4C59-A45D-C6D79B076219}" type="pres">
      <dgm:prSet presAssocID="{04E65CE7-CD27-4A36-8C3C-A728B4D6EDD7}" presName="connTx" presStyleLbl="parChTrans1D3" presStyleIdx="7" presStyleCnt="10"/>
      <dgm:spPr/>
      <dgm:t>
        <a:bodyPr/>
        <a:lstStyle/>
        <a:p>
          <a:endParaRPr kumimoji="1" lang="ja-JP" altLang="en-US"/>
        </a:p>
      </dgm:t>
    </dgm:pt>
    <dgm:pt modelId="{E198A6D0-344E-4A45-A83F-8A66617FC25D}" type="pres">
      <dgm:prSet presAssocID="{824223B2-4B7F-44C5-A545-C134924AE4D8}" presName="root2" presStyleCnt="0"/>
      <dgm:spPr/>
    </dgm:pt>
    <dgm:pt modelId="{87A16363-17D3-4224-B263-199A9B1B44AB}" type="pres">
      <dgm:prSet presAssocID="{824223B2-4B7F-44C5-A545-C134924AE4D8}" presName="LevelTwoTextNode" presStyleLbl="node3" presStyleIdx="7" presStyleCnt="10" custScaleX="214359" custScaleY="56448" custLinFactNeighborY="-15306">
        <dgm:presLayoutVars>
          <dgm:chPref val="3"/>
        </dgm:presLayoutVars>
      </dgm:prSet>
      <dgm:spPr/>
      <dgm:t>
        <a:bodyPr/>
        <a:lstStyle/>
        <a:p>
          <a:endParaRPr kumimoji="1" lang="ja-JP" altLang="en-US"/>
        </a:p>
      </dgm:t>
    </dgm:pt>
    <dgm:pt modelId="{892FDC3A-7CA1-4FD7-89CC-360C0051C674}" type="pres">
      <dgm:prSet presAssocID="{824223B2-4B7F-44C5-A545-C134924AE4D8}" presName="level3hierChild" presStyleCnt="0"/>
      <dgm:spPr/>
    </dgm:pt>
    <dgm:pt modelId="{61A421B0-8694-4DD1-A737-7B5F65C55C63}" type="pres">
      <dgm:prSet presAssocID="{D21C6BE2-0AF5-42D5-9D00-DE943E1DD344}" presName="conn2-1" presStyleLbl="parChTrans1D3" presStyleIdx="8" presStyleCnt="10"/>
      <dgm:spPr/>
      <dgm:t>
        <a:bodyPr/>
        <a:lstStyle/>
        <a:p>
          <a:endParaRPr kumimoji="1" lang="ja-JP" altLang="en-US"/>
        </a:p>
      </dgm:t>
    </dgm:pt>
    <dgm:pt modelId="{21479786-B092-4E59-AEDA-B873B253FAA9}" type="pres">
      <dgm:prSet presAssocID="{D21C6BE2-0AF5-42D5-9D00-DE943E1DD344}" presName="connTx" presStyleLbl="parChTrans1D3" presStyleIdx="8" presStyleCnt="10"/>
      <dgm:spPr/>
      <dgm:t>
        <a:bodyPr/>
        <a:lstStyle/>
        <a:p>
          <a:endParaRPr kumimoji="1" lang="ja-JP" altLang="en-US"/>
        </a:p>
      </dgm:t>
    </dgm:pt>
    <dgm:pt modelId="{0D8A7DF4-6918-4988-924F-09B393D6EA0C}" type="pres">
      <dgm:prSet presAssocID="{F3122972-5E0B-4FFA-8E93-417FD181C159}" presName="root2" presStyleCnt="0"/>
      <dgm:spPr/>
    </dgm:pt>
    <dgm:pt modelId="{8528AFD5-7770-4BB7-BFD8-0BC3DBECA0E0}" type="pres">
      <dgm:prSet presAssocID="{F3122972-5E0B-4FFA-8E93-417FD181C159}" presName="LevelTwoTextNode" presStyleLbl="node3" presStyleIdx="8" presStyleCnt="10" custScaleX="214359" custScaleY="56448" custLinFactNeighborY="-15306">
        <dgm:presLayoutVars>
          <dgm:chPref val="3"/>
        </dgm:presLayoutVars>
      </dgm:prSet>
      <dgm:spPr/>
      <dgm:t>
        <a:bodyPr/>
        <a:lstStyle/>
        <a:p>
          <a:endParaRPr kumimoji="1" lang="ja-JP" altLang="en-US"/>
        </a:p>
      </dgm:t>
    </dgm:pt>
    <dgm:pt modelId="{191D35A3-458F-43E9-B15A-865B9541C285}" type="pres">
      <dgm:prSet presAssocID="{F3122972-5E0B-4FFA-8E93-417FD181C159}" presName="level3hierChild" presStyleCnt="0"/>
      <dgm:spPr/>
    </dgm:pt>
    <dgm:pt modelId="{96B70007-EEB8-481A-8CF1-42255D59D55C}" type="pres">
      <dgm:prSet presAssocID="{C75CC8E4-2085-4773-99F8-7A8EF93A127B}" presName="conn2-1" presStyleLbl="parChTrans1D3" presStyleIdx="9" presStyleCnt="10"/>
      <dgm:spPr/>
      <dgm:t>
        <a:bodyPr/>
        <a:lstStyle/>
        <a:p>
          <a:endParaRPr kumimoji="1" lang="ja-JP" altLang="en-US"/>
        </a:p>
      </dgm:t>
    </dgm:pt>
    <dgm:pt modelId="{BD01BC89-FAF6-45C0-8FBA-B3CEF4D381BB}" type="pres">
      <dgm:prSet presAssocID="{C75CC8E4-2085-4773-99F8-7A8EF93A127B}" presName="connTx" presStyleLbl="parChTrans1D3" presStyleIdx="9" presStyleCnt="10"/>
      <dgm:spPr/>
      <dgm:t>
        <a:bodyPr/>
        <a:lstStyle/>
        <a:p>
          <a:endParaRPr kumimoji="1" lang="ja-JP" altLang="en-US"/>
        </a:p>
      </dgm:t>
    </dgm:pt>
    <dgm:pt modelId="{8E20FDB1-48F4-4E02-9889-CB8BB90DD4EB}" type="pres">
      <dgm:prSet presAssocID="{23B38D7C-3CC3-483E-95A2-BBA7D9CEC56B}" presName="root2" presStyleCnt="0"/>
      <dgm:spPr/>
    </dgm:pt>
    <dgm:pt modelId="{3B7C543B-9D5A-4905-B5DC-866673B0903C}" type="pres">
      <dgm:prSet presAssocID="{23B38D7C-3CC3-483E-95A2-BBA7D9CEC56B}" presName="LevelTwoTextNode" presStyleLbl="node3" presStyleIdx="9" presStyleCnt="10" custScaleX="214359" custScaleY="56448" custLinFactNeighborY="-15306">
        <dgm:presLayoutVars>
          <dgm:chPref val="3"/>
        </dgm:presLayoutVars>
      </dgm:prSet>
      <dgm:spPr/>
      <dgm:t>
        <a:bodyPr/>
        <a:lstStyle/>
        <a:p>
          <a:endParaRPr kumimoji="1" lang="ja-JP" altLang="en-US"/>
        </a:p>
      </dgm:t>
    </dgm:pt>
    <dgm:pt modelId="{BF9193F1-8F1E-4B08-9F26-D252CAEAC881}" type="pres">
      <dgm:prSet presAssocID="{23B38D7C-3CC3-483E-95A2-BBA7D9CEC56B}" presName="level3hierChild" presStyleCnt="0"/>
      <dgm:spPr/>
    </dgm:pt>
  </dgm:ptLst>
  <dgm:cxnLst>
    <dgm:cxn modelId="{2216FA57-AA05-4000-BB80-C2AAF993FA51}" type="presOf" srcId="{72942335-7F43-4492-90FB-D92E925700D2}" destId="{35AEBBF5-D820-41B3-B557-741F0C91638F}" srcOrd="0" destOrd="0" presId="urn:microsoft.com/office/officeart/2005/8/layout/hierarchy2"/>
    <dgm:cxn modelId="{95210FCE-4BDE-475E-9C5E-E8FB2957EC8F}" type="presOf" srcId="{6FCDD6B8-04F5-47AE-9460-7A24AF4CAB8D}" destId="{F8535FF1-47E6-4CA7-9935-75F38B1CD95D}" srcOrd="1" destOrd="0" presId="urn:microsoft.com/office/officeart/2005/8/layout/hierarchy2"/>
    <dgm:cxn modelId="{0A33FD00-3F91-47CE-9353-230FFB3787DA}" srcId="{0F70F376-AB1F-4B3C-A51F-C1817C6F7CB7}" destId="{23B38D7C-3CC3-483E-95A2-BBA7D9CEC56B}" srcOrd="4" destOrd="0" parTransId="{C75CC8E4-2085-4773-99F8-7A8EF93A127B}" sibTransId="{A43D6451-2E60-4904-B1BF-C09BC701E89D}"/>
    <dgm:cxn modelId="{88409C93-6473-4B06-A892-10FB401A7796}" type="presOf" srcId="{6889CFF1-8CCD-47CA-BDD5-44C4C4B2C7EC}" destId="{7DB6BA9B-35D5-42C0-92D8-5C96B56CA5A5}" srcOrd="0" destOrd="0" presId="urn:microsoft.com/office/officeart/2005/8/layout/hierarchy2"/>
    <dgm:cxn modelId="{8826CFF4-4044-40A9-BA4A-4FD2F75BB963}" type="presOf" srcId="{B2C265BA-2236-4353-AB25-EC30413A03AA}" destId="{A808F4EB-F2C7-4285-BF27-250C78E7876A}" srcOrd="0" destOrd="0" presId="urn:microsoft.com/office/officeart/2005/8/layout/hierarchy2"/>
    <dgm:cxn modelId="{F3C0153E-FA25-4AD4-BD31-150D3B09FD5A}" type="presOf" srcId="{4143AAFC-A78C-4A17-8DE8-0A0C0B7F45DB}" destId="{963078CB-8DA7-45B9-AD82-7D6ECB3FE0B1}" srcOrd="1" destOrd="0" presId="urn:microsoft.com/office/officeart/2005/8/layout/hierarchy2"/>
    <dgm:cxn modelId="{42A93323-18B9-46BD-9E37-565A03F8EF9E}" type="presOf" srcId="{7B2E9CDD-117E-4A39-A9D5-5112F1508175}" destId="{29C11189-743F-4577-B1D7-A3AE6EF84B3D}" srcOrd="1" destOrd="0" presId="urn:microsoft.com/office/officeart/2005/8/layout/hierarchy2"/>
    <dgm:cxn modelId="{B472C232-5633-4631-BA37-C9A9F15972D9}" srcId="{0F70F376-AB1F-4B3C-A51F-C1817C6F7CB7}" destId="{C971C309-3051-4634-A044-956F18AC6851}" srcOrd="0" destOrd="0" parTransId="{6FCDD6B8-04F5-47AE-9460-7A24AF4CAB8D}" sibTransId="{A0468C3A-65CE-49BF-9682-4AA7BE9FE0B0}"/>
    <dgm:cxn modelId="{6259673E-CE23-4D87-83E7-EAD6022708CA}" type="presOf" srcId="{9864DC15-A4B9-46AB-8BDF-00B1DB58D94E}" destId="{2C8A8B71-3D82-45FC-91D6-21E4F577C143}" srcOrd="0" destOrd="0" presId="urn:microsoft.com/office/officeart/2005/8/layout/hierarchy2"/>
    <dgm:cxn modelId="{E2D0CD7C-3401-4217-8832-C119A7FD6873}" srcId="{74438B7B-3232-4EFB-B958-361C21D60420}" destId="{A5AF2FE5-E926-46DF-9012-1256D372DB38}" srcOrd="0" destOrd="0" parTransId="{D32D4521-141B-4F37-938C-42DB91F3E3F5}" sibTransId="{CB2FD080-99B3-4691-8A7D-D7C01681E462}"/>
    <dgm:cxn modelId="{73060D4F-43F8-4A17-844B-F564D12CF4AF}" type="presOf" srcId="{0C1B9D95-63AC-4041-9B25-8D36984D1545}" destId="{C8CEEAEF-30E4-4C2B-A31A-86B159A3EBC8}" srcOrd="0" destOrd="0" presId="urn:microsoft.com/office/officeart/2005/8/layout/hierarchy2"/>
    <dgm:cxn modelId="{E88AA480-EF03-4170-9401-B7AEDB7B1F08}" srcId="{373312FE-2544-4CBA-9AAE-C2888DA43FBA}" destId="{0F70F376-AB1F-4B3C-A51F-C1817C6F7CB7}" srcOrd="4" destOrd="0" parTransId="{8E0CF490-21E8-4747-AEC0-7686E6A5E200}" sibTransId="{8E6690B3-DD80-40EE-8421-6A5F9CB4938A}"/>
    <dgm:cxn modelId="{549F15AB-2586-4E62-9AA7-20093A8B233F}" type="presOf" srcId="{264DD244-DAC0-4CCA-BFCA-0AC350FFFF4B}" destId="{23E4A298-627C-4164-A581-B66014E337C2}" srcOrd="0" destOrd="0" presId="urn:microsoft.com/office/officeart/2005/8/layout/hierarchy2"/>
    <dgm:cxn modelId="{5BDE58FE-B4B9-4BC5-B891-4A9469A62D81}" type="presOf" srcId="{A5AF2FE5-E926-46DF-9012-1256D372DB38}" destId="{35ECB1A7-DDB0-448F-B87B-1DC5108E19F7}" srcOrd="0" destOrd="0" presId="urn:microsoft.com/office/officeart/2005/8/layout/hierarchy2"/>
    <dgm:cxn modelId="{C6AED308-6C4A-449A-993C-ED8DBA3FF911}" type="presOf" srcId="{4721B757-41CB-452C-B1B6-EA547C10CFC9}" destId="{10D42795-88F6-454C-B135-7493651F2185}" srcOrd="0" destOrd="0" presId="urn:microsoft.com/office/officeart/2005/8/layout/hierarchy2"/>
    <dgm:cxn modelId="{1D2F82DB-A3FC-41E4-AFA3-4B49EB5218CF}" srcId="{0F70F376-AB1F-4B3C-A51F-C1817C6F7CB7}" destId="{F3122972-5E0B-4FFA-8E93-417FD181C159}" srcOrd="3" destOrd="0" parTransId="{D21C6BE2-0AF5-42D5-9D00-DE943E1DD344}" sibTransId="{76DE91CE-5627-4224-8628-87EF51A66F90}"/>
    <dgm:cxn modelId="{592500CF-EB2F-4463-9E15-6B199CFD772A}" type="presOf" srcId="{8E0CF490-21E8-4747-AEC0-7686E6A5E200}" destId="{6D3657F1-1154-41D8-B848-450BF9C732DC}" srcOrd="1" destOrd="0" presId="urn:microsoft.com/office/officeart/2005/8/layout/hierarchy2"/>
    <dgm:cxn modelId="{099B781D-AA65-417F-A54F-CA4A04E1738C}" type="presOf" srcId="{ECD6E9AD-E638-401C-942E-506A3181BB6C}" destId="{A456E213-2A1A-4EE4-ACB3-D489A3B027CE}" srcOrd="1" destOrd="0" presId="urn:microsoft.com/office/officeart/2005/8/layout/hierarchy2"/>
    <dgm:cxn modelId="{D2C19130-E423-46D5-87E3-5922D7A0FDF7}" type="presOf" srcId="{0C1B9D95-63AC-4041-9B25-8D36984D1545}" destId="{D6C76E7B-227D-4F1B-96E7-70926C7E3017}" srcOrd="1" destOrd="0" presId="urn:microsoft.com/office/officeart/2005/8/layout/hierarchy2"/>
    <dgm:cxn modelId="{F78CC4BF-FF44-4801-8075-40A0081EB38E}" type="presOf" srcId="{4143AAFC-A78C-4A17-8DE8-0A0C0B7F45DB}" destId="{0B54B85F-C7B8-46B0-92A9-031FB1E4E455}" srcOrd="0" destOrd="0" presId="urn:microsoft.com/office/officeart/2005/8/layout/hierarchy2"/>
    <dgm:cxn modelId="{C61BC348-8BD3-46CF-91D7-1B1E92F05FE6}" type="presOf" srcId="{1DC6C766-D3FE-459A-A5C3-E6A4AB0203D2}" destId="{BA19CF10-F31E-4BAD-B72C-E817494E746D}" srcOrd="1" destOrd="0" presId="urn:microsoft.com/office/officeart/2005/8/layout/hierarchy2"/>
    <dgm:cxn modelId="{4F5E715D-FC4E-42BB-9D7C-6DA1A2DC8F58}" type="presOf" srcId="{9864DC15-A4B9-46AB-8BDF-00B1DB58D94E}" destId="{98D52197-B056-458A-A970-7B788A5E181E}" srcOrd="1" destOrd="0" presId="urn:microsoft.com/office/officeart/2005/8/layout/hierarchy2"/>
    <dgm:cxn modelId="{87AC4730-3F9A-4269-A4D0-2A6E0665860D}" type="presOf" srcId="{2C4A9001-E0E7-4709-ACE2-F1545DD53E31}" destId="{ACD3DA2E-EF22-4009-9795-0A0D9A5028AF}" srcOrd="0" destOrd="0" presId="urn:microsoft.com/office/officeart/2005/8/layout/hierarchy2"/>
    <dgm:cxn modelId="{A92C9B98-4CB1-4C83-BD34-4EAAA898F79F}" srcId="{A5AF2FE5-E926-46DF-9012-1256D372DB38}" destId="{B4F7076B-898A-423D-97B5-CE4884BC20FB}" srcOrd="0" destOrd="0" parTransId="{6889CFF1-8CCD-47CA-BDD5-44C4C4B2C7EC}" sibTransId="{9CF2BD5C-0EBA-4EAC-A204-DB7A39CB4CA4}"/>
    <dgm:cxn modelId="{F478FD8C-B5F9-4DA9-A742-436DC7A44B18}" type="presOf" srcId="{8F2C0127-28CB-4ACA-A92B-339660600D08}" destId="{EDE9C102-0D0A-40E1-B02F-D96D95F8E8EC}" srcOrd="0" destOrd="0" presId="urn:microsoft.com/office/officeart/2005/8/layout/hierarchy2"/>
    <dgm:cxn modelId="{A84B3B98-DE9C-4CA5-8763-4FAE3B5A2194}" type="presOf" srcId="{E790689D-9E5D-4B60-8772-FA973FBF53D1}" destId="{EA1452E0-2326-41DD-9E55-5307506272A9}" srcOrd="0" destOrd="0" presId="urn:microsoft.com/office/officeart/2005/8/layout/hierarchy2"/>
    <dgm:cxn modelId="{6F55A69E-D395-4689-9B6F-97E8FDBE5E2D}" type="presOf" srcId="{C971C309-3051-4634-A044-956F18AC6851}" destId="{1133AF82-A490-4545-8750-4820D33B0AEA}" srcOrd="0" destOrd="0" presId="urn:microsoft.com/office/officeart/2005/8/layout/hierarchy2"/>
    <dgm:cxn modelId="{8ACE67EA-4FD1-4856-87F0-389AB4DC59FB}" type="presOf" srcId="{D32D4521-141B-4F37-938C-42DB91F3E3F5}" destId="{83C06190-57EE-4270-8990-C2DBF2DE6251}" srcOrd="1" destOrd="0" presId="urn:microsoft.com/office/officeart/2005/8/layout/hierarchy2"/>
    <dgm:cxn modelId="{F3A836C0-DF0A-4578-B3C3-CB9810592FC1}" srcId="{A685CAEC-A84A-4201-AF40-3B32E0B703E7}" destId="{4721B757-41CB-452C-B1B6-EA547C10CFC9}" srcOrd="0" destOrd="0" parTransId="{4143AAFC-A78C-4A17-8DE8-0A0C0B7F45DB}" sibTransId="{8F9E63E6-8CF3-40AD-B506-C212207080BF}"/>
    <dgm:cxn modelId="{9D7B7100-E08D-4AFF-A77F-9D424AFCEA51}" type="presOf" srcId="{04E65CE7-CD27-4A36-8C3C-A728B4D6EDD7}" destId="{B5CEEFAF-5291-40AD-A651-62E863BFF74F}" srcOrd="0" destOrd="0" presId="urn:microsoft.com/office/officeart/2005/8/layout/hierarchy2"/>
    <dgm:cxn modelId="{EEE04875-C110-495C-ACE5-5D2D1F6D0A4B}" srcId="{A685CAEC-A84A-4201-AF40-3B32E0B703E7}" destId="{B2C265BA-2236-4353-AB25-EC30413A03AA}" srcOrd="1" destOrd="0" parTransId="{7FD34813-8573-48C0-8CC6-80877E459EC3}" sibTransId="{75558F9F-E6FE-4C3B-8BD0-AE9F3191DCD2}"/>
    <dgm:cxn modelId="{0A50FCC4-4390-43CA-B015-0E016E04560E}" type="presOf" srcId="{ECDDAE8D-901B-49B9-97B2-8213662B1C6E}" destId="{91AACBDE-33FF-41E7-A1E0-41750AD970A8}" srcOrd="0" destOrd="0" presId="urn:microsoft.com/office/officeart/2005/8/layout/hierarchy2"/>
    <dgm:cxn modelId="{1964F25C-EB29-46D7-BEA0-A1022DE9A32B}" srcId="{0F70F376-AB1F-4B3C-A51F-C1817C6F7CB7}" destId="{824223B2-4B7F-44C5-A545-C134924AE4D8}" srcOrd="2" destOrd="0" parTransId="{04E65CE7-CD27-4A36-8C3C-A728B4D6EDD7}" sibTransId="{C085A112-BD2D-49BA-992F-37AB404EEA2D}"/>
    <dgm:cxn modelId="{5663DFB7-0541-4A14-AC3D-1C23A9CCBBE1}" type="presOf" srcId="{8E0CF490-21E8-4747-AEC0-7686E6A5E200}" destId="{ED0CAD46-8095-4333-AA58-65B5D962125E}" srcOrd="0" destOrd="0" presId="urn:microsoft.com/office/officeart/2005/8/layout/hierarchy2"/>
    <dgm:cxn modelId="{14FA8695-BE2A-4DC6-B359-04F0C0B5302D}" type="presOf" srcId="{23B38D7C-3CC3-483E-95A2-BBA7D9CEC56B}" destId="{3B7C543B-9D5A-4905-B5DC-866673B0903C}" srcOrd="0" destOrd="0" presId="urn:microsoft.com/office/officeart/2005/8/layout/hierarchy2"/>
    <dgm:cxn modelId="{CF286042-434B-48D5-BB28-B801367CF340}" srcId="{A5AF2FE5-E926-46DF-9012-1256D372DB38}" destId="{8F2C0127-28CB-4ACA-A92B-339660600D08}" srcOrd="1" destOrd="0" parTransId="{ECDDAE8D-901B-49B9-97B2-8213662B1C6E}" sibTransId="{6A22CEF7-F23D-4690-A00B-AE6C13373B98}"/>
    <dgm:cxn modelId="{31B6494E-19AA-4432-AA8F-28D13507C361}" type="presOf" srcId="{6889CFF1-8CCD-47CA-BDD5-44C4C4B2C7EC}" destId="{B52F1FBF-DDCC-4F0A-9844-4D76D9660C52}" srcOrd="1" destOrd="0" presId="urn:microsoft.com/office/officeart/2005/8/layout/hierarchy2"/>
    <dgm:cxn modelId="{0275CE3B-2868-4E01-9402-329429202440}" type="presOf" srcId="{D21C6BE2-0AF5-42D5-9D00-DE943E1DD344}" destId="{21479786-B092-4E59-AEDA-B873B253FAA9}" srcOrd="1" destOrd="0" presId="urn:microsoft.com/office/officeart/2005/8/layout/hierarchy2"/>
    <dgm:cxn modelId="{2044DBED-D6EB-4486-8C6E-F4748E716D6A}" type="presOf" srcId="{CD585AA5-2A47-42F6-A619-A6946038D672}" destId="{7BEFA527-BD8A-4DA1-897A-3ED25A225EF1}" srcOrd="0" destOrd="0" presId="urn:microsoft.com/office/officeart/2005/8/layout/hierarchy2"/>
    <dgm:cxn modelId="{3078EB49-488B-41AC-91F8-6DF41F3C1DAC}" srcId="{B6E1D921-182E-4048-BDC8-724A0C897426}" destId="{83EC7C1F-6F40-4F31-A48E-821B8F7BC3AF}" srcOrd="2" destOrd="0" parTransId="{72942335-7F43-4492-90FB-D92E925700D2}" sibTransId="{F3F263BD-CEA1-486E-A346-5CAB5C49B3C3}"/>
    <dgm:cxn modelId="{70256305-ACCE-4768-8458-441D7FE6D252}" type="presOf" srcId="{ECD6E9AD-E638-401C-942E-506A3181BB6C}" destId="{CB8A3205-89AD-42D2-810E-97C46EB82B60}" srcOrd="0" destOrd="0" presId="urn:microsoft.com/office/officeart/2005/8/layout/hierarchy2"/>
    <dgm:cxn modelId="{56407EFE-BCA8-4A76-B36A-312584AAD64E}" srcId="{CD585AA5-2A47-42F6-A619-A6946038D672}" destId="{373312FE-2544-4CBA-9AAE-C2888DA43FBA}" srcOrd="0" destOrd="0" parTransId="{07B665DC-D909-4F2D-ACBC-19C9E03CB0DA}" sibTransId="{F3D99DF8-DFF9-43D6-9510-9A836FF06F0A}"/>
    <dgm:cxn modelId="{68DA0007-A6BC-406D-AE13-B3FC9B5F06D7}" type="presOf" srcId="{0F70F376-AB1F-4B3C-A51F-C1817C6F7CB7}" destId="{BC508720-A323-4727-95C4-275FE597D8EC}" srcOrd="0" destOrd="0" presId="urn:microsoft.com/office/officeart/2005/8/layout/hierarchy2"/>
    <dgm:cxn modelId="{C5C17133-8965-46D6-B47E-8D2B3CDC78C9}" type="presOf" srcId="{C75CC8E4-2085-4773-99F8-7A8EF93A127B}" destId="{96B70007-EEB8-481A-8CF1-42255D59D55C}" srcOrd="0" destOrd="0" presId="urn:microsoft.com/office/officeart/2005/8/layout/hierarchy2"/>
    <dgm:cxn modelId="{97913B93-FECD-407C-9281-3CDC8ACCF149}" type="presOf" srcId="{7FD34813-8573-48C0-8CC6-80877E459EC3}" destId="{A121E7C7-8332-4A8C-BDAC-71636066A16E}" srcOrd="0" destOrd="0" presId="urn:microsoft.com/office/officeart/2005/8/layout/hierarchy2"/>
    <dgm:cxn modelId="{37EA63AB-7F52-4F98-B5BF-A451F8947490}" type="presOf" srcId="{1DC6C766-D3FE-459A-A5C3-E6A4AB0203D2}" destId="{1175853E-FDC5-49DD-9AAD-6C3314A84FA0}" srcOrd="0" destOrd="0" presId="urn:microsoft.com/office/officeart/2005/8/layout/hierarchy2"/>
    <dgm:cxn modelId="{D446F7B5-AF3E-4B4C-8BA8-9CFEB55DB99C}" type="presOf" srcId="{74438B7B-3232-4EFB-B958-361C21D60420}" destId="{F34B0C03-03D9-4050-82E3-C773A58D9D4E}" srcOrd="0" destOrd="0" presId="urn:microsoft.com/office/officeart/2005/8/layout/hierarchy2"/>
    <dgm:cxn modelId="{D65DA9A7-766E-4509-BC5E-922D20A92E40}" type="presOf" srcId="{5B6274AF-3B28-43CD-908D-53DE9484E8F9}" destId="{D071414C-3653-4650-A586-4A35AE5C80EE}" srcOrd="0" destOrd="0" presId="urn:microsoft.com/office/officeart/2005/8/layout/hierarchy2"/>
    <dgm:cxn modelId="{69813ADE-B2E7-45DF-8C08-9493C6B08BE1}" type="presOf" srcId="{C75CC8E4-2085-4773-99F8-7A8EF93A127B}" destId="{BD01BC89-FAF6-45C0-8FBA-B3CEF4D381BB}" srcOrd="1" destOrd="0" presId="urn:microsoft.com/office/officeart/2005/8/layout/hierarchy2"/>
    <dgm:cxn modelId="{203A8BC1-833B-434B-A2A2-270F4B5A196B}" type="presOf" srcId="{04E65CE7-CD27-4A36-8C3C-A728B4D6EDD7}" destId="{4F6F19EE-1883-4C59-A45D-C6D79B076219}" srcOrd="1" destOrd="0" presId="urn:microsoft.com/office/officeart/2005/8/layout/hierarchy2"/>
    <dgm:cxn modelId="{AA3F2491-4C1A-483A-9803-DEE1634BDD01}" srcId="{0F70F376-AB1F-4B3C-A51F-C1817C6F7CB7}" destId="{2C4A9001-E0E7-4709-ACE2-F1545DD53E31}" srcOrd="1" destOrd="0" parTransId="{7B2E9CDD-117E-4A39-A9D5-5112F1508175}" sibTransId="{78722C14-72D3-4A40-90C8-4CD5955DCDA3}"/>
    <dgm:cxn modelId="{368C56CD-30A9-4007-9E71-EE793B5224E3}" type="presOf" srcId="{5B6274AF-3B28-43CD-908D-53DE9484E8F9}" destId="{298294D8-EA72-4233-8EE1-8D84C95058EA}" srcOrd="1" destOrd="0" presId="urn:microsoft.com/office/officeart/2005/8/layout/hierarchy2"/>
    <dgm:cxn modelId="{76D6E054-D071-4CBF-8F17-A8533A3023B0}" type="presOf" srcId="{72942335-7F43-4492-90FB-D92E925700D2}" destId="{5567C5FA-7AE1-4EEB-8E35-B35CED5D64DD}" srcOrd="1" destOrd="0" presId="urn:microsoft.com/office/officeart/2005/8/layout/hierarchy2"/>
    <dgm:cxn modelId="{16386699-7350-49C7-BAB1-64E023DC01BB}" type="presOf" srcId="{D21C6BE2-0AF5-42D5-9D00-DE943E1DD344}" destId="{61A421B0-8694-4DD1-A737-7B5F65C55C63}" srcOrd="0" destOrd="0" presId="urn:microsoft.com/office/officeart/2005/8/layout/hierarchy2"/>
    <dgm:cxn modelId="{457C26CD-FBFC-4C14-A0CA-5E33FA346964}" type="presOf" srcId="{3FF8C6FD-3518-4418-8CEC-E0CB1F3F120E}" destId="{2A5DD27B-6377-45B3-BCB0-6E5E5877211A}" srcOrd="0" destOrd="0" presId="urn:microsoft.com/office/officeart/2005/8/layout/hierarchy2"/>
    <dgm:cxn modelId="{973D93D4-2247-4CE3-AFFC-DC7A3A7C0315}" type="presOf" srcId="{7B2E9CDD-117E-4A39-A9D5-5112F1508175}" destId="{3C6C097F-19E6-4FEB-B977-DD7556441FF8}" srcOrd="0" destOrd="0" presId="urn:microsoft.com/office/officeart/2005/8/layout/hierarchy2"/>
    <dgm:cxn modelId="{C5F68C7C-B180-48A2-8FE0-D480EB81DD7C}" type="presOf" srcId="{FCBF3A01-E91B-4DD1-B42C-490771F3EA12}" destId="{75D0B7BA-6E7F-48B0-B2DD-2C99F87E2392}" srcOrd="0" destOrd="0" presId="urn:microsoft.com/office/officeart/2005/8/layout/hierarchy2"/>
    <dgm:cxn modelId="{F8C7ABA2-FABA-4BCB-AC47-92782E4D946F}" type="presOf" srcId="{D32D4521-141B-4F37-938C-42DB91F3E3F5}" destId="{5521E3CF-B97C-4BB2-933C-BAD038A97C7F}" srcOrd="0" destOrd="0" presId="urn:microsoft.com/office/officeart/2005/8/layout/hierarchy2"/>
    <dgm:cxn modelId="{AE0EE782-1961-4B98-905F-61FA39905C51}" type="presOf" srcId="{6FCDD6B8-04F5-47AE-9460-7A24AF4CAB8D}" destId="{0D034AB0-6B9A-4DF5-8472-499E9C068F27}" srcOrd="0" destOrd="0" presId="urn:microsoft.com/office/officeart/2005/8/layout/hierarchy2"/>
    <dgm:cxn modelId="{C260FF7D-BCDA-4888-BE39-BAA0FAC10BAC}" srcId="{373312FE-2544-4CBA-9AAE-C2888DA43FBA}" destId="{B6E1D921-182E-4048-BDC8-724A0C897426}" srcOrd="2" destOrd="0" parTransId="{5B6274AF-3B28-43CD-908D-53DE9484E8F9}" sibTransId="{6FEBE3F1-365E-4C65-974C-209DB339D806}"/>
    <dgm:cxn modelId="{4B2EE5A4-C574-44B7-BB0E-553AA6745902}" srcId="{B6E1D921-182E-4048-BDC8-724A0C897426}" destId="{633AB0CB-8B11-4D99-B31C-BEA8422D50EC}" srcOrd="0" destOrd="0" parTransId="{ECD6E9AD-E638-401C-942E-506A3181BB6C}" sibTransId="{E6169D1A-8A65-422A-92E1-2B0F2821E985}"/>
    <dgm:cxn modelId="{9688684F-85F8-4E50-B75C-9EB787BA43A8}" type="presOf" srcId="{7FD34813-8573-48C0-8CC6-80877E459EC3}" destId="{1BB69A9A-225C-4E48-9F68-ECBFD9D63021}" srcOrd="1" destOrd="0" presId="urn:microsoft.com/office/officeart/2005/8/layout/hierarchy2"/>
    <dgm:cxn modelId="{6F3091DA-EF97-4E26-86DE-428508CB0615}" type="presOf" srcId="{633AB0CB-8B11-4D99-B31C-BEA8422D50EC}" destId="{E9ADF1D5-730A-46CA-A3D7-DF18E387141A}" srcOrd="0" destOrd="0" presId="urn:microsoft.com/office/officeart/2005/8/layout/hierarchy2"/>
    <dgm:cxn modelId="{5BBA41DC-5E6F-4344-AAE6-24A28F41B1FB}" type="presOf" srcId="{373312FE-2544-4CBA-9AAE-C2888DA43FBA}" destId="{C109536B-B238-43A4-8089-E5F04636403A}" srcOrd="0" destOrd="0" presId="urn:microsoft.com/office/officeart/2005/8/layout/hierarchy2"/>
    <dgm:cxn modelId="{CC60A2CD-803E-463C-83A4-9FBF6B278997}" type="presOf" srcId="{0C09D163-D529-4347-9107-4F457C3115E8}" destId="{5E3A3560-7862-4420-A061-F9CD45ECD8D7}" srcOrd="0" destOrd="0" presId="urn:microsoft.com/office/officeart/2005/8/layout/hierarchy2"/>
    <dgm:cxn modelId="{5FB995C1-B00A-42A8-AB6C-1CA288184CC2}" type="presOf" srcId="{83EC7C1F-6F40-4F31-A48E-821B8F7BC3AF}" destId="{4DDD3F42-EED2-49B0-965D-89CDD5BC8AA1}" srcOrd="0" destOrd="0" presId="urn:microsoft.com/office/officeart/2005/8/layout/hierarchy2"/>
    <dgm:cxn modelId="{F6032A69-923E-4003-9D6D-7597AACED2A3}" type="presOf" srcId="{824223B2-4B7F-44C5-A545-C134924AE4D8}" destId="{87A16363-17D3-4224-B263-199A9B1B44AB}" srcOrd="0" destOrd="0" presId="urn:microsoft.com/office/officeart/2005/8/layout/hierarchy2"/>
    <dgm:cxn modelId="{0E8FCFA8-7ECE-4868-BCC5-334559D9F2D8}" type="presOf" srcId="{F3122972-5E0B-4FFA-8E93-417FD181C159}" destId="{8528AFD5-7770-4BB7-BFD8-0BC3DBECA0E0}" srcOrd="0" destOrd="0" presId="urn:microsoft.com/office/officeart/2005/8/layout/hierarchy2"/>
    <dgm:cxn modelId="{A2107E53-A42A-4669-8810-E915FBA73EFA}" srcId="{B6E1D921-182E-4048-BDC8-724A0C897426}" destId="{0C09D163-D529-4347-9107-4F457C3115E8}" srcOrd="1" destOrd="0" parTransId="{0C1B9D95-63AC-4041-9B25-8D36984D1545}" sibTransId="{D750C736-B767-45AF-A2D9-477B2EB9433C}"/>
    <dgm:cxn modelId="{615544CD-385F-4C01-BDFC-94476A17C0B8}" type="presOf" srcId="{264DD244-DAC0-4CCA-BFCA-0AC350FFFF4B}" destId="{D6D2786E-52B2-469F-8648-C3757E2D781A}" srcOrd="1" destOrd="0" presId="urn:microsoft.com/office/officeart/2005/8/layout/hierarchy2"/>
    <dgm:cxn modelId="{9B33C506-1FB8-4DE2-AE5B-6B288C0283F7}" srcId="{373312FE-2544-4CBA-9AAE-C2888DA43FBA}" destId="{74438B7B-3232-4EFB-B958-361C21D60420}" srcOrd="1" destOrd="0" parTransId="{264DD244-DAC0-4CCA-BFCA-0AC350FFFF4B}" sibTransId="{81FB2604-BC70-4D40-8556-1052FE99895D}"/>
    <dgm:cxn modelId="{6D1D2CFB-B903-4292-A81E-AC76BC8FA4EE}" type="presOf" srcId="{B6E1D921-182E-4048-BDC8-724A0C897426}" destId="{9D953FA6-05F7-4775-B1D4-2E3459D67464}" srcOrd="0" destOrd="0" presId="urn:microsoft.com/office/officeart/2005/8/layout/hierarchy2"/>
    <dgm:cxn modelId="{075196ED-5C83-41B6-9569-E50CE3605F10}" srcId="{373312FE-2544-4CBA-9AAE-C2888DA43FBA}" destId="{E790689D-9E5D-4B60-8772-FA973FBF53D1}" srcOrd="0" destOrd="0" parTransId="{3FF8C6FD-3518-4418-8CEC-E0CB1F3F120E}" sibTransId="{964694D8-DEA8-403C-BBD0-BD7F4B25280F}"/>
    <dgm:cxn modelId="{275815F5-F073-4D82-9C59-F3C8F84A2084}" type="presOf" srcId="{3FF8C6FD-3518-4418-8CEC-E0CB1F3F120E}" destId="{CC1634AC-ECFC-4A75-B076-560E01BC3CFD}" srcOrd="1" destOrd="0" presId="urn:microsoft.com/office/officeart/2005/8/layout/hierarchy2"/>
    <dgm:cxn modelId="{5A7EF04E-F895-4965-AE42-374D5E34594B}" type="presOf" srcId="{A685CAEC-A84A-4201-AF40-3B32E0B703E7}" destId="{362E926E-432B-4AF5-A8A2-9523244C7E30}" srcOrd="0" destOrd="0" presId="urn:microsoft.com/office/officeart/2005/8/layout/hierarchy2"/>
    <dgm:cxn modelId="{D170769A-0BCB-47BE-B0C1-951A40E94B4D}" srcId="{373312FE-2544-4CBA-9AAE-C2888DA43FBA}" destId="{FCBF3A01-E91B-4DD1-B42C-490771F3EA12}" srcOrd="3" destOrd="0" parTransId="{1DC6C766-D3FE-459A-A5C3-E6A4AB0203D2}" sibTransId="{CA41A4EF-A132-47BD-A3FB-03598378B16A}"/>
    <dgm:cxn modelId="{FF7CCD33-6EB8-4515-891E-0AB952DDA3D1}" srcId="{74438B7B-3232-4EFB-B958-361C21D60420}" destId="{A685CAEC-A84A-4201-AF40-3B32E0B703E7}" srcOrd="1" destOrd="0" parTransId="{9864DC15-A4B9-46AB-8BDF-00B1DB58D94E}" sibTransId="{E34D6341-217E-415B-BC6F-CB2E8847A56C}"/>
    <dgm:cxn modelId="{13F21DE2-0750-4294-9643-7A7294325751}" type="presOf" srcId="{ECDDAE8D-901B-49B9-97B2-8213662B1C6E}" destId="{83600D96-4827-4457-8D22-7FC30EAAA443}" srcOrd="1" destOrd="0" presId="urn:microsoft.com/office/officeart/2005/8/layout/hierarchy2"/>
    <dgm:cxn modelId="{6CF5A2FA-B8D9-4A77-912D-EBEC290BB51D}" type="presOf" srcId="{B4F7076B-898A-423D-97B5-CE4884BC20FB}" destId="{46FF0FFB-F068-4B1B-A82F-4732C1A5C61D}" srcOrd="0" destOrd="0" presId="urn:microsoft.com/office/officeart/2005/8/layout/hierarchy2"/>
    <dgm:cxn modelId="{E4FC1498-7F78-45B8-88FC-07A840CA7DEC}" type="presParOf" srcId="{7BEFA527-BD8A-4DA1-897A-3ED25A225EF1}" destId="{571DBE65-4E02-488D-ABCF-D26E80B6FCE7}" srcOrd="0" destOrd="0" presId="urn:microsoft.com/office/officeart/2005/8/layout/hierarchy2"/>
    <dgm:cxn modelId="{201F74FC-E255-4D76-8EBB-829FBAE2964E}" type="presParOf" srcId="{571DBE65-4E02-488D-ABCF-D26E80B6FCE7}" destId="{C109536B-B238-43A4-8089-E5F04636403A}" srcOrd="0" destOrd="0" presId="urn:microsoft.com/office/officeart/2005/8/layout/hierarchy2"/>
    <dgm:cxn modelId="{1C27B931-0D50-46E4-A69F-76069B85F3A3}" type="presParOf" srcId="{571DBE65-4E02-488D-ABCF-D26E80B6FCE7}" destId="{E4F83F56-1480-4ECE-81E8-D3ECC8004AC8}" srcOrd="1" destOrd="0" presId="urn:microsoft.com/office/officeart/2005/8/layout/hierarchy2"/>
    <dgm:cxn modelId="{0B53A571-6D22-493A-BE6B-E36D62FB9346}" type="presParOf" srcId="{E4F83F56-1480-4ECE-81E8-D3ECC8004AC8}" destId="{2A5DD27B-6377-45B3-BCB0-6E5E5877211A}" srcOrd="0" destOrd="0" presId="urn:microsoft.com/office/officeart/2005/8/layout/hierarchy2"/>
    <dgm:cxn modelId="{940AF4C3-BF73-41FB-B1EF-830BB25D127B}" type="presParOf" srcId="{2A5DD27B-6377-45B3-BCB0-6E5E5877211A}" destId="{CC1634AC-ECFC-4A75-B076-560E01BC3CFD}" srcOrd="0" destOrd="0" presId="urn:microsoft.com/office/officeart/2005/8/layout/hierarchy2"/>
    <dgm:cxn modelId="{855DAE20-558D-4121-823F-56F7E5FCFF35}" type="presParOf" srcId="{E4F83F56-1480-4ECE-81E8-D3ECC8004AC8}" destId="{E8B7F824-C422-4BF0-A22C-3961ABD3F410}" srcOrd="1" destOrd="0" presId="urn:microsoft.com/office/officeart/2005/8/layout/hierarchy2"/>
    <dgm:cxn modelId="{550151D5-E7AA-45F6-89BE-925A7CAF8D48}" type="presParOf" srcId="{E8B7F824-C422-4BF0-A22C-3961ABD3F410}" destId="{EA1452E0-2326-41DD-9E55-5307506272A9}" srcOrd="0" destOrd="0" presId="urn:microsoft.com/office/officeart/2005/8/layout/hierarchy2"/>
    <dgm:cxn modelId="{F6D1EB18-8C74-4A49-BA8F-0AE1CAD567C7}" type="presParOf" srcId="{E8B7F824-C422-4BF0-A22C-3961ABD3F410}" destId="{82747F0A-4500-423D-B1D0-B890B4E822BF}" srcOrd="1" destOrd="0" presId="urn:microsoft.com/office/officeart/2005/8/layout/hierarchy2"/>
    <dgm:cxn modelId="{018675D4-3D33-4F11-9FF5-2E400F582DF5}" type="presParOf" srcId="{E4F83F56-1480-4ECE-81E8-D3ECC8004AC8}" destId="{23E4A298-627C-4164-A581-B66014E337C2}" srcOrd="2" destOrd="0" presId="urn:microsoft.com/office/officeart/2005/8/layout/hierarchy2"/>
    <dgm:cxn modelId="{913E88BA-C3D2-4EA2-A64F-12E41FB05E1B}" type="presParOf" srcId="{23E4A298-627C-4164-A581-B66014E337C2}" destId="{D6D2786E-52B2-469F-8648-C3757E2D781A}" srcOrd="0" destOrd="0" presId="urn:microsoft.com/office/officeart/2005/8/layout/hierarchy2"/>
    <dgm:cxn modelId="{F6BCC973-6127-478B-91D4-843BCDF0A6A2}" type="presParOf" srcId="{E4F83F56-1480-4ECE-81E8-D3ECC8004AC8}" destId="{A3B67C75-B8EB-4894-83EE-7E9E5A4A11A9}" srcOrd="3" destOrd="0" presId="urn:microsoft.com/office/officeart/2005/8/layout/hierarchy2"/>
    <dgm:cxn modelId="{13CABEE5-D68A-4DC4-A540-CA4B2A8652FC}" type="presParOf" srcId="{A3B67C75-B8EB-4894-83EE-7E9E5A4A11A9}" destId="{F34B0C03-03D9-4050-82E3-C773A58D9D4E}" srcOrd="0" destOrd="0" presId="urn:microsoft.com/office/officeart/2005/8/layout/hierarchy2"/>
    <dgm:cxn modelId="{1F294805-AC13-42EA-B548-E217A78FAE83}" type="presParOf" srcId="{A3B67C75-B8EB-4894-83EE-7E9E5A4A11A9}" destId="{2E66F1B3-5054-4570-A428-E295EA7A3798}" srcOrd="1" destOrd="0" presId="urn:microsoft.com/office/officeart/2005/8/layout/hierarchy2"/>
    <dgm:cxn modelId="{ACFF57B0-3259-45DE-B46E-AD91E5C9C068}" type="presParOf" srcId="{2E66F1B3-5054-4570-A428-E295EA7A3798}" destId="{5521E3CF-B97C-4BB2-933C-BAD038A97C7F}" srcOrd="0" destOrd="0" presId="urn:microsoft.com/office/officeart/2005/8/layout/hierarchy2"/>
    <dgm:cxn modelId="{6FDC9888-6A25-415A-8D0C-F1B64F1CE63C}" type="presParOf" srcId="{5521E3CF-B97C-4BB2-933C-BAD038A97C7F}" destId="{83C06190-57EE-4270-8990-C2DBF2DE6251}" srcOrd="0" destOrd="0" presId="urn:microsoft.com/office/officeart/2005/8/layout/hierarchy2"/>
    <dgm:cxn modelId="{8F7D9491-8562-4C6B-AD97-165E96608D75}" type="presParOf" srcId="{2E66F1B3-5054-4570-A428-E295EA7A3798}" destId="{92F70BA4-29CE-442D-A359-5A9DF7A0FC6D}" srcOrd="1" destOrd="0" presId="urn:microsoft.com/office/officeart/2005/8/layout/hierarchy2"/>
    <dgm:cxn modelId="{71BEFFF9-B132-4AD0-968E-E3F5EEBE74A9}" type="presParOf" srcId="{92F70BA4-29CE-442D-A359-5A9DF7A0FC6D}" destId="{35ECB1A7-DDB0-448F-B87B-1DC5108E19F7}" srcOrd="0" destOrd="0" presId="urn:microsoft.com/office/officeart/2005/8/layout/hierarchy2"/>
    <dgm:cxn modelId="{0746B508-8BBE-4A33-9F4A-7A79E28612D1}" type="presParOf" srcId="{92F70BA4-29CE-442D-A359-5A9DF7A0FC6D}" destId="{2B9CCCC4-2033-4D82-A3B3-866D8BDAD85D}" srcOrd="1" destOrd="0" presId="urn:microsoft.com/office/officeart/2005/8/layout/hierarchy2"/>
    <dgm:cxn modelId="{FB58E182-7964-4699-9C58-FF04BAEEF7EF}" type="presParOf" srcId="{2B9CCCC4-2033-4D82-A3B3-866D8BDAD85D}" destId="{7DB6BA9B-35D5-42C0-92D8-5C96B56CA5A5}" srcOrd="0" destOrd="0" presId="urn:microsoft.com/office/officeart/2005/8/layout/hierarchy2"/>
    <dgm:cxn modelId="{FC659CFF-8297-4365-B458-164D460CF337}" type="presParOf" srcId="{7DB6BA9B-35D5-42C0-92D8-5C96B56CA5A5}" destId="{B52F1FBF-DDCC-4F0A-9844-4D76D9660C52}" srcOrd="0" destOrd="0" presId="urn:microsoft.com/office/officeart/2005/8/layout/hierarchy2"/>
    <dgm:cxn modelId="{B7406340-5620-4E69-A20A-DF2C5E9D3D76}" type="presParOf" srcId="{2B9CCCC4-2033-4D82-A3B3-866D8BDAD85D}" destId="{72D073A3-034E-4B5B-850D-BDE7E882579A}" srcOrd="1" destOrd="0" presId="urn:microsoft.com/office/officeart/2005/8/layout/hierarchy2"/>
    <dgm:cxn modelId="{73D22534-4299-418C-8C4B-0157EA0C2574}" type="presParOf" srcId="{72D073A3-034E-4B5B-850D-BDE7E882579A}" destId="{46FF0FFB-F068-4B1B-A82F-4732C1A5C61D}" srcOrd="0" destOrd="0" presId="urn:microsoft.com/office/officeart/2005/8/layout/hierarchy2"/>
    <dgm:cxn modelId="{2A33F528-BC2A-4A71-A7B1-23FD690468CE}" type="presParOf" srcId="{72D073A3-034E-4B5B-850D-BDE7E882579A}" destId="{200119AF-715A-41D5-982D-8527935A4EDF}" srcOrd="1" destOrd="0" presId="urn:microsoft.com/office/officeart/2005/8/layout/hierarchy2"/>
    <dgm:cxn modelId="{5DC153C2-EE9B-4408-B732-FFE8D5442DA8}" type="presParOf" srcId="{2B9CCCC4-2033-4D82-A3B3-866D8BDAD85D}" destId="{91AACBDE-33FF-41E7-A1E0-41750AD970A8}" srcOrd="2" destOrd="0" presId="urn:microsoft.com/office/officeart/2005/8/layout/hierarchy2"/>
    <dgm:cxn modelId="{3027001B-BFED-4899-A121-CD5909C4CF6D}" type="presParOf" srcId="{91AACBDE-33FF-41E7-A1E0-41750AD970A8}" destId="{83600D96-4827-4457-8D22-7FC30EAAA443}" srcOrd="0" destOrd="0" presId="urn:microsoft.com/office/officeart/2005/8/layout/hierarchy2"/>
    <dgm:cxn modelId="{5AECBD6C-342B-4059-A1EE-E639C56BBB1D}" type="presParOf" srcId="{2B9CCCC4-2033-4D82-A3B3-866D8BDAD85D}" destId="{43077B6D-B708-4343-97B1-7F3B0783AF6E}" srcOrd="3" destOrd="0" presId="urn:microsoft.com/office/officeart/2005/8/layout/hierarchy2"/>
    <dgm:cxn modelId="{E3E87818-5290-4571-B690-21F29C11E2DB}" type="presParOf" srcId="{43077B6D-B708-4343-97B1-7F3B0783AF6E}" destId="{EDE9C102-0D0A-40E1-B02F-D96D95F8E8EC}" srcOrd="0" destOrd="0" presId="urn:microsoft.com/office/officeart/2005/8/layout/hierarchy2"/>
    <dgm:cxn modelId="{57E6E1D8-481B-4308-B95F-E29B615797EB}" type="presParOf" srcId="{43077B6D-B708-4343-97B1-7F3B0783AF6E}" destId="{8B23BBC0-7FDF-4D45-9CB7-EBCB10DD6CE5}" srcOrd="1" destOrd="0" presId="urn:microsoft.com/office/officeart/2005/8/layout/hierarchy2"/>
    <dgm:cxn modelId="{92ED8C1E-BDFF-4897-8A41-E8D119296505}" type="presParOf" srcId="{2E66F1B3-5054-4570-A428-E295EA7A3798}" destId="{2C8A8B71-3D82-45FC-91D6-21E4F577C143}" srcOrd="2" destOrd="0" presId="urn:microsoft.com/office/officeart/2005/8/layout/hierarchy2"/>
    <dgm:cxn modelId="{3F9E1C94-CBCC-43C8-9282-619315D991A5}" type="presParOf" srcId="{2C8A8B71-3D82-45FC-91D6-21E4F577C143}" destId="{98D52197-B056-458A-A970-7B788A5E181E}" srcOrd="0" destOrd="0" presId="urn:microsoft.com/office/officeart/2005/8/layout/hierarchy2"/>
    <dgm:cxn modelId="{114ECE7B-5C02-410F-A224-6259B4FB4104}" type="presParOf" srcId="{2E66F1B3-5054-4570-A428-E295EA7A3798}" destId="{F247BFCF-22BE-4EAA-AB29-B5E665DDD633}" srcOrd="3" destOrd="0" presId="urn:microsoft.com/office/officeart/2005/8/layout/hierarchy2"/>
    <dgm:cxn modelId="{81A5A962-14AE-4B7F-99E4-18E0614B77E5}" type="presParOf" srcId="{F247BFCF-22BE-4EAA-AB29-B5E665DDD633}" destId="{362E926E-432B-4AF5-A8A2-9523244C7E30}" srcOrd="0" destOrd="0" presId="urn:microsoft.com/office/officeart/2005/8/layout/hierarchy2"/>
    <dgm:cxn modelId="{3D848C4B-8A7E-4918-8B71-B95FD5D4A5D1}" type="presParOf" srcId="{F247BFCF-22BE-4EAA-AB29-B5E665DDD633}" destId="{EE72BF1A-5466-467A-9E41-4B6869800EE6}" srcOrd="1" destOrd="0" presId="urn:microsoft.com/office/officeart/2005/8/layout/hierarchy2"/>
    <dgm:cxn modelId="{9F6ADE06-34D2-4EBA-908E-074FF195FF4A}" type="presParOf" srcId="{EE72BF1A-5466-467A-9E41-4B6869800EE6}" destId="{0B54B85F-C7B8-46B0-92A9-031FB1E4E455}" srcOrd="0" destOrd="0" presId="urn:microsoft.com/office/officeart/2005/8/layout/hierarchy2"/>
    <dgm:cxn modelId="{7CAA693F-EFD7-4269-B5F7-1955CA6B13D4}" type="presParOf" srcId="{0B54B85F-C7B8-46B0-92A9-031FB1E4E455}" destId="{963078CB-8DA7-45B9-AD82-7D6ECB3FE0B1}" srcOrd="0" destOrd="0" presId="urn:microsoft.com/office/officeart/2005/8/layout/hierarchy2"/>
    <dgm:cxn modelId="{33F2A713-F52B-4867-8C97-46E1A085FEBE}" type="presParOf" srcId="{EE72BF1A-5466-467A-9E41-4B6869800EE6}" destId="{CBEBB4A7-B5F1-4AC7-B481-C86496E3C6D3}" srcOrd="1" destOrd="0" presId="urn:microsoft.com/office/officeart/2005/8/layout/hierarchy2"/>
    <dgm:cxn modelId="{7CCAADB2-626C-4A28-B90B-55CD753095E3}" type="presParOf" srcId="{CBEBB4A7-B5F1-4AC7-B481-C86496E3C6D3}" destId="{10D42795-88F6-454C-B135-7493651F2185}" srcOrd="0" destOrd="0" presId="urn:microsoft.com/office/officeart/2005/8/layout/hierarchy2"/>
    <dgm:cxn modelId="{1DB3BD6E-496B-4963-AAF8-4DA908C092EA}" type="presParOf" srcId="{CBEBB4A7-B5F1-4AC7-B481-C86496E3C6D3}" destId="{83DAC17F-C1E2-493A-BDFA-C533F4375068}" srcOrd="1" destOrd="0" presId="urn:microsoft.com/office/officeart/2005/8/layout/hierarchy2"/>
    <dgm:cxn modelId="{6915CFC2-FF65-4BAA-9D79-96F5FBE2ABFA}" type="presParOf" srcId="{EE72BF1A-5466-467A-9E41-4B6869800EE6}" destId="{A121E7C7-8332-4A8C-BDAC-71636066A16E}" srcOrd="2" destOrd="0" presId="urn:microsoft.com/office/officeart/2005/8/layout/hierarchy2"/>
    <dgm:cxn modelId="{E5D6FDFD-C14D-4622-92C4-C48CF8BA1DB0}" type="presParOf" srcId="{A121E7C7-8332-4A8C-BDAC-71636066A16E}" destId="{1BB69A9A-225C-4E48-9F68-ECBFD9D63021}" srcOrd="0" destOrd="0" presId="urn:microsoft.com/office/officeart/2005/8/layout/hierarchy2"/>
    <dgm:cxn modelId="{7C195EF0-DF84-4CD8-8592-56AB42B866F7}" type="presParOf" srcId="{EE72BF1A-5466-467A-9E41-4B6869800EE6}" destId="{A5F90A1B-FE75-4B96-86C6-813E18B0B204}" srcOrd="3" destOrd="0" presId="urn:microsoft.com/office/officeart/2005/8/layout/hierarchy2"/>
    <dgm:cxn modelId="{2867E21C-4F42-4968-9B90-935E904DE312}" type="presParOf" srcId="{A5F90A1B-FE75-4B96-86C6-813E18B0B204}" destId="{A808F4EB-F2C7-4285-BF27-250C78E7876A}" srcOrd="0" destOrd="0" presId="urn:microsoft.com/office/officeart/2005/8/layout/hierarchy2"/>
    <dgm:cxn modelId="{09761E9F-9C11-4F8B-9F78-C13E8BFE7128}" type="presParOf" srcId="{A5F90A1B-FE75-4B96-86C6-813E18B0B204}" destId="{C414742F-1C8D-4006-948D-EEDE00AD1DAC}" srcOrd="1" destOrd="0" presId="urn:microsoft.com/office/officeart/2005/8/layout/hierarchy2"/>
    <dgm:cxn modelId="{2BF70073-6F00-4B43-84D4-70751A8CDCB1}" type="presParOf" srcId="{E4F83F56-1480-4ECE-81E8-D3ECC8004AC8}" destId="{D071414C-3653-4650-A586-4A35AE5C80EE}" srcOrd="4" destOrd="0" presId="urn:microsoft.com/office/officeart/2005/8/layout/hierarchy2"/>
    <dgm:cxn modelId="{B258817A-FE93-4DBC-95DB-A5277DAE6094}" type="presParOf" srcId="{D071414C-3653-4650-A586-4A35AE5C80EE}" destId="{298294D8-EA72-4233-8EE1-8D84C95058EA}" srcOrd="0" destOrd="0" presId="urn:microsoft.com/office/officeart/2005/8/layout/hierarchy2"/>
    <dgm:cxn modelId="{E5CE5A9D-B56C-4B61-A70E-15DCE9FEEA67}" type="presParOf" srcId="{E4F83F56-1480-4ECE-81E8-D3ECC8004AC8}" destId="{55987BB9-CBB8-486D-96B2-CAF739FBC2F9}" srcOrd="5" destOrd="0" presId="urn:microsoft.com/office/officeart/2005/8/layout/hierarchy2"/>
    <dgm:cxn modelId="{E818AAFB-9EAF-48D7-BE06-A0CC1B0160FA}" type="presParOf" srcId="{55987BB9-CBB8-486D-96B2-CAF739FBC2F9}" destId="{9D953FA6-05F7-4775-B1D4-2E3459D67464}" srcOrd="0" destOrd="0" presId="urn:microsoft.com/office/officeart/2005/8/layout/hierarchy2"/>
    <dgm:cxn modelId="{31B2D3E3-8849-466A-94E6-9FF823C688C4}" type="presParOf" srcId="{55987BB9-CBB8-486D-96B2-CAF739FBC2F9}" destId="{2DAC249A-9FC1-492A-9380-5FDB9CF256AE}" srcOrd="1" destOrd="0" presId="urn:microsoft.com/office/officeart/2005/8/layout/hierarchy2"/>
    <dgm:cxn modelId="{94E1DA48-8A88-4900-9361-404DB895C7C1}" type="presParOf" srcId="{2DAC249A-9FC1-492A-9380-5FDB9CF256AE}" destId="{CB8A3205-89AD-42D2-810E-97C46EB82B60}" srcOrd="0" destOrd="0" presId="urn:microsoft.com/office/officeart/2005/8/layout/hierarchy2"/>
    <dgm:cxn modelId="{21D403A4-C854-4A14-8A80-1FB8DB43CB34}" type="presParOf" srcId="{CB8A3205-89AD-42D2-810E-97C46EB82B60}" destId="{A456E213-2A1A-4EE4-ACB3-D489A3B027CE}" srcOrd="0" destOrd="0" presId="urn:microsoft.com/office/officeart/2005/8/layout/hierarchy2"/>
    <dgm:cxn modelId="{46DD434F-0F36-4E22-B640-BD8EA9E637DF}" type="presParOf" srcId="{2DAC249A-9FC1-492A-9380-5FDB9CF256AE}" destId="{8BE0EC91-08D8-4C1C-8494-0E9B1ED782CA}" srcOrd="1" destOrd="0" presId="urn:microsoft.com/office/officeart/2005/8/layout/hierarchy2"/>
    <dgm:cxn modelId="{1E0544B1-F549-4EF6-B5D3-63C186E605C7}" type="presParOf" srcId="{8BE0EC91-08D8-4C1C-8494-0E9B1ED782CA}" destId="{E9ADF1D5-730A-46CA-A3D7-DF18E387141A}" srcOrd="0" destOrd="0" presId="urn:microsoft.com/office/officeart/2005/8/layout/hierarchy2"/>
    <dgm:cxn modelId="{9748879D-7A2C-4A4A-B4D3-A0557E173D60}" type="presParOf" srcId="{8BE0EC91-08D8-4C1C-8494-0E9B1ED782CA}" destId="{DA2A4698-90B8-4E30-BBEC-59F4742E6D38}" srcOrd="1" destOrd="0" presId="urn:microsoft.com/office/officeart/2005/8/layout/hierarchy2"/>
    <dgm:cxn modelId="{E9877C67-DE14-4904-B65D-E81829AA1BD3}" type="presParOf" srcId="{2DAC249A-9FC1-492A-9380-5FDB9CF256AE}" destId="{C8CEEAEF-30E4-4C2B-A31A-86B159A3EBC8}" srcOrd="2" destOrd="0" presId="urn:microsoft.com/office/officeart/2005/8/layout/hierarchy2"/>
    <dgm:cxn modelId="{106DACC3-469C-4FEB-8DF9-3EE4CBD5DD9A}" type="presParOf" srcId="{C8CEEAEF-30E4-4C2B-A31A-86B159A3EBC8}" destId="{D6C76E7B-227D-4F1B-96E7-70926C7E3017}" srcOrd="0" destOrd="0" presId="urn:microsoft.com/office/officeart/2005/8/layout/hierarchy2"/>
    <dgm:cxn modelId="{D1DEB8E3-B3A2-45D1-8668-021F4215D178}" type="presParOf" srcId="{2DAC249A-9FC1-492A-9380-5FDB9CF256AE}" destId="{C0B3B843-24A1-400D-A325-616A513DD20F}" srcOrd="3" destOrd="0" presId="urn:microsoft.com/office/officeart/2005/8/layout/hierarchy2"/>
    <dgm:cxn modelId="{B2968B58-6A48-40E0-8402-2D8AAA2C1F47}" type="presParOf" srcId="{C0B3B843-24A1-400D-A325-616A513DD20F}" destId="{5E3A3560-7862-4420-A061-F9CD45ECD8D7}" srcOrd="0" destOrd="0" presId="urn:microsoft.com/office/officeart/2005/8/layout/hierarchy2"/>
    <dgm:cxn modelId="{9F51ADDC-76F2-4F6F-B0A1-FF57891CE9AD}" type="presParOf" srcId="{C0B3B843-24A1-400D-A325-616A513DD20F}" destId="{A126746F-1933-4F44-B0A5-EC9FB4673287}" srcOrd="1" destOrd="0" presId="urn:microsoft.com/office/officeart/2005/8/layout/hierarchy2"/>
    <dgm:cxn modelId="{1AA302C7-B6AE-45BE-A894-CF9BA594924C}" type="presParOf" srcId="{2DAC249A-9FC1-492A-9380-5FDB9CF256AE}" destId="{35AEBBF5-D820-41B3-B557-741F0C91638F}" srcOrd="4" destOrd="0" presId="urn:microsoft.com/office/officeart/2005/8/layout/hierarchy2"/>
    <dgm:cxn modelId="{B83EBD8B-3C1B-45FC-BF72-F98B0F98B9BF}" type="presParOf" srcId="{35AEBBF5-D820-41B3-B557-741F0C91638F}" destId="{5567C5FA-7AE1-4EEB-8E35-B35CED5D64DD}" srcOrd="0" destOrd="0" presId="urn:microsoft.com/office/officeart/2005/8/layout/hierarchy2"/>
    <dgm:cxn modelId="{31F698A4-FC21-425A-856F-D6C289A5B491}" type="presParOf" srcId="{2DAC249A-9FC1-492A-9380-5FDB9CF256AE}" destId="{9B4E8759-20E5-4023-8F63-7191AD31C943}" srcOrd="5" destOrd="0" presId="urn:microsoft.com/office/officeart/2005/8/layout/hierarchy2"/>
    <dgm:cxn modelId="{7EA80653-F5E8-4A5B-8BFB-DC456B36AD63}" type="presParOf" srcId="{9B4E8759-20E5-4023-8F63-7191AD31C943}" destId="{4DDD3F42-EED2-49B0-965D-89CDD5BC8AA1}" srcOrd="0" destOrd="0" presId="urn:microsoft.com/office/officeart/2005/8/layout/hierarchy2"/>
    <dgm:cxn modelId="{60AAAA6A-BAA3-4960-8FDF-F15F4E1C01A4}" type="presParOf" srcId="{9B4E8759-20E5-4023-8F63-7191AD31C943}" destId="{5FA53BD8-599C-4955-9BB6-4085F6486812}" srcOrd="1" destOrd="0" presId="urn:microsoft.com/office/officeart/2005/8/layout/hierarchy2"/>
    <dgm:cxn modelId="{069AAF3E-0FF5-46B1-A0A3-8CDC5C38D68F}" type="presParOf" srcId="{E4F83F56-1480-4ECE-81E8-D3ECC8004AC8}" destId="{1175853E-FDC5-49DD-9AAD-6C3314A84FA0}" srcOrd="6" destOrd="0" presId="urn:microsoft.com/office/officeart/2005/8/layout/hierarchy2"/>
    <dgm:cxn modelId="{51886C8D-B5A9-4434-9979-2B0B7FEE9A32}" type="presParOf" srcId="{1175853E-FDC5-49DD-9AAD-6C3314A84FA0}" destId="{BA19CF10-F31E-4BAD-B72C-E817494E746D}" srcOrd="0" destOrd="0" presId="urn:microsoft.com/office/officeart/2005/8/layout/hierarchy2"/>
    <dgm:cxn modelId="{D3999028-66F6-4202-8BD1-F457AB18F75E}" type="presParOf" srcId="{E4F83F56-1480-4ECE-81E8-D3ECC8004AC8}" destId="{D438BA5D-5B72-4921-B695-68BB7D43C991}" srcOrd="7" destOrd="0" presId="urn:microsoft.com/office/officeart/2005/8/layout/hierarchy2"/>
    <dgm:cxn modelId="{0070E587-063A-4CF4-9948-3CF6181663FC}" type="presParOf" srcId="{D438BA5D-5B72-4921-B695-68BB7D43C991}" destId="{75D0B7BA-6E7F-48B0-B2DD-2C99F87E2392}" srcOrd="0" destOrd="0" presId="urn:microsoft.com/office/officeart/2005/8/layout/hierarchy2"/>
    <dgm:cxn modelId="{4D0BC90B-76DD-4F0D-8FD3-F60A75A99D67}" type="presParOf" srcId="{D438BA5D-5B72-4921-B695-68BB7D43C991}" destId="{024FF0C6-0589-491D-8ECE-1D1BF84C70D0}" srcOrd="1" destOrd="0" presId="urn:microsoft.com/office/officeart/2005/8/layout/hierarchy2"/>
    <dgm:cxn modelId="{873703DC-1164-46C6-A666-5213E9652214}" type="presParOf" srcId="{E4F83F56-1480-4ECE-81E8-D3ECC8004AC8}" destId="{ED0CAD46-8095-4333-AA58-65B5D962125E}" srcOrd="8" destOrd="0" presId="urn:microsoft.com/office/officeart/2005/8/layout/hierarchy2"/>
    <dgm:cxn modelId="{F9F23F7E-07B3-4FBE-8486-C2560A76AE0F}" type="presParOf" srcId="{ED0CAD46-8095-4333-AA58-65B5D962125E}" destId="{6D3657F1-1154-41D8-B848-450BF9C732DC}" srcOrd="0" destOrd="0" presId="urn:microsoft.com/office/officeart/2005/8/layout/hierarchy2"/>
    <dgm:cxn modelId="{EDF13071-FA35-4642-8694-94F93C1BC366}" type="presParOf" srcId="{E4F83F56-1480-4ECE-81E8-D3ECC8004AC8}" destId="{303B5872-A5E6-4E6B-AC92-E32DEDAE8D4B}" srcOrd="9" destOrd="0" presId="urn:microsoft.com/office/officeart/2005/8/layout/hierarchy2"/>
    <dgm:cxn modelId="{93ACD05C-2A9E-457A-BAD4-FB15FC50195D}" type="presParOf" srcId="{303B5872-A5E6-4E6B-AC92-E32DEDAE8D4B}" destId="{BC508720-A323-4727-95C4-275FE597D8EC}" srcOrd="0" destOrd="0" presId="urn:microsoft.com/office/officeart/2005/8/layout/hierarchy2"/>
    <dgm:cxn modelId="{B12C928B-1BE1-4A5F-AD9A-E09D30C28DA2}" type="presParOf" srcId="{303B5872-A5E6-4E6B-AC92-E32DEDAE8D4B}" destId="{63EFDDB8-C7C3-4AF9-8EE8-59D533D6A778}" srcOrd="1" destOrd="0" presId="urn:microsoft.com/office/officeart/2005/8/layout/hierarchy2"/>
    <dgm:cxn modelId="{70B23BAC-C8BD-4065-869E-59DE65027B3B}" type="presParOf" srcId="{63EFDDB8-C7C3-4AF9-8EE8-59D533D6A778}" destId="{0D034AB0-6B9A-4DF5-8472-499E9C068F27}" srcOrd="0" destOrd="0" presId="urn:microsoft.com/office/officeart/2005/8/layout/hierarchy2"/>
    <dgm:cxn modelId="{44628B68-9CE8-4B93-BD41-A0A24D7AC7C0}" type="presParOf" srcId="{0D034AB0-6B9A-4DF5-8472-499E9C068F27}" destId="{F8535FF1-47E6-4CA7-9935-75F38B1CD95D}" srcOrd="0" destOrd="0" presId="urn:microsoft.com/office/officeart/2005/8/layout/hierarchy2"/>
    <dgm:cxn modelId="{5D73C274-CCD7-4AD0-A755-F151B308EA18}" type="presParOf" srcId="{63EFDDB8-C7C3-4AF9-8EE8-59D533D6A778}" destId="{9F3E70FE-A93E-4505-9844-47CB6AB7BA8B}" srcOrd="1" destOrd="0" presId="urn:microsoft.com/office/officeart/2005/8/layout/hierarchy2"/>
    <dgm:cxn modelId="{DDA96B2C-5713-4B2C-8B93-873FC7B897FA}" type="presParOf" srcId="{9F3E70FE-A93E-4505-9844-47CB6AB7BA8B}" destId="{1133AF82-A490-4545-8750-4820D33B0AEA}" srcOrd="0" destOrd="0" presId="urn:microsoft.com/office/officeart/2005/8/layout/hierarchy2"/>
    <dgm:cxn modelId="{CE00A017-0019-453D-9E75-104F6FE57BFE}" type="presParOf" srcId="{9F3E70FE-A93E-4505-9844-47CB6AB7BA8B}" destId="{476CCE22-20BE-423F-8F74-249F57F6896B}" srcOrd="1" destOrd="0" presId="urn:microsoft.com/office/officeart/2005/8/layout/hierarchy2"/>
    <dgm:cxn modelId="{3382184D-01F7-4FC9-9C4B-49996EF0E52B}" type="presParOf" srcId="{63EFDDB8-C7C3-4AF9-8EE8-59D533D6A778}" destId="{3C6C097F-19E6-4FEB-B977-DD7556441FF8}" srcOrd="2" destOrd="0" presId="urn:microsoft.com/office/officeart/2005/8/layout/hierarchy2"/>
    <dgm:cxn modelId="{9921F735-7CE8-4AD3-B22F-473D9BA1DC22}" type="presParOf" srcId="{3C6C097F-19E6-4FEB-B977-DD7556441FF8}" destId="{29C11189-743F-4577-B1D7-A3AE6EF84B3D}" srcOrd="0" destOrd="0" presId="urn:microsoft.com/office/officeart/2005/8/layout/hierarchy2"/>
    <dgm:cxn modelId="{AECA8891-38B2-4585-9191-196F5FDF1571}" type="presParOf" srcId="{63EFDDB8-C7C3-4AF9-8EE8-59D533D6A778}" destId="{51F88F11-8F22-47DD-BE47-2AA43AF8D293}" srcOrd="3" destOrd="0" presId="urn:microsoft.com/office/officeart/2005/8/layout/hierarchy2"/>
    <dgm:cxn modelId="{48C7C3D4-2C5E-4757-89C4-A7955D180782}" type="presParOf" srcId="{51F88F11-8F22-47DD-BE47-2AA43AF8D293}" destId="{ACD3DA2E-EF22-4009-9795-0A0D9A5028AF}" srcOrd="0" destOrd="0" presId="urn:microsoft.com/office/officeart/2005/8/layout/hierarchy2"/>
    <dgm:cxn modelId="{9CAC7D55-E29A-4EA3-A23C-7F8190879075}" type="presParOf" srcId="{51F88F11-8F22-47DD-BE47-2AA43AF8D293}" destId="{8DFB4DB1-1ED4-41F3-80C9-246E5D782208}" srcOrd="1" destOrd="0" presId="urn:microsoft.com/office/officeart/2005/8/layout/hierarchy2"/>
    <dgm:cxn modelId="{BD175EB8-32A9-43C3-A9D9-44ADEC1E2335}" type="presParOf" srcId="{63EFDDB8-C7C3-4AF9-8EE8-59D533D6A778}" destId="{B5CEEFAF-5291-40AD-A651-62E863BFF74F}" srcOrd="4" destOrd="0" presId="urn:microsoft.com/office/officeart/2005/8/layout/hierarchy2"/>
    <dgm:cxn modelId="{0684528D-9D30-4204-B01B-557272EEC8BF}" type="presParOf" srcId="{B5CEEFAF-5291-40AD-A651-62E863BFF74F}" destId="{4F6F19EE-1883-4C59-A45D-C6D79B076219}" srcOrd="0" destOrd="0" presId="urn:microsoft.com/office/officeart/2005/8/layout/hierarchy2"/>
    <dgm:cxn modelId="{BF7C1D95-4156-43BA-8D7D-EB9208425167}" type="presParOf" srcId="{63EFDDB8-C7C3-4AF9-8EE8-59D533D6A778}" destId="{E198A6D0-344E-4A45-A83F-8A66617FC25D}" srcOrd="5" destOrd="0" presId="urn:microsoft.com/office/officeart/2005/8/layout/hierarchy2"/>
    <dgm:cxn modelId="{7135CD48-BFF2-4AB9-AF2F-8BE988FB9286}" type="presParOf" srcId="{E198A6D0-344E-4A45-A83F-8A66617FC25D}" destId="{87A16363-17D3-4224-B263-199A9B1B44AB}" srcOrd="0" destOrd="0" presId="urn:microsoft.com/office/officeart/2005/8/layout/hierarchy2"/>
    <dgm:cxn modelId="{32DA1908-D10D-40FD-806E-4893287179DD}" type="presParOf" srcId="{E198A6D0-344E-4A45-A83F-8A66617FC25D}" destId="{892FDC3A-7CA1-4FD7-89CC-360C0051C674}" srcOrd="1" destOrd="0" presId="urn:microsoft.com/office/officeart/2005/8/layout/hierarchy2"/>
    <dgm:cxn modelId="{4159B149-87F1-4E2C-B816-E56639D2EB8F}" type="presParOf" srcId="{63EFDDB8-C7C3-4AF9-8EE8-59D533D6A778}" destId="{61A421B0-8694-4DD1-A737-7B5F65C55C63}" srcOrd="6" destOrd="0" presId="urn:microsoft.com/office/officeart/2005/8/layout/hierarchy2"/>
    <dgm:cxn modelId="{9EED2147-63E8-4891-A782-FEA6A16A935D}" type="presParOf" srcId="{61A421B0-8694-4DD1-A737-7B5F65C55C63}" destId="{21479786-B092-4E59-AEDA-B873B253FAA9}" srcOrd="0" destOrd="0" presId="urn:microsoft.com/office/officeart/2005/8/layout/hierarchy2"/>
    <dgm:cxn modelId="{DCAFECA9-7B58-4924-A87C-DF1EAFEFB88E}" type="presParOf" srcId="{63EFDDB8-C7C3-4AF9-8EE8-59D533D6A778}" destId="{0D8A7DF4-6918-4988-924F-09B393D6EA0C}" srcOrd="7" destOrd="0" presId="urn:microsoft.com/office/officeart/2005/8/layout/hierarchy2"/>
    <dgm:cxn modelId="{4697AF85-9AAB-406C-B1FA-02FA9AC82EE5}" type="presParOf" srcId="{0D8A7DF4-6918-4988-924F-09B393D6EA0C}" destId="{8528AFD5-7770-4BB7-BFD8-0BC3DBECA0E0}" srcOrd="0" destOrd="0" presId="urn:microsoft.com/office/officeart/2005/8/layout/hierarchy2"/>
    <dgm:cxn modelId="{58856B09-818F-46B1-A531-EE9A0DB795F1}" type="presParOf" srcId="{0D8A7DF4-6918-4988-924F-09B393D6EA0C}" destId="{191D35A3-458F-43E9-B15A-865B9541C285}" srcOrd="1" destOrd="0" presId="urn:microsoft.com/office/officeart/2005/8/layout/hierarchy2"/>
    <dgm:cxn modelId="{F515176B-85DE-46D1-B235-FE7277B33505}" type="presParOf" srcId="{63EFDDB8-C7C3-4AF9-8EE8-59D533D6A778}" destId="{96B70007-EEB8-481A-8CF1-42255D59D55C}" srcOrd="8" destOrd="0" presId="urn:microsoft.com/office/officeart/2005/8/layout/hierarchy2"/>
    <dgm:cxn modelId="{47EA8260-6208-4322-BD95-9A132AAB9806}" type="presParOf" srcId="{96B70007-EEB8-481A-8CF1-42255D59D55C}" destId="{BD01BC89-FAF6-45C0-8FBA-B3CEF4D381BB}" srcOrd="0" destOrd="0" presId="urn:microsoft.com/office/officeart/2005/8/layout/hierarchy2"/>
    <dgm:cxn modelId="{32DD4E2D-C8CB-4B8C-9106-85C8409D1719}" type="presParOf" srcId="{63EFDDB8-C7C3-4AF9-8EE8-59D533D6A778}" destId="{8E20FDB1-48F4-4E02-9889-CB8BB90DD4EB}" srcOrd="9" destOrd="0" presId="urn:microsoft.com/office/officeart/2005/8/layout/hierarchy2"/>
    <dgm:cxn modelId="{8D4F9061-69F2-40D5-BE72-33A62498D89F}" type="presParOf" srcId="{8E20FDB1-48F4-4E02-9889-CB8BB90DD4EB}" destId="{3B7C543B-9D5A-4905-B5DC-866673B0903C}" srcOrd="0" destOrd="0" presId="urn:microsoft.com/office/officeart/2005/8/layout/hierarchy2"/>
    <dgm:cxn modelId="{0C0D9079-A536-463F-970E-9C2A8950F559}" type="presParOf" srcId="{8E20FDB1-48F4-4E02-9889-CB8BB90DD4EB}" destId="{BF9193F1-8F1E-4B08-9F26-D252CAEAC881}" srcOrd="1" destOrd="0" presId="urn:microsoft.com/office/officeart/2005/8/layout/hierarchy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661AB2D-5C85-42AE-8F52-342F58F1CD9F}" type="doc">
      <dgm:prSet loTypeId="urn:microsoft.com/office/officeart/2005/8/layout/hierarchy2" loCatId="hierarchy" qsTypeId="urn:microsoft.com/office/officeart/2005/8/quickstyle/simple3" qsCatId="simple" csTypeId="urn:microsoft.com/office/officeart/2005/8/colors/accent1_2" csCatId="accent1" phldr="1"/>
      <dgm:spPr/>
      <dgm:t>
        <a:bodyPr/>
        <a:lstStyle/>
        <a:p>
          <a:endParaRPr kumimoji="1" lang="ja-JP" altLang="en-US"/>
        </a:p>
      </dgm:t>
    </dgm:pt>
    <dgm:pt modelId="{26D36371-3B4A-467E-B1A4-B761B86B083E}">
      <dgm:prSet phldrT="[テキスト]"/>
      <dgm:spPr/>
      <dgm:t>
        <a:bodyPr/>
        <a:lstStyle/>
        <a:p>
          <a:r>
            <a:rPr kumimoji="1" lang="ja-JP" altLang="en-US" b="1" dirty="0" smtClean="0"/>
            <a:t>詐害行為取消権の要件</a:t>
          </a:r>
          <a:endParaRPr kumimoji="1" lang="ja-JP" altLang="en-US" b="1" dirty="0"/>
        </a:p>
      </dgm:t>
    </dgm:pt>
    <dgm:pt modelId="{8076C76E-5364-4CC3-A81D-1A7B7BD4CF0F}" type="parTrans" cxnId="{63FEF81A-83FB-4588-BCA3-203E559209AF}">
      <dgm:prSet/>
      <dgm:spPr/>
      <dgm:t>
        <a:bodyPr/>
        <a:lstStyle/>
        <a:p>
          <a:endParaRPr kumimoji="1" lang="ja-JP" altLang="en-US" b="1"/>
        </a:p>
      </dgm:t>
    </dgm:pt>
    <dgm:pt modelId="{8FE3279A-CA9A-402A-A26D-8AA65F999AB9}" type="sibTrans" cxnId="{63FEF81A-83FB-4588-BCA3-203E559209AF}">
      <dgm:prSet/>
      <dgm:spPr/>
      <dgm:t>
        <a:bodyPr/>
        <a:lstStyle/>
        <a:p>
          <a:endParaRPr kumimoji="1" lang="ja-JP" altLang="en-US" b="1"/>
        </a:p>
      </dgm:t>
    </dgm:pt>
    <dgm:pt modelId="{4E0FA6E8-FDF0-4CA2-A64F-EA9236966EB9}">
      <dgm:prSet phldrT="[テキスト]"/>
      <dgm:spPr/>
      <dgm:t>
        <a:bodyPr/>
        <a:lstStyle/>
        <a:p>
          <a:r>
            <a:rPr kumimoji="1" lang="ja-JP" altLang="en-US" b="1" dirty="0" smtClean="0"/>
            <a:t>隠匿等の処分</a:t>
          </a:r>
          <a:endParaRPr kumimoji="1" lang="ja-JP" altLang="en-US" b="1" dirty="0"/>
        </a:p>
      </dgm:t>
    </dgm:pt>
    <dgm:pt modelId="{E51C2353-6883-44EE-96C5-3055A2EF0C3A}" type="parTrans" cxnId="{8E9AC9CD-B0FD-4183-8325-1CF18E28FFAD}">
      <dgm:prSet/>
      <dgm:spPr/>
      <dgm:t>
        <a:bodyPr/>
        <a:lstStyle/>
        <a:p>
          <a:endParaRPr kumimoji="1" lang="ja-JP" altLang="en-US" b="1"/>
        </a:p>
      </dgm:t>
    </dgm:pt>
    <dgm:pt modelId="{1FD06B50-987C-4B79-A6A1-228C7FE1E266}" type="sibTrans" cxnId="{8E9AC9CD-B0FD-4183-8325-1CF18E28FFAD}">
      <dgm:prSet/>
      <dgm:spPr/>
      <dgm:t>
        <a:bodyPr/>
        <a:lstStyle/>
        <a:p>
          <a:endParaRPr kumimoji="1" lang="ja-JP" altLang="en-US" b="1"/>
        </a:p>
      </dgm:t>
    </dgm:pt>
    <dgm:pt modelId="{DEEFA652-7240-4D33-8AB7-EF11FDF8B2C2}">
      <dgm:prSet phldrT="[テキスト]"/>
      <dgm:spPr/>
      <dgm:t>
        <a:bodyPr/>
        <a:lstStyle/>
        <a:p>
          <a:r>
            <a:rPr kumimoji="1" lang="ja-JP" altLang="en-US" b="1" dirty="0" smtClean="0"/>
            <a:t>担保権の供与等の将来処分</a:t>
          </a:r>
          <a:endParaRPr kumimoji="1" lang="ja-JP" altLang="en-US" b="1" dirty="0"/>
        </a:p>
      </dgm:t>
    </dgm:pt>
    <dgm:pt modelId="{FE2C18C8-F152-4E98-A8C3-49399E781C05}" type="parTrans" cxnId="{A4F01A80-98EA-4F5A-B1C3-A1321EF6CABA}">
      <dgm:prSet/>
      <dgm:spPr/>
      <dgm:t>
        <a:bodyPr/>
        <a:lstStyle/>
        <a:p>
          <a:endParaRPr kumimoji="1" lang="ja-JP" altLang="en-US" b="1"/>
        </a:p>
      </dgm:t>
    </dgm:pt>
    <dgm:pt modelId="{6AF67ED0-3AD8-4497-833B-D066B7CEEFB8}" type="sibTrans" cxnId="{A4F01A80-98EA-4F5A-B1C3-A1321EF6CABA}">
      <dgm:prSet/>
      <dgm:spPr/>
      <dgm:t>
        <a:bodyPr/>
        <a:lstStyle/>
        <a:p>
          <a:endParaRPr kumimoji="1" lang="ja-JP" altLang="en-US" b="1"/>
        </a:p>
      </dgm:t>
    </dgm:pt>
    <dgm:pt modelId="{50864914-C51F-43E5-8EA3-5507F57C619E}">
      <dgm:prSet phldrT="[テキスト]"/>
      <dgm:spPr/>
      <dgm:t>
        <a:bodyPr/>
        <a:lstStyle/>
        <a:p>
          <a:r>
            <a:rPr kumimoji="1" lang="ja-JP" altLang="en-US" b="1" dirty="0" smtClean="0"/>
            <a:t>偏頗行為</a:t>
          </a:r>
          <a:endParaRPr kumimoji="1" lang="ja-JP" altLang="en-US" b="1" dirty="0"/>
        </a:p>
      </dgm:t>
    </dgm:pt>
    <dgm:pt modelId="{EE7CC2E7-D303-42FD-8EBF-4B9C951B8B31}" type="parTrans" cxnId="{AF84EE13-2A24-4947-96C7-D04906834F3E}">
      <dgm:prSet/>
      <dgm:spPr/>
      <dgm:t>
        <a:bodyPr/>
        <a:lstStyle/>
        <a:p>
          <a:endParaRPr kumimoji="1" lang="ja-JP" altLang="en-US" b="1"/>
        </a:p>
      </dgm:t>
    </dgm:pt>
    <dgm:pt modelId="{15627A7D-09A0-4277-8D59-EBE31B31AD58}" type="sibTrans" cxnId="{AF84EE13-2A24-4947-96C7-D04906834F3E}">
      <dgm:prSet/>
      <dgm:spPr/>
      <dgm:t>
        <a:bodyPr/>
        <a:lstStyle/>
        <a:p>
          <a:endParaRPr kumimoji="1" lang="ja-JP" altLang="en-US" b="1"/>
        </a:p>
      </dgm:t>
    </dgm:pt>
    <dgm:pt modelId="{94579F57-0EB7-42F7-837E-D2CD8EDF9C0A}">
      <dgm:prSet phldrT="[テキスト]"/>
      <dgm:spPr/>
      <dgm:t>
        <a:bodyPr/>
        <a:lstStyle/>
        <a:p>
          <a:r>
            <a:rPr kumimoji="1" lang="ja-JP" altLang="en-US" b="1" dirty="0" smtClean="0"/>
            <a:t>無償譲渡</a:t>
          </a:r>
          <a:endParaRPr kumimoji="1" lang="ja-JP" altLang="en-US" b="1" dirty="0"/>
        </a:p>
      </dgm:t>
    </dgm:pt>
    <dgm:pt modelId="{623DD698-516E-4526-85D0-99E96E5516B5}" type="parTrans" cxnId="{18523F5F-8215-47B1-931D-D1B3062F44AA}">
      <dgm:prSet/>
      <dgm:spPr/>
      <dgm:t>
        <a:bodyPr/>
        <a:lstStyle/>
        <a:p>
          <a:endParaRPr kumimoji="1" lang="ja-JP" altLang="en-US" b="1"/>
        </a:p>
      </dgm:t>
    </dgm:pt>
    <dgm:pt modelId="{A98448D4-D8D1-451F-9A0B-53A125CA6E76}" type="sibTrans" cxnId="{18523F5F-8215-47B1-931D-D1B3062F44AA}">
      <dgm:prSet/>
      <dgm:spPr/>
      <dgm:t>
        <a:bodyPr/>
        <a:lstStyle/>
        <a:p>
          <a:endParaRPr kumimoji="1" lang="ja-JP" altLang="en-US" b="1"/>
        </a:p>
      </dgm:t>
    </dgm:pt>
    <dgm:pt modelId="{67425A4F-69FB-44CC-AA02-EC21C5709E1C}">
      <dgm:prSet phldrT="[テキスト]"/>
      <dgm:spPr/>
      <dgm:t>
        <a:bodyPr/>
        <a:lstStyle/>
        <a:p>
          <a:r>
            <a:rPr kumimoji="1" lang="ja-JP" altLang="en-US" b="1" dirty="0" smtClean="0"/>
            <a:t>参照条文</a:t>
          </a:r>
          <a:r>
            <a:rPr kumimoji="1" lang="en-US" altLang="ja-JP" b="1" dirty="0" smtClean="0"/>
            <a:t/>
          </a:r>
          <a:br>
            <a:rPr kumimoji="1" lang="en-US" altLang="ja-JP" b="1" dirty="0" smtClean="0"/>
          </a:br>
          <a:r>
            <a:rPr kumimoji="1" lang="ja-JP" altLang="en-US" b="1" dirty="0" smtClean="0"/>
            <a:t>破産法</a:t>
          </a:r>
          <a:r>
            <a:rPr kumimoji="1" lang="en-US" altLang="ja-JP" b="1" dirty="0" smtClean="0"/>
            <a:t>161</a:t>
          </a:r>
          <a:r>
            <a:rPr kumimoji="1" lang="ja-JP" altLang="en-US" b="1" dirty="0" smtClean="0"/>
            <a:t>条</a:t>
          </a:r>
          <a:endParaRPr kumimoji="1" lang="ja-JP" altLang="en-US" b="1" dirty="0"/>
        </a:p>
      </dgm:t>
    </dgm:pt>
    <dgm:pt modelId="{42236F5C-468B-49EB-9101-AE81D79CAE63}" type="parTrans" cxnId="{E7416334-29AE-4A1E-8109-6D5E5C5B12F2}">
      <dgm:prSet/>
      <dgm:spPr/>
      <dgm:t>
        <a:bodyPr/>
        <a:lstStyle/>
        <a:p>
          <a:endParaRPr kumimoji="1" lang="ja-JP" altLang="en-US" b="1"/>
        </a:p>
      </dgm:t>
    </dgm:pt>
    <dgm:pt modelId="{98472B16-BEC6-46E0-9225-9EB5F57C841D}" type="sibTrans" cxnId="{E7416334-29AE-4A1E-8109-6D5E5C5B12F2}">
      <dgm:prSet/>
      <dgm:spPr/>
      <dgm:t>
        <a:bodyPr/>
        <a:lstStyle/>
        <a:p>
          <a:endParaRPr kumimoji="1" lang="ja-JP" altLang="en-US" b="1"/>
        </a:p>
      </dgm:t>
    </dgm:pt>
    <dgm:pt modelId="{6F23DDBC-F5E6-4676-82E9-630D4C183382}">
      <dgm:prSet phldrT="[テキスト]"/>
      <dgm:spPr/>
      <dgm:t>
        <a:bodyPr/>
        <a:lstStyle/>
        <a:p>
          <a:r>
            <a:rPr kumimoji="1" lang="ja-JP" altLang="en-US" b="1" dirty="0" smtClean="0"/>
            <a:t>破産法</a:t>
          </a:r>
          <a:r>
            <a:rPr kumimoji="1" lang="en-US" altLang="ja-JP" b="1" dirty="0" smtClean="0"/>
            <a:t>162</a:t>
          </a:r>
          <a:r>
            <a:rPr kumimoji="1" lang="ja-JP" altLang="en-US" b="1" dirty="0" smtClean="0"/>
            <a:t>条</a:t>
          </a:r>
          <a:endParaRPr kumimoji="1" lang="ja-JP" altLang="en-US" b="1" dirty="0"/>
        </a:p>
      </dgm:t>
    </dgm:pt>
    <dgm:pt modelId="{F3535EAC-A272-4F67-A0A1-7355B3E787EA}" type="parTrans" cxnId="{4E6FED80-D376-4729-ADAB-31ECDEE5444E}">
      <dgm:prSet/>
      <dgm:spPr/>
      <dgm:t>
        <a:bodyPr/>
        <a:lstStyle/>
        <a:p>
          <a:endParaRPr kumimoji="1" lang="ja-JP" altLang="en-US" b="1"/>
        </a:p>
      </dgm:t>
    </dgm:pt>
    <dgm:pt modelId="{31D31495-6379-45F0-A563-3EE34206029A}" type="sibTrans" cxnId="{4E6FED80-D376-4729-ADAB-31ECDEE5444E}">
      <dgm:prSet/>
      <dgm:spPr/>
      <dgm:t>
        <a:bodyPr/>
        <a:lstStyle/>
        <a:p>
          <a:endParaRPr kumimoji="1" lang="ja-JP" altLang="en-US" b="1"/>
        </a:p>
      </dgm:t>
    </dgm:pt>
    <dgm:pt modelId="{285681BD-D56C-47A8-A8AB-AD2DBB4C0DFE}">
      <dgm:prSet phldrT="[テキスト]"/>
      <dgm:spPr/>
      <dgm:t>
        <a:bodyPr/>
        <a:lstStyle/>
        <a:p>
          <a:r>
            <a:rPr kumimoji="1" lang="ja-JP" altLang="en-US" b="1" dirty="0" smtClean="0"/>
            <a:t>破産法</a:t>
          </a:r>
          <a:r>
            <a:rPr kumimoji="1" lang="en-US" altLang="ja-JP" b="1" dirty="0" smtClean="0"/>
            <a:t>160</a:t>
          </a:r>
          <a:r>
            <a:rPr kumimoji="1" lang="ja-JP" altLang="en-US" b="1" dirty="0" smtClean="0"/>
            <a:t>条</a:t>
          </a:r>
          <a:r>
            <a:rPr kumimoji="1" lang="en-US" altLang="ja-JP" b="1" dirty="0" smtClean="0"/>
            <a:t>2</a:t>
          </a:r>
          <a:r>
            <a:rPr kumimoji="1" lang="ja-JP" altLang="en-US" b="1" dirty="0" smtClean="0"/>
            <a:t>項</a:t>
          </a:r>
          <a:endParaRPr kumimoji="1" lang="ja-JP" altLang="en-US" b="1" dirty="0"/>
        </a:p>
      </dgm:t>
    </dgm:pt>
    <dgm:pt modelId="{9A2E3723-576C-416C-8127-47A913FB260D}" type="parTrans" cxnId="{F937CADE-CB6D-4A5A-9308-0DCEB0F047E3}">
      <dgm:prSet/>
      <dgm:spPr/>
      <dgm:t>
        <a:bodyPr/>
        <a:lstStyle/>
        <a:p>
          <a:endParaRPr kumimoji="1" lang="ja-JP" altLang="en-US" b="1"/>
        </a:p>
      </dgm:t>
    </dgm:pt>
    <dgm:pt modelId="{DEBAC017-C2BF-4EBE-9290-7DC9EEB88A84}" type="sibTrans" cxnId="{F937CADE-CB6D-4A5A-9308-0DCEB0F047E3}">
      <dgm:prSet/>
      <dgm:spPr/>
      <dgm:t>
        <a:bodyPr/>
        <a:lstStyle/>
        <a:p>
          <a:endParaRPr kumimoji="1" lang="ja-JP" altLang="en-US" b="1"/>
        </a:p>
      </dgm:t>
    </dgm:pt>
    <dgm:pt modelId="{79C29579-AD5C-43A1-A7FE-FE54E85850E9}">
      <dgm:prSet phldrT="[テキスト]"/>
      <dgm:spPr/>
      <dgm:t>
        <a:bodyPr/>
        <a:lstStyle/>
        <a:p>
          <a:r>
            <a:rPr kumimoji="1" lang="ja-JP" altLang="en-US" b="1" dirty="0" smtClean="0"/>
            <a:t>破産法</a:t>
          </a:r>
          <a:r>
            <a:rPr kumimoji="1" lang="en-US" altLang="ja-JP" b="1" dirty="0" smtClean="0"/>
            <a:t>160</a:t>
          </a:r>
          <a:r>
            <a:rPr kumimoji="1" lang="ja-JP" altLang="en-US" b="1" dirty="0" smtClean="0"/>
            <a:t>条</a:t>
          </a:r>
          <a:r>
            <a:rPr kumimoji="1" lang="en-US" altLang="ja-JP" b="1" dirty="0" smtClean="0"/>
            <a:t>3</a:t>
          </a:r>
          <a:r>
            <a:rPr kumimoji="1" lang="ja-JP" altLang="en-US" b="1" dirty="0" smtClean="0"/>
            <a:t>項</a:t>
          </a:r>
          <a:endParaRPr kumimoji="1" lang="ja-JP" altLang="en-US" b="1" dirty="0"/>
        </a:p>
      </dgm:t>
    </dgm:pt>
    <dgm:pt modelId="{C0BEED8C-D2A1-4393-A1CF-F3A49E4911A2}" type="parTrans" cxnId="{8D22941C-3FD8-4084-AF29-3A46C643542E}">
      <dgm:prSet/>
      <dgm:spPr/>
      <dgm:t>
        <a:bodyPr/>
        <a:lstStyle/>
        <a:p>
          <a:endParaRPr kumimoji="1" lang="ja-JP" altLang="en-US" b="1"/>
        </a:p>
      </dgm:t>
    </dgm:pt>
    <dgm:pt modelId="{730F9327-377C-40A7-8424-9F2CAF4A14FD}" type="sibTrans" cxnId="{8D22941C-3FD8-4084-AF29-3A46C643542E}">
      <dgm:prSet/>
      <dgm:spPr/>
      <dgm:t>
        <a:bodyPr/>
        <a:lstStyle/>
        <a:p>
          <a:endParaRPr kumimoji="1" lang="ja-JP" altLang="en-US" b="1"/>
        </a:p>
      </dgm:t>
    </dgm:pt>
    <dgm:pt modelId="{C1A751FD-968A-4E66-9CD2-85709263714F}" type="pres">
      <dgm:prSet presAssocID="{A661AB2D-5C85-42AE-8F52-342F58F1CD9F}" presName="diagram" presStyleCnt="0">
        <dgm:presLayoutVars>
          <dgm:chPref val="1"/>
          <dgm:dir/>
          <dgm:animOne val="branch"/>
          <dgm:animLvl val="lvl"/>
          <dgm:resizeHandles val="exact"/>
        </dgm:presLayoutVars>
      </dgm:prSet>
      <dgm:spPr/>
      <dgm:t>
        <a:bodyPr/>
        <a:lstStyle/>
        <a:p>
          <a:endParaRPr kumimoji="1" lang="ja-JP" altLang="en-US"/>
        </a:p>
      </dgm:t>
    </dgm:pt>
    <dgm:pt modelId="{741897AB-DEF6-4B67-9A2A-4E68BDB12427}" type="pres">
      <dgm:prSet presAssocID="{26D36371-3B4A-467E-B1A4-B761B86B083E}" presName="root1" presStyleCnt="0"/>
      <dgm:spPr/>
    </dgm:pt>
    <dgm:pt modelId="{32AE4AF3-4497-4C59-8C9F-CA07BEAD3505}" type="pres">
      <dgm:prSet presAssocID="{26D36371-3B4A-467E-B1A4-B761B86B083E}" presName="LevelOneTextNode" presStyleLbl="node0" presStyleIdx="0" presStyleCnt="1" custScaleX="82645" custScaleY="235795">
        <dgm:presLayoutVars>
          <dgm:chPref val="3"/>
        </dgm:presLayoutVars>
      </dgm:prSet>
      <dgm:spPr/>
      <dgm:t>
        <a:bodyPr/>
        <a:lstStyle/>
        <a:p>
          <a:endParaRPr kumimoji="1" lang="ja-JP" altLang="en-US"/>
        </a:p>
      </dgm:t>
    </dgm:pt>
    <dgm:pt modelId="{854FAE4E-D6E6-468C-9D0A-8B61F98D40EB}" type="pres">
      <dgm:prSet presAssocID="{26D36371-3B4A-467E-B1A4-B761B86B083E}" presName="level2hierChild" presStyleCnt="0"/>
      <dgm:spPr/>
    </dgm:pt>
    <dgm:pt modelId="{3FB7B4EB-B421-4AAF-92B0-79295A12DC9A}" type="pres">
      <dgm:prSet presAssocID="{E51C2353-6883-44EE-96C5-3055A2EF0C3A}" presName="conn2-1" presStyleLbl="parChTrans1D2" presStyleIdx="0" presStyleCnt="4"/>
      <dgm:spPr/>
      <dgm:t>
        <a:bodyPr/>
        <a:lstStyle/>
        <a:p>
          <a:endParaRPr kumimoji="1" lang="ja-JP" altLang="en-US"/>
        </a:p>
      </dgm:t>
    </dgm:pt>
    <dgm:pt modelId="{9B579105-CA28-4AF7-969C-241E60370A3E}" type="pres">
      <dgm:prSet presAssocID="{E51C2353-6883-44EE-96C5-3055A2EF0C3A}" presName="connTx" presStyleLbl="parChTrans1D2" presStyleIdx="0" presStyleCnt="4"/>
      <dgm:spPr/>
      <dgm:t>
        <a:bodyPr/>
        <a:lstStyle/>
        <a:p>
          <a:endParaRPr kumimoji="1" lang="ja-JP" altLang="en-US"/>
        </a:p>
      </dgm:t>
    </dgm:pt>
    <dgm:pt modelId="{EDDCC939-C177-4233-B890-3537C35AB74F}" type="pres">
      <dgm:prSet presAssocID="{4E0FA6E8-FDF0-4CA2-A64F-EA9236966EB9}" presName="root2" presStyleCnt="0"/>
      <dgm:spPr/>
    </dgm:pt>
    <dgm:pt modelId="{E3C1482F-AC5E-4ADA-A6AE-B04F3153443F}" type="pres">
      <dgm:prSet presAssocID="{4E0FA6E8-FDF0-4CA2-A64F-EA9236966EB9}" presName="LevelTwoTextNode" presStyleLbl="node2" presStyleIdx="0" presStyleCnt="4">
        <dgm:presLayoutVars>
          <dgm:chPref val="3"/>
        </dgm:presLayoutVars>
      </dgm:prSet>
      <dgm:spPr/>
      <dgm:t>
        <a:bodyPr/>
        <a:lstStyle/>
        <a:p>
          <a:endParaRPr kumimoji="1" lang="ja-JP" altLang="en-US"/>
        </a:p>
      </dgm:t>
    </dgm:pt>
    <dgm:pt modelId="{5E8C63D2-C199-46E5-8157-0EE6F89BF998}" type="pres">
      <dgm:prSet presAssocID="{4E0FA6E8-FDF0-4CA2-A64F-EA9236966EB9}" presName="level3hierChild" presStyleCnt="0"/>
      <dgm:spPr/>
    </dgm:pt>
    <dgm:pt modelId="{FC51414D-3EC0-4BFF-BA1B-47043C04620A}" type="pres">
      <dgm:prSet presAssocID="{42236F5C-468B-49EB-9101-AE81D79CAE63}" presName="conn2-1" presStyleLbl="parChTrans1D3" presStyleIdx="0" presStyleCnt="4"/>
      <dgm:spPr/>
      <dgm:t>
        <a:bodyPr/>
        <a:lstStyle/>
        <a:p>
          <a:endParaRPr kumimoji="1" lang="ja-JP" altLang="en-US"/>
        </a:p>
      </dgm:t>
    </dgm:pt>
    <dgm:pt modelId="{BBF2CA07-CB72-488E-A377-B230C71B0176}" type="pres">
      <dgm:prSet presAssocID="{42236F5C-468B-49EB-9101-AE81D79CAE63}" presName="connTx" presStyleLbl="parChTrans1D3" presStyleIdx="0" presStyleCnt="4"/>
      <dgm:spPr/>
      <dgm:t>
        <a:bodyPr/>
        <a:lstStyle/>
        <a:p>
          <a:endParaRPr kumimoji="1" lang="ja-JP" altLang="en-US"/>
        </a:p>
      </dgm:t>
    </dgm:pt>
    <dgm:pt modelId="{9793DACB-C16E-4771-AD2A-9AD8BF5204BE}" type="pres">
      <dgm:prSet presAssocID="{67425A4F-69FB-44CC-AA02-EC21C5709E1C}" presName="root2" presStyleCnt="0"/>
      <dgm:spPr/>
    </dgm:pt>
    <dgm:pt modelId="{EDA94A14-BCA8-4A3A-A425-FBDED87BE98C}" type="pres">
      <dgm:prSet presAssocID="{67425A4F-69FB-44CC-AA02-EC21C5709E1C}" presName="LevelTwoTextNode" presStyleLbl="node3" presStyleIdx="0" presStyleCnt="4" custScaleX="121000">
        <dgm:presLayoutVars>
          <dgm:chPref val="3"/>
        </dgm:presLayoutVars>
      </dgm:prSet>
      <dgm:spPr/>
      <dgm:t>
        <a:bodyPr/>
        <a:lstStyle/>
        <a:p>
          <a:endParaRPr kumimoji="1" lang="ja-JP" altLang="en-US"/>
        </a:p>
      </dgm:t>
    </dgm:pt>
    <dgm:pt modelId="{732A4950-811B-44B5-8370-AF7D3DBB471F}" type="pres">
      <dgm:prSet presAssocID="{67425A4F-69FB-44CC-AA02-EC21C5709E1C}" presName="level3hierChild" presStyleCnt="0"/>
      <dgm:spPr/>
    </dgm:pt>
    <dgm:pt modelId="{DE5390D5-C477-44DC-83F0-6DD9DA99C4BC}" type="pres">
      <dgm:prSet presAssocID="{FE2C18C8-F152-4E98-A8C3-49399E781C05}" presName="conn2-1" presStyleLbl="parChTrans1D2" presStyleIdx="1" presStyleCnt="4"/>
      <dgm:spPr/>
      <dgm:t>
        <a:bodyPr/>
        <a:lstStyle/>
        <a:p>
          <a:endParaRPr kumimoji="1" lang="ja-JP" altLang="en-US"/>
        </a:p>
      </dgm:t>
    </dgm:pt>
    <dgm:pt modelId="{7A751500-57D7-4692-A2CE-6273F9EE1F49}" type="pres">
      <dgm:prSet presAssocID="{FE2C18C8-F152-4E98-A8C3-49399E781C05}" presName="connTx" presStyleLbl="parChTrans1D2" presStyleIdx="1" presStyleCnt="4"/>
      <dgm:spPr/>
      <dgm:t>
        <a:bodyPr/>
        <a:lstStyle/>
        <a:p>
          <a:endParaRPr kumimoji="1" lang="ja-JP" altLang="en-US"/>
        </a:p>
      </dgm:t>
    </dgm:pt>
    <dgm:pt modelId="{EC4461FC-6E81-406E-9782-AC1535A6F609}" type="pres">
      <dgm:prSet presAssocID="{DEEFA652-7240-4D33-8AB7-EF11FDF8B2C2}" presName="root2" presStyleCnt="0"/>
      <dgm:spPr/>
    </dgm:pt>
    <dgm:pt modelId="{15FBE6BD-CBA9-43B4-95D4-E252672CCCB9}" type="pres">
      <dgm:prSet presAssocID="{DEEFA652-7240-4D33-8AB7-EF11FDF8B2C2}" presName="LevelTwoTextNode" presStyleLbl="node2" presStyleIdx="1" presStyleCnt="4">
        <dgm:presLayoutVars>
          <dgm:chPref val="3"/>
        </dgm:presLayoutVars>
      </dgm:prSet>
      <dgm:spPr/>
      <dgm:t>
        <a:bodyPr/>
        <a:lstStyle/>
        <a:p>
          <a:endParaRPr kumimoji="1" lang="ja-JP" altLang="en-US"/>
        </a:p>
      </dgm:t>
    </dgm:pt>
    <dgm:pt modelId="{64C8AA9A-446F-4E1F-B3A6-FC9B0F98659C}" type="pres">
      <dgm:prSet presAssocID="{DEEFA652-7240-4D33-8AB7-EF11FDF8B2C2}" presName="level3hierChild" presStyleCnt="0"/>
      <dgm:spPr/>
    </dgm:pt>
    <dgm:pt modelId="{7F6B4080-0C6C-4964-9FBB-B7258960DB45}" type="pres">
      <dgm:prSet presAssocID="{F3535EAC-A272-4F67-A0A1-7355B3E787EA}" presName="conn2-1" presStyleLbl="parChTrans1D3" presStyleIdx="1" presStyleCnt="4"/>
      <dgm:spPr/>
      <dgm:t>
        <a:bodyPr/>
        <a:lstStyle/>
        <a:p>
          <a:endParaRPr kumimoji="1" lang="ja-JP" altLang="en-US"/>
        </a:p>
      </dgm:t>
    </dgm:pt>
    <dgm:pt modelId="{D0E7CE80-A2D6-4486-AB5C-D2E6E4ABE15F}" type="pres">
      <dgm:prSet presAssocID="{F3535EAC-A272-4F67-A0A1-7355B3E787EA}" presName="connTx" presStyleLbl="parChTrans1D3" presStyleIdx="1" presStyleCnt="4"/>
      <dgm:spPr/>
      <dgm:t>
        <a:bodyPr/>
        <a:lstStyle/>
        <a:p>
          <a:endParaRPr kumimoji="1" lang="ja-JP" altLang="en-US"/>
        </a:p>
      </dgm:t>
    </dgm:pt>
    <dgm:pt modelId="{57F3B0EC-C490-43B1-A57F-F5E7C032D70D}" type="pres">
      <dgm:prSet presAssocID="{6F23DDBC-F5E6-4676-82E9-630D4C183382}" presName="root2" presStyleCnt="0"/>
      <dgm:spPr/>
    </dgm:pt>
    <dgm:pt modelId="{766C08CD-CE4D-4181-9FD4-73FDFEC62325}" type="pres">
      <dgm:prSet presAssocID="{6F23DDBC-F5E6-4676-82E9-630D4C183382}" presName="LevelTwoTextNode" presStyleLbl="node3" presStyleIdx="1" presStyleCnt="4" custScaleX="121000">
        <dgm:presLayoutVars>
          <dgm:chPref val="3"/>
        </dgm:presLayoutVars>
      </dgm:prSet>
      <dgm:spPr/>
      <dgm:t>
        <a:bodyPr/>
        <a:lstStyle/>
        <a:p>
          <a:endParaRPr kumimoji="1" lang="ja-JP" altLang="en-US"/>
        </a:p>
      </dgm:t>
    </dgm:pt>
    <dgm:pt modelId="{BE749EDD-F8B9-4167-B1D5-6B47473DBB9F}" type="pres">
      <dgm:prSet presAssocID="{6F23DDBC-F5E6-4676-82E9-630D4C183382}" presName="level3hierChild" presStyleCnt="0"/>
      <dgm:spPr/>
    </dgm:pt>
    <dgm:pt modelId="{FB952A46-8F46-428F-8F1A-C7767B4B1B51}" type="pres">
      <dgm:prSet presAssocID="{EE7CC2E7-D303-42FD-8EBF-4B9C951B8B31}" presName="conn2-1" presStyleLbl="parChTrans1D2" presStyleIdx="2" presStyleCnt="4"/>
      <dgm:spPr/>
      <dgm:t>
        <a:bodyPr/>
        <a:lstStyle/>
        <a:p>
          <a:endParaRPr kumimoji="1" lang="ja-JP" altLang="en-US"/>
        </a:p>
      </dgm:t>
    </dgm:pt>
    <dgm:pt modelId="{59799916-AC53-478A-B647-1D58C6AFA97C}" type="pres">
      <dgm:prSet presAssocID="{EE7CC2E7-D303-42FD-8EBF-4B9C951B8B31}" presName="connTx" presStyleLbl="parChTrans1D2" presStyleIdx="2" presStyleCnt="4"/>
      <dgm:spPr/>
      <dgm:t>
        <a:bodyPr/>
        <a:lstStyle/>
        <a:p>
          <a:endParaRPr kumimoji="1" lang="ja-JP" altLang="en-US"/>
        </a:p>
      </dgm:t>
    </dgm:pt>
    <dgm:pt modelId="{9F26F68A-926F-43CF-BF3D-AD5D3101346C}" type="pres">
      <dgm:prSet presAssocID="{50864914-C51F-43E5-8EA3-5507F57C619E}" presName="root2" presStyleCnt="0"/>
      <dgm:spPr/>
    </dgm:pt>
    <dgm:pt modelId="{65363C84-BC23-40B3-AC45-67A1ED34B062}" type="pres">
      <dgm:prSet presAssocID="{50864914-C51F-43E5-8EA3-5507F57C619E}" presName="LevelTwoTextNode" presStyleLbl="node2" presStyleIdx="2" presStyleCnt="4">
        <dgm:presLayoutVars>
          <dgm:chPref val="3"/>
        </dgm:presLayoutVars>
      </dgm:prSet>
      <dgm:spPr/>
      <dgm:t>
        <a:bodyPr/>
        <a:lstStyle/>
        <a:p>
          <a:endParaRPr kumimoji="1" lang="ja-JP" altLang="en-US"/>
        </a:p>
      </dgm:t>
    </dgm:pt>
    <dgm:pt modelId="{4C54EC90-8EEA-421D-9201-EE65C281F713}" type="pres">
      <dgm:prSet presAssocID="{50864914-C51F-43E5-8EA3-5507F57C619E}" presName="level3hierChild" presStyleCnt="0"/>
      <dgm:spPr/>
    </dgm:pt>
    <dgm:pt modelId="{F5FD33FF-430F-4228-9EE6-D3B43CCA97BE}" type="pres">
      <dgm:prSet presAssocID="{9A2E3723-576C-416C-8127-47A913FB260D}" presName="conn2-1" presStyleLbl="parChTrans1D3" presStyleIdx="2" presStyleCnt="4"/>
      <dgm:spPr/>
      <dgm:t>
        <a:bodyPr/>
        <a:lstStyle/>
        <a:p>
          <a:endParaRPr kumimoji="1" lang="ja-JP" altLang="en-US"/>
        </a:p>
      </dgm:t>
    </dgm:pt>
    <dgm:pt modelId="{AE0A4122-6862-43CF-95B7-E96DEDFB240E}" type="pres">
      <dgm:prSet presAssocID="{9A2E3723-576C-416C-8127-47A913FB260D}" presName="connTx" presStyleLbl="parChTrans1D3" presStyleIdx="2" presStyleCnt="4"/>
      <dgm:spPr/>
      <dgm:t>
        <a:bodyPr/>
        <a:lstStyle/>
        <a:p>
          <a:endParaRPr kumimoji="1" lang="ja-JP" altLang="en-US"/>
        </a:p>
      </dgm:t>
    </dgm:pt>
    <dgm:pt modelId="{A719F62E-F680-4BB3-8439-69359CB84069}" type="pres">
      <dgm:prSet presAssocID="{285681BD-D56C-47A8-A8AB-AD2DBB4C0DFE}" presName="root2" presStyleCnt="0"/>
      <dgm:spPr/>
    </dgm:pt>
    <dgm:pt modelId="{B61F9127-DBCD-436F-9954-169021E295B2}" type="pres">
      <dgm:prSet presAssocID="{285681BD-D56C-47A8-A8AB-AD2DBB4C0DFE}" presName="LevelTwoTextNode" presStyleLbl="node3" presStyleIdx="2" presStyleCnt="4" custScaleX="121000">
        <dgm:presLayoutVars>
          <dgm:chPref val="3"/>
        </dgm:presLayoutVars>
      </dgm:prSet>
      <dgm:spPr/>
      <dgm:t>
        <a:bodyPr/>
        <a:lstStyle/>
        <a:p>
          <a:endParaRPr kumimoji="1" lang="ja-JP" altLang="en-US"/>
        </a:p>
      </dgm:t>
    </dgm:pt>
    <dgm:pt modelId="{9D8520F4-5832-4D15-9724-2CA2F0F67340}" type="pres">
      <dgm:prSet presAssocID="{285681BD-D56C-47A8-A8AB-AD2DBB4C0DFE}" presName="level3hierChild" presStyleCnt="0"/>
      <dgm:spPr/>
    </dgm:pt>
    <dgm:pt modelId="{38A8ECB8-3F02-402B-BAA5-E439D662D397}" type="pres">
      <dgm:prSet presAssocID="{623DD698-516E-4526-85D0-99E96E5516B5}" presName="conn2-1" presStyleLbl="parChTrans1D2" presStyleIdx="3" presStyleCnt="4"/>
      <dgm:spPr/>
      <dgm:t>
        <a:bodyPr/>
        <a:lstStyle/>
        <a:p>
          <a:endParaRPr kumimoji="1" lang="ja-JP" altLang="en-US"/>
        </a:p>
      </dgm:t>
    </dgm:pt>
    <dgm:pt modelId="{8194E749-9C10-4A7E-AF9A-A86B3652EDA3}" type="pres">
      <dgm:prSet presAssocID="{623DD698-516E-4526-85D0-99E96E5516B5}" presName="connTx" presStyleLbl="parChTrans1D2" presStyleIdx="3" presStyleCnt="4"/>
      <dgm:spPr/>
      <dgm:t>
        <a:bodyPr/>
        <a:lstStyle/>
        <a:p>
          <a:endParaRPr kumimoji="1" lang="ja-JP" altLang="en-US"/>
        </a:p>
      </dgm:t>
    </dgm:pt>
    <dgm:pt modelId="{C1F4A25F-D482-4997-A6C9-8D9BD4AF3013}" type="pres">
      <dgm:prSet presAssocID="{94579F57-0EB7-42F7-837E-D2CD8EDF9C0A}" presName="root2" presStyleCnt="0"/>
      <dgm:spPr/>
    </dgm:pt>
    <dgm:pt modelId="{BA2F4EBE-CA1A-4A95-B6F7-C335ED23CA9C}" type="pres">
      <dgm:prSet presAssocID="{94579F57-0EB7-42F7-837E-D2CD8EDF9C0A}" presName="LevelTwoTextNode" presStyleLbl="node2" presStyleIdx="3" presStyleCnt="4">
        <dgm:presLayoutVars>
          <dgm:chPref val="3"/>
        </dgm:presLayoutVars>
      </dgm:prSet>
      <dgm:spPr/>
      <dgm:t>
        <a:bodyPr/>
        <a:lstStyle/>
        <a:p>
          <a:endParaRPr kumimoji="1" lang="ja-JP" altLang="en-US"/>
        </a:p>
      </dgm:t>
    </dgm:pt>
    <dgm:pt modelId="{EF8151AD-35E3-48A1-AC71-1F99CE5DB4FF}" type="pres">
      <dgm:prSet presAssocID="{94579F57-0EB7-42F7-837E-D2CD8EDF9C0A}" presName="level3hierChild" presStyleCnt="0"/>
      <dgm:spPr/>
    </dgm:pt>
    <dgm:pt modelId="{C1F04764-B8EB-4725-8B90-5642B6E42EB9}" type="pres">
      <dgm:prSet presAssocID="{C0BEED8C-D2A1-4393-A1CF-F3A49E4911A2}" presName="conn2-1" presStyleLbl="parChTrans1D3" presStyleIdx="3" presStyleCnt="4"/>
      <dgm:spPr/>
      <dgm:t>
        <a:bodyPr/>
        <a:lstStyle/>
        <a:p>
          <a:endParaRPr kumimoji="1" lang="ja-JP" altLang="en-US"/>
        </a:p>
      </dgm:t>
    </dgm:pt>
    <dgm:pt modelId="{7AF71D79-97D6-4413-BD24-4574B07D0227}" type="pres">
      <dgm:prSet presAssocID="{C0BEED8C-D2A1-4393-A1CF-F3A49E4911A2}" presName="connTx" presStyleLbl="parChTrans1D3" presStyleIdx="3" presStyleCnt="4"/>
      <dgm:spPr/>
      <dgm:t>
        <a:bodyPr/>
        <a:lstStyle/>
        <a:p>
          <a:endParaRPr kumimoji="1" lang="ja-JP" altLang="en-US"/>
        </a:p>
      </dgm:t>
    </dgm:pt>
    <dgm:pt modelId="{A606E52D-328B-4686-86AB-2C101A8DECA9}" type="pres">
      <dgm:prSet presAssocID="{79C29579-AD5C-43A1-A7FE-FE54E85850E9}" presName="root2" presStyleCnt="0"/>
      <dgm:spPr/>
    </dgm:pt>
    <dgm:pt modelId="{C515DCFE-EC1C-4220-8CE3-38AD44428966}" type="pres">
      <dgm:prSet presAssocID="{79C29579-AD5C-43A1-A7FE-FE54E85850E9}" presName="LevelTwoTextNode" presStyleLbl="node3" presStyleIdx="3" presStyleCnt="4" custScaleX="121000">
        <dgm:presLayoutVars>
          <dgm:chPref val="3"/>
        </dgm:presLayoutVars>
      </dgm:prSet>
      <dgm:spPr/>
      <dgm:t>
        <a:bodyPr/>
        <a:lstStyle/>
        <a:p>
          <a:endParaRPr kumimoji="1" lang="ja-JP" altLang="en-US"/>
        </a:p>
      </dgm:t>
    </dgm:pt>
    <dgm:pt modelId="{8424D146-37A5-4429-9C13-4CAE55E2D894}" type="pres">
      <dgm:prSet presAssocID="{79C29579-AD5C-43A1-A7FE-FE54E85850E9}" presName="level3hierChild" presStyleCnt="0"/>
      <dgm:spPr/>
    </dgm:pt>
  </dgm:ptLst>
  <dgm:cxnLst>
    <dgm:cxn modelId="{11F448EB-43B8-44CA-BF44-34446B104899}" type="presOf" srcId="{C0BEED8C-D2A1-4393-A1CF-F3A49E4911A2}" destId="{C1F04764-B8EB-4725-8B90-5642B6E42EB9}" srcOrd="0" destOrd="0" presId="urn:microsoft.com/office/officeart/2005/8/layout/hierarchy2"/>
    <dgm:cxn modelId="{9BD7EE2A-EF48-4576-8D41-E18DE9D8D42E}" type="presOf" srcId="{623DD698-516E-4526-85D0-99E96E5516B5}" destId="{8194E749-9C10-4A7E-AF9A-A86B3652EDA3}" srcOrd="1" destOrd="0" presId="urn:microsoft.com/office/officeart/2005/8/layout/hierarchy2"/>
    <dgm:cxn modelId="{8E9AC9CD-B0FD-4183-8325-1CF18E28FFAD}" srcId="{26D36371-3B4A-467E-B1A4-B761B86B083E}" destId="{4E0FA6E8-FDF0-4CA2-A64F-EA9236966EB9}" srcOrd="0" destOrd="0" parTransId="{E51C2353-6883-44EE-96C5-3055A2EF0C3A}" sibTransId="{1FD06B50-987C-4B79-A6A1-228C7FE1E266}"/>
    <dgm:cxn modelId="{4A7C7A33-B479-4E06-9CF2-C4649D296F4F}" type="presOf" srcId="{6F23DDBC-F5E6-4676-82E9-630D4C183382}" destId="{766C08CD-CE4D-4181-9FD4-73FDFEC62325}" srcOrd="0" destOrd="0" presId="urn:microsoft.com/office/officeart/2005/8/layout/hierarchy2"/>
    <dgm:cxn modelId="{EFB9385F-366A-4EA3-AAAF-B3F3921D1AF8}" type="presOf" srcId="{79C29579-AD5C-43A1-A7FE-FE54E85850E9}" destId="{C515DCFE-EC1C-4220-8CE3-38AD44428966}" srcOrd="0" destOrd="0" presId="urn:microsoft.com/office/officeart/2005/8/layout/hierarchy2"/>
    <dgm:cxn modelId="{B4E7B0B8-ED14-48A1-97F4-E24CF3251016}" type="presOf" srcId="{623DD698-516E-4526-85D0-99E96E5516B5}" destId="{38A8ECB8-3F02-402B-BAA5-E439D662D397}" srcOrd="0" destOrd="0" presId="urn:microsoft.com/office/officeart/2005/8/layout/hierarchy2"/>
    <dgm:cxn modelId="{0A42FC02-1765-4ED7-AABB-CBF0C9C982A1}" type="presOf" srcId="{A661AB2D-5C85-42AE-8F52-342F58F1CD9F}" destId="{C1A751FD-968A-4E66-9CD2-85709263714F}" srcOrd="0" destOrd="0" presId="urn:microsoft.com/office/officeart/2005/8/layout/hierarchy2"/>
    <dgm:cxn modelId="{CB096907-B479-4CB4-B67D-E1F6386B10FF}" type="presOf" srcId="{9A2E3723-576C-416C-8127-47A913FB260D}" destId="{F5FD33FF-430F-4228-9EE6-D3B43CCA97BE}" srcOrd="0" destOrd="0" presId="urn:microsoft.com/office/officeart/2005/8/layout/hierarchy2"/>
    <dgm:cxn modelId="{6C59DC77-BF13-487D-95A0-9854AD2A6C87}" type="presOf" srcId="{DEEFA652-7240-4D33-8AB7-EF11FDF8B2C2}" destId="{15FBE6BD-CBA9-43B4-95D4-E252672CCCB9}" srcOrd="0" destOrd="0" presId="urn:microsoft.com/office/officeart/2005/8/layout/hierarchy2"/>
    <dgm:cxn modelId="{E666420F-912F-4469-8653-938BD6BB01AD}" type="presOf" srcId="{F3535EAC-A272-4F67-A0A1-7355B3E787EA}" destId="{7F6B4080-0C6C-4964-9FBB-B7258960DB45}" srcOrd="0" destOrd="0" presId="urn:microsoft.com/office/officeart/2005/8/layout/hierarchy2"/>
    <dgm:cxn modelId="{1A4CBED5-5E73-4606-86AF-26A909405981}" type="presOf" srcId="{26D36371-3B4A-467E-B1A4-B761B86B083E}" destId="{32AE4AF3-4497-4C59-8C9F-CA07BEAD3505}" srcOrd="0" destOrd="0" presId="urn:microsoft.com/office/officeart/2005/8/layout/hierarchy2"/>
    <dgm:cxn modelId="{AA2CFEED-9F0A-435B-AFEA-24F26FE664CD}" type="presOf" srcId="{4E0FA6E8-FDF0-4CA2-A64F-EA9236966EB9}" destId="{E3C1482F-AC5E-4ADA-A6AE-B04F3153443F}" srcOrd="0" destOrd="0" presId="urn:microsoft.com/office/officeart/2005/8/layout/hierarchy2"/>
    <dgm:cxn modelId="{4E6FED80-D376-4729-ADAB-31ECDEE5444E}" srcId="{DEEFA652-7240-4D33-8AB7-EF11FDF8B2C2}" destId="{6F23DDBC-F5E6-4676-82E9-630D4C183382}" srcOrd="0" destOrd="0" parTransId="{F3535EAC-A272-4F67-A0A1-7355B3E787EA}" sibTransId="{31D31495-6379-45F0-A563-3EE34206029A}"/>
    <dgm:cxn modelId="{18523F5F-8215-47B1-931D-D1B3062F44AA}" srcId="{26D36371-3B4A-467E-B1A4-B761B86B083E}" destId="{94579F57-0EB7-42F7-837E-D2CD8EDF9C0A}" srcOrd="3" destOrd="0" parTransId="{623DD698-516E-4526-85D0-99E96E5516B5}" sibTransId="{A98448D4-D8D1-451F-9A0B-53A125CA6E76}"/>
    <dgm:cxn modelId="{A4F01A80-98EA-4F5A-B1C3-A1321EF6CABA}" srcId="{26D36371-3B4A-467E-B1A4-B761B86B083E}" destId="{DEEFA652-7240-4D33-8AB7-EF11FDF8B2C2}" srcOrd="1" destOrd="0" parTransId="{FE2C18C8-F152-4E98-A8C3-49399E781C05}" sibTransId="{6AF67ED0-3AD8-4497-833B-D066B7CEEFB8}"/>
    <dgm:cxn modelId="{F937CADE-CB6D-4A5A-9308-0DCEB0F047E3}" srcId="{50864914-C51F-43E5-8EA3-5507F57C619E}" destId="{285681BD-D56C-47A8-A8AB-AD2DBB4C0DFE}" srcOrd="0" destOrd="0" parTransId="{9A2E3723-576C-416C-8127-47A913FB260D}" sibTransId="{DEBAC017-C2BF-4EBE-9290-7DC9EEB88A84}"/>
    <dgm:cxn modelId="{89E20A96-4823-41B3-B708-3CF610ADE44C}" type="presOf" srcId="{42236F5C-468B-49EB-9101-AE81D79CAE63}" destId="{BBF2CA07-CB72-488E-A377-B230C71B0176}" srcOrd="1" destOrd="0" presId="urn:microsoft.com/office/officeart/2005/8/layout/hierarchy2"/>
    <dgm:cxn modelId="{5FB85EE8-9447-4E27-B49D-16513176B840}" type="presOf" srcId="{42236F5C-468B-49EB-9101-AE81D79CAE63}" destId="{FC51414D-3EC0-4BFF-BA1B-47043C04620A}" srcOrd="0" destOrd="0" presId="urn:microsoft.com/office/officeart/2005/8/layout/hierarchy2"/>
    <dgm:cxn modelId="{13290349-FD50-46F4-AAD8-685D1BED4A56}" type="presOf" srcId="{EE7CC2E7-D303-42FD-8EBF-4B9C951B8B31}" destId="{59799916-AC53-478A-B647-1D58C6AFA97C}" srcOrd="1" destOrd="0" presId="urn:microsoft.com/office/officeart/2005/8/layout/hierarchy2"/>
    <dgm:cxn modelId="{C0FC8A78-0B79-4F74-A3B7-3FA041D8CEE1}" type="presOf" srcId="{C0BEED8C-D2A1-4393-A1CF-F3A49E4911A2}" destId="{7AF71D79-97D6-4413-BD24-4574B07D0227}" srcOrd="1" destOrd="0" presId="urn:microsoft.com/office/officeart/2005/8/layout/hierarchy2"/>
    <dgm:cxn modelId="{AF84EE13-2A24-4947-96C7-D04906834F3E}" srcId="{26D36371-3B4A-467E-B1A4-B761B86B083E}" destId="{50864914-C51F-43E5-8EA3-5507F57C619E}" srcOrd="2" destOrd="0" parTransId="{EE7CC2E7-D303-42FD-8EBF-4B9C951B8B31}" sibTransId="{15627A7D-09A0-4277-8D59-EBE31B31AD58}"/>
    <dgm:cxn modelId="{C34ED1AA-4E98-4E5C-A24D-001E140CA016}" type="presOf" srcId="{FE2C18C8-F152-4E98-A8C3-49399E781C05}" destId="{7A751500-57D7-4692-A2CE-6273F9EE1F49}" srcOrd="1" destOrd="0" presId="urn:microsoft.com/office/officeart/2005/8/layout/hierarchy2"/>
    <dgm:cxn modelId="{67254737-2FD4-4333-8BDB-6CE1966BA27A}" type="presOf" srcId="{FE2C18C8-F152-4E98-A8C3-49399E781C05}" destId="{DE5390D5-C477-44DC-83F0-6DD9DA99C4BC}" srcOrd="0" destOrd="0" presId="urn:microsoft.com/office/officeart/2005/8/layout/hierarchy2"/>
    <dgm:cxn modelId="{63FEF81A-83FB-4588-BCA3-203E559209AF}" srcId="{A661AB2D-5C85-42AE-8F52-342F58F1CD9F}" destId="{26D36371-3B4A-467E-B1A4-B761B86B083E}" srcOrd="0" destOrd="0" parTransId="{8076C76E-5364-4CC3-A81D-1A7B7BD4CF0F}" sibTransId="{8FE3279A-CA9A-402A-A26D-8AA65F999AB9}"/>
    <dgm:cxn modelId="{DD314DC4-E9F5-499E-8968-EA8F2279F78A}" type="presOf" srcId="{E51C2353-6883-44EE-96C5-3055A2EF0C3A}" destId="{9B579105-CA28-4AF7-969C-241E60370A3E}" srcOrd="1" destOrd="0" presId="urn:microsoft.com/office/officeart/2005/8/layout/hierarchy2"/>
    <dgm:cxn modelId="{63BF8930-CDBF-4EB4-AC75-C64DFE2ED6A1}" type="presOf" srcId="{F3535EAC-A272-4F67-A0A1-7355B3E787EA}" destId="{D0E7CE80-A2D6-4486-AB5C-D2E6E4ABE15F}" srcOrd="1" destOrd="0" presId="urn:microsoft.com/office/officeart/2005/8/layout/hierarchy2"/>
    <dgm:cxn modelId="{B82A7AC7-E4C9-4EF2-A942-69D56E88769B}" type="presOf" srcId="{94579F57-0EB7-42F7-837E-D2CD8EDF9C0A}" destId="{BA2F4EBE-CA1A-4A95-B6F7-C335ED23CA9C}" srcOrd="0" destOrd="0" presId="urn:microsoft.com/office/officeart/2005/8/layout/hierarchy2"/>
    <dgm:cxn modelId="{D481CE78-344D-449C-8DEA-F52C4C2CEF73}" type="presOf" srcId="{67425A4F-69FB-44CC-AA02-EC21C5709E1C}" destId="{EDA94A14-BCA8-4A3A-A425-FBDED87BE98C}" srcOrd="0" destOrd="0" presId="urn:microsoft.com/office/officeart/2005/8/layout/hierarchy2"/>
    <dgm:cxn modelId="{8D22941C-3FD8-4084-AF29-3A46C643542E}" srcId="{94579F57-0EB7-42F7-837E-D2CD8EDF9C0A}" destId="{79C29579-AD5C-43A1-A7FE-FE54E85850E9}" srcOrd="0" destOrd="0" parTransId="{C0BEED8C-D2A1-4393-A1CF-F3A49E4911A2}" sibTransId="{730F9327-377C-40A7-8424-9F2CAF4A14FD}"/>
    <dgm:cxn modelId="{E4A10F03-2DF2-499E-B22A-DB05ECC3E7A9}" type="presOf" srcId="{9A2E3723-576C-416C-8127-47A913FB260D}" destId="{AE0A4122-6862-43CF-95B7-E96DEDFB240E}" srcOrd="1" destOrd="0" presId="urn:microsoft.com/office/officeart/2005/8/layout/hierarchy2"/>
    <dgm:cxn modelId="{E7416334-29AE-4A1E-8109-6D5E5C5B12F2}" srcId="{4E0FA6E8-FDF0-4CA2-A64F-EA9236966EB9}" destId="{67425A4F-69FB-44CC-AA02-EC21C5709E1C}" srcOrd="0" destOrd="0" parTransId="{42236F5C-468B-49EB-9101-AE81D79CAE63}" sibTransId="{98472B16-BEC6-46E0-9225-9EB5F57C841D}"/>
    <dgm:cxn modelId="{4F704D56-2231-4DA5-9344-37C98945A2E8}" type="presOf" srcId="{285681BD-D56C-47A8-A8AB-AD2DBB4C0DFE}" destId="{B61F9127-DBCD-436F-9954-169021E295B2}" srcOrd="0" destOrd="0" presId="urn:microsoft.com/office/officeart/2005/8/layout/hierarchy2"/>
    <dgm:cxn modelId="{E0DFA0B1-28C1-4A1C-A642-FBE70018BBE5}" type="presOf" srcId="{50864914-C51F-43E5-8EA3-5507F57C619E}" destId="{65363C84-BC23-40B3-AC45-67A1ED34B062}" srcOrd="0" destOrd="0" presId="urn:microsoft.com/office/officeart/2005/8/layout/hierarchy2"/>
    <dgm:cxn modelId="{E6BF1D15-C87C-4F25-A371-45B6F2055342}" type="presOf" srcId="{E51C2353-6883-44EE-96C5-3055A2EF0C3A}" destId="{3FB7B4EB-B421-4AAF-92B0-79295A12DC9A}" srcOrd="0" destOrd="0" presId="urn:microsoft.com/office/officeart/2005/8/layout/hierarchy2"/>
    <dgm:cxn modelId="{2C76C870-F37F-4CA6-97EC-28DB846DFE4C}" type="presOf" srcId="{EE7CC2E7-D303-42FD-8EBF-4B9C951B8B31}" destId="{FB952A46-8F46-428F-8F1A-C7767B4B1B51}" srcOrd="0" destOrd="0" presId="urn:microsoft.com/office/officeart/2005/8/layout/hierarchy2"/>
    <dgm:cxn modelId="{B98E5D2B-4888-49CE-919C-E7606FF220A5}" type="presParOf" srcId="{C1A751FD-968A-4E66-9CD2-85709263714F}" destId="{741897AB-DEF6-4B67-9A2A-4E68BDB12427}" srcOrd="0" destOrd="0" presId="urn:microsoft.com/office/officeart/2005/8/layout/hierarchy2"/>
    <dgm:cxn modelId="{7E259CCA-ECB8-4435-A65E-55575CDECFA8}" type="presParOf" srcId="{741897AB-DEF6-4B67-9A2A-4E68BDB12427}" destId="{32AE4AF3-4497-4C59-8C9F-CA07BEAD3505}" srcOrd="0" destOrd="0" presId="urn:microsoft.com/office/officeart/2005/8/layout/hierarchy2"/>
    <dgm:cxn modelId="{57C4C796-6946-44E5-8D6C-2372CB350BD6}" type="presParOf" srcId="{741897AB-DEF6-4B67-9A2A-4E68BDB12427}" destId="{854FAE4E-D6E6-468C-9D0A-8B61F98D40EB}" srcOrd="1" destOrd="0" presId="urn:microsoft.com/office/officeart/2005/8/layout/hierarchy2"/>
    <dgm:cxn modelId="{BFD22528-1FF3-4F62-B8FE-F6CC843579CD}" type="presParOf" srcId="{854FAE4E-D6E6-468C-9D0A-8B61F98D40EB}" destId="{3FB7B4EB-B421-4AAF-92B0-79295A12DC9A}" srcOrd="0" destOrd="0" presId="urn:microsoft.com/office/officeart/2005/8/layout/hierarchy2"/>
    <dgm:cxn modelId="{2244D23B-B3A5-409B-9B00-390FBFF0E746}" type="presParOf" srcId="{3FB7B4EB-B421-4AAF-92B0-79295A12DC9A}" destId="{9B579105-CA28-4AF7-969C-241E60370A3E}" srcOrd="0" destOrd="0" presId="urn:microsoft.com/office/officeart/2005/8/layout/hierarchy2"/>
    <dgm:cxn modelId="{42B3A4ED-6CD8-4132-9B29-602536FEC2E9}" type="presParOf" srcId="{854FAE4E-D6E6-468C-9D0A-8B61F98D40EB}" destId="{EDDCC939-C177-4233-B890-3537C35AB74F}" srcOrd="1" destOrd="0" presId="urn:microsoft.com/office/officeart/2005/8/layout/hierarchy2"/>
    <dgm:cxn modelId="{5DC5C72A-BD83-420A-8AA3-95C1B1033430}" type="presParOf" srcId="{EDDCC939-C177-4233-B890-3537C35AB74F}" destId="{E3C1482F-AC5E-4ADA-A6AE-B04F3153443F}" srcOrd="0" destOrd="0" presId="urn:microsoft.com/office/officeart/2005/8/layout/hierarchy2"/>
    <dgm:cxn modelId="{BE0403F6-BEDB-453C-901B-F4527B1658F1}" type="presParOf" srcId="{EDDCC939-C177-4233-B890-3537C35AB74F}" destId="{5E8C63D2-C199-46E5-8157-0EE6F89BF998}" srcOrd="1" destOrd="0" presId="urn:microsoft.com/office/officeart/2005/8/layout/hierarchy2"/>
    <dgm:cxn modelId="{76B8506A-309F-4B20-BA7D-597FF9B436C2}" type="presParOf" srcId="{5E8C63D2-C199-46E5-8157-0EE6F89BF998}" destId="{FC51414D-3EC0-4BFF-BA1B-47043C04620A}" srcOrd="0" destOrd="0" presId="urn:microsoft.com/office/officeart/2005/8/layout/hierarchy2"/>
    <dgm:cxn modelId="{7FBB784B-2F72-4F0F-94E3-4D3452F1B74F}" type="presParOf" srcId="{FC51414D-3EC0-4BFF-BA1B-47043C04620A}" destId="{BBF2CA07-CB72-488E-A377-B230C71B0176}" srcOrd="0" destOrd="0" presId="urn:microsoft.com/office/officeart/2005/8/layout/hierarchy2"/>
    <dgm:cxn modelId="{9E612B74-614F-4F37-A620-C25973F82685}" type="presParOf" srcId="{5E8C63D2-C199-46E5-8157-0EE6F89BF998}" destId="{9793DACB-C16E-4771-AD2A-9AD8BF5204BE}" srcOrd="1" destOrd="0" presId="urn:microsoft.com/office/officeart/2005/8/layout/hierarchy2"/>
    <dgm:cxn modelId="{13048A3E-85D5-43B1-817A-FB8177E19372}" type="presParOf" srcId="{9793DACB-C16E-4771-AD2A-9AD8BF5204BE}" destId="{EDA94A14-BCA8-4A3A-A425-FBDED87BE98C}" srcOrd="0" destOrd="0" presId="urn:microsoft.com/office/officeart/2005/8/layout/hierarchy2"/>
    <dgm:cxn modelId="{9003C85C-9A70-4432-896F-94C3608310E8}" type="presParOf" srcId="{9793DACB-C16E-4771-AD2A-9AD8BF5204BE}" destId="{732A4950-811B-44B5-8370-AF7D3DBB471F}" srcOrd="1" destOrd="0" presId="urn:microsoft.com/office/officeart/2005/8/layout/hierarchy2"/>
    <dgm:cxn modelId="{83819102-E8C6-457E-8126-3A848ED4E386}" type="presParOf" srcId="{854FAE4E-D6E6-468C-9D0A-8B61F98D40EB}" destId="{DE5390D5-C477-44DC-83F0-6DD9DA99C4BC}" srcOrd="2" destOrd="0" presId="urn:microsoft.com/office/officeart/2005/8/layout/hierarchy2"/>
    <dgm:cxn modelId="{0FF32AFF-9EF6-4BE6-879C-30B21737083B}" type="presParOf" srcId="{DE5390D5-C477-44DC-83F0-6DD9DA99C4BC}" destId="{7A751500-57D7-4692-A2CE-6273F9EE1F49}" srcOrd="0" destOrd="0" presId="urn:microsoft.com/office/officeart/2005/8/layout/hierarchy2"/>
    <dgm:cxn modelId="{DED3ADAE-19F2-43FC-B5C7-61C2C62C1A64}" type="presParOf" srcId="{854FAE4E-D6E6-468C-9D0A-8B61F98D40EB}" destId="{EC4461FC-6E81-406E-9782-AC1535A6F609}" srcOrd="3" destOrd="0" presId="urn:microsoft.com/office/officeart/2005/8/layout/hierarchy2"/>
    <dgm:cxn modelId="{D8470C30-5B8C-4FC5-8240-D64FF7389DCB}" type="presParOf" srcId="{EC4461FC-6E81-406E-9782-AC1535A6F609}" destId="{15FBE6BD-CBA9-43B4-95D4-E252672CCCB9}" srcOrd="0" destOrd="0" presId="urn:microsoft.com/office/officeart/2005/8/layout/hierarchy2"/>
    <dgm:cxn modelId="{A53952FB-D887-4B3B-8F5A-D6DC8104FE8A}" type="presParOf" srcId="{EC4461FC-6E81-406E-9782-AC1535A6F609}" destId="{64C8AA9A-446F-4E1F-B3A6-FC9B0F98659C}" srcOrd="1" destOrd="0" presId="urn:microsoft.com/office/officeart/2005/8/layout/hierarchy2"/>
    <dgm:cxn modelId="{7BDAA601-35FF-4479-A39F-444ACDA25A6B}" type="presParOf" srcId="{64C8AA9A-446F-4E1F-B3A6-FC9B0F98659C}" destId="{7F6B4080-0C6C-4964-9FBB-B7258960DB45}" srcOrd="0" destOrd="0" presId="urn:microsoft.com/office/officeart/2005/8/layout/hierarchy2"/>
    <dgm:cxn modelId="{4E522766-7D70-4A24-9F89-B08D835B1AC0}" type="presParOf" srcId="{7F6B4080-0C6C-4964-9FBB-B7258960DB45}" destId="{D0E7CE80-A2D6-4486-AB5C-D2E6E4ABE15F}" srcOrd="0" destOrd="0" presId="urn:microsoft.com/office/officeart/2005/8/layout/hierarchy2"/>
    <dgm:cxn modelId="{2BC2FBD5-5733-49D2-9840-F2C684133C3F}" type="presParOf" srcId="{64C8AA9A-446F-4E1F-B3A6-FC9B0F98659C}" destId="{57F3B0EC-C490-43B1-A57F-F5E7C032D70D}" srcOrd="1" destOrd="0" presId="urn:microsoft.com/office/officeart/2005/8/layout/hierarchy2"/>
    <dgm:cxn modelId="{3BD1C2B6-0E87-406D-9CA2-9327042D9C8B}" type="presParOf" srcId="{57F3B0EC-C490-43B1-A57F-F5E7C032D70D}" destId="{766C08CD-CE4D-4181-9FD4-73FDFEC62325}" srcOrd="0" destOrd="0" presId="urn:microsoft.com/office/officeart/2005/8/layout/hierarchy2"/>
    <dgm:cxn modelId="{A65F9955-9A93-441A-83EA-0C8BE05A436F}" type="presParOf" srcId="{57F3B0EC-C490-43B1-A57F-F5E7C032D70D}" destId="{BE749EDD-F8B9-4167-B1D5-6B47473DBB9F}" srcOrd="1" destOrd="0" presId="urn:microsoft.com/office/officeart/2005/8/layout/hierarchy2"/>
    <dgm:cxn modelId="{917A0851-F150-44CF-98E5-FCCD7908CE5A}" type="presParOf" srcId="{854FAE4E-D6E6-468C-9D0A-8B61F98D40EB}" destId="{FB952A46-8F46-428F-8F1A-C7767B4B1B51}" srcOrd="4" destOrd="0" presId="urn:microsoft.com/office/officeart/2005/8/layout/hierarchy2"/>
    <dgm:cxn modelId="{ECBFB10C-C9AE-4246-8711-358BAFA26CD2}" type="presParOf" srcId="{FB952A46-8F46-428F-8F1A-C7767B4B1B51}" destId="{59799916-AC53-478A-B647-1D58C6AFA97C}" srcOrd="0" destOrd="0" presId="urn:microsoft.com/office/officeart/2005/8/layout/hierarchy2"/>
    <dgm:cxn modelId="{BC419AAC-E79F-4E2F-A5B4-6CE60C02C13D}" type="presParOf" srcId="{854FAE4E-D6E6-468C-9D0A-8B61F98D40EB}" destId="{9F26F68A-926F-43CF-BF3D-AD5D3101346C}" srcOrd="5" destOrd="0" presId="urn:microsoft.com/office/officeart/2005/8/layout/hierarchy2"/>
    <dgm:cxn modelId="{029210FB-BC95-48D7-9A47-649A0181F052}" type="presParOf" srcId="{9F26F68A-926F-43CF-BF3D-AD5D3101346C}" destId="{65363C84-BC23-40B3-AC45-67A1ED34B062}" srcOrd="0" destOrd="0" presId="urn:microsoft.com/office/officeart/2005/8/layout/hierarchy2"/>
    <dgm:cxn modelId="{6E14690A-249E-4DB3-ABBF-FE9D89CBF5DF}" type="presParOf" srcId="{9F26F68A-926F-43CF-BF3D-AD5D3101346C}" destId="{4C54EC90-8EEA-421D-9201-EE65C281F713}" srcOrd="1" destOrd="0" presId="urn:microsoft.com/office/officeart/2005/8/layout/hierarchy2"/>
    <dgm:cxn modelId="{95BD15D6-7AC0-42D2-A684-503A25CC8A97}" type="presParOf" srcId="{4C54EC90-8EEA-421D-9201-EE65C281F713}" destId="{F5FD33FF-430F-4228-9EE6-D3B43CCA97BE}" srcOrd="0" destOrd="0" presId="urn:microsoft.com/office/officeart/2005/8/layout/hierarchy2"/>
    <dgm:cxn modelId="{13A9B1FB-0C3F-42AD-B89C-7F781C3A243B}" type="presParOf" srcId="{F5FD33FF-430F-4228-9EE6-D3B43CCA97BE}" destId="{AE0A4122-6862-43CF-95B7-E96DEDFB240E}" srcOrd="0" destOrd="0" presId="urn:microsoft.com/office/officeart/2005/8/layout/hierarchy2"/>
    <dgm:cxn modelId="{114C5B39-C842-4C39-A46E-4C2CE039C8EE}" type="presParOf" srcId="{4C54EC90-8EEA-421D-9201-EE65C281F713}" destId="{A719F62E-F680-4BB3-8439-69359CB84069}" srcOrd="1" destOrd="0" presId="urn:microsoft.com/office/officeart/2005/8/layout/hierarchy2"/>
    <dgm:cxn modelId="{20C16376-4997-4A2B-8D22-A7AF4D0F30D1}" type="presParOf" srcId="{A719F62E-F680-4BB3-8439-69359CB84069}" destId="{B61F9127-DBCD-436F-9954-169021E295B2}" srcOrd="0" destOrd="0" presId="urn:microsoft.com/office/officeart/2005/8/layout/hierarchy2"/>
    <dgm:cxn modelId="{BB41EB91-E721-4A39-A10C-DD347C3108E4}" type="presParOf" srcId="{A719F62E-F680-4BB3-8439-69359CB84069}" destId="{9D8520F4-5832-4D15-9724-2CA2F0F67340}" srcOrd="1" destOrd="0" presId="urn:microsoft.com/office/officeart/2005/8/layout/hierarchy2"/>
    <dgm:cxn modelId="{124817FB-68C6-48AB-8844-27DE6478F396}" type="presParOf" srcId="{854FAE4E-D6E6-468C-9D0A-8B61F98D40EB}" destId="{38A8ECB8-3F02-402B-BAA5-E439D662D397}" srcOrd="6" destOrd="0" presId="urn:microsoft.com/office/officeart/2005/8/layout/hierarchy2"/>
    <dgm:cxn modelId="{AF027009-4FFC-4670-BAAA-2C70A02B1C38}" type="presParOf" srcId="{38A8ECB8-3F02-402B-BAA5-E439D662D397}" destId="{8194E749-9C10-4A7E-AF9A-A86B3652EDA3}" srcOrd="0" destOrd="0" presId="urn:microsoft.com/office/officeart/2005/8/layout/hierarchy2"/>
    <dgm:cxn modelId="{7FFD483B-96E2-4BB1-ACA1-AEFB8FB594E2}" type="presParOf" srcId="{854FAE4E-D6E6-468C-9D0A-8B61F98D40EB}" destId="{C1F4A25F-D482-4997-A6C9-8D9BD4AF3013}" srcOrd="7" destOrd="0" presId="urn:microsoft.com/office/officeart/2005/8/layout/hierarchy2"/>
    <dgm:cxn modelId="{680CB50A-3BE0-40CC-B541-F0E0C64A322B}" type="presParOf" srcId="{C1F4A25F-D482-4997-A6C9-8D9BD4AF3013}" destId="{BA2F4EBE-CA1A-4A95-B6F7-C335ED23CA9C}" srcOrd="0" destOrd="0" presId="urn:microsoft.com/office/officeart/2005/8/layout/hierarchy2"/>
    <dgm:cxn modelId="{82F16D19-D73E-4869-8DA4-E86C1D5A0F66}" type="presParOf" srcId="{C1F4A25F-D482-4997-A6C9-8D9BD4AF3013}" destId="{EF8151AD-35E3-48A1-AC71-1F99CE5DB4FF}" srcOrd="1" destOrd="0" presId="urn:microsoft.com/office/officeart/2005/8/layout/hierarchy2"/>
    <dgm:cxn modelId="{C5DB4FA1-CA22-4CC1-AF10-23106E5D8688}" type="presParOf" srcId="{EF8151AD-35E3-48A1-AC71-1F99CE5DB4FF}" destId="{C1F04764-B8EB-4725-8B90-5642B6E42EB9}" srcOrd="0" destOrd="0" presId="urn:microsoft.com/office/officeart/2005/8/layout/hierarchy2"/>
    <dgm:cxn modelId="{8B1D72A9-9537-483B-9FF1-47C1AFB482E0}" type="presParOf" srcId="{C1F04764-B8EB-4725-8B90-5642B6E42EB9}" destId="{7AF71D79-97D6-4413-BD24-4574B07D0227}" srcOrd="0" destOrd="0" presId="urn:microsoft.com/office/officeart/2005/8/layout/hierarchy2"/>
    <dgm:cxn modelId="{25229B85-2809-40BA-A364-1DFB615BC808}" type="presParOf" srcId="{EF8151AD-35E3-48A1-AC71-1F99CE5DB4FF}" destId="{A606E52D-328B-4686-86AB-2C101A8DECA9}" srcOrd="1" destOrd="0" presId="urn:microsoft.com/office/officeart/2005/8/layout/hierarchy2"/>
    <dgm:cxn modelId="{72433F6D-7BA0-4618-A121-BDEB8AFF3798}" type="presParOf" srcId="{A606E52D-328B-4686-86AB-2C101A8DECA9}" destId="{C515DCFE-EC1C-4220-8CE3-38AD44428966}" srcOrd="0" destOrd="0" presId="urn:microsoft.com/office/officeart/2005/8/layout/hierarchy2"/>
    <dgm:cxn modelId="{38545555-9860-411B-B2AC-262B4316E8F6}" type="presParOf" srcId="{A606E52D-328B-4686-86AB-2C101A8DECA9}" destId="{8424D146-37A5-4429-9C13-4CAE55E2D894}"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09536B-B238-43A4-8089-E5F04636403A}">
      <dsp:nvSpPr>
        <dsp:cNvPr id="0" name=""/>
        <dsp:cNvSpPr/>
      </dsp:nvSpPr>
      <dsp:spPr>
        <a:xfrm>
          <a:off x="128204" y="1008110"/>
          <a:ext cx="623327" cy="1732800"/>
        </a:xfrm>
        <a:prstGeom prst="roundRect">
          <a:avLst>
            <a:gd name="adj" fmla="val 10000"/>
          </a:avLst>
        </a:prstGeom>
        <a:solidFill>
          <a:schemeClr val="accent5"/>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5"/>
        </a:fillRef>
        <a:effectRef idx="1">
          <a:schemeClr val="accent5"/>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t>債</a:t>
          </a:r>
          <a:r>
            <a:rPr kumimoji="1" lang="en-US" altLang="ja-JP" sz="1800" b="1" kern="1200" dirty="0" smtClean="0"/>
            <a:t/>
          </a:r>
          <a:br>
            <a:rPr kumimoji="1" lang="en-US" altLang="ja-JP" sz="1800" b="1" kern="1200" dirty="0" smtClean="0"/>
          </a:br>
          <a:r>
            <a:rPr kumimoji="1" lang="ja-JP" altLang="en-US" sz="1800" b="1" kern="1200" dirty="0" smtClean="0"/>
            <a:t>権</a:t>
          </a:r>
          <a:r>
            <a:rPr kumimoji="1" lang="en-US" altLang="ja-JP" sz="1800" b="1" kern="1200" dirty="0" smtClean="0"/>
            <a:t/>
          </a:r>
          <a:br>
            <a:rPr kumimoji="1" lang="en-US" altLang="ja-JP" sz="1800" b="1" kern="1200" dirty="0" smtClean="0"/>
          </a:br>
          <a:r>
            <a:rPr kumimoji="1" lang="ja-JP" altLang="en-US" sz="1800" b="1" kern="1200" dirty="0" smtClean="0"/>
            <a:t>総</a:t>
          </a:r>
          <a:r>
            <a:rPr kumimoji="1" lang="en-US" altLang="ja-JP" sz="1800" b="1" kern="1200" dirty="0" smtClean="0"/>
            <a:t/>
          </a:r>
          <a:br>
            <a:rPr kumimoji="1" lang="en-US" altLang="ja-JP" sz="1800" b="1" kern="1200" dirty="0" smtClean="0"/>
          </a:br>
          <a:r>
            <a:rPr kumimoji="1" lang="ja-JP" altLang="en-US" sz="1800" b="1" kern="1200" dirty="0" smtClean="0"/>
            <a:t>論</a:t>
          </a:r>
          <a:endParaRPr kumimoji="1" lang="ja-JP" altLang="en-US" sz="1800" b="1" kern="1200" dirty="0"/>
        </a:p>
      </dsp:txBody>
      <dsp:txXfrm>
        <a:off x="146461" y="1026367"/>
        <a:ext cx="586813" cy="1696286"/>
      </dsp:txXfrm>
    </dsp:sp>
    <dsp:sp modelId="{2A5DD27B-6377-45B3-BCB0-6E5E5877211A}">
      <dsp:nvSpPr>
        <dsp:cNvPr id="0" name=""/>
        <dsp:cNvSpPr/>
      </dsp:nvSpPr>
      <dsp:spPr>
        <a:xfrm rot="17088664">
          <a:off x="102482" y="1020579"/>
          <a:ext cx="1743897" cy="21907"/>
        </a:xfrm>
        <a:custGeom>
          <a:avLst/>
          <a:gdLst/>
          <a:ahLst/>
          <a:cxnLst/>
          <a:rect l="0" t="0" r="0" b="0"/>
          <a:pathLst>
            <a:path>
              <a:moveTo>
                <a:pt x="0" y="10953"/>
              </a:moveTo>
              <a:lnTo>
                <a:pt x="1743897" y="10953"/>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930833" y="987936"/>
        <a:ext cx="87194" cy="87194"/>
      </dsp:txXfrm>
    </dsp:sp>
    <dsp:sp modelId="{EA1452E0-2326-41DD-9E55-5307506272A9}">
      <dsp:nvSpPr>
        <dsp:cNvPr id="0" name=""/>
        <dsp:cNvSpPr/>
      </dsp:nvSpPr>
      <dsp:spPr>
        <a:xfrm>
          <a:off x="1197329" y="0"/>
          <a:ext cx="1778406" cy="377112"/>
        </a:xfrm>
        <a:prstGeom prst="roundRect">
          <a:avLst>
            <a:gd name="adj" fmla="val 10000"/>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t>債権の目的</a:t>
          </a:r>
          <a:endParaRPr kumimoji="1" lang="ja-JP" altLang="en-US" sz="1800" b="1" kern="1200" dirty="0"/>
        </a:p>
      </dsp:txBody>
      <dsp:txXfrm>
        <a:off x="1208374" y="11045"/>
        <a:ext cx="1756316" cy="355022"/>
      </dsp:txXfrm>
    </dsp:sp>
    <dsp:sp modelId="{23E4A298-627C-4164-A581-B66014E337C2}">
      <dsp:nvSpPr>
        <dsp:cNvPr id="0" name=""/>
        <dsp:cNvSpPr/>
      </dsp:nvSpPr>
      <dsp:spPr>
        <a:xfrm rot="17402744">
          <a:off x="324145" y="1252666"/>
          <a:ext cx="1300570" cy="21907"/>
        </a:xfrm>
        <a:custGeom>
          <a:avLst/>
          <a:gdLst/>
          <a:ahLst/>
          <a:cxnLst/>
          <a:rect l="0" t="0" r="0" b="0"/>
          <a:pathLst>
            <a:path>
              <a:moveTo>
                <a:pt x="0" y="10953"/>
              </a:moveTo>
              <a:lnTo>
                <a:pt x="1300570" y="10953"/>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941916" y="1231105"/>
        <a:ext cx="65028" cy="65028"/>
      </dsp:txXfrm>
    </dsp:sp>
    <dsp:sp modelId="{F34B0C03-03D9-4050-82E3-C773A58D9D4E}">
      <dsp:nvSpPr>
        <dsp:cNvPr id="0" name=""/>
        <dsp:cNvSpPr/>
      </dsp:nvSpPr>
      <dsp:spPr>
        <a:xfrm>
          <a:off x="1197329" y="464173"/>
          <a:ext cx="1778406" cy="377112"/>
        </a:xfrm>
        <a:prstGeom prst="roundRect">
          <a:avLst>
            <a:gd name="adj" fmla="val 10000"/>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t>債権の効力</a:t>
          </a:r>
          <a:endParaRPr kumimoji="1" lang="ja-JP" altLang="en-US" sz="1800" b="1" kern="1200" dirty="0"/>
        </a:p>
      </dsp:txBody>
      <dsp:txXfrm>
        <a:off x="1208374" y="475218"/>
        <a:ext cx="1756316" cy="355022"/>
      </dsp:txXfrm>
    </dsp:sp>
    <dsp:sp modelId="{5521E3CF-B97C-4BB2-933C-BAD038A97C7F}">
      <dsp:nvSpPr>
        <dsp:cNvPr id="0" name=""/>
        <dsp:cNvSpPr/>
      </dsp:nvSpPr>
      <dsp:spPr>
        <a:xfrm rot="19229985">
          <a:off x="2910370" y="459719"/>
          <a:ext cx="572430" cy="21907"/>
        </a:xfrm>
        <a:custGeom>
          <a:avLst/>
          <a:gdLst/>
          <a:ahLst/>
          <a:cxnLst/>
          <a:rect l="0" t="0" r="0" b="0"/>
          <a:pathLst>
            <a:path>
              <a:moveTo>
                <a:pt x="0" y="10953"/>
              </a:moveTo>
              <a:lnTo>
                <a:pt x="572430" y="10953"/>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3182274" y="456362"/>
        <a:ext cx="28621" cy="28621"/>
      </dsp:txXfrm>
    </dsp:sp>
    <dsp:sp modelId="{35ECB1A7-DDB0-448F-B87B-1DC5108E19F7}">
      <dsp:nvSpPr>
        <dsp:cNvPr id="0" name=""/>
        <dsp:cNvSpPr/>
      </dsp:nvSpPr>
      <dsp:spPr>
        <a:xfrm>
          <a:off x="3417435" y="60464"/>
          <a:ext cx="2367060" cy="456303"/>
        </a:xfrm>
        <a:prstGeom prst="roundRect">
          <a:avLst>
            <a:gd name="adj" fmla="val 10000"/>
          </a:avLst>
        </a:prstGeom>
        <a:solidFill>
          <a:schemeClr val="accent4">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hlinkClick xmlns:r="http://schemas.openxmlformats.org/officeDocument/2006/relationships" r:id="" action="ppaction://hlinksldjump"/>
            </a:rPr>
            <a:t>対内的効力</a:t>
          </a:r>
          <a:endParaRPr kumimoji="1" lang="ja-JP" altLang="en-US" sz="1800" b="1" kern="1200" dirty="0"/>
        </a:p>
      </dsp:txBody>
      <dsp:txXfrm>
        <a:off x="3430800" y="73829"/>
        <a:ext cx="2340330" cy="429573"/>
      </dsp:txXfrm>
    </dsp:sp>
    <dsp:sp modelId="{7DB6BA9B-35D5-42C0-92D8-5C96B56CA5A5}">
      <dsp:nvSpPr>
        <dsp:cNvPr id="0" name=""/>
        <dsp:cNvSpPr/>
      </dsp:nvSpPr>
      <dsp:spPr>
        <a:xfrm rot="20505343">
          <a:off x="5772697" y="204186"/>
          <a:ext cx="469393" cy="21907"/>
        </a:xfrm>
        <a:custGeom>
          <a:avLst/>
          <a:gdLst/>
          <a:ahLst/>
          <a:cxnLst/>
          <a:rect l="0" t="0" r="0" b="0"/>
          <a:pathLst>
            <a:path>
              <a:moveTo>
                <a:pt x="0" y="10953"/>
              </a:moveTo>
              <a:lnTo>
                <a:pt x="469393" y="10953"/>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5995659" y="203405"/>
        <a:ext cx="23469" cy="23469"/>
      </dsp:txXfrm>
    </dsp:sp>
    <dsp:sp modelId="{46FF0FFB-F068-4B1B-A82F-4732C1A5C61D}">
      <dsp:nvSpPr>
        <dsp:cNvPr id="0" name=""/>
        <dsp:cNvSpPr/>
      </dsp:nvSpPr>
      <dsp:spPr>
        <a:xfrm>
          <a:off x="6230292" y="0"/>
          <a:ext cx="1778406" cy="283328"/>
        </a:xfrm>
        <a:prstGeom prst="roundRect">
          <a:avLst>
            <a:gd name="adj" fmla="val 10000"/>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hlinkClick xmlns:r="http://schemas.openxmlformats.org/officeDocument/2006/relationships" r:id="" action="ppaction://hlinksldjump"/>
            </a:rPr>
            <a:t>履行強制</a:t>
          </a:r>
          <a:endParaRPr kumimoji="1" lang="ja-JP" altLang="en-US" sz="1800" b="1" kern="1200" dirty="0"/>
        </a:p>
      </dsp:txBody>
      <dsp:txXfrm>
        <a:off x="6238590" y="8298"/>
        <a:ext cx="1761810" cy="266732"/>
      </dsp:txXfrm>
    </dsp:sp>
    <dsp:sp modelId="{91AACBDE-33FF-41E7-A1E0-41750AD970A8}">
      <dsp:nvSpPr>
        <dsp:cNvPr id="0" name=""/>
        <dsp:cNvSpPr/>
      </dsp:nvSpPr>
      <dsp:spPr>
        <a:xfrm rot="1124343">
          <a:off x="5772018" y="353279"/>
          <a:ext cx="470750" cy="21907"/>
        </a:xfrm>
        <a:custGeom>
          <a:avLst/>
          <a:gdLst/>
          <a:ahLst/>
          <a:cxnLst/>
          <a:rect l="0" t="0" r="0" b="0"/>
          <a:pathLst>
            <a:path>
              <a:moveTo>
                <a:pt x="0" y="10953"/>
              </a:moveTo>
              <a:lnTo>
                <a:pt x="470750" y="10953"/>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5995625" y="352464"/>
        <a:ext cx="23537" cy="23537"/>
      </dsp:txXfrm>
    </dsp:sp>
    <dsp:sp modelId="{EDE9C102-0D0A-40E1-B02F-D96D95F8E8EC}">
      <dsp:nvSpPr>
        <dsp:cNvPr id="0" name=""/>
        <dsp:cNvSpPr/>
      </dsp:nvSpPr>
      <dsp:spPr>
        <a:xfrm>
          <a:off x="6230292" y="298185"/>
          <a:ext cx="1778406" cy="283328"/>
        </a:xfrm>
        <a:prstGeom prst="roundRect">
          <a:avLst>
            <a:gd name="adj" fmla="val 10000"/>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hlinkClick xmlns:r="http://schemas.openxmlformats.org/officeDocument/2006/relationships" r:id="" action="ppaction://hlinksldjump"/>
            </a:rPr>
            <a:t>損害賠償</a:t>
          </a:r>
          <a:endParaRPr kumimoji="1" lang="ja-JP" altLang="en-US" sz="1800" b="1" kern="1200" dirty="0"/>
        </a:p>
      </dsp:txBody>
      <dsp:txXfrm>
        <a:off x="6238590" y="306483"/>
        <a:ext cx="1761810" cy="266732"/>
      </dsp:txXfrm>
    </dsp:sp>
    <dsp:sp modelId="{2C8A8B71-3D82-45FC-91D6-21E4F577C143}">
      <dsp:nvSpPr>
        <dsp:cNvPr id="0" name=""/>
        <dsp:cNvSpPr/>
      </dsp:nvSpPr>
      <dsp:spPr>
        <a:xfrm rot="2252334">
          <a:off x="2918064" y="811478"/>
          <a:ext cx="557041" cy="21907"/>
        </a:xfrm>
        <a:custGeom>
          <a:avLst/>
          <a:gdLst/>
          <a:ahLst/>
          <a:cxnLst/>
          <a:rect l="0" t="0" r="0" b="0"/>
          <a:pathLst>
            <a:path>
              <a:moveTo>
                <a:pt x="0" y="10953"/>
              </a:moveTo>
              <a:lnTo>
                <a:pt x="557041" y="10953"/>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3182659" y="808506"/>
        <a:ext cx="27852" cy="27852"/>
      </dsp:txXfrm>
    </dsp:sp>
    <dsp:sp modelId="{362E926E-432B-4AF5-A8A2-9523244C7E30}">
      <dsp:nvSpPr>
        <dsp:cNvPr id="0" name=""/>
        <dsp:cNvSpPr/>
      </dsp:nvSpPr>
      <dsp:spPr>
        <a:xfrm>
          <a:off x="3417435" y="763982"/>
          <a:ext cx="2367060" cy="456303"/>
        </a:xfrm>
        <a:prstGeom prst="roundRect">
          <a:avLst>
            <a:gd name="adj" fmla="val 10000"/>
          </a:avLst>
        </a:prstGeom>
        <a:solidFill>
          <a:schemeClr val="accent4">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hlinkClick xmlns:r="http://schemas.openxmlformats.org/officeDocument/2006/relationships" r:id="" action="ppaction://hlinksldjump"/>
            </a:rPr>
            <a:t>対外的効力</a:t>
          </a:r>
          <a:endParaRPr kumimoji="1" lang="ja-JP" altLang="en-US" sz="1800" b="1" kern="1200" dirty="0"/>
        </a:p>
      </dsp:txBody>
      <dsp:txXfrm>
        <a:off x="3430800" y="777347"/>
        <a:ext cx="2340330" cy="429573"/>
      </dsp:txXfrm>
    </dsp:sp>
    <dsp:sp modelId="{0B54B85F-C7B8-46B0-92A9-031FB1E4E455}">
      <dsp:nvSpPr>
        <dsp:cNvPr id="0" name=""/>
        <dsp:cNvSpPr/>
      </dsp:nvSpPr>
      <dsp:spPr>
        <a:xfrm rot="20344175">
          <a:off x="5768748" y="895928"/>
          <a:ext cx="477291" cy="21907"/>
        </a:xfrm>
        <a:custGeom>
          <a:avLst/>
          <a:gdLst/>
          <a:ahLst/>
          <a:cxnLst/>
          <a:rect l="0" t="0" r="0" b="0"/>
          <a:pathLst>
            <a:path>
              <a:moveTo>
                <a:pt x="0" y="10953"/>
              </a:moveTo>
              <a:lnTo>
                <a:pt x="477291" y="10953"/>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5995461" y="894950"/>
        <a:ext cx="23864" cy="23864"/>
      </dsp:txXfrm>
    </dsp:sp>
    <dsp:sp modelId="{10D42795-88F6-454C-B135-7493651F2185}">
      <dsp:nvSpPr>
        <dsp:cNvPr id="0" name=""/>
        <dsp:cNvSpPr/>
      </dsp:nvSpPr>
      <dsp:spPr>
        <a:xfrm>
          <a:off x="6230292" y="650214"/>
          <a:ext cx="1778406" cy="342831"/>
        </a:xfrm>
        <a:prstGeom prst="roundRect">
          <a:avLst>
            <a:gd name="adj" fmla="val 10000"/>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hlinkClick xmlns:r="http://schemas.openxmlformats.org/officeDocument/2006/relationships" r:id="" action="ppaction://hlinksldjump"/>
            </a:rPr>
            <a:t>債権者代位権</a:t>
          </a:r>
          <a:endParaRPr kumimoji="1" lang="ja-JP" altLang="en-US" sz="1800" b="1" kern="1200" dirty="0"/>
        </a:p>
      </dsp:txBody>
      <dsp:txXfrm>
        <a:off x="6240333" y="660255"/>
        <a:ext cx="1758324" cy="322749"/>
      </dsp:txXfrm>
    </dsp:sp>
    <dsp:sp modelId="{A121E7C7-8332-4A8C-BDAC-71636066A16E}">
      <dsp:nvSpPr>
        <dsp:cNvPr id="0" name=""/>
        <dsp:cNvSpPr/>
      </dsp:nvSpPr>
      <dsp:spPr>
        <a:xfrm rot="1787042">
          <a:off x="5750570" y="1108753"/>
          <a:ext cx="513647" cy="21907"/>
        </a:xfrm>
        <a:custGeom>
          <a:avLst/>
          <a:gdLst/>
          <a:ahLst/>
          <a:cxnLst/>
          <a:rect l="0" t="0" r="0" b="0"/>
          <a:pathLst>
            <a:path>
              <a:moveTo>
                <a:pt x="0" y="10953"/>
              </a:moveTo>
              <a:lnTo>
                <a:pt x="513647" y="10953"/>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5994553" y="1106866"/>
        <a:ext cx="25682" cy="25682"/>
      </dsp:txXfrm>
    </dsp:sp>
    <dsp:sp modelId="{A808F4EB-F2C7-4285-BF27-250C78E7876A}">
      <dsp:nvSpPr>
        <dsp:cNvPr id="0" name=""/>
        <dsp:cNvSpPr/>
      </dsp:nvSpPr>
      <dsp:spPr>
        <a:xfrm>
          <a:off x="6230292" y="1075864"/>
          <a:ext cx="1778406" cy="342831"/>
        </a:xfrm>
        <a:prstGeom prst="roundRect">
          <a:avLst>
            <a:gd name="adj" fmla="val 10000"/>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hlinkClick xmlns:r="http://schemas.openxmlformats.org/officeDocument/2006/relationships" r:id="" action="ppaction://hlinksldjump"/>
            </a:rPr>
            <a:t>詐害行為取消権</a:t>
          </a:r>
          <a:endParaRPr kumimoji="1" lang="ja-JP" altLang="en-US" sz="1800" b="1" kern="1200" dirty="0"/>
        </a:p>
      </dsp:txBody>
      <dsp:txXfrm>
        <a:off x="6240333" y="1085905"/>
        <a:ext cx="1758324" cy="322749"/>
      </dsp:txXfrm>
    </dsp:sp>
    <dsp:sp modelId="{D071414C-3653-4650-A586-4A35AE5C80EE}">
      <dsp:nvSpPr>
        <dsp:cNvPr id="0" name=""/>
        <dsp:cNvSpPr/>
      </dsp:nvSpPr>
      <dsp:spPr>
        <a:xfrm rot="21557404">
          <a:off x="751515" y="1860795"/>
          <a:ext cx="445831" cy="21907"/>
        </a:xfrm>
        <a:custGeom>
          <a:avLst/>
          <a:gdLst/>
          <a:ahLst/>
          <a:cxnLst/>
          <a:rect l="0" t="0" r="0" b="0"/>
          <a:pathLst>
            <a:path>
              <a:moveTo>
                <a:pt x="0" y="10953"/>
              </a:moveTo>
              <a:lnTo>
                <a:pt x="445831" y="10953"/>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963284" y="1860603"/>
        <a:ext cx="22291" cy="22291"/>
      </dsp:txXfrm>
    </dsp:sp>
    <dsp:sp modelId="{9D953FA6-05F7-4775-B1D4-2E3459D67464}">
      <dsp:nvSpPr>
        <dsp:cNvPr id="0" name=""/>
        <dsp:cNvSpPr/>
      </dsp:nvSpPr>
      <dsp:spPr>
        <a:xfrm>
          <a:off x="1197329" y="1661575"/>
          <a:ext cx="1778406" cy="414822"/>
        </a:xfrm>
        <a:prstGeom prst="roundRect">
          <a:avLst>
            <a:gd name="adj" fmla="val 10000"/>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t>多数当事者関係</a:t>
          </a:r>
          <a:endParaRPr kumimoji="1" lang="ja-JP" altLang="en-US" sz="1800" b="1" kern="1200" dirty="0"/>
        </a:p>
      </dsp:txBody>
      <dsp:txXfrm>
        <a:off x="1209479" y="1673725"/>
        <a:ext cx="1754106" cy="390522"/>
      </dsp:txXfrm>
    </dsp:sp>
    <dsp:sp modelId="{CB8A3205-89AD-42D2-810E-97C46EB82B60}">
      <dsp:nvSpPr>
        <dsp:cNvPr id="0" name=""/>
        <dsp:cNvSpPr/>
      </dsp:nvSpPr>
      <dsp:spPr>
        <a:xfrm rot="19093918">
          <a:off x="2900479" y="1660791"/>
          <a:ext cx="592212" cy="21907"/>
        </a:xfrm>
        <a:custGeom>
          <a:avLst/>
          <a:gdLst/>
          <a:ahLst/>
          <a:cxnLst/>
          <a:rect l="0" t="0" r="0" b="0"/>
          <a:pathLst>
            <a:path>
              <a:moveTo>
                <a:pt x="0" y="10953"/>
              </a:moveTo>
              <a:lnTo>
                <a:pt x="592212" y="10953"/>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3181780" y="1656940"/>
        <a:ext cx="29610" cy="29610"/>
      </dsp:txXfrm>
    </dsp:sp>
    <dsp:sp modelId="{E9ADF1D5-730A-46CA-A3D7-DF18E387141A}">
      <dsp:nvSpPr>
        <dsp:cNvPr id="0" name=""/>
        <dsp:cNvSpPr/>
      </dsp:nvSpPr>
      <dsp:spPr>
        <a:xfrm>
          <a:off x="3417435" y="1303088"/>
          <a:ext cx="2367060" cy="342831"/>
        </a:xfrm>
        <a:prstGeom prst="roundRect">
          <a:avLst>
            <a:gd name="adj" fmla="val 10000"/>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hlinkClick xmlns:r="http://schemas.openxmlformats.org/officeDocument/2006/relationships" r:id="" action="ppaction://hlinksldjump"/>
            </a:rPr>
            <a:t>可分・不可分債権</a:t>
          </a:r>
          <a:endParaRPr kumimoji="1" lang="ja-JP" altLang="en-US" sz="1800" b="1" kern="1200" dirty="0"/>
        </a:p>
      </dsp:txBody>
      <dsp:txXfrm>
        <a:off x="3427476" y="1313129"/>
        <a:ext cx="2346978" cy="322749"/>
      </dsp:txXfrm>
    </dsp:sp>
    <dsp:sp modelId="{C8CEEAEF-30E4-4C2B-A31A-86B159A3EBC8}">
      <dsp:nvSpPr>
        <dsp:cNvPr id="0" name=""/>
        <dsp:cNvSpPr/>
      </dsp:nvSpPr>
      <dsp:spPr>
        <a:xfrm rot="121238">
          <a:off x="2975598" y="1865825"/>
          <a:ext cx="441974" cy="21907"/>
        </a:xfrm>
        <a:custGeom>
          <a:avLst/>
          <a:gdLst/>
          <a:ahLst/>
          <a:cxnLst/>
          <a:rect l="0" t="0" r="0" b="0"/>
          <a:pathLst>
            <a:path>
              <a:moveTo>
                <a:pt x="0" y="10953"/>
              </a:moveTo>
              <a:lnTo>
                <a:pt x="441974" y="10953"/>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3185536" y="1865729"/>
        <a:ext cx="22098" cy="22098"/>
      </dsp:txXfrm>
    </dsp:sp>
    <dsp:sp modelId="{5E3A3560-7862-4420-A061-F9CD45ECD8D7}">
      <dsp:nvSpPr>
        <dsp:cNvPr id="0" name=""/>
        <dsp:cNvSpPr/>
      </dsp:nvSpPr>
      <dsp:spPr>
        <a:xfrm>
          <a:off x="3417435" y="1728738"/>
          <a:ext cx="2367060" cy="311663"/>
        </a:xfrm>
        <a:prstGeom prst="roundRect">
          <a:avLst>
            <a:gd name="adj" fmla="val 10000"/>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hlinkClick xmlns:r="http://schemas.openxmlformats.org/officeDocument/2006/relationships" r:id="" action="ppaction://hlinksldjump"/>
            </a:rPr>
            <a:t>連帯債務</a:t>
          </a:r>
          <a:endParaRPr kumimoji="1" lang="ja-JP" altLang="en-US" sz="1800" b="1" kern="1200" dirty="0"/>
        </a:p>
      </dsp:txBody>
      <dsp:txXfrm>
        <a:off x="3426563" y="1737866"/>
        <a:ext cx="2348804" cy="293407"/>
      </dsp:txXfrm>
    </dsp:sp>
    <dsp:sp modelId="{35AEBBF5-D820-41B3-B557-741F0C91638F}">
      <dsp:nvSpPr>
        <dsp:cNvPr id="0" name=""/>
        <dsp:cNvSpPr/>
      </dsp:nvSpPr>
      <dsp:spPr>
        <a:xfrm rot="2572383">
          <a:off x="2895233" y="2063066"/>
          <a:ext cx="602704" cy="21907"/>
        </a:xfrm>
        <a:custGeom>
          <a:avLst/>
          <a:gdLst/>
          <a:ahLst/>
          <a:cxnLst/>
          <a:rect l="0" t="0" r="0" b="0"/>
          <a:pathLst>
            <a:path>
              <a:moveTo>
                <a:pt x="0" y="10953"/>
              </a:moveTo>
              <a:lnTo>
                <a:pt x="602704" y="10953"/>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3181517" y="2058952"/>
        <a:ext cx="30135" cy="30135"/>
      </dsp:txXfrm>
    </dsp:sp>
    <dsp:sp modelId="{4DDD3F42-EED2-49B0-965D-89CDD5BC8AA1}">
      <dsp:nvSpPr>
        <dsp:cNvPr id="0" name=""/>
        <dsp:cNvSpPr/>
      </dsp:nvSpPr>
      <dsp:spPr>
        <a:xfrm>
          <a:off x="3417435" y="2123221"/>
          <a:ext cx="2367060" cy="311663"/>
        </a:xfrm>
        <a:prstGeom prst="roundRect">
          <a:avLst>
            <a:gd name="adj" fmla="val 10000"/>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hlinkClick xmlns:r="http://schemas.openxmlformats.org/officeDocument/2006/relationships" r:id="" action="ppaction://noaction"/>
            </a:rPr>
            <a:t>保証</a:t>
          </a:r>
          <a:endParaRPr kumimoji="1" lang="ja-JP" altLang="en-US" sz="1800" b="1" kern="1200" dirty="0"/>
        </a:p>
      </dsp:txBody>
      <dsp:txXfrm>
        <a:off x="3426563" y="2132349"/>
        <a:ext cx="2348804" cy="293407"/>
      </dsp:txXfrm>
    </dsp:sp>
    <dsp:sp modelId="{1175853E-FDC5-49DD-9AAD-6C3314A84FA0}">
      <dsp:nvSpPr>
        <dsp:cNvPr id="0" name=""/>
        <dsp:cNvSpPr/>
      </dsp:nvSpPr>
      <dsp:spPr>
        <a:xfrm rot="3203823">
          <a:off x="600606" y="2163657"/>
          <a:ext cx="747647" cy="21907"/>
        </a:xfrm>
        <a:custGeom>
          <a:avLst/>
          <a:gdLst/>
          <a:ahLst/>
          <a:cxnLst/>
          <a:rect l="0" t="0" r="0" b="0"/>
          <a:pathLst>
            <a:path>
              <a:moveTo>
                <a:pt x="0" y="10953"/>
              </a:moveTo>
              <a:lnTo>
                <a:pt x="747647" y="10953"/>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955739" y="2155920"/>
        <a:ext cx="37382" cy="37382"/>
      </dsp:txXfrm>
    </dsp:sp>
    <dsp:sp modelId="{75D0B7BA-6E7F-48B0-B2DD-2C99F87E2392}">
      <dsp:nvSpPr>
        <dsp:cNvPr id="0" name=""/>
        <dsp:cNvSpPr/>
      </dsp:nvSpPr>
      <dsp:spPr>
        <a:xfrm>
          <a:off x="1197329" y="2286156"/>
          <a:ext cx="1778406" cy="377112"/>
        </a:xfrm>
        <a:prstGeom prst="roundRect">
          <a:avLst>
            <a:gd name="adj" fmla="val 10000"/>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t>債権の譲渡</a:t>
          </a:r>
          <a:endParaRPr kumimoji="1" lang="ja-JP" altLang="en-US" sz="1800" b="1" kern="1200" dirty="0"/>
        </a:p>
      </dsp:txBody>
      <dsp:txXfrm>
        <a:off x="1208374" y="2297201"/>
        <a:ext cx="1756316" cy="355022"/>
      </dsp:txXfrm>
    </dsp:sp>
    <dsp:sp modelId="{ED0CAD46-8095-4333-AA58-65B5D962125E}">
      <dsp:nvSpPr>
        <dsp:cNvPr id="0" name=""/>
        <dsp:cNvSpPr/>
      </dsp:nvSpPr>
      <dsp:spPr>
        <a:xfrm rot="4482394">
          <a:off x="129358" y="2678703"/>
          <a:ext cx="1690145" cy="21907"/>
        </a:xfrm>
        <a:custGeom>
          <a:avLst/>
          <a:gdLst/>
          <a:ahLst/>
          <a:cxnLst/>
          <a:rect l="0" t="0" r="0" b="0"/>
          <a:pathLst>
            <a:path>
              <a:moveTo>
                <a:pt x="0" y="10953"/>
              </a:moveTo>
              <a:lnTo>
                <a:pt x="1690145" y="10953"/>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932177" y="2647403"/>
        <a:ext cx="84507" cy="84507"/>
      </dsp:txXfrm>
    </dsp:sp>
    <dsp:sp modelId="{BC508720-A323-4727-95C4-275FE597D8EC}">
      <dsp:nvSpPr>
        <dsp:cNvPr id="0" name=""/>
        <dsp:cNvSpPr/>
      </dsp:nvSpPr>
      <dsp:spPr>
        <a:xfrm>
          <a:off x="1197329" y="3316247"/>
          <a:ext cx="1778406" cy="377112"/>
        </a:xfrm>
        <a:prstGeom prst="roundRect">
          <a:avLst>
            <a:gd name="adj" fmla="val 10000"/>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t>債権の消滅</a:t>
          </a:r>
          <a:endParaRPr kumimoji="1" lang="ja-JP" altLang="en-US" sz="1800" b="1" kern="1200" dirty="0"/>
        </a:p>
      </dsp:txBody>
      <dsp:txXfrm>
        <a:off x="1208374" y="3327292"/>
        <a:ext cx="1756316" cy="355022"/>
      </dsp:txXfrm>
    </dsp:sp>
    <dsp:sp modelId="{0D034AB0-6B9A-4DF5-8472-499E9C068F27}">
      <dsp:nvSpPr>
        <dsp:cNvPr id="0" name=""/>
        <dsp:cNvSpPr/>
      </dsp:nvSpPr>
      <dsp:spPr>
        <a:xfrm rot="17954531">
          <a:off x="2744489" y="3099367"/>
          <a:ext cx="904192" cy="21907"/>
        </a:xfrm>
        <a:custGeom>
          <a:avLst/>
          <a:gdLst/>
          <a:ahLst/>
          <a:cxnLst/>
          <a:rect l="0" t="0" r="0" b="0"/>
          <a:pathLst>
            <a:path>
              <a:moveTo>
                <a:pt x="0" y="10953"/>
              </a:moveTo>
              <a:lnTo>
                <a:pt x="904192" y="10953"/>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3173980" y="3087716"/>
        <a:ext cx="45209" cy="45209"/>
      </dsp:txXfrm>
    </dsp:sp>
    <dsp:sp modelId="{1133AF82-A490-4545-8750-4820D33B0AEA}">
      <dsp:nvSpPr>
        <dsp:cNvPr id="0" name=""/>
        <dsp:cNvSpPr/>
      </dsp:nvSpPr>
      <dsp:spPr>
        <a:xfrm>
          <a:off x="3417435" y="2560007"/>
          <a:ext cx="2367060" cy="311663"/>
        </a:xfrm>
        <a:prstGeom prst="roundRect">
          <a:avLst>
            <a:gd name="adj" fmla="val 10000"/>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t>弁済</a:t>
          </a:r>
          <a:endParaRPr kumimoji="1" lang="ja-JP" altLang="en-US" sz="1800" b="1" kern="1200" dirty="0"/>
        </a:p>
      </dsp:txBody>
      <dsp:txXfrm>
        <a:off x="3426563" y="2569135"/>
        <a:ext cx="2348804" cy="293407"/>
      </dsp:txXfrm>
    </dsp:sp>
    <dsp:sp modelId="{3C6C097F-19E6-4FEB-B977-DD7556441FF8}">
      <dsp:nvSpPr>
        <dsp:cNvPr id="0" name=""/>
        <dsp:cNvSpPr/>
      </dsp:nvSpPr>
      <dsp:spPr>
        <a:xfrm rot="19093918">
          <a:off x="2900479" y="3296609"/>
          <a:ext cx="592212" cy="21907"/>
        </a:xfrm>
        <a:custGeom>
          <a:avLst/>
          <a:gdLst/>
          <a:ahLst/>
          <a:cxnLst/>
          <a:rect l="0" t="0" r="0" b="0"/>
          <a:pathLst>
            <a:path>
              <a:moveTo>
                <a:pt x="0" y="10953"/>
              </a:moveTo>
              <a:lnTo>
                <a:pt x="592212" y="10953"/>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3181780" y="3292757"/>
        <a:ext cx="29610" cy="29610"/>
      </dsp:txXfrm>
    </dsp:sp>
    <dsp:sp modelId="{ACD3DA2E-EF22-4009-9795-0A0D9A5028AF}">
      <dsp:nvSpPr>
        <dsp:cNvPr id="0" name=""/>
        <dsp:cNvSpPr/>
      </dsp:nvSpPr>
      <dsp:spPr>
        <a:xfrm>
          <a:off x="3417435" y="2954489"/>
          <a:ext cx="2367060" cy="311663"/>
        </a:xfrm>
        <a:prstGeom prst="roundRect">
          <a:avLst>
            <a:gd name="adj" fmla="val 10000"/>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t>相殺</a:t>
          </a:r>
          <a:endParaRPr kumimoji="1" lang="ja-JP" altLang="en-US" sz="1800" b="1" kern="1200" dirty="0"/>
        </a:p>
      </dsp:txBody>
      <dsp:txXfrm>
        <a:off x="3426563" y="2963617"/>
        <a:ext cx="2348804" cy="293407"/>
      </dsp:txXfrm>
    </dsp:sp>
    <dsp:sp modelId="{B5CEEFAF-5291-40AD-A651-62E863BFF74F}">
      <dsp:nvSpPr>
        <dsp:cNvPr id="0" name=""/>
        <dsp:cNvSpPr/>
      </dsp:nvSpPr>
      <dsp:spPr>
        <a:xfrm>
          <a:off x="2975735" y="3493850"/>
          <a:ext cx="441700" cy="21907"/>
        </a:xfrm>
        <a:custGeom>
          <a:avLst/>
          <a:gdLst/>
          <a:ahLst/>
          <a:cxnLst/>
          <a:rect l="0" t="0" r="0" b="0"/>
          <a:pathLst>
            <a:path>
              <a:moveTo>
                <a:pt x="0" y="10953"/>
              </a:moveTo>
              <a:lnTo>
                <a:pt x="441700" y="10953"/>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3185543" y="3493761"/>
        <a:ext cx="22085" cy="22085"/>
      </dsp:txXfrm>
    </dsp:sp>
    <dsp:sp modelId="{87A16363-17D3-4224-B263-199A9B1B44AB}">
      <dsp:nvSpPr>
        <dsp:cNvPr id="0" name=""/>
        <dsp:cNvSpPr/>
      </dsp:nvSpPr>
      <dsp:spPr>
        <a:xfrm>
          <a:off x="3417435" y="3348972"/>
          <a:ext cx="2367060" cy="311663"/>
        </a:xfrm>
        <a:prstGeom prst="roundRect">
          <a:avLst>
            <a:gd name="adj" fmla="val 10000"/>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t>更改</a:t>
          </a:r>
          <a:endParaRPr kumimoji="1" lang="ja-JP" altLang="en-US" sz="1800" b="1" kern="1200" dirty="0"/>
        </a:p>
      </dsp:txBody>
      <dsp:txXfrm>
        <a:off x="3426563" y="3358100"/>
        <a:ext cx="2348804" cy="293407"/>
      </dsp:txXfrm>
    </dsp:sp>
    <dsp:sp modelId="{61A421B0-8694-4DD1-A737-7B5F65C55C63}">
      <dsp:nvSpPr>
        <dsp:cNvPr id="0" name=""/>
        <dsp:cNvSpPr/>
      </dsp:nvSpPr>
      <dsp:spPr>
        <a:xfrm rot="2506082">
          <a:off x="2900479" y="3691091"/>
          <a:ext cx="592212" cy="21907"/>
        </a:xfrm>
        <a:custGeom>
          <a:avLst/>
          <a:gdLst/>
          <a:ahLst/>
          <a:cxnLst/>
          <a:rect l="0" t="0" r="0" b="0"/>
          <a:pathLst>
            <a:path>
              <a:moveTo>
                <a:pt x="0" y="10953"/>
              </a:moveTo>
              <a:lnTo>
                <a:pt x="592212" y="10953"/>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3181780" y="3687239"/>
        <a:ext cx="29610" cy="29610"/>
      </dsp:txXfrm>
    </dsp:sp>
    <dsp:sp modelId="{8528AFD5-7770-4BB7-BFD8-0BC3DBECA0E0}">
      <dsp:nvSpPr>
        <dsp:cNvPr id="0" name=""/>
        <dsp:cNvSpPr/>
      </dsp:nvSpPr>
      <dsp:spPr>
        <a:xfrm>
          <a:off x="3417435" y="3743454"/>
          <a:ext cx="2367060" cy="311663"/>
        </a:xfrm>
        <a:prstGeom prst="roundRect">
          <a:avLst>
            <a:gd name="adj" fmla="val 10000"/>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t>免除</a:t>
          </a:r>
          <a:endParaRPr kumimoji="1" lang="ja-JP" altLang="en-US" sz="1800" b="1" kern="1200" dirty="0"/>
        </a:p>
      </dsp:txBody>
      <dsp:txXfrm>
        <a:off x="3426563" y="3752582"/>
        <a:ext cx="2348804" cy="293407"/>
      </dsp:txXfrm>
    </dsp:sp>
    <dsp:sp modelId="{96B70007-EEB8-481A-8CF1-42255D59D55C}">
      <dsp:nvSpPr>
        <dsp:cNvPr id="0" name=""/>
        <dsp:cNvSpPr/>
      </dsp:nvSpPr>
      <dsp:spPr>
        <a:xfrm rot="3645469">
          <a:off x="2744489" y="3888332"/>
          <a:ext cx="904192" cy="21907"/>
        </a:xfrm>
        <a:custGeom>
          <a:avLst/>
          <a:gdLst/>
          <a:ahLst/>
          <a:cxnLst/>
          <a:rect l="0" t="0" r="0" b="0"/>
          <a:pathLst>
            <a:path>
              <a:moveTo>
                <a:pt x="0" y="10953"/>
              </a:moveTo>
              <a:lnTo>
                <a:pt x="904192" y="10953"/>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3173980" y="3876681"/>
        <a:ext cx="45209" cy="45209"/>
      </dsp:txXfrm>
    </dsp:sp>
    <dsp:sp modelId="{3B7C543B-9D5A-4905-B5DC-866673B0903C}">
      <dsp:nvSpPr>
        <dsp:cNvPr id="0" name=""/>
        <dsp:cNvSpPr/>
      </dsp:nvSpPr>
      <dsp:spPr>
        <a:xfrm>
          <a:off x="3417435" y="4137937"/>
          <a:ext cx="2367060" cy="311663"/>
        </a:xfrm>
        <a:prstGeom prst="roundRect">
          <a:avLst>
            <a:gd name="adj" fmla="val 10000"/>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t>混同</a:t>
          </a:r>
          <a:endParaRPr kumimoji="1" lang="ja-JP" altLang="en-US" sz="1800" b="1" kern="1200" dirty="0"/>
        </a:p>
      </dsp:txBody>
      <dsp:txXfrm>
        <a:off x="3426563" y="4147065"/>
        <a:ext cx="2348804" cy="29340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3076364" cy="511731"/>
          </a:xfrm>
          <a:prstGeom prst="rect">
            <a:avLst/>
          </a:prstGeom>
        </p:spPr>
        <p:txBody>
          <a:bodyPr vert="horz" lIns="94823" tIns="47412" rIns="94823" bIns="47412" rtlCol="0"/>
          <a:lstStyle>
            <a:lvl1pPr algn="l">
              <a:defRPr sz="1200"/>
            </a:lvl1pPr>
          </a:lstStyle>
          <a:p>
            <a:r>
              <a:rPr kumimoji="1" lang="en-US" altLang="ja-JP" smtClean="0"/>
              <a:t>Lecture on Obligation, 2015</a:t>
            </a:r>
            <a:endParaRPr kumimoji="1" lang="ja-JP" altLang="en-US"/>
          </a:p>
        </p:txBody>
      </p:sp>
      <p:sp>
        <p:nvSpPr>
          <p:cNvPr id="3" name="日付プレースホルダー 2"/>
          <p:cNvSpPr>
            <a:spLocks noGrp="1"/>
          </p:cNvSpPr>
          <p:nvPr>
            <p:ph type="dt" sz="quarter" idx="1"/>
          </p:nvPr>
        </p:nvSpPr>
        <p:spPr>
          <a:xfrm>
            <a:off x="4021294" y="1"/>
            <a:ext cx="3076364" cy="511731"/>
          </a:xfrm>
          <a:prstGeom prst="rect">
            <a:avLst/>
          </a:prstGeom>
        </p:spPr>
        <p:txBody>
          <a:bodyPr vert="horz" lIns="94823" tIns="47412" rIns="94823" bIns="47412" rtlCol="0"/>
          <a:lstStyle>
            <a:lvl1pPr algn="r">
              <a:defRPr sz="1200"/>
            </a:lvl1pPr>
          </a:lstStyle>
          <a:p>
            <a:r>
              <a:rPr kumimoji="1" lang="en-US" altLang="ja-JP" smtClean="0"/>
              <a:t>2015/6/9</a:t>
            </a:r>
            <a:endParaRPr kumimoji="1" lang="ja-JP" altLang="en-US"/>
          </a:p>
        </p:txBody>
      </p:sp>
      <p:sp>
        <p:nvSpPr>
          <p:cNvPr id="4" name="フッター プレースホルダー 3"/>
          <p:cNvSpPr>
            <a:spLocks noGrp="1"/>
          </p:cNvSpPr>
          <p:nvPr>
            <p:ph type="ftr" sz="quarter" idx="2"/>
          </p:nvPr>
        </p:nvSpPr>
        <p:spPr>
          <a:xfrm>
            <a:off x="0" y="9721107"/>
            <a:ext cx="3076364" cy="511731"/>
          </a:xfrm>
          <a:prstGeom prst="rect">
            <a:avLst/>
          </a:prstGeom>
        </p:spPr>
        <p:txBody>
          <a:bodyPr vert="horz" lIns="94823" tIns="47412" rIns="94823" bIns="47412" rtlCol="0" anchor="b"/>
          <a:lstStyle>
            <a:lvl1pPr algn="l">
              <a:defRPr sz="1200"/>
            </a:lvl1pPr>
          </a:lstStyle>
          <a:p>
            <a:r>
              <a:rPr kumimoji="1" lang="en-US" altLang="ja-JP" smtClean="0"/>
              <a:t>KAGAYAMA Shigeru</a:t>
            </a:r>
            <a:endParaRPr kumimoji="1" lang="ja-JP" altLang="en-US"/>
          </a:p>
        </p:txBody>
      </p:sp>
      <p:sp>
        <p:nvSpPr>
          <p:cNvPr id="5" name="スライド番号プレースホルダー 4"/>
          <p:cNvSpPr>
            <a:spLocks noGrp="1"/>
          </p:cNvSpPr>
          <p:nvPr>
            <p:ph type="sldNum" sz="quarter" idx="3"/>
          </p:nvPr>
        </p:nvSpPr>
        <p:spPr>
          <a:xfrm>
            <a:off x="4021294" y="9721107"/>
            <a:ext cx="3076364" cy="511731"/>
          </a:xfrm>
          <a:prstGeom prst="rect">
            <a:avLst/>
          </a:prstGeom>
        </p:spPr>
        <p:txBody>
          <a:bodyPr vert="horz" lIns="94823" tIns="47412" rIns="94823" bIns="47412" rtlCol="0" anchor="b"/>
          <a:lstStyle>
            <a:lvl1pPr algn="r">
              <a:defRPr sz="1200"/>
            </a:lvl1pPr>
          </a:lstStyle>
          <a:p>
            <a:fld id="{96F7026F-CE35-4F88-BE90-B1E26B835BB0}" type="slidenum">
              <a:rPr kumimoji="1" lang="ja-JP" altLang="en-US" smtClean="0"/>
              <a:t>‹#›</a:t>
            </a:fld>
            <a:endParaRPr kumimoji="1" lang="ja-JP" altLang="en-US"/>
          </a:p>
        </p:txBody>
      </p:sp>
    </p:spTree>
    <p:extLst>
      <p:ext uri="{BB962C8B-B14F-4D97-AF65-F5344CB8AC3E}">
        <p14:creationId xmlns:p14="http://schemas.microsoft.com/office/powerpoint/2010/main" val="3197388825"/>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3076364" cy="511731"/>
          </a:xfrm>
          <a:prstGeom prst="rect">
            <a:avLst/>
          </a:prstGeom>
        </p:spPr>
        <p:txBody>
          <a:bodyPr vert="horz" lIns="94823" tIns="47412" rIns="94823" bIns="47412" rtlCol="0"/>
          <a:lstStyle>
            <a:lvl1pPr algn="l">
              <a:defRPr sz="1200"/>
            </a:lvl1pPr>
          </a:lstStyle>
          <a:p>
            <a:r>
              <a:rPr kumimoji="1" lang="en-US" altLang="ja-JP" smtClean="0"/>
              <a:t>Lecture on Obligation, 2015</a:t>
            </a:r>
            <a:endParaRPr kumimoji="1" lang="ja-JP" altLang="en-US"/>
          </a:p>
        </p:txBody>
      </p:sp>
      <p:sp>
        <p:nvSpPr>
          <p:cNvPr id="3" name="日付プレースホルダー 2"/>
          <p:cNvSpPr>
            <a:spLocks noGrp="1"/>
          </p:cNvSpPr>
          <p:nvPr>
            <p:ph type="dt" idx="1"/>
          </p:nvPr>
        </p:nvSpPr>
        <p:spPr>
          <a:xfrm>
            <a:off x="4021294" y="1"/>
            <a:ext cx="3076364" cy="511731"/>
          </a:xfrm>
          <a:prstGeom prst="rect">
            <a:avLst/>
          </a:prstGeom>
        </p:spPr>
        <p:txBody>
          <a:bodyPr vert="horz" lIns="94823" tIns="47412" rIns="94823" bIns="47412" rtlCol="0"/>
          <a:lstStyle>
            <a:lvl1pPr algn="r">
              <a:defRPr sz="1200"/>
            </a:lvl1pPr>
          </a:lstStyle>
          <a:p>
            <a:r>
              <a:rPr kumimoji="1" lang="en-US" altLang="ja-JP" smtClean="0"/>
              <a:t>2015/6/9</a:t>
            </a:r>
            <a:endParaRPr kumimoji="1" lang="ja-JP" altLang="en-US"/>
          </a:p>
        </p:txBody>
      </p:sp>
      <p:sp>
        <p:nvSpPr>
          <p:cNvPr id="4" name="スライド イメージ プレースホルダー 3"/>
          <p:cNvSpPr>
            <a:spLocks noGrp="1" noRot="1" noChangeAspect="1"/>
          </p:cNvSpPr>
          <p:nvPr>
            <p:ph type="sldImg" idx="2"/>
          </p:nvPr>
        </p:nvSpPr>
        <p:spPr>
          <a:xfrm>
            <a:off x="990600" y="766763"/>
            <a:ext cx="5118100" cy="3838575"/>
          </a:xfrm>
          <a:prstGeom prst="rect">
            <a:avLst/>
          </a:prstGeom>
          <a:noFill/>
          <a:ln w="12700">
            <a:solidFill>
              <a:prstClr val="black"/>
            </a:solidFill>
          </a:ln>
        </p:spPr>
        <p:txBody>
          <a:bodyPr vert="horz" lIns="94823" tIns="47412" rIns="94823" bIns="47412" rtlCol="0" anchor="ctr"/>
          <a:lstStyle/>
          <a:p>
            <a:endParaRPr lang="ja-JP" altLang="en-US"/>
          </a:p>
        </p:txBody>
      </p:sp>
      <p:sp>
        <p:nvSpPr>
          <p:cNvPr id="5" name="ノート プレースホルダー 4"/>
          <p:cNvSpPr>
            <a:spLocks noGrp="1"/>
          </p:cNvSpPr>
          <p:nvPr>
            <p:ph type="body" sz="quarter" idx="3"/>
          </p:nvPr>
        </p:nvSpPr>
        <p:spPr>
          <a:xfrm>
            <a:off x="709931" y="4861441"/>
            <a:ext cx="5679440" cy="4605576"/>
          </a:xfrm>
          <a:prstGeom prst="rect">
            <a:avLst/>
          </a:prstGeom>
        </p:spPr>
        <p:txBody>
          <a:bodyPr vert="horz" lIns="94823" tIns="47412" rIns="94823" bIns="4741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721107"/>
            <a:ext cx="3076364" cy="511731"/>
          </a:xfrm>
          <a:prstGeom prst="rect">
            <a:avLst/>
          </a:prstGeom>
        </p:spPr>
        <p:txBody>
          <a:bodyPr vert="horz" lIns="94823" tIns="47412" rIns="94823" bIns="47412" rtlCol="0" anchor="b"/>
          <a:lstStyle>
            <a:lvl1pPr algn="l">
              <a:defRPr sz="1200"/>
            </a:lvl1p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5"/>
          </p:nvPr>
        </p:nvSpPr>
        <p:spPr>
          <a:xfrm>
            <a:off x="4021294" y="9721107"/>
            <a:ext cx="3076364" cy="511731"/>
          </a:xfrm>
          <a:prstGeom prst="rect">
            <a:avLst/>
          </a:prstGeom>
        </p:spPr>
        <p:txBody>
          <a:bodyPr vert="horz" lIns="94823" tIns="47412" rIns="94823" bIns="47412" rtlCol="0" anchor="b"/>
          <a:lstStyle>
            <a:lvl1pPr algn="r">
              <a:defRPr sz="1200"/>
            </a:lvl1pPr>
          </a:lstStyle>
          <a:p>
            <a:fld id="{817EC7A2-DCFF-4874-A38D-C5AEF563B38D}" type="slidenum">
              <a:rPr kumimoji="1" lang="ja-JP" altLang="en-US" smtClean="0"/>
              <a:t>‹#›</a:t>
            </a:fld>
            <a:endParaRPr kumimoji="1" lang="ja-JP" altLang="en-US"/>
          </a:p>
        </p:txBody>
      </p:sp>
    </p:spTree>
    <p:extLst>
      <p:ext uri="{BB962C8B-B14F-4D97-AF65-F5344CB8AC3E}">
        <p14:creationId xmlns:p14="http://schemas.microsoft.com/office/powerpoint/2010/main" val="2287545246"/>
      </p:ext>
    </p:extLst>
  </p:cSld>
  <p:clrMap bg1="lt1" tx1="dk1" bg2="lt2" tx2="dk2" accent1="accent1" accent2="accent2" accent3="accent3" accent4="accent4" accent5="accent5" accent6="accent6" hlink="hlink" folHlink="folHlink"/>
  <p:hf/>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3" Type="http://schemas.openxmlformats.org/officeDocument/2006/relationships/slide" Target="../slides/slide20.xml"/><Relationship Id="rId2" Type="http://schemas.openxmlformats.org/officeDocument/2006/relationships/slide" Target="../slides/slide45.xml"/><Relationship Id="rId1" Type="http://schemas.openxmlformats.org/officeDocument/2006/relationships/notesMaster" Target="../notesMasters/notesMaster1.xml"/><Relationship Id="rId5" Type="http://schemas.openxmlformats.org/officeDocument/2006/relationships/slide" Target="../slides/slide27.xml"/><Relationship Id="rId4" Type="http://schemas.openxmlformats.org/officeDocument/2006/relationships/slide" Target="../slides/slide25.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　</a:t>
            </a:r>
            <a:r>
              <a:rPr kumimoji="1" lang="ja-JP" altLang="en-US" sz="1200" b="0" dirty="0" smtClean="0"/>
              <a:t>この講義のタイトルは，</a:t>
            </a:r>
            <a:r>
              <a:rPr kumimoji="1" lang="ja-JP" altLang="en-US" sz="1200" b="1" dirty="0" smtClean="0"/>
              <a:t>債権総論</a:t>
            </a:r>
            <a:r>
              <a:rPr kumimoji="1" lang="en-US" altLang="ja-JP" sz="1200" b="1" dirty="0" smtClean="0"/>
              <a:t>1</a:t>
            </a:r>
            <a:r>
              <a:rPr kumimoji="1" lang="ja-JP" altLang="en-US" sz="1200" b="1" dirty="0" smtClean="0"/>
              <a:t>（第十回・サガイ行為取消権）</a:t>
            </a:r>
            <a:r>
              <a:rPr kumimoji="1" lang="ja-JP" altLang="en-US" sz="1200" b="0" dirty="0" smtClean="0"/>
              <a:t>です。</a:t>
            </a:r>
            <a:endParaRPr kumimoji="1" lang="en-US" altLang="ja-JP" sz="1200" b="0" dirty="0" smtClean="0"/>
          </a:p>
          <a:p>
            <a:r>
              <a:rPr kumimoji="1" lang="ja-JP" altLang="en-US" sz="1200" b="0" dirty="0" smtClean="0"/>
              <a:t>★六法とノートを用意してください。</a:t>
            </a:r>
            <a:endParaRPr kumimoji="1" lang="en-US" altLang="ja-JP" sz="1200" b="0" dirty="0" smtClean="0"/>
          </a:p>
          <a:p>
            <a:r>
              <a:rPr kumimoji="1" lang="ja-JP" altLang="en-US" sz="1200" b="0" dirty="0" smtClean="0"/>
              <a:t>★条文が引用されている箇所では，必ず，六法を開いて，その条文を読むようにしましょう。</a:t>
            </a:r>
            <a:endParaRPr kumimoji="1" lang="en-US" altLang="ja-JP" sz="1200" b="0" dirty="0" smtClean="0"/>
          </a:p>
          <a:p>
            <a:r>
              <a:rPr kumimoji="1" lang="ja-JP" altLang="en-US" sz="1200" b="0" dirty="0" smtClean="0"/>
              <a:t>★わからない箇所に出会ったら，そこで止まらずに，どこがわからないのかをノートにメモし，先に進みましょう。</a:t>
            </a:r>
            <a:endParaRPr kumimoji="1" lang="en-US" altLang="ja-JP" sz="1200" b="0" dirty="0" smtClean="0"/>
          </a:p>
          <a:p>
            <a:r>
              <a:rPr kumimoji="1" lang="ja-JP" altLang="en-US" sz="1200" b="0" dirty="0" smtClean="0"/>
              <a:t>■学習を進めるうちに疑問が氷解したときは，忘れずに，ノートに，なぜわからなかったことが，わかるようになったのかをメモしましょう。</a:t>
            </a:r>
            <a:endParaRPr kumimoji="1" lang="en-US" altLang="ja-JP" sz="1200" b="0" dirty="0" smtClean="0"/>
          </a:p>
          <a:p>
            <a:r>
              <a:rPr kumimoji="1" lang="ja-JP" altLang="en-US" sz="1200" b="0" dirty="0" smtClean="0"/>
              <a:t>★そのノートがあれば，定期試験の準備が，とてもらくになるだけではありません。</a:t>
            </a:r>
            <a:endParaRPr kumimoji="1" lang="en-US" altLang="ja-JP" sz="1200" b="0" dirty="0" smtClean="0"/>
          </a:p>
          <a:p>
            <a:r>
              <a:rPr kumimoji="1" lang="ja-JP" altLang="en-US" sz="1200" b="0" dirty="0" smtClean="0"/>
              <a:t>★そのノートは，あなたの一生の宝となるはずです。</a:t>
            </a:r>
            <a:endParaRPr kumimoji="1" lang="en-US" altLang="ja-JP" sz="1200" b="0" dirty="0" smtClean="0"/>
          </a:p>
        </p:txBody>
      </p:sp>
      <p:sp>
        <p:nvSpPr>
          <p:cNvPr id="4" name="スライド番号プレースホルダー 3"/>
          <p:cNvSpPr>
            <a:spLocks noGrp="1"/>
          </p:cNvSpPr>
          <p:nvPr>
            <p:ph type="sldNum" sz="quarter" idx="10"/>
          </p:nvPr>
        </p:nvSpPr>
        <p:spPr/>
        <p:txBody>
          <a:bodyPr/>
          <a:lstStyle/>
          <a:p>
            <a:fld id="{817EC7A2-DCFF-4874-A38D-C5AEF563B38D}" type="slidenum">
              <a:rPr kumimoji="1" lang="ja-JP" altLang="en-US" smtClean="0"/>
              <a:t>1</a:t>
            </a:fld>
            <a:endParaRPr kumimoji="1" lang="ja-JP" altLang="en-US"/>
          </a:p>
        </p:txBody>
      </p:sp>
      <p:sp>
        <p:nvSpPr>
          <p:cNvPr id="5" name="日付プレースホルダー 4"/>
          <p:cNvSpPr>
            <a:spLocks noGrp="1"/>
          </p:cNvSpPr>
          <p:nvPr>
            <p:ph type="dt" idx="11"/>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ヘッダー プレースホルダー 6"/>
          <p:cNvSpPr>
            <a:spLocks noGrp="1"/>
          </p:cNvSpPr>
          <p:nvPr>
            <p:ph type="hdr" sz="quarter" idx="13"/>
          </p:nvPr>
        </p:nvSpPr>
        <p:spPr/>
        <p:txBody>
          <a:bodyPr/>
          <a:lstStyle/>
          <a:p>
            <a:r>
              <a:rPr kumimoji="1" lang="en-US" altLang="ja-JP" smtClean="0"/>
              <a:t>Lecture on Obligation, 2015</a:t>
            </a:r>
            <a:endParaRPr kumimoji="1" lang="ja-JP" altLang="en-US"/>
          </a:p>
        </p:txBody>
      </p:sp>
    </p:spTree>
    <p:extLst>
      <p:ext uri="{BB962C8B-B14F-4D97-AF65-F5344CB8AC3E}">
        <p14:creationId xmlns:p14="http://schemas.microsoft.com/office/powerpoint/2010/main" val="31528665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★サガイ行為取消権の法的性質についての理解を深めるために，サガイ行為取消権の性質をめぐる学説の苦悩の歴史をたどることにします。</a:t>
            </a:r>
            <a:endParaRPr kumimoji="1"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■すなわち，</a:t>
            </a:r>
            <a:r>
              <a:rPr lang="en-US" altLang="ja-JP" sz="2000" dirty="0" smtClean="0"/>
              <a:t>(1)</a:t>
            </a:r>
            <a:r>
              <a:rPr lang="ja-JP" altLang="en-US" sz="2000" dirty="0" smtClean="0"/>
              <a:t>形成権説（取消権説），</a:t>
            </a:r>
            <a:r>
              <a:rPr lang="en-US" altLang="ja-JP" sz="2000" dirty="0" smtClean="0"/>
              <a:t>(2)</a:t>
            </a:r>
            <a:r>
              <a:rPr lang="ja-JP" altLang="en-US" sz="2000" dirty="0" smtClean="0"/>
              <a:t>請求権説，</a:t>
            </a:r>
            <a:r>
              <a:rPr lang="en-US" altLang="ja-JP" sz="2000" dirty="0" smtClean="0"/>
              <a:t>(3)</a:t>
            </a:r>
            <a:r>
              <a:rPr lang="ja-JP" altLang="en-US" sz="2000" dirty="0" smtClean="0"/>
              <a:t>折衷説（相対的取消権説），</a:t>
            </a:r>
            <a:r>
              <a:rPr lang="en-US" altLang="ja-JP" sz="2000" dirty="0" smtClean="0"/>
              <a:t>(4)</a:t>
            </a:r>
            <a:r>
              <a:rPr lang="ja-JP" altLang="en-US" sz="2000" dirty="0" smtClean="0"/>
              <a:t>責任説（責任無効説），</a:t>
            </a:r>
            <a:r>
              <a:rPr lang="en-US" altLang="ja-JP" sz="2000" dirty="0" smtClean="0"/>
              <a:t>(5)</a:t>
            </a:r>
            <a:r>
              <a:rPr lang="ja-JP" altLang="en-US" sz="2000" dirty="0" smtClean="0"/>
              <a:t>訴権説（対抗不能説）という学説の歴史です。</a:t>
            </a:r>
            <a:endParaRPr lang="en-US" altLang="ja-JP" sz="2000" dirty="0" smtClean="0"/>
          </a:p>
          <a:p>
            <a:endParaRPr kumimoji="1" lang="ja-JP" altLang="en-US" dirty="0"/>
          </a:p>
        </p:txBody>
      </p:sp>
      <p:sp>
        <p:nvSpPr>
          <p:cNvPr id="4" name="ヘッダー プレースホルダー 3"/>
          <p:cNvSpPr>
            <a:spLocks noGrp="1"/>
          </p:cNvSpPr>
          <p:nvPr>
            <p:ph type="hdr" sz="quarter" idx="10"/>
          </p:nvPr>
        </p:nvSpPr>
        <p:spPr/>
        <p:txBody>
          <a:bodyPr/>
          <a:lstStyle/>
          <a:p>
            <a:r>
              <a:rPr kumimoji="1" lang="en-US" altLang="ja-JP" smtClean="0"/>
              <a:t>Lecture on Obligation, 2015</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10</a:t>
            </a:fld>
            <a:endParaRPr kumimoji="1" lang="ja-JP" altLang="en-US"/>
          </a:p>
        </p:txBody>
      </p:sp>
    </p:spTree>
    <p:extLst>
      <p:ext uri="{BB962C8B-B14F-4D97-AF65-F5344CB8AC3E}">
        <p14:creationId xmlns:p14="http://schemas.microsoft.com/office/powerpoint/2010/main" val="13817955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★サガイ行為取消権の法的性質，特に，サガイ行為取消権の取消しとは何か</a:t>
            </a:r>
            <a:r>
              <a:rPr kumimoji="1" lang="en-US" altLang="ja-JP" dirty="0" smtClean="0"/>
              <a:t>?</a:t>
            </a:r>
            <a:r>
              <a:rPr kumimoji="1" lang="ja-JP" altLang="en-US" dirty="0" smtClean="0"/>
              <a:t> についての学説の変遷をたどりながら，理解を深めていくことにしましょう。</a:t>
            </a:r>
            <a:endParaRPr kumimoji="1" lang="en-US" altLang="ja-JP" dirty="0" smtClean="0"/>
          </a:p>
          <a:p>
            <a:r>
              <a:rPr kumimoji="1" lang="ja-JP" altLang="en-US" dirty="0" smtClean="0"/>
              <a:t>■サガイ行為取消権に関する学説は，以下のような変遷をたどります。</a:t>
            </a:r>
            <a:endParaRPr kumimoji="1" lang="en-US" altLang="ja-JP" dirty="0" smtClean="0"/>
          </a:p>
          <a:p>
            <a:r>
              <a:rPr kumimoji="1" lang="ja-JP" altLang="en-US" dirty="0" smtClean="0"/>
              <a:t>■第</a:t>
            </a:r>
            <a:r>
              <a:rPr kumimoji="1" lang="en-US" altLang="ja-JP" dirty="0" smtClean="0"/>
              <a:t>1</a:t>
            </a:r>
            <a:r>
              <a:rPr kumimoji="1" lang="ja-JP" altLang="en-US" dirty="0" smtClean="0"/>
              <a:t>に，文字通りに「法律行為の取消し」と考える形成権説</a:t>
            </a:r>
            <a:endParaRPr kumimoji="1" lang="en-US" altLang="ja-JP" dirty="0" smtClean="0"/>
          </a:p>
          <a:p>
            <a:r>
              <a:rPr kumimoji="1" lang="ja-JP" altLang="en-US" dirty="0" smtClean="0"/>
              <a:t>■第</a:t>
            </a:r>
            <a:r>
              <a:rPr kumimoji="1" lang="en-US" altLang="ja-JP" dirty="0" smtClean="0"/>
              <a:t>2</a:t>
            </a:r>
            <a:r>
              <a:rPr kumimoji="1" lang="ja-JP" altLang="en-US" dirty="0" smtClean="0"/>
              <a:t>に，不法行為に基づく原状回復請求と考える請求権説</a:t>
            </a:r>
            <a:endParaRPr kumimoji="1" lang="en-US" altLang="ja-JP" dirty="0" smtClean="0"/>
          </a:p>
          <a:p>
            <a:r>
              <a:rPr kumimoji="1" lang="ja-JP" altLang="en-US" dirty="0" smtClean="0"/>
              <a:t>■第</a:t>
            </a:r>
            <a:r>
              <a:rPr kumimoji="1" lang="en-US" altLang="ja-JP" dirty="0" smtClean="0"/>
              <a:t>3</a:t>
            </a:r>
            <a:r>
              <a:rPr kumimoji="1" lang="ja-JP" altLang="en-US" dirty="0" smtClean="0"/>
              <a:t>に，形成権説と請求権説を折衷した，相対的取消権説</a:t>
            </a:r>
            <a:endParaRPr kumimoji="1" lang="en-US" altLang="ja-JP" dirty="0" smtClean="0"/>
          </a:p>
          <a:p>
            <a:r>
              <a:rPr kumimoji="1" lang="ja-JP" altLang="en-US" dirty="0" smtClean="0"/>
              <a:t>■第</a:t>
            </a:r>
            <a:r>
              <a:rPr kumimoji="1" lang="en-US" altLang="ja-JP" dirty="0" smtClean="0"/>
              <a:t>4</a:t>
            </a:r>
            <a:r>
              <a:rPr kumimoji="1" lang="ja-JP" altLang="en-US" dirty="0" smtClean="0"/>
              <a:t>に，ドイツの学説の影響を受けて，サガイ行為について，責任財産の逸失という効果のみを無効とする責任説</a:t>
            </a:r>
            <a:endParaRPr kumimoji="1" lang="en-US" altLang="ja-JP" dirty="0" smtClean="0"/>
          </a:p>
          <a:p>
            <a:r>
              <a:rPr kumimoji="1" lang="ja-JP" altLang="en-US" dirty="0" smtClean="0"/>
              <a:t>■第</a:t>
            </a:r>
            <a:r>
              <a:rPr kumimoji="1" lang="en-US" altLang="ja-JP" dirty="0" smtClean="0"/>
              <a:t>5</a:t>
            </a:r>
            <a:r>
              <a:rPr kumimoji="1" lang="ja-JP" altLang="en-US" dirty="0" smtClean="0"/>
              <a:t>に，ローマ法のパウルスの訴権からフランスの学説の歴史をたどって，ドイツの責任説をわが国の民法の解釈に取り込んだ訴権説です。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■それでは，これから，表にしたがって，一つ一つの学説をフォローしていくことにしましょう。</a:t>
            </a:r>
            <a:endParaRPr kumimoji="1" lang="en-US" altLang="ja-JP" dirty="0" smtClean="0"/>
          </a:p>
          <a:p>
            <a:endParaRPr kumimoji="1" lang="ja-JP" altLang="en-US" dirty="0"/>
          </a:p>
        </p:txBody>
      </p:sp>
      <p:sp>
        <p:nvSpPr>
          <p:cNvPr id="4" name="ヘッダー プレースホルダー 3"/>
          <p:cNvSpPr>
            <a:spLocks noGrp="1"/>
          </p:cNvSpPr>
          <p:nvPr>
            <p:ph type="hdr" sz="quarter" idx="10"/>
          </p:nvPr>
        </p:nvSpPr>
        <p:spPr/>
        <p:txBody>
          <a:bodyPr/>
          <a:lstStyle/>
          <a:p>
            <a:r>
              <a:rPr kumimoji="1" lang="en-US" altLang="ja-JP" smtClean="0"/>
              <a:t>Lecture on Obligation, 2015</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11</a:t>
            </a:fld>
            <a:endParaRPr kumimoji="1" lang="ja-JP" altLang="en-US"/>
          </a:p>
        </p:txBody>
      </p:sp>
    </p:spTree>
    <p:extLst>
      <p:ext uri="{BB962C8B-B14F-4D97-AF65-F5344CB8AC3E}">
        <p14:creationId xmlns:p14="http://schemas.microsoft.com/office/powerpoint/2010/main" val="24355518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形成権説は，サガイ行為取消権を文字通り，民法</a:t>
            </a:r>
            <a:r>
              <a:rPr kumimoji="1" lang="en-US" altLang="ja-JP" dirty="0" smtClean="0"/>
              <a:t>120</a:t>
            </a:r>
            <a:r>
              <a:rPr kumimoji="1" lang="ja-JP" altLang="en-US" dirty="0" smtClean="0"/>
              <a:t>条以下の，法律行為の取消権と考えるものです。</a:t>
            </a:r>
            <a:endParaRPr kumimoji="1" lang="en-US" altLang="ja-JP" dirty="0" smtClean="0"/>
          </a:p>
          <a:p>
            <a:r>
              <a:rPr kumimoji="1" lang="ja-JP" altLang="en-US" dirty="0" smtClean="0"/>
              <a:t>■サガイ行為の取消しができるのは，当事者ですから，訴訟の相手方は，債務者と受益者の双方を共同被告とする必要があると考えます。</a:t>
            </a:r>
            <a:endParaRPr kumimoji="1" lang="en-US" altLang="ja-JP" dirty="0" smtClean="0"/>
          </a:p>
          <a:p>
            <a:r>
              <a:rPr kumimoji="1" lang="ja-JP" altLang="en-US" dirty="0" smtClean="0"/>
              <a:t>■サガイ行為取消権の法的性質を取消権と考えるため，法律行為は，完全に無効となります。</a:t>
            </a:r>
            <a:endParaRPr kumimoji="1" lang="en-US" altLang="ja-JP" dirty="0" smtClean="0"/>
          </a:p>
          <a:p>
            <a:r>
              <a:rPr kumimoji="1" lang="ja-JP" altLang="en-US" dirty="0" smtClean="0"/>
              <a:t>■しかし，債務者と受益者との双方を訴えなければならないとする点で，現在では，この考え方をとる学説は存在しません。</a:t>
            </a:r>
            <a:endParaRPr kumimoji="1" lang="ja-JP" altLang="en-US" dirty="0"/>
          </a:p>
        </p:txBody>
      </p:sp>
      <p:sp>
        <p:nvSpPr>
          <p:cNvPr id="4" name="ヘッダー プレースホルダー 3"/>
          <p:cNvSpPr>
            <a:spLocks noGrp="1"/>
          </p:cNvSpPr>
          <p:nvPr>
            <p:ph type="hdr" sz="quarter" idx="10"/>
          </p:nvPr>
        </p:nvSpPr>
        <p:spPr/>
        <p:txBody>
          <a:bodyPr/>
          <a:lstStyle/>
          <a:p>
            <a:r>
              <a:rPr kumimoji="1" lang="en-US" altLang="ja-JP" smtClean="0"/>
              <a:t>Lecture on Obligation, 2015</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12</a:t>
            </a:fld>
            <a:endParaRPr kumimoji="1" lang="ja-JP" altLang="en-US"/>
          </a:p>
        </p:txBody>
      </p:sp>
    </p:spTree>
    <p:extLst>
      <p:ext uri="{BB962C8B-B14F-4D97-AF65-F5344CB8AC3E}">
        <p14:creationId xmlns:p14="http://schemas.microsoft.com/office/powerpoint/2010/main" val="12147514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請求権説は，サガイ行為を受益者又は転得者による債権者に対する不法行為であると考えますが，その効果について，単に損害賠償だけでなく，例外的に，例えば，民法</a:t>
            </a:r>
            <a:r>
              <a:rPr kumimoji="1" lang="en-US" altLang="ja-JP" dirty="0" smtClean="0"/>
              <a:t>723</a:t>
            </a:r>
            <a:r>
              <a:rPr kumimoji="1" lang="ja-JP" altLang="en-US" dirty="0" smtClean="0"/>
              <a:t>条（名誉毀損における原状回復）の場合と同様に，原状回復請求権をも認める制度だと考えています。</a:t>
            </a:r>
            <a:endParaRPr kumimoji="1" lang="en-US" altLang="ja-JP" dirty="0" smtClean="0"/>
          </a:p>
          <a:p>
            <a:r>
              <a:rPr kumimoji="1" lang="ja-JP" altLang="en-US" dirty="0" smtClean="0"/>
              <a:t>■債務不履行または不法行為と考えるため，訴えの相手方は，受益者，または，転得者であり，債務者は訴訟当事者とはなりません。</a:t>
            </a:r>
            <a:endParaRPr kumimoji="1" lang="en-US" altLang="ja-JP" dirty="0" smtClean="0"/>
          </a:p>
          <a:p>
            <a:r>
              <a:rPr kumimoji="1" lang="ja-JP" altLang="en-US" dirty="0" smtClean="0"/>
              <a:t>■サガイ行為自体は，債務不履行にはなりえますが，無効ではなく，有効です。</a:t>
            </a:r>
            <a:endParaRPr kumimoji="1" lang="en-US" altLang="ja-JP" dirty="0" smtClean="0"/>
          </a:p>
          <a:p>
            <a:r>
              <a:rPr kumimoji="1" lang="ja-JP" altLang="en-US" dirty="0" smtClean="0"/>
              <a:t>■有効だとすると，債務者は，第三者に財産を譲渡した以上，その回復に応じる義務はないため，</a:t>
            </a:r>
            <a:r>
              <a:rPr kumimoji="1" lang="en-US" altLang="ja-JP" dirty="0" smtClean="0"/>
              <a:t>B</a:t>
            </a:r>
            <a:r>
              <a:rPr kumimoji="1" lang="ja-JP" altLang="en-US" dirty="0" smtClean="0"/>
              <a:t>が同意しない限り逸失財産を回復することができないため，原状回復を実現することができないという，理論的な弱点があります。</a:t>
            </a:r>
            <a:endParaRPr kumimoji="1" lang="ja-JP" altLang="en-US" dirty="0"/>
          </a:p>
        </p:txBody>
      </p:sp>
      <p:sp>
        <p:nvSpPr>
          <p:cNvPr id="4" name="ヘッダー プレースホルダー 3"/>
          <p:cNvSpPr>
            <a:spLocks noGrp="1"/>
          </p:cNvSpPr>
          <p:nvPr>
            <p:ph type="hdr" sz="quarter" idx="10"/>
          </p:nvPr>
        </p:nvSpPr>
        <p:spPr/>
        <p:txBody>
          <a:bodyPr/>
          <a:lstStyle/>
          <a:p>
            <a:r>
              <a:rPr kumimoji="1" lang="en-US" altLang="ja-JP" smtClean="0"/>
              <a:t>Lecture on Obligation, 2015</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13</a:t>
            </a:fld>
            <a:endParaRPr kumimoji="1" lang="ja-JP" altLang="en-US"/>
          </a:p>
        </p:txBody>
      </p:sp>
    </p:spTree>
    <p:extLst>
      <p:ext uri="{BB962C8B-B14F-4D97-AF65-F5344CB8AC3E}">
        <p14:creationId xmlns:p14="http://schemas.microsoft.com/office/powerpoint/2010/main" val="16197719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折衷説は，形成権説と請求権説の理論的な弱点を克服するために形成された説です。</a:t>
            </a:r>
            <a:endParaRPr kumimoji="1" lang="en-US" altLang="ja-JP" dirty="0" smtClean="0"/>
          </a:p>
          <a:p>
            <a:r>
              <a:rPr kumimoji="1" lang="ja-JP" altLang="en-US" dirty="0" smtClean="0"/>
              <a:t>■折衷説は，形成権とは異なり，サガイ行為の取消しを絶対的な取消しとは考えず，債権者と受益者または転得者との間だけで取消しの効果が生じると考えます。</a:t>
            </a:r>
            <a:endParaRPr kumimoji="1" lang="en-US" altLang="ja-JP" dirty="0" smtClean="0"/>
          </a:p>
          <a:p>
            <a:r>
              <a:rPr kumimoji="1" lang="ja-JP" altLang="en-US" dirty="0" smtClean="0"/>
              <a:t>■債権者と受益者または転得者との間では，サガイ行為は相対的に取り消されるため，債権者は，受益者または転得者だけを訴えればよいことになります。</a:t>
            </a:r>
            <a:endParaRPr kumimoji="1" lang="en-US" altLang="ja-JP" dirty="0" smtClean="0"/>
          </a:p>
          <a:p>
            <a:r>
              <a:rPr kumimoji="1" lang="ja-JP" altLang="en-US" dirty="0" smtClean="0"/>
              <a:t>■折衷説によれば，取消しは債権者と受益者または転得者の間だけで効力が生じるため，サガイ行為は，債務者と受益者との間では，完全に有効となります。</a:t>
            </a:r>
            <a:endParaRPr kumimoji="1" lang="en-US" altLang="ja-JP" dirty="0" smtClean="0"/>
          </a:p>
          <a:p>
            <a:r>
              <a:rPr kumimoji="1" lang="ja-JP" altLang="en-US" dirty="0" smtClean="0"/>
              <a:t>■そうすると，確かに，債権者は，相対的な取消しに基づいて，受益者または転得者に対して，逸失財産を回復するよう請求することができます。しかし，債務者と受益者との間のサガイ行為は有効であるため，債務者は，原状回復に応じる義務はありません。</a:t>
            </a:r>
            <a:endParaRPr kumimoji="1" lang="en-US" altLang="ja-JP" dirty="0" smtClean="0"/>
          </a:p>
          <a:p>
            <a:r>
              <a:rPr kumimoji="1" lang="ja-JP" altLang="en-US" dirty="0" smtClean="0"/>
              <a:t>■そこで，原状回復は，債権者に逸失財産を引き渡すことになりますが，そうすると，それ自体が，他の債権者を害するサガイ行為となってしまいます。</a:t>
            </a:r>
            <a:endParaRPr kumimoji="1" lang="en-US" altLang="ja-JP" dirty="0" smtClean="0"/>
          </a:p>
          <a:p>
            <a:r>
              <a:rPr kumimoji="1" lang="ja-JP" altLang="en-US" dirty="0" smtClean="0"/>
              <a:t>■つまり，サガイ行為取消権とは，総債権者のための責任財産を，一人の債権者のみが独占することを防止するための制度であるにもかかわらず，サガイ行為取消権によって，訴えを提起した一債権者のみが，逸失財産を取得し，自らの債権を優先的に回収する結果となってしまい，サガイ行為取消権自体が，第一のサガイ行為を否定しつつ，第二のサガイ行為を認めるという矛盾に陥ることになるのです。</a:t>
            </a:r>
            <a:endParaRPr kumimoji="1" lang="en-US" altLang="ja-JP" dirty="0" smtClean="0"/>
          </a:p>
          <a:p>
            <a:r>
              <a:rPr kumimoji="1" lang="ja-JP" altLang="en-US" dirty="0" smtClean="0"/>
              <a:t>■サガイ行為取消権と比較される破産の場合には，債務者に代わって総債権者を代表する破産管財ニンが選任され，破産財団の財産を保持するために，否認権を行使して，逸失した財産を破産財団に復帰させ，総債権者の利益のために，その財産から各債権者に対して，適切な手続を踏んで配当を行います。</a:t>
            </a:r>
            <a:endParaRPr kumimoji="1" lang="en-US" altLang="ja-JP" dirty="0" smtClean="0"/>
          </a:p>
          <a:p>
            <a:r>
              <a:rPr kumimoji="1" lang="ja-JP" altLang="en-US" dirty="0" smtClean="0"/>
              <a:t>■しかし，サガイ行為取消権の場合には，総債権者を代表する管財ニンは選任されないのですから，サガイ行為取消権を行使する一債権者に対して逸失財産の返還を認めれば，モラルハザード（一債権者が返還を受けた財産，特に，金銭から自らの債権を優先的に回収してしまおうとする誘惑にかられること）が発生することは，目に見えています。</a:t>
            </a:r>
            <a:endParaRPr kumimoji="1" lang="en-US" altLang="ja-JP" dirty="0" smtClean="0"/>
          </a:p>
          <a:p>
            <a:r>
              <a:rPr kumimoji="1" lang="ja-JP" altLang="en-US" dirty="0" smtClean="0"/>
              <a:t>■したがって，逸失財産を受益者または転得者に置いたまま，強制執行を行い，その手続の中で，総債権者が相応の配当を受けることが重要なのです。</a:t>
            </a:r>
            <a:endParaRPr kumimoji="1" lang="en-US" altLang="ja-JP" dirty="0" smtClean="0"/>
          </a:p>
          <a:p>
            <a:r>
              <a:rPr kumimoji="1" lang="ja-JP" altLang="en-US" dirty="0" smtClean="0"/>
              <a:t>■それを目指すのが，次に紹介する責任説です。</a:t>
            </a:r>
            <a:endParaRPr kumimoji="1" lang="ja-JP" altLang="en-US" dirty="0"/>
          </a:p>
        </p:txBody>
      </p:sp>
      <p:sp>
        <p:nvSpPr>
          <p:cNvPr id="4" name="ヘッダー プレースホルダー 3"/>
          <p:cNvSpPr>
            <a:spLocks noGrp="1"/>
          </p:cNvSpPr>
          <p:nvPr>
            <p:ph type="hdr" sz="quarter" idx="10"/>
          </p:nvPr>
        </p:nvSpPr>
        <p:spPr/>
        <p:txBody>
          <a:bodyPr/>
          <a:lstStyle/>
          <a:p>
            <a:r>
              <a:rPr kumimoji="1" lang="en-US" altLang="ja-JP" smtClean="0"/>
              <a:t>Lecture on Obligation, 2015</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14</a:t>
            </a:fld>
            <a:endParaRPr kumimoji="1" lang="ja-JP" altLang="en-US"/>
          </a:p>
        </p:txBody>
      </p:sp>
    </p:spTree>
    <p:extLst>
      <p:ext uri="{BB962C8B-B14F-4D97-AF65-F5344CB8AC3E}">
        <p14:creationId xmlns:p14="http://schemas.microsoft.com/office/powerpoint/2010/main" val="10894706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責任説は，ドイツの制度をわが国に持ち込もうとする説です。基本的には，この説が，わが国のサガイ行為取消権について，納得のいく理論的説明を行った最初のものです。</a:t>
            </a:r>
            <a:endParaRPr kumimoji="1" lang="en-US" altLang="ja-JP" dirty="0" smtClean="0"/>
          </a:p>
          <a:p>
            <a:r>
              <a:rPr kumimoji="1" lang="ja-JP" altLang="en-US" dirty="0" smtClean="0"/>
              <a:t>■ドイツの学説なので，わが国にそのまま持ち込むことはできませんでしたが，改良を加えることによって，わが国に適した学説へと発展させることが可能であり，フランスの学説を承継したわが国の学説で，次に紹介する訴権説も，この責任説から大きな影響を受けています。</a:t>
            </a:r>
            <a:endParaRPr kumimoji="1" lang="en-US" altLang="ja-JP" dirty="0" smtClean="0"/>
          </a:p>
          <a:p>
            <a:r>
              <a:rPr kumimoji="1" lang="ja-JP" altLang="en-US" dirty="0" smtClean="0"/>
              <a:t>■責任説は，サガイ行為について，法律行為を有効としたまま，その効果のうち，責任財産の移転の効果を否定して（責任的無効），債権者が債務者に対する債務名義と受益者または転得者に対する執行認容判決をえることによって，受益者，または，転得者の下で，逸失財産に対する強制執行を可能にする制度であると考えています。</a:t>
            </a:r>
            <a:endParaRPr kumimoji="1" lang="en-US" altLang="ja-JP" dirty="0" smtClean="0"/>
          </a:p>
          <a:p>
            <a:r>
              <a:rPr kumimoji="1" lang="ja-JP" altLang="en-US" dirty="0" smtClean="0"/>
              <a:t>■この説のうち，執行認容判決という制度は，ドイツに特有の制度であるため，責任説は，わが国において広く賛同を得ることができませんでした。しかし，この制度に変わるものが，サガイ行為取消訴訟だと考えれば，それで済む話だったのです。しかし，この説は，残念ながら，債務者の債務名義と要求するというドイツの学説から脱することはできませんでした。</a:t>
            </a:r>
            <a:endParaRPr kumimoji="1" lang="en-US" altLang="ja-JP" dirty="0" smtClean="0"/>
          </a:p>
          <a:p>
            <a:r>
              <a:rPr kumimoji="1" lang="ja-JP" altLang="en-US" dirty="0" smtClean="0"/>
              <a:t>■この説によれば，債権者が，第三者である受益者または転得者の名義となっている債務者からの逸失財産に対して強制執行をするためには，第</a:t>
            </a:r>
            <a:r>
              <a:rPr kumimoji="1" lang="en-US" altLang="ja-JP" dirty="0" smtClean="0"/>
              <a:t>1</a:t>
            </a:r>
            <a:r>
              <a:rPr kumimoji="1" lang="ja-JP" altLang="en-US" dirty="0" smtClean="0"/>
              <a:t>に，債務者に対する債務名義，第</a:t>
            </a:r>
            <a:r>
              <a:rPr kumimoji="1" lang="en-US" altLang="ja-JP" dirty="0" smtClean="0"/>
              <a:t>2</a:t>
            </a:r>
            <a:r>
              <a:rPr kumimoji="1" lang="ja-JP" altLang="en-US" dirty="0" smtClean="0"/>
              <a:t>に，受益者または転得者に対する執行認容判決を得る必要があります。</a:t>
            </a:r>
            <a:endParaRPr kumimoji="1" lang="en-US" altLang="ja-JP" dirty="0" smtClean="0"/>
          </a:p>
          <a:p>
            <a:r>
              <a:rPr kumimoji="1" lang="ja-JP" altLang="en-US" dirty="0" smtClean="0"/>
              <a:t>■この説に修正を施し，債務者に対しては，訴訟告知で足り，受益者または転得者に対してのみ，サガイ行為取消訴訟を行うことによって，受益者または転得者の名義となっている債務者からの逸失財産に対して強制執行が可能となるというように改めると，次の訴権説または対抗不能説と同じになります。</a:t>
            </a:r>
            <a:endParaRPr kumimoji="1" lang="ja-JP" altLang="en-US" dirty="0"/>
          </a:p>
        </p:txBody>
      </p:sp>
      <p:sp>
        <p:nvSpPr>
          <p:cNvPr id="4" name="ヘッダー プレースホルダー 3"/>
          <p:cNvSpPr>
            <a:spLocks noGrp="1"/>
          </p:cNvSpPr>
          <p:nvPr>
            <p:ph type="hdr" sz="quarter" idx="10"/>
          </p:nvPr>
        </p:nvSpPr>
        <p:spPr/>
        <p:txBody>
          <a:bodyPr/>
          <a:lstStyle/>
          <a:p>
            <a:r>
              <a:rPr kumimoji="1" lang="en-US" altLang="ja-JP" smtClean="0"/>
              <a:t>Lecture on Obligation, 2015</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15</a:t>
            </a:fld>
            <a:endParaRPr kumimoji="1" lang="ja-JP" altLang="en-US"/>
          </a:p>
        </p:txBody>
      </p:sp>
    </p:spTree>
    <p:extLst>
      <p:ext uri="{BB962C8B-B14F-4D97-AF65-F5344CB8AC3E}">
        <p14:creationId xmlns:p14="http://schemas.microsoft.com/office/powerpoint/2010/main" val="17260636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サガイ行為取消権の法的性質を民法の条文と整合的に説明できるのが，サガイ行為取消権に関する訴権説または対抗不能説です。</a:t>
            </a:r>
            <a:endParaRPr kumimoji="1" lang="en-US" altLang="ja-JP" dirty="0" smtClean="0"/>
          </a:p>
          <a:p>
            <a:r>
              <a:rPr kumimoji="1" lang="ja-JP" altLang="en-US" dirty="0" smtClean="0"/>
              <a:t>■この説は，サガイ行為取消権の取消しを民法</a:t>
            </a:r>
            <a:r>
              <a:rPr kumimoji="1" lang="en-US" altLang="ja-JP" dirty="0" smtClean="0"/>
              <a:t>120</a:t>
            </a:r>
            <a:r>
              <a:rPr kumimoji="1" lang="ja-JP" altLang="en-US" dirty="0" smtClean="0"/>
              <a:t>条以下の取消しとは考えません。</a:t>
            </a:r>
            <a:endParaRPr kumimoji="1" lang="en-US" altLang="ja-JP" dirty="0" smtClean="0"/>
          </a:p>
          <a:p>
            <a:r>
              <a:rPr kumimoji="1" lang="ja-JP" altLang="en-US" dirty="0" smtClean="0"/>
              <a:t>■第</a:t>
            </a:r>
            <a:r>
              <a:rPr kumimoji="1" lang="en-US" altLang="ja-JP" dirty="0" smtClean="0"/>
              <a:t>1</a:t>
            </a:r>
            <a:r>
              <a:rPr kumimoji="1" lang="ja-JP" altLang="en-US" dirty="0" smtClean="0"/>
              <a:t>の理由は，サガイ行為取消権におけるいわゆる取消権者は，一般債権者なので，もしも，法律行為の取消しと考えると，民法</a:t>
            </a:r>
            <a:r>
              <a:rPr kumimoji="1" lang="en-US" altLang="ja-JP" dirty="0" smtClean="0"/>
              <a:t>120</a:t>
            </a:r>
            <a:r>
              <a:rPr kumimoji="1" lang="ja-JP" altLang="en-US" dirty="0" smtClean="0"/>
              <a:t>条の規定に反することになるからです。</a:t>
            </a:r>
            <a:endParaRPr kumimoji="1" lang="en-US" altLang="ja-JP" dirty="0" smtClean="0"/>
          </a:p>
          <a:p>
            <a:r>
              <a:rPr kumimoji="1" lang="ja-JP" altLang="en-US" dirty="0" smtClean="0"/>
              <a:t>■第</a:t>
            </a:r>
            <a:r>
              <a:rPr kumimoji="1" lang="en-US" altLang="ja-JP" dirty="0" smtClean="0"/>
              <a:t>2</a:t>
            </a:r>
            <a:r>
              <a:rPr kumimoji="1" lang="ja-JP" altLang="en-US" dirty="0" smtClean="0"/>
              <a:t>の理由は，サガイ行為取消権の制度は，小破産といわれているように，破産法第</a:t>
            </a:r>
            <a:r>
              <a:rPr kumimoji="1" lang="en-US" altLang="ja-JP" dirty="0" smtClean="0"/>
              <a:t>160</a:t>
            </a:r>
            <a:r>
              <a:rPr kumimoji="1" lang="ja-JP" altLang="en-US" dirty="0" smtClean="0"/>
              <a:t>条以下の否認権の制度に非常によく似ており，これを民法上の否認権（民法</a:t>
            </a:r>
            <a:r>
              <a:rPr kumimoji="1" lang="en-US" altLang="ja-JP" dirty="0" smtClean="0"/>
              <a:t>37</a:t>
            </a:r>
            <a:r>
              <a:rPr kumimoji="1" lang="ja-JP" altLang="en-US" dirty="0" smtClean="0"/>
              <a:t>条</a:t>
            </a:r>
            <a:r>
              <a:rPr kumimoji="1" lang="en-US" altLang="ja-JP" dirty="0" smtClean="0"/>
              <a:t>5</a:t>
            </a:r>
            <a:r>
              <a:rPr kumimoji="1" lang="ja-JP" altLang="en-US" dirty="0" smtClean="0"/>
              <a:t>項）の意味で理解するのが妥当だからです。</a:t>
            </a:r>
            <a:endParaRPr kumimoji="1" lang="en-US" altLang="ja-JP" dirty="0" smtClean="0"/>
          </a:p>
          <a:p>
            <a:r>
              <a:rPr kumimoji="1" lang="ja-JP" altLang="en-US" dirty="0" smtClean="0"/>
              <a:t>■民法上の否認の考え方は，つぎに詳しく説明しますが，「第三者がある行為を否認できる」ということは，民法では，「ある行為の効果の一部が第三者に対抗できなくなる」という意味です。</a:t>
            </a:r>
            <a:endParaRPr kumimoji="1" lang="en-US" altLang="ja-JP" dirty="0" smtClean="0"/>
          </a:p>
          <a:p>
            <a:r>
              <a:rPr kumimoji="1" lang="ja-JP" altLang="en-US" dirty="0" smtClean="0"/>
              <a:t>■つまり，サガイ行為取消権を民法上は，債務者の責任財産に属する財産を逸失させるサガイ行為を債権者に対抗できなくし，債権者は，逸失財産をあたかも債務者の一般財産に属するものとみなして，強制執行をすることを可能にする制度であると考えるのです。</a:t>
            </a:r>
            <a:endParaRPr kumimoji="1" lang="en-US" altLang="ja-JP" dirty="0" smtClean="0"/>
          </a:p>
          <a:p>
            <a:r>
              <a:rPr kumimoji="1" lang="ja-JP" altLang="en-US" dirty="0" smtClean="0"/>
              <a:t>■したがって，債権者は，受益者または転得者のみに対して，訴えを提起すればよく，債務者には，参加的効力を及ぼすために，訴訟告知をすることで足ります。</a:t>
            </a:r>
            <a:endParaRPr kumimoji="1" lang="en-US" altLang="ja-JP" dirty="0" smtClean="0"/>
          </a:p>
          <a:p>
            <a:r>
              <a:rPr kumimoji="1" lang="ja-JP" altLang="en-US" dirty="0" smtClean="0"/>
              <a:t>■サガイ行為は，サガイ行為取消権の行使によっても，有効のままですが，サガイ行為の効力のうち，責任財産の移転の効果は否認されるため，債権者は，第三者である受益者または転得者に対して，逸失した財産に対して強制執行が可能となります。</a:t>
            </a:r>
            <a:endParaRPr kumimoji="1" lang="en-US" altLang="ja-JP" dirty="0" smtClean="0"/>
          </a:p>
          <a:p>
            <a:r>
              <a:rPr kumimoji="1" lang="ja-JP" altLang="en-US" dirty="0" smtClean="0"/>
              <a:t>■以上の学説の形成過程を眺めることによって，以下のことが理解できたのではないでしょうか。</a:t>
            </a:r>
            <a:endParaRPr kumimoji="1" lang="en-US" altLang="ja-JP" dirty="0" smtClean="0"/>
          </a:p>
          <a:p>
            <a:r>
              <a:rPr kumimoji="1" lang="ja-JP" altLang="en-US" dirty="0" smtClean="0"/>
              <a:t>■第</a:t>
            </a:r>
            <a:r>
              <a:rPr kumimoji="1" lang="en-US" altLang="ja-JP" dirty="0" smtClean="0"/>
              <a:t>1</a:t>
            </a:r>
            <a:r>
              <a:rPr kumimoji="1" lang="ja-JP" altLang="en-US" dirty="0" smtClean="0"/>
              <a:t>に，サガイ行為取消権の法的性質が，民法</a:t>
            </a:r>
            <a:r>
              <a:rPr kumimoji="1" lang="en-US" altLang="ja-JP" dirty="0" smtClean="0"/>
              <a:t>120</a:t>
            </a:r>
            <a:r>
              <a:rPr kumimoji="1" lang="ja-JP" altLang="en-US" dirty="0" smtClean="0"/>
              <a:t>条以下の法律行為の取消権とは異なることが理解できたと思います。</a:t>
            </a:r>
            <a:endParaRPr kumimoji="1" lang="en-US" altLang="ja-JP" dirty="0" smtClean="0"/>
          </a:p>
          <a:p>
            <a:r>
              <a:rPr kumimoji="1" lang="ja-JP" altLang="en-US" dirty="0" smtClean="0"/>
              <a:t>■第</a:t>
            </a:r>
            <a:r>
              <a:rPr kumimoji="1" lang="en-US" altLang="ja-JP" dirty="0" smtClean="0"/>
              <a:t>2</a:t>
            </a:r>
            <a:r>
              <a:rPr kumimoji="1" lang="ja-JP" altLang="en-US" dirty="0" smtClean="0"/>
              <a:t>に，サガイ行為取消権は，破産法上の否認権に非常によく似ているが，破産手続きのように，破産管財ニンによる債権者間の公平な取り扱いを期待できない以上，破産の場合の否認権の行使のように，逸失財産を一債権者への返還や支払を認めることは，モラルハザードを招来する危険な方法であり，サガイ行為取消権が，新たなサガイ行為を認めることになるという矛盾に陥る危険性が高いことが理解できたと思います。</a:t>
            </a:r>
            <a:endParaRPr kumimoji="1" lang="en-US" altLang="ja-JP" dirty="0" smtClean="0"/>
          </a:p>
          <a:p>
            <a:r>
              <a:rPr kumimoji="1" lang="ja-JP" altLang="en-US" dirty="0" smtClean="0"/>
              <a:t>■第</a:t>
            </a:r>
            <a:r>
              <a:rPr kumimoji="1" lang="en-US" altLang="ja-JP" dirty="0" smtClean="0"/>
              <a:t>3</a:t>
            </a:r>
            <a:r>
              <a:rPr kumimoji="1" lang="ja-JP" altLang="en-US" dirty="0" smtClean="0"/>
              <a:t>に，サガイ行為取消権としての民法上の否認は，破産法上の否認権とは異なり，債務者から逸失した財産を一債権者に過ぎないサガイ行為取消権者へと返還するのではなく，受益者または転得者のもとで，逸失財産に対する強制執行を実現することが適切であることが理解できたと思われます。</a:t>
            </a:r>
            <a:endParaRPr kumimoji="1" lang="en-US" altLang="ja-JP" dirty="0" smtClean="0"/>
          </a:p>
          <a:p>
            <a:endParaRPr kumimoji="1" lang="en-US" altLang="ja-JP" dirty="0" smtClean="0"/>
          </a:p>
          <a:p>
            <a:endParaRPr kumimoji="1" lang="ja-JP" altLang="en-US" dirty="0"/>
          </a:p>
        </p:txBody>
      </p:sp>
      <p:sp>
        <p:nvSpPr>
          <p:cNvPr id="4" name="ヘッダー プレースホルダー 3"/>
          <p:cNvSpPr>
            <a:spLocks noGrp="1"/>
          </p:cNvSpPr>
          <p:nvPr>
            <p:ph type="hdr" sz="quarter" idx="10"/>
          </p:nvPr>
        </p:nvSpPr>
        <p:spPr/>
        <p:txBody>
          <a:bodyPr/>
          <a:lstStyle/>
          <a:p>
            <a:r>
              <a:rPr kumimoji="1" lang="en-US" altLang="ja-JP" smtClean="0"/>
              <a:t>Lecture on Obligation, 2015</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16</a:t>
            </a:fld>
            <a:endParaRPr kumimoji="1" lang="ja-JP" altLang="en-US"/>
          </a:p>
        </p:txBody>
      </p:sp>
    </p:spTree>
    <p:extLst>
      <p:ext uri="{BB962C8B-B14F-4D97-AF65-F5344CB8AC3E}">
        <p14:creationId xmlns:p14="http://schemas.microsoft.com/office/powerpoint/2010/main" val="19572058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サガイ行為取消権に関する学説の流れを理解したので，再度，サガイ行為取消権の全体像を図で振り返ってみましょう。</a:t>
            </a:r>
            <a:endParaRPr kumimoji="1" lang="en-US" altLang="ja-JP" dirty="0" smtClean="0"/>
          </a:p>
          <a:p>
            <a:r>
              <a:rPr kumimoji="1" lang="ja-JP" altLang="en-US" dirty="0" smtClean="0"/>
              <a:t>■債権の対内的効力としての強制執行の及ぶ範囲が，サガイ行為による責任財産の逸失につれて，次々と拡大していく様を理解しましょう。</a:t>
            </a:r>
            <a:endParaRPr kumimoji="1" lang="en-US" altLang="ja-JP" dirty="0" smtClean="0"/>
          </a:p>
          <a:p>
            <a:r>
              <a:rPr kumimoji="1" lang="ja-JP" altLang="en-US" dirty="0" smtClean="0"/>
              <a:t>■第</a:t>
            </a:r>
            <a:r>
              <a:rPr kumimoji="1" lang="en-US" altLang="ja-JP" dirty="0" smtClean="0"/>
              <a:t>1</a:t>
            </a:r>
            <a:r>
              <a:rPr kumimoji="1" lang="ja-JP" altLang="en-US" dirty="0" smtClean="0"/>
              <a:t>段階では，サガイ行為によって，債務者の責任財産が第三者である悪意の受益者に移転しても，債権者は，その受益者に対して強制執行ができること，すなわち，サガイ行為に対しては，債権にも追及効があることを確認しましょう。</a:t>
            </a:r>
            <a:endParaRPr kumimoji="1" lang="en-US" altLang="ja-JP" dirty="0" smtClean="0"/>
          </a:p>
          <a:p>
            <a:r>
              <a:rPr kumimoji="1" lang="ja-JP" altLang="en-US" dirty="0" smtClean="0"/>
              <a:t>■第</a:t>
            </a:r>
            <a:r>
              <a:rPr kumimoji="1" lang="en-US" altLang="ja-JP" dirty="0" smtClean="0"/>
              <a:t>2</a:t>
            </a:r>
            <a:r>
              <a:rPr kumimoji="1" lang="ja-JP" altLang="en-US" dirty="0" smtClean="0"/>
              <a:t>段階として，サガイ行為によって，債務者の責任財産が，受益者，転得者というように転々と譲渡されても，債権者は，悪意の転得者に対しても強制執行が可能となること，すなわち，サガイ行為取消権の追及効は，サガイ行為が続く限り永続的に拡大していくことを確認しましょう。</a:t>
            </a:r>
            <a:endParaRPr kumimoji="1" lang="en-US" altLang="ja-JP" dirty="0" smtClean="0"/>
          </a:p>
          <a:p>
            <a:r>
              <a:rPr kumimoji="1" lang="ja-JP" altLang="en-US" dirty="0" smtClean="0"/>
              <a:t>■この点を踏まえると，サガイ行為取消権は，債権と抵当権のような担保物権との間を縮める役割を果たしていることを理解することができると思います。</a:t>
            </a:r>
            <a:endParaRPr kumimoji="1" lang="ja-JP" altLang="en-US" dirty="0"/>
          </a:p>
        </p:txBody>
      </p:sp>
      <p:sp>
        <p:nvSpPr>
          <p:cNvPr id="4" name="ヘッダー プレースホルダー 3"/>
          <p:cNvSpPr>
            <a:spLocks noGrp="1"/>
          </p:cNvSpPr>
          <p:nvPr>
            <p:ph type="hdr" sz="quarter" idx="10"/>
          </p:nvPr>
        </p:nvSpPr>
        <p:spPr/>
        <p:txBody>
          <a:bodyPr/>
          <a:lstStyle/>
          <a:p>
            <a:r>
              <a:rPr kumimoji="1" lang="en-US" altLang="ja-JP" smtClean="0"/>
              <a:t>Lecture on Obligation, 2015</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17</a:t>
            </a:fld>
            <a:endParaRPr kumimoji="1" lang="ja-JP" altLang="en-US"/>
          </a:p>
        </p:txBody>
      </p:sp>
    </p:spTree>
    <p:extLst>
      <p:ext uri="{BB962C8B-B14F-4D97-AF65-F5344CB8AC3E}">
        <p14:creationId xmlns:p14="http://schemas.microsoft.com/office/powerpoint/2010/main" val="30512272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民法</a:t>
            </a:r>
            <a:r>
              <a:rPr kumimoji="1" lang="en-US" altLang="ja-JP" dirty="0" smtClean="0"/>
              <a:t>424</a:t>
            </a:r>
            <a:r>
              <a:rPr kumimoji="1" lang="ja-JP" altLang="en-US" dirty="0" smtClean="0"/>
              <a:t>条以下のサガイ行為取消権については，民法は，わずか</a:t>
            </a:r>
            <a:r>
              <a:rPr kumimoji="1" lang="en-US" altLang="ja-JP" dirty="0" smtClean="0"/>
              <a:t>3</a:t>
            </a:r>
            <a:r>
              <a:rPr kumimoji="1" lang="ja-JP" altLang="en-US" dirty="0" smtClean="0"/>
              <a:t>カ条の条文しか用意していないため，サガイ行為取消権の要件については，判例の発展が大きな役割を果たしてきました。</a:t>
            </a:r>
            <a:endParaRPr kumimoji="1" lang="en-US" altLang="ja-JP" dirty="0" smtClean="0"/>
          </a:p>
          <a:p>
            <a:r>
              <a:rPr kumimoji="1" lang="ja-JP" altLang="en-US" dirty="0" smtClean="0"/>
              <a:t>■その判例は，破産法第</a:t>
            </a:r>
            <a:r>
              <a:rPr kumimoji="1" lang="en-US" altLang="ja-JP" dirty="0" smtClean="0"/>
              <a:t>160</a:t>
            </a:r>
            <a:r>
              <a:rPr kumimoji="1" lang="ja-JP" altLang="en-US" dirty="0" smtClean="0"/>
              <a:t>条以下の否認権の規定に大きな影響を受けてきました。</a:t>
            </a:r>
            <a:endParaRPr kumimoji="1" lang="en-US" altLang="ja-JP" dirty="0" smtClean="0"/>
          </a:p>
          <a:p>
            <a:r>
              <a:rPr kumimoji="1" lang="ja-JP" altLang="en-US" dirty="0" smtClean="0"/>
              <a:t>★そこで，サガイ行為取消権の要件が明確化される際に参考にされてきた，破産法第</a:t>
            </a:r>
            <a:r>
              <a:rPr kumimoji="1" lang="en-US" altLang="ja-JP" dirty="0" smtClean="0"/>
              <a:t>160</a:t>
            </a:r>
            <a:r>
              <a:rPr kumimoji="1" lang="ja-JP" altLang="en-US" dirty="0" smtClean="0"/>
              <a:t>条以下の否認権，とくに，その要件について，概観しておくことにします。</a:t>
            </a:r>
            <a:endParaRPr kumimoji="1" lang="en-US" altLang="ja-JP" dirty="0" smtClean="0"/>
          </a:p>
          <a:p>
            <a:r>
              <a:rPr kumimoji="1" lang="ja-JP" altLang="en-US" dirty="0" smtClean="0"/>
              <a:t>■民法（債権関係）改正によって，サガイ行為取消権については，</a:t>
            </a:r>
            <a:r>
              <a:rPr kumimoji="1" lang="en-US" altLang="ja-JP" dirty="0" smtClean="0"/>
              <a:t>11</a:t>
            </a:r>
            <a:r>
              <a:rPr kumimoji="1" lang="ja-JP" altLang="en-US" dirty="0" smtClean="0"/>
              <a:t>か条が追加され，</a:t>
            </a:r>
            <a:r>
              <a:rPr kumimoji="1" lang="en-US" altLang="ja-JP" dirty="0" smtClean="0"/>
              <a:t>14</a:t>
            </a:r>
            <a:r>
              <a:rPr kumimoji="1" lang="ja-JP" altLang="en-US" dirty="0" smtClean="0"/>
              <a:t>か条の条文として生まれ変わることになりますが，そのほとんどが，破産法第</a:t>
            </a:r>
            <a:r>
              <a:rPr kumimoji="1" lang="en-US" altLang="ja-JP" dirty="0" smtClean="0"/>
              <a:t>160</a:t>
            </a:r>
            <a:r>
              <a:rPr kumimoji="1" lang="ja-JP" altLang="en-US" dirty="0" smtClean="0"/>
              <a:t>条以下の否認権の規定のパクリです。</a:t>
            </a:r>
            <a:endParaRPr kumimoji="1" lang="en-US" altLang="ja-JP" dirty="0" smtClean="0"/>
          </a:p>
          <a:p>
            <a:r>
              <a:rPr kumimoji="1" lang="ja-JP" altLang="en-US" dirty="0" smtClean="0"/>
              <a:t>■したがって，近い招来に改正されることが確実な改正条文を理解する上でも，破産法第</a:t>
            </a:r>
            <a:r>
              <a:rPr kumimoji="1" lang="en-US" altLang="ja-JP" dirty="0" smtClean="0"/>
              <a:t>160</a:t>
            </a:r>
            <a:r>
              <a:rPr kumimoji="1" lang="ja-JP" altLang="en-US" dirty="0" smtClean="0"/>
              <a:t>条以下の否認権の条文を理解しておくことが有益だと思われます。</a:t>
            </a:r>
            <a:endParaRPr kumimoji="1" lang="en-US" altLang="ja-JP" dirty="0" smtClean="0"/>
          </a:p>
          <a:p>
            <a:r>
              <a:rPr kumimoji="1" lang="ja-JP" altLang="en-US" dirty="0" smtClean="0"/>
              <a:t>■破産法第</a:t>
            </a:r>
            <a:r>
              <a:rPr kumimoji="1" lang="en-US" altLang="ja-JP" dirty="0" smtClean="0"/>
              <a:t>160</a:t>
            </a:r>
            <a:r>
              <a:rPr kumimoji="1" lang="ja-JP" altLang="en-US" dirty="0" smtClean="0"/>
              <a:t>条以下の否認権の要件は，以下のように分類されています。</a:t>
            </a:r>
            <a:endParaRPr kumimoji="1" lang="en-US" altLang="ja-JP" dirty="0" smtClean="0"/>
          </a:p>
          <a:p>
            <a:r>
              <a:rPr kumimoji="1" lang="ja-JP" altLang="en-US" dirty="0" smtClean="0"/>
              <a:t>★第</a:t>
            </a:r>
            <a:r>
              <a:rPr kumimoji="1" lang="en-US" altLang="ja-JP" dirty="0" smtClean="0"/>
              <a:t>1</a:t>
            </a:r>
            <a:r>
              <a:rPr kumimoji="1" lang="ja-JP" altLang="en-US" dirty="0" smtClean="0"/>
              <a:t>は，隠匿等の処分行為（破産法第</a:t>
            </a:r>
            <a:r>
              <a:rPr kumimoji="1" lang="en-US" altLang="ja-JP" dirty="0" smtClean="0"/>
              <a:t>161</a:t>
            </a:r>
            <a:r>
              <a:rPr kumimoji="1" lang="ja-JP" altLang="en-US" dirty="0" smtClean="0"/>
              <a:t>条）です。■</a:t>
            </a:r>
            <a:endParaRPr kumimoji="1" lang="en-US" altLang="ja-JP" dirty="0" smtClean="0"/>
          </a:p>
          <a:p>
            <a:r>
              <a:rPr kumimoji="1" lang="ja-JP" altLang="en-US" dirty="0" smtClean="0"/>
              <a:t>★第</a:t>
            </a:r>
            <a:r>
              <a:rPr kumimoji="1" lang="en-US" altLang="ja-JP" dirty="0" smtClean="0"/>
              <a:t>2</a:t>
            </a:r>
            <a:r>
              <a:rPr kumimoji="1" lang="ja-JP" altLang="en-US" dirty="0" smtClean="0"/>
              <a:t>は，担保の供与等の将来の処分行為（破産法第</a:t>
            </a:r>
            <a:r>
              <a:rPr kumimoji="1" lang="en-US" altLang="ja-JP" dirty="0" smtClean="0"/>
              <a:t>162</a:t>
            </a:r>
            <a:r>
              <a:rPr kumimoji="1" lang="ja-JP" altLang="en-US" dirty="0" smtClean="0"/>
              <a:t>条）です。■</a:t>
            </a:r>
            <a:endParaRPr kumimoji="1" lang="en-US" altLang="ja-JP" dirty="0" smtClean="0"/>
          </a:p>
          <a:p>
            <a:r>
              <a:rPr kumimoji="1" lang="ja-JP" altLang="en-US" dirty="0" smtClean="0"/>
              <a:t>★第</a:t>
            </a:r>
            <a:r>
              <a:rPr kumimoji="1" lang="en-US" altLang="ja-JP" dirty="0" smtClean="0"/>
              <a:t>3</a:t>
            </a:r>
            <a:r>
              <a:rPr kumimoji="1" lang="ja-JP" altLang="en-US" dirty="0" smtClean="0"/>
              <a:t>は，偏頗行為（破産法第</a:t>
            </a:r>
            <a:r>
              <a:rPr kumimoji="1" lang="en-US" altLang="ja-JP" dirty="0" smtClean="0"/>
              <a:t>160</a:t>
            </a:r>
            <a:r>
              <a:rPr kumimoji="1" lang="ja-JP" altLang="en-US" dirty="0" smtClean="0"/>
              <a:t>条第</a:t>
            </a:r>
            <a:r>
              <a:rPr kumimoji="1" lang="en-US" altLang="ja-JP" dirty="0" smtClean="0"/>
              <a:t>2</a:t>
            </a:r>
            <a:r>
              <a:rPr kumimoji="1" lang="ja-JP" altLang="en-US" dirty="0" smtClean="0"/>
              <a:t>項）です。■</a:t>
            </a:r>
            <a:endParaRPr kumimoji="1" lang="en-US" altLang="ja-JP" dirty="0" smtClean="0"/>
          </a:p>
          <a:p>
            <a:r>
              <a:rPr kumimoji="1" lang="ja-JP" altLang="en-US" dirty="0" smtClean="0"/>
              <a:t>★第</a:t>
            </a:r>
            <a:r>
              <a:rPr kumimoji="1" lang="en-US" altLang="ja-JP" dirty="0" smtClean="0"/>
              <a:t>4</a:t>
            </a:r>
            <a:r>
              <a:rPr kumimoji="1" lang="ja-JP" altLang="en-US" dirty="0" smtClean="0"/>
              <a:t>は，無償行為（破産法第</a:t>
            </a:r>
            <a:r>
              <a:rPr kumimoji="1" lang="en-US" altLang="ja-JP" dirty="0" smtClean="0"/>
              <a:t>160</a:t>
            </a:r>
            <a:r>
              <a:rPr kumimoji="1" lang="ja-JP" altLang="en-US" dirty="0" smtClean="0"/>
              <a:t>条第</a:t>
            </a:r>
            <a:r>
              <a:rPr kumimoji="1" lang="en-US" altLang="ja-JP" dirty="0" smtClean="0"/>
              <a:t>3</a:t>
            </a:r>
            <a:r>
              <a:rPr kumimoji="1" lang="ja-JP" altLang="en-US" dirty="0" smtClean="0"/>
              <a:t>項）です。</a:t>
            </a:r>
            <a:endParaRPr kumimoji="1" lang="en-US" altLang="ja-JP" dirty="0" smtClean="0"/>
          </a:p>
          <a:p>
            <a:endParaRPr kumimoji="1" lang="ja-JP" altLang="en-US" dirty="0"/>
          </a:p>
        </p:txBody>
      </p:sp>
      <p:sp>
        <p:nvSpPr>
          <p:cNvPr id="4" name="ヘッダー プレースホルダー 3"/>
          <p:cNvSpPr>
            <a:spLocks noGrp="1"/>
          </p:cNvSpPr>
          <p:nvPr>
            <p:ph type="hdr" sz="quarter" idx="10"/>
          </p:nvPr>
        </p:nvSpPr>
        <p:spPr/>
        <p:txBody>
          <a:bodyPr/>
          <a:lstStyle/>
          <a:p>
            <a:r>
              <a:rPr kumimoji="1" lang="en-US" altLang="ja-JP" smtClean="0"/>
              <a:t>Lecture on Obligation, 2015</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18</a:t>
            </a:fld>
            <a:endParaRPr kumimoji="1" lang="ja-JP" altLang="en-US"/>
          </a:p>
        </p:txBody>
      </p:sp>
    </p:spTree>
    <p:extLst>
      <p:ext uri="{BB962C8B-B14F-4D97-AF65-F5344CB8AC3E}">
        <p14:creationId xmlns:p14="http://schemas.microsoft.com/office/powerpoint/2010/main" val="38576337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★サガイ行為取消権の要件は，破産法第</a:t>
            </a:r>
            <a:r>
              <a:rPr kumimoji="1" lang="en-US" altLang="ja-JP" dirty="0" smtClean="0"/>
              <a:t>160</a:t>
            </a:r>
            <a:r>
              <a:rPr kumimoji="1" lang="ja-JP" altLang="en-US" dirty="0" smtClean="0"/>
              <a:t>条以下の否認権の要件に非常によく似ています。</a:t>
            </a:r>
            <a:endParaRPr kumimoji="1" lang="en-US" altLang="ja-JP" dirty="0" smtClean="0"/>
          </a:p>
          <a:p>
            <a:r>
              <a:rPr kumimoji="1" lang="ja-JP" altLang="en-US" dirty="0" smtClean="0"/>
              <a:t>■すなわち，先に述べたように，破産法第</a:t>
            </a:r>
            <a:r>
              <a:rPr kumimoji="1" lang="en-US" altLang="ja-JP" dirty="0" smtClean="0"/>
              <a:t>160</a:t>
            </a:r>
            <a:r>
              <a:rPr kumimoji="1" lang="ja-JP" altLang="en-US" dirty="0" smtClean="0"/>
              <a:t>条以下の否認権の要件は，以下のように分類されています。</a:t>
            </a:r>
            <a:endParaRPr kumimoji="1" lang="en-US" altLang="ja-JP" dirty="0" smtClean="0"/>
          </a:p>
          <a:p>
            <a:r>
              <a:rPr kumimoji="1" lang="ja-JP" altLang="en-US" dirty="0" smtClean="0"/>
              <a:t>■第</a:t>
            </a:r>
            <a:r>
              <a:rPr kumimoji="1" lang="en-US" altLang="ja-JP" dirty="0" smtClean="0"/>
              <a:t>1</a:t>
            </a:r>
            <a:r>
              <a:rPr kumimoji="1" lang="ja-JP" altLang="en-US" dirty="0" smtClean="0"/>
              <a:t>は，隠匿等の処分行為（破産法第</a:t>
            </a:r>
            <a:r>
              <a:rPr kumimoji="1" lang="en-US" altLang="ja-JP" dirty="0" smtClean="0"/>
              <a:t>161</a:t>
            </a:r>
            <a:r>
              <a:rPr kumimoji="1" lang="ja-JP" altLang="en-US" dirty="0" smtClean="0"/>
              <a:t>条）です。</a:t>
            </a:r>
            <a:endParaRPr kumimoji="1" lang="en-US" altLang="ja-JP" dirty="0" smtClean="0"/>
          </a:p>
          <a:p>
            <a:r>
              <a:rPr kumimoji="1" lang="ja-JP" altLang="en-US" dirty="0" smtClean="0"/>
              <a:t>■第</a:t>
            </a:r>
            <a:r>
              <a:rPr kumimoji="1" lang="en-US" altLang="ja-JP" dirty="0" smtClean="0"/>
              <a:t>2</a:t>
            </a:r>
            <a:r>
              <a:rPr kumimoji="1" lang="ja-JP" altLang="en-US" dirty="0" smtClean="0"/>
              <a:t>は，担保の供与等の将来の処分行為（破産法第</a:t>
            </a:r>
            <a:r>
              <a:rPr kumimoji="1" lang="en-US" altLang="ja-JP" dirty="0" smtClean="0"/>
              <a:t>162</a:t>
            </a:r>
            <a:r>
              <a:rPr kumimoji="1" lang="ja-JP" altLang="en-US" dirty="0" smtClean="0"/>
              <a:t>条）です。■</a:t>
            </a:r>
            <a:endParaRPr kumimoji="1" lang="en-US" altLang="ja-JP" dirty="0" smtClean="0"/>
          </a:p>
          <a:p>
            <a:r>
              <a:rPr kumimoji="1" lang="ja-JP" altLang="en-US" dirty="0" smtClean="0"/>
              <a:t>■第</a:t>
            </a:r>
            <a:r>
              <a:rPr kumimoji="1" lang="en-US" altLang="ja-JP" dirty="0" smtClean="0"/>
              <a:t>3</a:t>
            </a:r>
            <a:r>
              <a:rPr kumimoji="1" lang="ja-JP" altLang="en-US" dirty="0" smtClean="0"/>
              <a:t>は，偏頗行為（破産法第</a:t>
            </a:r>
            <a:r>
              <a:rPr kumimoji="1" lang="en-US" altLang="ja-JP" dirty="0" smtClean="0"/>
              <a:t>160</a:t>
            </a:r>
            <a:r>
              <a:rPr kumimoji="1" lang="ja-JP" altLang="en-US" dirty="0" smtClean="0"/>
              <a:t>条第</a:t>
            </a:r>
            <a:r>
              <a:rPr kumimoji="1" lang="en-US" altLang="ja-JP" dirty="0" smtClean="0"/>
              <a:t>2</a:t>
            </a:r>
            <a:r>
              <a:rPr kumimoji="1" lang="ja-JP" altLang="en-US" dirty="0" smtClean="0"/>
              <a:t>項）です。■</a:t>
            </a:r>
            <a:endParaRPr kumimoji="1" lang="en-US" altLang="ja-JP" dirty="0" smtClean="0"/>
          </a:p>
          <a:p>
            <a:r>
              <a:rPr kumimoji="1" lang="ja-JP" altLang="en-US" dirty="0" smtClean="0"/>
              <a:t>■第</a:t>
            </a:r>
            <a:r>
              <a:rPr kumimoji="1" lang="en-US" altLang="ja-JP" dirty="0" smtClean="0"/>
              <a:t>4</a:t>
            </a:r>
            <a:r>
              <a:rPr kumimoji="1" lang="ja-JP" altLang="en-US" dirty="0" smtClean="0"/>
              <a:t>は，無償行為（破産法第</a:t>
            </a:r>
            <a:r>
              <a:rPr kumimoji="1" lang="en-US" altLang="ja-JP" dirty="0" smtClean="0"/>
              <a:t>160</a:t>
            </a:r>
            <a:r>
              <a:rPr kumimoji="1" lang="ja-JP" altLang="en-US" dirty="0" smtClean="0"/>
              <a:t>条第</a:t>
            </a:r>
            <a:r>
              <a:rPr kumimoji="1" lang="en-US" altLang="ja-JP" dirty="0" smtClean="0"/>
              <a:t>3</a:t>
            </a:r>
            <a:r>
              <a:rPr kumimoji="1" lang="ja-JP" altLang="en-US" dirty="0" smtClean="0"/>
              <a:t>項）です。</a:t>
            </a:r>
            <a:endParaRPr kumimoji="1" lang="en-US" altLang="ja-JP" dirty="0" smtClean="0"/>
          </a:p>
        </p:txBody>
      </p:sp>
      <p:sp>
        <p:nvSpPr>
          <p:cNvPr id="4" name="ヘッダー プレースホルダー 3"/>
          <p:cNvSpPr>
            <a:spLocks noGrp="1"/>
          </p:cNvSpPr>
          <p:nvPr>
            <p:ph type="hdr" sz="quarter" idx="10"/>
          </p:nvPr>
        </p:nvSpPr>
        <p:spPr/>
        <p:txBody>
          <a:bodyPr/>
          <a:lstStyle/>
          <a:p>
            <a:r>
              <a:rPr kumimoji="1" lang="en-US" altLang="ja-JP" smtClean="0"/>
              <a:t>Lecture on Obligation, 2015</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19</a:t>
            </a:fld>
            <a:endParaRPr kumimoji="1" lang="ja-JP" altLang="en-US"/>
          </a:p>
        </p:txBody>
      </p:sp>
    </p:spTree>
    <p:extLst>
      <p:ext uri="{BB962C8B-B14F-4D97-AF65-F5344CB8AC3E}">
        <p14:creationId xmlns:p14="http://schemas.microsoft.com/office/powerpoint/2010/main" val="24755916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債権総論</a:t>
            </a:r>
            <a:r>
              <a:rPr kumimoji="1" lang="en-US" altLang="ja-JP" dirty="0" smtClean="0"/>
              <a:t>1</a:t>
            </a:r>
            <a:r>
              <a:rPr kumimoji="1" lang="ja-JP" altLang="en-US" dirty="0" smtClean="0"/>
              <a:t>の目次です。■</a:t>
            </a:r>
            <a:endParaRPr kumimoji="1" lang="en-US" altLang="ja-JP" dirty="0" smtClean="0"/>
          </a:p>
          <a:p>
            <a:r>
              <a:rPr kumimoji="1" lang="ja-JP" altLang="en-US" dirty="0" smtClean="0"/>
              <a:t>　債権総論全体の体系図をみて，債権法総論</a:t>
            </a:r>
            <a:r>
              <a:rPr kumimoji="1" lang="en-US" altLang="ja-JP" dirty="0" smtClean="0"/>
              <a:t>1</a:t>
            </a:r>
            <a:r>
              <a:rPr kumimoji="1" lang="ja-JP" altLang="en-US" dirty="0" smtClean="0"/>
              <a:t>の位置づけを確認しておきましょう。</a:t>
            </a:r>
            <a:endParaRPr kumimoji="1" lang="ja-JP" altLang="en-US" dirty="0"/>
          </a:p>
        </p:txBody>
      </p:sp>
      <p:sp>
        <p:nvSpPr>
          <p:cNvPr id="4" name="ヘッダー プレースホルダー 3"/>
          <p:cNvSpPr>
            <a:spLocks noGrp="1"/>
          </p:cNvSpPr>
          <p:nvPr>
            <p:ph type="hdr" sz="quarter" idx="10"/>
          </p:nvPr>
        </p:nvSpPr>
        <p:spPr/>
        <p:txBody>
          <a:bodyPr/>
          <a:lstStyle/>
          <a:p>
            <a:r>
              <a:rPr kumimoji="1" lang="en-US" altLang="ja-JP" smtClean="0"/>
              <a:t>Lecture on Obligation, 2015</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2</a:t>
            </a:fld>
            <a:endParaRPr kumimoji="1" lang="ja-JP" altLang="en-US"/>
          </a:p>
        </p:txBody>
      </p:sp>
    </p:spTree>
    <p:extLst>
      <p:ext uri="{BB962C8B-B14F-4D97-AF65-F5344CB8AC3E}">
        <p14:creationId xmlns:p14="http://schemas.microsoft.com/office/powerpoint/2010/main" val="24460812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800" dirty="0" smtClean="0"/>
              <a:t>　破産法上の否認権については，その概要が第</a:t>
            </a:r>
            <a:r>
              <a:rPr lang="en-US" altLang="ja-JP" sz="1800" dirty="0" smtClean="0"/>
              <a:t>160</a:t>
            </a:r>
            <a:r>
              <a:rPr lang="ja-JP" altLang="en-US" sz="1800" dirty="0" smtClean="0"/>
              <a:t>条において，以下のように規定されています。■</a:t>
            </a:r>
            <a:endParaRPr lang="en-US" altLang="ja-JP" sz="1800" dirty="0" smtClean="0"/>
          </a:p>
          <a:p>
            <a:r>
              <a:rPr lang="ja-JP" altLang="en-US" sz="1800" dirty="0" smtClean="0"/>
              <a:t>★破産法　</a:t>
            </a:r>
            <a:r>
              <a:rPr lang="ja-JP" altLang="en-US" sz="1800" b="1" dirty="0" smtClean="0"/>
              <a:t>第</a:t>
            </a:r>
            <a:r>
              <a:rPr lang="en-US" altLang="ja-JP" sz="1800" b="1" dirty="0" smtClean="0"/>
              <a:t>160</a:t>
            </a:r>
            <a:r>
              <a:rPr lang="ja-JP" altLang="en-US" sz="1800" b="1" dirty="0" smtClean="0"/>
              <a:t>条</a:t>
            </a:r>
            <a:r>
              <a:rPr lang="ja-JP" altLang="en-US" sz="1800" dirty="0" smtClean="0"/>
              <a:t>（破産債権者を害する行為の否認）</a:t>
            </a:r>
            <a:endParaRPr lang="en-US" altLang="ja-JP" sz="1800" dirty="0" smtClean="0"/>
          </a:p>
          <a:p>
            <a:r>
              <a:rPr lang="ja-JP" altLang="en-US" sz="1600" dirty="0" smtClean="0"/>
              <a:t>■第</a:t>
            </a:r>
            <a:r>
              <a:rPr lang="en-US" altLang="ja-JP" sz="1600" dirty="0" smtClean="0"/>
              <a:t>160</a:t>
            </a:r>
            <a:r>
              <a:rPr lang="ja-JP" altLang="en-US" sz="1600" dirty="0" smtClean="0"/>
              <a:t>条▲第</a:t>
            </a:r>
            <a:r>
              <a:rPr lang="en-US" altLang="ja-JP" sz="1600" dirty="0" smtClean="0"/>
              <a:t>1</a:t>
            </a:r>
            <a:r>
              <a:rPr lang="ja-JP" altLang="en-US" sz="1600" dirty="0" smtClean="0"/>
              <a:t>項■</a:t>
            </a:r>
            <a:r>
              <a:rPr lang="en-US" altLang="ja-JP" sz="1600" dirty="0" smtClean="0"/>
              <a:t>〔</a:t>
            </a:r>
            <a:r>
              <a:rPr lang="ja-JP" altLang="en-US" sz="1600" b="1" dirty="0" smtClean="0">
                <a:solidFill>
                  <a:schemeClr val="tx2"/>
                </a:solidFill>
              </a:rPr>
              <a:t>サガイ行為否認</a:t>
            </a:r>
            <a:r>
              <a:rPr lang="en-US" altLang="ja-JP" sz="1600" dirty="0" smtClean="0"/>
              <a:t>〕</a:t>
            </a:r>
            <a:r>
              <a:rPr lang="ja-JP" altLang="en-US" sz="1600" dirty="0" smtClean="0"/>
              <a:t>■</a:t>
            </a:r>
            <a:endParaRPr lang="en-US" altLang="ja-JP" sz="1600" dirty="0" smtClean="0"/>
          </a:p>
          <a:p>
            <a:r>
              <a:rPr lang="ja-JP" altLang="en-US" sz="1600" dirty="0" smtClean="0"/>
              <a:t>★次に掲げる行為（担保の供与又は</a:t>
            </a:r>
            <a:r>
              <a:rPr lang="ja-JP" altLang="en-US" sz="1600" b="1" dirty="0" smtClean="0">
                <a:solidFill>
                  <a:schemeClr val="tx2"/>
                </a:solidFill>
              </a:rPr>
              <a:t>債務の消滅に関する行為を除く</a:t>
            </a:r>
            <a:r>
              <a:rPr lang="ja-JP" altLang="en-US" sz="1600" dirty="0" smtClean="0"/>
              <a:t>。）は，破産手続開始後，破産財団のために否認することができる。■</a:t>
            </a:r>
            <a:endParaRPr lang="en-US" altLang="ja-JP" sz="1600" dirty="0" smtClean="0"/>
          </a:p>
          <a:p>
            <a:r>
              <a:rPr lang="ja-JP" altLang="en-US" sz="1400" b="0" dirty="0" smtClean="0"/>
              <a:t>★第</a:t>
            </a:r>
            <a:r>
              <a:rPr lang="en-US" altLang="ja-JP" sz="1400" b="0" dirty="0" smtClean="0"/>
              <a:t>1</a:t>
            </a:r>
            <a:r>
              <a:rPr lang="ja-JP" altLang="en-US" sz="1400" b="0" dirty="0" smtClean="0"/>
              <a:t>項▲第一号■</a:t>
            </a:r>
            <a:r>
              <a:rPr lang="ja-JP" altLang="en-US" sz="1400" b="1" dirty="0" smtClean="0"/>
              <a:t>破産者が破産債権者を害することを知ってした行為</a:t>
            </a:r>
            <a:r>
              <a:rPr lang="ja-JP" altLang="en-US" sz="1400" dirty="0" smtClean="0"/>
              <a:t>。ただし，これによって利益を受けた者が，その行為の当時，破産債権者を害する事実を知らなかったときは，この限りでない。■</a:t>
            </a:r>
            <a:endParaRPr lang="en-US" altLang="ja-JP" sz="1400" dirty="0" smtClean="0"/>
          </a:p>
          <a:p>
            <a:pPr marL="0" indent="0">
              <a:buNone/>
            </a:pPr>
            <a:r>
              <a:rPr lang="ja-JP" altLang="en-US" sz="1400" dirty="0" smtClean="0"/>
              <a:t>★第</a:t>
            </a:r>
            <a:r>
              <a:rPr lang="en-US" altLang="ja-JP" sz="1400" dirty="0" smtClean="0"/>
              <a:t>1</a:t>
            </a:r>
            <a:r>
              <a:rPr lang="ja-JP" altLang="en-US" sz="1400" dirty="0" smtClean="0"/>
              <a:t>項▲第二号■破産者が支払の停止又は破産手続開始の申立て（以下この節において「</a:t>
            </a:r>
            <a:r>
              <a:rPr lang="ja-JP" altLang="en-US" sz="1400" b="1" dirty="0" smtClean="0"/>
              <a:t>支払の停止等</a:t>
            </a:r>
            <a:r>
              <a:rPr lang="ja-JP" altLang="en-US" sz="1400" dirty="0" smtClean="0"/>
              <a:t>」という。）</a:t>
            </a:r>
            <a:r>
              <a:rPr lang="ja-JP" altLang="en-US" sz="1400" b="1" dirty="0" smtClean="0"/>
              <a:t>があった後にした 破産債権者を害する行為</a:t>
            </a:r>
            <a:r>
              <a:rPr lang="ja-JP" altLang="en-US" sz="1400" dirty="0" smtClean="0"/>
              <a:t>。ただし，これによって利益を受けた者が，その行為の当時，支払の停止等があったこと及び破産債権者を害する事実を知らなかったときは，この限りでない。■</a:t>
            </a:r>
            <a:endParaRPr lang="en-US" altLang="ja-JP" sz="1400" dirty="0" smtClean="0"/>
          </a:p>
          <a:p>
            <a:pPr marL="0" indent="0">
              <a:buNone/>
            </a:pPr>
            <a:r>
              <a:rPr lang="ja-JP" altLang="en-US" sz="1600" dirty="0" smtClean="0"/>
              <a:t>★第</a:t>
            </a:r>
            <a:r>
              <a:rPr lang="en-US" altLang="ja-JP" sz="1600" dirty="0" smtClean="0"/>
              <a:t>160</a:t>
            </a:r>
            <a:r>
              <a:rPr lang="ja-JP" altLang="en-US" sz="1600" dirty="0" smtClean="0"/>
              <a:t>条▲第</a:t>
            </a:r>
            <a:r>
              <a:rPr lang="en-US" altLang="ja-JP" sz="1600" dirty="0" smtClean="0"/>
              <a:t>2</a:t>
            </a:r>
            <a:r>
              <a:rPr lang="ja-JP" altLang="en-US" sz="1600" dirty="0" smtClean="0"/>
              <a:t>項■</a:t>
            </a:r>
            <a:r>
              <a:rPr lang="en-US" altLang="ja-JP" sz="1600" dirty="0" smtClean="0"/>
              <a:t>〔</a:t>
            </a:r>
            <a:r>
              <a:rPr lang="ja-JP" altLang="en-US" sz="1600" b="1" dirty="0" smtClean="0">
                <a:solidFill>
                  <a:schemeClr val="tx2"/>
                </a:solidFill>
              </a:rPr>
              <a:t>偏頗行為否認</a:t>
            </a:r>
            <a:r>
              <a:rPr lang="en-US" altLang="ja-JP" sz="1600" dirty="0" smtClean="0"/>
              <a:t>〕</a:t>
            </a:r>
          </a:p>
          <a:p>
            <a:pPr marL="0" indent="0">
              <a:buNone/>
            </a:pPr>
            <a:r>
              <a:rPr lang="ja-JP" altLang="en-US" sz="1600" dirty="0" smtClean="0"/>
              <a:t>■破産者がした</a:t>
            </a:r>
            <a:r>
              <a:rPr lang="ja-JP" altLang="en-US" sz="1600" b="1" dirty="0" smtClean="0">
                <a:solidFill>
                  <a:schemeClr val="tx2"/>
                </a:solidFill>
              </a:rPr>
              <a:t>債務の消滅に関する行為であって</a:t>
            </a:r>
            <a:r>
              <a:rPr lang="ja-JP" altLang="en-US" sz="1600" dirty="0" smtClean="0"/>
              <a:t>，</a:t>
            </a:r>
            <a:r>
              <a:rPr lang="ja-JP" altLang="en-US" sz="1600" b="1" dirty="0" smtClean="0"/>
              <a:t>債権者の受けた給付の価額が当該行為によって消滅した債務の額より過大であるもの</a:t>
            </a:r>
            <a:r>
              <a:rPr lang="ja-JP" altLang="en-US" sz="1600" dirty="0" smtClean="0"/>
              <a:t>は，前項各号に掲げる要件のいずれかに該当するときは，破産手続開始後，その消滅した債務の額に相当する部分以外の部分に限り，破産財団のために否認することができる。■</a:t>
            </a:r>
            <a:endParaRPr lang="en-US" altLang="ja-JP" sz="1600" dirty="0" smtClean="0"/>
          </a:p>
          <a:p>
            <a:pPr marL="0" indent="0">
              <a:buNone/>
            </a:pPr>
            <a:r>
              <a:rPr lang="ja-JP" altLang="en-US" sz="1600" dirty="0" smtClean="0"/>
              <a:t>★第</a:t>
            </a:r>
            <a:r>
              <a:rPr lang="en-US" altLang="ja-JP" sz="1600" dirty="0" smtClean="0"/>
              <a:t>160</a:t>
            </a:r>
            <a:r>
              <a:rPr lang="ja-JP" altLang="en-US" sz="1600" dirty="0" smtClean="0"/>
              <a:t>条▲第</a:t>
            </a:r>
            <a:r>
              <a:rPr lang="en-US" altLang="ja-JP" sz="1600" dirty="0" smtClean="0"/>
              <a:t>3</a:t>
            </a:r>
            <a:r>
              <a:rPr lang="ja-JP" altLang="en-US" sz="1600" dirty="0" smtClean="0"/>
              <a:t>項■</a:t>
            </a:r>
            <a:r>
              <a:rPr lang="en-US" altLang="ja-JP" sz="1600" dirty="0" smtClean="0"/>
              <a:t>〔</a:t>
            </a:r>
            <a:r>
              <a:rPr lang="ja-JP" altLang="en-US" sz="1600" b="1" dirty="0" smtClean="0">
                <a:solidFill>
                  <a:schemeClr val="tx2"/>
                </a:solidFill>
              </a:rPr>
              <a:t>無償行為否認</a:t>
            </a:r>
            <a:r>
              <a:rPr lang="en-US" altLang="ja-JP" sz="1600" dirty="0" smtClean="0"/>
              <a:t>〕</a:t>
            </a:r>
          </a:p>
          <a:p>
            <a:pPr marL="0" indent="0">
              <a:buNone/>
            </a:pPr>
            <a:r>
              <a:rPr lang="ja-JP" altLang="en-US" sz="1600" dirty="0" smtClean="0"/>
              <a:t>■破産者が支払の停止等があった後又はその前</a:t>
            </a:r>
            <a:r>
              <a:rPr lang="en-US" altLang="ja-JP" sz="1600" b="1" dirty="0" smtClean="0"/>
              <a:t>6</a:t>
            </a:r>
            <a:r>
              <a:rPr lang="ja-JP" altLang="en-US" sz="1600" b="1" dirty="0" smtClean="0"/>
              <a:t>月以内にした無償行為及びこれと同視すべき有償行為</a:t>
            </a:r>
            <a:r>
              <a:rPr lang="ja-JP" altLang="en-US" sz="1600" dirty="0" smtClean="0"/>
              <a:t>は，破産手続開始後，破産財団のために否認することができる。</a:t>
            </a:r>
            <a:endParaRPr kumimoji="1" lang="ja-JP" altLang="en-US" sz="1600" dirty="0" smtClean="0"/>
          </a:p>
          <a:p>
            <a:endParaRPr kumimoji="1" lang="ja-JP" altLang="en-US" dirty="0"/>
          </a:p>
        </p:txBody>
      </p:sp>
      <p:sp>
        <p:nvSpPr>
          <p:cNvPr id="4" name="ヘッダー プレースホルダー 3"/>
          <p:cNvSpPr>
            <a:spLocks noGrp="1"/>
          </p:cNvSpPr>
          <p:nvPr>
            <p:ph type="hdr" sz="quarter" idx="10"/>
          </p:nvPr>
        </p:nvSpPr>
        <p:spPr/>
        <p:txBody>
          <a:bodyPr/>
          <a:lstStyle/>
          <a:p>
            <a:r>
              <a:rPr kumimoji="1" lang="en-US" altLang="ja-JP" smtClean="0"/>
              <a:t>Lecture on Obligation, 2015</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20</a:t>
            </a:fld>
            <a:endParaRPr kumimoji="1" lang="ja-JP" altLang="en-US"/>
          </a:p>
        </p:txBody>
      </p:sp>
    </p:spTree>
    <p:extLst>
      <p:ext uri="{BB962C8B-B14F-4D97-AF65-F5344CB8AC3E}">
        <p14:creationId xmlns:p14="http://schemas.microsoft.com/office/powerpoint/2010/main" val="8924133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破産法第</a:t>
            </a:r>
            <a:r>
              <a:rPr kumimoji="1" lang="en-US" altLang="ja-JP" dirty="0" smtClean="0"/>
              <a:t>161</a:t>
            </a:r>
            <a:r>
              <a:rPr kumimoji="1" lang="ja-JP" altLang="en-US" dirty="0" smtClean="0"/>
              <a:t>条は，否認権の重要な類型としての「隠匿等の行為」について以下のように規定しています。</a:t>
            </a:r>
            <a:endParaRPr kumimoji="1" lang="en-US" altLang="ja-JP" dirty="0" smtClean="0"/>
          </a:p>
          <a:p>
            <a:r>
              <a:rPr lang="ja-JP" altLang="en-US" b="0" dirty="0" smtClean="0"/>
              <a:t>★</a:t>
            </a:r>
            <a:r>
              <a:rPr lang="ja-JP" altLang="en-US" b="1" dirty="0" smtClean="0"/>
              <a:t>破産法</a:t>
            </a:r>
            <a:r>
              <a:rPr lang="ja-JP" altLang="en-US" dirty="0" smtClean="0"/>
              <a:t>　第</a:t>
            </a:r>
            <a:r>
              <a:rPr lang="en-US" altLang="ja-JP" dirty="0" smtClean="0"/>
              <a:t>161</a:t>
            </a:r>
            <a:r>
              <a:rPr lang="ja-JP" altLang="en-US" dirty="0" smtClean="0"/>
              <a:t>条（相当の対価を得てした財産の処分行為の否認）■</a:t>
            </a:r>
            <a:endParaRPr lang="en-US" altLang="ja-JP" dirty="0" smtClean="0"/>
          </a:p>
          <a:p>
            <a:r>
              <a:rPr lang="ja-JP" altLang="en-US" dirty="0" smtClean="0"/>
              <a:t>★第</a:t>
            </a:r>
            <a:r>
              <a:rPr lang="en-US" altLang="ja-JP" dirty="0" smtClean="0"/>
              <a:t>161</a:t>
            </a:r>
            <a:r>
              <a:rPr lang="ja-JP" altLang="en-US" dirty="0" smtClean="0"/>
              <a:t>条▲第</a:t>
            </a:r>
            <a:r>
              <a:rPr lang="en-US" altLang="ja-JP" dirty="0" smtClean="0"/>
              <a:t>1</a:t>
            </a:r>
            <a:r>
              <a:rPr lang="ja-JP" altLang="en-US" dirty="0" smtClean="0"/>
              <a:t>項■破産者が，その有する財産を処分する行為をした場合において，その行為の相手方から相当の対価を取得しているときは，その行為は，つぎに掲げる要件のいずれにも該当する場合に限り，破産手続開始後，破産財団のために否認することができる。</a:t>
            </a:r>
            <a:endParaRPr lang="en-US" altLang="ja-JP" dirty="0" smtClean="0"/>
          </a:p>
          <a:p>
            <a:r>
              <a:rPr lang="ja-JP" altLang="en-US" dirty="0" smtClean="0"/>
              <a:t>★第</a:t>
            </a:r>
            <a:r>
              <a:rPr lang="en-US" altLang="ja-JP" dirty="0" smtClean="0"/>
              <a:t>161</a:t>
            </a:r>
            <a:r>
              <a:rPr lang="ja-JP" altLang="en-US" dirty="0" smtClean="0"/>
              <a:t>条▲第</a:t>
            </a:r>
            <a:r>
              <a:rPr lang="en-US" altLang="ja-JP" dirty="0" smtClean="0"/>
              <a:t>1</a:t>
            </a:r>
            <a:r>
              <a:rPr lang="ja-JP" altLang="en-US" dirty="0" smtClean="0"/>
              <a:t>項▲第一号■当該行為が，不動産の金銭への換価その他の当該処分による財産の種類の変更により，破産者において隠匿，無償の供与その他の破産債権者を害する処分（以下この条並びに第</a:t>
            </a:r>
            <a:r>
              <a:rPr lang="en-US" altLang="ja-JP" dirty="0" smtClean="0"/>
              <a:t>168</a:t>
            </a:r>
            <a:r>
              <a:rPr lang="ja-JP" altLang="en-US" dirty="0" smtClean="0"/>
              <a:t>条第</a:t>
            </a:r>
            <a:r>
              <a:rPr lang="en-US" altLang="ja-JP" dirty="0" smtClean="0"/>
              <a:t>2</a:t>
            </a:r>
            <a:r>
              <a:rPr lang="ja-JP" altLang="en-US" dirty="0" smtClean="0"/>
              <a:t>項及び第</a:t>
            </a:r>
            <a:r>
              <a:rPr lang="en-US" altLang="ja-JP" dirty="0" smtClean="0"/>
              <a:t>3</a:t>
            </a:r>
            <a:r>
              <a:rPr lang="ja-JP" altLang="en-US" dirty="0" smtClean="0"/>
              <a:t>項において「隠匿等の処分」という。）をするおそれを現に生じさせるものであること。</a:t>
            </a:r>
            <a:endParaRPr lang="en-US" altLang="ja-JP" dirty="0" smtClean="0"/>
          </a:p>
          <a:p>
            <a:r>
              <a:rPr lang="ja-JP" altLang="en-US" dirty="0" smtClean="0"/>
              <a:t>★第</a:t>
            </a:r>
            <a:r>
              <a:rPr lang="en-US" altLang="ja-JP" dirty="0" smtClean="0"/>
              <a:t>161</a:t>
            </a:r>
            <a:r>
              <a:rPr lang="ja-JP" altLang="en-US" dirty="0" smtClean="0"/>
              <a:t>条▲第</a:t>
            </a:r>
            <a:r>
              <a:rPr lang="en-US" altLang="ja-JP" dirty="0" smtClean="0"/>
              <a:t>1</a:t>
            </a:r>
            <a:r>
              <a:rPr lang="ja-JP" altLang="en-US" dirty="0" smtClean="0"/>
              <a:t>項▲第二号■破産者が，当該行為の当時，対価として取得した金銭その他の財産について，隠匿等の処分をする意思を有していたこと。</a:t>
            </a:r>
            <a:endParaRPr lang="en-US" altLang="ja-JP" dirty="0" smtClean="0"/>
          </a:p>
          <a:p>
            <a:r>
              <a:rPr lang="ja-JP" altLang="en-US" dirty="0" smtClean="0"/>
              <a:t>★第</a:t>
            </a:r>
            <a:r>
              <a:rPr lang="en-US" altLang="ja-JP" dirty="0" smtClean="0"/>
              <a:t>161</a:t>
            </a:r>
            <a:r>
              <a:rPr lang="ja-JP" altLang="en-US" dirty="0" smtClean="0"/>
              <a:t>条▲第</a:t>
            </a:r>
            <a:r>
              <a:rPr lang="en-US" altLang="ja-JP" dirty="0" smtClean="0"/>
              <a:t>1</a:t>
            </a:r>
            <a:r>
              <a:rPr lang="ja-JP" altLang="en-US" dirty="0" smtClean="0"/>
              <a:t>項▲第三号■相手方が，当該行為の当時，破産者が前号の隠匿等の処分をする意思を有していたことを知っていたこと。</a:t>
            </a:r>
            <a:endParaRPr lang="en-US" altLang="ja-JP" dirty="0" smtClean="0"/>
          </a:p>
          <a:p>
            <a:r>
              <a:rPr lang="ja-JP" altLang="en-US" dirty="0" smtClean="0"/>
              <a:t>★第</a:t>
            </a:r>
            <a:r>
              <a:rPr lang="en-US" altLang="ja-JP" dirty="0" smtClean="0"/>
              <a:t>161</a:t>
            </a:r>
            <a:r>
              <a:rPr lang="ja-JP" altLang="en-US" dirty="0" smtClean="0"/>
              <a:t>条▲第</a:t>
            </a:r>
            <a:r>
              <a:rPr lang="en-US" altLang="ja-JP" dirty="0" smtClean="0"/>
              <a:t>2</a:t>
            </a:r>
            <a:r>
              <a:rPr lang="ja-JP" altLang="en-US" dirty="0" smtClean="0"/>
              <a:t>項■前項の規定の適用については，当該行為の相手方が次に掲げる者のいずれかであるときは，その相手方は，当該行為の当時，破産者が同項第二号の隠匿等の処分をする意思を有していたことを知っていたものと推定する。■</a:t>
            </a:r>
            <a:endParaRPr lang="en-US" altLang="ja-JP" dirty="0" smtClean="0"/>
          </a:p>
          <a:p>
            <a:r>
              <a:rPr lang="ja-JP" altLang="en-US" dirty="0" smtClean="0"/>
              <a:t>★第</a:t>
            </a:r>
            <a:r>
              <a:rPr lang="en-US" altLang="ja-JP" dirty="0" smtClean="0"/>
              <a:t>161</a:t>
            </a:r>
            <a:r>
              <a:rPr lang="ja-JP" altLang="en-US" dirty="0" smtClean="0"/>
              <a:t>条▲第</a:t>
            </a:r>
            <a:r>
              <a:rPr lang="en-US" altLang="ja-JP" dirty="0" smtClean="0"/>
              <a:t>2</a:t>
            </a:r>
            <a:r>
              <a:rPr lang="ja-JP" altLang="en-US" dirty="0" smtClean="0"/>
              <a:t>項▲第一号■破産者が法人である場合のその理事，取締役，執行役，監事，監査役，清算人又はこれらに準ずる者■</a:t>
            </a:r>
            <a:endParaRPr lang="en-US" altLang="ja-JP" dirty="0" smtClean="0"/>
          </a:p>
          <a:p>
            <a:r>
              <a:rPr lang="ja-JP" altLang="en-US" dirty="0" smtClean="0"/>
              <a:t>★第</a:t>
            </a:r>
            <a:r>
              <a:rPr lang="en-US" altLang="ja-JP" dirty="0" smtClean="0"/>
              <a:t>161</a:t>
            </a:r>
            <a:r>
              <a:rPr lang="ja-JP" altLang="en-US" dirty="0" smtClean="0"/>
              <a:t>条▲第</a:t>
            </a:r>
            <a:r>
              <a:rPr lang="en-US" altLang="ja-JP" dirty="0" smtClean="0"/>
              <a:t>2</a:t>
            </a:r>
            <a:r>
              <a:rPr lang="ja-JP" altLang="en-US" dirty="0" smtClean="0"/>
              <a:t>項▲第二号■破産者が法人である場合にその破産者について次のイからハまでに掲げる者のいずれかに該当する者■</a:t>
            </a:r>
            <a:endParaRPr lang="en-US" altLang="ja-JP" dirty="0" smtClean="0"/>
          </a:p>
          <a:p>
            <a:r>
              <a:rPr lang="ja-JP" altLang="en-US" dirty="0" smtClean="0"/>
              <a:t>★第</a:t>
            </a:r>
            <a:r>
              <a:rPr lang="en-US" altLang="ja-JP" dirty="0" smtClean="0"/>
              <a:t>161</a:t>
            </a:r>
            <a:r>
              <a:rPr lang="ja-JP" altLang="en-US" dirty="0" smtClean="0"/>
              <a:t>条▲第</a:t>
            </a:r>
            <a:r>
              <a:rPr lang="en-US" altLang="ja-JP" dirty="0" smtClean="0"/>
              <a:t>2</a:t>
            </a:r>
            <a:r>
              <a:rPr lang="ja-JP" altLang="en-US" dirty="0" smtClean="0"/>
              <a:t>項▲第二号▲イ■破産者である株式会社の総株主の議決権の過半数を有する者■</a:t>
            </a:r>
            <a:endParaRPr lang="en-US" altLang="ja-JP" dirty="0" smtClean="0"/>
          </a:p>
          <a:p>
            <a:r>
              <a:rPr lang="ja-JP" altLang="en-US" dirty="0" smtClean="0"/>
              <a:t>★第</a:t>
            </a:r>
            <a:r>
              <a:rPr lang="en-US" altLang="ja-JP" dirty="0" smtClean="0"/>
              <a:t>161</a:t>
            </a:r>
            <a:r>
              <a:rPr lang="ja-JP" altLang="en-US" dirty="0" smtClean="0"/>
              <a:t>条▲第</a:t>
            </a:r>
            <a:r>
              <a:rPr lang="en-US" altLang="ja-JP" dirty="0" smtClean="0"/>
              <a:t>2</a:t>
            </a:r>
            <a:r>
              <a:rPr lang="ja-JP" altLang="en-US" dirty="0" smtClean="0"/>
              <a:t>項▲第二号▲ロ■破産者である株式会社の総株主の議決権の過半数を子株式会社又は親法人及び子株式会社が有する場合における当該親法人■</a:t>
            </a:r>
            <a:endParaRPr lang="en-US" altLang="ja-JP" dirty="0" smtClean="0"/>
          </a:p>
          <a:p>
            <a:r>
              <a:rPr lang="ja-JP" altLang="en-US" dirty="0" smtClean="0"/>
              <a:t>★第</a:t>
            </a:r>
            <a:r>
              <a:rPr lang="en-US" altLang="ja-JP" dirty="0" smtClean="0"/>
              <a:t>161</a:t>
            </a:r>
            <a:r>
              <a:rPr lang="ja-JP" altLang="en-US" dirty="0" smtClean="0"/>
              <a:t>条▲第</a:t>
            </a:r>
            <a:r>
              <a:rPr lang="en-US" altLang="ja-JP" dirty="0" smtClean="0"/>
              <a:t>2</a:t>
            </a:r>
            <a:r>
              <a:rPr lang="ja-JP" altLang="en-US" dirty="0" smtClean="0"/>
              <a:t>項▲第二号▲ハ■株式会社以外の法人が破産者である場合におけるイ又はロに掲げる者に準ずる者■</a:t>
            </a:r>
            <a:endParaRPr lang="en-US" altLang="ja-JP" dirty="0" smtClean="0"/>
          </a:p>
          <a:p>
            <a:r>
              <a:rPr lang="ja-JP" altLang="en-US" dirty="0" smtClean="0"/>
              <a:t>★第</a:t>
            </a:r>
            <a:r>
              <a:rPr lang="en-US" altLang="ja-JP" dirty="0" smtClean="0"/>
              <a:t>161</a:t>
            </a:r>
            <a:r>
              <a:rPr lang="ja-JP" altLang="en-US" dirty="0" smtClean="0"/>
              <a:t>条▲第</a:t>
            </a:r>
            <a:r>
              <a:rPr lang="en-US" altLang="ja-JP" dirty="0" smtClean="0"/>
              <a:t>2</a:t>
            </a:r>
            <a:r>
              <a:rPr lang="ja-JP" altLang="en-US" dirty="0" smtClean="0"/>
              <a:t>項▲第三号破産者の親族又は同居者</a:t>
            </a:r>
            <a:endParaRPr kumimoji="1" lang="ja-JP" altLang="en-US" dirty="0" smtClean="0"/>
          </a:p>
          <a:p>
            <a:endParaRPr kumimoji="1" lang="ja-JP" altLang="en-US" dirty="0" smtClean="0"/>
          </a:p>
          <a:p>
            <a:endParaRPr kumimoji="1" lang="ja-JP" altLang="en-US" dirty="0"/>
          </a:p>
        </p:txBody>
      </p:sp>
      <p:sp>
        <p:nvSpPr>
          <p:cNvPr id="4" name="ヘッダー プレースホルダー 3"/>
          <p:cNvSpPr>
            <a:spLocks noGrp="1"/>
          </p:cNvSpPr>
          <p:nvPr>
            <p:ph type="hdr" sz="quarter" idx="10"/>
          </p:nvPr>
        </p:nvSpPr>
        <p:spPr/>
        <p:txBody>
          <a:bodyPr/>
          <a:lstStyle/>
          <a:p>
            <a:r>
              <a:rPr kumimoji="1" lang="en-US" altLang="ja-JP" smtClean="0"/>
              <a:t>Lecture on Obligation, 2015</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21</a:t>
            </a:fld>
            <a:endParaRPr kumimoji="1" lang="ja-JP" altLang="en-US"/>
          </a:p>
        </p:txBody>
      </p:sp>
    </p:spTree>
    <p:extLst>
      <p:ext uri="{BB962C8B-B14F-4D97-AF65-F5344CB8AC3E}">
        <p14:creationId xmlns:p14="http://schemas.microsoft.com/office/powerpoint/2010/main" val="24634055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　破産法第</a:t>
            </a:r>
            <a:r>
              <a:rPr kumimoji="1" lang="en-US" altLang="ja-JP" dirty="0" smtClean="0"/>
              <a:t>16</a:t>
            </a:r>
            <a:r>
              <a:rPr kumimoji="1" lang="ja-JP" altLang="en-US" dirty="0" smtClean="0"/>
              <a:t>２条は，否認権の重要な類型としての「担保の供与等」について以下のように規定しています。</a:t>
            </a:r>
            <a:endParaRPr kumimoji="1" lang="en-US" altLang="ja-JP" dirty="0" smtClean="0"/>
          </a:p>
          <a:p>
            <a:r>
              <a:rPr lang="ja-JP" altLang="en-US" sz="2000" b="0" dirty="0" smtClean="0"/>
              <a:t>★</a:t>
            </a:r>
            <a:r>
              <a:rPr lang="ja-JP" altLang="en-US" sz="2000" b="1" dirty="0" smtClean="0"/>
              <a:t>破産法</a:t>
            </a:r>
            <a:r>
              <a:rPr lang="ja-JP" altLang="en-US" sz="2000" dirty="0" smtClean="0"/>
              <a:t>　第</a:t>
            </a:r>
            <a:r>
              <a:rPr lang="en-US" altLang="ja-JP" sz="2000" dirty="0" smtClean="0"/>
              <a:t>162</a:t>
            </a:r>
            <a:r>
              <a:rPr lang="ja-JP" altLang="en-US" sz="2000" dirty="0" smtClean="0"/>
              <a:t>条（特定の債権者に対する担保の供与等の否認）■</a:t>
            </a:r>
            <a:endParaRPr lang="en-US" altLang="ja-JP" sz="2000" dirty="0" smtClean="0"/>
          </a:p>
          <a:p>
            <a:r>
              <a:rPr lang="ja-JP" altLang="en-US" sz="2000" dirty="0" smtClean="0"/>
              <a:t>★第</a:t>
            </a:r>
            <a:r>
              <a:rPr lang="en-US" altLang="ja-JP" sz="2000" dirty="0" smtClean="0"/>
              <a:t>162</a:t>
            </a:r>
            <a:r>
              <a:rPr lang="ja-JP" altLang="en-US" sz="2000" dirty="0" smtClean="0"/>
              <a:t>条▲第</a:t>
            </a:r>
            <a:r>
              <a:rPr lang="en-US" altLang="ja-JP" sz="2000" dirty="0" smtClean="0"/>
              <a:t>1</a:t>
            </a:r>
            <a:r>
              <a:rPr lang="ja-JP" altLang="en-US" sz="2000" dirty="0" smtClean="0"/>
              <a:t>項■</a:t>
            </a:r>
            <a:r>
              <a:rPr lang="ja-JP" altLang="en-US" sz="1600" dirty="0" smtClean="0"/>
              <a:t>つぎに掲げる行為（既存の債務についてされた</a:t>
            </a:r>
            <a:r>
              <a:rPr lang="ja-JP" altLang="en-US" sz="1600" b="1" dirty="0" smtClean="0">
                <a:solidFill>
                  <a:srgbClr val="002060"/>
                </a:solidFill>
              </a:rPr>
              <a:t>担保の供与</a:t>
            </a:r>
            <a:r>
              <a:rPr lang="ja-JP" altLang="en-US" sz="1600" dirty="0" smtClean="0"/>
              <a:t>又は</a:t>
            </a:r>
            <a:r>
              <a:rPr lang="ja-JP" altLang="en-US" sz="1600" b="1" dirty="0" smtClean="0">
                <a:solidFill>
                  <a:srgbClr val="002060"/>
                </a:solidFill>
              </a:rPr>
              <a:t>債務の消滅</a:t>
            </a:r>
            <a:r>
              <a:rPr lang="ja-JP" altLang="en-US" sz="1600" dirty="0" smtClean="0"/>
              <a:t>に関する行為に限る。）は，破産手続開始後，破産財団のために否認することができる。■</a:t>
            </a:r>
            <a:endParaRPr lang="en-US" altLang="ja-JP" sz="1600" dirty="0" smtClean="0"/>
          </a:p>
          <a:p>
            <a:r>
              <a:rPr lang="ja-JP" altLang="en-US" sz="1600" dirty="0" smtClean="0"/>
              <a:t>★第</a:t>
            </a:r>
            <a:r>
              <a:rPr lang="en-US" altLang="ja-JP" sz="1600" dirty="0" smtClean="0"/>
              <a:t>162</a:t>
            </a:r>
            <a:r>
              <a:rPr lang="ja-JP" altLang="en-US" sz="1600" dirty="0" smtClean="0"/>
              <a:t>条▲第</a:t>
            </a:r>
            <a:r>
              <a:rPr lang="en-US" altLang="ja-JP" sz="1600" dirty="0" smtClean="0"/>
              <a:t>1</a:t>
            </a:r>
            <a:r>
              <a:rPr lang="ja-JP" altLang="en-US" sz="1600" dirty="0" smtClean="0"/>
              <a:t>項▲第</a:t>
            </a:r>
            <a:r>
              <a:rPr lang="ja-JP" altLang="en-US" sz="1500" dirty="0" smtClean="0"/>
              <a:t>一号■破産者が支払不能になった後又は破産手続開始の申立てがあった後にした行為。ただし，債権者が，その行為の当時，次のイ又はロに掲げる区分に応じ，それぞれ当該イ又はロに定める事実を知っていた場合に限る。■</a:t>
            </a:r>
            <a:endParaRPr lang="en-US" altLang="ja-JP" sz="1500" dirty="0" smtClean="0"/>
          </a:p>
          <a:p>
            <a:r>
              <a:rPr lang="ja-JP" altLang="en-US" sz="1400" dirty="0" smtClean="0"/>
              <a:t>★第</a:t>
            </a:r>
            <a:r>
              <a:rPr lang="en-US" altLang="ja-JP" sz="1400" dirty="0" smtClean="0"/>
              <a:t>162</a:t>
            </a:r>
            <a:r>
              <a:rPr lang="ja-JP" altLang="en-US" sz="1400" dirty="0" smtClean="0"/>
              <a:t>条▲第</a:t>
            </a:r>
            <a:r>
              <a:rPr lang="en-US" altLang="ja-JP" sz="1400" dirty="0" smtClean="0"/>
              <a:t>1</a:t>
            </a:r>
            <a:r>
              <a:rPr lang="ja-JP" altLang="en-US" sz="1400" dirty="0" smtClean="0"/>
              <a:t>項▲第一号▲</a:t>
            </a:r>
            <a:r>
              <a:rPr lang="ja-JP" altLang="en-US" sz="1500" dirty="0" smtClean="0"/>
              <a:t>イ■当該行為が支払不能になった後にされたものである場合　支払不能であったこと又は支払の停止があったこと。■</a:t>
            </a:r>
            <a:endParaRPr lang="en-US" altLang="ja-JP" sz="1500" dirty="0" smtClean="0"/>
          </a:p>
          <a:p>
            <a:r>
              <a:rPr lang="ja-JP" altLang="en-US" sz="1600" dirty="0" smtClean="0"/>
              <a:t>★第</a:t>
            </a:r>
            <a:r>
              <a:rPr lang="en-US" altLang="ja-JP" sz="1600" dirty="0" smtClean="0"/>
              <a:t>162</a:t>
            </a:r>
            <a:r>
              <a:rPr lang="ja-JP" altLang="en-US" sz="1600" dirty="0" smtClean="0"/>
              <a:t>条▲第</a:t>
            </a:r>
            <a:r>
              <a:rPr lang="en-US" altLang="ja-JP" sz="1600" dirty="0" smtClean="0"/>
              <a:t>1</a:t>
            </a:r>
            <a:r>
              <a:rPr lang="ja-JP" altLang="en-US" sz="1600" dirty="0" smtClean="0"/>
              <a:t>項▲第一号▲</a:t>
            </a:r>
            <a:r>
              <a:rPr lang="ja-JP" altLang="en-US" sz="1800" dirty="0" smtClean="0"/>
              <a:t>ロ■</a:t>
            </a:r>
            <a:r>
              <a:rPr lang="ja-JP" altLang="en-US" sz="1500" dirty="0" smtClean="0"/>
              <a:t>当該行為が破産手続開始の申立てがあった後にされたものである場合　破産手続開始の申立てがあったこと。■</a:t>
            </a:r>
            <a:endParaRPr lang="en-US" altLang="ja-JP" sz="1500" dirty="0" smtClean="0"/>
          </a:p>
          <a:p>
            <a:r>
              <a:rPr lang="ja-JP" altLang="en-US" sz="1600" dirty="0" smtClean="0"/>
              <a:t>★第</a:t>
            </a:r>
            <a:r>
              <a:rPr lang="en-US" altLang="ja-JP" sz="1600" dirty="0" smtClean="0"/>
              <a:t>162</a:t>
            </a:r>
            <a:r>
              <a:rPr lang="ja-JP" altLang="en-US" sz="1600" dirty="0" smtClean="0"/>
              <a:t>条▲第</a:t>
            </a:r>
            <a:r>
              <a:rPr lang="en-US" altLang="ja-JP" sz="1600" dirty="0" smtClean="0"/>
              <a:t>1</a:t>
            </a:r>
            <a:r>
              <a:rPr lang="ja-JP" altLang="en-US" sz="1600" dirty="0" smtClean="0"/>
              <a:t>項▲第</a:t>
            </a:r>
            <a:r>
              <a:rPr lang="en-US" altLang="ja-JP" sz="1600" dirty="0" smtClean="0"/>
              <a:t>2</a:t>
            </a:r>
            <a:r>
              <a:rPr lang="ja-JP" altLang="en-US" sz="1600" dirty="0" smtClean="0"/>
              <a:t>号■</a:t>
            </a:r>
            <a:r>
              <a:rPr lang="ja-JP" altLang="en-US" sz="1500" dirty="0" smtClean="0"/>
              <a:t>破産者の義務に属せず，又はその時期が破産者の義務に属しない行為であって，支払不能になる前</a:t>
            </a:r>
            <a:r>
              <a:rPr lang="en-US" altLang="ja-JP" sz="1500" dirty="0" smtClean="0"/>
              <a:t>30</a:t>
            </a:r>
            <a:r>
              <a:rPr lang="ja-JP" altLang="en-US" sz="1500" dirty="0" smtClean="0"/>
              <a:t>日以内にされたもの。ただし，債権者がその行為の当時他の破産債権者を害する事実を知らなかったときは，この限りでない。■</a:t>
            </a:r>
          </a:p>
          <a:p>
            <a:pPr marL="265113" lvl="1" indent="-265113"/>
            <a:r>
              <a:rPr lang="ja-JP" altLang="en-US" sz="1600" dirty="0" smtClean="0"/>
              <a:t>★第</a:t>
            </a:r>
            <a:r>
              <a:rPr lang="en-US" altLang="ja-JP" sz="1600" dirty="0" smtClean="0"/>
              <a:t>162</a:t>
            </a:r>
            <a:r>
              <a:rPr lang="ja-JP" altLang="en-US" sz="1600" dirty="0" smtClean="0"/>
              <a:t>条▲第</a:t>
            </a:r>
            <a:r>
              <a:rPr lang="en-US" altLang="ja-JP" sz="1600" dirty="0" smtClean="0"/>
              <a:t>2</a:t>
            </a:r>
            <a:r>
              <a:rPr lang="ja-JP" altLang="en-US" sz="1600" dirty="0" smtClean="0"/>
              <a:t>項■前項第一号の規定の適用については，つぎに掲げる場合には，債権者は，同号に掲げる行為の当時，同号イ又はロに掲げる場合の区分に応じ，それぞれ当該イ又はロに定める事実（同号イに掲げる場合にあっては，支払不能であったこと及び支払の停止があったこと）を知っていたものと推定する。■</a:t>
            </a:r>
            <a:endParaRPr lang="en-US" altLang="ja-JP" sz="1600" dirty="0" smtClean="0"/>
          </a:p>
          <a:p>
            <a:pPr marL="265113" lvl="1" indent="-265113"/>
            <a:r>
              <a:rPr lang="ja-JP" altLang="en-US" sz="1400" dirty="0" smtClean="0"/>
              <a:t>★第</a:t>
            </a:r>
            <a:r>
              <a:rPr lang="en-US" altLang="ja-JP" sz="1400" dirty="0" smtClean="0"/>
              <a:t>162</a:t>
            </a:r>
            <a:r>
              <a:rPr lang="ja-JP" altLang="en-US" sz="1400" dirty="0" smtClean="0"/>
              <a:t>条▲第</a:t>
            </a:r>
            <a:r>
              <a:rPr lang="en-US" altLang="ja-JP" sz="1400" dirty="0" smtClean="0"/>
              <a:t>2</a:t>
            </a:r>
            <a:r>
              <a:rPr lang="ja-JP" altLang="en-US" sz="1400" dirty="0" smtClean="0"/>
              <a:t>項▲第一号■債権者が前条第二項各号に掲げる者のいずれかである場合■</a:t>
            </a:r>
            <a:endParaRPr lang="en-US" altLang="ja-JP" sz="1400" dirty="0" smtClean="0"/>
          </a:p>
          <a:p>
            <a:pPr marL="265113" lvl="1" indent="-265113"/>
            <a:r>
              <a:rPr lang="ja-JP" altLang="en-US" sz="1400" dirty="0" smtClean="0"/>
              <a:t>★第</a:t>
            </a:r>
            <a:r>
              <a:rPr lang="en-US" altLang="ja-JP" sz="1400" dirty="0" smtClean="0"/>
              <a:t>162</a:t>
            </a:r>
            <a:r>
              <a:rPr lang="ja-JP" altLang="en-US" sz="1400" dirty="0" smtClean="0"/>
              <a:t>条▲第</a:t>
            </a:r>
            <a:r>
              <a:rPr lang="en-US" altLang="ja-JP" sz="1400" dirty="0" smtClean="0"/>
              <a:t>2</a:t>
            </a:r>
            <a:r>
              <a:rPr lang="ja-JP" altLang="en-US" sz="1400" dirty="0" smtClean="0"/>
              <a:t>項▲第二号■前項第一号に掲げる行為が破産者の義務に属せず，又はその方法若しくは時期が破産者の義務に属しないものである場合■</a:t>
            </a:r>
            <a:endParaRPr lang="en-US" altLang="ja-JP" sz="1400" dirty="0" smtClean="0"/>
          </a:p>
          <a:p>
            <a:pPr marL="265113" lvl="1" indent="-265113"/>
            <a:r>
              <a:rPr lang="ja-JP" altLang="en-US" sz="1400" dirty="0" smtClean="0"/>
              <a:t>★第</a:t>
            </a:r>
            <a:r>
              <a:rPr lang="en-US" altLang="ja-JP" sz="1400" dirty="0" smtClean="0"/>
              <a:t>162</a:t>
            </a:r>
            <a:r>
              <a:rPr lang="ja-JP" altLang="en-US" sz="1400" dirty="0" smtClean="0"/>
              <a:t>条▲第</a:t>
            </a:r>
            <a:r>
              <a:rPr lang="en-US" altLang="ja-JP" sz="1400" dirty="0" smtClean="0"/>
              <a:t>3</a:t>
            </a:r>
            <a:r>
              <a:rPr lang="ja-JP" altLang="en-US" sz="1400" dirty="0" smtClean="0"/>
              <a:t>項■</a:t>
            </a:r>
            <a:r>
              <a:rPr lang="ja-JP" altLang="en-US" sz="1600" dirty="0" smtClean="0"/>
              <a:t>第一項各号の規定の適用については，支払の停止（破産手続開始の申立て前</a:t>
            </a:r>
            <a:r>
              <a:rPr lang="en-US" altLang="ja-JP" sz="1600" dirty="0" smtClean="0"/>
              <a:t>1</a:t>
            </a:r>
            <a:r>
              <a:rPr lang="ja-JP" altLang="en-US" sz="1600" dirty="0" smtClean="0"/>
              <a:t>年以内のものに限る。）があった後は，支払不能であったものと推定する。</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p>
          <a:p>
            <a:endParaRPr kumimoji="1" lang="ja-JP" altLang="en-US" dirty="0"/>
          </a:p>
        </p:txBody>
      </p:sp>
      <p:sp>
        <p:nvSpPr>
          <p:cNvPr id="4" name="ヘッダー プレースホルダー 3"/>
          <p:cNvSpPr>
            <a:spLocks noGrp="1"/>
          </p:cNvSpPr>
          <p:nvPr>
            <p:ph type="hdr" sz="quarter" idx="10"/>
          </p:nvPr>
        </p:nvSpPr>
        <p:spPr/>
        <p:txBody>
          <a:bodyPr/>
          <a:lstStyle/>
          <a:p>
            <a:r>
              <a:rPr kumimoji="1" lang="en-US" altLang="ja-JP" smtClean="0"/>
              <a:t>Lecture on Obligation, 2015</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22</a:t>
            </a:fld>
            <a:endParaRPr kumimoji="1" lang="ja-JP" altLang="en-US"/>
          </a:p>
        </p:txBody>
      </p:sp>
    </p:spTree>
    <p:extLst>
      <p:ext uri="{BB962C8B-B14F-4D97-AF65-F5344CB8AC3E}">
        <p14:creationId xmlns:p14="http://schemas.microsoft.com/office/powerpoint/2010/main" val="16991392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サガイ行為取消権の性質は，確かに，破産法上の否認権に類似しています。</a:t>
            </a:r>
            <a:endParaRPr kumimoji="1" lang="en-US" altLang="ja-JP" dirty="0" smtClean="0"/>
          </a:p>
          <a:p>
            <a:r>
              <a:rPr kumimoji="1" lang="ja-JP" altLang="en-US" dirty="0" smtClean="0"/>
              <a:t>★しかし，破産法上の否認と債務者を破産させないでサガイ行為を取り消す制度との間には，異なる点が生じます。</a:t>
            </a:r>
            <a:endParaRPr kumimoji="1" lang="en-US" altLang="ja-JP" dirty="0" smtClean="0"/>
          </a:p>
          <a:p>
            <a:r>
              <a:rPr kumimoji="1" lang="ja-JP" altLang="en-US" dirty="0" smtClean="0"/>
              <a:t>■そこで，民法に固有の否認という概念を明らかにする必要があります。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★民法では，否認という用語は，</a:t>
            </a:r>
            <a:r>
              <a:rPr kumimoji="1" lang="en-US" altLang="ja-JP" dirty="0" smtClean="0"/>
              <a:t>1</a:t>
            </a:r>
            <a:r>
              <a:rPr kumimoji="1" lang="ja-JP" altLang="en-US" dirty="0" smtClean="0"/>
              <a:t>箇所だけ，すなわち，民法</a:t>
            </a:r>
            <a:r>
              <a:rPr kumimoji="1" lang="en-US" altLang="ja-JP" dirty="0" smtClean="0"/>
              <a:t>37</a:t>
            </a:r>
            <a:r>
              <a:rPr kumimoji="1" lang="ja-JP" altLang="en-US" dirty="0" smtClean="0"/>
              <a:t>条</a:t>
            </a:r>
            <a:r>
              <a:rPr kumimoji="1" lang="en-US" altLang="ja-JP" dirty="0" smtClean="0"/>
              <a:t>5</a:t>
            </a:r>
            <a:r>
              <a:rPr kumimoji="1" lang="ja-JP" altLang="en-US" dirty="0" smtClean="0"/>
              <a:t>号だけで用いられています。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■そこで用いられている「外国法人格の「否認」とサガイ行為の「否認」とは，どのような関係にあるのでしょうか</a:t>
            </a:r>
            <a:r>
              <a:rPr kumimoji="1" lang="en-US" altLang="ja-JP"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★民法</a:t>
            </a:r>
            <a:r>
              <a:rPr kumimoji="1" lang="en-US" altLang="ja-JP" dirty="0" smtClean="0"/>
              <a:t>37</a:t>
            </a:r>
            <a:r>
              <a:rPr kumimoji="1" lang="ja-JP" altLang="en-US" dirty="0" smtClean="0"/>
              <a:t>条</a:t>
            </a:r>
            <a:r>
              <a:rPr kumimoji="1" lang="en-US" altLang="ja-JP" dirty="0" smtClean="0"/>
              <a:t>5</a:t>
            </a:r>
            <a:r>
              <a:rPr kumimoji="1" lang="ja-JP" altLang="en-US" dirty="0" smtClean="0"/>
              <a:t>号の「「登記をするまでは，第三者は，その法人の成立を否認することができる」は，通説によって，同条</a:t>
            </a:r>
            <a:r>
              <a:rPr kumimoji="1" lang="en-US" altLang="ja-JP" dirty="0" smtClean="0"/>
              <a:t>2</a:t>
            </a:r>
            <a:r>
              <a:rPr kumimoji="1" lang="ja-JP" altLang="en-US" dirty="0" smtClean="0"/>
              <a:t>項の「登記前にあっては，その法人の設立をもって，第三者に対抗することができない」と同じ意味であると考えられています。■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★そうすると，否認と対抗不能とはどのような関係にあるのか</a:t>
            </a:r>
            <a:r>
              <a:rPr kumimoji="1" lang="en-US" altLang="ja-JP" dirty="0" smtClean="0"/>
              <a:t>?</a:t>
            </a:r>
            <a:r>
              <a:rPr kumimoji="1" lang="ja-JP" altLang="en-US" dirty="0" smtClean="0"/>
              <a:t> ということも問題となります。■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このような問題を検討することを通じて，債権者によるサガイ行為の取消とは，債権者によるサガイ行為の否認であり，そのことは，債権者を害する，債務者と受益者との間のサガイ行為は，責任財産を逸失させるという効果だけが，第三者である債権者に対抗できなくなるのだということを理解することができるようになります。</a:t>
            </a:r>
            <a:endParaRPr kumimoji="1" lang="en-US" altLang="ja-JP" dirty="0" smtClean="0"/>
          </a:p>
        </p:txBody>
      </p:sp>
      <p:sp>
        <p:nvSpPr>
          <p:cNvPr id="4" name="ヘッダー プレースホルダー 3"/>
          <p:cNvSpPr>
            <a:spLocks noGrp="1"/>
          </p:cNvSpPr>
          <p:nvPr>
            <p:ph type="hdr" sz="quarter" idx="10"/>
          </p:nvPr>
        </p:nvSpPr>
        <p:spPr/>
        <p:txBody>
          <a:bodyPr/>
          <a:lstStyle/>
          <a:p>
            <a:r>
              <a:rPr kumimoji="1" lang="en-US" altLang="ja-JP" smtClean="0"/>
              <a:t>Lecture on Obligation, 2015</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23</a:t>
            </a:fld>
            <a:endParaRPr kumimoji="1" lang="ja-JP" altLang="en-US"/>
          </a:p>
        </p:txBody>
      </p:sp>
    </p:spTree>
    <p:extLst>
      <p:ext uri="{BB962C8B-B14F-4D97-AF65-F5344CB8AC3E}">
        <p14:creationId xmlns:p14="http://schemas.microsoft.com/office/powerpoint/2010/main" val="42946559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サガイ行為取消権の効果，すなわち，サガイ行為取消権における「取消し」の意味を明らかにするには，すでに述べたように，サガイ行為取消権の制度が，小破産といわれていることを利用して，破産法上の否認権の制度と比較することが重要です。■</a:t>
            </a:r>
            <a:endParaRPr kumimoji="1" lang="en-US" altLang="ja-JP" dirty="0" smtClean="0"/>
          </a:p>
          <a:p>
            <a:r>
              <a:rPr kumimoji="1" lang="ja-JP" altLang="en-US" dirty="0" smtClean="0"/>
              <a:t>★破産法第</a:t>
            </a:r>
            <a:r>
              <a:rPr kumimoji="1" lang="en-US" altLang="ja-JP" dirty="0" smtClean="0"/>
              <a:t>160</a:t>
            </a:r>
            <a:r>
              <a:rPr kumimoji="1" lang="ja-JP" altLang="en-US" dirty="0" smtClean="0"/>
              <a:t>条以下の否認権の制度は，以下のような制度です。すなわち，■</a:t>
            </a:r>
            <a:endParaRPr kumimoji="1"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a:t>
            </a:r>
            <a:r>
              <a:rPr lang="ja-JP" altLang="en-US" dirty="0" smtClean="0"/>
              <a:t>総債権者を代表する破産管財ニンが，債権者を害する債務者の財産逸失</a:t>
            </a:r>
            <a:r>
              <a:rPr kumimoji="1" lang="ja-JP" altLang="en-US" dirty="0" smtClean="0"/>
              <a:t>行為を否認して，</a:t>
            </a:r>
            <a:endParaRPr kumimoji="1"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★破産管財ニンが管理する破産財団に</a:t>
            </a:r>
            <a:r>
              <a:rPr lang="ja-JP" altLang="en-US" dirty="0" smtClean="0"/>
              <a:t>逸失財産を</a:t>
            </a:r>
            <a:r>
              <a:rPr kumimoji="1" lang="ja-JP" altLang="en-US" dirty="0" smtClean="0"/>
              <a:t>復帰させる行為です。</a:t>
            </a:r>
            <a:endParaRPr kumimoji="1" lang="en-US" altLang="ja-JP" dirty="0" smtClean="0"/>
          </a:p>
          <a:p>
            <a:r>
              <a:rPr kumimoji="1" lang="ja-JP" altLang="en-US" dirty="0" smtClean="0"/>
              <a:t>■しかし，債務者を破産させないで行われるサガイ行為取消権と，債務者を破産させ，総債権者を代表する破産管財ニンの管理のもとで行われる破産法上の否認権とは，その効果を同じにすることはできません。</a:t>
            </a:r>
            <a:endParaRPr kumimoji="1" lang="en-US" altLang="ja-JP" dirty="0" smtClean="0"/>
          </a:p>
          <a:p>
            <a:r>
              <a:rPr kumimoji="1" lang="ja-JP" altLang="en-US" dirty="0" smtClean="0"/>
              <a:t>■なぜなら，総債権者の代表者としての破産管財ニンによって破産財団の維持と公平な配当が確保される破産手続を経ることなく行われるサガイ行為取消訴訟においては，一債権者に過ぎないサガイ行為取消権者に逸失財産の引渡しを認めることは，モラルハザードの危険を高めることになるからです。</a:t>
            </a:r>
            <a:endParaRPr kumimoji="1" lang="en-US" altLang="ja-JP" dirty="0" smtClean="0"/>
          </a:p>
          <a:p>
            <a:r>
              <a:rPr kumimoji="1" lang="ja-JP" altLang="en-US" dirty="0" smtClean="0"/>
              <a:t>■つまり，サガイ行為取消権における取消しの効果には，破産法の否認権とは異なる効果を与える必要があるのです。</a:t>
            </a:r>
            <a:endParaRPr kumimoji="1" lang="en-US" altLang="ja-JP" dirty="0" smtClean="0"/>
          </a:p>
          <a:p>
            <a:r>
              <a:rPr kumimoji="1" lang="ja-JP" altLang="en-US" dirty="0" smtClean="0"/>
              <a:t>■そうだとすると，破産法とは異なる民法上の否認とは何なのか</a:t>
            </a:r>
            <a:r>
              <a:rPr kumimoji="1" lang="en-US" altLang="ja-JP" dirty="0" smtClean="0"/>
              <a:t>?</a:t>
            </a:r>
            <a:r>
              <a:rPr kumimoji="1" lang="ja-JP" altLang="en-US" dirty="0" smtClean="0"/>
              <a:t>　その根拠をどこに求めるべきなのか</a:t>
            </a:r>
            <a:r>
              <a:rPr kumimoji="1" lang="en-US" altLang="ja-JP" dirty="0" smtClean="0"/>
              <a:t>?</a:t>
            </a:r>
            <a:r>
              <a:rPr kumimoji="1" lang="ja-JP" altLang="en-US" dirty="0" smtClean="0"/>
              <a:t>　が問題となります。</a:t>
            </a:r>
            <a:endParaRPr kumimoji="1" lang="en-US" altLang="ja-JP" dirty="0" smtClean="0"/>
          </a:p>
          <a:p>
            <a:r>
              <a:rPr kumimoji="1" lang="ja-JP" altLang="en-US" dirty="0" smtClean="0"/>
              <a:t>★民法には，否認という用語は，</a:t>
            </a:r>
            <a:r>
              <a:rPr kumimoji="1" lang="en-US" altLang="ja-JP" dirty="0" smtClean="0"/>
              <a:t>1</a:t>
            </a:r>
            <a:r>
              <a:rPr kumimoji="1" lang="ja-JP" altLang="en-US" dirty="0" smtClean="0"/>
              <a:t>箇所だけ，すなわち，民法</a:t>
            </a:r>
            <a:r>
              <a:rPr kumimoji="1" lang="en-US" altLang="ja-JP" dirty="0" smtClean="0"/>
              <a:t>37</a:t>
            </a:r>
            <a:r>
              <a:rPr kumimoji="1" lang="ja-JP" altLang="en-US" dirty="0" smtClean="0"/>
              <a:t>条</a:t>
            </a:r>
            <a:r>
              <a:rPr kumimoji="1" lang="en-US" altLang="ja-JP" dirty="0" smtClean="0"/>
              <a:t>5</a:t>
            </a:r>
            <a:r>
              <a:rPr kumimoji="1" lang="ja-JP" altLang="en-US" dirty="0" smtClean="0"/>
              <a:t>号だけで用いられています。■</a:t>
            </a:r>
            <a:endParaRPr kumimoji="1" lang="en-US" altLang="ja-JP" dirty="0" smtClean="0"/>
          </a:p>
          <a:p>
            <a:r>
              <a:rPr kumimoji="1" lang="ja-JP" altLang="en-US" dirty="0" smtClean="0"/>
              <a:t>★民法</a:t>
            </a:r>
            <a:r>
              <a:rPr kumimoji="1" lang="en-US" altLang="ja-JP" dirty="0" smtClean="0"/>
              <a:t>37</a:t>
            </a:r>
            <a:r>
              <a:rPr kumimoji="1" lang="ja-JP" altLang="en-US" dirty="0" smtClean="0"/>
              <a:t>条</a:t>
            </a:r>
            <a:r>
              <a:rPr kumimoji="1" lang="en-US" altLang="ja-JP" dirty="0" smtClean="0"/>
              <a:t>5</a:t>
            </a:r>
            <a:r>
              <a:rPr kumimoji="1" lang="ja-JP" altLang="en-US" dirty="0" smtClean="0"/>
              <a:t>項は，「登記をするまでは，第三者は，その法人成立を否認することができる」と規定しています。</a:t>
            </a:r>
            <a:endParaRPr kumimoji="1" lang="en-US" altLang="ja-JP" dirty="0" smtClean="0"/>
          </a:p>
          <a:p>
            <a:r>
              <a:rPr kumimoji="1" lang="ja-JP" altLang="en-US" dirty="0" smtClean="0"/>
              <a:t>■この「第三者が否認できる」という用語法は，民法</a:t>
            </a:r>
            <a:r>
              <a:rPr kumimoji="1" lang="en-US" altLang="ja-JP" dirty="0" smtClean="0"/>
              <a:t>424</a:t>
            </a:r>
            <a:r>
              <a:rPr kumimoji="1" lang="ja-JP" altLang="en-US" dirty="0" smtClean="0"/>
              <a:t>条のサガイ行為取消権における「取消し」とどのような関係にあるのかを検討します。</a:t>
            </a:r>
            <a:endParaRPr kumimoji="1" lang="en-US" altLang="ja-JP" dirty="0" smtClean="0"/>
          </a:p>
          <a:p>
            <a:r>
              <a:rPr kumimoji="1" lang="ja-JP" altLang="en-US" dirty="0" smtClean="0"/>
              <a:t>★民法</a:t>
            </a:r>
            <a:r>
              <a:rPr kumimoji="1" lang="en-US" altLang="ja-JP" dirty="0" smtClean="0"/>
              <a:t>37</a:t>
            </a:r>
            <a:r>
              <a:rPr kumimoji="1" lang="ja-JP" altLang="en-US" dirty="0" smtClean="0"/>
              <a:t>条</a:t>
            </a:r>
            <a:r>
              <a:rPr kumimoji="1" lang="en-US" altLang="ja-JP" dirty="0" smtClean="0"/>
              <a:t>5</a:t>
            </a:r>
            <a:r>
              <a:rPr kumimoji="1" lang="ja-JP" altLang="en-US" dirty="0" smtClean="0"/>
              <a:t>項は，通説によると，同条</a:t>
            </a:r>
            <a:r>
              <a:rPr kumimoji="1" lang="en-US" altLang="ja-JP" dirty="0" smtClean="0"/>
              <a:t>2</a:t>
            </a:r>
            <a:r>
              <a:rPr kumimoji="1" lang="ja-JP" altLang="en-US" dirty="0" smtClean="0"/>
              <a:t>項の「登記前にあっては，第三者に対抗することができない」と同じ意味で用いられていると考えられています。</a:t>
            </a:r>
            <a:endParaRPr kumimoji="1" lang="en-US" altLang="ja-JP" dirty="0" smtClean="0"/>
          </a:p>
          <a:p>
            <a:r>
              <a:rPr kumimoji="1" lang="ja-JP" altLang="en-US" dirty="0" smtClean="0"/>
              <a:t>■そうすると，「否認」と「対抗不能」とは，どのような関係にあるのかが，さらに問題となります。</a:t>
            </a:r>
            <a:endParaRPr kumimoji="1" lang="en-US" altLang="ja-JP" dirty="0" smtClean="0"/>
          </a:p>
          <a:p>
            <a:r>
              <a:rPr kumimoji="1" lang="ja-JP" altLang="en-US" dirty="0" smtClean="0"/>
              <a:t>■そこで，「債権者によるサガイ行為の取消（否認）」と，「サガイ行為が債権者に対抗できない」ということとがどのように関連しているのかを検討する必要が生じます。</a:t>
            </a:r>
            <a:endParaRPr kumimoji="1" lang="en-US" altLang="ja-JP" dirty="0" smtClean="0"/>
          </a:p>
          <a:p>
            <a:r>
              <a:rPr kumimoji="1" lang="ja-JP" altLang="en-US" dirty="0" smtClean="0"/>
              <a:t>■このことを検討することによって，民法全体を理解する上で，不可欠の「対抗することができない」という用語法を完全にマスターすることができるようになります。</a:t>
            </a:r>
            <a:endParaRPr kumimoji="1" lang="en-US" altLang="ja-JP" dirty="0" smtClean="0"/>
          </a:p>
          <a:p>
            <a:r>
              <a:rPr kumimoji="1" lang="ja-JP" altLang="en-US" dirty="0" smtClean="0"/>
              <a:t>■すなわち，民法上の否認の意味が理解できるようになると，「登記をしなければ，第三者に対抗できない」という，あの有名でかつ難解な民法</a:t>
            </a:r>
            <a:r>
              <a:rPr kumimoji="1" lang="en-US" altLang="ja-JP" dirty="0" smtClean="0"/>
              <a:t>177</a:t>
            </a:r>
            <a:r>
              <a:rPr kumimoji="1" lang="ja-JP" altLang="en-US" dirty="0" smtClean="0"/>
              <a:t>条についても，「不完全物権変動</a:t>
            </a:r>
            <a:r>
              <a:rPr kumimoji="1" lang="en-US" altLang="ja-JP" dirty="0" smtClean="0"/>
              <a:t>｣</a:t>
            </a:r>
            <a:r>
              <a:rPr kumimoji="1" lang="ja-JP" altLang="en-US" dirty="0" smtClean="0"/>
              <a:t>説とか，「公信力」説というような，矛盾だらけの学説とは異なり，対抗問題を「否認」の考え方によって矛盾なく説明できるようになるという大きな副産物を手に入れることができるようになります。</a:t>
            </a:r>
            <a:endParaRPr kumimoji="1" lang="en-US" altLang="ja-JP" dirty="0" smtClean="0"/>
          </a:p>
          <a:p>
            <a:r>
              <a:rPr kumimoji="1" lang="ja-JP" altLang="en-US" dirty="0" smtClean="0"/>
              <a:t>■そこで，民法上の「否認」の意味を「対抗不能」との関係で，しっかりと理解することにしましょう。</a:t>
            </a:r>
            <a:endParaRPr kumimoji="1" lang="en-US" altLang="ja-JP" dirty="0" smtClean="0"/>
          </a:p>
          <a:p>
            <a:endParaRPr kumimoji="1" lang="ja-JP" altLang="en-US" dirty="0"/>
          </a:p>
        </p:txBody>
      </p:sp>
      <p:sp>
        <p:nvSpPr>
          <p:cNvPr id="4" name="ヘッダー プレースホルダー 3"/>
          <p:cNvSpPr>
            <a:spLocks noGrp="1"/>
          </p:cNvSpPr>
          <p:nvPr>
            <p:ph type="hdr" sz="quarter" idx="10"/>
          </p:nvPr>
        </p:nvSpPr>
        <p:spPr/>
        <p:txBody>
          <a:bodyPr/>
          <a:lstStyle/>
          <a:p>
            <a:r>
              <a:rPr kumimoji="1" lang="en-US" altLang="ja-JP" smtClean="0"/>
              <a:t>Lecture on Obligation, 2015</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24</a:t>
            </a:fld>
            <a:endParaRPr kumimoji="1" lang="ja-JP" altLang="en-US"/>
          </a:p>
        </p:txBody>
      </p:sp>
    </p:spTree>
    <p:extLst>
      <p:ext uri="{BB962C8B-B14F-4D97-AF65-F5344CB8AC3E}">
        <p14:creationId xmlns:p14="http://schemas.microsoft.com/office/powerpoint/2010/main" val="29601595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民法上の否認の概念をしっかりと理解するためには，民法の中で，ただひとつだけ「否認」という用語が使われている民法</a:t>
            </a:r>
            <a:r>
              <a:rPr kumimoji="1" lang="en-US" altLang="ja-JP" dirty="0" smtClean="0"/>
              <a:t>37</a:t>
            </a:r>
            <a:r>
              <a:rPr kumimoji="1" lang="ja-JP" altLang="en-US" dirty="0" smtClean="0"/>
              <a:t>条</a:t>
            </a:r>
            <a:r>
              <a:rPr kumimoji="1" lang="en-US" altLang="ja-JP" dirty="0" smtClean="0"/>
              <a:t>5</a:t>
            </a:r>
            <a:r>
              <a:rPr kumimoji="1" lang="ja-JP" altLang="en-US" dirty="0" smtClean="0"/>
              <a:t>項と，「否認」の意味を「対抗不能」の概念で言い換えている民法</a:t>
            </a:r>
            <a:r>
              <a:rPr kumimoji="1" lang="en-US" altLang="ja-JP" dirty="0" smtClean="0"/>
              <a:t>37</a:t>
            </a:r>
            <a:r>
              <a:rPr kumimoji="1" lang="ja-JP" altLang="en-US" dirty="0" smtClean="0"/>
              <a:t>条</a:t>
            </a:r>
            <a:r>
              <a:rPr kumimoji="1" lang="en-US" altLang="ja-JP" dirty="0" smtClean="0"/>
              <a:t>2</a:t>
            </a:r>
            <a:r>
              <a:rPr kumimoji="1" lang="ja-JP" altLang="en-US" dirty="0" smtClean="0"/>
              <a:t>項とを対比して，どこが同じで，どこが異なるのかを理解する必要があります。■</a:t>
            </a:r>
            <a:endParaRPr kumimoji="1" lang="en-US" altLang="ja-JP" dirty="0" smtClean="0"/>
          </a:p>
          <a:p>
            <a:r>
              <a:rPr kumimoji="1" lang="ja-JP" altLang="en-US" dirty="0" smtClean="0"/>
              <a:t>■そこで，民法</a:t>
            </a:r>
            <a:r>
              <a:rPr kumimoji="1" lang="en-US" altLang="ja-JP" dirty="0" smtClean="0"/>
              <a:t>37</a:t>
            </a:r>
            <a:r>
              <a:rPr kumimoji="1" lang="ja-JP" altLang="en-US" dirty="0" smtClean="0"/>
              <a:t>条の</a:t>
            </a:r>
            <a:r>
              <a:rPr kumimoji="1" lang="en-US" altLang="ja-JP" dirty="0" smtClean="0"/>
              <a:t>2</a:t>
            </a:r>
            <a:r>
              <a:rPr kumimoji="1" lang="ja-JP" altLang="en-US" dirty="0" smtClean="0"/>
              <a:t>項と</a:t>
            </a:r>
            <a:r>
              <a:rPr kumimoji="1" lang="en-US" altLang="ja-JP" dirty="0" smtClean="0"/>
              <a:t>5</a:t>
            </a:r>
            <a:r>
              <a:rPr kumimoji="1" lang="ja-JP" altLang="en-US" dirty="0" smtClean="0"/>
              <a:t>項とを対比してみることにしましょう。</a:t>
            </a:r>
            <a:endParaRPr kumimoji="1" lang="en-US" altLang="ja-JP" dirty="0" smtClean="0"/>
          </a:p>
          <a:p>
            <a:r>
              <a:rPr kumimoji="1" lang="ja-JP" altLang="en-US" dirty="0" smtClean="0"/>
              <a:t>★民法</a:t>
            </a:r>
            <a:r>
              <a:rPr kumimoji="1" lang="en-US" altLang="ja-JP" dirty="0" smtClean="0"/>
              <a:t>37</a:t>
            </a:r>
            <a:r>
              <a:rPr kumimoji="1" lang="ja-JP" altLang="en-US" dirty="0" smtClean="0"/>
              <a:t>条は，外国法人の登記に関する規定です。</a:t>
            </a:r>
            <a:endParaRPr kumimoji="1" lang="en-US" altLang="ja-JP" dirty="0" smtClean="0"/>
          </a:p>
          <a:p>
            <a:r>
              <a:rPr kumimoji="1" lang="ja-JP" altLang="en-US" dirty="0" smtClean="0"/>
              <a:t>■まず，民法</a:t>
            </a:r>
            <a:r>
              <a:rPr kumimoji="1" lang="en-US" altLang="ja-JP" dirty="0" smtClean="0"/>
              <a:t>37</a:t>
            </a:r>
            <a:r>
              <a:rPr kumimoji="1" lang="ja-JP" altLang="en-US" dirty="0" smtClean="0"/>
              <a:t>条第</a:t>
            </a:r>
            <a:r>
              <a:rPr kumimoji="1" lang="en-US" altLang="ja-JP" dirty="0" smtClean="0"/>
              <a:t>2</a:t>
            </a:r>
            <a:r>
              <a:rPr kumimoji="1" lang="ja-JP" altLang="en-US" dirty="0" smtClean="0"/>
              <a:t>項を読んでみましょう。■</a:t>
            </a:r>
            <a:endParaRPr kumimoji="1"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★民法</a:t>
            </a:r>
            <a:r>
              <a:rPr kumimoji="1" lang="en-US" altLang="ja-JP" dirty="0" smtClean="0"/>
              <a:t>37</a:t>
            </a:r>
            <a:r>
              <a:rPr kumimoji="1" lang="ja-JP" altLang="en-US" dirty="0" smtClean="0"/>
              <a:t>条▲第</a:t>
            </a:r>
            <a:r>
              <a:rPr kumimoji="1" lang="en-US" altLang="ja-JP" dirty="0" smtClean="0"/>
              <a:t>2</a:t>
            </a:r>
            <a:r>
              <a:rPr kumimoji="1" lang="ja-JP" altLang="en-US" dirty="0" smtClean="0"/>
              <a:t>項■</a:t>
            </a:r>
            <a:r>
              <a:rPr lang="ja-JP" altLang="en-US" dirty="0" smtClean="0"/>
              <a:t>前項各号に掲げる事項に変更を生じたときは，</a:t>
            </a:r>
            <a:r>
              <a:rPr lang="en-US" altLang="ja-JP" dirty="0" smtClean="0"/>
              <a:t>3</a:t>
            </a:r>
            <a:r>
              <a:rPr lang="ja-JP" altLang="en-US" dirty="0" smtClean="0"/>
              <a:t>週間以内に，変更の登記をしなければならない。この場合において，登記前にあっては，その変更をもって</a:t>
            </a:r>
            <a:r>
              <a:rPr lang="ja-JP" altLang="en-US" b="1" dirty="0" smtClean="0">
                <a:solidFill>
                  <a:schemeClr val="tx2"/>
                </a:solidFill>
              </a:rPr>
              <a:t>第三者に対抗することができない。</a:t>
            </a:r>
            <a:endParaRPr lang="en-US" altLang="ja-JP" b="1" dirty="0" smtClean="0">
              <a:solidFill>
                <a:schemeClr val="tx2"/>
              </a:solidFill>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b="1" dirty="0" smtClean="0">
                <a:solidFill>
                  <a:schemeClr val="tx2"/>
                </a:solidFill>
              </a:rPr>
              <a:t>■</a:t>
            </a:r>
            <a:r>
              <a:rPr lang="ja-JP" altLang="en-US" b="0" dirty="0" smtClean="0">
                <a:solidFill>
                  <a:schemeClr val="tx1"/>
                </a:solidFill>
              </a:rPr>
              <a:t>次に，民法</a:t>
            </a:r>
            <a:r>
              <a:rPr lang="en-US" altLang="ja-JP" b="0" dirty="0" smtClean="0">
                <a:solidFill>
                  <a:schemeClr val="tx1"/>
                </a:solidFill>
              </a:rPr>
              <a:t>37</a:t>
            </a:r>
            <a:r>
              <a:rPr lang="ja-JP" altLang="en-US" b="0" dirty="0" smtClean="0">
                <a:solidFill>
                  <a:schemeClr val="tx1"/>
                </a:solidFill>
              </a:rPr>
              <a:t>条第</a:t>
            </a:r>
            <a:r>
              <a:rPr lang="en-US" altLang="ja-JP" b="0" dirty="0" smtClean="0">
                <a:solidFill>
                  <a:schemeClr val="tx1"/>
                </a:solidFill>
              </a:rPr>
              <a:t>5</a:t>
            </a:r>
            <a:r>
              <a:rPr lang="ja-JP" altLang="en-US" b="0" dirty="0" smtClean="0">
                <a:solidFill>
                  <a:schemeClr val="tx1"/>
                </a:solidFill>
              </a:rPr>
              <a:t>項を読んでみましょう。</a:t>
            </a:r>
            <a:endParaRPr lang="en-US" altLang="ja-JP" b="0" dirty="0" smtClean="0">
              <a:solidFill>
                <a:schemeClr val="tx1"/>
              </a:solidFill>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b="0" dirty="0" smtClean="0">
                <a:solidFill>
                  <a:schemeClr val="tx1"/>
                </a:solidFill>
              </a:rPr>
              <a:t>★民法</a:t>
            </a:r>
            <a:r>
              <a:rPr lang="en-US" altLang="ja-JP" b="0" dirty="0" smtClean="0">
                <a:solidFill>
                  <a:schemeClr val="tx1"/>
                </a:solidFill>
              </a:rPr>
              <a:t>37</a:t>
            </a:r>
            <a:r>
              <a:rPr lang="ja-JP" altLang="en-US" b="0" dirty="0" smtClean="0">
                <a:solidFill>
                  <a:schemeClr val="tx1"/>
                </a:solidFill>
              </a:rPr>
              <a:t>条▲第</a:t>
            </a:r>
            <a:r>
              <a:rPr lang="en-US" altLang="ja-JP" b="0" dirty="0" smtClean="0">
                <a:solidFill>
                  <a:schemeClr val="tx1"/>
                </a:solidFill>
              </a:rPr>
              <a:t>5</a:t>
            </a:r>
            <a:r>
              <a:rPr lang="ja-JP" altLang="en-US" b="0" dirty="0" smtClean="0">
                <a:solidFill>
                  <a:schemeClr val="tx1"/>
                </a:solidFill>
              </a:rPr>
              <a:t>項■</a:t>
            </a:r>
            <a:r>
              <a:rPr lang="ja-JP" altLang="en-US" dirty="0" smtClean="0"/>
              <a:t>外国法人が初めて日本に事務所を設けたときは，その事務所の所在地において登記するまでは，</a:t>
            </a:r>
            <a:r>
              <a:rPr lang="ja-JP" altLang="en-US" b="1" dirty="0" smtClean="0"/>
              <a:t>第三者は，その法人の</a:t>
            </a:r>
            <a:r>
              <a:rPr lang="ja-JP" altLang="en-US" b="1" dirty="0" smtClean="0">
                <a:solidFill>
                  <a:srgbClr val="FF0000"/>
                </a:solidFill>
              </a:rPr>
              <a:t>成立を否認することができる</a:t>
            </a:r>
            <a:r>
              <a:rPr lang="ja-JP" altLang="en-US" b="1" dirty="0" smtClean="0"/>
              <a:t>。</a:t>
            </a:r>
            <a:r>
              <a:rPr lang="ja-JP" altLang="en-US" b="0" dirty="0" smtClean="0"/>
              <a:t>■</a:t>
            </a:r>
            <a:endParaRPr lang="en-US" altLang="ja-JP" b="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b="0" dirty="0" smtClean="0"/>
              <a:t>★</a:t>
            </a:r>
            <a:r>
              <a:rPr kumimoji="1" lang="ja-JP" altLang="en-US" b="1" dirty="0" smtClean="0"/>
              <a:t>この条文と第２項の条文とを対比することによって，対抗不能と否認との関係を明らかにすることができる</a:t>
            </a:r>
            <a:r>
              <a:rPr kumimoji="1" lang="ja-JP" altLang="en-US" b="0" dirty="0" smtClean="0"/>
              <a:t>ようになります</a:t>
            </a:r>
            <a:r>
              <a:rPr kumimoji="1" lang="ja-JP" altLang="en-US" b="1" dirty="0" smtClean="0"/>
              <a:t>。</a:t>
            </a:r>
            <a:endParaRPr kumimoji="1" lang="en-US" altLang="ja-JP" b="1"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b="0" dirty="0" smtClean="0"/>
              <a:t>■次に詳しく検討しますが，否認と対抗不能との比較のポイントは，以下の通りです。</a:t>
            </a:r>
            <a:endParaRPr kumimoji="1" lang="en-US" altLang="ja-JP" b="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b="0" dirty="0" smtClean="0"/>
              <a:t>■否認の場合には，主体と客体が明確に記述されます。</a:t>
            </a:r>
            <a:endParaRPr kumimoji="1" lang="en-US" altLang="ja-JP" b="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b="0" dirty="0" smtClean="0"/>
              <a:t>■これに対して，対抗不能の場合には，第三者が受動的に表現されているため，誰が何をすると何が生じるのかがわかりにくいという欠点があります。</a:t>
            </a:r>
            <a:endParaRPr kumimoji="1" lang="en-US" altLang="ja-JP" b="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b="0" dirty="0" smtClean="0"/>
              <a:t>★したがって，民法</a:t>
            </a:r>
            <a:r>
              <a:rPr kumimoji="1" lang="en-US" altLang="ja-JP" b="0" dirty="0" smtClean="0"/>
              <a:t>37</a:t>
            </a:r>
            <a:r>
              <a:rPr kumimoji="1" lang="ja-JP" altLang="en-US" b="0" dirty="0" smtClean="0"/>
              <a:t>条第</a:t>
            </a:r>
            <a:r>
              <a:rPr kumimoji="1" lang="en-US" altLang="ja-JP" b="0" dirty="0" smtClean="0"/>
              <a:t>2</a:t>
            </a:r>
            <a:r>
              <a:rPr kumimoji="1" lang="ja-JP" altLang="en-US" b="0" dirty="0" smtClean="0"/>
              <a:t>項を第</a:t>
            </a:r>
            <a:r>
              <a:rPr kumimoji="1" lang="en-US" altLang="ja-JP" b="0" dirty="0" smtClean="0"/>
              <a:t>5</a:t>
            </a:r>
            <a:r>
              <a:rPr kumimoji="1" lang="ja-JP" altLang="en-US" b="0" dirty="0" smtClean="0"/>
              <a:t>項によって書き換える技術を身につけると，民法の中で最も理解が困難とされている対抗不能の問題を，体系的に理解できるようになります。</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altLang="ja-JP" b="0" dirty="0" smtClean="0"/>
          </a:p>
          <a:p>
            <a:pPr marL="0" marR="0" lvl="1" indent="0" algn="l" defTabSz="914400" rtl="0" eaLnBrk="1" fontAlgn="auto" latinLnBrk="0" hangingPunct="1">
              <a:lnSpc>
                <a:spcPct val="100000"/>
              </a:lnSpc>
              <a:spcBef>
                <a:spcPts val="0"/>
              </a:spcBef>
              <a:spcAft>
                <a:spcPts val="0"/>
              </a:spcAft>
              <a:buClrTx/>
              <a:buSzTx/>
              <a:buFontTx/>
              <a:buNone/>
              <a:tabLst/>
              <a:defRPr/>
            </a:pPr>
            <a:endParaRPr lang="ja-JP" altLang="en-US" b="0" dirty="0" smtClean="0">
              <a:solidFill>
                <a:schemeClr val="tx2"/>
              </a:solidFill>
            </a:endParaRPr>
          </a:p>
          <a:p>
            <a:endParaRPr kumimoji="1" lang="en-US" altLang="ja-JP" dirty="0" smtClean="0"/>
          </a:p>
          <a:p>
            <a:endParaRPr kumimoji="1" lang="ja-JP" altLang="en-US" dirty="0"/>
          </a:p>
        </p:txBody>
      </p:sp>
      <p:sp>
        <p:nvSpPr>
          <p:cNvPr id="4" name="ヘッダー プレースホルダー 3"/>
          <p:cNvSpPr>
            <a:spLocks noGrp="1"/>
          </p:cNvSpPr>
          <p:nvPr>
            <p:ph type="hdr" sz="quarter" idx="10"/>
          </p:nvPr>
        </p:nvSpPr>
        <p:spPr/>
        <p:txBody>
          <a:bodyPr/>
          <a:lstStyle/>
          <a:p>
            <a:r>
              <a:rPr kumimoji="1" lang="en-US" altLang="ja-JP" smtClean="0"/>
              <a:t>Lecture on Obligation, 2015</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25</a:t>
            </a:fld>
            <a:endParaRPr kumimoji="1" lang="ja-JP" altLang="en-US"/>
          </a:p>
        </p:txBody>
      </p:sp>
    </p:spTree>
    <p:extLst>
      <p:ext uri="{BB962C8B-B14F-4D97-AF65-F5344CB8AC3E}">
        <p14:creationId xmlns:p14="http://schemas.microsoft.com/office/powerpoint/2010/main" val="20268048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民法上の否認と対抗不能との関係を図解することにします。</a:t>
            </a:r>
            <a:endParaRPr kumimoji="1" lang="en-US" altLang="ja-JP" dirty="0" smtClean="0"/>
          </a:p>
          <a:p>
            <a:r>
              <a:rPr kumimoji="1" lang="ja-JP" altLang="en-US" dirty="0" smtClean="0"/>
              <a:t>★</a:t>
            </a:r>
            <a:r>
              <a:rPr kumimoji="1" lang="en-US" altLang="ja-JP" dirty="0" smtClean="0"/>
              <a:t>X</a:t>
            </a:r>
            <a:r>
              <a:rPr kumimoji="1" lang="ja-JP" altLang="en-US" dirty="0" smtClean="0"/>
              <a:t>は，</a:t>
            </a:r>
            <a:r>
              <a:rPr kumimoji="1" lang="en-US" altLang="ja-JP" dirty="0" smtClean="0"/>
              <a:t>Y</a:t>
            </a:r>
            <a:r>
              <a:rPr kumimoji="1" lang="ja-JP" altLang="en-US" dirty="0" smtClean="0"/>
              <a:t>の行為を，否認することができるという命題があるとします。</a:t>
            </a:r>
            <a:endParaRPr kumimoji="1" lang="en-US" altLang="ja-JP" dirty="0" smtClean="0"/>
          </a:p>
          <a:p>
            <a:r>
              <a:rPr kumimoji="1" lang="ja-JP" altLang="en-US" dirty="0" smtClean="0"/>
              <a:t>■この命題の書き換えは，以下のように，主語と目的語とを逆にする操作を行うことによって実現できます。</a:t>
            </a:r>
            <a:endParaRPr kumimoji="1" lang="en-US" altLang="ja-JP" dirty="0" smtClean="0"/>
          </a:p>
          <a:p>
            <a:r>
              <a:rPr kumimoji="1" lang="ja-JP" altLang="en-US" dirty="0" smtClean="0"/>
              <a:t>★上の命題の目的語である「</a:t>
            </a:r>
            <a:r>
              <a:rPr kumimoji="1" lang="en-US" altLang="ja-JP" dirty="0" smtClean="0"/>
              <a:t>Y</a:t>
            </a:r>
            <a:r>
              <a:rPr kumimoji="1" lang="ja-JP" altLang="en-US" dirty="0" smtClean="0"/>
              <a:t>の行為」を主語にします。■</a:t>
            </a:r>
            <a:endParaRPr kumimoji="1" lang="en-US" altLang="ja-JP" dirty="0" smtClean="0"/>
          </a:p>
          <a:p>
            <a:r>
              <a:rPr kumimoji="1" lang="ja-JP" altLang="en-US" dirty="0" smtClean="0"/>
              <a:t>★すなわち，下の文章の主語は，「</a:t>
            </a:r>
            <a:r>
              <a:rPr kumimoji="1" lang="en-US" altLang="ja-JP" dirty="0" smtClean="0"/>
              <a:t>Y</a:t>
            </a:r>
            <a:r>
              <a:rPr kumimoji="1" lang="ja-JP" altLang="en-US" dirty="0" smtClean="0"/>
              <a:t>の行為は」となります。■</a:t>
            </a:r>
            <a:endParaRPr kumimoji="1" lang="en-US" altLang="ja-JP" dirty="0" smtClean="0"/>
          </a:p>
          <a:p>
            <a:r>
              <a:rPr kumimoji="1" lang="ja-JP" altLang="en-US" dirty="0" smtClean="0"/>
              <a:t>★次に，上の文章の主語である「</a:t>
            </a:r>
            <a:r>
              <a:rPr kumimoji="1" lang="en-US" altLang="ja-JP" dirty="0" smtClean="0"/>
              <a:t>X</a:t>
            </a:r>
            <a:r>
              <a:rPr kumimoji="1" lang="ja-JP" altLang="en-US" dirty="0" smtClean="0"/>
              <a:t>は」を下の文章の目的語にします。■</a:t>
            </a:r>
            <a:endParaRPr kumimoji="1" lang="en-US" altLang="ja-JP" dirty="0" smtClean="0"/>
          </a:p>
          <a:p>
            <a:r>
              <a:rPr kumimoji="1" lang="ja-JP" altLang="en-US" dirty="0" smtClean="0"/>
              <a:t>★すなわち，下の文章の目的語は，「</a:t>
            </a:r>
            <a:r>
              <a:rPr kumimoji="1" lang="en-US" altLang="ja-JP" dirty="0" smtClean="0"/>
              <a:t>X</a:t>
            </a:r>
            <a:r>
              <a:rPr kumimoji="1" lang="ja-JP" altLang="en-US" dirty="0" smtClean="0"/>
              <a:t>に」となります。■</a:t>
            </a:r>
            <a:endParaRPr kumimoji="1" lang="en-US" altLang="ja-JP" dirty="0" smtClean="0"/>
          </a:p>
          <a:p>
            <a:r>
              <a:rPr kumimoji="1" lang="ja-JP" altLang="en-US" dirty="0" smtClean="0"/>
              <a:t>★最後に，上の文章の述語である「否認することができる」は，「対抗することができない」と変換します。</a:t>
            </a:r>
            <a:endParaRPr kumimoji="1" lang="en-US" altLang="ja-JP" dirty="0" smtClean="0"/>
          </a:p>
          <a:p>
            <a:r>
              <a:rPr kumimoji="1" lang="ja-JP" altLang="en-US" dirty="0" smtClean="0"/>
              <a:t>★すなわち，下の文章の述語は，「対抗することができない」となります。</a:t>
            </a:r>
            <a:endParaRPr kumimoji="1" lang="en-US" altLang="ja-JP" dirty="0" smtClean="0"/>
          </a:p>
          <a:p>
            <a:r>
              <a:rPr kumimoji="1" lang="ja-JP" altLang="en-US" dirty="0" smtClean="0"/>
              <a:t>■最終的には，下の文章は，「</a:t>
            </a:r>
            <a:r>
              <a:rPr kumimoji="1" lang="en-US" altLang="ja-JP" dirty="0" smtClean="0"/>
              <a:t>Y</a:t>
            </a:r>
            <a:r>
              <a:rPr kumimoji="1" lang="ja-JP" altLang="en-US" dirty="0" smtClean="0"/>
              <a:t>の行為は，</a:t>
            </a:r>
            <a:r>
              <a:rPr kumimoji="1" lang="en-US" altLang="ja-JP" dirty="0" smtClean="0"/>
              <a:t>X</a:t>
            </a:r>
            <a:r>
              <a:rPr kumimoji="1" lang="ja-JP" altLang="en-US" dirty="0" smtClean="0"/>
              <a:t>に，対抗することができない」となります。</a:t>
            </a:r>
            <a:endParaRPr kumimoji="1" lang="en-US" altLang="ja-JP" dirty="0" smtClean="0"/>
          </a:p>
          <a:p>
            <a:r>
              <a:rPr kumimoji="1" lang="ja-JP" altLang="en-US" dirty="0" smtClean="0"/>
              <a:t>■この命題の意味は，「</a:t>
            </a:r>
            <a:r>
              <a:rPr kumimoji="1" lang="en-US" altLang="ja-JP" dirty="0" smtClean="0"/>
              <a:t>X</a:t>
            </a:r>
            <a:r>
              <a:rPr kumimoji="1" lang="ja-JP" altLang="en-US" dirty="0" smtClean="0"/>
              <a:t>は，</a:t>
            </a:r>
            <a:r>
              <a:rPr kumimoji="1" lang="en-US" altLang="ja-JP" dirty="0" smtClean="0"/>
              <a:t>Y</a:t>
            </a:r>
            <a:r>
              <a:rPr kumimoji="1" lang="ja-JP" altLang="en-US" dirty="0" smtClean="0"/>
              <a:t>の行為を，否認することができる」と同じです。</a:t>
            </a:r>
            <a:endParaRPr kumimoji="1" lang="en-US" altLang="ja-JP" dirty="0" smtClean="0"/>
          </a:p>
          <a:p>
            <a:r>
              <a:rPr kumimoji="1" lang="ja-JP" altLang="en-US" dirty="0" smtClean="0"/>
              <a:t>■この図を見て，英語の能動態を受動態に返還する事例を思い出す人がいたら，その人は，理解が早くなると思います。</a:t>
            </a:r>
            <a:endParaRPr kumimoji="1" lang="en-US" altLang="ja-JP" dirty="0" smtClean="0"/>
          </a:p>
          <a:p>
            <a:r>
              <a:rPr kumimoji="1" lang="ja-JP" altLang="en-US" b="0" dirty="0" smtClean="0"/>
              <a:t>■なぜなら，英語の能動態を受動態に変える方法と同じなので，そのコツをつかむと，簡単に変換できるようになるからです。</a:t>
            </a:r>
            <a:endParaRPr kumimoji="1" lang="en-US" altLang="ja-JP" b="0" dirty="0" smtClean="0"/>
          </a:p>
          <a:p>
            <a:r>
              <a:rPr kumimoji="1" lang="ja-JP" altLang="en-US" b="0" dirty="0" smtClean="0"/>
              <a:t>■</a:t>
            </a:r>
            <a:r>
              <a:rPr kumimoji="1" lang="en-US" altLang="ja-JP" b="0" dirty="0" smtClean="0"/>
              <a:t>Columbus</a:t>
            </a:r>
            <a:r>
              <a:rPr kumimoji="1" lang="ja-JP" altLang="en-US" b="0" dirty="0" smtClean="0"/>
              <a:t> </a:t>
            </a:r>
            <a:r>
              <a:rPr kumimoji="1" lang="en-US" altLang="ja-JP" b="0" dirty="0" smtClean="0"/>
              <a:t>discovered</a:t>
            </a:r>
            <a:r>
              <a:rPr kumimoji="1" lang="en-US" altLang="ja-JP" b="0" baseline="0" dirty="0" smtClean="0"/>
              <a:t> America. </a:t>
            </a:r>
            <a:r>
              <a:rPr kumimoji="1" lang="ja-JP" altLang="en-US" b="0" baseline="0" dirty="0" err="1" smtClean="0"/>
              <a:t>を受</a:t>
            </a:r>
            <a:r>
              <a:rPr kumimoji="1" lang="ja-JP" altLang="en-US" b="0" baseline="0" dirty="0" smtClean="0"/>
              <a:t>動態に変換すると，</a:t>
            </a:r>
            <a:endParaRPr kumimoji="1" lang="en-US" altLang="ja-JP" b="0" baseline="0" dirty="0" smtClean="0"/>
          </a:p>
          <a:p>
            <a:r>
              <a:rPr kumimoji="1" lang="ja-JP" altLang="en-US" b="0" baseline="0" dirty="0" smtClean="0"/>
              <a:t>■</a:t>
            </a:r>
            <a:r>
              <a:rPr kumimoji="1" lang="en-US" altLang="ja-JP" b="0" baseline="0" dirty="0" smtClean="0"/>
              <a:t>America was discovered by Columbus. </a:t>
            </a:r>
            <a:r>
              <a:rPr kumimoji="1" lang="ja-JP" altLang="en-US" b="0" baseline="0" dirty="0" smtClean="0"/>
              <a:t>となりましたよね。それと同じです。</a:t>
            </a:r>
            <a:endParaRPr kumimoji="1" lang="en-US" altLang="ja-JP" b="0" baseline="0" dirty="0" smtClean="0"/>
          </a:p>
          <a:p>
            <a:r>
              <a:rPr kumimoji="1" lang="ja-JP" altLang="en-US" dirty="0" smtClean="0"/>
              <a:t>■それでは，応用問題です。</a:t>
            </a:r>
            <a:endParaRPr kumimoji="1" lang="en-US" altLang="ja-JP" dirty="0" smtClean="0"/>
          </a:p>
          <a:p>
            <a:r>
              <a:rPr kumimoji="1" lang="ja-JP" altLang="en-US" dirty="0" smtClean="0"/>
              <a:t>■民法</a:t>
            </a:r>
            <a:r>
              <a:rPr kumimoji="1" lang="en-US" altLang="ja-JP" dirty="0" smtClean="0"/>
              <a:t>37</a:t>
            </a:r>
            <a:r>
              <a:rPr kumimoji="1" lang="ja-JP" altLang="en-US" dirty="0" smtClean="0"/>
              <a:t>条第</a:t>
            </a:r>
            <a:r>
              <a:rPr kumimoji="1" lang="en-US" altLang="ja-JP" dirty="0" smtClean="0"/>
              <a:t>5</a:t>
            </a:r>
            <a:r>
              <a:rPr kumimoji="1" lang="ja-JP" altLang="en-US" dirty="0" smtClean="0"/>
              <a:t>項は，否認という用語で書かれています。</a:t>
            </a:r>
            <a:endParaRPr kumimoji="1" lang="en-US" altLang="ja-JP" dirty="0" smtClean="0"/>
          </a:p>
          <a:p>
            <a:r>
              <a:rPr kumimoji="1" lang="ja-JP" altLang="en-US" dirty="0" smtClean="0"/>
              <a:t>■この条文を「対抗できない」という用語を用いて変換してみましょう。</a:t>
            </a:r>
            <a:endParaRPr kumimoji="1" lang="en-US" altLang="ja-JP" dirty="0" smtClean="0"/>
          </a:p>
          <a:p>
            <a:r>
              <a:rPr kumimoji="1" lang="ja-JP" altLang="en-US" dirty="0" smtClean="0"/>
              <a:t>■もちろん，意味は同じでなければなりません。</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a:t>
            </a:r>
            <a:r>
              <a:rPr kumimoji="1" lang="ja-JP" altLang="en-US" b="1" dirty="0" smtClean="0"/>
              <a:t>第三者（</a:t>
            </a:r>
            <a:r>
              <a:rPr kumimoji="1" lang="en-US" altLang="ja-JP" b="1" dirty="0" smtClean="0"/>
              <a:t>X</a:t>
            </a:r>
            <a:r>
              <a:rPr kumimoji="1" lang="ja-JP" altLang="en-US" b="1" dirty="0" smtClean="0"/>
              <a:t>）は，</a:t>
            </a:r>
            <a:r>
              <a:rPr kumimoji="1" lang="en-US" altLang="ja-JP" b="1" dirty="0" smtClean="0"/>
              <a:t>Y</a:t>
            </a:r>
            <a:r>
              <a:rPr kumimoji="1" lang="ja-JP" altLang="en-US" b="1" dirty="0" smtClean="0"/>
              <a:t>の外国法人の設立行為（</a:t>
            </a:r>
            <a:r>
              <a:rPr kumimoji="1" lang="en-US" altLang="ja-JP" b="1" dirty="0" smtClean="0"/>
              <a:t>A</a:t>
            </a:r>
            <a:r>
              <a:rPr kumimoji="1" lang="ja-JP" altLang="en-US" b="1" dirty="0" smtClean="0"/>
              <a:t>）を，否認することができる。</a:t>
            </a:r>
          </a:p>
          <a:p>
            <a:r>
              <a:rPr kumimoji="1" lang="ja-JP" altLang="en-US" b="0" dirty="0" smtClean="0"/>
              <a:t>■この問題の答えは，以下の通りです。</a:t>
            </a:r>
            <a:endParaRPr kumimoji="1" lang="en-US" altLang="ja-JP" b="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b="0" dirty="0" smtClean="0"/>
              <a:t>★</a:t>
            </a:r>
            <a:r>
              <a:rPr kumimoji="1" lang="ja-JP" altLang="en-US" b="1" dirty="0" smtClean="0"/>
              <a:t>外国法人（</a:t>
            </a:r>
            <a:r>
              <a:rPr kumimoji="1" lang="en-US" altLang="ja-JP" b="1" dirty="0" smtClean="0"/>
              <a:t>Y</a:t>
            </a:r>
            <a:r>
              <a:rPr kumimoji="1" lang="ja-JP" altLang="en-US" b="1" dirty="0" smtClean="0"/>
              <a:t>）の成立行為は，第三者（</a:t>
            </a:r>
            <a:r>
              <a:rPr kumimoji="1" lang="en-US" altLang="ja-JP" b="1" dirty="0" smtClean="0"/>
              <a:t>X</a:t>
            </a:r>
            <a:r>
              <a:rPr kumimoji="1" lang="ja-JP" altLang="en-US" b="1" dirty="0" smtClean="0"/>
              <a:t>）に，対抗することができない。</a:t>
            </a:r>
            <a:endParaRPr kumimoji="1" lang="ja-JP" altLang="en-US" b="0" dirty="0" smtClean="0"/>
          </a:p>
          <a:p>
            <a:r>
              <a:rPr kumimoji="1" lang="ja-JP" altLang="en-US" b="0" dirty="0" smtClean="0"/>
              <a:t>■どうですか</a:t>
            </a:r>
            <a:r>
              <a:rPr kumimoji="1" lang="en-US" altLang="ja-JP" b="0" dirty="0" smtClean="0"/>
              <a:t>?</a:t>
            </a:r>
            <a:r>
              <a:rPr kumimoji="1" lang="ja-JP" altLang="en-US" b="0" dirty="0" smtClean="0"/>
              <a:t>　うまく，変換ができたでしょうか</a:t>
            </a:r>
            <a:r>
              <a:rPr kumimoji="1" lang="en-US" altLang="ja-JP" b="0"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b="0" dirty="0" smtClean="0"/>
              <a:t>★上の文章の目的語は，下の文章では，位置を上げて，主語に変わっています。■</a:t>
            </a:r>
            <a:endParaRPr kumimoji="1" lang="en-US" altLang="ja-JP" b="0" dirty="0" smtClean="0"/>
          </a:p>
          <a:p>
            <a:r>
              <a:rPr kumimoji="1" lang="ja-JP" altLang="en-US" b="0" dirty="0" smtClean="0"/>
              <a:t>★上の文章の主語は，下の文章では，位置を下げて，目的語に変わっています。■</a:t>
            </a:r>
            <a:endParaRPr kumimoji="1" lang="en-US" altLang="ja-JP" b="0" dirty="0" smtClean="0"/>
          </a:p>
          <a:p>
            <a:r>
              <a:rPr kumimoji="1" lang="ja-JP" altLang="en-US" b="0" dirty="0" smtClean="0"/>
              <a:t>★上の文章の述語は，下の文章では，位置は同じですが，用語が，対抗することができないに変わっています。</a:t>
            </a:r>
            <a:endParaRPr kumimoji="1" lang="en-US" altLang="ja-JP" b="0" dirty="0" smtClean="0"/>
          </a:p>
          <a:p>
            <a:r>
              <a:rPr kumimoji="1" lang="ja-JP" altLang="en-US" b="0" dirty="0" smtClean="0"/>
              <a:t>■このようにして，ある命題を否認から対抗不能へ，反対に，対抗不能を否認へと変換ができるようになると，</a:t>
            </a:r>
            <a:endParaRPr kumimoji="1" lang="en-US" altLang="ja-JP" b="0" dirty="0" smtClean="0"/>
          </a:p>
          <a:p>
            <a:r>
              <a:rPr kumimoji="1" lang="ja-JP" altLang="en-US" b="0" dirty="0" smtClean="0"/>
              <a:t>■一種の受動態に該当するために，意味がつかみにくく，難解とされている対抗不能の意味について，</a:t>
            </a:r>
            <a:endParaRPr kumimoji="1" lang="en-US" altLang="ja-JP" b="0" dirty="0" smtClean="0"/>
          </a:p>
          <a:p>
            <a:r>
              <a:rPr kumimoji="1" lang="ja-JP" altLang="en-US" b="0" dirty="0" smtClean="0"/>
              <a:t>■「誰が何をすると，第三者の行為にどのような効果が否認されるのか」ということを明確に認識できるようになるため，その意味を理解しやすくなります。</a:t>
            </a:r>
            <a:endParaRPr kumimoji="1" lang="en-US" altLang="ja-JP" b="0" dirty="0" smtClean="0"/>
          </a:p>
          <a:p>
            <a:endParaRPr kumimoji="1" lang="ja-JP" altLang="en-US" b="1" dirty="0"/>
          </a:p>
        </p:txBody>
      </p:sp>
      <p:sp>
        <p:nvSpPr>
          <p:cNvPr id="4" name="ヘッダー プレースホルダー 3"/>
          <p:cNvSpPr>
            <a:spLocks noGrp="1"/>
          </p:cNvSpPr>
          <p:nvPr>
            <p:ph type="hdr" sz="quarter" idx="10"/>
          </p:nvPr>
        </p:nvSpPr>
        <p:spPr/>
        <p:txBody>
          <a:bodyPr/>
          <a:lstStyle/>
          <a:p>
            <a:r>
              <a:rPr kumimoji="1" lang="en-US" altLang="ja-JP" smtClean="0"/>
              <a:t>Lecture on Obligation, 2015</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26</a:t>
            </a:fld>
            <a:endParaRPr kumimoji="1" lang="ja-JP" altLang="en-US"/>
          </a:p>
        </p:txBody>
      </p:sp>
    </p:spTree>
    <p:extLst>
      <p:ext uri="{BB962C8B-B14F-4D97-AF65-F5344CB8AC3E}">
        <p14:creationId xmlns:p14="http://schemas.microsoft.com/office/powerpoint/2010/main" val="60136498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否認と対抗不能との関係の続きです。</a:t>
            </a:r>
            <a:endParaRPr kumimoji="1" lang="en-US" altLang="ja-JP" dirty="0" smtClean="0"/>
          </a:p>
          <a:p>
            <a:r>
              <a:rPr kumimoji="1" lang="ja-JP" altLang="en-US" dirty="0" smtClean="0"/>
              <a:t>★「</a:t>
            </a:r>
            <a:r>
              <a:rPr kumimoji="1" lang="en-US" altLang="ja-JP" dirty="0" smtClean="0"/>
              <a:t>X</a:t>
            </a:r>
            <a:r>
              <a:rPr kumimoji="1" lang="ja-JP" altLang="en-US" dirty="0" smtClean="0"/>
              <a:t>は，</a:t>
            </a:r>
            <a:r>
              <a:rPr kumimoji="1" lang="en-US" altLang="ja-JP" dirty="0" smtClean="0"/>
              <a:t>Y</a:t>
            </a:r>
            <a:r>
              <a:rPr kumimoji="1" lang="ja-JP" altLang="en-US" dirty="0" smtClean="0"/>
              <a:t>の行為を，否認することができる」という命題を対抗不能という命題に書き換えましょう。</a:t>
            </a:r>
            <a:endParaRPr kumimoji="1" lang="en-US" altLang="ja-JP" dirty="0" smtClean="0"/>
          </a:p>
          <a:p>
            <a:r>
              <a:rPr kumimoji="1" lang="ja-JP" altLang="en-US" dirty="0" smtClean="0"/>
              <a:t>■「</a:t>
            </a:r>
            <a:r>
              <a:rPr kumimoji="1" lang="en-US" altLang="ja-JP" dirty="0" smtClean="0"/>
              <a:t>Y</a:t>
            </a:r>
            <a:r>
              <a:rPr kumimoji="1" lang="ja-JP" altLang="en-US" dirty="0" smtClean="0"/>
              <a:t>の行為は，</a:t>
            </a:r>
            <a:r>
              <a:rPr kumimoji="1" lang="en-US" altLang="ja-JP" dirty="0" smtClean="0"/>
              <a:t>X</a:t>
            </a:r>
            <a:r>
              <a:rPr kumimoji="1" lang="ja-JP" altLang="en-US" dirty="0" smtClean="0"/>
              <a:t>に，対抗することができない」となります。</a:t>
            </a:r>
            <a:endParaRPr kumimoji="1" lang="en-US" altLang="ja-JP" dirty="0" smtClean="0"/>
          </a:p>
          <a:p>
            <a:r>
              <a:rPr kumimoji="1" lang="ja-JP" altLang="en-US" dirty="0" smtClean="0"/>
              <a:t>■この書き換え原則を利用して，破産法</a:t>
            </a:r>
            <a:r>
              <a:rPr kumimoji="1" lang="en-US" altLang="ja-JP" dirty="0" smtClean="0"/>
              <a:t>173</a:t>
            </a:r>
            <a:r>
              <a:rPr kumimoji="1" lang="ja-JP" altLang="en-US" dirty="0" smtClean="0"/>
              <a:t>条を参考にして，破産法</a:t>
            </a:r>
            <a:r>
              <a:rPr kumimoji="1" lang="en-US" altLang="ja-JP" dirty="0" smtClean="0"/>
              <a:t>160</a:t>
            </a:r>
            <a:r>
              <a:rPr kumimoji="1" lang="ja-JP" altLang="en-US" dirty="0" smtClean="0"/>
              <a:t>条の趣旨を，以下のように表現してみます。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a:t>
            </a:r>
            <a:r>
              <a:rPr kumimoji="1" lang="ja-JP" altLang="en-US" b="1" dirty="0" smtClean="0"/>
              <a:t>破産管財ニン（</a:t>
            </a:r>
            <a:r>
              <a:rPr kumimoji="1" lang="en-US" altLang="ja-JP" b="1" dirty="0" smtClean="0"/>
              <a:t>X</a:t>
            </a:r>
            <a:r>
              <a:rPr kumimoji="1" lang="ja-JP" altLang="en-US" b="1" dirty="0" smtClean="0"/>
              <a:t>）は，債務者（</a:t>
            </a:r>
            <a:r>
              <a:rPr kumimoji="1" lang="en-US" altLang="ja-JP" b="1" dirty="0" smtClean="0"/>
              <a:t>Y</a:t>
            </a:r>
            <a:r>
              <a:rPr kumimoji="1" lang="ja-JP" altLang="en-US" b="1" dirty="0" smtClean="0"/>
              <a:t>）のサガイ行為（</a:t>
            </a:r>
            <a:r>
              <a:rPr kumimoji="1" lang="en-US" altLang="ja-JP" b="1" dirty="0" smtClean="0"/>
              <a:t>A</a:t>
            </a:r>
            <a:r>
              <a:rPr kumimoji="1" lang="ja-JP" altLang="en-US" b="1" dirty="0" smtClean="0"/>
              <a:t>）を，否認することができる。</a:t>
            </a:r>
            <a:endParaRPr kumimoji="1" lang="en-US" altLang="ja-JP"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b="1" dirty="0" smtClean="0"/>
              <a:t>■</a:t>
            </a:r>
            <a:r>
              <a:rPr kumimoji="1" lang="ja-JP" altLang="en-US" b="0" dirty="0" smtClean="0"/>
              <a:t>この命題を，対抗不能という用語を使って書き換えてみましょう。</a:t>
            </a:r>
            <a:endParaRPr kumimoji="1" lang="en-US" altLang="ja-JP" b="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b="0" dirty="0" smtClean="0"/>
              <a:t>★</a:t>
            </a:r>
            <a:r>
              <a:rPr kumimoji="1" lang="ja-JP" altLang="en-US" b="1" dirty="0" smtClean="0"/>
              <a:t>債務者（</a:t>
            </a:r>
            <a:r>
              <a:rPr kumimoji="1" lang="en-US" altLang="ja-JP" b="1" dirty="0" smtClean="0"/>
              <a:t>Y</a:t>
            </a:r>
            <a:r>
              <a:rPr kumimoji="1" lang="ja-JP" altLang="en-US" b="1" dirty="0" smtClean="0"/>
              <a:t>）</a:t>
            </a:r>
            <a:r>
              <a:rPr lang="ja-JP" altLang="en-US" b="1" dirty="0" smtClean="0"/>
              <a:t>の</a:t>
            </a:r>
            <a:r>
              <a:rPr kumimoji="1" lang="ja-JP" altLang="en-US" b="1" dirty="0" smtClean="0"/>
              <a:t>サガイ行為（</a:t>
            </a:r>
            <a:r>
              <a:rPr kumimoji="1" lang="en-US" altLang="ja-JP" b="1" dirty="0" smtClean="0"/>
              <a:t>A</a:t>
            </a:r>
            <a:r>
              <a:rPr kumimoji="1" lang="ja-JP" altLang="en-US" b="1" dirty="0" smtClean="0"/>
              <a:t>）は，破産管財ニン（</a:t>
            </a:r>
            <a:r>
              <a:rPr kumimoji="1" lang="en-US" altLang="ja-JP" b="1" dirty="0" smtClean="0"/>
              <a:t>X</a:t>
            </a:r>
            <a:r>
              <a:rPr kumimoji="1" lang="ja-JP" altLang="en-US" b="1" dirty="0" smtClean="0"/>
              <a:t>）に，対抗することができない。</a:t>
            </a:r>
            <a:endParaRPr kumimoji="1" lang="en-US" altLang="ja-JP"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b="0" dirty="0" smtClean="0"/>
              <a:t>■と変換できます。</a:t>
            </a:r>
            <a:endParaRPr kumimoji="1" lang="en-US" altLang="ja-JP" b="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b="0" dirty="0" smtClean="0"/>
              <a:t>★上の文章の目的語は，下の文章では，位置を上げて，主語となります。■</a:t>
            </a:r>
            <a:endParaRPr kumimoji="1" lang="en-US" altLang="ja-JP" b="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b="0" dirty="0" smtClean="0"/>
              <a:t>★上の文章の主語は，下の文章では，位置を下げての目的語になります。■</a:t>
            </a:r>
            <a:endParaRPr kumimoji="1" lang="en-US" altLang="ja-JP" b="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b="0" dirty="0" smtClean="0"/>
              <a:t>★上の文章の述語は，下の文章では，同じ位置ですが，「否認することができる」が，「対抗することができない」と変わります。</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b="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b="0" dirty="0" smtClean="0"/>
          </a:p>
          <a:p>
            <a:endParaRPr kumimoji="1" lang="ja-JP" altLang="en-US" dirty="0"/>
          </a:p>
        </p:txBody>
      </p:sp>
      <p:sp>
        <p:nvSpPr>
          <p:cNvPr id="4" name="ヘッダー プレースホルダー 3"/>
          <p:cNvSpPr>
            <a:spLocks noGrp="1"/>
          </p:cNvSpPr>
          <p:nvPr>
            <p:ph type="hdr" sz="quarter" idx="10"/>
          </p:nvPr>
        </p:nvSpPr>
        <p:spPr/>
        <p:txBody>
          <a:bodyPr/>
          <a:lstStyle/>
          <a:p>
            <a:r>
              <a:rPr kumimoji="1" lang="en-US" altLang="ja-JP" smtClean="0"/>
              <a:t>Lecture on Obligation, 2015</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27</a:t>
            </a:fld>
            <a:endParaRPr kumimoji="1" lang="ja-JP" altLang="en-US"/>
          </a:p>
        </p:txBody>
      </p:sp>
    </p:spTree>
    <p:extLst>
      <p:ext uri="{BB962C8B-B14F-4D97-AF65-F5344CB8AC3E}">
        <p14:creationId xmlns:p14="http://schemas.microsoft.com/office/powerpoint/2010/main" val="111016087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否認と対抗不能との相互関係の続きです。</a:t>
            </a:r>
            <a:endParaRPr kumimoji="1" lang="en-US" altLang="ja-JP" dirty="0" smtClean="0"/>
          </a:p>
          <a:p>
            <a:r>
              <a:rPr kumimoji="1" lang="ja-JP" altLang="en-US" dirty="0" smtClean="0"/>
              <a:t>■ここでは，これまでとは逆に，対抗不能の文章を否認という用語を使って書き換えます。■</a:t>
            </a:r>
            <a:endParaRPr kumimoji="1" lang="en-US" altLang="ja-JP" dirty="0" smtClean="0"/>
          </a:p>
          <a:p>
            <a:r>
              <a:rPr kumimoji="1" lang="ja-JP" altLang="en-US" dirty="0" smtClean="0"/>
              <a:t>★「</a:t>
            </a:r>
            <a:r>
              <a:rPr kumimoji="1" lang="en-US" altLang="ja-JP" dirty="0" smtClean="0"/>
              <a:t>Y</a:t>
            </a:r>
            <a:r>
              <a:rPr kumimoji="1" lang="ja-JP" altLang="en-US" dirty="0" smtClean="0"/>
              <a:t>の行為は，</a:t>
            </a:r>
            <a:r>
              <a:rPr kumimoji="1" lang="en-US" altLang="ja-JP" dirty="0" smtClean="0"/>
              <a:t>X</a:t>
            </a:r>
            <a:r>
              <a:rPr kumimoji="1" lang="ja-JP" altLang="en-US" dirty="0" smtClean="0"/>
              <a:t>に，対抗することができない」という文章を「否認」を使って書き換えてみます。</a:t>
            </a:r>
            <a:endParaRPr kumimoji="1" lang="en-US" altLang="ja-JP" dirty="0" smtClean="0"/>
          </a:p>
          <a:p>
            <a:r>
              <a:rPr kumimoji="1" lang="ja-JP" altLang="en-US" dirty="0" smtClean="0"/>
              <a:t>★下の文章の目的語である「</a:t>
            </a:r>
            <a:r>
              <a:rPr kumimoji="1" lang="en-US" altLang="ja-JP" dirty="0" smtClean="0"/>
              <a:t>X</a:t>
            </a:r>
            <a:r>
              <a:rPr kumimoji="1" lang="ja-JP" altLang="en-US" dirty="0" smtClean="0"/>
              <a:t>に」は，上の文章では，主語となります。■</a:t>
            </a:r>
            <a:endParaRPr kumimoji="1" lang="en-US" altLang="ja-JP" dirty="0" smtClean="0"/>
          </a:p>
          <a:p>
            <a:r>
              <a:rPr kumimoji="1" lang="ja-JP" altLang="en-US" dirty="0" smtClean="0"/>
              <a:t>★つまり，上の文章は，「</a:t>
            </a:r>
            <a:r>
              <a:rPr kumimoji="1" lang="en-US" altLang="ja-JP" dirty="0" smtClean="0"/>
              <a:t>X</a:t>
            </a:r>
            <a:r>
              <a:rPr kumimoji="1" lang="ja-JP" altLang="en-US" dirty="0" smtClean="0"/>
              <a:t>は，」で始まります。■</a:t>
            </a:r>
            <a:endParaRPr kumimoji="1" lang="en-US" altLang="ja-JP" dirty="0" smtClean="0"/>
          </a:p>
          <a:p>
            <a:r>
              <a:rPr kumimoji="1" lang="ja-JP" altLang="en-US" dirty="0" smtClean="0"/>
              <a:t>★下の文章の主語である「</a:t>
            </a:r>
            <a:r>
              <a:rPr kumimoji="1" lang="en-US" altLang="ja-JP" dirty="0" smtClean="0"/>
              <a:t>Y</a:t>
            </a:r>
            <a:r>
              <a:rPr kumimoji="1" lang="ja-JP" altLang="en-US" dirty="0" smtClean="0"/>
              <a:t>の行為は，」は，上の文章では，目的語となります。■</a:t>
            </a:r>
            <a:endParaRPr kumimoji="1" lang="en-US" altLang="ja-JP" dirty="0" smtClean="0"/>
          </a:p>
          <a:p>
            <a:r>
              <a:rPr kumimoji="1" lang="ja-JP" altLang="en-US" dirty="0" smtClean="0"/>
              <a:t>★つまり，上の文章は，「</a:t>
            </a:r>
            <a:r>
              <a:rPr kumimoji="1" lang="en-US" altLang="ja-JP" dirty="0" smtClean="0"/>
              <a:t>X</a:t>
            </a:r>
            <a:r>
              <a:rPr kumimoji="1" lang="ja-JP" altLang="en-US" dirty="0" smtClean="0"/>
              <a:t>は，</a:t>
            </a:r>
            <a:r>
              <a:rPr kumimoji="1" lang="en-US" altLang="ja-JP" dirty="0" smtClean="0"/>
              <a:t>Y</a:t>
            </a:r>
            <a:r>
              <a:rPr kumimoji="1" lang="ja-JP" altLang="en-US" dirty="0" smtClean="0"/>
              <a:t>の行為は，」となります。■</a:t>
            </a:r>
            <a:endParaRPr kumimoji="1" lang="en-US" altLang="ja-JP" dirty="0" smtClean="0"/>
          </a:p>
          <a:p>
            <a:r>
              <a:rPr kumimoji="1" lang="ja-JP" altLang="en-US" dirty="0" smtClean="0"/>
              <a:t>★下の文章の述語である「対抗することができない」は，上の文章では，述語として，その位置は変わりませんが，用語が，「否認することができる」に変わります。■</a:t>
            </a:r>
            <a:endParaRPr kumimoji="1" lang="en-US" altLang="ja-JP" dirty="0" smtClean="0"/>
          </a:p>
          <a:p>
            <a:r>
              <a:rPr kumimoji="1" lang="ja-JP" altLang="en-US" dirty="0" smtClean="0"/>
              <a:t>★したがって，出来上がった上の文章は，「</a:t>
            </a:r>
            <a:r>
              <a:rPr kumimoji="1" lang="en-US" altLang="ja-JP" dirty="0" smtClean="0"/>
              <a:t>X</a:t>
            </a:r>
            <a:r>
              <a:rPr kumimoji="1" lang="ja-JP" altLang="en-US" dirty="0" smtClean="0"/>
              <a:t>は，</a:t>
            </a:r>
            <a:r>
              <a:rPr kumimoji="1" lang="en-US" altLang="ja-JP" dirty="0" smtClean="0"/>
              <a:t>Y</a:t>
            </a:r>
            <a:r>
              <a:rPr kumimoji="1" lang="ja-JP" altLang="en-US" dirty="0" smtClean="0"/>
              <a:t>の行為を，否認することができる」となります。</a:t>
            </a:r>
            <a:endParaRPr kumimoji="1" lang="en-US" altLang="ja-JP" dirty="0" smtClean="0"/>
          </a:p>
          <a:p>
            <a:r>
              <a:rPr kumimoji="1" lang="ja-JP" altLang="en-US" dirty="0" smtClean="0"/>
              <a:t>■この変換規則を使って，難解とされている民法</a:t>
            </a:r>
            <a:r>
              <a:rPr kumimoji="1" lang="en-US" altLang="ja-JP" dirty="0" smtClean="0"/>
              <a:t>177</a:t>
            </a:r>
            <a:r>
              <a:rPr kumimoji="1" lang="ja-JP" altLang="en-US" dirty="0" smtClean="0"/>
              <a:t>条（不動産物権変動の対抗要件）の趣旨を明らかにしてみましょう。</a:t>
            </a:r>
            <a:endParaRPr kumimoji="1" lang="en-US" altLang="ja-JP" dirty="0" smtClean="0"/>
          </a:p>
          <a:p>
            <a:r>
              <a:rPr kumimoji="1" lang="ja-JP" altLang="en-US" dirty="0" smtClean="0"/>
              <a:t>■民法</a:t>
            </a:r>
            <a:r>
              <a:rPr kumimoji="1" lang="en-US" altLang="ja-JP" dirty="0" smtClean="0"/>
              <a:t>177</a:t>
            </a:r>
            <a:r>
              <a:rPr kumimoji="1" lang="ja-JP" altLang="en-US" dirty="0" smtClean="0"/>
              <a:t>条の趣旨は以下の通りです。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a:t>
            </a:r>
            <a:r>
              <a:rPr kumimoji="1" lang="ja-JP" altLang="en-US" b="1" dirty="0" smtClean="0"/>
              <a:t>第</a:t>
            </a:r>
            <a:r>
              <a:rPr kumimoji="1" lang="en-US" altLang="ja-JP" b="1" dirty="0" smtClean="0"/>
              <a:t>1</a:t>
            </a:r>
            <a:r>
              <a:rPr kumimoji="1" lang="ja-JP" altLang="en-US" b="1" dirty="0" smtClean="0"/>
              <a:t>買主（</a:t>
            </a:r>
            <a:r>
              <a:rPr kumimoji="1" lang="en-US" altLang="ja-JP" b="1" dirty="0" smtClean="0"/>
              <a:t>Y</a:t>
            </a:r>
            <a:r>
              <a:rPr kumimoji="1" lang="ja-JP" altLang="en-US" b="1" dirty="0" smtClean="0"/>
              <a:t>）</a:t>
            </a:r>
            <a:r>
              <a:rPr lang="ja-JP" altLang="en-US" b="1" dirty="0" smtClean="0"/>
              <a:t>の</a:t>
            </a:r>
            <a:r>
              <a:rPr kumimoji="1" lang="ja-JP" altLang="en-US" b="1" dirty="0" smtClean="0"/>
              <a:t>物権行為（</a:t>
            </a:r>
            <a:r>
              <a:rPr kumimoji="1" lang="en-US" altLang="ja-JP" b="1" dirty="0" smtClean="0"/>
              <a:t>A</a:t>
            </a:r>
            <a:r>
              <a:rPr kumimoji="1" lang="ja-JP" altLang="en-US" b="1" dirty="0" smtClean="0"/>
              <a:t>）は，先に登記を得た第</a:t>
            </a:r>
            <a:r>
              <a:rPr kumimoji="1" lang="en-US" altLang="ja-JP" b="1" dirty="0" smtClean="0"/>
              <a:t>2</a:t>
            </a:r>
            <a:r>
              <a:rPr kumimoji="1" lang="ja-JP" altLang="en-US" b="1" dirty="0" smtClean="0"/>
              <a:t>買主（</a:t>
            </a:r>
            <a:r>
              <a:rPr kumimoji="1" lang="en-US" altLang="ja-JP" b="1" dirty="0" smtClean="0"/>
              <a:t>X</a:t>
            </a:r>
            <a:r>
              <a:rPr kumimoji="1" lang="ja-JP" altLang="en-US" b="1" dirty="0" smtClean="0"/>
              <a:t>）に，対抗できない。</a:t>
            </a:r>
          </a:p>
          <a:p>
            <a:r>
              <a:rPr kumimoji="1" lang="ja-JP" altLang="en-US" b="0" dirty="0" smtClean="0"/>
              <a:t>■この命題を，否認を使って書き換えてみましょう。</a:t>
            </a:r>
            <a:endParaRPr kumimoji="1" lang="en-US" altLang="ja-JP" b="0" dirty="0" smtClean="0"/>
          </a:p>
          <a:p>
            <a:r>
              <a:rPr kumimoji="1" lang="ja-JP" altLang="en-US" b="0" dirty="0" smtClean="0"/>
              <a:t>■そうすると，受動態のような否定形の文章のために，ぼんやりとしか理解できなかった民法</a:t>
            </a:r>
            <a:r>
              <a:rPr kumimoji="1" lang="en-US" altLang="ja-JP" b="0" dirty="0" smtClean="0"/>
              <a:t>177</a:t>
            </a:r>
            <a:r>
              <a:rPr kumimoji="1" lang="ja-JP" altLang="en-US" b="0" dirty="0" smtClean="0"/>
              <a:t>条の意味が，能動態のような肯定文となるために，</a:t>
            </a:r>
            <a:endParaRPr kumimoji="1" lang="en-US" altLang="ja-JP" b="0" dirty="0" smtClean="0"/>
          </a:p>
          <a:p>
            <a:r>
              <a:rPr kumimoji="1" lang="ja-JP" altLang="en-US" b="0" dirty="0" smtClean="0"/>
              <a:t>■「どのような行為をした人が，誰に対して，どのような効果を生じさせるのかということが明確になります。</a:t>
            </a:r>
            <a:endParaRPr kumimoji="1" lang="en-US" altLang="ja-JP" b="0" dirty="0" smtClean="0"/>
          </a:p>
          <a:p>
            <a:r>
              <a:rPr kumimoji="1" lang="ja-JP" altLang="en-US" b="0" dirty="0" smtClean="0"/>
              <a:t>■書き換えた結果は，以下のとおりです。</a:t>
            </a:r>
            <a:endParaRPr kumimoji="1" lang="en-US" altLang="ja-JP" b="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b="0" dirty="0" smtClean="0"/>
              <a:t>★</a:t>
            </a:r>
            <a:r>
              <a:rPr kumimoji="1" lang="ja-JP" altLang="en-US" b="1" dirty="0" smtClean="0"/>
              <a:t>先に登記を得た第</a:t>
            </a:r>
            <a:r>
              <a:rPr kumimoji="1" lang="en-US" altLang="ja-JP" b="1" dirty="0" smtClean="0"/>
              <a:t>2</a:t>
            </a:r>
            <a:r>
              <a:rPr kumimoji="1" lang="ja-JP" altLang="en-US" b="1" dirty="0" smtClean="0"/>
              <a:t>買主（</a:t>
            </a:r>
            <a:r>
              <a:rPr kumimoji="1" lang="en-US" altLang="ja-JP" b="1" dirty="0" smtClean="0"/>
              <a:t>X</a:t>
            </a:r>
            <a:r>
              <a:rPr kumimoji="1" lang="ja-JP" altLang="en-US" b="1" dirty="0" smtClean="0"/>
              <a:t>）は，第</a:t>
            </a:r>
            <a:r>
              <a:rPr lang="en-US" altLang="ja-JP" b="1" dirty="0" smtClean="0"/>
              <a:t>1</a:t>
            </a:r>
            <a:r>
              <a:rPr kumimoji="1" lang="ja-JP" altLang="en-US" b="1" dirty="0" smtClean="0"/>
              <a:t>買主（</a:t>
            </a:r>
            <a:r>
              <a:rPr kumimoji="1" lang="en-US" altLang="ja-JP" b="1" dirty="0" smtClean="0"/>
              <a:t>Y</a:t>
            </a:r>
            <a:r>
              <a:rPr kumimoji="1" lang="ja-JP" altLang="en-US" b="1" dirty="0" smtClean="0"/>
              <a:t>）の物権行為（</a:t>
            </a:r>
            <a:r>
              <a:rPr kumimoji="1" lang="en-US" altLang="ja-JP" b="1" dirty="0" smtClean="0"/>
              <a:t>A</a:t>
            </a:r>
            <a:r>
              <a:rPr kumimoji="1" lang="ja-JP" altLang="en-US" b="1" dirty="0" smtClean="0"/>
              <a:t>）を，否認できる。</a:t>
            </a:r>
          </a:p>
          <a:p>
            <a:r>
              <a:rPr kumimoji="1" lang="ja-JP" altLang="en-US" b="0" dirty="0" smtClean="0"/>
              <a:t>■この場合も，書き換え原則が，そのまま妥当しています。■</a:t>
            </a:r>
            <a:endParaRPr kumimoji="1" lang="en-US" altLang="ja-JP" b="0" dirty="0" smtClean="0"/>
          </a:p>
          <a:p>
            <a:r>
              <a:rPr kumimoji="1" lang="ja-JP" altLang="en-US" b="0" dirty="0" smtClean="0"/>
              <a:t>★下の文章の目的語が，上の文章の主語になっています。■</a:t>
            </a:r>
            <a:endParaRPr kumimoji="1" lang="en-US" altLang="ja-JP" b="0" dirty="0" smtClean="0"/>
          </a:p>
          <a:p>
            <a:r>
              <a:rPr kumimoji="1" lang="ja-JP" altLang="en-US" b="0" dirty="0" smtClean="0"/>
              <a:t>★下の文章の主語が，上の文章の目的語になっています。■</a:t>
            </a:r>
            <a:endParaRPr kumimoji="1" lang="en-US" altLang="ja-JP" b="0" dirty="0" smtClean="0"/>
          </a:p>
          <a:p>
            <a:r>
              <a:rPr kumimoji="1" lang="ja-JP" altLang="en-US" b="0" dirty="0" smtClean="0"/>
              <a:t>★下の文章の述語は，対抗不能が否認に書き換えられて，上の文章の述語になっています。</a:t>
            </a:r>
            <a:endParaRPr kumimoji="1" lang="en-US" altLang="ja-JP" b="0" dirty="0" smtClean="0"/>
          </a:p>
          <a:p>
            <a:r>
              <a:rPr kumimoji="1" lang="ja-JP" altLang="en-US" b="0" dirty="0" smtClean="0"/>
              <a:t>■このような書き換え原則の効用は，以下の点にあります。</a:t>
            </a:r>
            <a:endParaRPr kumimoji="1" lang="en-US" altLang="ja-JP" b="0" dirty="0" smtClean="0"/>
          </a:p>
          <a:p>
            <a:r>
              <a:rPr kumimoji="1" lang="ja-JP" altLang="en-US" b="0" dirty="0" smtClean="0"/>
              <a:t>■民法</a:t>
            </a:r>
            <a:r>
              <a:rPr kumimoji="1" lang="en-US" altLang="ja-JP" b="0" dirty="0" smtClean="0"/>
              <a:t>177</a:t>
            </a:r>
            <a:r>
              <a:rPr kumimoji="1" lang="ja-JP" altLang="en-US" b="0" dirty="0" smtClean="0"/>
              <a:t>条は，不動産二重譲渡の場合のメカニズムを明らかにする条文ですが，</a:t>
            </a:r>
            <a:endParaRPr kumimoji="1" lang="en-US" altLang="ja-JP" b="0" dirty="0" smtClean="0"/>
          </a:p>
          <a:p>
            <a:r>
              <a:rPr kumimoji="1" lang="ja-JP" altLang="en-US" b="0" dirty="0" smtClean="0"/>
              <a:t>■条文そのものを読んでも，受動的な否定文で欠かれているために，理解するのが困難です。</a:t>
            </a:r>
            <a:endParaRPr kumimoji="1" lang="en-US" altLang="ja-JP" b="0" dirty="0" smtClean="0"/>
          </a:p>
          <a:p>
            <a:r>
              <a:rPr kumimoji="1" lang="ja-JP" altLang="en-US" b="0" dirty="0" smtClean="0"/>
              <a:t>■しかし，書き換え原則によって，能動的な肯定文にすると，その意味が明確となります。</a:t>
            </a:r>
            <a:endParaRPr kumimoji="1" lang="en-US" altLang="ja-JP" b="0" dirty="0" smtClean="0"/>
          </a:p>
          <a:p>
            <a:r>
              <a:rPr kumimoji="1" lang="ja-JP" altLang="en-US" b="0" dirty="0" smtClean="0"/>
              <a:t>■すなわち，不動産物権を第一売買によって取得しても，登記をせずに放置していると，他人ブツ売買をした第二買主が，先に登記を得ることによって，第一売買の物権行為が否認され，されに，追完されて，初めに遡って，第二買主が完全な所有権を取得するという，不動産売買の二重譲渡のメカニズムを理解することができるようになります。</a:t>
            </a:r>
            <a:endParaRPr kumimoji="1" lang="en-US" altLang="ja-JP" b="0" dirty="0" smtClean="0"/>
          </a:p>
          <a:p>
            <a:r>
              <a:rPr kumimoji="1" lang="ja-JP" altLang="en-US" b="0" dirty="0" smtClean="0"/>
              <a:t>■この問題は，重要な問題なので，次に，民法</a:t>
            </a:r>
            <a:r>
              <a:rPr kumimoji="1" lang="en-US" altLang="ja-JP" b="0" dirty="0" smtClean="0"/>
              <a:t>176</a:t>
            </a:r>
            <a:r>
              <a:rPr kumimoji="1" lang="ja-JP" altLang="en-US" b="0" dirty="0" smtClean="0"/>
              <a:t>条と民法</a:t>
            </a:r>
            <a:r>
              <a:rPr kumimoji="1" lang="en-US" altLang="ja-JP" b="0" dirty="0" smtClean="0"/>
              <a:t>177</a:t>
            </a:r>
            <a:r>
              <a:rPr kumimoji="1" lang="ja-JP" altLang="en-US" b="0" dirty="0" smtClean="0"/>
              <a:t>条との関係をわかりやすく説明する図とともに，さらに詳しく説明することにします。</a:t>
            </a:r>
            <a:endParaRPr kumimoji="1" lang="en-US" altLang="ja-JP" b="0" dirty="0" smtClean="0"/>
          </a:p>
          <a:p>
            <a:endParaRPr kumimoji="1" lang="en-US" altLang="ja-JP" b="0" dirty="0" smtClean="0"/>
          </a:p>
        </p:txBody>
      </p:sp>
      <p:sp>
        <p:nvSpPr>
          <p:cNvPr id="4" name="ヘッダー プレースホルダー 3"/>
          <p:cNvSpPr>
            <a:spLocks noGrp="1"/>
          </p:cNvSpPr>
          <p:nvPr>
            <p:ph type="hdr" sz="quarter" idx="10"/>
          </p:nvPr>
        </p:nvSpPr>
        <p:spPr/>
        <p:txBody>
          <a:bodyPr/>
          <a:lstStyle/>
          <a:p>
            <a:r>
              <a:rPr kumimoji="1" lang="en-US" altLang="ja-JP" smtClean="0"/>
              <a:t>Lecture on Obligation, 2015</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28</a:t>
            </a:fld>
            <a:endParaRPr kumimoji="1" lang="ja-JP" altLang="en-US"/>
          </a:p>
        </p:txBody>
      </p:sp>
    </p:spTree>
    <p:extLst>
      <p:ext uri="{BB962C8B-B14F-4D97-AF65-F5344CB8AC3E}">
        <p14:creationId xmlns:p14="http://schemas.microsoft.com/office/powerpoint/2010/main" val="111624799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不動産物権が二重に譲渡された場合の法律関係について説明します。</a:t>
            </a:r>
            <a:endParaRPr kumimoji="1" lang="en-US" altLang="ja-JP" dirty="0" smtClean="0"/>
          </a:p>
          <a:p>
            <a:r>
              <a:rPr kumimoji="1" lang="ja-JP" altLang="en-US" dirty="0" smtClean="0"/>
              <a:t>★売主が不動産を所有し，登記を有しているとします。■</a:t>
            </a:r>
            <a:endParaRPr kumimoji="1" lang="en-US" altLang="ja-JP" dirty="0" smtClean="0"/>
          </a:p>
          <a:p>
            <a:r>
              <a:rPr kumimoji="1" lang="ja-JP" altLang="en-US" dirty="0" smtClean="0"/>
              <a:t>★買主（第一買主）がこの不動産を購入しようとして，</a:t>
            </a:r>
            <a:endParaRPr kumimoji="1" lang="en-US" altLang="ja-JP" dirty="0" smtClean="0"/>
          </a:p>
          <a:p>
            <a:r>
              <a:rPr kumimoji="1" lang="ja-JP" altLang="en-US" dirty="0" smtClean="0"/>
              <a:t>★売主との間で売買契約を締結します。これが第一売買です。■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★民法</a:t>
            </a:r>
            <a:r>
              <a:rPr kumimoji="1" lang="en-US" altLang="ja-JP" dirty="0" smtClean="0"/>
              <a:t>176</a:t>
            </a:r>
            <a:r>
              <a:rPr kumimoji="1" lang="ja-JP" altLang="en-US" dirty="0" smtClean="0"/>
              <a:t>条によれば，「</a:t>
            </a:r>
            <a:r>
              <a:rPr lang="ja-JP" altLang="en-US" sz="1200" dirty="0" smtClean="0"/>
              <a:t>物権の設定及び移転は，当事者の意思表示のみによって，その効力を生ずる</a:t>
            </a:r>
            <a:r>
              <a:rPr kumimoji="1" lang="ja-JP" altLang="en-US" dirty="0" smtClean="0"/>
              <a:t>」ので，第一買主は，不動産の所有権を取得します。■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■第一買主は，売買契約に基づいて登記を自らへと移転するように請求できます。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■しかし，何らかの理由で，登記を移転するのが遅れ，登記が売主に残っていると，</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■それを信じた第三者が，その不動産を購入しようとすることがありえます。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★第二買主の出現です。■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★登記を信じた第二買主が売主との間で売買契約を締結したとしましょう。■</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★そして，その第二買主が，第一買主に先立って登記を取得したとします。■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★民法</a:t>
            </a:r>
            <a:r>
              <a:rPr kumimoji="1" lang="en-US" altLang="ja-JP" dirty="0" smtClean="0"/>
              <a:t>177</a:t>
            </a:r>
            <a:r>
              <a:rPr kumimoji="1" lang="ja-JP" altLang="en-US" dirty="0" smtClean="0"/>
              <a:t>条によれば，登記を得ていない第一買主は，民法</a:t>
            </a:r>
            <a:r>
              <a:rPr kumimoji="1" lang="en-US" altLang="ja-JP" dirty="0" smtClean="0"/>
              <a:t>176</a:t>
            </a:r>
            <a:r>
              <a:rPr kumimoji="1" lang="ja-JP" altLang="en-US" dirty="0" smtClean="0"/>
              <a:t>条によって所有権を先に取得したにもかかわらず，登記を得た第二買主に対抗できなくなります。■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★その理由については，さまざまな説，たとえば，不完全物権変動説とか，コウシンリョク説とかが展開されていますが，民法</a:t>
            </a:r>
            <a:r>
              <a:rPr kumimoji="1" lang="en-US" altLang="ja-JP" dirty="0" smtClean="0"/>
              <a:t>176</a:t>
            </a:r>
            <a:r>
              <a:rPr kumimoji="1" lang="ja-JP" altLang="en-US" dirty="0" smtClean="0"/>
              <a:t>条を尊重して，完全な物権変動を認めつつ，先に登記を得た者によって，物権的効力が否定されるという，否認説がもっとも優れていると，私は考えています。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★否認説に従って考えると，登記をえた第二買主は，第一売買の効果のうち，物権的効力のみを否認できますので，物権は売主に復帰します。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★このため，第二売買の効果が初めにさかのぼって追完され，第二買主が第二売買の時点で所有権を取得することになります。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■以上が，不動産物権の二重譲渡の理論的な説明です。</a:t>
            </a:r>
          </a:p>
        </p:txBody>
      </p:sp>
      <p:sp>
        <p:nvSpPr>
          <p:cNvPr id="4" name="ヘッダー プレースホルダー 3"/>
          <p:cNvSpPr>
            <a:spLocks noGrp="1"/>
          </p:cNvSpPr>
          <p:nvPr>
            <p:ph type="hdr" sz="quarter" idx="10"/>
          </p:nvPr>
        </p:nvSpPr>
        <p:spPr/>
        <p:txBody>
          <a:bodyPr/>
          <a:lstStyle/>
          <a:p>
            <a:r>
              <a:rPr kumimoji="1" lang="en-US" altLang="ja-JP" smtClean="0"/>
              <a:t>Lecture on Obligation, 2015</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29</a:t>
            </a:fld>
            <a:endParaRPr kumimoji="1" lang="ja-JP" altLang="en-US"/>
          </a:p>
        </p:txBody>
      </p:sp>
    </p:spTree>
    <p:extLst>
      <p:ext uri="{BB962C8B-B14F-4D97-AF65-F5344CB8AC3E}">
        <p14:creationId xmlns:p14="http://schemas.microsoft.com/office/powerpoint/2010/main" val="35940060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債権総論の全体像です。■</a:t>
            </a:r>
            <a:endParaRPr kumimoji="1" lang="en-US" altLang="ja-JP" dirty="0" smtClean="0"/>
          </a:p>
          <a:p>
            <a:r>
              <a:rPr kumimoji="1" lang="ja-JP" altLang="en-US" dirty="0" smtClean="0"/>
              <a:t>　債権法</a:t>
            </a:r>
            <a:r>
              <a:rPr kumimoji="1" lang="en-US" altLang="ja-JP" dirty="0" smtClean="0"/>
              <a:t>1</a:t>
            </a:r>
            <a:r>
              <a:rPr kumimoji="1" lang="ja-JP" altLang="en-US" dirty="0" smtClean="0"/>
              <a:t>では，債権の目的，債権の効力，多数当事者の債権・債務関係▲までを講義します。■</a:t>
            </a:r>
            <a:endParaRPr kumimoji="1" lang="en-US" altLang="ja-JP" dirty="0" smtClean="0"/>
          </a:p>
          <a:p>
            <a:r>
              <a:rPr kumimoji="1" lang="ja-JP" altLang="en-US" dirty="0" smtClean="0"/>
              <a:t>　債権の譲渡（債務引受を含みます），および，債権の消滅（弁済，ソウサイ，更改，免除，混同）は，債権総論</a:t>
            </a:r>
            <a:r>
              <a:rPr kumimoji="1" lang="en-US" altLang="ja-JP" dirty="0" smtClean="0"/>
              <a:t>2</a:t>
            </a:r>
            <a:r>
              <a:rPr kumimoji="1" lang="ja-JP" altLang="en-US" dirty="0" smtClean="0"/>
              <a:t>で講義します。</a:t>
            </a:r>
            <a:endParaRPr kumimoji="1" lang="ja-JP" altLang="en-US" dirty="0"/>
          </a:p>
        </p:txBody>
      </p:sp>
      <p:sp>
        <p:nvSpPr>
          <p:cNvPr id="4" name="ヘッダー プレースホルダー 3"/>
          <p:cNvSpPr>
            <a:spLocks noGrp="1"/>
          </p:cNvSpPr>
          <p:nvPr>
            <p:ph type="hdr" sz="quarter" idx="10"/>
          </p:nvPr>
        </p:nvSpPr>
        <p:spPr/>
        <p:txBody>
          <a:bodyPr/>
          <a:lstStyle/>
          <a:p>
            <a:r>
              <a:rPr kumimoji="1" lang="en-US" altLang="ja-JP" smtClean="0"/>
              <a:t>Lecture on Obligation, 2015</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3</a:t>
            </a:fld>
            <a:endParaRPr kumimoji="1" lang="ja-JP" altLang="en-US"/>
          </a:p>
        </p:txBody>
      </p:sp>
    </p:spTree>
    <p:extLst>
      <p:ext uri="{BB962C8B-B14F-4D97-AF65-F5344CB8AC3E}">
        <p14:creationId xmlns:p14="http://schemas.microsoft.com/office/powerpoint/2010/main" val="198774608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a:t>
            </a:r>
            <a:r>
              <a:rPr kumimoji="1" lang="en-US" altLang="ja-JP" dirty="0" smtClean="0"/>
              <a:t>2015</a:t>
            </a:r>
            <a:r>
              <a:rPr kumimoji="1" lang="ja-JP" altLang="en-US" dirty="0" smtClean="0"/>
              <a:t>年</a:t>
            </a:r>
            <a:r>
              <a:rPr kumimoji="1" lang="en-US" altLang="ja-JP" dirty="0" smtClean="0"/>
              <a:t>3</a:t>
            </a:r>
            <a:r>
              <a:rPr kumimoji="1" lang="ja-JP" altLang="en-US" dirty="0" smtClean="0"/>
              <a:t>月</a:t>
            </a:r>
            <a:r>
              <a:rPr kumimoji="1" lang="en-US" altLang="ja-JP" dirty="0" smtClean="0"/>
              <a:t>31</a:t>
            </a:r>
            <a:r>
              <a:rPr kumimoji="1" lang="ja-JP" altLang="en-US" dirty="0" smtClean="0"/>
              <a:t>日に国会に提出された民法の一部を改正する法律案は，現行民法制定以来</a:t>
            </a:r>
            <a:r>
              <a:rPr kumimoji="1" lang="en-US" altLang="ja-JP" dirty="0" smtClean="0"/>
              <a:t>119</a:t>
            </a:r>
            <a:r>
              <a:rPr kumimoji="1" lang="ja-JP" altLang="en-US" dirty="0" smtClean="0"/>
              <a:t>年ぶりの，民法（債権関係）の改正であるとされており，その内容を知っておく必要があります。</a:t>
            </a:r>
            <a:endParaRPr kumimoji="1" lang="en-US" altLang="ja-JP" dirty="0" smtClean="0"/>
          </a:p>
          <a:p>
            <a:r>
              <a:rPr kumimoji="1" lang="ja-JP" altLang="en-US" dirty="0" smtClean="0"/>
              <a:t>■特に，サガイ行為取消権に関しては，第</a:t>
            </a:r>
            <a:r>
              <a:rPr kumimoji="1" lang="en-US" altLang="ja-JP" dirty="0" smtClean="0"/>
              <a:t>3</a:t>
            </a:r>
            <a:r>
              <a:rPr kumimoji="1" lang="ja-JP" altLang="en-US" dirty="0" smtClean="0"/>
              <a:t>款 サガイ行為取消権という款の下に，以下のような目が新たに追加され，条文もわずか</a:t>
            </a:r>
            <a:r>
              <a:rPr kumimoji="1" lang="en-US" altLang="ja-JP" dirty="0" smtClean="0"/>
              <a:t>3</a:t>
            </a:r>
            <a:r>
              <a:rPr kumimoji="1" lang="ja-JP" altLang="en-US" dirty="0" smtClean="0"/>
              <a:t>か条から，</a:t>
            </a:r>
            <a:r>
              <a:rPr kumimoji="1" lang="en-US" altLang="ja-JP" dirty="0" smtClean="0"/>
              <a:t>14</a:t>
            </a:r>
            <a:r>
              <a:rPr kumimoji="1" lang="ja-JP" altLang="en-US" dirty="0" smtClean="0"/>
              <a:t>か条へと大幅に増加しています。■</a:t>
            </a:r>
            <a:endParaRPr kumimoji="1" lang="en-US" altLang="ja-JP" dirty="0" smtClean="0"/>
          </a:p>
          <a:p>
            <a:r>
              <a:rPr kumimoji="1" lang="ja-JP" altLang="en-US" dirty="0" smtClean="0"/>
              <a:t>★第</a:t>
            </a:r>
            <a:r>
              <a:rPr kumimoji="1" lang="en-US" altLang="ja-JP" dirty="0" smtClean="0"/>
              <a:t>1</a:t>
            </a:r>
            <a:r>
              <a:rPr kumimoji="1" lang="ja-JP" altLang="en-US" dirty="0" smtClean="0"/>
              <a:t>目■サガイ行為取消権の要件■</a:t>
            </a:r>
          </a:p>
          <a:p>
            <a:r>
              <a:rPr kumimoji="1" lang="ja-JP" altLang="en-US" dirty="0" smtClean="0"/>
              <a:t>★民法</a:t>
            </a:r>
            <a:r>
              <a:rPr kumimoji="1" lang="en-US" altLang="ja-JP" dirty="0" smtClean="0"/>
              <a:t>424</a:t>
            </a:r>
            <a:r>
              <a:rPr kumimoji="1" lang="ja-JP" altLang="en-US" dirty="0" smtClean="0"/>
              <a:t>条，民法</a:t>
            </a:r>
            <a:r>
              <a:rPr kumimoji="1" lang="en-US" altLang="ja-JP" dirty="0" smtClean="0"/>
              <a:t>424</a:t>
            </a:r>
            <a:r>
              <a:rPr kumimoji="1" lang="ja-JP" altLang="en-US" dirty="0" smtClean="0"/>
              <a:t>条の</a:t>
            </a:r>
            <a:r>
              <a:rPr kumimoji="1" lang="en-US" altLang="ja-JP" dirty="0" smtClean="0"/>
              <a:t>2</a:t>
            </a:r>
            <a:r>
              <a:rPr kumimoji="1" lang="ja-JP" altLang="en-US" dirty="0" err="1" smtClean="0"/>
              <a:t>，</a:t>
            </a:r>
            <a:r>
              <a:rPr kumimoji="1" lang="ja-JP" altLang="en-US" dirty="0" smtClean="0"/>
              <a:t>民法</a:t>
            </a:r>
            <a:r>
              <a:rPr kumimoji="1" lang="en-US" altLang="ja-JP" dirty="0" smtClean="0"/>
              <a:t>424</a:t>
            </a:r>
            <a:r>
              <a:rPr kumimoji="1" lang="ja-JP" altLang="en-US" dirty="0" smtClean="0"/>
              <a:t>条の</a:t>
            </a:r>
            <a:r>
              <a:rPr kumimoji="1" lang="en-US" altLang="ja-JP" dirty="0" smtClean="0"/>
              <a:t>3</a:t>
            </a:r>
            <a:r>
              <a:rPr kumimoji="1" lang="ja-JP" altLang="en-US" dirty="0" err="1" smtClean="0"/>
              <a:t>，</a:t>
            </a:r>
            <a:r>
              <a:rPr kumimoji="1" lang="ja-JP" altLang="en-US" dirty="0" smtClean="0"/>
              <a:t>民法</a:t>
            </a:r>
            <a:r>
              <a:rPr kumimoji="1" lang="en-US" altLang="ja-JP" dirty="0" smtClean="0"/>
              <a:t>424</a:t>
            </a:r>
            <a:r>
              <a:rPr kumimoji="1" lang="ja-JP" altLang="en-US" dirty="0" smtClean="0"/>
              <a:t>条の</a:t>
            </a:r>
            <a:r>
              <a:rPr kumimoji="1" lang="en-US" altLang="ja-JP" dirty="0" smtClean="0"/>
              <a:t>4</a:t>
            </a:r>
            <a:r>
              <a:rPr kumimoji="1" lang="ja-JP" altLang="en-US" dirty="0" err="1" smtClean="0"/>
              <a:t>，</a:t>
            </a:r>
            <a:r>
              <a:rPr kumimoji="1" lang="ja-JP" altLang="en-US" dirty="0" smtClean="0"/>
              <a:t>民法</a:t>
            </a:r>
            <a:r>
              <a:rPr kumimoji="1" lang="en-US" altLang="ja-JP" dirty="0" smtClean="0"/>
              <a:t>424</a:t>
            </a:r>
            <a:r>
              <a:rPr kumimoji="1" lang="ja-JP" altLang="en-US" dirty="0" smtClean="0"/>
              <a:t>条の</a:t>
            </a:r>
            <a:r>
              <a:rPr kumimoji="1" lang="en-US" altLang="ja-JP" dirty="0" smtClean="0"/>
              <a:t>5</a:t>
            </a:r>
            <a:r>
              <a:rPr kumimoji="1" lang="ja-JP" altLang="en-US" dirty="0" smtClean="0"/>
              <a:t>■</a:t>
            </a:r>
            <a:endParaRPr kumimoji="1" lang="en-US" altLang="ja-JP" dirty="0" smtClean="0"/>
          </a:p>
          <a:p>
            <a:r>
              <a:rPr kumimoji="1" lang="ja-JP" altLang="en-US" dirty="0" smtClean="0"/>
              <a:t>★第</a:t>
            </a:r>
            <a:r>
              <a:rPr kumimoji="1" lang="en-US" altLang="ja-JP" dirty="0" smtClean="0"/>
              <a:t>2</a:t>
            </a:r>
            <a:r>
              <a:rPr kumimoji="1" lang="ja-JP" altLang="en-US" dirty="0" smtClean="0"/>
              <a:t>目■サガイ行為取消権の行使の方法■</a:t>
            </a:r>
          </a:p>
          <a:p>
            <a:r>
              <a:rPr kumimoji="1" lang="ja-JP" altLang="en-US" dirty="0" smtClean="0"/>
              <a:t>★民法</a:t>
            </a:r>
            <a:r>
              <a:rPr kumimoji="1" lang="en-US" altLang="ja-JP" dirty="0" smtClean="0"/>
              <a:t>424</a:t>
            </a:r>
            <a:r>
              <a:rPr kumimoji="1" lang="ja-JP" altLang="en-US" dirty="0" smtClean="0"/>
              <a:t>条の</a:t>
            </a:r>
            <a:r>
              <a:rPr kumimoji="1" lang="en-US" altLang="ja-JP" dirty="0" smtClean="0"/>
              <a:t>6</a:t>
            </a:r>
            <a:r>
              <a:rPr kumimoji="1" lang="ja-JP" altLang="en-US" dirty="0" err="1" smtClean="0"/>
              <a:t>，</a:t>
            </a:r>
            <a:r>
              <a:rPr kumimoji="1" lang="ja-JP" altLang="en-US" dirty="0" smtClean="0"/>
              <a:t>民法</a:t>
            </a:r>
            <a:r>
              <a:rPr kumimoji="1" lang="en-US" altLang="ja-JP" dirty="0" smtClean="0"/>
              <a:t>424</a:t>
            </a:r>
            <a:r>
              <a:rPr kumimoji="1" lang="ja-JP" altLang="en-US" dirty="0" smtClean="0"/>
              <a:t>条の</a:t>
            </a:r>
            <a:r>
              <a:rPr kumimoji="1" lang="en-US" altLang="ja-JP" dirty="0" smtClean="0"/>
              <a:t>7</a:t>
            </a:r>
            <a:r>
              <a:rPr kumimoji="1" lang="ja-JP" altLang="en-US" dirty="0" err="1" smtClean="0"/>
              <a:t>，</a:t>
            </a:r>
            <a:r>
              <a:rPr kumimoji="1" lang="ja-JP" altLang="en-US" dirty="0" smtClean="0"/>
              <a:t>民法</a:t>
            </a:r>
            <a:r>
              <a:rPr kumimoji="1" lang="en-US" altLang="ja-JP" dirty="0" smtClean="0"/>
              <a:t>424</a:t>
            </a:r>
            <a:r>
              <a:rPr kumimoji="1" lang="ja-JP" altLang="en-US" dirty="0" smtClean="0"/>
              <a:t>条の</a:t>
            </a:r>
            <a:r>
              <a:rPr kumimoji="1" lang="en-US" altLang="ja-JP" dirty="0" smtClean="0"/>
              <a:t>8</a:t>
            </a:r>
            <a:r>
              <a:rPr kumimoji="1" lang="ja-JP" altLang="en-US" dirty="0" err="1" smtClean="0"/>
              <a:t>，</a:t>
            </a:r>
            <a:r>
              <a:rPr kumimoji="1" lang="ja-JP" altLang="en-US" dirty="0" smtClean="0"/>
              <a:t>民法</a:t>
            </a:r>
            <a:r>
              <a:rPr kumimoji="1" lang="en-US" altLang="ja-JP" dirty="0" smtClean="0"/>
              <a:t>424</a:t>
            </a:r>
            <a:r>
              <a:rPr kumimoji="1" lang="ja-JP" altLang="en-US" dirty="0" smtClean="0"/>
              <a:t>条の</a:t>
            </a:r>
            <a:r>
              <a:rPr kumimoji="1" lang="en-US" altLang="ja-JP" dirty="0" smtClean="0"/>
              <a:t>9</a:t>
            </a:r>
            <a:r>
              <a:rPr kumimoji="1" lang="ja-JP" altLang="en-US" dirty="0" smtClean="0"/>
              <a:t>■</a:t>
            </a:r>
            <a:endParaRPr kumimoji="1" lang="en-US" altLang="ja-JP" dirty="0" smtClean="0"/>
          </a:p>
          <a:p>
            <a:r>
              <a:rPr kumimoji="1" lang="ja-JP" altLang="en-US" dirty="0" smtClean="0"/>
              <a:t>★第</a:t>
            </a:r>
            <a:r>
              <a:rPr kumimoji="1" lang="en-US" altLang="ja-JP" dirty="0" smtClean="0"/>
              <a:t>3</a:t>
            </a:r>
            <a:r>
              <a:rPr kumimoji="1" lang="ja-JP" altLang="en-US" dirty="0" smtClean="0"/>
              <a:t>目■サガイ行為取消権の行使の効果■</a:t>
            </a:r>
          </a:p>
          <a:p>
            <a:r>
              <a:rPr kumimoji="1" lang="ja-JP" altLang="en-US" dirty="0" smtClean="0"/>
              <a:t>★民法</a:t>
            </a:r>
            <a:r>
              <a:rPr kumimoji="1" lang="en-US" altLang="ja-JP" dirty="0" smtClean="0"/>
              <a:t>425</a:t>
            </a:r>
            <a:r>
              <a:rPr kumimoji="1" lang="ja-JP" altLang="en-US" dirty="0" smtClean="0"/>
              <a:t>条，民法</a:t>
            </a:r>
            <a:r>
              <a:rPr kumimoji="1" lang="en-US" altLang="ja-JP" dirty="0" smtClean="0"/>
              <a:t>425</a:t>
            </a:r>
            <a:r>
              <a:rPr kumimoji="1" lang="ja-JP" altLang="en-US" dirty="0" smtClean="0"/>
              <a:t>条の</a:t>
            </a:r>
            <a:r>
              <a:rPr kumimoji="1" lang="en-US" altLang="ja-JP" dirty="0" smtClean="0"/>
              <a:t>2</a:t>
            </a:r>
            <a:r>
              <a:rPr kumimoji="1" lang="ja-JP" altLang="en-US" dirty="0" err="1" smtClean="0"/>
              <a:t>，</a:t>
            </a:r>
            <a:r>
              <a:rPr kumimoji="1" lang="ja-JP" altLang="en-US" dirty="0" smtClean="0"/>
              <a:t>民法</a:t>
            </a:r>
            <a:r>
              <a:rPr kumimoji="1" lang="en-US" altLang="ja-JP" dirty="0" smtClean="0"/>
              <a:t>425</a:t>
            </a:r>
            <a:r>
              <a:rPr kumimoji="1" lang="ja-JP" altLang="en-US" dirty="0" smtClean="0"/>
              <a:t>条の</a:t>
            </a:r>
            <a:r>
              <a:rPr kumimoji="1" lang="en-US" altLang="ja-JP" dirty="0" smtClean="0"/>
              <a:t>3</a:t>
            </a:r>
            <a:r>
              <a:rPr kumimoji="1" lang="ja-JP" altLang="en-US" dirty="0" err="1" smtClean="0"/>
              <a:t>，</a:t>
            </a:r>
            <a:r>
              <a:rPr kumimoji="1" lang="ja-JP" altLang="en-US" dirty="0" smtClean="0"/>
              <a:t>民法</a:t>
            </a:r>
            <a:r>
              <a:rPr kumimoji="1" lang="en-US" altLang="ja-JP" dirty="0" smtClean="0"/>
              <a:t>425</a:t>
            </a:r>
            <a:r>
              <a:rPr kumimoji="1" lang="ja-JP" altLang="en-US" dirty="0" smtClean="0"/>
              <a:t>条の</a:t>
            </a:r>
            <a:r>
              <a:rPr kumimoji="1" lang="en-US" altLang="ja-JP" dirty="0" smtClean="0"/>
              <a:t>4</a:t>
            </a:r>
            <a:r>
              <a:rPr kumimoji="1" lang="ja-JP" altLang="en-US" dirty="0" smtClean="0"/>
              <a:t>■</a:t>
            </a:r>
            <a:endParaRPr kumimoji="1" lang="en-US" altLang="ja-JP" dirty="0" smtClean="0"/>
          </a:p>
          <a:p>
            <a:r>
              <a:rPr kumimoji="1" lang="ja-JP" altLang="en-US" dirty="0" smtClean="0"/>
              <a:t>★第</a:t>
            </a:r>
            <a:r>
              <a:rPr kumimoji="1" lang="en-US" altLang="ja-JP" dirty="0" smtClean="0"/>
              <a:t>4</a:t>
            </a:r>
            <a:r>
              <a:rPr kumimoji="1" lang="ja-JP" altLang="en-US" dirty="0" smtClean="0"/>
              <a:t>目■サガイ行為取消権の期間の制限■</a:t>
            </a:r>
          </a:p>
          <a:p>
            <a:r>
              <a:rPr kumimoji="1" lang="ja-JP" altLang="en-US" dirty="0" smtClean="0"/>
              <a:t>★民法</a:t>
            </a:r>
            <a:r>
              <a:rPr kumimoji="1" lang="en-US" altLang="ja-JP" dirty="0" smtClean="0"/>
              <a:t>426</a:t>
            </a:r>
            <a:r>
              <a:rPr kumimoji="1" lang="ja-JP" altLang="en-US" dirty="0" smtClean="0"/>
              <a:t>条</a:t>
            </a:r>
            <a:endParaRPr kumimoji="1" lang="en-US" altLang="ja-JP" dirty="0" smtClean="0"/>
          </a:p>
          <a:p>
            <a:r>
              <a:rPr kumimoji="1" lang="ja-JP" altLang="en-US" dirty="0" smtClean="0"/>
              <a:t>■そこで，これらの条文の内容を見ておくことにしましょう。</a:t>
            </a:r>
            <a:endParaRPr kumimoji="1" lang="ja-JP" altLang="en-US" dirty="0"/>
          </a:p>
        </p:txBody>
      </p:sp>
      <p:sp>
        <p:nvSpPr>
          <p:cNvPr id="4" name="ヘッダー プレースホルダー 3"/>
          <p:cNvSpPr>
            <a:spLocks noGrp="1"/>
          </p:cNvSpPr>
          <p:nvPr>
            <p:ph type="hdr" sz="quarter" idx="10"/>
          </p:nvPr>
        </p:nvSpPr>
        <p:spPr/>
        <p:txBody>
          <a:bodyPr/>
          <a:lstStyle/>
          <a:p>
            <a:r>
              <a:rPr kumimoji="1" lang="en-US" altLang="ja-JP" smtClean="0"/>
              <a:t>Lecture on Obligation, 2015</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30</a:t>
            </a:fld>
            <a:endParaRPr kumimoji="1" lang="ja-JP" altLang="en-US"/>
          </a:p>
        </p:txBody>
      </p:sp>
    </p:spTree>
    <p:extLst>
      <p:ext uri="{BB962C8B-B14F-4D97-AF65-F5344CB8AC3E}">
        <p14:creationId xmlns:p14="http://schemas.microsoft.com/office/powerpoint/2010/main" val="318203567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民法（債権関係）改正▲法律案▲第</a:t>
            </a:r>
            <a:r>
              <a:rPr kumimoji="1" lang="en-US" altLang="ja-JP" dirty="0" smtClean="0"/>
              <a:t>424</a:t>
            </a:r>
            <a:r>
              <a:rPr kumimoji="1" lang="ja-JP" altLang="en-US" dirty="0" smtClean="0"/>
              <a:t>条（サガイ行為取消請求）は，第</a:t>
            </a:r>
            <a:r>
              <a:rPr kumimoji="1" lang="en-US" altLang="ja-JP" dirty="0" smtClean="0"/>
              <a:t>1</a:t>
            </a:r>
            <a:r>
              <a:rPr kumimoji="1" lang="ja-JP" altLang="en-US" dirty="0" smtClean="0"/>
              <a:t>目▲サガイ行為取消権の要件▲の最初の条文であり，サガイ行為取消権の主観的要件と効果についての規定です。</a:t>
            </a:r>
            <a:endParaRPr kumimoji="1" lang="en-US" altLang="ja-JP" dirty="0" smtClean="0"/>
          </a:p>
          <a:p>
            <a:r>
              <a:rPr kumimoji="1" lang="ja-JP" altLang="en-US" dirty="0" smtClean="0"/>
              <a:t>■第</a:t>
            </a:r>
            <a:r>
              <a:rPr kumimoji="1" lang="en-US" altLang="ja-JP" dirty="0" smtClean="0"/>
              <a:t>1</a:t>
            </a:r>
            <a:r>
              <a:rPr kumimoji="1" lang="ja-JP" altLang="en-US" dirty="0" smtClean="0"/>
              <a:t>項と第</a:t>
            </a:r>
            <a:r>
              <a:rPr kumimoji="1" lang="en-US" altLang="ja-JP" dirty="0" smtClean="0"/>
              <a:t>2</a:t>
            </a:r>
            <a:r>
              <a:rPr kumimoji="1" lang="ja-JP" altLang="en-US" dirty="0" smtClean="0"/>
              <a:t>項は，現行条文とほぼ同じですが，第</a:t>
            </a:r>
            <a:r>
              <a:rPr kumimoji="1" lang="en-US" altLang="ja-JP" dirty="0" smtClean="0"/>
              <a:t>3</a:t>
            </a:r>
            <a:r>
              <a:rPr kumimoji="1" lang="ja-JP" altLang="en-US" dirty="0" smtClean="0"/>
              <a:t>項と第</a:t>
            </a:r>
            <a:r>
              <a:rPr kumimoji="1" lang="en-US" altLang="ja-JP" dirty="0" smtClean="0"/>
              <a:t>4</a:t>
            </a:r>
            <a:r>
              <a:rPr kumimoji="1" lang="ja-JP" altLang="en-US" dirty="0" smtClean="0"/>
              <a:t>項とが新設されています。</a:t>
            </a:r>
            <a:endParaRPr kumimoji="1" lang="en-US" altLang="ja-JP" dirty="0" smtClean="0"/>
          </a:p>
          <a:p>
            <a:r>
              <a:rPr lang="ja-JP" altLang="en-US" dirty="0" smtClean="0"/>
              <a:t>★第</a:t>
            </a:r>
            <a:r>
              <a:rPr lang="en-US" altLang="ja-JP" dirty="0" smtClean="0"/>
              <a:t>424</a:t>
            </a:r>
            <a:r>
              <a:rPr lang="ja-JP" altLang="en-US" dirty="0" smtClean="0"/>
              <a:t>条（サガイ行為取消請求）▲は，以下のように規定しています。■</a:t>
            </a:r>
            <a:endParaRPr lang="en-US" altLang="ja-JP" dirty="0" smtClean="0"/>
          </a:p>
          <a:p>
            <a:r>
              <a:rPr lang="ja-JP" altLang="en-US" dirty="0" smtClean="0"/>
              <a:t>★第</a:t>
            </a:r>
            <a:r>
              <a:rPr lang="en-US" altLang="ja-JP" dirty="0" smtClean="0"/>
              <a:t>1</a:t>
            </a:r>
            <a:r>
              <a:rPr lang="ja-JP" altLang="en-US" dirty="0" smtClean="0"/>
              <a:t>項■債権者は，債務者が債権者を害することを知ってした行為</a:t>
            </a:r>
            <a:r>
              <a:rPr lang="en-US" altLang="ja-JP" dirty="0" smtClean="0"/>
              <a:t>〔</a:t>
            </a:r>
            <a:r>
              <a:rPr lang="ja-JP" altLang="en-US" dirty="0" smtClean="0"/>
              <a:t>サガイ行為</a:t>
            </a:r>
            <a:r>
              <a:rPr lang="en-US" altLang="ja-JP" dirty="0" smtClean="0"/>
              <a:t>〕</a:t>
            </a:r>
            <a:r>
              <a:rPr lang="ja-JP" altLang="en-US" dirty="0" smtClean="0"/>
              <a:t>の取消しを</a:t>
            </a:r>
            <a:r>
              <a:rPr lang="ja-JP" altLang="en-US" b="1" dirty="0" smtClean="0">
                <a:solidFill>
                  <a:srgbClr val="002060"/>
                </a:solidFill>
              </a:rPr>
              <a:t>裁判所に請求する</a:t>
            </a:r>
            <a:r>
              <a:rPr lang="ja-JP" altLang="en-US" dirty="0" smtClean="0"/>
              <a:t>ことができる。ただし，その行為によって利益を受けた者（以下この款において「受益者」という。）がその行為の時において債権者を害することを知らなかったときは，この限りでない。■</a:t>
            </a:r>
            <a:endParaRPr lang="en-US" altLang="ja-JP" dirty="0" smtClean="0"/>
          </a:p>
          <a:p>
            <a:r>
              <a:rPr lang="ja-JP" altLang="en-US" dirty="0" smtClean="0"/>
              <a:t>★第</a:t>
            </a:r>
            <a:r>
              <a:rPr lang="en-US" altLang="ja-JP" dirty="0" smtClean="0"/>
              <a:t>2</a:t>
            </a:r>
            <a:r>
              <a:rPr lang="ja-JP" altLang="en-US" dirty="0" smtClean="0"/>
              <a:t>項■前項の規定は，財産権を目的としない行為については，適用しない。■</a:t>
            </a:r>
            <a:endParaRPr lang="en-US" altLang="ja-JP" dirty="0" smtClean="0"/>
          </a:p>
          <a:p>
            <a:r>
              <a:rPr lang="ja-JP" altLang="en-US" dirty="0" smtClean="0"/>
              <a:t>★第</a:t>
            </a:r>
            <a:r>
              <a:rPr lang="en-US" altLang="ja-JP" dirty="0" smtClean="0"/>
              <a:t>3</a:t>
            </a:r>
            <a:r>
              <a:rPr lang="ja-JP" altLang="en-US" dirty="0" smtClean="0"/>
              <a:t>項（新設条文）■債権者は，その債権が第</a:t>
            </a:r>
            <a:r>
              <a:rPr lang="en-US" altLang="ja-JP" dirty="0" smtClean="0"/>
              <a:t>1</a:t>
            </a:r>
            <a:r>
              <a:rPr lang="ja-JP" altLang="en-US" dirty="0" smtClean="0"/>
              <a:t>項に規定する行為の前の原因に基づいて生じたものである場合に限り，同項の規定による請求（以下「サガイ行為取消請求」という。）をすることができる。■</a:t>
            </a:r>
            <a:endParaRPr lang="en-US" altLang="ja-JP" dirty="0" smtClean="0"/>
          </a:p>
          <a:p>
            <a:r>
              <a:rPr lang="ja-JP" altLang="en-US" dirty="0" smtClean="0"/>
              <a:t>★第</a:t>
            </a:r>
            <a:r>
              <a:rPr lang="en-US" altLang="ja-JP" dirty="0" smtClean="0"/>
              <a:t>4</a:t>
            </a:r>
            <a:r>
              <a:rPr lang="ja-JP" altLang="en-US" dirty="0" smtClean="0"/>
              <a:t>項（新設条文）■債権者は，その債権が強制執行により実現することのできないものであるときは，サガイ行為取消請求をすることができない。</a:t>
            </a:r>
          </a:p>
          <a:p>
            <a:endParaRPr kumimoji="1" lang="en-US" altLang="ja-JP" dirty="0" smtClean="0"/>
          </a:p>
          <a:p>
            <a:endParaRPr kumimoji="1" lang="ja-JP" altLang="en-US" dirty="0"/>
          </a:p>
        </p:txBody>
      </p:sp>
      <p:sp>
        <p:nvSpPr>
          <p:cNvPr id="4" name="ヘッダー プレースホルダー 3"/>
          <p:cNvSpPr>
            <a:spLocks noGrp="1"/>
          </p:cNvSpPr>
          <p:nvPr>
            <p:ph type="hdr" sz="quarter" idx="10"/>
          </p:nvPr>
        </p:nvSpPr>
        <p:spPr/>
        <p:txBody>
          <a:bodyPr/>
          <a:lstStyle/>
          <a:p>
            <a:r>
              <a:rPr kumimoji="1" lang="en-US" altLang="ja-JP" smtClean="0"/>
              <a:t>Lecture on Obligation, 2015</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31</a:t>
            </a:fld>
            <a:endParaRPr kumimoji="1" lang="ja-JP" altLang="en-US"/>
          </a:p>
        </p:txBody>
      </p:sp>
    </p:spTree>
    <p:extLst>
      <p:ext uri="{BB962C8B-B14F-4D97-AF65-F5344CB8AC3E}">
        <p14:creationId xmlns:p14="http://schemas.microsoft.com/office/powerpoint/2010/main" val="63033676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　民法（債権関係）改正▲法律案▲第</a:t>
            </a:r>
            <a:r>
              <a:rPr kumimoji="1" lang="en-US" altLang="ja-JP" dirty="0" smtClean="0"/>
              <a:t>424</a:t>
            </a:r>
            <a:r>
              <a:rPr kumimoji="1" lang="ja-JP" altLang="en-US" dirty="0" smtClean="0"/>
              <a:t>条の</a:t>
            </a:r>
            <a:r>
              <a:rPr kumimoji="1" lang="en-US" altLang="ja-JP" dirty="0" smtClean="0"/>
              <a:t>2</a:t>
            </a:r>
            <a:r>
              <a:rPr kumimoji="1" lang="ja-JP" altLang="en-US" dirty="0" smtClean="0"/>
              <a:t>（相当の対価を得てした財産の処分行為の特則）は，第</a:t>
            </a:r>
            <a:r>
              <a:rPr kumimoji="1" lang="en-US" altLang="ja-JP" dirty="0" smtClean="0"/>
              <a:t>1</a:t>
            </a:r>
            <a:r>
              <a:rPr kumimoji="1" lang="ja-JP" altLang="en-US" dirty="0" smtClean="0"/>
              <a:t>目▲サガイ行為取消権の要件▲の</a:t>
            </a:r>
            <a:r>
              <a:rPr kumimoji="1" lang="en-US" altLang="ja-JP" dirty="0" smtClean="0"/>
              <a:t>2</a:t>
            </a:r>
            <a:r>
              <a:rPr kumimoji="1" lang="ja-JP" altLang="en-US" dirty="0" smtClean="0"/>
              <a:t>番目の新設条文であり，破産法</a:t>
            </a:r>
            <a:r>
              <a:rPr kumimoji="1" lang="en-US" altLang="ja-JP" dirty="0" smtClean="0"/>
              <a:t>161</a:t>
            </a:r>
            <a:r>
              <a:rPr kumimoji="1" lang="ja-JP" altLang="en-US" dirty="0" smtClean="0"/>
              <a:t>条（相当の対価を得てした財産の処分行為の否認）に対応する規定です。■</a:t>
            </a:r>
            <a:endParaRPr kumimoji="1" lang="en-US" altLang="ja-JP" dirty="0" smtClean="0"/>
          </a:p>
          <a:p>
            <a:r>
              <a:rPr kumimoji="1" lang="ja-JP" altLang="en-US" dirty="0" smtClean="0"/>
              <a:t>★</a:t>
            </a:r>
            <a:r>
              <a:rPr lang="ja-JP" altLang="en-US" sz="2000" b="1" dirty="0" smtClean="0"/>
              <a:t>第</a:t>
            </a:r>
            <a:r>
              <a:rPr lang="en-US" altLang="ja-JP" sz="2000" b="1" dirty="0" smtClean="0"/>
              <a:t>424</a:t>
            </a:r>
            <a:r>
              <a:rPr lang="ja-JP" altLang="en-US" sz="2000" b="1" dirty="0" smtClean="0"/>
              <a:t>条の</a:t>
            </a:r>
            <a:r>
              <a:rPr lang="en-US" altLang="ja-JP" sz="2000" b="1" dirty="0" smtClean="0"/>
              <a:t>2</a:t>
            </a:r>
            <a:r>
              <a:rPr lang="ja-JP" altLang="en-US" sz="2000" b="1" dirty="0" smtClean="0"/>
              <a:t>（相当の対価を得てした財産の処分行為の特則）▲</a:t>
            </a:r>
            <a:r>
              <a:rPr lang="ja-JP" altLang="en-US" sz="2000" b="0" dirty="0" smtClean="0"/>
              <a:t>は，以下のように規定しています。</a:t>
            </a:r>
            <a:endParaRPr lang="en-US" altLang="ja-JP" sz="2000" b="0" dirty="0" smtClean="0"/>
          </a:p>
          <a:p>
            <a:r>
              <a:rPr lang="ja-JP" altLang="en-US" sz="2000" dirty="0" smtClean="0"/>
              <a:t>★債務者が，その有する財産を処分する行為をした場合において，</a:t>
            </a:r>
            <a:r>
              <a:rPr lang="ja-JP" altLang="en-US" sz="2000" b="1" dirty="0" smtClean="0">
                <a:solidFill>
                  <a:srgbClr val="002060"/>
                </a:solidFill>
              </a:rPr>
              <a:t>受益者から相当の対価を取得しているとき</a:t>
            </a:r>
            <a:r>
              <a:rPr lang="ja-JP" altLang="en-US" sz="2000" dirty="0" smtClean="0"/>
              <a:t>は，債権者は，つぎに掲げる要件のいずれにも該当する場合に限り，その行為について，サガイ行為取消請求をすることができる。■</a:t>
            </a:r>
            <a:endParaRPr lang="en-US" altLang="ja-JP" sz="2000" dirty="0" smtClean="0"/>
          </a:p>
          <a:p>
            <a:r>
              <a:rPr lang="ja-JP" altLang="en-US" sz="2000" dirty="0" smtClean="0"/>
              <a:t>★第</a:t>
            </a:r>
            <a:r>
              <a:rPr lang="en-US" altLang="ja-JP" sz="2000" dirty="0" smtClean="0"/>
              <a:t>424</a:t>
            </a:r>
            <a:r>
              <a:rPr lang="ja-JP" altLang="en-US" sz="2000" dirty="0" smtClean="0"/>
              <a:t>条の</a:t>
            </a:r>
            <a:r>
              <a:rPr lang="en-US" altLang="ja-JP" sz="2000" dirty="0" smtClean="0"/>
              <a:t>2</a:t>
            </a:r>
            <a:r>
              <a:rPr lang="ja-JP" altLang="en-US" sz="2000" dirty="0" smtClean="0"/>
              <a:t>▲第一号■その行為が，不動産の金銭への換価その他の当該処分による財産の種類の変更により，債務者において隠匿，無償の供与その他の債権者を害することとなる処分（以下この条において「</a:t>
            </a:r>
            <a:r>
              <a:rPr lang="ja-JP" altLang="en-US" sz="2000" b="1" dirty="0" smtClean="0">
                <a:solidFill>
                  <a:srgbClr val="002060"/>
                </a:solidFill>
              </a:rPr>
              <a:t>隠匿等の処分</a:t>
            </a:r>
            <a:r>
              <a:rPr lang="ja-JP" altLang="en-US" sz="2000" dirty="0" smtClean="0"/>
              <a:t>」という。）をするおそれを現に生じさせるものであること。■</a:t>
            </a:r>
            <a:endParaRPr lang="en-US" altLang="ja-JP" sz="2000" dirty="0" smtClean="0"/>
          </a:p>
          <a:p>
            <a:r>
              <a:rPr lang="ja-JP" altLang="en-US" sz="2000" dirty="0" smtClean="0"/>
              <a:t>★第</a:t>
            </a:r>
            <a:r>
              <a:rPr lang="en-US" altLang="ja-JP" sz="2000" dirty="0" smtClean="0"/>
              <a:t>424</a:t>
            </a:r>
            <a:r>
              <a:rPr lang="ja-JP" altLang="en-US" sz="2000" dirty="0" smtClean="0"/>
              <a:t>条の</a:t>
            </a:r>
            <a:r>
              <a:rPr lang="en-US" altLang="ja-JP" sz="2000" dirty="0" smtClean="0"/>
              <a:t>2</a:t>
            </a:r>
            <a:r>
              <a:rPr lang="ja-JP" altLang="en-US" sz="2000" dirty="0" smtClean="0"/>
              <a:t>▲第二号■</a:t>
            </a:r>
            <a:r>
              <a:rPr lang="ja-JP" altLang="en-US" sz="2000" b="1" dirty="0" smtClean="0">
                <a:solidFill>
                  <a:srgbClr val="002060"/>
                </a:solidFill>
              </a:rPr>
              <a:t>債務者</a:t>
            </a:r>
            <a:r>
              <a:rPr lang="ja-JP" altLang="en-US" sz="2000" dirty="0" smtClean="0"/>
              <a:t>が，その行為の当時，対価として取得した金銭その他の財産について，</a:t>
            </a:r>
            <a:r>
              <a:rPr lang="ja-JP" altLang="en-US" sz="2000" b="1" dirty="0" smtClean="0">
                <a:solidFill>
                  <a:srgbClr val="002060"/>
                </a:solidFill>
              </a:rPr>
              <a:t>隠匿等の処分をする意思</a:t>
            </a:r>
            <a:r>
              <a:rPr lang="ja-JP" altLang="en-US" sz="2000" dirty="0" smtClean="0"/>
              <a:t>を有していたこと。■</a:t>
            </a:r>
            <a:endParaRPr lang="en-US" altLang="ja-JP" sz="2000" dirty="0" smtClean="0"/>
          </a:p>
          <a:p>
            <a:r>
              <a:rPr lang="ja-JP" altLang="en-US" sz="2000" dirty="0" smtClean="0"/>
              <a:t>★第</a:t>
            </a:r>
            <a:r>
              <a:rPr lang="en-US" altLang="ja-JP" sz="2000" dirty="0" smtClean="0"/>
              <a:t>424</a:t>
            </a:r>
            <a:r>
              <a:rPr lang="ja-JP" altLang="en-US" sz="2000" dirty="0" smtClean="0"/>
              <a:t>条の</a:t>
            </a:r>
            <a:r>
              <a:rPr lang="en-US" altLang="ja-JP" sz="2000" dirty="0" smtClean="0"/>
              <a:t>2</a:t>
            </a:r>
            <a:r>
              <a:rPr lang="ja-JP" altLang="en-US" sz="2000" dirty="0" smtClean="0"/>
              <a:t>▲第三号■</a:t>
            </a:r>
            <a:r>
              <a:rPr lang="ja-JP" altLang="en-US" sz="2000" b="1" dirty="0" smtClean="0">
                <a:solidFill>
                  <a:srgbClr val="002060"/>
                </a:solidFill>
              </a:rPr>
              <a:t>受益者</a:t>
            </a:r>
            <a:r>
              <a:rPr lang="ja-JP" altLang="en-US" sz="2000" dirty="0" smtClean="0"/>
              <a:t>が，その行為の当時，債務者が</a:t>
            </a:r>
            <a:r>
              <a:rPr lang="ja-JP" altLang="en-US" sz="2000" b="1" dirty="0" smtClean="0">
                <a:solidFill>
                  <a:srgbClr val="002060"/>
                </a:solidFill>
              </a:rPr>
              <a:t>隠匿等の処分をする意思を有していたことを知っていた</a:t>
            </a:r>
            <a:r>
              <a:rPr lang="ja-JP" altLang="en-US" sz="2000" dirty="0" smtClean="0"/>
              <a:t>こと。</a:t>
            </a:r>
          </a:p>
          <a:p>
            <a:endParaRPr kumimoji="1" lang="ja-JP" altLang="en-US" dirty="0"/>
          </a:p>
        </p:txBody>
      </p:sp>
      <p:sp>
        <p:nvSpPr>
          <p:cNvPr id="4" name="ヘッダー プレースホルダー 3"/>
          <p:cNvSpPr>
            <a:spLocks noGrp="1"/>
          </p:cNvSpPr>
          <p:nvPr>
            <p:ph type="hdr" sz="quarter" idx="10"/>
          </p:nvPr>
        </p:nvSpPr>
        <p:spPr/>
        <p:txBody>
          <a:bodyPr/>
          <a:lstStyle/>
          <a:p>
            <a:r>
              <a:rPr kumimoji="1" lang="en-US" altLang="ja-JP" smtClean="0"/>
              <a:t>Lecture on Obligation, 2015</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32</a:t>
            </a:fld>
            <a:endParaRPr kumimoji="1" lang="ja-JP" altLang="en-US"/>
          </a:p>
        </p:txBody>
      </p:sp>
    </p:spTree>
    <p:extLst>
      <p:ext uri="{BB962C8B-B14F-4D97-AF65-F5344CB8AC3E}">
        <p14:creationId xmlns:p14="http://schemas.microsoft.com/office/powerpoint/2010/main" val="203935282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　民法（債権関係）改正▲法律案▲第</a:t>
            </a:r>
            <a:r>
              <a:rPr kumimoji="1" lang="en-US" altLang="ja-JP" dirty="0" smtClean="0"/>
              <a:t>424</a:t>
            </a:r>
            <a:r>
              <a:rPr kumimoji="1" lang="ja-JP" altLang="en-US" dirty="0" smtClean="0"/>
              <a:t>条の</a:t>
            </a:r>
            <a:r>
              <a:rPr kumimoji="1" lang="en-US" altLang="ja-JP" dirty="0" smtClean="0"/>
              <a:t>3</a:t>
            </a:r>
            <a:r>
              <a:rPr kumimoji="1" lang="ja-JP" altLang="en-US" dirty="0" smtClean="0"/>
              <a:t>（特定の債権者に対する担保の供与等の特則）は，第</a:t>
            </a:r>
            <a:r>
              <a:rPr kumimoji="1" lang="en-US" altLang="ja-JP" dirty="0" smtClean="0"/>
              <a:t>1</a:t>
            </a:r>
            <a:r>
              <a:rPr kumimoji="1" lang="ja-JP" altLang="en-US" dirty="0" smtClean="0"/>
              <a:t>目▲サガイ行為取消権の要件▲の</a:t>
            </a:r>
            <a:r>
              <a:rPr kumimoji="1" lang="en-US" altLang="ja-JP" dirty="0" smtClean="0"/>
              <a:t>3</a:t>
            </a:r>
            <a:r>
              <a:rPr kumimoji="1" lang="ja-JP" altLang="en-US" dirty="0" smtClean="0"/>
              <a:t>番目の新設条文であり，破産法</a:t>
            </a:r>
            <a:r>
              <a:rPr kumimoji="1" lang="en-US" altLang="ja-JP" dirty="0" smtClean="0"/>
              <a:t>162</a:t>
            </a:r>
            <a:r>
              <a:rPr kumimoji="1" lang="ja-JP" altLang="en-US" dirty="0" smtClean="0"/>
              <a:t>条（特定の債権者に対する担保の供与等の否認）に対応する規定です。■</a:t>
            </a:r>
            <a:endParaRPr kumimoji="1" lang="en-US" altLang="ja-JP" dirty="0" smtClean="0"/>
          </a:p>
          <a:p>
            <a:r>
              <a:rPr lang="ja-JP" altLang="en-US" sz="2000" dirty="0" smtClean="0"/>
              <a:t>★第</a:t>
            </a:r>
            <a:r>
              <a:rPr lang="en-US" altLang="ja-JP" sz="2000" dirty="0" smtClean="0"/>
              <a:t>424</a:t>
            </a:r>
            <a:r>
              <a:rPr lang="ja-JP" altLang="en-US" sz="2000" dirty="0" smtClean="0"/>
              <a:t>条の</a:t>
            </a:r>
            <a:r>
              <a:rPr lang="en-US" altLang="ja-JP" sz="2000" dirty="0" smtClean="0"/>
              <a:t>3</a:t>
            </a:r>
            <a:r>
              <a:rPr lang="ja-JP" altLang="en-US" sz="2000" dirty="0" smtClean="0"/>
              <a:t>（特定の債権者に対する担保の供与等の特則）▲は，以下のように規定しています。■</a:t>
            </a:r>
            <a:endParaRPr lang="en-US" altLang="ja-JP" sz="2000" dirty="0" smtClean="0"/>
          </a:p>
          <a:p>
            <a:r>
              <a:rPr lang="ja-JP" altLang="en-US" sz="2000" dirty="0" smtClean="0"/>
              <a:t>★民法</a:t>
            </a:r>
            <a:r>
              <a:rPr lang="en-US" altLang="ja-JP" sz="2000" dirty="0" smtClean="0"/>
              <a:t>424</a:t>
            </a:r>
            <a:r>
              <a:rPr lang="ja-JP" altLang="en-US" sz="2000" dirty="0" smtClean="0"/>
              <a:t>条の</a:t>
            </a:r>
            <a:r>
              <a:rPr lang="en-US" altLang="ja-JP" sz="2000" dirty="0" smtClean="0"/>
              <a:t>3</a:t>
            </a:r>
            <a:r>
              <a:rPr lang="ja-JP" altLang="en-US" sz="2000" dirty="0" smtClean="0"/>
              <a:t>▲第</a:t>
            </a:r>
            <a:r>
              <a:rPr lang="en-US" altLang="ja-JP" sz="2000" dirty="0" smtClean="0"/>
              <a:t>1</a:t>
            </a:r>
            <a:r>
              <a:rPr lang="ja-JP" altLang="en-US" sz="2000" dirty="0" smtClean="0"/>
              <a:t>項■</a:t>
            </a:r>
            <a:r>
              <a:rPr lang="ja-JP" altLang="en-US" sz="1800" dirty="0" smtClean="0"/>
              <a:t>債務者がした既存の債務についての担保の供与又は債務の消滅に関する行為について，債権者は，つぎに掲げる要件のいずれにも該当する場合に限り，サガイ行為取消請求をすることができる。■</a:t>
            </a:r>
            <a:endParaRPr lang="en-US" altLang="ja-JP" sz="1800" dirty="0" smtClean="0"/>
          </a:p>
          <a:p>
            <a:r>
              <a:rPr lang="ja-JP" altLang="en-US" sz="1800" dirty="0" smtClean="0"/>
              <a:t>★民法</a:t>
            </a:r>
            <a:r>
              <a:rPr lang="en-US" altLang="ja-JP" sz="1800" dirty="0" smtClean="0"/>
              <a:t>424</a:t>
            </a:r>
            <a:r>
              <a:rPr lang="ja-JP" altLang="en-US" sz="1800" dirty="0" smtClean="0"/>
              <a:t>条の</a:t>
            </a:r>
            <a:r>
              <a:rPr lang="en-US" altLang="ja-JP" sz="1800" dirty="0" smtClean="0"/>
              <a:t>3</a:t>
            </a:r>
            <a:r>
              <a:rPr lang="ja-JP" altLang="en-US" sz="1800" dirty="0" smtClean="0"/>
              <a:t>▲第</a:t>
            </a:r>
            <a:r>
              <a:rPr lang="en-US" altLang="ja-JP" sz="1800" dirty="0" smtClean="0"/>
              <a:t>1</a:t>
            </a:r>
            <a:r>
              <a:rPr lang="ja-JP" altLang="en-US" sz="1800" dirty="0" smtClean="0"/>
              <a:t>項▲第一号■</a:t>
            </a:r>
            <a:r>
              <a:rPr lang="ja-JP" altLang="en-US" sz="1600" dirty="0" smtClean="0"/>
              <a:t>その行為が，債務者が支払不能（債務者が，支払能力を欠くために，その債務のうち弁済期にあるものにつき，一般的かつ継続的に弁済することができない状態をいう。次項第一号において同じ。）の時に行われたものであること。■</a:t>
            </a:r>
            <a:endParaRPr lang="en-US" altLang="ja-JP" sz="1600" dirty="0" smtClean="0"/>
          </a:p>
          <a:p>
            <a:r>
              <a:rPr lang="ja-JP" altLang="en-US" sz="1600" dirty="0" smtClean="0"/>
              <a:t>★民法</a:t>
            </a:r>
            <a:r>
              <a:rPr lang="en-US" altLang="ja-JP" sz="1600" dirty="0" smtClean="0"/>
              <a:t>424</a:t>
            </a:r>
            <a:r>
              <a:rPr lang="ja-JP" altLang="en-US" sz="1600" dirty="0" smtClean="0"/>
              <a:t>条の</a:t>
            </a:r>
            <a:r>
              <a:rPr lang="en-US" altLang="ja-JP" sz="1600" dirty="0" smtClean="0"/>
              <a:t>3</a:t>
            </a:r>
            <a:r>
              <a:rPr lang="ja-JP" altLang="en-US" sz="1600" dirty="0" smtClean="0"/>
              <a:t>▲第</a:t>
            </a:r>
            <a:r>
              <a:rPr lang="en-US" altLang="ja-JP" sz="1600" dirty="0" smtClean="0"/>
              <a:t>1</a:t>
            </a:r>
            <a:r>
              <a:rPr lang="ja-JP" altLang="en-US" sz="1600" dirty="0" smtClean="0"/>
              <a:t>項▲第二号■その行為が，債務者と受益者とが通謀して他の債権者を害する意図をもって行われたものであること。■</a:t>
            </a:r>
            <a:endParaRPr lang="en-US" altLang="ja-JP" sz="1600" dirty="0" smtClean="0"/>
          </a:p>
          <a:p>
            <a:r>
              <a:rPr lang="ja-JP" altLang="en-US" sz="1800" dirty="0" smtClean="0"/>
              <a:t>★民法</a:t>
            </a:r>
            <a:r>
              <a:rPr lang="en-US" altLang="ja-JP" sz="1800" dirty="0" smtClean="0"/>
              <a:t>424</a:t>
            </a:r>
            <a:r>
              <a:rPr lang="ja-JP" altLang="en-US" sz="1800" dirty="0" smtClean="0"/>
              <a:t>条の</a:t>
            </a:r>
            <a:r>
              <a:rPr lang="en-US" altLang="ja-JP" sz="1800" dirty="0" smtClean="0"/>
              <a:t>3</a:t>
            </a:r>
            <a:r>
              <a:rPr lang="ja-JP" altLang="en-US" sz="1800" dirty="0" smtClean="0"/>
              <a:t>▲第</a:t>
            </a:r>
            <a:r>
              <a:rPr lang="en-US" altLang="ja-JP" sz="1800" dirty="0" smtClean="0"/>
              <a:t>2</a:t>
            </a:r>
            <a:r>
              <a:rPr lang="ja-JP" altLang="en-US" sz="1800" dirty="0" smtClean="0"/>
              <a:t>項■前項に規定する行為が，債務者の義務に属せず，又はその時期が債務者の義務に属しないものである場合において，次に掲げる要件のいずれにも該当するときは，債権者は，同項の規定にかかわらず，その行為について，サガイ行為取消請求をすることができる。■</a:t>
            </a:r>
            <a:endParaRPr lang="en-US" altLang="ja-JP" sz="1800" dirty="0" smtClean="0"/>
          </a:p>
          <a:p>
            <a:r>
              <a:rPr lang="ja-JP" altLang="en-US" sz="1600" dirty="0" smtClean="0"/>
              <a:t>★民法</a:t>
            </a:r>
            <a:r>
              <a:rPr lang="en-US" altLang="ja-JP" sz="1600" dirty="0" smtClean="0"/>
              <a:t>424</a:t>
            </a:r>
            <a:r>
              <a:rPr lang="ja-JP" altLang="en-US" sz="1600" dirty="0" smtClean="0"/>
              <a:t>条の</a:t>
            </a:r>
            <a:r>
              <a:rPr lang="en-US" altLang="ja-JP" sz="1600" dirty="0" smtClean="0"/>
              <a:t>3</a:t>
            </a:r>
            <a:r>
              <a:rPr lang="ja-JP" altLang="en-US" sz="1600" dirty="0" smtClean="0"/>
              <a:t>▲第</a:t>
            </a:r>
            <a:r>
              <a:rPr lang="en-US" altLang="ja-JP" sz="1600" dirty="0" smtClean="0"/>
              <a:t>2</a:t>
            </a:r>
            <a:r>
              <a:rPr lang="ja-JP" altLang="en-US" sz="1600" dirty="0" smtClean="0"/>
              <a:t>項▲第一号■その行為が，債務者が支払不能になる前</a:t>
            </a:r>
            <a:r>
              <a:rPr lang="en-US" altLang="ja-JP" sz="1600" dirty="0" smtClean="0"/>
              <a:t>30</a:t>
            </a:r>
            <a:r>
              <a:rPr lang="ja-JP" altLang="en-US" sz="1600" dirty="0" smtClean="0"/>
              <a:t>日以内に行われたものであること。■</a:t>
            </a:r>
            <a:endParaRPr lang="en-US" altLang="ja-JP" sz="1600" dirty="0" smtClean="0"/>
          </a:p>
          <a:p>
            <a:r>
              <a:rPr lang="ja-JP" altLang="en-US" sz="1600" dirty="0" smtClean="0"/>
              <a:t>★民法</a:t>
            </a:r>
            <a:r>
              <a:rPr lang="en-US" altLang="ja-JP" sz="1600" dirty="0" smtClean="0"/>
              <a:t>424</a:t>
            </a:r>
            <a:r>
              <a:rPr lang="ja-JP" altLang="en-US" sz="1600" dirty="0" smtClean="0"/>
              <a:t>条の</a:t>
            </a:r>
            <a:r>
              <a:rPr lang="en-US" altLang="ja-JP" sz="1600" dirty="0" smtClean="0"/>
              <a:t>3</a:t>
            </a:r>
            <a:r>
              <a:rPr lang="ja-JP" altLang="en-US" sz="1600" dirty="0" smtClean="0"/>
              <a:t>▲第</a:t>
            </a:r>
            <a:r>
              <a:rPr lang="en-US" altLang="ja-JP" sz="1600" dirty="0" smtClean="0"/>
              <a:t>2</a:t>
            </a:r>
            <a:r>
              <a:rPr lang="ja-JP" altLang="en-US" sz="1600" dirty="0" smtClean="0"/>
              <a:t>項▲第二号■その行為が，債務者と受益者とが通謀して他の債権者を害する意図をもって行われたものであること。</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ヘッダー プレースホルダー 3"/>
          <p:cNvSpPr>
            <a:spLocks noGrp="1"/>
          </p:cNvSpPr>
          <p:nvPr>
            <p:ph type="hdr" sz="quarter" idx="10"/>
          </p:nvPr>
        </p:nvSpPr>
        <p:spPr/>
        <p:txBody>
          <a:bodyPr/>
          <a:lstStyle/>
          <a:p>
            <a:r>
              <a:rPr kumimoji="1" lang="en-US" altLang="ja-JP" smtClean="0"/>
              <a:t>Lecture on Obligation, 2015</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33</a:t>
            </a:fld>
            <a:endParaRPr kumimoji="1" lang="ja-JP" altLang="en-US"/>
          </a:p>
        </p:txBody>
      </p:sp>
    </p:spTree>
    <p:extLst>
      <p:ext uri="{BB962C8B-B14F-4D97-AF65-F5344CB8AC3E}">
        <p14:creationId xmlns:p14="http://schemas.microsoft.com/office/powerpoint/2010/main" val="48109697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　民法（債権関係）改正▲法律案▲第</a:t>
            </a:r>
            <a:r>
              <a:rPr kumimoji="1" lang="en-US" altLang="ja-JP" dirty="0" smtClean="0"/>
              <a:t>424</a:t>
            </a:r>
            <a:r>
              <a:rPr kumimoji="1" lang="ja-JP" altLang="en-US" dirty="0" smtClean="0"/>
              <a:t>条の</a:t>
            </a:r>
            <a:r>
              <a:rPr kumimoji="1" lang="en-US" altLang="ja-JP" dirty="0" smtClean="0"/>
              <a:t>4</a:t>
            </a:r>
            <a:r>
              <a:rPr kumimoji="1" lang="ja-JP" altLang="en-US" dirty="0" smtClean="0"/>
              <a:t>（過大なダイブツ弁済等の特則）は，第</a:t>
            </a:r>
            <a:r>
              <a:rPr kumimoji="1" lang="en-US" altLang="ja-JP" dirty="0" smtClean="0"/>
              <a:t>1</a:t>
            </a:r>
            <a:r>
              <a:rPr kumimoji="1" lang="ja-JP" altLang="en-US" dirty="0" smtClean="0"/>
              <a:t>目▲サガイ行為取消権の要件▲の</a:t>
            </a:r>
            <a:r>
              <a:rPr kumimoji="1" lang="en-US" altLang="ja-JP" dirty="0" smtClean="0"/>
              <a:t>4</a:t>
            </a:r>
            <a:r>
              <a:rPr kumimoji="1" lang="ja-JP" altLang="en-US" dirty="0" smtClean="0"/>
              <a:t>番目の新設条文であり，破産法第</a:t>
            </a:r>
            <a:r>
              <a:rPr kumimoji="1" lang="en-US" altLang="ja-JP" dirty="0" smtClean="0"/>
              <a:t>160</a:t>
            </a:r>
            <a:r>
              <a:rPr kumimoji="1" lang="ja-JP" altLang="en-US" dirty="0" smtClean="0"/>
              <a:t>条第</a:t>
            </a:r>
            <a:r>
              <a:rPr kumimoji="1" lang="en-US" altLang="ja-JP" dirty="0" smtClean="0"/>
              <a:t>2</a:t>
            </a:r>
            <a:r>
              <a:rPr kumimoji="1" lang="ja-JP" altLang="en-US" dirty="0" smtClean="0"/>
              <a:t>項に規定されている否認権の対象となる「偏頗行為」が，サガイ行為取消権においても，取消しの対象となることを明らかにしたものです。■</a:t>
            </a:r>
            <a:endParaRPr kumimoji="1" lang="en-US" altLang="ja-JP" dirty="0" smtClean="0"/>
          </a:p>
          <a:p>
            <a:r>
              <a:rPr lang="ja-JP" altLang="en-US" dirty="0" smtClean="0"/>
              <a:t>★第</a:t>
            </a:r>
            <a:r>
              <a:rPr lang="en-US" altLang="ja-JP" dirty="0" smtClean="0"/>
              <a:t>424</a:t>
            </a:r>
            <a:r>
              <a:rPr lang="ja-JP" altLang="en-US" dirty="0" smtClean="0"/>
              <a:t>条の</a:t>
            </a:r>
            <a:r>
              <a:rPr lang="en-US" altLang="ja-JP" dirty="0" smtClean="0"/>
              <a:t>4</a:t>
            </a:r>
            <a:r>
              <a:rPr lang="ja-JP" altLang="en-US" dirty="0" smtClean="0"/>
              <a:t>（過大なダイブツ弁済等の特則）▲は，以下のように規定しています。■</a:t>
            </a:r>
            <a:endParaRPr lang="en-US" altLang="ja-JP" dirty="0" smtClean="0"/>
          </a:p>
          <a:p>
            <a:r>
              <a:rPr lang="ja-JP" altLang="en-US" dirty="0" smtClean="0"/>
              <a:t>★債務者がした債務の消滅に関する行為であって，</a:t>
            </a:r>
            <a:r>
              <a:rPr lang="ja-JP" altLang="en-US" b="1" dirty="0" smtClean="0">
                <a:solidFill>
                  <a:srgbClr val="002060"/>
                </a:solidFill>
              </a:rPr>
              <a:t>受益者の受けた給付の価額がその行為によって消滅した債務の額より過大である</a:t>
            </a:r>
            <a:r>
              <a:rPr lang="ja-JP" altLang="en-US" dirty="0" smtClean="0"/>
              <a:t>ものについて，第</a:t>
            </a:r>
            <a:r>
              <a:rPr lang="en-US" altLang="ja-JP" dirty="0" smtClean="0"/>
              <a:t>424</a:t>
            </a:r>
            <a:r>
              <a:rPr lang="ja-JP" altLang="en-US" dirty="0" smtClean="0"/>
              <a:t>条に規定する要件に該当するときは，</a:t>
            </a:r>
            <a:endParaRPr lang="en-US" altLang="ja-JP" dirty="0" smtClean="0"/>
          </a:p>
          <a:p>
            <a:r>
              <a:rPr lang="ja-JP" altLang="en-US" dirty="0" smtClean="0"/>
              <a:t>★債権者は，前条第</a:t>
            </a:r>
            <a:r>
              <a:rPr lang="en-US" altLang="ja-JP" dirty="0" smtClean="0"/>
              <a:t>1</a:t>
            </a:r>
            <a:r>
              <a:rPr lang="ja-JP" altLang="en-US" dirty="0" smtClean="0"/>
              <a:t>項の規定にかかわらず，その消滅した債務の額に相当する部分以外の部分については，サガイ行為取消請求をすることができる。</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p>
            <a:endParaRPr kumimoji="1" lang="ja-JP" altLang="en-US" dirty="0"/>
          </a:p>
        </p:txBody>
      </p:sp>
      <p:sp>
        <p:nvSpPr>
          <p:cNvPr id="4" name="ヘッダー プレースホルダー 3"/>
          <p:cNvSpPr>
            <a:spLocks noGrp="1"/>
          </p:cNvSpPr>
          <p:nvPr>
            <p:ph type="hdr" sz="quarter" idx="10"/>
          </p:nvPr>
        </p:nvSpPr>
        <p:spPr/>
        <p:txBody>
          <a:bodyPr/>
          <a:lstStyle/>
          <a:p>
            <a:r>
              <a:rPr kumimoji="1" lang="en-US" altLang="ja-JP" smtClean="0"/>
              <a:t>Lecture on Obligation, 2015</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34</a:t>
            </a:fld>
            <a:endParaRPr kumimoji="1" lang="ja-JP" altLang="en-US"/>
          </a:p>
        </p:txBody>
      </p:sp>
    </p:spTree>
    <p:extLst>
      <p:ext uri="{BB962C8B-B14F-4D97-AF65-F5344CB8AC3E}">
        <p14:creationId xmlns:p14="http://schemas.microsoft.com/office/powerpoint/2010/main" val="246237784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民法（債権関係）改正▲法律案▲第</a:t>
            </a:r>
            <a:r>
              <a:rPr kumimoji="1" lang="en-US" altLang="ja-JP" dirty="0" smtClean="0"/>
              <a:t>424</a:t>
            </a:r>
            <a:r>
              <a:rPr kumimoji="1" lang="ja-JP" altLang="en-US" dirty="0" smtClean="0"/>
              <a:t>条の</a:t>
            </a:r>
            <a:r>
              <a:rPr kumimoji="1" lang="en-US" altLang="ja-JP" dirty="0" smtClean="0"/>
              <a:t>5</a:t>
            </a:r>
            <a:r>
              <a:rPr kumimoji="1" lang="ja-JP" altLang="en-US" dirty="0" smtClean="0"/>
              <a:t>（転得者に対するサガイ行為取消請求）は，第</a:t>
            </a:r>
            <a:r>
              <a:rPr kumimoji="1" lang="en-US" altLang="ja-JP" dirty="0" smtClean="0"/>
              <a:t>1</a:t>
            </a:r>
            <a:r>
              <a:rPr kumimoji="1" lang="ja-JP" altLang="en-US" dirty="0" smtClean="0"/>
              <a:t>目▲サガイ行為取消権の要件▲の</a:t>
            </a:r>
            <a:r>
              <a:rPr kumimoji="1" lang="en-US" altLang="ja-JP" dirty="0" smtClean="0"/>
              <a:t>5</a:t>
            </a:r>
            <a:r>
              <a:rPr kumimoji="1" lang="ja-JP" altLang="en-US" dirty="0" smtClean="0"/>
              <a:t>番目の新設条文であり，破産法</a:t>
            </a:r>
            <a:r>
              <a:rPr kumimoji="1" lang="en-US" altLang="ja-JP" dirty="0" smtClean="0"/>
              <a:t>170</a:t>
            </a:r>
            <a:r>
              <a:rPr kumimoji="1" lang="ja-JP" altLang="en-US" dirty="0" smtClean="0"/>
              <a:t>条（転得者に対する否認権）に対応する規定です。■</a:t>
            </a:r>
            <a:endParaRPr kumimoji="1" lang="en-US" altLang="ja-JP" dirty="0" smtClean="0"/>
          </a:p>
          <a:p>
            <a:r>
              <a:rPr kumimoji="1" lang="ja-JP" altLang="en-US" dirty="0" smtClean="0"/>
              <a:t>★</a:t>
            </a:r>
            <a:r>
              <a:rPr lang="ja-JP" altLang="en-US" dirty="0" smtClean="0"/>
              <a:t>第</a:t>
            </a:r>
            <a:r>
              <a:rPr lang="en-US" altLang="ja-JP" dirty="0" smtClean="0"/>
              <a:t>424</a:t>
            </a:r>
            <a:r>
              <a:rPr lang="ja-JP" altLang="en-US" dirty="0" smtClean="0"/>
              <a:t>条の</a:t>
            </a:r>
            <a:r>
              <a:rPr lang="en-US" altLang="ja-JP" dirty="0" smtClean="0"/>
              <a:t>5</a:t>
            </a:r>
            <a:r>
              <a:rPr lang="ja-JP" altLang="en-US" dirty="0" smtClean="0"/>
              <a:t>（転得者に対するサガイ行為取消請求）▲は，以下のように規定しています。■</a:t>
            </a:r>
            <a:endParaRPr lang="en-US" altLang="ja-JP" dirty="0" smtClean="0"/>
          </a:p>
          <a:p>
            <a:r>
              <a:rPr lang="ja-JP" altLang="en-US" dirty="0" smtClean="0"/>
              <a:t>★債権者は，受益者に対してサガイ行為取消請求をすることができる場合において，受益者に移転した財産をテントクした者があるときは，次の各号に掲げる区分に応じ，それぞれ当該各号に定める場合に限り，その転得者に対しても，サガイ行為取消請求をすることができる。■</a:t>
            </a:r>
            <a:endParaRPr lang="en-US" altLang="ja-JP" dirty="0" smtClean="0"/>
          </a:p>
          <a:p>
            <a:r>
              <a:rPr lang="ja-JP" altLang="en-US" dirty="0" smtClean="0"/>
              <a:t>★第</a:t>
            </a:r>
            <a:r>
              <a:rPr lang="en-US" altLang="ja-JP" dirty="0" smtClean="0"/>
              <a:t>424</a:t>
            </a:r>
            <a:r>
              <a:rPr lang="ja-JP" altLang="en-US" dirty="0" smtClean="0"/>
              <a:t>条の</a:t>
            </a:r>
            <a:r>
              <a:rPr lang="en-US" altLang="ja-JP" dirty="0" smtClean="0"/>
              <a:t>5</a:t>
            </a:r>
            <a:r>
              <a:rPr lang="ja-JP" altLang="en-US" dirty="0" smtClean="0"/>
              <a:t>▲第一号■その転得者が受益者からテントクした者である場合 その転得者が，テントクの当時，債務者がした行為が債権者を害することを知っていたとき。■</a:t>
            </a:r>
            <a:endParaRPr lang="en-US" altLang="ja-JP" dirty="0" smtClean="0"/>
          </a:p>
          <a:p>
            <a:r>
              <a:rPr lang="ja-JP" altLang="en-US" dirty="0" smtClean="0"/>
              <a:t>★第</a:t>
            </a:r>
            <a:r>
              <a:rPr lang="en-US" altLang="ja-JP" dirty="0" smtClean="0"/>
              <a:t>424</a:t>
            </a:r>
            <a:r>
              <a:rPr lang="ja-JP" altLang="en-US" dirty="0" smtClean="0"/>
              <a:t>条の</a:t>
            </a:r>
            <a:r>
              <a:rPr lang="en-US" altLang="ja-JP" dirty="0" smtClean="0"/>
              <a:t>5</a:t>
            </a:r>
            <a:r>
              <a:rPr lang="ja-JP" altLang="en-US" dirty="0" smtClean="0"/>
              <a:t>▲第二号■その転得者が他の転得者からテントクした者である場合 その転得者及びその前にテントクした全ての転得者が，それぞれのテントクの当時，債務者がした行為が債権者を害することを知っていたとき。</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p>
          <a:p>
            <a:endParaRPr kumimoji="1" lang="ja-JP" altLang="en-US" dirty="0"/>
          </a:p>
        </p:txBody>
      </p:sp>
      <p:sp>
        <p:nvSpPr>
          <p:cNvPr id="4" name="ヘッダー プレースホルダー 3"/>
          <p:cNvSpPr>
            <a:spLocks noGrp="1"/>
          </p:cNvSpPr>
          <p:nvPr>
            <p:ph type="hdr" sz="quarter" idx="10"/>
          </p:nvPr>
        </p:nvSpPr>
        <p:spPr/>
        <p:txBody>
          <a:bodyPr/>
          <a:lstStyle/>
          <a:p>
            <a:r>
              <a:rPr kumimoji="1" lang="en-US" altLang="ja-JP" smtClean="0"/>
              <a:t>Lecture on Obligation, 2015</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35</a:t>
            </a:fld>
            <a:endParaRPr kumimoji="1" lang="ja-JP" altLang="en-US"/>
          </a:p>
        </p:txBody>
      </p:sp>
    </p:spTree>
    <p:extLst>
      <p:ext uri="{BB962C8B-B14F-4D97-AF65-F5344CB8AC3E}">
        <p14:creationId xmlns:p14="http://schemas.microsoft.com/office/powerpoint/2010/main" val="100756421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　民法（債権関係）改正▲法律案▲第</a:t>
            </a:r>
            <a:r>
              <a:rPr kumimoji="1" lang="en-US" altLang="ja-JP" dirty="0" smtClean="0"/>
              <a:t>424</a:t>
            </a:r>
            <a:r>
              <a:rPr kumimoji="1" lang="ja-JP" altLang="en-US" dirty="0" smtClean="0"/>
              <a:t>条の</a:t>
            </a:r>
            <a:r>
              <a:rPr kumimoji="1" lang="en-US" altLang="ja-JP" dirty="0" smtClean="0"/>
              <a:t>6</a:t>
            </a:r>
            <a:r>
              <a:rPr kumimoji="1" lang="ja-JP" altLang="en-US" dirty="0" smtClean="0"/>
              <a:t>（財産の返還又は価額の償還の請求）は，新設された第</a:t>
            </a:r>
            <a:r>
              <a:rPr kumimoji="1" lang="en-US" altLang="ja-JP" dirty="0" smtClean="0"/>
              <a:t>2</a:t>
            </a:r>
            <a:r>
              <a:rPr kumimoji="1" lang="ja-JP" altLang="en-US" dirty="0" smtClean="0"/>
              <a:t>目▲サガイ行為取消権の行使の方法等▲の最初の新設条文であり，破産法第</a:t>
            </a:r>
            <a:r>
              <a:rPr kumimoji="1" lang="en-US" altLang="ja-JP" dirty="0" smtClean="0"/>
              <a:t>167</a:t>
            </a:r>
            <a:r>
              <a:rPr kumimoji="1" lang="ja-JP" altLang="en-US" dirty="0" smtClean="0"/>
              <a:t>条（否認権行使の効果），第</a:t>
            </a:r>
            <a:r>
              <a:rPr kumimoji="1" lang="en-US" altLang="ja-JP" dirty="0" smtClean="0"/>
              <a:t>169</a:t>
            </a:r>
            <a:r>
              <a:rPr kumimoji="1" lang="ja-JP" altLang="en-US" dirty="0" smtClean="0"/>
              <a:t>条（相手方の債権の回復），第</a:t>
            </a:r>
            <a:r>
              <a:rPr kumimoji="1" lang="en-US" altLang="ja-JP" dirty="0" smtClean="0"/>
              <a:t>170</a:t>
            </a:r>
            <a:r>
              <a:rPr kumimoji="1" lang="ja-JP" altLang="en-US" dirty="0" smtClean="0"/>
              <a:t>条（転得者に対する否認権）に対応する規定です。■</a:t>
            </a:r>
            <a:endParaRPr kumimoji="1" lang="en-US" altLang="ja-JP" dirty="0" smtClean="0"/>
          </a:p>
          <a:p>
            <a:r>
              <a:rPr lang="ja-JP" altLang="en-US" dirty="0" smtClean="0"/>
              <a:t>★第</a:t>
            </a:r>
            <a:r>
              <a:rPr lang="en-US" altLang="ja-JP" dirty="0" smtClean="0"/>
              <a:t>424</a:t>
            </a:r>
            <a:r>
              <a:rPr lang="ja-JP" altLang="en-US" dirty="0" smtClean="0"/>
              <a:t>条の</a:t>
            </a:r>
            <a:r>
              <a:rPr lang="en-US" altLang="ja-JP" dirty="0" smtClean="0"/>
              <a:t>6</a:t>
            </a:r>
            <a:r>
              <a:rPr lang="ja-JP" altLang="en-US" dirty="0" smtClean="0"/>
              <a:t>（財産の返還又は価額の償還の請求）▲は，以下のように規定しています。■</a:t>
            </a:r>
            <a:endParaRPr lang="en-US" altLang="ja-JP" dirty="0" smtClean="0"/>
          </a:p>
          <a:p>
            <a:r>
              <a:rPr lang="ja-JP" altLang="en-US" dirty="0" smtClean="0"/>
              <a:t>★第</a:t>
            </a:r>
            <a:r>
              <a:rPr lang="en-US" altLang="ja-JP" dirty="0" smtClean="0"/>
              <a:t>424</a:t>
            </a:r>
            <a:r>
              <a:rPr lang="ja-JP" altLang="en-US" dirty="0" smtClean="0"/>
              <a:t>条の</a:t>
            </a:r>
            <a:r>
              <a:rPr lang="en-US" altLang="ja-JP" dirty="0" smtClean="0"/>
              <a:t>6</a:t>
            </a:r>
            <a:r>
              <a:rPr lang="ja-JP" altLang="en-US" dirty="0" smtClean="0"/>
              <a:t>▲第</a:t>
            </a:r>
            <a:r>
              <a:rPr lang="en-US" altLang="ja-JP" dirty="0" smtClean="0"/>
              <a:t>1</a:t>
            </a:r>
            <a:r>
              <a:rPr lang="ja-JP" altLang="en-US" dirty="0" smtClean="0"/>
              <a:t>項■</a:t>
            </a:r>
            <a:r>
              <a:rPr lang="ja-JP" altLang="en-US" b="1" dirty="0" smtClean="0">
                <a:solidFill>
                  <a:srgbClr val="FF0000"/>
                </a:solidFill>
              </a:rPr>
              <a:t>債権者は</a:t>
            </a:r>
            <a:r>
              <a:rPr lang="ja-JP" altLang="en-US" dirty="0" smtClean="0"/>
              <a:t>，受益者に対するサガイ行為取消請求において，債務者がした行為の取消しとともに，その行為によって</a:t>
            </a:r>
            <a:r>
              <a:rPr lang="ja-JP" altLang="en-US" b="1" dirty="0" smtClean="0">
                <a:solidFill>
                  <a:srgbClr val="FF0000"/>
                </a:solidFill>
              </a:rPr>
              <a:t>受益者に移転した財産の返還を請求することができる</a:t>
            </a:r>
            <a:r>
              <a:rPr lang="ja-JP" altLang="en-US" dirty="0" smtClean="0"/>
              <a:t>。■</a:t>
            </a:r>
            <a:endParaRPr lang="en-US" altLang="ja-JP" dirty="0" smtClean="0"/>
          </a:p>
          <a:p>
            <a:r>
              <a:rPr lang="ja-JP" altLang="en-US" dirty="0" smtClean="0"/>
              <a:t>★受益者がその財産の返還をすることが困難であるときは，</a:t>
            </a:r>
            <a:r>
              <a:rPr lang="ja-JP" altLang="en-US" b="1" dirty="0" smtClean="0">
                <a:solidFill>
                  <a:srgbClr val="FF0000"/>
                </a:solidFill>
              </a:rPr>
              <a:t>債権者は</a:t>
            </a:r>
            <a:r>
              <a:rPr lang="ja-JP" altLang="en-US" dirty="0" smtClean="0"/>
              <a:t>，その</a:t>
            </a:r>
            <a:r>
              <a:rPr lang="ja-JP" altLang="en-US" b="1" dirty="0" smtClean="0">
                <a:solidFill>
                  <a:srgbClr val="FF0000"/>
                </a:solidFill>
              </a:rPr>
              <a:t>価額の償還を請求することができる</a:t>
            </a:r>
            <a:r>
              <a:rPr lang="ja-JP" altLang="en-US" dirty="0" smtClean="0"/>
              <a:t>。</a:t>
            </a:r>
            <a:endParaRPr lang="en-US" altLang="ja-JP" dirty="0" smtClean="0"/>
          </a:p>
          <a:p>
            <a:r>
              <a:rPr lang="ja-JP" altLang="en-US" dirty="0" smtClean="0"/>
              <a:t>★第</a:t>
            </a:r>
            <a:r>
              <a:rPr lang="en-US" altLang="ja-JP" dirty="0" smtClean="0"/>
              <a:t>424</a:t>
            </a:r>
            <a:r>
              <a:rPr lang="ja-JP" altLang="en-US" dirty="0" smtClean="0"/>
              <a:t>条の</a:t>
            </a:r>
            <a:r>
              <a:rPr lang="en-US" altLang="ja-JP" dirty="0" smtClean="0"/>
              <a:t>6</a:t>
            </a:r>
            <a:r>
              <a:rPr lang="ja-JP" altLang="en-US" dirty="0" smtClean="0"/>
              <a:t>▲第</a:t>
            </a:r>
            <a:r>
              <a:rPr lang="en-US" altLang="ja-JP" dirty="0" smtClean="0"/>
              <a:t>2</a:t>
            </a:r>
            <a:r>
              <a:rPr lang="ja-JP" altLang="en-US" dirty="0" smtClean="0"/>
              <a:t>項■②</a:t>
            </a:r>
            <a:r>
              <a:rPr lang="ja-JP" altLang="en-US" b="1" dirty="0" smtClean="0">
                <a:solidFill>
                  <a:srgbClr val="FF0000"/>
                </a:solidFill>
              </a:rPr>
              <a:t>債権者は</a:t>
            </a:r>
            <a:r>
              <a:rPr lang="ja-JP" altLang="en-US" dirty="0" smtClean="0"/>
              <a:t>，転得者に対するサガイ行為取消請求において，債務者がした行為の取消しとともに，</a:t>
            </a:r>
            <a:r>
              <a:rPr lang="ja-JP" altLang="en-US" b="1" dirty="0" smtClean="0">
                <a:solidFill>
                  <a:srgbClr val="FF0000"/>
                </a:solidFill>
              </a:rPr>
              <a:t>転得者がテントクした財産の返還を請求することができる</a:t>
            </a:r>
            <a:r>
              <a:rPr lang="ja-JP" altLang="en-US" dirty="0" smtClean="0"/>
              <a:t>。■</a:t>
            </a:r>
            <a:endParaRPr lang="en-US" altLang="ja-JP" dirty="0" smtClean="0"/>
          </a:p>
          <a:p>
            <a:r>
              <a:rPr lang="ja-JP" altLang="en-US" dirty="0" smtClean="0"/>
              <a:t>★転得者がその財産の返還をすることが困難であるときは，</a:t>
            </a:r>
            <a:r>
              <a:rPr lang="ja-JP" altLang="en-US" b="1" dirty="0" smtClean="0">
                <a:solidFill>
                  <a:srgbClr val="FF0000"/>
                </a:solidFill>
              </a:rPr>
              <a:t>債権者は</a:t>
            </a:r>
            <a:r>
              <a:rPr lang="ja-JP" altLang="en-US" dirty="0" smtClean="0"/>
              <a:t>，その</a:t>
            </a:r>
            <a:r>
              <a:rPr lang="ja-JP" altLang="en-US" b="1" dirty="0" smtClean="0">
                <a:solidFill>
                  <a:srgbClr val="FF0000"/>
                </a:solidFill>
              </a:rPr>
              <a:t>価額の償還を請求することができる</a:t>
            </a:r>
            <a:r>
              <a:rPr lang="ja-JP" altLang="en-US" dirty="0" smtClean="0"/>
              <a:t>。</a:t>
            </a:r>
            <a:r>
              <a:rPr lang="ja-JP" altLang="en-US" b="0" dirty="0" smtClean="0"/>
              <a:t>■</a:t>
            </a:r>
            <a:endParaRPr lang="en-US" altLang="ja-JP" b="0" dirty="0" smtClean="0"/>
          </a:p>
          <a:p>
            <a:r>
              <a:rPr lang="ja-JP" altLang="en-US" b="0" dirty="0" smtClean="0"/>
              <a:t>■確かに，サガイ行為取消権の制度は，破産法上の否認権の制度と，要件の点では，非常に良く似ています。</a:t>
            </a:r>
            <a:endParaRPr lang="en-US" altLang="ja-JP" b="0" dirty="0" smtClean="0"/>
          </a:p>
          <a:p>
            <a:r>
              <a:rPr lang="ja-JP" altLang="en-US" b="0" dirty="0" smtClean="0"/>
              <a:t>■しかし，現実の行使方法は，破産法上の否認権とは，大いに異なります。</a:t>
            </a:r>
          </a:p>
          <a:p>
            <a:r>
              <a:rPr lang="ja-JP" altLang="en-US" b="0" dirty="0" smtClean="0"/>
              <a:t>■破産法の場合には，支払不能に陥った債務者に代わって破産財団が形成され，破産管財ニンが総債権者のために，否認権を行使して，破産財団の維持と公平な配当を実現する仕組みが整っています。</a:t>
            </a:r>
            <a:endParaRPr lang="en-US" altLang="ja-JP" b="0" dirty="0" smtClean="0"/>
          </a:p>
          <a:p>
            <a:r>
              <a:rPr lang="ja-JP" altLang="en-US" b="0" dirty="0" smtClean="0"/>
              <a:t>■したがって，サガイ行為を否認し，破産財団に逸失財産を返還することは大きな意義を有しています。</a:t>
            </a:r>
          </a:p>
          <a:p>
            <a:r>
              <a:rPr lang="ja-JP" altLang="en-US" b="0" dirty="0" smtClean="0"/>
              <a:t>■それに比較して，サガイ行為取消権の場合には，債務者に代わって配当を実行するのは，一債権者に過ぎません。</a:t>
            </a:r>
            <a:endParaRPr lang="en-US" altLang="ja-JP" b="0" dirty="0" smtClean="0"/>
          </a:p>
          <a:p>
            <a:r>
              <a:rPr lang="ja-JP" altLang="en-US" b="0" dirty="0" smtClean="0"/>
              <a:t>■一債権者に逸失財産の返還を認めてしまうと，腐敗が生じることは目に見えています。</a:t>
            </a:r>
            <a:endParaRPr lang="en-US" altLang="ja-JP" b="0" dirty="0" smtClean="0"/>
          </a:p>
          <a:p>
            <a:r>
              <a:rPr lang="ja-JP" altLang="en-US" b="0" dirty="0" smtClean="0"/>
              <a:t>■したがって，一債権者に過ぎないサガイ行為取消権者に財産を返還することなく，受益者，または，転得者に移転した債務者の逸失財産を，そのままの状態で，総債権者のために強制執行を行い，そこに参加したすべての債権者に配当を実施することにすることが，サガイ行為取消権の公平さを保つ唯一の方法なのです。</a:t>
            </a:r>
          </a:p>
          <a:p>
            <a:r>
              <a:rPr lang="ja-JP" altLang="en-US" b="0" dirty="0" smtClean="0"/>
              <a:t>■不幸にして，新設された民法</a:t>
            </a:r>
            <a:r>
              <a:rPr lang="en-US" altLang="ja-JP" b="0" dirty="0" smtClean="0"/>
              <a:t>424</a:t>
            </a:r>
            <a:r>
              <a:rPr lang="ja-JP" altLang="en-US" b="0" dirty="0" smtClean="0"/>
              <a:t>条の</a:t>
            </a:r>
            <a:r>
              <a:rPr lang="en-US" altLang="ja-JP" b="0" dirty="0" smtClean="0"/>
              <a:t>6</a:t>
            </a:r>
            <a:r>
              <a:rPr lang="ja-JP" altLang="en-US" b="0" dirty="0" smtClean="0"/>
              <a:t>は，サガイ行為取消権と破産法の否認権の制度との違いを考慮することなく，破産法</a:t>
            </a:r>
            <a:r>
              <a:rPr lang="en-US" altLang="ja-JP" b="0" dirty="0" smtClean="0"/>
              <a:t>167</a:t>
            </a:r>
            <a:r>
              <a:rPr lang="ja-JP" altLang="en-US" b="0" dirty="0" smtClean="0"/>
              <a:t>条以下の規定をそのまま取り入れ，一債権者に過ぎないサガイ行為取消権者に対して，逸失財産の返還，または，その価額の償還を認めています。</a:t>
            </a:r>
            <a:endParaRPr lang="en-US" altLang="ja-JP" b="0" dirty="0" smtClean="0"/>
          </a:p>
          <a:p>
            <a:r>
              <a:rPr lang="ja-JP" altLang="en-US" b="0" dirty="0" smtClean="0"/>
              <a:t>■しかし，これでは，公平さは維持できず，サガイ行為取消権が，一債権者によって濫用され，腐敗の温床となることは目に見えています。</a:t>
            </a:r>
          </a:p>
          <a:p>
            <a:r>
              <a:rPr lang="ja-JP" altLang="en-US" b="0" dirty="0" smtClean="0"/>
              <a:t>■この意味で，改正法案第</a:t>
            </a:r>
            <a:r>
              <a:rPr lang="en-US" altLang="ja-JP" b="0" dirty="0" smtClean="0"/>
              <a:t>424</a:t>
            </a:r>
            <a:r>
              <a:rPr lang="ja-JP" altLang="en-US" b="0" dirty="0" smtClean="0"/>
              <a:t>条の</a:t>
            </a:r>
            <a:r>
              <a:rPr lang="en-US" altLang="ja-JP" b="0" dirty="0" smtClean="0"/>
              <a:t>6</a:t>
            </a:r>
            <a:r>
              <a:rPr lang="ja-JP" altLang="en-US" b="0" dirty="0" smtClean="0"/>
              <a:t>は，サガイ行為取消権の本質を理解しないままに起草された，残念な規定ということができるでしょう。</a:t>
            </a:r>
          </a:p>
          <a:p>
            <a:endParaRPr lang="ja-JP" altLang="en-US" b="0" dirty="0" smtClean="0"/>
          </a:p>
        </p:txBody>
      </p:sp>
      <p:sp>
        <p:nvSpPr>
          <p:cNvPr id="4" name="ヘッダー プレースホルダー 3"/>
          <p:cNvSpPr>
            <a:spLocks noGrp="1"/>
          </p:cNvSpPr>
          <p:nvPr>
            <p:ph type="hdr" sz="quarter" idx="10"/>
          </p:nvPr>
        </p:nvSpPr>
        <p:spPr/>
        <p:txBody>
          <a:bodyPr/>
          <a:lstStyle/>
          <a:p>
            <a:r>
              <a:rPr kumimoji="1" lang="en-US" altLang="ja-JP" smtClean="0"/>
              <a:t>Lecture on Obligation, 2015</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36</a:t>
            </a:fld>
            <a:endParaRPr kumimoji="1" lang="ja-JP" altLang="en-US"/>
          </a:p>
        </p:txBody>
      </p:sp>
    </p:spTree>
    <p:extLst>
      <p:ext uri="{BB962C8B-B14F-4D97-AF65-F5344CB8AC3E}">
        <p14:creationId xmlns:p14="http://schemas.microsoft.com/office/powerpoint/2010/main" val="75433101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　民法（債権関係）改正▲法律案▲第</a:t>
            </a:r>
            <a:r>
              <a:rPr kumimoji="1" lang="en-US" altLang="ja-JP" dirty="0" smtClean="0"/>
              <a:t>424</a:t>
            </a:r>
            <a:r>
              <a:rPr kumimoji="1" lang="ja-JP" altLang="en-US" dirty="0" smtClean="0"/>
              <a:t>条の</a:t>
            </a:r>
            <a:r>
              <a:rPr kumimoji="1" lang="en-US" altLang="ja-JP" dirty="0" smtClean="0"/>
              <a:t>7</a:t>
            </a:r>
            <a:r>
              <a:rPr kumimoji="1" lang="ja-JP" altLang="en-US" dirty="0" smtClean="0"/>
              <a:t>（</a:t>
            </a:r>
            <a:r>
              <a:rPr lang="ja-JP" altLang="en-US" dirty="0" smtClean="0"/>
              <a:t>被告及び訴訟告知</a:t>
            </a:r>
            <a:r>
              <a:rPr kumimoji="1" lang="ja-JP" altLang="en-US" dirty="0" smtClean="0"/>
              <a:t>）は，新設された第</a:t>
            </a:r>
            <a:r>
              <a:rPr kumimoji="1" lang="en-US" altLang="ja-JP" dirty="0" smtClean="0"/>
              <a:t>2</a:t>
            </a:r>
            <a:r>
              <a:rPr kumimoji="1" lang="ja-JP" altLang="en-US" dirty="0" smtClean="0"/>
              <a:t>目▲サガイ行為取消権の行使の方法等▲の</a:t>
            </a:r>
            <a:r>
              <a:rPr kumimoji="1" lang="en-US" altLang="ja-JP" dirty="0" smtClean="0"/>
              <a:t>2</a:t>
            </a:r>
            <a:r>
              <a:rPr kumimoji="1" lang="ja-JP" altLang="en-US" dirty="0" smtClean="0"/>
              <a:t>番目の新設条文です。</a:t>
            </a:r>
            <a:endParaRPr kumimoji="1" lang="en-US" altLang="ja-JP" dirty="0" smtClean="0"/>
          </a:p>
          <a:p>
            <a:r>
              <a:rPr kumimoji="1" lang="ja-JP" altLang="en-US" dirty="0" smtClean="0"/>
              <a:t>■サガイ行為取消権は，民法</a:t>
            </a:r>
            <a:r>
              <a:rPr kumimoji="1" lang="en-US" altLang="ja-JP" dirty="0" smtClean="0"/>
              <a:t>424</a:t>
            </a:r>
            <a:r>
              <a:rPr kumimoji="1" lang="ja-JP" altLang="en-US" dirty="0" smtClean="0"/>
              <a:t>条によって，裁判上の行使が必要なので，この規定によって，訴訟の相手方と訴訟の当事者とならない債務者に対する訴訟告知を義務づけています。</a:t>
            </a:r>
            <a:endParaRPr kumimoji="1" lang="en-US" altLang="ja-JP" dirty="0" smtClean="0"/>
          </a:p>
          <a:p>
            <a:r>
              <a:rPr kumimoji="1" lang="ja-JP" altLang="en-US" dirty="0" smtClean="0"/>
              <a:t>■債権者代位権に訴訟告知を義務づけた改正案第</a:t>
            </a:r>
            <a:r>
              <a:rPr kumimoji="1" lang="en-US" altLang="ja-JP" dirty="0" smtClean="0"/>
              <a:t>423</a:t>
            </a:r>
            <a:r>
              <a:rPr kumimoji="1" lang="ja-JP" altLang="en-US" dirty="0" smtClean="0"/>
              <a:t>条の</a:t>
            </a:r>
            <a:r>
              <a:rPr kumimoji="1" lang="en-US" altLang="ja-JP" dirty="0" smtClean="0"/>
              <a:t>6</a:t>
            </a:r>
            <a:r>
              <a:rPr kumimoji="1" lang="ja-JP" altLang="en-US" dirty="0" smtClean="0"/>
              <a:t>（被代位権利の行使に係る訴えを提起した場合の訴訟告知）と平仄を合わせています。■</a:t>
            </a:r>
          </a:p>
          <a:p>
            <a:r>
              <a:rPr lang="ja-JP" altLang="en-US" dirty="0" smtClean="0"/>
              <a:t>★第</a:t>
            </a:r>
            <a:r>
              <a:rPr lang="en-US" altLang="ja-JP" dirty="0" smtClean="0"/>
              <a:t>424</a:t>
            </a:r>
            <a:r>
              <a:rPr lang="ja-JP" altLang="en-US" dirty="0" smtClean="0"/>
              <a:t>条の</a:t>
            </a:r>
            <a:r>
              <a:rPr lang="en-US" altLang="ja-JP" dirty="0" smtClean="0"/>
              <a:t>7</a:t>
            </a:r>
            <a:r>
              <a:rPr lang="ja-JP" altLang="en-US" dirty="0" smtClean="0"/>
              <a:t>（被告及び訴訟告知）▲は，以下のように規定しています。■</a:t>
            </a:r>
            <a:endParaRPr lang="en-US" altLang="ja-JP" dirty="0" smtClean="0"/>
          </a:p>
          <a:p>
            <a:r>
              <a:rPr lang="ja-JP" altLang="en-US" dirty="0" smtClean="0"/>
              <a:t>★第</a:t>
            </a:r>
            <a:r>
              <a:rPr lang="en-US" altLang="ja-JP" dirty="0" smtClean="0"/>
              <a:t>427</a:t>
            </a:r>
            <a:r>
              <a:rPr lang="ja-JP" altLang="en-US" dirty="0" smtClean="0"/>
              <a:t>条の</a:t>
            </a:r>
            <a:r>
              <a:rPr lang="en-US" altLang="ja-JP" dirty="0" smtClean="0"/>
              <a:t>7</a:t>
            </a:r>
            <a:r>
              <a:rPr lang="ja-JP" altLang="en-US" dirty="0" smtClean="0"/>
              <a:t>▲第</a:t>
            </a:r>
            <a:r>
              <a:rPr lang="en-US" altLang="ja-JP" dirty="0" smtClean="0"/>
              <a:t>1</a:t>
            </a:r>
            <a:r>
              <a:rPr lang="ja-JP" altLang="en-US" dirty="0" smtClean="0"/>
              <a:t>項■サガイ行為取消請求に係る訴えについては，つぎの各号に掲げる区分に応じ，それぞれ当該各号に定める者を被告とする。■</a:t>
            </a:r>
            <a:endParaRPr lang="en-US" altLang="ja-JP" dirty="0" smtClean="0"/>
          </a:p>
          <a:p>
            <a:r>
              <a:rPr lang="ja-JP" altLang="en-US" dirty="0" smtClean="0"/>
              <a:t>★第</a:t>
            </a:r>
            <a:r>
              <a:rPr lang="en-US" altLang="ja-JP" dirty="0" smtClean="0"/>
              <a:t>424</a:t>
            </a:r>
            <a:r>
              <a:rPr lang="ja-JP" altLang="en-US" dirty="0" smtClean="0"/>
              <a:t>条の</a:t>
            </a:r>
            <a:r>
              <a:rPr lang="en-US" altLang="ja-JP" dirty="0" smtClean="0"/>
              <a:t>7</a:t>
            </a:r>
            <a:r>
              <a:rPr lang="ja-JP" altLang="en-US" dirty="0" smtClean="0"/>
              <a:t>▲第</a:t>
            </a:r>
            <a:r>
              <a:rPr lang="en-US" altLang="ja-JP" dirty="0" smtClean="0"/>
              <a:t>1</a:t>
            </a:r>
            <a:r>
              <a:rPr lang="ja-JP" altLang="en-US" dirty="0" smtClean="0"/>
              <a:t>項▲第一号■</a:t>
            </a:r>
            <a:r>
              <a:rPr lang="ja-JP" altLang="en-US" b="1" dirty="0" smtClean="0"/>
              <a:t>受益者に対する</a:t>
            </a:r>
            <a:r>
              <a:rPr lang="ja-JP" altLang="en-US" dirty="0" smtClean="0"/>
              <a:t>サガイ行為取消請求に係る</a:t>
            </a:r>
            <a:r>
              <a:rPr lang="ja-JP" altLang="en-US" b="1" dirty="0" smtClean="0"/>
              <a:t>訴え</a:t>
            </a:r>
            <a:r>
              <a:rPr lang="ja-JP" altLang="en-US" dirty="0" smtClean="0"/>
              <a:t> </a:t>
            </a:r>
            <a:r>
              <a:rPr lang="ja-JP" altLang="en-US" b="1" dirty="0" smtClean="0"/>
              <a:t>受益者</a:t>
            </a:r>
            <a:r>
              <a:rPr lang="ja-JP" altLang="en-US" b="0" dirty="0" smtClean="0"/>
              <a:t>■</a:t>
            </a:r>
            <a:endParaRPr lang="en-US" altLang="ja-JP" b="0" dirty="0" smtClean="0"/>
          </a:p>
          <a:p>
            <a:r>
              <a:rPr lang="ja-JP" altLang="en-US" dirty="0" smtClean="0"/>
              <a:t>★第</a:t>
            </a:r>
            <a:r>
              <a:rPr lang="en-US" altLang="ja-JP" dirty="0" smtClean="0"/>
              <a:t>424</a:t>
            </a:r>
            <a:r>
              <a:rPr lang="ja-JP" altLang="en-US" dirty="0" smtClean="0"/>
              <a:t>条の</a:t>
            </a:r>
            <a:r>
              <a:rPr lang="en-US" altLang="ja-JP" dirty="0" smtClean="0"/>
              <a:t>7</a:t>
            </a:r>
            <a:r>
              <a:rPr lang="ja-JP" altLang="en-US" dirty="0" smtClean="0"/>
              <a:t>▲第</a:t>
            </a:r>
            <a:r>
              <a:rPr lang="en-US" altLang="ja-JP" dirty="0" smtClean="0"/>
              <a:t>1</a:t>
            </a:r>
            <a:r>
              <a:rPr lang="ja-JP" altLang="en-US" dirty="0" smtClean="0"/>
              <a:t>項▲第二号■</a:t>
            </a:r>
            <a:r>
              <a:rPr lang="ja-JP" altLang="en-US" b="1" dirty="0" smtClean="0">
                <a:solidFill>
                  <a:srgbClr val="002060"/>
                </a:solidFill>
              </a:rPr>
              <a:t>転得者に対する</a:t>
            </a:r>
            <a:r>
              <a:rPr lang="ja-JP" altLang="en-US" dirty="0" smtClean="0"/>
              <a:t>サガイ行為取消請求に係る</a:t>
            </a:r>
            <a:r>
              <a:rPr lang="ja-JP" altLang="en-US" b="1" dirty="0" smtClean="0">
                <a:solidFill>
                  <a:srgbClr val="002060"/>
                </a:solidFill>
              </a:rPr>
              <a:t>訴え</a:t>
            </a:r>
            <a:r>
              <a:rPr lang="ja-JP" altLang="en-US" dirty="0" smtClean="0"/>
              <a:t> そのサガイ行為取消請求の相手方である</a:t>
            </a:r>
            <a:r>
              <a:rPr lang="ja-JP" altLang="en-US" b="1" dirty="0" smtClean="0"/>
              <a:t>転得者</a:t>
            </a:r>
            <a:r>
              <a:rPr lang="ja-JP" altLang="en-US" b="0" dirty="0" smtClean="0"/>
              <a:t>■</a:t>
            </a:r>
            <a:endParaRPr lang="en-US" altLang="ja-JP" b="0" dirty="0" smtClean="0"/>
          </a:p>
          <a:p>
            <a:r>
              <a:rPr lang="ja-JP" altLang="en-US" dirty="0" smtClean="0"/>
              <a:t>★第</a:t>
            </a:r>
            <a:r>
              <a:rPr lang="en-US" altLang="ja-JP" dirty="0" smtClean="0"/>
              <a:t>427</a:t>
            </a:r>
            <a:r>
              <a:rPr lang="ja-JP" altLang="en-US" dirty="0" smtClean="0"/>
              <a:t>条の</a:t>
            </a:r>
            <a:r>
              <a:rPr lang="en-US" altLang="ja-JP" dirty="0" smtClean="0"/>
              <a:t>7</a:t>
            </a:r>
            <a:r>
              <a:rPr lang="ja-JP" altLang="en-US" dirty="0" smtClean="0"/>
              <a:t>▲第</a:t>
            </a:r>
            <a:r>
              <a:rPr lang="en-US" altLang="ja-JP" dirty="0" smtClean="0"/>
              <a:t>2</a:t>
            </a:r>
            <a:r>
              <a:rPr lang="ja-JP" altLang="en-US" dirty="0" smtClean="0"/>
              <a:t>項■債権者は，サガイ行為取消請求に係る訴えを提起したときは，遅滞なく，</a:t>
            </a:r>
            <a:r>
              <a:rPr lang="ja-JP" altLang="en-US" b="1" dirty="0" smtClean="0">
                <a:solidFill>
                  <a:srgbClr val="002060"/>
                </a:solidFill>
              </a:rPr>
              <a:t>債務者に対し，訴訟告知</a:t>
            </a:r>
            <a:r>
              <a:rPr lang="ja-JP" altLang="en-US" dirty="0" smtClean="0"/>
              <a:t>をしなければならない。</a:t>
            </a:r>
            <a:endParaRPr kumimoji="1" lang="ja-JP" altLang="en-US" dirty="0" smtClean="0"/>
          </a:p>
          <a:p>
            <a:endParaRPr kumimoji="1" lang="en-US" altLang="ja-JP" dirty="0" smtClean="0"/>
          </a:p>
        </p:txBody>
      </p:sp>
      <p:sp>
        <p:nvSpPr>
          <p:cNvPr id="4" name="ヘッダー プレースホルダー 3"/>
          <p:cNvSpPr>
            <a:spLocks noGrp="1"/>
          </p:cNvSpPr>
          <p:nvPr>
            <p:ph type="hdr" sz="quarter" idx="10"/>
          </p:nvPr>
        </p:nvSpPr>
        <p:spPr/>
        <p:txBody>
          <a:bodyPr/>
          <a:lstStyle/>
          <a:p>
            <a:r>
              <a:rPr kumimoji="1" lang="en-US" altLang="ja-JP" smtClean="0"/>
              <a:t>Lecture on Obligation, 2015</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37</a:t>
            </a:fld>
            <a:endParaRPr kumimoji="1" lang="ja-JP" altLang="en-US"/>
          </a:p>
        </p:txBody>
      </p:sp>
    </p:spTree>
    <p:extLst>
      <p:ext uri="{BB962C8B-B14F-4D97-AF65-F5344CB8AC3E}">
        <p14:creationId xmlns:p14="http://schemas.microsoft.com/office/powerpoint/2010/main" val="27710717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　民法（債権関係）改正▲法律案▲第</a:t>
            </a:r>
            <a:r>
              <a:rPr kumimoji="1" lang="en-US" altLang="ja-JP" dirty="0" smtClean="0"/>
              <a:t>424</a:t>
            </a:r>
            <a:r>
              <a:rPr kumimoji="1" lang="ja-JP" altLang="en-US" dirty="0" smtClean="0"/>
              <a:t>条の</a:t>
            </a:r>
            <a:r>
              <a:rPr kumimoji="1" lang="en-US" altLang="ja-JP" dirty="0" smtClean="0"/>
              <a:t>8</a:t>
            </a:r>
            <a:r>
              <a:rPr kumimoji="1" lang="ja-JP" altLang="en-US" dirty="0" smtClean="0"/>
              <a:t>（</a:t>
            </a:r>
            <a:r>
              <a:rPr lang="ja-JP" altLang="en-US" dirty="0" smtClean="0"/>
              <a:t>サガイ行為の取消しの範囲</a:t>
            </a:r>
            <a:r>
              <a:rPr kumimoji="1" lang="ja-JP" altLang="en-US" dirty="0" smtClean="0"/>
              <a:t>）は，新設された第</a:t>
            </a:r>
            <a:r>
              <a:rPr kumimoji="1" lang="en-US" altLang="ja-JP" dirty="0" smtClean="0"/>
              <a:t>2</a:t>
            </a:r>
            <a:r>
              <a:rPr kumimoji="1" lang="ja-JP" altLang="en-US" dirty="0" smtClean="0"/>
              <a:t>目▲サガイ行為取消権の行使の方法等▲の</a:t>
            </a:r>
            <a:r>
              <a:rPr kumimoji="1" lang="en-US" altLang="ja-JP" dirty="0" smtClean="0"/>
              <a:t>3</a:t>
            </a:r>
            <a:r>
              <a:rPr kumimoji="1" lang="ja-JP" altLang="en-US" dirty="0" smtClean="0"/>
              <a:t>番目の新設条文です。</a:t>
            </a:r>
            <a:endParaRPr kumimoji="1" lang="en-US" altLang="ja-JP" dirty="0" smtClean="0"/>
          </a:p>
          <a:p>
            <a:r>
              <a:rPr kumimoji="1" lang="ja-JP" altLang="en-US" dirty="0" smtClean="0"/>
              <a:t>★第</a:t>
            </a:r>
            <a:r>
              <a:rPr kumimoji="1" lang="en-US" altLang="ja-JP" dirty="0" smtClean="0"/>
              <a:t>424</a:t>
            </a:r>
            <a:r>
              <a:rPr kumimoji="1" lang="ja-JP" altLang="en-US" dirty="0" smtClean="0"/>
              <a:t>条の</a:t>
            </a:r>
            <a:r>
              <a:rPr kumimoji="1" lang="en-US" altLang="ja-JP" dirty="0" smtClean="0"/>
              <a:t>8</a:t>
            </a:r>
            <a:r>
              <a:rPr kumimoji="1" lang="ja-JP" altLang="en-US" dirty="0" smtClean="0"/>
              <a:t>（サガイ行為の取消しの範囲）▲は，以下のように規定しています。■</a:t>
            </a:r>
          </a:p>
          <a:p>
            <a:r>
              <a:rPr kumimoji="1" lang="ja-JP" altLang="en-US" dirty="0" smtClean="0"/>
              <a:t>★第</a:t>
            </a:r>
            <a:r>
              <a:rPr kumimoji="1" lang="en-US" altLang="ja-JP" dirty="0" smtClean="0"/>
              <a:t>424</a:t>
            </a:r>
            <a:r>
              <a:rPr kumimoji="1" lang="ja-JP" altLang="en-US" dirty="0" smtClean="0"/>
              <a:t>条の</a:t>
            </a:r>
            <a:r>
              <a:rPr kumimoji="1" lang="en-US" altLang="ja-JP" dirty="0" smtClean="0"/>
              <a:t>8</a:t>
            </a:r>
            <a:r>
              <a:rPr kumimoji="1" lang="ja-JP" altLang="en-US" dirty="0" smtClean="0"/>
              <a:t>▲第</a:t>
            </a:r>
            <a:r>
              <a:rPr kumimoji="1" lang="en-US" altLang="ja-JP" dirty="0" smtClean="0"/>
              <a:t>1</a:t>
            </a:r>
            <a:r>
              <a:rPr kumimoji="1" lang="ja-JP" altLang="en-US" dirty="0" smtClean="0"/>
              <a:t>項■債権者は，サガイ行為取消請求をする場合において，債務者がした行為の目的が可分であるときは，自己の債権の額の限度においてのみ，その行為の取消しを請求することができる。■</a:t>
            </a:r>
          </a:p>
          <a:p>
            <a:r>
              <a:rPr kumimoji="1" lang="ja-JP" altLang="en-US" dirty="0" smtClean="0"/>
              <a:t>★第</a:t>
            </a:r>
            <a:r>
              <a:rPr kumimoji="1" lang="en-US" altLang="ja-JP" dirty="0" smtClean="0"/>
              <a:t>424</a:t>
            </a:r>
            <a:r>
              <a:rPr kumimoji="1" lang="ja-JP" altLang="en-US" dirty="0" smtClean="0"/>
              <a:t>条の</a:t>
            </a:r>
            <a:r>
              <a:rPr kumimoji="1" lang="en-US" altLang="ja-JP" dirty="0" smtClean="0"/>
              <a:t>8</a:t>
            </a:r>
            <a:r>
              <a:rPr kumimoji="1" lang="ja-JP" altLang="en-US" dirty="0" smtClean="0"/>
              <a:t>▲第</a:t>
            </a:r>
            <a:r>
              <a:rPr kumimoji="1" lang="en-US" altLang="ja-JP" dirty="0" smtClean="0"/>
              <a:t>2</a:t>
            </a:r>
            <a:r>
              <a:rPr kumimoji="1" lang="ja-JP" altLang="en-US" dirty="0" smtClean="0"/>
              <a:t>項■債権者が第</a:t>
            </a:r>
            <a:r>
              <a:rPr kumimoji="1" lang="en-US" altLang="ja-JP" dirty="0" smtClean="0"/>
              <a:t>424</a:t>
            </a:r>
            <a:r>
              <a:rPr kumimoji="1" lang="ja-JP" altLang="en-US" dirty="0" smtClean="0"/>
              <a:t>条の</a:t>
            </a:r>
            <a:r>
              <a:rPr kumimoji="1" lang="en-US" altLang="ja-JP" dirty="0" smtClean="0"/>
              <a:t>6</a:t>
            </a:r>
            <a:r>
              <a:rPr kumimoji="1" lang="ja-JP" altLang="en-US" dirty="0" smtClean="0"/>
              <a:t>第</a:t>
            </a:r>
            <a:r>
              <a:rPr kumimoji="1" lang="en-US" altLang="ja-JP" dirty="0" smtClean="0"/>
              <a:t>1</a:t>
            </a:r>
            <a:r>
              <a:rPr kumimoji="1" lang="ja-JP" altLang="en-US" dirty="0" smtClean="0"/>
              <a:t>項後段又は第</a:t>
            </a:r>
            <a:r>
              <a:rPr kumimoji="1" lang="en-US" altLang="ja-JP" dirty="0" smtClean="0"/>
              <a:t>2</a:t>
            </a:r>
            <a:r>
              <a:rPr kumimoji="1" lang="ja-JP" altLang="en-US" dirty="0" smtClean="0"/>
              <a:t>項後段の規定により価額の償還を請求する場合についても，前項と同様とする。■</a:t>
            </a:r>
            <a:endParaRPr kumimoji="1" lang="en-US" altLang="ja-JP" dirty="0" smtClean="0"/>
          </a:p>
          <a:p>
            <a:r>
              <a:rPr kumimoji="1" lang="ja-JP" altLang="en-US" dirty="0" smtClean="0"/>
              <a:t>■判決の効力がすべての債権者に対して及ぶこと，取消しは，すべての債権者のためにする行為であることと矛盾する残念な規定です。</a:t>
            </a:r>
            <a:endParaRPr kumimoji="1" lang="en-US" altLang="ja-JP" dirty="0" smtClean="0"/>
          </a:p>
          <a:p>
            <a:r>
              <a:rPr kumimoji="1" lang="ja-JP" altLang="en-US" dirty="0" smtClean="0"/>
              <a:t>■この規定をサガイ行為取消権の体系の中で整合的に位置づけるためには，取消しの範囲ではなく，強制執行によって配当を受ける範囲と解釈するほかありません。</a:t>
            </a:r>
          </a:p>
          <a:p>
            <a:endParaRPr kumimoji="1" lang="ja-JP" altLang="en-US" dirty="0" smtClean="0"/>
          </a:p>
          <a:p>
            <a:endParaRPr kumimoji="1" lang="ja-JP" altLang="en-US" dirty="0"/>
          </a:p>
        </p:txBody>
      </p:sp>
      <p:sp>
        <p:nvSpPr>
          <p:cNvPr id="4" name="ヘッダー プレースホルダー 3"/>
          <p:cNvSpPr>
            <a:spLocks noGrp="1"/>
          </p:cNvSpPr>
          <p:nvPr>
            <p:ph type="hdr" sz="quarter" idx="10"/>
          </p:nvPr>
        </p:nvSpPr>
        <p:spPr/>
        <p:txBody>
          <a:bodyPr/>
          <a:lstStyle/>
          <a:p>
            <a:r>
              <a:rPr kumimoji="1" lang="en-US" altLang="ja-JP" smtClean="0"/>
              <a:t>Lecture on Obligation, 2015</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38</a:t>
            </a:fld>
            <a:endParaRPr kumimoji="1" lang="ja-JP" altLang="en-US"/>
          </a:p>
        </p:txBody>
      </p:sp>
    </p:spTree>
    <p:extLst>
      <p:ext uri="{BB962C8B-B14F-4D97-AF65-F5344CB8AC3E}">
        <p14:creationId xmlns:p14="http://schemas.microsoft.com/office/powerpoint/2010/main" val="2209546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　民法（債権関係）改正▲法律案▲第</a:t>
            </a:r>
            <a:r>
              <a:rPr kumimoji="1" lang="en-US" altLang="ja-JP" dirty="0" smtClean="0"/>
              <a:t>424</a:t>
            </a:r>
            <a:r>
              <a:rPr kumimoji="1" lang="ja-JP" altLang="en-US" dirty="0" smtClean="0"/>
              <a:t>条の</a:t>
            </a:r>
            <a:r>
              <a:rPr kumimoji="1" lang="en-US" altLang="ja-JP" dirty="0" smtClean="0"/>
              <a:t>9</a:t>
            </a:r>
            <a:r>
              <a:rPr kumimoji="1" lang="ja-JP" altLang="en-US" dirty="0" smtClean="0"/>
              <a:t>（</a:t>
            </a:r>
            <a:r>
              <a:rPr lang="ja-JP" altLang="en-US" dirty="0" smtClean="0"/>
              <a:t>債権者への支払又は引渡し</a:t>
            </a:r>
            <a:r>
              <a:rPr kumimoji="1" lang="ja-JP" altLang="en-US" dirty="0" smtClean="0"/>
              <a:t>）は，新設された第</a:t>
            </a:r>
            <a:r>
              <a:rPr kumimoji="1" lang="en-US" altLang="ja-JP" dirty="0" smtClean="0"/>
              <a:t>2</a:t>
            </a:r>
            <a:r>
              <a:rPr kumimoji="1" lang="ja-JP" altLang="en-US" dirty="0" smtClean="0"/>
              <a:t>目▲サガイ行為取消権の行使の方法等▲の</a:t>
            </a:r>
            <a:r>
              <a:rPr kumimoji="1" lang="en-US" altLang="ja-JP" dirty="0" smtClean="0"/>
              <a:t>4</a:t>
            </a:r>
            <a:r>
              <a:rPr kumimoji="1" lang="ja-JP" altLang="en-US" dirty="0" smtClean="0"/>
              <a:t>番目の新設条文です。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■破産法第</a:t>
            </a:r>
            <a:r>
              <a:rPr kumimoji="1" lang="en-US" altLang="ja-JP" dirty="0" smtClean="0"/>
              <a:t>167</a:t>
            </a:r>
            <a:r>
              <a:rPr kumimoji="1" lang="ja-JP" altLang="en-US" dirty="0" smtClean="0"/>
              <a:t>条，第</a:t>
            </a:r>
            <a:r>
              <a:rPr kumimoji="1" lang="en-US" altLang="ja-JP" dirty="0" smtClean="0"/>
              <a:t>169</a:t>
            </a:r>
            <a:r>
              <a:rPr kumimoji="1" lang="ja-JP" altLang="en-US" dirty="0" smtClean="0"/>
              <a:t>条，第</a:t>
            </a:r>
            <a:r>
              <a:rPr kumimoji="1" lang="en-US" altLang="ja-JP" dirty="0" smtClean="0"/>
              <a:t>173</a:t>
            </a:r>
            <a:r>
              <a:rPr kumimoji="1" lang="ja-JP" altLang="en-US" dirty="0" smtClean="0"/>
              <a:t>条に対応する規定です。</a:t>
            </a:r>
            <a:endParaRPr kumimoji="1" lang="en-US" altLang="ja-JP" dirty="0" smtClean="0"/>
          </a:p>
          <a:p>
            <a:r>
              <a:rPr lang="ja-JP" altLang="en-US" dirty="0" smtClean="0"/>
              <a:t>★第</a:t>
            </a:r>
            <a:r>
              <a:rPr lang="en-US" altLang="ja-JP" dirty="0" smtClean="0"/>
              <a:t>424</a:t>
            </a:r>
            <a:r>
              <a:rPr lang="ja-JP" altLang="en-US" dirty="0" smtClean="0"/>
              <a:t>条の</a:t>
            </a:r>
            <a:r>
              <a:rPr lang="en-US" altLang="ja-JP" dirty="0" smtClean="0"/>
              <a:t>9</a:t>
            </a:r>
            <a:r>
              <a:rPr lang="ja-JP" altLang="en-US" dirty="0" smtClean="0"/>
              <a:t>（債権者への支払又は引渡し）▲は，以下のように規定しています。■</a:t>
            </a:r>
            <a:endParaRPr lang="en-US" altLang="ja-JP" dirty="0" smtClean="0"/>
          </a:p>
          <a:p>
            <a:r>
              <a:rPr lang="ja-JP" altLang="en-US" dirty="0" smtClean="0"/>
              <a:t>★第</a:t>
            </a:r>
            <a:r>
              <a:rPr lang="en-US" altLang="ja-JP" dirty="0" smtClean="0"/>
              <a:t>424</a:t>
            </a:r>
            <a:r>
              <a:rPr lang="ja-JP" altLang="en-US" dirty="0" smtClean="0"/>
              <a:t>条の</a:t>
            </a:r>
            <a:r>
              <a:rPr lang="en-US" altLang="ja-JP" dirty="0" smtClean="0"/>
              <a:t>9</a:t>
            </a:r>
            <a:r>
              <a:rPr lang="ja-JP" altLang="en-US" dirty="0" smtClean="0"/>
              <a:t>▲第</a:t>
            </a:r>
            <a:r>
              <a:rPr lang="en-US" altLang="ja-JP" dirty="0" smtClean="0"/>
              <a:t>1</a:t>
            </a:r>
            <a:r>
              <a:rPr lang="ja-JP" altLang="en-US" dirty="0" smtClean="0"/>
              <a:t>項■債権者は，第</a:t>
            </a:r>
            <a:r>
              <a:rPr lang="en-US" altLang="ja-JP" dirty="0" smtClean="0"/>
              <a:t>424</a:t>
            </a:r>
            <a:r>
              <a:rPr lang="ja-JP" altLang="en-US" dirty="0" smtClean="0"/>
              <a:t>条の</a:t>
            </a:r>
            <a:r>
              <a:rPr lang="en-US" altLang="ja-JP" dirty="0" smtClean="0"/>
              <a:t>6</a:t>
            </a:r>
            <a:r>
              <a:rPr lang="ja-JP" altLang="en-US" dirty="0" smtClean="0"/>
              <a:t>第</a:t>
            </a:r>
            <a:r>
              <a:rPr lang="en-US" altLang="ja-JP" dirty="0" smtClean="0"/>
              <a:t>1</a:t>
            </a:r>
            <a:r>
              <a:rPr lang="ja-JP" altLang="en-US" dirty="0" smtClean="0"/>
              <a:t>項前段又は第</a:t>
            </a:r>
            <a:r>
              <a:rPr lang="en-US" altLang="ja-JP" dirty="0" smtClean="0"/>
              <a:t>2</a:t>
            </a:r>
            <a:r>
              <a:rPr lang="ja-JP" altLang="en-US" dirty="0" smtClean="0"/>
              <a:t>項前段の規定により受益者又は転得者に対して財産の返還を請求する場合において，その返還の請求が金銭の支払又は動産の引渡しを求めるものであるときは，受益者に対してその支払又は引渡しを，転得者に対してその引渡しを，</a:t>
            </a:r>
            <a:r>
              <a:rPr lang="ja-JP" altLang="en-US" b="1" dirty="0" smtClean="0">
                <a:solidFill>
                  <a:srgbClr val="FF0000"/>
                </a:solidFill>
              </a:rPr>
              <a:t>自己に対してすることを求めることができる</a:t>
            </a:r>
            <a:r>
              <a:rPr lang="ja-JP" altLang="en-US" dirty="0" smtClean="0"/>
              <a:t>。■</a:t>
            </a:r>
            <a:endParaRPr lang="en-US" altLang="ja-JP" dirty="0" smtClean="0"/>
          </a:p>
          <a:p>
            <a:r>
              <a:rPr lang="ja-JP" altLang="en-US" dirty="0" smtClean="0"/>
              <a:t>★この場合において，受益者又は転得者は，債権者に対してその支払又は引渡しをしたときは，</a:t>
            </a:r>
            <a:r>
              <a:rPr lang="ja-JP" altLang="en-US" b="1" dirty="0" smtClean="0">
                <a:solidFill>
                  <a:srgbClr val="002060"/>
                </a:solidFill>
              </a:rPr>
              <a:t>債務者に対してその支払又は引渡しをすることを要しない</a:t>
            </a:r>
            <a:r>
              <a:rPr lang="ja-JP" altLang="en-US" dirty="0" smtClean="0"/>
              <a:t>。■</a:t>
            </a:r>
            <a:endParaRPr lang="en-US" altLang="ja-JP" dirty="0" smtClean="0"/>
          </a:p>
          <a:p>
            <a:r>
              <a:rPr lang="ja-JP" altLang="en-US" dirty="0" smtClean="0"/>
              <a:t>★第</a:t>
            </a:r>
            <a:r>
              <a:rPr lang="en-US" altLang="ja-JP" dirty="0" smtClean="0"/>
              <a:t>424</a:t>
            </a:r>
            <a:r>
              <a:rPr lang="ja-JP" altLang="en-US" dirty="0" smtClean="0"/>
              <a:t>条の</a:t>
            </a:r>
            <a:r>
              <a:rPr lang="en-US" altLang="ja-JP" dirty="0" smtClean="0"/>
              <a:t>9</a:t>
            </a:r>
            <a:r>
              <a:rPr lang="ja-JP" altLang="en-US" dirty="0" smtClean="0"/>
              <a:t>▲第</a:t>
            </a:r>
            <a:r>
              <a:rPr lang="en-US" altLang="ja-JP" dirty="0" smtClean="0"/>
              <a:t>2</a:t>
            </a:r>
            <a:r>
              <a:rPr lang="ja-JP" altLang="en-US" dirty="0" smtClean="0"/>
              <a:t>項■債権者が第</a:t>
            </a:r>
            <a:r>
              <a:rPr lang="en-US" altLang="ja-JP" dirty="0" smtClean="0"/>
              <a:t>424</a:t>
            </a:r>
            <a:r>
              <a:rPr lang="ja-JP" altLang="en-US" dirty="0" smtClean="0"/>
              <a:t>条の</a:t>
            </a:r>
            <a:r>
              <a:rPr lang="en-US" altLang="ja-JP" dirty="0" smtClean="0"/>
              <a:t>6</a:t>
            </a:r>
            <a:r>
              <a:rPr lang="ja-JP" altLang="en-US" dirty="0" smtClean="0"/>
              <a:t>第</a:t>
            </a:r>
            <a:r>
              <a:rPr lang="en-US" altLang="ja-JP" dirty="0" smtClean="0"/>
              <a:t>1</a:t>
            </a:r>
            <a:r>
              <a:rPr lang="ja-JP" altLang="en-US" dirty="0" smtClean="0"/>
              <a:t>項後段又は第</a:t>
            </a:r>
            <a:r>
              <a:rPr lang="en-US" altLang="ja-JP" dirty="0" smtClean="0"/>
              <a:t>2</a:t>
            </a:r>
            <a:r>
              <a:rPr lang="ja-JP" altLang="en-US" dirty="0" smtClean="0"/>
              <a:t>項後段の規定により受益者又は転得者に対して価額の償還を請求する場合についても，前項と同様とする。■</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■この条文は，サガイ行為取消権の本質を明らかにするとともに，条文間の矛盾をさらけ出しています。</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サガイ行為取消権が，すべての債権者のために行われるものであるとすれば，受益者または転得者のもとにある財産を，なお，債務者の責任財産だと認定し（これが取消しの意味です），その場所で強制執行を行い，すべての債権者に対して，債権額に応じた配当を行えばよいはずです。</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■もともと，サガイ行為取消権にとって，逸失した財産を債務者や債権者に対して支払とか引渡しとかをする必要性はありません。</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■なぜなら，債務者は支払や引渡しを望んでおらず，訴えを提起した債権者に支払や引渡しをすれば，不公平が生じ，制度そのものの趣旨に反するからです。</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■このように考えると，この条文の</a:t>
            </a:r>
            <a:r>
              <a:rPr kumimoji="1" lang="en-US" altLang="ja-JP" dirty="0" smtClean="0"/>
              <a:t>1</a:t>
            </a:r>
            <a:r>
              <a:rPr kumimoji="1" lang="ja-JP" altLang="en-US" dirty="0" smtClean="0"/>
              <a:t>項</a:t>
            </a:r>
            <a:r>
              <a:rPr kumimoji="1" lang="en-US" altLang="ja-JP" dirty="0" smtClean="0"/>
              <a:t>2</a:t>
            </a:r>
            <a:r>
              <a:rPr kumimoji="1" lang="ja-JP" altLang="en-US" dirty="0" smtClean="0"/>
              <a:t>文は正しいのですが，</a:t>
            </a:r>
            <a:r>
              <a:rPr kumimoji="1" lang="en-US" altLang="ja-JP" dirty="0" smtClean="0"/>
              <a:t>1</a:t>
            </a:r>
            <a:r>
              <a:rPr kumimoji="1" lang="ja-JP" altLang="en-US" dirty="0" smtClean="0"/>
              <a:t>項</a:t>
            </a:r>
            <a:r>
              <a:rPr kumimoji="1" lang="en-US" altLang="ja-JP" dirty="0" smtClean="0"/>
              <a:t>1</a:t>
            </a:r>
            <a:r>
              <a:rPr kumimoji="1" lang="ja-JP" altLang="en-US" dirty="0" smtClean="0"/>
              <a:t>文は誤りであるということになります。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■いずれにしても，この条文の結論は，サガイ行為取消権の趣旨と矛盾しています。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この条文を，サガイ行為取消権の制度趣旨を考慮して，整合的に解釈し直すと，債務者，債権者を含めて，支払いや引渡しは必要なく，必要なのは，すべての債権者のために強制執行ができること，各債権者が相応の配当を得ることだけであることが理解できると思います。</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p>
          <a:p>
            <a:endParaRPr kumimoji="1" lang="ja-JP" altLang="en-US" dirty="0"/>
          </a:p>
        </p:txBody>
      </p:sp>
      <p:sp>
        <p:nvSpPr>
          <p:cNvPr id="4" name="ヘッダー プレースホルダー 3"/>
          <p:cNvSpPr>
            <a:spLocks noGrp="1"/>
          </p:cNvSpPr>
          <p:nvPr>
            <p:ph type="hdr" sz="quarter" idx="10"/>
          </p:nvPr>
        </p:nvSpPr>
        <p:spPr/>
        <p:txBody>
          <a:bodyPr/>
          <a:lstStyle/>
          <a:p>
            <a:r>
              <a:rPr kumimoji="1" lang="en-US" altLang="ja-JP" smtClean="0"/>
              <a:t>Lecture on Obligation, 2015</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39</a:t>
            </a:fld>
            <a:endParaRPr kumimoji="1" lang="ja-JP" altLang="en-US"/>
          </a:p>
        </p:txBody>
      </p:sp>
    </p:spTree>
    <p:extLst>
      <p:ext uri="{BB962C8B-B14F-4D97-AF65-F5344CB8AC3E}">
        <p14:creationId xmlns:p14="http://schemas.microsoft.com/office/powerpoint/2010/main" val="16660976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債権は，物権とは異なり，当事者間のみで効力を生じるとされてきました。</a:t>
            </a:r>
            <a:endParaRPr kumimoji="1" lang="en-US" altLang="ja-JP" dirty="0" smtClean="0"/>
          </a:p>
          <a:p>
            <a:r>
              <a:rPr kumimoji="1" lang="ja-JP" altLang="en-US" dirty="0" smtClean="0"/>
              <a:t>■しかし，債権も，例外的に，当事者以外にも効力を生じる場合があります。</a:t>
            </a:r>
            <a:endParaRPr kumimoji="1" lang="en-US" altLang="ja-JP" dirty="0" smtClean="0"/>
          </a:p>
          <a:p>
            <a:r>
              <a:rPr kumimoji="1" lang="ja-JP" altLang="en-US" dirty="0" smtClean="0"/>
              <a:t>★第</a:t>
            </a:r>
            <a:r>
              <a:rPr kumimoji="1" lang="en-US" altLang="ja-JP" dirty="0" smtClean="0"/>
              <a:t>1</a:t>
            </a:r>
            <a:r>
              <a:rPr kumimoji="1" lang="ja-JP" altLang="en-US" dirty="0" smtClean="0"/>
              <a:t>は，第三者への直接請求を可能にする制度です。</a:t>
            </a:r>
            <a:endParaRPr kumimoji="1" lang="en-US" altLang="ja-JP" dirty="0" smtClean="0"/>
          </a:p>
          <a:p>
            <a:r>
              <a:rPr kumimoji="1" lang="ja-JP" altLang="en-US" dirty="0" smtClean="0"/>
              <a:t>★債権者代位権が典型例ですが，</a:t>
            </a:r>
            <a:endParaRPr kumimoji="1" lang="en-US" altLang="ja-JP" dirty="0" smtClean="0"/>
          </a:p>
          <a:p>
            <a:r>
              <a:rPr kumimoji="1" lang="ja-JP" altLang="en-US" dirty="0" smtClean="0"/>
              <a:t>★その進化系として，民法</a:t>
            </a:r>
            <a:r>
              <a:rPr kumimoji="1" lang="en-US" altLang="ja-JP" dirty="0" smtClean="0"/>
              <a:t>613</a:t>
            </a:r>
            <a:r>
              <a:rPr kumimoji="1" lang="ja-JP" altLang="en-US" dirty="0" smtClean="0"/>
              <a:t>条の賃貸人の転借人に対する直接訴権，および，自賠法</a:t>
            </a:r>
            <a:r>
              <a:rPr kumimoji="1" lang="en-US" altLang="ja-JP" dirty="0" smtClean="0"/>
              <a:t>16</a:t>
            </a:r>
            <a:r>
              <a:rPr kumimoji="1" lang="ja-JP" altLang="en-US" dirty="0" smtClean="0"/>
              <a:t>条の被害者の保険会社への直接訴権があります。</a:t>
            </a:r>
            <a:endParaRPr kumimoji="1" lang="en-US" altLang="ja-JP" dirty="0" smtClean="0"/>
          </a:p>
          <a:p>
            <a:r>
              <a:rPr kumimoji="1" lang="ja-JP" altLang="en-US" dirty="0" smtClean="0"/>
              <a:t>■債権者代位権は，債権者</a:t>
            </a:r>
            <a:r>
              <a:rPr kumimoji="1" lang="en-US" altLang="ja-JP" dirty="0" smtClean="0"/>
              <a:t>A</a:t>
            </a:r>
            <a:r>
              <a:rPr kumimoji="1" lang="ja-JP" altLang="en-US" dirty="0" smtClean="0"/>
              <a:t>の債務者</a:t>
            </a:r>
            <a:r>
              <a:rPr kumimoji="1" lang="en-US" altLang="ja-JP" dirty="0" smtClean="0"/>
              <a:t>B</a:t>
            </a:r>
            <a:r>
              <a:rPr kumimoji="1" lang="ja-JP" altLang="en-US" dirty="0" smtClean="0"/>
              <a:t>に対するアルファ債権を保全するために，債務者</a:t>
            </a:r>
            <a:r>
              <a:rPr kumimoji="1" lang="en-US" altLang="ja-JP" dirty="0" smtClean="0"/>
              <a:t>B</a:t>
            </a:r>
            <a:r>
              <a:rPr kumimoji="1" lang="ja-JP" altLang="en-US" dirty="0" smtClean="0"/>
              <a:t>が第三債務者</a:t>
            </a:r>
            <a:r>
              <a:rPr kumimoji="1" lang="en-US" altLang="ja-JP" dirty="0" smtClean="0"/>
              <a:t>C</a:t>
            </a:r>
            <a:r>
              <a:rPr kumimoji="1" lang="ja-JP" altLang="en-US" dirty="0" smtClean="0"/>
              <a:t>に対して有するベータ債権（被代位権利）を債権者</a:t>
            </a:r>
            <a:r>
              <a:rPr kumimoji="1" lang="en-US" altLang="ja-JP" dirty="0" smtClean="0"/>
              <a:t>A</a:t>
            </a:r>
            <a:r>
              <a:rPr kumimoji="1" lang="ja-JP" altLang="en-US" dirty="0" smtClean="0"/>
              <a:t>が債務者</a:t>
            </a:r>
            <a:r>
              <a:rPr kumimoji="1" lang="en-US" altLang="ja-JP" dirty="0" smtClean="0"/>
              <a:t>B</a:t>
            </a:r>
            <a:r>
              <a:rPr kumimoji="1" lang="ja-JP" altLang="en-US" dirty="0" smtClean="0"/>
              <a:t>に代わって，第三債務者である</a:t>
            </a:r>
            <a:r>
              <a:rPr kumimoji="1" lang="en-US" altLang="ja-JP" dirty="0" smtClean="0"/>
              <a:t>C</a:t>
            </a:r>
            <a:r>
              <a:rPr kumimoji="1" lang="ja-JP" altLang="en-US" dirty="0" smtClean="0"/>
              <a:t>に対して権利を行使する制度です。</a:t>
            </a:r>
            <a:endParaRPr kumimoji="1" lang="en-US" altLang="ja-JP" dirty="0" smtClean="0"/>
          </a:p>
          <a:p>
            <a:r>
              <a:rPr kumimoji="1" lang="ja-JP" altLang="en-US" dirty="0" smtClean="0"/>
              <a:t>■債権者</a:t>
            </a:r>
            <a:r>
              <a:rPr kumimoji="1" lang="en-US" altLang="ja-JP" dirty="0" smtClean="0"/>
              <a:t>A</a:t>
            </a:r>
            <a:r>
              <a:rPr kumimoji="1" lang="ja-JP" altLang="en-US" dirty="0" smtClean="0"/>
              <a:t>が，契約関係にない第三者</a:t>
            </a:r>
            <a:r>
              <a:rPr kumimoji="1" lang="en-US" altLang="ja-JP" dirty="0" smtClean="0"/>
              <a:t>C</a:t>
            </a:r>
            <a:r>
              <a:rPr kumimoji="1" lang="ja-JP" altLang="en-US" dirty="0" smtClean="0"/>
              <a:t>に対して直接に権利を行使するという点で，債権の相対性に対する例外となっています。</a:t>
            </a:r>
            <a:endParaRPr kumimoji="1" lang="en-US" altLang="ja-JP" dirty="0" smtClean="0"/>
          </a:p>
          <a:p>
            <a:r>
              <a:rPr kumimoji="1" lang="ja-JP" altLang="en-US" dirty="0" smtClean="0"/>
              <a:t>★第</a:t>
            </a:r>
            <a:r>
              <a:rPr kumimoji="1" lang="en-US" altLang="ja-JP" dirty="0" smtClean="0"/>
              <a:t>2</a:t>
            </a:r>
            <a:r>
              <a:rPr kumimoji="1" lang="ja-JP" altLang="en-US" dirty="0" smtClean="0"/>
              <a:t>は，債権者が契約関係にない第三者に対して強制執行を認める制度，すなわち，債権者に追及効を認める制度です。</a:t>
            </a:r>
            <a:endParaRPr kumimoji="1" lang="en-US" altLang="ja-JP" dirty="0" smtClean="0"/>
          </a:p>
          <a:p>
            <a:r>
              <a:rPr kumimoji="1" lang="ja-JP" altLang="en-US" dirty="0" smtClean="0"/>
              <a:t>★サガイ行為取消権がその典型例です。</a:t>
            </a:r>
            <a:endParaRPr kumimoji="1" lang="en-US" altLang="ja-JP" dirty="0" smtClean="0"/>
          </a:p>
          <a:p>
            <a:r>
              <a:rPr kumimoji="1" lang="ja-JP" altLang="en-US" dirty="0" smtClean="0"/>
              <a:t>■サガイ行為取消権は，債権者が債務者の一般財産に対して強制執行をすることができるという債権のカクシュリョクを強化して，第三者に対しても，強制執行を可能にするものです。</a:t>
            </a:r>
            <a:endParaRPr kumimoji="1" lang="en-US" altLang="ja-JP" dirty="0" smtClean="0"/>
          </a:p>
          <a:p>
            <a:r>
              <a:rPr kumimoji="1" lang="ja-JP" altLang="en-US" dirty="0" smtClean="0"/>
              <a:t>■たとえば，債権者</a:t>
            </a:r>
            <a:r>
              <a:rPr kumimoji="1" lang="en-US" altLang="ja-JP" dirty="0" smtClean="0"/>
              <a:t>A</a:t>
            </a:r>
            <a:r>
              <a:rPr kumimoji="1" lang="ja-JP" altLang="en-US" dirty="0" smtClean="0"/>
              <a:t>が債務者</a:t>
            </a:r>
            <a:r>
              <a:rPr kumimoji="1" lang="en-US" altLang="ja-JP" dirty="0" smtClean="0"/>
              <a:t>B</a:t>
            </a:r>
            <a:r>
              <a:rPr kumimoji="1" lang="ja-JP" altLang="en-US" dirty="0" smtClean="0"/>
              <a:t>に対して，債権を有していたところ，債務者</a:t>
            </a:r>
            <a:r>
              <a:rPr kumimoji="1" lang="en-US" altLang="ja-JP" dirty="0" smtClean="0"/>
              <a:t>B</a:t>
            </a:r>
            <a:r>
              <a:rPr kumimoji="1" lang="ja-JP" altLang="en-US" dirty="0" smtClean="0"/>
              <a:t>が債務を弁済できなくなり，主要な財産を他の債権者である</a:t>
            </a:r>
            <a:r>
              <a:rPr kumimoji="1" lang="en-US" altLang="ja-JP" dirty="0" smtClean="0"/>
              <a:t>C</a:t>
            </a:r>
            <a:r>
              <a:rPr kumimoji="1" lang="ja-JP" altLang="en-US" dirty="0" smtClean="0"/>
              <a:t>に譲渡して，債権者</a:t>
            </a:r>
            <a:r>
              <a:rPr kumimoji="1" lang="en-US" altLang="ja-JP" dirty="0" smtClean="0"/>
              <a:t>A</a:t>
            </a:r>
            <a:r>
              <a:rPr kumimoji="1" lang="ja-JP" altLang="en-US" dirty="0" smtClean="0"/>
              <a:t>の強制執行を妨害しようとした場合に，債務者</a:t>
            </a:r>
            <a:r>
              <a:rPr kumimoji="1" lang="en-US" altLang="ja-JP" dirty="0" smtClean="0"/>
              <a:t>B</a:t>
            </a:r>
            <a:r>
              <a:rPr kumimoji="1" lang="ja-JP" altLang="en-US" dirty="0" smtClean="0"/>
              <a:t>の他の債権者</a:t>
            </a:r>
            <a:r>
              <a:rPr kumimoji="1" lang="en-US" altLang="ja-JP" dirty="0" smtClean="0"/>
              <a:t>C</a:t>
            </a:r>
            <a:r>
              <a:rPr kumimoji="1" lang="ja-JP" altLang="en-US" dirty="0" err="1" smtClean="0"/>
              <a:t>への</a:t>
            </a:r>
            <a:r>
              <a:rPr kumimoji="1" lang="ja-JP" altLang="en-US" dirty="0" smtClean="0"/>
              <a:t>譲渡行為を否認し，債権者</a:t>
            </a:r>
            <a:r>
              <a:rPr kumimoji="1" lang="en-US" altLang="ja-JP" dirty="0" smtClean="0"/>
              <a:t>A</a:t>
            </a:r>
            <a:r>
              <a:rPr kumimoji="1" lang="ja-JP" altLang="en-US" dirty="0" smtClean="0"/>
              <a:t>の債務者</a:t>
            </a:r>
            <a:r>
              <a:rPr kumimoji="1" lang="en-US" altLang="ja-JP" dirty="0" smtClean="0"/>
              <a:t>B</a:t>
            </a:r>
            <a:r>
              <a:rPr kumimoji="1" lang="ja-JP" altLang="en-US" dirty="0" smtClean="0"/>
              <a:t>に対する債務名義に基づいて，</a:t>
            </a:r>
            <a:r>
              <a:rPr kumimoji="1" lang="en-US" altLang="ja-JP" dirty="0" smtClean="0"/>
              <a:t>C</a:t>
            </a:r>
            <a:r>
              <a:rPr kumimoji="1" lang="ja-JP" altLang="en-US" dirty="0" smtClean="0"/>
              <a:t>名義となった財産に対して強制執行を可能にするものです。■</a:t>
            </a:r>
            <a:endParaRPr kumimoji="1" lang="en-US" altLang="ja-JP" dirty="0" smtClean="0"/>
          </a:p>
          <a:p>
            <a:r>
              <a:rPr kumimoji="1" lang="ja-JP" altLang="en-US" dirty="0" smtClean="0"/>
              <a:t>★この制度は，抵当権者</a:t>
            </a:r>
            <a:r>
              <a:rPr kumimoji="1" lang="en-US" altLang="ja-JP" dirty="0" smtClean="0"/>
              <a:t>A</a:t>
            </a:r>
            <a:r>
              <a:rPr kumimoji="1" lang="ja-JP" altLang="en-US" dirty="0" smtClean="0"/>
              <a:t>が抵当権設定者</a:t>
            </a:r>
            <a:r>
              <a:rPr kumimoji="1" lang="en-US" altLang="ja-JP" dirty="0" smtClean="0"/>
              <a:t>B</a:t>
            </a:r>
            <a:r>
              <a:rPr kumimoji="1" lang="ja-JP" altLang="en-US" dirty="0" smtClean="0"/>
              <a:t>に対して抵当権を実行できるだけでなく，もしも，抵当不動産を</a:t>
            </a:r>
            <a:r>
              <a:rPr kumimoji="1" lang="en-US" altLang="ja-JP" dirty="0" smtClean="0"/>
              <a:t>B</a:t>
            </a:r>
            <a:r>
              <a:rPr kumimoji="1" lang="ja-JP" altLang="en-US" dirty="0" smtClean="0"/>
              <a:t>が第三者である</a:t>
            </a:r>
            <a:r>
              <a:rPr kumimoji="1" lang="en-US" altLang="ja-JP" dirty="0" smtClean="0"/>
              <a:t>C</a:t>
            </a:r>
            <a:r>
              <a:rPr kumimoji="1" lang="ja-JP" altLang="en-US" dirty="0" smtClean="0"/>
              <a:t>に譲渡したとしても，</a:t>
            </a:r>
            <a:r>
              <a:rPr kumimoji="1" lang="en-US" altLang="ja-JP" dirty="0" smtClean="0"/>
              <a:t>A</a:t>
            </a:r>
            <a:r>
              <a:rPr kumimoji="1" lang="ja-JP" altLang="en-US" dirty="0" smtClean="0"/>
              <a:t>が</a:t>
            </a:r>
            <a:r>
              <a:rPr kumimoji="1" lang="en-US" altLang="ja-JP" dirty="0" smtClean="0"/>
              <a:t>C</a:t>
            </a:r>
            <a:r>
              <a:rPr kumimoji="1" lang="ja-JP" altLang="en-US" dirty="0" smtClean="0"/>
              <a:t>の財産に対して抵当権を実行できるのと類似しています。</a:t>
            </a:r>
            <a:endParaRPr kumimoji="1" lang="en-US" altLang="ja-JP" dirty="0" smtClean="0"/>
          </a:p>
          <a:p>
            <a:r>
              <a:rPr kumimoji="1" lang="ja-JP" altLang="en-US" dirty="0" smtClean="0"/>
              <a:t>■サガイ行為取消権の追及効の根拠は，第三者</a:t>
            </a:r>
            <a:r>
              <a:rPr kumimoji="1" lang="en-US" altLang="ja-JP" dirty="0" smtClean="0"/>
              <a:t>C</a:t>
            </a:r>
            <a:r>
              <a:rPr kumimoji="1" lang="ja-JP" altLang="en-US" dirty="0" smtClean="0"/>
              <a:t>が悪意であることです。</a:t>
            </a:r>
            <a:endParaRPr kumimoji="1" lang="en-US" altLang="ja-JP" dirty="0" smtClean="0"/>
          </a:p>
          <a:p>
            <a:r>
              <a:rPr kumimoji="1" lang="ja-JP" altLang="en-US" dirty="0" smtClean="0"/>
              <a:t>■これに対して，抵当権の追及効の根拠は，抵当権の登記があることです。</a:t>
            </a:r>
            <a:endParaRPr kumimoji="1" lang="en-US" altLang="ja-JP" dirty="0" smtClean="0"/>
          </a:p>
          <a:p>
            <a:r>
              <a:rPr kumimoji="1" lang="ja-JP" altLang="en-US" dirty="0" smtClean="0"/>
              <a:t>■両者にはその根拠に違いがあるように見えますが，登記は，第三者への公示機能を有しており，登記によって，第三者は悪意とみなされると考えると，サガイ行為取消権の追及効と，抵当権の追及効との間には，本質的な差はないということができます。</a:t>
            </a:r>
            <a:endParaRPr kumimoji="1" lang="en-US" altLang="ja-JP" dirty="0" smtClean="0"/>
          </a:p>
          <a:p>
            <a:r>
              <a:rPr kumimoji="1" lang="ja-JP" altLang="en-US" dirty="0" smtClean="0"/>
              <a:t>■抵当権者は，すべて，債権者でもあります。債権を失えば，担保物権のフジュウ性によって，抵当権は消滅するからです。</a:t>
            </a:r>
            <a:endParaRPr kumimoji="1" lang="en-US" altLang="ja-JP" dirty="0" smtClean="0"/>
          </a:p>
          <a:p>
            <a:r>
              <a:rPr kumimoji="1" lang="ja-JP" altLang="en-US" dirty="0" smtClean="0"/>
              <a:t>■抵当権を有する債権者が，第三者に対して追及効を有するのは，それが物権だからというわけではなく，登記によって，その追及効がすべてのヒトに周知されているからです。</a:t>
            </a:r>
            <a:endParaRPr kumimoji="1" lang="en-US" altLang="ja-JP" dirty="0" smtClean="0"/>
          </a:p>
          <a:p>
            <a:r>
              <a:rPr kumimoji="1" lang="ja-JP" altLang="en-US" dirty="0" smtClean="0"/>
              <a:t>■それと同様に，サガイ行為取消権が第三者に対して追及効を有するのも，第三者が債務者の責任財産であるものを取得することが，他の債権者を害することを知った上で取得したからなのです。</a:t>
            </a:r>
            <a:endParaRPr kumimoji="1" lang="en-US" altLang="ja-JP" dirty="0" smtClean="0"/>
          </a:p>
          <a:p>
            <a:endParaRPr kumimoji="1" lang="ja-JP" altLang="en-US" dirty="0"/>
          </a:p>
        </p:txBody>
      </p:sp>
      <p:sp>
        <p:nvSpPr>
          <p:cNvPr id="4" name="ヘッダー プレースホルダー 3"/>
          <p:cNvSpPr>
            <a:spLocks noGrp="1"/>
          </p:cNvSpPr>
          <p:nvPr>
            <p:ph type="hdr" sz="quarter" idx="10"/>
          </p:nvPr>
        </p:nvSpPr>
        <p:spPr/>
        <p:txBody>
          <a:bodyPr/>
          <a:lstStyle/>
          <a:p>
            <a:r>
              <a:rPr kumimoji="1" lang="en-US" altLang="ja-JP" smtClean="0"/>
              <a:t>Lecture on Obligation, 2015</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4</a:t>
            </a:fld>
            <a:endParaRPr kumimoji="1" lang="ja-JP" altLang="en-US"/>
          </a:p>
        </p:txBody>
      </p:sp>
    </p:spTree>
    <p:extLst>
      <p:ext uri="{BB962C8B-B14F-4D97-AF65-F5344CB8AC3E}">
        <p14:creationId xmlns:p14="http://schemas.microsoft.com/office/powerpoint/2010/main" val="68291873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　民法（債権関係）改正▲法律案▲第</a:t>
            </a:r>
            <a:r>
              <a:rPr kumimoji="1" lang="en-US" altLang="ja-JP" dirty="0" smtClean="0"/>
              <a:t>425</a:t>
            </a:r>
            <a:r>
              <a:rPr kumimoji="1" lang="ja-JP" altLang="en-US" dirty="0" smtClean="0"/>
              <a:t>条（</a:t>
            </a:r>
            <a:r>
              <a:rPr lang="ja-JP" altLang="en-US" sz="1200" dirty="0" smtClean="0"/>
              <a:t>認容判決の効力が及ぶ者の範囲</a:t>
            </a:r>
            <a:r>
              <a:rPr kumimoji="1" lang="ja-JP" altLang="en-US" dirty="0" smtClean="0"/>
              <a:t>）は，新設された第</a:t>
            </a:r>
            <a:r>
              <a:rPr kumimoji="1" lang="en-US" altLang="ja-JP" dirty="0" smtClean="0"/>
              <a:t>3</a:t>
            </a:r>
            <a:r>
              <a:rPr kumimoji="1" lang="ja-JP" altLang="en-US" dirty="0" smtClean="0"/>
              <a:t>目▲サガイ行為取消権の行使の効果▲の最初の条文であり，新設条文です。</a:t>
            </a:r>
            <a:endParaRPr kumimoji="1" lang="en-US" altLang="ja-JP" dirty="0" smtClean="0"/>
          </a:p>
          <a:p>
            <a:r>
              <a:rPr kumimoji="1" lang="ja-JP" altLang="en-US" dirty="0" smtClean="0"/>
              <a:t>★第</a:t>
            </a:r>
            <a:r>
              <a:rPr kumimoji="1" lang="en-US" altLang="ja-JP" dirty="0" smtClean="0"/>
              <a:t>425</a:t>
            </a:r>
            <a:r>
              <a:rPr kumimoji="1" lang="ja-JP" altLang="en-US" dirty="0" smtClean="0"/>
              <a:t>条（認容判決の効力が及ぶ者の範囲）▲は，以下のように規定しています。■</a:t>
            </a:r>
          </a:p>
          <a:p>
            <a:r>
              <a:rPr kumimoji="1" lang="ja-JP" altLang="en-US" dirty="0" smtClean="0"/>
              <a:t>★サガイ行為取消請求を認容する確定判決は，債務者及びその全ての債権者に対してもその効力を有する。■</a:t>
            </a:r>
            <a:endParaRPr kumimoji="1" lang="en-US" altLang="ja-JP" dirty="0" smtClean="0"/>
          </a:p>
          <a:p>
            <a:r>
              <a:rPr kumimoji="1" lang="ja-JP" altLang="en-US" dirty="0" smtClean="0"/>
              <a:t>■この条文は，サガイ行為取消権の制度を正しく把握している条文であり，それゆえに，先に述べたように，一債権者に過ぎないサガイ行為取消権者に対して，債務者から逸失した財産の返還を許す，改正法案第</a:t>
            </a:r>
            <a:r>
              <a:rPr kumimoji="1" lang="en-US" altLang="ja-JP" dirty="0" smtClean="0"/>
              <a:t>424</a:t>
            </a:r>
            <a:r>
              <a:rPr kumimoji="1" lang="ja-JP" altLang="en-US" dirty="0" smtClean="0"/>
              <a:t>条の</a:t>
            </a:r>
            <a:r>
              <a:rPr kumimoji="1" lang="en-US" altLang="ja-JP" dirty="0" smtClean="0"/>
              <a:t>6</a:t>
            </a:r>
            <a:r>
              <a:rPr kumimoji="1" lang="ja-JP" altLang="en-US" dirty="0" smtClean="0"/>
              <a:t>（財産の返還又は価額の償還の請求），第</a:t>
            </a:r>
            <a:r>
              <a:rPr kumimoji="1" lang="en-US" altLang="ja-JP" dirty="0" smtClean="0"/>
              <a:t>424</a:t>
            </a:r>
            <a:r>
              <a:rPr kumimoji="1" lang="ja-JP" altLang="en-US" dirty="0" smtClean="0"/>
              <a:t>条の</a:t>
            </a:r>
            <a:r>
              <a:rPr kumimoji="1" lang="en-US" altLang="ja-JP" dirty="0" smtClean="0"/>
              <a:t>9</a:t>
            </a:r>
            <a:r>
              <a:rPr kumimoji="1" lang="ja-JP" altLang="en-US" dirty="0" smtClean="0"/>
              <a:t>（債権者への支払又は引渡し）とは，本質的に矛盾しています。</a:t>
            </a:r>
            <a:endParaRPr kumimoji="1" lang="ja-JP" altLang="en-US" dirty="0"/>
          </a:p>
        </p:txBody>
      </p:sp>
      <p:sp>
        <p:nvSpPr>
          <p:cNvPr id="4" name="ヘッダー プレースホルダー 3"/>
          <p:cNvSpPr>
            <a:spLocks noGrp="1"/>
          </p:cNvSpPr>
          <p:nvPr>
            <p:ph type="hdr" sz="quarter" idx="10"/>
          </p:nvPr>
        </p:nvSpPr>
        <p:spPr/>
        <p:txBody>
          <a:bodyPr/>
          <a:lstStyle/>
          <a:p>
            <a:r>
              <a:rPr kumimoji="1" lang="en-US" altLang="ja-JP" smtClean="0"/>
              <a:t>Lecture on Obligation, 2015</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40</a:t>
            </a:fld>
            <a:endParaRPr kumimoji="1" lang="ja-JP" altLang="en-US"/>
          </a:p>
        </p:txBody>
      </p:sp>
    </p:spTree>
    <p:extLst>
      <p:ext uri="{BB962C8B-B14F-4D97-AF65-F5344CB8AC3E}">
        <p14:creationId xmlns:p14="http://schemas.microsoft.com/office/powerpoint/2010/main" val="1803928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　民法（債権関係）改正▲法律案▲第</a:t>
            </a:r>
            <a:r>
              <a:rPr kumimoji="1" lang="en-US" altLang="ja-JP" dirty="0" smtClean="0"/>
              <a:t>425</a:t>
            </a:r>
            <a:r>
              <a:rPr kumimoji="1" lang="ja-JP" altLang="en-US" dirty="0" smtClean="0"/>
              <a:t>条の</a:t>
            </a:r>
            <a:r>
              <a:rPr kumimoji="1" lang="en-US" altLang="ja-JP" dirty="0" smtClean="0"/>
              <a:t>2</a:t>
            </a:r>
            <a:r>
              <a:rPr kumimoji="1" lang="ja-JP" altLang="en-US" dirty="0" smtClean="0"/>
              <a:t>（</a:t>
            </a:r>
            <a:r>
              <a:rPr lang="ja-JP" altLang="en-US" dirty="0" smtClean="0"/>
              <a:t>債務者の受けた反対給付に関する受益者の権利</a:t>
            </a:r>
            <a:r>
              <a:rPr kumimoji="1" lang="ja-JP" altLang="en-US" dirty="0" smtClean="0"/>
              <a:t>）は，新設された第</a:t>
            </a:r>
            <a:r>
              <a:rPr kumimoji="1" lang="en-US" altLang="ja-JP" dirty="0" smtClean="0"/>
              <a:t>3</a:t>
            </a:r>
            <a:r>
              <a:rPr kumimoji="1" lang="ja-JP" altLang="en-US" dirty="0" smtClean="0"/>
              <a:t>目▲サガイ行為取消権の行使の効果▲の第</a:t>
            </a:r>
            <a:r>
              <a:rPr kumimoji="1" lang="en-US" altLang="ja-JP" dirty="0" smtClean="0"/>
              <a:t>2</a:t>
            </a:r>
            <a:r>
              <a:rPr kumimoji="1" lang="ja-JP" altLang="en-US" dirty="0" smtClean="0"/>
              <a:t>番目の新設条文です。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■この条文は，つぎの条文と一体となって，破産法第</a:t>
            </a:r>
            <a:r>
              <a:rPr kumimoji="1" lang="en-US" altLang="ja-JP" dirty="0" smtClean="0"/>
              <a:t>169</a:t>
            </a:r>
            <a:r>
              <a:rPr kumimoji="1" lang="ja-JP" altLang="en-US" dirty="0" smtClean="0"/>
              <a:t>条に対応するものとなっています。■</a:t>
            </a:r>
            <a:endParaRPr kumimoji="1" lang="en-US" altLang="ja-JP" dirty="0" smtClean="0"/>
          </a:p>
          <a:p>
            <a:r>
              <a:rPr lang="ja-JP" altLang="en-US" dirty="0" smtClean="0"/>
              <a:t>★第</a:t>
            </a:r>
            <a:r>
              <a:rPr lang="en-US" altLang="ja-JP" dirty="0" smtClean="0"/>
              <a:t>425</a:t>
            </a:r>
            <a:r>
              <a:rPr lang="ja-JP" altLang="en-US" dirty="0" smtClean="0"/>
              <a:t>条の</a:t>
            </a:r>
            <a:r>
              <a:rPr lang="en-US" altLang="ja-JP" dirty="0" smtClean="0"/>
              <a:t>2</a:t>
            </a:r>
            <a:r>
              <a:rPr lang="ja-JP" altLang="en-US" dirty="0" smtClean="0"/>
              <a:t>（債務者の受けた反対給付に関する受益者の権利）▲は，以下のように規定しています。■</a:t>
            </a:r>
            <a:endParaRPr lang="en-US" altLang="ja-JP" dirty="0" smtClean="0"/>
          </a:p>
          <a:p>
            <a:r>
              <a:rPr lang="ja-JP" altLang="en-US" dirty="0" smtClean="0"/>
              <a:t>★債務者がした財産の処分に関する行為（債務の消滅に関する行為を除く。）が取り消されたときは，受益者は，債務者に対し，その財産を取得するためにした反対給付の返還を請求することができる。■</a:t>
            </a:r>
            <a:endParaRPr lang="en-US" altLang="ja-JP" dirty="0" smtClean="0"/>
          </a:p>
          <a:p>
            <a:r>
              <a:rPr lang="ja-JP" altLang="en-US" dirty="0" smtClean="0"/>
              <a:t>★債務者がその反対給付の返還をすることが困難であるときは，受益者は，その価額の償還を請求することができる。■</a:t>
            </a:r>
            <a:endParaRPr lang="en-US" altLang="ja-JP" dirty="0" smtClean="0"/>
          </a:p>
          <a:p>
            <a:r>
              <a:rPr kumimoji="1" lang="ja-JP" altLang="en-US" dirty="0" smtClean="0"/>
              <a:t>■この条文は，債務者を贈与者，または，売主と考え，目的物に権利の瑕疵があった場合の売主の責任と考えると理解が容易になります。</a:t>
            </a:r>
            <a:endParaRPr kumimoji="1" lang="ja-JP" altLang="en-US" dirty="0"/>
          </a:p>
        </p:txBody>
      </p:sp>
      <p:sp>
        <p:nvSpPr>
          <p:cNvPr id="4" name="ヘッダー プレースホルダー 3"/>
          <p:cNvSpPr>
            <a:spLocks noGrp="1"/>
          </p:cNvSpPr>
          <p:nvPr>
            <p:ph type="hdr" sz="quarter" idx="10"/>
          </p:nvPr>
        </p:nvSpPr>
        <p:spPr/>
        <p:txBody>
          <a:bodyPr/>
          <a:lstStyle/>
          <a:p>
            <a:r>
              <a:rPr kumimoji="1" lang="en-US" altLang="ja-JP" smtClean="0"/>
              <a:t>Lecture on Obligation, 2015</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41</a:t>
            </a:fld>
            <a:endParaRPr kumimoji="1" lang="ja-JP" altLang="en-US"/>
          </a:p>
        </p:txBody>
      </p:sp>
    </p:spTree>
    <p:extLst>
      <p:ext uri="{BB962C8B-B14F-4D97-AF65-F5344CB8AC3E}">
        <p14:creationId xmlns:p14="http://schemas.microsoft.com/office/powerpoint/2010/main" val="359150119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　民法（債権関係）改正▲法律案▲第</a:t>
            </a:r>
            <a:r>
              <a:rPr kumimoji="1" lang="en-US" altLang="ja-JP" dirty="0" smtClean="0"/>
              <a:t>425</a:t>
            </a:r>
            <a:r>
              <a:rPr kumimoji="1" lang="ja-JP" altLang="en-US" dirty="0" smtClean="0"/>
              <a:t>条の</a:t>
            </a:r>
            <a:r>
              <a:rPr kumimoji="1" lang="en-US" altLang="ja-JP" dirty="0" smtClean="0"/>
              <a:t>3</a:t>
            </a:r>
            <a:r>
              <a:rPr kumimoji="1" lang="ja-JP" altLang="en-US" dirty="0" smtClean="0"/>
              <a:t>（</a:t>
            </a:r>
            <a:r>
              <a:rPr lang="ja-JP" altLang="en-US" dirty="0" smtClean="0"/>
              <a:t>受益者の債権の回復</a:t>
            </a:r>
            <a:r>
              <a:rPr kumimoji="1" lang="ja-JP" altLang="en-US" dirty="0" smtClean="0"/>
              <a:t>）は，新設された第</a:t>
            </a:r>
            <a:r>
              <a:rPr kumimoji="1" lang="en-US" altLang="ja-JP" dirty="0" smtClean="0"/>
              <a:t>3</a:t>
            </a:r>
            <a:r>
              <a:rPr kumimoji="1" lang="ja-JP" altLang="en-US" dirty="0" smtClean="0"/>
              <a:t>目▲サガイ行為取消権の行使の効果▲の第</a:t>
            </a:r>
            <a:r>
              <a:rPr kumimoji="1" lang="en-US" altLang="ja-JP" dirty="0" smtClean="0"/>
              <a:t>3</a:t>
            </a:r>
            <a:r>
              <a:rPr kumimoji="1" lang="ja-JP" altLang="en-US" dirty="0" smtClean="0"/>
              <a:t>番目の新設条文です。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■この規定は，つぎの第</a:t>
            </a:r>
            <a:r>
              <a:rPr kumimoji="1" lang="en-US" altLang="ja-JP" dirty="0" smtClean="0"/>
              <a:t>425</a:t>
            </a:r>
            <a:r>
              <a:rPr kumimoji="1" lang="ja-JP" altLang="en-US" dirty="0" smtClean="0"/>
              <a:t>条の</a:t>
            </a:r>
            <a:r>
              <a:rPr kumimoji="1" lang="en-US" altLang="ja-JP" dirty="0" smtClean="0"/>
              <a:t>2</a:t>
            </a:r>
            <a:r>
              <a:rPr kumimoji="1" lang="ja-JP" altLang="en-US" dirty="0" smtClean="0"/>
              <a:t>と一体となって，破産法第</a:t>
            </a:r>
            <a:r>
              <a:rPr kumimoji="1" lang="en-US" altLang="ja-JP" dirty="0" smtClean="0"/>
              <a:t>169</a:t>
            </a:r>
            <a:r>
              <a:rPr kumimoji="1" lang="ja-JP" altLang="en-US" dirty="0" smtClean="0"/>
              <a:t>条に相応するものとなっています。■</a:t>
            </a:r>
            <a:endParaRPr kumimoji="1" lang="en-US" altLang="ja-JP" dirty="0" smtClean="0"/>
          </a:p>
          <a:p>
            <a:r>
              <a:rPr lang="ja-JP" altLang="en-US" dirty="0" smtClean="0"/>
              <a:t>★第</a:t>
            </a:r>
            <a:r>
              <a:rPr lang="en-US" altLang="ja-JP" dirty="0" smtClean="0"/>
              <a:t>425</a:t>
            </a:r>
            <a:r>
              <a:rPr lang="ja-JP" altLang="en-US" dirty="0" smtClean="0"/>
              <a:t>条の</a:t>
            </a:r>
            <a:r>
              <a:rPr lang="en-US" altLang="ja-JP" dirty="0" smtClean="0"/>
              <a:t>3</a:t>
            </a:r>
            <a:r>
              <a:rPr lang="ja-JP" altLang="en-US" dirty="0" smtClean="0"/>
              <a:t>（受益者の債権の回復）▲は，以下のように規定しています。■</a:t>
            </a:r>
            <a:endParaRPr lang="en-US" altLang="ja-JP" dirty="0" smtClean="0"/>
          </a:p>
          <a:p>
            <a:r>
              <a:rPr lang="ja-JP" altLang="en-US" dirty="0" smtClean="0"/>
              <a:t>★債務者がした債務の消滅に関する行為が取り消された場合（第</a:t>
            </a:r>
            <a:r>
              <a:rPr lang="en-US" altLang="ja-JP" dirty="0" smtClean="0"/>
              <a:t>424</a:t>
            </a:r>
            <a:r>
              <a:rPr lang="ja-JP" altLang="en-US" dirty="0" smtClean="0"/>
              <a:t>条の</a:t>
            </a:r>
            <a:r>
              <a:rPr lang="en-US" altLang="ja-JP" dirty="0" smtClean="0"/>
              <a:t>4</a:t>
            </a:r>
            <a:r>
              <a:rPr lang="ja-JP" altLang="en-US" dirty="0" smtClean="0"/>
              <a:t>の規定により取り消された場合を除く。）において，</a:t>
            </a:r>
            <a:endParaRPr lang="en-US" altLang="ja-JP" dirty="0" smtClean="0"/>
          </a:p>
          <a:p>
            <a:r>
              <a:rPr lang="ja-JP" altLang="en-US" dirty="0" smtClean="0"/>
              <a:t>★受益者が債務者から受けた給付を返還し，又はその価額を償還したときは，</a:t>
            </a:r>
            <a:endParaRPr lang="en-US" altLang="ja-JP" dirty="0" smtClean="0"/>
          </a:p>
          <a:p>
            <a:r>
              <a:rPr lang="ja-JP" altLang="en-US" dirty="0" smtClean="0"/>
              <a:t>★受益者の債務者に対する債権は，これによって原状に復する。</a:t>
            </a:r>
            <a:endParaRPr kumimoji="1" lang="en-US" altLang="ja-JP" dirty="0" smtClean="0"/>
          </a:p>
          <a:p>
            <a:endParaRPr kumimoji="1" lang="ja-JP" altLang="en-US" dirty="0"/>
          </a:p>
        </p:txBody>
      </p:sp>
      <p:sp>
        <p:nvSpPr>
          <p:cNvPr id="4" name="ヘッダー プレースホルダー 3"/>
          <p:cNvSpPr>
            <a:spLocks noGrp="1"/>
          </p:cNvSpPr>
          <p:nvPr>
            <p:ph type="hdr" sz="quarter" idx="10"/>
          </p:nvPr>
        </p:nvSpPr>
        <p:spPr/>
        <p:txBody>
          <a:bodyPr/>
          <a:lstStyle/>
          <a:p>
            <a:r>
              <a:rPr kumimoji="1" lang="en-US" altLang="ja-JP" smtClean="0"/>
              <a:t>Lecture on Obligation, 2015</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42</a:t>
            </a:fld>
            <a:endParaRPr kumimoji="1" lang="ja-JP" altLang="en-US"/>
          </a:p>
        </p:txBody>
      </p:sp>
    </p:spTree>
    <p:extLst>
      <p:ext uri="{BB962C8B-B14F-4D97-AF65-F5344CB8AC3E}">
        <p14:creationId xmlns:p14="http://schemas.microsoft.com/office/powerpoint/2010/main" val="150355301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　民法（債権関係）改正▲法律案▲第</a:t>
            </a:r>
            <a:r>
              <a:rPr kumimoji="1" lang="en-US" altLang="ja-JP" dirty="0" smtClean="0"/>
              <a:t>425</a:t>
            </a:r>
            <a:r>
              <a:rPr kumimoji="1" lang="ja-JP" altLang="en-US" dirty="0" smtClean="0"/>
              <a:t>条の</a:t>
            </a:r>
            <a:r>
              <a:rPr kumimoji="1" lang="en-US" altLang="ja-JP" dirty="0" smtClean="0"/>
              <a:t>4</a:t>
            </a:r>
            <a:r>
              <a:rPr kumimoji="1" lang="ja-JP" altLang="en-US" dirty="0" smtClean="0"/>
              <a:t>（</a:t>
            </a:r>
            <a:r>
              <a:rPr lang="ja-JP" altLang="en-US" sz="1200" dirty="0" smtClean="0"/>
              <a:t>サガイ行為取消請求を受けた転得者の権利</a:t>
            </a:r>
            <a:r>
              <a:rPr kumimoji="1" lang="ja-JP" altLang="en-US" dirty="0" smtClean="0"/>
              <a:t>）は，新設された第</a:t>
            </a:r>
            <a:r>
              <a:rPr kumimoji="1" lang="en-US" altLang="ja-JP" dirty="0" smtClean="0"/>
              <a:t>3</a:t>
            </a:r>
            <a:r>
              <a:rPr kumimoji="1" lang="ja-JP" altLang="en-US" dirty="0" smtClean="0"/>
              <a:t>目▲サガイ行為取消権の行使の効果▲の第</a:t>
            </a:r>
            <a:r>
              <a:rPr kumimoji="1" lang="en-US" altLang="ja-JP" dirty="0" smtClean="0"/>
              <a:t>4</a:t>
            </a:r>
            <a:r>
              <a:rPr kumimoji="1" lang="ja-JP" altLang="en-US" dirty="0" smtClean="0"/>
              <a:t>番目の新設条文です。■</a:t>
            </a:r>
            <a:endParaRPr kumimoji="1" lang="en-US" altLang="ja-JP" dirty="0" smtClean="0"/>
          </a:p>
          <a:p>
            <a:r>
              <a:rPr kumimoji="1" lang="ja-JP" altLang="en-US" dirty="0" smtClean="0"/>
              <a:t>★</a:t>
            </a:r>
            <a:r>
              <a:rPr lang="ja-JP" altLang="en-US" sz="2400" dirty="0" smtClean="0"/>
              <a:t>第</a:t>
            </a:r>
            <a:r>
              <a:rPr lang="en-US" altLang="ja-JP" sz="2400" dirty="0" smtClean="0"/>
              <a:t>425</a:t>
            </a:r>
            <a:r>
              <a:rPr lang="ja-JP" altLang="en-US" sz="2400" dirty="0" smtClean="0"/>
              <a:t>条の</a:t>
            </a:r>
            <a:r>
              <a:rPr lang="en-US" altLang="ja-JP" sz="2400" dirty="0" smtClean="0"/>
              <a:t>4</a:t>
            </a:r>
            <a:r>
              <a:rPr lang="ja-JP" altLang="en-US" sz="2400" dirty="0" smtClean="0"/>
              <a:t>（サガイ行為取消請求を受けた転得者の権利）▲は，以下のように規定しています。■</a:t>
            </a:r>
            <a:endParaRPr lang="en-US" altLang="ja-JP" sz="2400" dirty="0" smtClean="0"/>
          </a:p>
          <a:p>
            <a:r>
              <a:rPr lang="ja-JP" altLang="en-US" sz="2400" dirty="0" smtClean="0"/>
              <a:t>★</a:t>
            </a:r>
            <a:r>
              <a:rPr lang="ja-JP" altLang="en-US" sz="2000" dirty="0" smtClean="0"/>
              <a:t>債務者がした行為が，転得者に対するサガイ行為取消請求によって取り消されたときは，その転得者は，次の各号に掲げる区分に応じ，それぞれ当該各号に定める権利を行使することができる。■</a:t>
            </a:r>
            <a:endParaRPr lang="en-US" altLang="ja-JP" sz="2000" dirty="0" smtClean="0"/>
          </a:p>
          <a:p>
            <a:r>
              <a:rPr lang="ja-JP" altLang="en-US" sz="2000" dirty="0" smtClean="0"/>
              <a:t>★ただし，その転得者がその前者から財産を取得するためにした反対給付又はその前者から財産を取得することによって消滅した債権の価額を限度とする。■</a:t>
            </a:r>
            <a:endParaRPr lang="en-US" altLang="ja-JP" sz="2000" dirty="0" smtClean="0"/>
          </a:p>
          <a:p>
            <a:r>
              <a:rPr lang="ja-JP" altLang="en-US" sz="1800" dirty="0" smtClean="0"/>
              <a:t>★第</a:t>
            </a:r>
            <a:r>
              <a:rPr lang="en-US" altLang="ja-JP" sz="1800" dirty="0" smtClean="0"/>
              <a:t>425</a:t>
            </a:r>
            <a:r>
              <a:rPr lang="ja-JP" altLang="en-US" sz="1800" dirty="0" smtClean="0"/>
              <a:t>条の</a:t>
            </a:r>
            <a:r>
              <a:rPr lang="en-US" altLang="ja-JP" sz="1800" dirty="0" smtClean="0"/>
              <a:t>4</a:t>
            </a:r>
            <a:r>
              <a:rPr lang="ja-JP" altLang="en-US" sz="1800" dirty="0" smtClean="0"/>
              <a:t>▲第一号■第</a:t>
            </a:r>
            <a:r>
              <a:rPr lang="en-US" altLang="ja-JP" sz="1800" dirty="0" smtClean="0"/>
              <a:t>425</a:t>
            </a:r>
            <a:r>
              <a:rPr lang="ja-JP" altLang="en-US" sz="1800" dirty="0" smtClean="0"/>
              <a:t>条の</a:t>
            </a:r>
            <a:r>
              <a:rPr lang="en-US" altLang="ja-JP" sz="1800" dirty="0" smtClean="0"/>
              <a:t>2</a:t>
            </a:r>
            <a:r>
              <a:rPr lang="ja-JP" altLang="en-US" sz="1800" dirty="0" smtClean="0"/>
              <a:t>に規定する行為が取り消された場合 その行為が受益者に対するサガイ行為取消請求によって取り消されたとすれば同条の規定により生ずべき受益者の債務者に対する反対給付の返還請求権又はその価額の償還請求権■</a:t>
            </a:r>
            <a:endParaRPr lang="en-US" altLang="ja-JP" sz="1800" dirty="0" smtClean="0"/>
          </a:p>
          <a:p>
            <a:r>
              <a:rPr lang="ja-JP" altLang="en-US" sz="1800" dirty="0" smtClean="0"/>
              <a:t>★第</a:t>
            </a:r>
            <a:r>
              <a:rPr lang="en-US" altLang="ja-JP" sz="1800" dirty="0" smtClean="0"/>
              <a:t>425</a:t>
            </a:r>
            <a:r>
              <a:rPr lang="ja-JP" altLang="en-US" sz="1800" dirty="0" smtClean="0"/>
              <a:t>条の</a:t>
            </a:r>
            <a:r>
              <a:rPr lang="en-US" altLang="ja-JP" sz="1800" dirty="0" smtClean="0"/>
              <a:t>4</a:t>
            </a:r>
            <a:r>
              <a:rPr lang="ja-JP" altLang="en-US" sz="1800" dirty="0" smtClean="0"/>
              <a:t>▲第二号■前条に規定する行為が取り消された場合（第</a:t>
            </a:r>
            <a:r>
              <a:rPr lang="en-US" altLang="ja-JP" sz="1800" dirty="0" smtClean="0"/>
              <a:t>424</a:t>
            </a:r>
            <a:r>
              <a:rPr lang="ja-JP" altLang="en-US" sz="1800" dirty="0" smtClean="0"/>
              <a:t>条の</a:t>
            </a:r>
            <a:r>
              <a:rPr lang="en-US" altLang="ja-JP" sz="1800" dirty="0" smtClean="0"/>
              <a:t>4</a:t>
            </a:r>
            <a:r>
              <a:rPr lang="ja-JP" altLang="en-US" sz="1800" dirty="0" smtClean="0"/>
              <a:t>の規定により取り消された場合を除く。） その行為が受益者に対するサガイ行為取消請求によって取り消されたとすれば前条の規定により回復すべき受益者の債務者に対する債権■</a:t>
            </a:r>
            <a:endParaRPr kumimoji="1" lang="ja-JP" altLang="en-US" sz="18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■この条文も，第</a:t>
            </a:r>
            <a:r>
              <a:rPr kumimoji="1" lang="en-US" altLang="ja-JP" dirty="0" smtClean="0"/>
              <a:t>425</a:t>
            </a:r>
            <a:r>
              <a:rPr kumimoji="1" lang="ja-JP" altLang="en-US" dirty="0" smtClean="0"/>
              <a:t>条の</a:t>
            </a:r>
            <a:r>
              <a:rPr kumimoji="1" lang="en-US" altLang="ja-JP" dirty="0" smtClean="0"/>
              <a:t>2</a:t>
            </a:r>
            <a:r>
              <a:rPr kumimoji="1" lang="ja-JP" altLang="en-US" dirty="0" smtClean="0"/>
              <a:t>の場合と同様，債務者を贈与者，または，売主と考え，目的物に権利の瑕疵があった場合の売主の責任と考えると，その意味を理解することが容易となります。</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■第二号の場合には，さらに，債権者代位権の考え方も加味すると理解できるでしょう。</a:t>
            </a:r>
            <a:endParaRPr kumimoji="1" lang="en-US" altLang="ja-JP" dirty="0" smtClean="0"/>
          </a:p>
          <a:p>
            <a:endParaRPr kumimoji="1" lang="ja-JP" altLang="en-US" dirty="0"/>
          </a:p>
        </p:txBody>
      </p:sp>
      <p:sp>
        <p:nvSpPr>
          <p:cNvPr id="4" name="ヘッダー プレースホルダー 3"/>
          <p:cNvSpPr>
            <a:spLocks noGrp="1"/>
          </p:cNvSpPr>
          <p:nvPr>
            <p:ph type="hdr" sz="quarter" idx="10"/>
          </p:nvPr>
        </p:nvSpPr>
        <p:spPr/>
        <p:txBody>
          <a:bodyPr/>
          <a:lstStyle/>
          <a:p>
            <a:r>
              <a:rPr kumimoji="1" lang="en-US" altLang="ja-JP" smtClean="0"/>
              <a:t>Lecture on Obligation, 2015</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43</a:t>
            </a:fld>
            <a:endParaRPr kumimoji="1" lang="ja-JP" altLang="en-US"/>
          </a:p>
        </p:txBody>
      </p:sp>
    </p:spTree>
    <p:extLst>
      <p:ext uri="{BB962C8B-B14F-4D97-AF65-F5344CB8AC3E}">
        <p14:creationId xmlns:p14="http://schemas.microsoft.com/office/powerpoint/2010/main" val="394774742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　民法（債権関係）改正▲法律案▲第</a:t>
            </a:r>
            <a:r>
              <a:rPr kumimoji="1" lang="en-US" altLang="ja-JP" dirty="0" smtClean="0"/>
              <a:t>426</a:t>
            </a:r>
            <a:r>
              <a:rPr kumimoji="1" lang="ja-JP" altLang="en-US" dirty="0" smtClean="0"/>
              <a:t>条は，新設された第</a:t>
            </a:r>
            <a:r>
              <a:rPr kumimoji="1" lang="en-US" altLang="ja-JP" dirty="0" smtClean="0"/>
              <a:t>4</a:t>
            </a:r>
            <a:r>
              <a:rPr kumimoji="1" lang="ja-JP" altLang="en-US" dirty="0" smtClean="0"/>
              <a:t>目▲サガイ行為取消権の期間の制限▲の唯一の条文です。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■現行民法第</a:t>
            </a:r>
            <a:r>
              <a:rPr kumimoji="1" lang="en-US" altLang="ja-JP" dirty="0" smtClean="0"/>
              <a:t>426</a:t>
            </a:r>
            <a:r>
              <a:rPr kumimoji="1" lang="ja-JP" altLang="en-US" dirty="0" smtClean="0"/>
              <a:t>条の修正条文であり，消滅時効のうち，行為のときから起算する時効期間を</a:t>
            </a:r>
            <a:r>
              <a:rPr kumimoji="1" lang="en-US" altLang="ja-JP" dirty="0" smtClean="0"/>
              <a:t>20</a:t>
            </a:r>
            <a:r>
              <a:rPr kumimoji="1" lang="ja-JP" altLang="en-US" dirty="0" smtClean="0"/>
              <a:t>年から</a:t>
            </a:r>
            <a:r>
              <a:rPr kumimoji="1" lang="en-US" altLang="ja-JP" dirty="0" smtClean="0"/>
              <a:t>10</a:t>
            </a:r>
            <a:r>
              <a:rPr kumimoji="1" lang="ja-JP" altLang="en-US" dirty="0" smtClean="0"/>
              <a:t>年に短縮しています。■</a:t>
            </a:r>
            <a:endParaRPr kumimoji="1" lang="en-US" altLang="ja-JP" dirty="0" smtClean="0"/>
          </a:p>
          <a:p>
            <a:r>
              <a:rPr lang="ja-JP" altLang="en-US" sz="3600" dirty="0" smtClean="0"/>
              <a:t>★第</a:t>
            </a:r>
            <a:r>
              <a:rPr lang="en-US" altLang="ja-JP" sz="3600" dirty="0" smtClean="0"/>
              <a:t>426</a:t>
            </a:r>
            <a:r>
              <a:rPr lang="ja-JP" altLang="en-US" sz="3600" dirty="0" smtClean="0"/>
              <a:t>条</a:t>
            </a:r>
            <a:r>
              <a:rPr lang="en-US" altLang="ja-JP" sz="3600" dirty="0" smtClean="0"/>
              <a:t>〔</a:t>
            </a:r>
            <a:r>
              <a:rPr lang="ja-JP" altLang="en-US" sz="3600" dirty="0" smtClean="0"/>
              <a:t>サガイ行為取消権の期間の制限</a:t>
            </a:r>
            <a:r>
              <a:rPr lang="en-US" altLang="ja-JP" sz="3600" dirty="0" smtClean="0"/>
              <a:t>〕</a:t>
            </a:r>
            <a:r>
              <a:rPr lang="ja-JP" altLang="en-US" sz="3600" dirty="0" smtClean="0"/>
              <a:t>▲は，以下のように規定しています。■</a:t>
            </a:r>
            <a:endParaRPr lang="en-US" altLang="ja-JP" sz="3600" dirty="0" smtClean="0"/>
          </a:p>
          <a:p>
            <a:r>
              <a:rPr lang="ja-JP" altLang="en-US" sz="3600" dirty="0" smtClean="0"/>
              <a:t>★</a:t>
            </a:r>
            <a:r>
              <a:rPr lang="ja-JP" altLang="en-US" sz="3200" dirty="0" smtClean="0"/>
              <a:t>サガイ行為取消請求に係る訴えは，債務者が債権者を害することを知って行為をしたことを債権者が知った時から</a:t>
            </a:r>
            <a:r>
              <a:rPr lang="en-US" altLang="ja-JP" sz="3200" dirty="0" smtClean="0"/>
              <a:t>2</a:t>
            </a:r>
            <a:r>
              <a:rPr lang="ja-JP" altLang="en-US" sz="3200" dirty="0" smtClean="0"/>
              <a:t>年を経過したときは，提起することができない。■</a:t>
            </a:r>
            <a:endParaRPr lang="en-US" altLang="ja-JP" sz="3200" dirty="0" smtClean="0"/>
          </a:p>
          <a:p>
            <a:r>
              <a:rPr lang="ja-JP" altLang="en-US" sz="3200" dirty="0" smtClean="0"/>
              <a:t>★行為の時から</a:t>
            </a:r>
            <a:r>
              <a:rPr lang="en-US" altLang="ja-JP" sz="3200" dirty="0" smtClean="0"/>
              <a:t>10</a:t>
            </a:r>
            <a:r>
              <a:rPr lang="ja-JP" altLang="en-US" sz="3200" dirty="0" smtClean="0"/>
              <a:t>年を経過したときも，同様とする。</a:t>
            </a:r>
            <a:endParaRPr kumimoji="1" lang="ja-JP" altLang="en-US" sz="32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p>
          <a:p>
            <a:endParaRPr kumimoji="1" lang="ja-JP" altLang="en-US" dirty="0"/>
          </a:p>
        </p:txBody>
      </p:sp>
      <p:sp>
        <p:nvSpPr>
          <p:cNvPr id="4" name="ヘッダー プレースホルダー 3"/>
          <p:cNvSpPr>
            <a:spLocks noGrp="1"/>
          </p:cNvSpPr>
          <p:nvPr>
            <p:ph type="hdr" sz="quarter" idx="10"/>
          </p:nvPr>
        </p:nvSpPr>
        <p:spPr/>
        <p:txBody>
          <a:bodyPr/>
          <a:lstStyle/>
          <a:p>
            <a:r>
              <a:rPr kumimoji="1" lang="en-US" altLang="ja-JP" smtClean="0"/>
              <a:t>Lecture on Obligation, 2015</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44</a:t>
            </a:fld>
            <a:endParaRPr kumimoji="1" lang="ja-JP" altLang="en-US"/>
          </a:p>
        </p:txBody>
      </p:sp>
    </p:spTree>
    <p:extLst>
      <p:ext uri="{BB962C8B-B14F-4D97-AF65-F5344CB8AC3E}">
        <p14:creationId xmlns:p14="http://schemas.microsoft.com/office/powerpoint/2010/main" val="189465489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2800" dirty="0" smtClean="0"/>
              <a:t>　サガイ行為取消権についての学習が終了したので，以下の問題を解いて，理解が深まったかどうか，チェックしましょう。■</a:t>
            </a:r>
            <a:endParaRPr kumimoji="1" lang="en-US" altLang="ja-JP" sz="2800" dirty="0" smtClean="0"/>
          </a:p>
          <a:p>
            <a:r>
              <a:rPr kumimoji="1" lang="ja-JP" altLang="en-US" sz="2800" dirty="0" smtClean="0"/>
              <a:t>★サガイ行為取消権の取消しの意味について，以下の順序で答えてください。■</a:t>
            </a:r>
            <a:endParaRPr kumimoji="1" lang="en-US" altLang="ja-JP" sz="2800" dirty="0" smtClean="0"/>
          </a:p>
          <a:p>
            <a:r>
              <a:rPr kumimoji="1" lang="ja-JP" altLang="en-US" sz="2800" dirty="0" smtClean="0"/>
              <a:t>★定期試験仮想問題第</a:t>
            </a:r>
            <a:r>
              <a:rPr kumimoji="1" lang="en-US" altLang="ja-JP" sz="2800" dirty="0" smtClean="0"/>
              <a:t>8</a:t>
            </a:r>
            <a:r>
              <a:rPr kumimoji="1" lang="ja-JP" altLang="en-US" sz="2800" dirty="0" smtClean="0"/>
              <a:t>問の</a:t>
            </a:r>
            <a:r>
              <a:rPr kumimoji="1" lang="en-US" altLang="ja-JP" sz="2800" dirty="0" smtClean="0"/>
              <a:t>1</a:t>
            </a:r>
            <a:r>
              <a:rPr kumimoji="1" lang="ja-JP" altLang="en-US" sz="2800" dirty="0" smtClean="0"/>
              <a:t>■</a:t>
            </a:r>
            <a:r>
              <a:rPr lang="ja-JP" altLang="en-US" sz="2400" dirty="0" smtClean="0">
                <a:hlinkClick r:id="rId3" action="ppaction://hlinksldjump"/>
              </a:rPr>
              <a:t>破産法</a:t>
            </a:r>
            <a:r>
              <a:rPr lang="en-US" altLang="ja-JP" sz="2400" dirty="0" smtClean="0">
                <a:hlinkClick r:id="rId3" action="ppaction://hlinksldjump"/>
              </a:rPr>
              <a:t>160</a:t>
            </a:r>
            <a:r>
              <a:rPr lang="ja-JP" altLang="en-US" sz="2400" dirty="0" smtClean="0">
                <a:hlinkClick r:id="rId3" action="ppaction://hlinksldjump"/>
              </a:rPr>
              <a:t>条以下の否認権</a:t>
            </a:r>
            <a:r>
              <a:rPr lang="ja-JP" altLang="en-US" sz="2400" dirty="0" smtClean="0"/>
              <a:t>と民法</a:t>
            </a:r>
            <a:r>
              <a:rPr lang="en-US" altLang="ja-JP" sz="2400" dirty="0" smtClean="0"/>
              <a:t>424</a:t>
            </a:r>
            <a:r>
              <a:rPr lang="ja-JP" altLang="en-US" sz="2400" dirty="0" smtClean="0"/>
              <a:t>条のサガイ行為取消権の異同（類似点と相違点）について，具体例を挙げてアイラックで説明しなさい。■</a:t>
            </a:r>
            <a:endParaRPr lang="en-US" altLang="ja-JP" sz="2400" dirty="0" smtClean="0"/>
          </a:p>
          <a:p>
            <a:r>
              <a:rPr kumimoji="1" lang="ja-JP" altLang="en-US" sz="2400" dirty="0" smtClean="0"/>
              <a:t>★定期試験仮想問題第</a:t>
            </a:r>
            <a:r>
              <a:rPr kumimoji="1" lang="en-US" altLang="ja-JP" sz="2400" dirty="0" smtClean="0"/>
              <a:t>8</a:t>
            </a:r>
            <a:r>
              <a:rPr kumimoji="1" lang="ja-JP" altLang="en-US" sz="2400" dirty="0" smtClean="0"/>
              <a:t>問の</a:t>
            </a:r>
            <a:r>
              <a:rPr kumimoji="1" lang="en-US" altLang="ja-JP" sz="2400" dirty="0" smtClean="0"/>
              <a:t>2</a:t>
            </a:r>
            <a:r>
              <a:rPr kumimoji="1" lang="ja-JP" altLang="en-US" sz="2400" dirty="0" smtClean="0"/>
              <a:t>■民法の中で「否認」という用語を用いている条文（</a:t>
            </a:r>
            <a:r>
              <a:rPr kumimoji="1" lang="ja-JP" altLang="en-US" sz="2400" dirty="0" smtClean="0">
                <a:hlinkClick r:id="rId4" action="ppaction://hlinksldjump"/>
              </a:rPr>
              <a:t>民法</a:t>
            </a:r>
            <a:r>
              <a:rPr kumimoji="1" lang="en-US" altLang="ja-JP" sz="2400" dirty="0" smtClean="0">
                <a:hlinkClick r:id="rId4" action="ppaction://hlinksldjump"/>
              </a:rPr>
              <a:t>37</a:t>
            </a:r>
            <a:r>
              <a:rPr kumimoji="1" lang="ja-JP" altLang="en-US" sz="2400" dirty="0" smtClean="0">
                <a:hlinkClick r:id="rId4" action="ppaction://hlinksldjump"/>
              </a:rPr>
              <a:t>条</a:t>
            </a:r>
            <a:r>
              <a:rPr kumimoji="1" lang="en-US" altLang="ja-JP" sz="2400" dirty="0" smtClean="0">
                <a:hlinkClick r:id="rId4" action="ppaction://hlinksldjump"/>
              </a:rPr>
              <a:t>5</a:t>
            </a:r>
            <a:r>
              <a:rPr kumimoji="1" lang="ja-JP" altLang="en-US" sz="2400" dirty="0" smtClean="0">
                <a:hlinkClick r:id="rId4" action="ppaction://hlinksldjump"/>
              </a:rPr>
              <a:t>項</a:t>
            </a:r>
            <a:r>
              <a:rPr kumimoji="1" lang="ja-JP" altLang="en-US" sz="2400" dirty="0" smtClean="0"/>
              <a:t>）について，同条</a:t>
            </a:r>
            <a:r>
              <a:rPr kumimoji="1" lang="en-US" altLang="ja-JP" sz="2400" dirty="0" smtClean="0"/>
              <a:t>2</a:t>
            </a:r>
            <a:r>
              <a:rPr kumimoji="1" lang="ja-JP" altLang="en-US" sz="2400" dirty="0" smtClean="0"/>
              <a:t>項を参考にして，「対抗できない」という用語で書き替えなさい。■</a:t>
            </a:r>
            <a:endParaRPr kumimoji="1" lang="en-US" altLang="ja-JP" sz="2400" dirty="0" smtClean="0"/>
          </a:p>
          <a:p>
            <a:r>
              <a:rPr kumimoji="1" lang="ja-JP" altLang="en-US" sz="2400" dirty="0" smtClean="0"/>
              <a:t>★定期試験仮想問題第</a:t>
            </a:r>
            <a:r>
              <a:rPr kumimoji="1" lang="en-US" altLang="ja-JP" sz="2400" dirty="0" smtClean="0"/>
              <a:t>8</a:t>
            </a:r>
            <a:r>
              <a:rPr kumimoji="1" lang="ja-JP" altLang="en-US" sz="2400" dirty="0" smtClean="0"/>
              <a:t>問の</a:t>
            </a:r>
            <a:r>
              <a:rPr kumimoji="1" lang="en-US" altLang="ja-JP" sz="2400" dirty="0" smtClean="0"/>
              <a:t>3</a:t>
            </a:r>
            <a:r>
              <a:rPr kumimoji="1" lang="ja-JP" altLang="en-US" sz="2400" dirty="0" smtClean="0"/>
              <a:t>■</a:t>
            </a:r>
            <a:r>
              <a:rPr lang="ja-JP" altLang="en-US" sz="2400" dirty="0" smtClean="0"/>
              <a:t>サガイ行為取消権に関する民法</a:t>
            </a:r>
            <a:r>
              <a:rPr lang="en-US" altLang="ja-JP" sz="2400" dirty="0" smtClean="0"/>
              <a:t>424</a:t>
            </a:r>
            <a:r>
              <a:rPr lang="ja-JP" altLang="en-US" sz="2400" dirty="0" smtClean="0"/>
              <a:t>条を「対抗することができない」という用語を用いて</a:t>
            </a:r>
            <a:r>
              <a:rPr lang="ja-JP" altLang="en-US" sz="2400" dirty="0" smtClean="0">
                <a:hlinkClick r:id="rId5" action="ppaction://hlinksldjump"/>
              </a:rPr>
              <a:t>書き替え</a:t>
            </a:r>
            <a:r>
              <a:rPr lang="ja-JP" altLang="en-US" sz="2400" dirty="0" smtClean="0"/>
              <a:t>なさい。</a:t>
            </a:r>
            <a:endParaRPr kumimoji="1" lang="ja-JP" altLang="en-US" sz="2400" dirty="0" smtClean="0"/>
          </a:p>
          <a:p>
            <a:endParaRPr kumimoji="1" lang="ja-JP" altLang="en-US" dirty="0"/>
          </a:p>
        </p:txBody>
      </p:sp>
      <p:sp>
        <p:nvSpPr>
          <p:cNvPr id="4" name="ヘッダー プレースホルダー 3"/>
          <p:cNvSpPr>
            <a:spLocks noGrp="1"/>
          </p:cNvSpPr>
          <p:nvPr>
            <p:ph type="hdr" sz="quarter" idx="10"/>
          </p:nvPr>
        </p:nvSpPr>
        <p:spPr/>
        <p:txBody>
          <a:bodyPr/>
          <a:lstStyle/>
          <a:p>
            <a:r>
              <a:rPr kumimoji="1" lang="en-US" altLang="ja-JP" smtClean="0"/>
              <a:t>Lecture on Obligation, 2015</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45</a:t>
            </a:fld>
            <a:endParaRPr kumimoji="1" lang="ja-JP" altLang="en-US"/>
          </a:p>
        </p:txBody>
      </p:sp>
    </p:spTree>
    <p:extLst>
      <p:ext uri="{BB962C8B-B14F-4D97-AF65-F5344CB8AC3E}">
        <p14:creationId xmlns:p14="http://schemas.microsoft.com/office/powerpoint/2010/main" val="192819684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　これで，債権総論</a:t>
            </a:r>
            <a:r>
              <a:rPr kumimoji="1" lang="en-US" altLang="ja-JP" dirty="0" smtClean="0"/>
              <a:t>1</a:t>
            </a:r>
            <a:r>
              <a:rPr kumimoji="1" lang="ja-JP" altLang="en-US" dirty="0" err="1" smtClean="0"/>
              <a:t>の第</a:t>
            </a:r>
            <a:r>
              <a:rPr kumimoji="1" lang="en-US" altLang="ja-JP" dirty="0" smtClean="0"/>
              <a:t>10</a:t>
            </a:r>
            <a:r>
              <a:rPr kumimoji="1" lang="ja-JP" altLang="en-US" dirty="0" smtClean="0"/>
              <a:t>回目の講義を終わります。ご清聴ありがとうございました。■</a:t>
            </a:r>
            <a:endParaRPr kumimoji="1"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　最後に，活用すべき文献について補足いたします。■</a:t>
            </a:r>
            <a:endParaRPr kumimoji="1"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★数時間で民法の全体を概観してみたい人には，ビデオ教材，</a:t>
            </a:r>
            <a:r>
              <a:rPr lang="ja-JP" altLang="en-US" sz="1600" dirty="0" smtClean="0"/>
              <a:t>加賀山茂</a:t>
            </a:r>
            <a:r>
              <a:rPr lang="en-US" altLang="ja-JP" sz="1600" dirty="0" smtClean="0"/>
              <a:t>『</a:t>
            </a:r>
            <a:r>
              <a:rPr lang="ja-JP" altLang="en-US" sz="1600" dirty="0" smtClean="0"/>
              <a:t>民法入門・担保法革命</a:t>
            </a:r>
            <a:r>
              <a:rPr lang="en-US" altLang="ja-JP" sz="1600" dirty="0" smtClean="0"/>
              <a:t>』</a:t>
            </a:r>
            <a:r>
              <a:rPr lang="ja-JP" altLang="en-US" sz="1600" dirty="0" smtClean="0"/>
              <a:t>▲シンザンシャ（</a:t>
            </a:r>
            <a:r>
              <a:rPr lang="en-US" altLang="ja-JP" sz="1600" dirty="0" smtClean="0"/>
              <a:t>2013</a:t>
            </a:r>
            <a:r>
              <a:rPr lang="ja-JP" altLang="en-US" sz="1600" dirty="0" smtClean="0"/>
              <a:t>）をお勧めします。</a:t>
            </a:r>
            <a:r>
              <a:rPr lang="en-US" altLang="ja-JP" sz="1600" dirty="0" smtClean="0"/>
              <a:t>DVD</a:t>
            </a:r>
            <a:r>
              <a:rPr lang="ja-JP" altLang="en-US" sz="1600" dirty="0" smtClean="0"/>
              <a:t>で映像を見ながら，この本を読めば，数時間で，民法の全体像と解釈の方法を知ることができます。■</a:t>
            </a:r>
            <a:endParaRPr lang="en-US" altLang="ja-JP" sz="160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t>★民法をじっくり勉強したい人は，まず，民法の財産法全体について，条文ごとに条文の意味，判例と学説の動向を解説している■ワガツマサカエ</a:t>
            </a:r>
            <a:r>
              <a:rPr lang="en-US" altLang="ja-JP" sz="1600" dirty="0" smtClean="0"/>
              <a:t>=</a:t>
            </a:r>
            <a:r>
              <a:rPr lang="ja-JP" altLang="en-US" sz="1600" dirty="0" smtClean="0"/>
              <a:t>有泉亨</a:t>
            </a:r>
            <a:r>
              <a:rPr lang="en-US" altLang="ja-JP" sz="1600" dirty="0" smtClean="0"/>
              <a:t>『</a:t>
            </a:r>
            <a:r>
              <a:rPr lang="ja-JP" altLang="en-US" sz="1600" dirty="0" smtClean="0"/>
              <a:t>コンメンタール民法</a:t>
            </a:r>
            <a:r>
              <a:rPr lang="en-US" altLang="ja-JP" sz="1600" dirty="0" smtClean="0"/>
              <a:t>』〔</a:t>
            </a:r>
            <a:r>
              <a:rPr lang="ja-JP" altLang="en-US" sz="1600" dirty="0" smtClean="0"/>
              <a:t>第</a:t>
            </a:r>
            <a:r>
              <a:rPr lang="en-US" altLang="ja-JP" sz="1600" dirty="0" smtClean="0"/>
              <a:t>3</a:t>
            </a:r>
            <a:r>
              <a:rPr lang="ja-JP" altLang="en-US" sz="1600" dirty="0" smtClean="0"/>
              <a:t>版</a:t>
            </a:r>
            <a:r>
              <a:rPr lang="en-US" altLang="ja-JP" sz="1600" dirty="0" smtClean="0"/>
              <a:t>〕</a:t>
            </a:r>
            <a:r>
              <a:rPr lang="ja-JP" altLang="en-US" sz="1600" dirty="0" smtClean="0"/>
              <a:t>日本評論社（</a:t>
            </a:r>
            <a:r>
              <a:rPr lang="en-US" altLang="ja-JP" sz="1600" dirty="0" smtClean="0"/>
              <a:t>2013</a:t>
            </a:r>
            <a:r>
              <a:rPr lang="ja-JP" altLang="en-US" sz="1600" dirty="0" smtClean="0"/>
              <a:t>）と，法律用語について標準的な解説をしている■金子</a:t>
            </a:r>
            <a:r>
              <a:rPr lang="en-US" altLang="ja-JP" sz="1600" dirty="0" smtClean="0"/>
              <a:t>=</a:t>
            </a:r>
            <a:r>
              <a:rPr lang="ja-JP" altLang="en-US" sz="1600" dirty="0" smtClean="0"/>
              <a:t>新堂</a:t>
            </a:r>
            <a:r>
              <a:rPr lang="en-US" altLang="ja-JP" sz="1600" dirty="0" smtClean="0"/>
              <a:t>=</a:t>
            </a:r>
            <a:r>
              <a:rPr lang="ja-JP" altLang="en-US" sz="1600" dirty="0" smtClean="0"/>
              <a:t>平井編</a:t>
            </a:r>
            <a:r>
              <a:rPr lang="en-US" altLang="ja-JP" sz="1600" dirty="0" smtClean="0"/>
              <a:t>『</a:t>
            </a:r>
            <a:r>
              <a:rPr lang="ja-JP" altLang="en-US" sz="1600" b="1" dirty="0" smtClean="0">
                <a:solidFill>
                  <a:schemeClr val="tx2"/>
                </a:solidFill>
              </a:rPr>
              <a:t>法律学小辞典</a:t>
            </a:r>
            <a:r>
              <a:rPr lang="en-US" altLang="ja-JP" sz="1600" dirty="0" smtClean="0"/>
              <a:t>』</a:t>
            </a:r>
            <a:r>
              <a:rPr lang="ja-JP" altLang="en-US" sz="1600" dirty="0" smtClean="0"/>
              <a:t>有斐閣（</a:t>
            </a:r>
            <a:r>
              <a:rPr lang="en-US" altLang="ja-JP" sz="1600" dirty="0" smtClean="0"/>
              <a:t>2008</a:t>
            </a:r>
            <a:r>
              <a:rPr lang="ja-JP" altLang="en-US" sz="1600" dirty="0" smtClean="0"/>
              <a:t>）を入手し，常に，このふたつを参照しながら，分野ごとの教科書をこつこつと読み進めることが必要です。どの教科書がよいかは，標準的といわれる教科書を▲ネットで検索し，多くの人の評価を見て，自分で決めるのがよいと思います。</a:t>
            </a:r>
            <a:endParaRPr lang="en-US" altLang="ja-JP" sz="160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t>★筆者の経験では，契約法全体については，私が書いたもので恐縮ですが，加賀山茂</a:t>
            </a:r>
            <a:r>
              <a:rPr lang="en-US" altLang="ja-JP" sz="1600" dirty="0" smtClean="0"/>
              <a:t>『</a:t>
            </a:r>
            <a:r>
              <a:rPr lang="ja-JP" altLang="en-US" sz="1600" dirty="0" smtClean="0"/>
              <a:t>契約法講義</a:t>
            </a:r>
            <a:r>
              <a:rPr lang="en-US" altLang="ja-JP" sz="1600" dirty="0" smtClean="0"/>
              <a:t>』</a:t>
            </a:r>
            <a:r>
              <a:rPr lang="ja-JP" altLang="en-US" sz="1600" dirty="0" smtClean="0"/>
              <a:t>日本評論社（</a:t>
            </a:r>
            <a:r>
              <a:rPr lang="en-US" altLang="ja-JP" sz="1600" dirty="0" smtClean="0"/>
              <a:t>2009</a:t>
            </a:r>
            <a:r>
              <a:rPr lang="ja-JP" altLang="en-US" sz="1600" dirty="0" smtClean="0"/>
              <a:t>）を推薦します。</a:t>
            </a:r>
            <a:endParaRPr lang="en-US" altLang="ja-JP" sz="160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t>★債権法総論の優れた教科書としては，平井よしお</a:t>
            </a:r>
            <a:r>
              <a:rPr lang="en-US" altLang="ja-JP" sz="1600" dirty="0" smtClean="0"/>
              <a:t>『</a:t>
            </a:r>
            <a:r>
              <a:rPr lang="ja-JP" altLang="en-US" sz="1600" dirty="0" smtClean="0"/>
              <a:t>債権総論</a:t>
            </a:r>
            <a:r>
              <a:rPr lang="en-US" altLang="ja-JP" sz="1600" dirty="0" smtClean="0"/>
              <a:t>』 〔</a:t>
            </a:r>
            <a:r>
              <a:rPr lang="ja-JP" altLang="en-US" sz="1600" dirty="0" smtClean="0"/>
              <a:t>第</a:t>
            </a:r>
            <a:r>
              <a:rPr lang="en-US" altLang="ja-JP" sz="1600" dirty="0" smtClean="0"/>
              <a:t>2</a:t>
            </a:r>
            <a:r>
              <a:rPr lang="ja-JP" altLang="en-US" sz="1600" dirty="0" smtClean="0"/>
              <a:t>版</a:t>
            </a:r>
            <a:r>
              <a:rPr lang="en-US" altLang="ja-JP" sz="1600" dirty="0" smtClean="0"/>
              <a:t>〕</a:t>
            </a:r>
            <a:r>
              <a:rPr lang="ja-JP" altLang="en-US" sz="1600" dirty="0" smtClean="0"/>
              <a:t>弘文堂（</a:t>
            </a:r>
            <a:r>
              <a:rPr lang="en-US" altLang="ja-JP" sz="1600" dirty="0" smtClean="0"/>
              <a:t>1994</a:t>
            </a:r>
            <a:r>
              <a:rPr lang="ja-JP" altLang="en-US" sz="1600" dirty="0" smtClean="0"/>
              <a:t>）があります。</a:t>
            </a:r>
            <a:endParaRPr lang="en-US" altLang="ja-JP" sz="16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t>★債務不履行について詳しく知るには，レベルが高くなりますが，平井よしお</a:t>
            </a:r>
            <a:r>
              <a:rPr lang="en-US" altLang="ja-JP" sz="1600" dirty="0" smtClean="0"/>
              <a:t>『</a:t>
            </a:r>
            <a:r>
              <a:rPr lang="ja-JP" altLang="en-US" sz="1600" dirty="0" smtClean="0"/>
              <a:t>損害賠償法の理論</a:t>
            </a:r>
            <a:r>
              <a:rPr lang="en-US" altLang="ja-JP" sz="1600" dirty="0" smtClean="0"/>
              <a:t>』</a:t>
            </a:r>
            <a:r>
              <a:rPr lang="ja-JP" altLang="en-US" sz="1600" dirty="0" smtClean="0"/>
              <a:t>東京大学出版会（</a:t>
            </a:r>
            <a:r>
              <a:rPr lang="en-US" altLang="ja-JP" sz="1600" dirty="0" smtClean="0"/>
              <a:t>1971</a:t>
            </a:r>
            <a:r>
              <a:rPr lang="ja-JP" altLang="en-US" sz="1600" dirty="0" smtClean="0"/>
              <a:t>），浜上則雄「損害賠償における</a:t>
            </a:r>
            <a:r>
              <a:rPr lang="en-US" altLang="ja-JP" sz="1600" dirty="0" smtClean="0"/>
              <a:t>『</a:t>
            </a:r>
            <a:r>
              <a:rPr lang="ja-JP" altLang="en-US" sz="1600" dirty="0" smtClean="0"/>
              <a:t>保証理論</a:t>
            </a:r>
            <a:r>
              <a:rPr lang="en-US" altLang="ja-JP" sz="1600" dirty="0" smtClean="0"/>
              <a:t>』</a:t>
            </a:r>
            <a:r>
              <a:rPr lang="ja-JP" altLang="en-US" sz="1600" dirty="0" smtClean="0"/>
              <a:t>と</a:t>
            </a:r>
            <a:r>
              <a:rPr lang="en-US" altLang="ja-JP" sz="1600" dirty="0" smtClean="0"/>
              <a:t>『</a:t>
            </a:r>
            <a:r>
              <a:rPr lang="ja-JP" altLang="en-US" sz="1600" dirty="0" smtClean="0"/>
              <a:t>部分的因果関係の理論</a:t>
            </a:r>
            <a:r>
              <a:rPr lang="en-US" altLang="ja-JP" sz="1600" dirty="0" smtClean="0"/>
              <a:t>』</a:t>
            </a:r>
            <a:r>
              <a:rPr lang="ja-JP" altLang="en-US" sz="1600" dirty="0" smtClean="0"/>
              <a:t>」（</a:t>
            </a:r>
            <a:r>
              <a:rPr lang="en-US" altLang="ja-JP" sz="1600" dirty="0" smtClean="0"/>
              <a:t>1</a:t>
            </a:r>
            <a:r>
              <a:rPr lang="ja-JP" altLang="en-US" sz="1600" dirty="0" smtClean="0"/>
              <a:t>）（</a:t>
            </a:r>
            <a:r>
              <a:rPr lang="en-US" altLang="ja-JP" sz="1600" dirty="0" smtClean="0"/>
              <a:t>2</a:t>
            </a:r>
            <a:r>
              <a:rPr lang="ja-JP" altLang="en-US" sz="1600" dirty="0" smtClean="0"/>
              <a:t>・完）民商法雑誌</a:t>
            </a:r>
            <a:r>
              <a:rPr lang="en-US" altLang="ja-JP" sz="1600" dirty="0" smtClean="0"/>
              <a:t>66</a:t>
            </a:r>
            <a:r>
              <a:rPr lang="ja-JP" altLang="en-US" sz="1600" dirty="0" smtClean="0"/>
              <a:t>巻</a:t>
            </a:r>
            <a:r>
              <a:rPr lang="en-US" altLang="ja-JP" sz="1600" dirty="0" smtClean="0"/>
              <a:t>4</a:t>
            </a:r>
            <a:r>
              <a:rPr lang="ja-JP" altLang="en-US" sz="1600" dirty="0" smtClean="0"/>
              <a:t>号（</a:t>
            </a:r>
            <a:r>
              <a:rPr lang="en-US" altLang="ja-JP" sz="1600" dirty="0" smtClean="0"/>
              <a:t>1972</a:t>
            </a:r>
            <a:r>
              <a:rPr lang="ja-JP" altLang="en-US" sz="1600" dirty="0" smtClean="0"/>
              <a:t>）</a:t>
            </a:r>
            <a:r>
              <a:rPr lang="en-US" altLang="ja-JP" sz="1600" dirty="0" smtClean="0"/>
              <a:t>3-33</a:t>
            </a:r>
            <a:r>
              <a:rPr lang="ja-JP" altLang="en-US" sz="1600" dirty="0" smtClean="0"/>
              <a:t>頁</a:t>
            </a:r>
            <a:r>
              <a:rPr lang="en-US" altLang="ja-JP" sz="1600" dirty="0" smtClean="0"/>
              <a:t>, 66</a:t>
            </a:r>
            <a:r>
              <a:rPr lang="ja-JP" altLang="en-US" sz="1600" dirty="0" smtClean="0"/>
              <a:t>巻</a:t>
            </a:r>
            <a:r>
              <a:rPr lang="en-US" altLang="ja-JP" sz="1600" dirty="0" smtClean="0"/>
              <a:t>5</a:t>
            </a:r>
            <a:r>
              <a:rPr lang="ja-JP" altLang="en-US" sz="1600" dirty="0" smtClean="0"/>
              <a:t>号</a:t>
            </a:r>
            <a:r>
              <a:rPr lang="en-US" altLang="ja-JP" sz="1600" dirty="0" smtClean="0"/>
              <a:t>35-65</a:t>
            </a:r>
            <a:r>
              <a:rPr lang="ja-JP" altLang="en-US" sz="1600" dirty="0" smtClean="0"/>
              <a:t>頁を読むと，理解が格段に深まります。</a:t>
            </a:r>
            <a:endParaRPr lang="en-US" altLang="ja-JP" sz="16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t>★通説を離れて，担保法の全体を体系的に学びたいのであれば，例外のない原則を追求してやまない，加賀山茂</a:t>
            </a:r>
            <a:r>
              <a:rPr lang="en-US" altLang="ja-JP" sz="1600" dirty="0" smtClean="0"/>
              <a:t>『</a:t>
            </a:r>
            <a:r>
              <a:rPr lang="ja-JP" altLang="en-US" sz="1600" dirty="0" smtClean="0"/>
              <a:t>債権担保法講義</a:t>
            </a:r>
            <a:r>
              <a:rPr lang="en-US" altLang="ja-JP" sz="1600" dirty="0" smtClean="0"/>
              <a:t>』</a:t>
            </a:r>
            <a:r>
              <a:rPr lang="ja-JP" altLang="en-US" sz="1600" dirty="0" smtClean="0"/>
              <a:t>日本評論社（</a:t>
            </a:r>
            <a:r>
              <a:rPr lang="en-US" altLang="ja-JP" sz="1600" dirty="0" smtClean="0"/>
              <a:t>2011</a:t>
            </a:r>
            <a:r>
              <a:rPr lang="ja-JP" altLang="en-US" sz="1600" dirty="0" smtClean="0"/>
              <a:t>）を読むことをお薦めします。■</a:t>
            </a:r>
            <a:endParaRPr lang="en-US" altLang="ja-JP" sz="16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t>　みなさんの学習の発展をお祈りしております。</a:t>
            </a:r>
            <a:endParaRPr lang="en-US" altLang="ja-JP" sz="1600" dirty="0" smtClean="0"/>
          </a:p>
        </p:txBody>
      </p:sp>
      <p:sp>
        <p:nvSpPr>
          <p:cNvPr id="4" name="ヘッダー プレースホルダー 3"/>
          <p:cNvSpPr>
            <a:spLocks noGrp="1"/>
          </p:cNvSpPr>
          <p:nvPr>
            <p:ph type="hdr" sz="quarter" idx="10"/>
          </p:nvPr>
        </p:nvSpPr>
        <p:spPr/>
        <p:txBody>
          <a:bodyPr/>
          <a:lstStyle/>
          <a:p>
            <a:r>
              <a:rPr kumimoji="1" lang="en-US" altLang="ja-JP" smtClean="0"/>
              <a:t>Lecture on Obligation, 2015</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46</a:t>
            </a:fld>
            <a:endParaRPr kumimoji="1" lang="ja-JP" altLang="en-US"/>
          </a:p>
        </p:txBody>
      </p:sp>
    </p:spTree>
    <p:extLst>
      <p:ext uri="{BB962C8B-B14F-4D97-AF65-F5344CB8AC3E}">
        <p14:creationId xmlns:p14="http://schemas.microsoft.com/office/powerpoint/2010/main" val="790564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★債権の効力は，原則として，当事者間でのみ効力が生じます。</a:t>
            </a:r>
            <a:endParaRPr kumimoji="1" lang="en-US" altLang="ja-JP" dirty="0" smtClean="0"/>
          </a:p>
          <a:p>
            <a:r>
              <a:rPr kumimoji="1" lang="ja-JP" altLang="en-US" dirty="0" smtClean="0"/>
              <a:t>■これを債権の相対的効力の原則といいます。</a:t>
            </a:r>
            <a:endParaRPr kumimoji="1" lang="en-US" altLang="ja-JP" dirty="0" smtClean="0"/>
          </a:p>
          <a:p>
            <a:r>
              <a:rPr kumimoji="1" lang="ja-JP" altLang="en-US" dirty="0" smtClean="0"/>
              <a:t>★この例外が，債権の対外的効力です。</a:t>
            </a:r>
            <a:endParaRPr kumimoji="1" lang="en-US" altLang="ja-JP" dirty="0" smtClean="0"/>
          </a:p>
          <a:p>
            <a:r>
              <a:rPr kumimoji="1" lang="ja-JP" altLang="en-US" dirty="0" smtClean="0"/>
              <a:t>■債権</a:t>
            </a:r>
            <a:r>
              <a:rPr kumimoji="1" lang="ja-JP" altLang="en-US" dirty="0" smtClean="0"/>
              <a:t>の対外的効力には，先に述べたように，以下の二つがあります</a:t>
            </a:r>
            <a:r>
              <a:rPr kumimoji="1" lang="ja-JP" altLang="en-US" dirty="0" smtClean="0"/>
              <a:t>。■</a:t>
            </a:r>
            <a:endParaRPr kumimoji="1" lang="en-US" altLang="ja-JP" dirty="0" smtClean="0"/>
          </a:p>
          <a:p>
            <a:r>
              <a:rPr kumimoji="1" lang="ja-JP" altLang="en-US" dirty="0" smtClean="0"/>
              <a:t>★第１</a:t>
            </a:r>
            <a:r>
              <a:rPr kumimoji="1" lang="ja-JP" altLang="en-US" dirty="0" smtClean="0"/>
              <a:t>に，債権者の第三債務者に対する直接請求，すなわち，債権者代位権（民法</a:t>
            </a:r>
            <a:r>
              <a:rPr kumimoji="1" lang="en-US" altLang="ja-JP" dirty="0" smtClean="0"/>
              <a:t>423</a:t>
            </a:r>
            <a:r>
              <a:rPr kumimoji="1" lang="ja-JP" altLang="en-US" dirty="0" smtClean="0"/>
              <a:t>条），および</a:t>
            </a:r>
            <a:r>
              <a:rPr kumimoji="1" lang="ja-JP" altLang="en-US" dirty="0" smtClean="0"/>
              <a:t>，</a:t>
            </a:r>
            <a:endParaRPr kumimoji="1" lang="en-US" altLang="ja-JP" dirty="0" smtClean="0"/>
          </a:p>
          <a:p>
            <a:r>
              <a:rPr kumimoji="1" lang="ja-JP" altLang="en-US" dirty="0" smtClean="0"/>
              <a:t>★直接</a:t>
            </a:r>
            <a:r>
              <a:rPr kumimoji="1" lang="ja-JP" altLang="en-US" dirty="0" smtClean="0"/>
              <a:t>訴権（民法</a:t>
            </a:r>
            <a:r>
              <a:rPr kumimoji="1" lang="en-US" altLang="ja-JP" dirty="0" smtClean="0"/>
              <a:t>613</a:t>
            </a:r>
            <a:r>
              <a:rPr kumimoji="1" lang="ja-JP" altLang="en-US" dirty="0" smtClean="0"/>
              <a:t>条，自賠法</a:t>
            </a:r>
            <a:r>
              <a:rPr kumimoji="1" lang="en-US" altLang="ja-JP" dirty="0" smtClean="0"/>
              <a:t>16</a:t>
            </a:r>
            <a:r>
              <a:rPr kumimoji="1" lang="ja-JP" altLang="en-US" dirty="0" smtClean="0"/>
              <a:t>条）とがあります。</a:t>
            </a:r>
            <a:endParaRPr kumimoji="1" lang="en-US" altLang="ja-JP" dirty="0" smtClean="0"/>
          </a:p>
          <a:p>
            <a:r>
              <a:rPr kumimoji="1" lang="ja-JP" altLang="en-US" dirty="0" smtClean="0"/>
              <a:t>■これは，物権の効力と考えられてきた，権利シチによる直接取立権（民法</a:t>
            </a:r>
            <a:r>
              <a:rPr kumimoji="1" lang="en-US" altLang="ja-JP" dirty="0" smtClean="0"/>
              <a:t>366</a:t>
            </a:r>
            <a:r>
              <a:rPr kumimoji="1" lang="ja-JP" altLang="en-US" dirty="0" smtClean="0"/>
              <a:t>条）が債権においても実現されていることを示すものです</a:t>
            </a:r>
            <a:r>
              <a:rPr kumimoji="1" lang="ja-JP" altLang="en-US" dirty="0" smtClean="0"/>
              <a:t>。■</a:t>
            </a:r>
            <a:endParaRPr kumimoji="1" lang="en-US" altLang="ja-JP" dirty="0" smtClean="0"/>
          </a:p>
          <a:p>
            <a:r>
              <a:rPr kumimoji="1" lang="ja-JP" altLang="en-US" dirty="0" smtClean="0"/>
              <a:t>★第</a:t>
            </a:r>
            <a:r>
              <a:rPr kumimoji="1" lang="en-US" altLang="ja-JP" dirty="0" smtClean="0"/>
              <a:t>2</a:t>
            </a:r>
            <a:r>
              <a:rPr kumimoji="1" lang="ja-JP" altLang="en-US" dirty="0" smtClean="0"/>
              <a:t>に，債務者から逸失した責任財産に対して，債権者が，第三者に対して強制執行ができるというサガイ行為取消権があります</a:t>
            </a:r>
            <a:r>
              <a:rPr kumimoji="1" lang="ja-JP" altLang="en-US" dirty="0" smtClean="0"/>
              <a:t>。■</a:t>
            </a:r>
            <a:endParaRPr kumimoji="1" lang="en-US" altLang="ja-JP" dirty="0" smtClean="0"/>
          </a:p>
          <a:p>
            <a:r>
              <a:rPr kumimoji="1" lang="ja-JP" altLang="en-US" dirty="0" smtClean="0"/>
              <a:t>★これ</a:t>
            </a:r>
            <a:r>
              <a:rPr kumimoji="1" lang="ja-JP" altLang="en-US" dirty="0" smtClean="0"/>
              <a:t>は，物権の効力と考えられてきた，抵当権による追及効（民法</a:t>
            </a:r>
            <a:r>
              <a:rPr kumimoji="1" lang="en-US" altLang="ja-JP" dirty="0" smtClean="0"/>
              <a:t>369</a:t>
            </a:r>
            <a:r>
              <a:rPr kumimoji="1" lang="ja-JP" altLang="en-US" dirty="0" smtClean="0"/>
              <a:t>条以下）が，債権においても実現されていることを示すものです。</a:t>
            </a:r>
            <a:endParaRPr kumimoji="1" lang="en-US" altLang="ja-JP" dirty="0" smtClean="0"/>
          </a:p>
          <a:p>
            <a:r>
              <a:rPr kumimoji="1" lang="ja-JP" altLang="en-US" dirty="0" smtClean="0"/>
              <a:t>■以上の二つの債権の対外的効力によって，遠く離れていると考えられてきた物権と債権との間の距離は，一挙に縮まることが理解できると思います。</a:t>
            </a:r>
          </a:p>
          <a:p>
            <a:endParaRPr kumimoji="1" lang="ja-JP" altLang="en-US" dirty="0"/>
          </a:p>
        </p:txBody>
      </p:sp>
      <p:sp>
        <p:nvSpPr>
          <p:cNvPr id="4" name="ヘッダー プレースホルダー 3"/>
          <p:cNvSpPr>
            <a:spLocks noGrp="1"/>
          </p:cNvSpPr>
          <p:nvPr>
            <p:ph type="hdr" sz="quarter" idx="10"/>
          </p:nvPr>
        </p:nvSpPr>
        <p:spPr/>
        <p:txBody>
          <a:bodyPr/>
          <a:lstStyle/>
          <a:p>
            <a:r>
              <a:rPr kumimoji="1" lang="en-US" altLang="ja-JP" smtClean="0"/>
              <a:t>Lecture on Obligation, 2015</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5</a:t>
            </a:fld>
            <a:endParaRPr kumimoji="1" lang="ja-JP" altLang="en-US"/>
          </a:p>
        </p:txBody>
      </p:sp>
    </p:spTree>
    <p:extLst>
      <p:ext uri="{BB962C8B-B14F-4D97-AF65-F5344CB8AC3E}">
        <p14:creationId xmlns:p14="http://schemas.microsoft.com/office/powerpoint/2010/main" val="35633925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サガイ行為取消権というと，民法上の取消しとの連想によって，債務者と受益者との間のサガイ的な法律行為を取り消すことと同じようにみえます。</a:t>
            </a:r>
            <a:endParaRPr kumimoji="1" lang="en-US" altLang="ja-JP" dirty="0" smtClean="0"/>
          </a:p>
          <a:p>
            <a:r>
              <a:rPr kumimoji="1" lang="ja-JP" altLang="en-US" dirty="0" smtClean="0"/>
              <a:t>■しかし，民法</a:t>
            </a:r>
            <a:r>
              <a:rPr kumimoji="1" lang="en-US" altLang="ja-JP" dirty="0" smtClean="0"/>
              <a:t>210</a:t>
            </a:r>
            <a:r>
              <a:rPr kumimoji="1" lang="ja-JP" altLang="en-US" dirty="0" smtClean="0"/>
              <a:t>条以下に規定されている取消しは，制限行為能力者もしくはその代理人・承継人，または，詐欺もしくは強迫によって意思表示をした者もしくは代理人・承継人に限られるのであり，当事者の単なる債権者にすぎない者は，取消しをすることができないはずです。</a:t>
            </a:r>
            <a:endParaRPr kumimoji="1" lang="en-US" altLang="ja-JP" dirty="0" smtClean="0"/>
          </a:p>
          <a:p>
            <a:r>
              <a:rPr kumimoji="1" lang="ja-JP" altLang="en-US" dirty="0" smtClean="0"/>
              <a:t>■サガイ行為取消権は，破産法と比較して，小破産といわれることがあります。破産の場合に，破産財団を管理する破産管財ニンが，破産財団の財産を確保するために，債務者と一部の債権者との間でなされたサガイ的な法律行為を否認して，破産財団の財産に復帰させるのと，サガイ行為の取消しが，類似しているからです。</a:t>
            </a:r>
            <a:endParaRPr kumimoji="1" lang="en-US" altLang="ja-JP" dirty="0" smtClean="0"/>
          </a:p>
          <a:p>
            <a:r>
              <a:rPr kumimoji="1" lang="ja-JP" altLang="en-US" dirty="0" smtClean="0"/>
              <a:t>★そこで，この講義では，サガイ行為取消権と破産法における否認権とを比較しながら，サガイ行為取消権の全体像を明らかにすることにします。</a:t>
            </a:r>
            <a:endParaRPr kumimoji="1" lang="en-US" altLang="ja-JP" dirty="0" smtClean="0"/>
          </a:p>
          <a:p>
            <a:endParaRPr kumimoji="1" lang="ja-JP" altLang="en-US" dirty="0"/>
          </a:p>
        </p:txBody>
      </p:sp>
      <p:sp>
        <p:nvSpPr>
          <p:cNvPr id="4" name="ヘッダー プレースホルダー 3"/>
          <p:cNvSpPr>
            <a:spLocks noGrp="1"/>
          </p:cNvSpPr>
          <p:nvPr>
            <p:ph type="hdr" sz="quarter" idx="10"/>
          </p:nvPr>
        </p:nvSpPr>
        <p:spPr/>
        <p:txBody>
          <a:bodyPr/>
          <a:lstStyle/>
          <a:p>
            <a:r>
              <a:rPr kumimoji="1" lang="en-US" altLang="ja-JP" smtClean="0"/>
              <a:t>Lecture on Obligation, 2015</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6</a:t>
            </a:fld>
            <a:endParaRPr kumimoji="1" lang="ja-JP" altLang="en-US"/>
          </a:p>
        </p:txBody>
      </p:sp>
    </p:spTree>
    <p:extLst>
      <p:ext uri="{BB962C8B-B14F-4D97-AF65-F5344CB8AC3E}">
        <p14:creationId xmlns:p14="http://schemas.microsoft.com/office/powerpoint/2010/main" val="2006651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　サガイ行為取消権に関する規定は，民法</a:t>
            </a:r>
            <a:r>
              <a:rPr kumimoji="1" lang="en-US" altLang="ja-JP" dirty="0" smtClean="0"/>
              <a:t>424</a:t>
            </a:r>
            <a:r>
              <a:rPr kumimoji="1" lang="ja-JP" altLang="en-US" dirty="0" smtClean="0"/>
              <a:t>条～</a:t>
            </a:r>
            <a:r>
              <a:rPr kumimoji="1" lang="en-US" altLang="ja-JP" dirty="0" smtClean="0"/>
              <a:t>426</a:t>
            </a:r>
            <a:r>
              <a:rPr kumimoji="1" lang="ja-JP" altLang="en-US" dirty="0" smtClean="0"/>
              <a:t>条の３カ条しかありません。</a:t>
            </a:r>
          </a:p>
          <a:p>
            <a:r>
              <a:rPr kumimoji="1" lang="ja-JP" altLang="en-US" dirty="0" smtClean="0"/>
              <a:t>■しかし，サガイ行為取消権の制度は，実務では盛んに利用されており，数多くの判例が蓄積されています。</a:t>
            </a:r>
            <a:endParaRPr kumimoji="1" lang="en-US" altLang="ja-JP" dirty="0" smtClean="0"/>
          </a:p>
          <a:p>
            <a:r>
              <a:rPr kumimoji="1" lang="ja-JP" altLang="en-US" dirty="0" smtClean="0"/>
              <a:t>■サガイ行為取消権の制度を理解するために，まず，少ない条文がどのように規定しているのかを見ておくことにしましょう。</a:t>
            </a:r>
            <a:endParaRPr kumimoji="1" lang="en-US" altLang="ja-JP" dirty="0" smtClean="0"/>
          </a:p>
          <a:p>
            <a:r>
              <a:rPr kumimoji="1" lang="ja-JP" altLang="en-US" dirty="0" smtClean="0"/>
              <a:t>★民法</a:t>
            </a:r>
            <a:r>
              <a:rPr kumimoji="1" lang="en-US" altLang="ja-JP" dirty="0" smtClean="0"/>
              <a:t>424</a:t>
            </a:r>
            <a:r>
              <a:rPr kumimoji="1" lang="ja-JP" altLang="en-US" dirty="0" smtClean="0"/>
              <a:t>条（サガイ行為取消権）は，以下のように規定しています。</a:t>
            </a:r>
            <a:endParaRPr kumimoji="1"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★民法</a:t>
            </a:r>
            <a:r>
              <a:rPr kumimoji="1" lang="en-US" altLang="ja-JP" dirty="0" smtClean="0"/>
              <a:t>424</a:t>
            </a:r>
            <a:r>
              <a:rPr kumimoji="1" lang="ja-JP" altLang="en-US" dirty="0" smtClean="0"/>
              <a:t>条▲第</a:t>
            </a:r>
            <a:r>
              <a:rPr kumimoji="1" lang="en-US" altLang="ja-JP" dirty="0" smtClean="0"/>
              <a:t>1</a:t>
            </a:r>
            <a:r>
              <a:rPr kumimoji="1" lang="ja-JP" altLang="en-US" dirty="0" smtClean="0"/>
              <a:t>項■</a:t>
            </a:r>
            <a:r>
              <a:rPr lang="ja-JP" altLang="en-US" sz="1800" dirty="0" smtClean="0"/>
              <a:t>債権者は，債務者が債権者を害することを知ってした法律行為の取消しを裁判所に請求することができる。■</a:t>
            </a:r>
            <a:endParaRPr lang="en-US" altLang="ja-JP" sz="180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sz="1800" dirty="0" smtClean="0"/>
              <a:t>★ただし，その行為によって利益を受けた者又は転得者が，その行為又はテントクの時において債権者を害すべき事実を知らなかったときは，この限りでない。</a:t>
            </a:r>
            <a:endParaRPr lang="en-US" altLang="ja-JP" sz="180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sz="1800" dirty="0" smtClean="0"/>
              <a:t>★民法</a:t>
            </a:r>
            <a:r>
              <a:rPr lang="en-US" altLang="ja-JP" sz="1800" dirty="0" smtClean="0"/>
              <a:t>424</a:t>
            </a:r>
            <a:r>
              <a:rPr lang="ja-JP" altLang="en-US" sz="1800" dirty="0" smtClean="0"/>
              <a:t>条▲第</a:t>
            </a:r>
            <a:r>
              <a:rPr lang="en-US" altLang="ja-JP" sz="1800" dirty="0" smtClean="0"/>
              <a:t>2</a:t>
            </a:r>
            <a:r>
              <a:rPr lang="ja-JP" altLang="en-US" sz="1800" dirty="0" smtClean="0"/>
              <a:t>項■前項の規定は，財産権を目的としない法律行為については，適用しない。</a:t>
            </a:r>
            <a:endParaRPr lang="en-US" altLang="ja-JP" sz="180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sz="1800" dirty="0" smtClean="0"/>
              <a:t>■民法</a:t>
            </a:r>
            <a:r>
              <a:rPr lang="en-US" altLang="ja-JP" sz="1800" dirty="0" smtClean="0"/>
              <a:t>424</a:t>
            </a:r>
            <a:r>
              <a:rPr lang="ja-JP" altLang="en-US" sz="1800" dirty="0" smtClean="0"/>
              <a:t>条で重要なことは，第</a:t>
            </a:r>
            <a:r>
              <a:rPr lang="en-US" altLang="ja-JP" sz="1800" dirty="0" smtClean="0"/>
              <a:t>1</a:t>
            </a:r>
            <a:r>
              <a:rPr lang="ja-JP" altLang="en-US" sz="1800" dirty="0" smtClean="0"/>
              <a:t>に，サガイ行為取消権は，裁判によってしか行使できないこと（いわゆる訴権であること），第</a:t>
            </a:r>
            <a:r>
              <a:rPr lang="en-US" altLang="ja-JP" sz="1800" dirty="0" smtClean="0"/>
              <a:t>2</a:t>
            </a:r>
            <a:r>
              <a:rPr lang="ja-JP" altLang="en-US" sz="1800" dirty="0" smtClean="0"/>
              <a:t>に，サガイ行為は，債務者と受益者または転得者のいずれの当事者も，債権者を害する意思を有している場合にのみ取り消すことができること，第</a:t>
            </a:r>
            <a:r>
              <a:rPr lang="en-US" altLang="ja-JP" sz="1800" dirty="0" smtClean="0"/>
              <a:t>3</a:t>
            </a:r>
            <a:r>
              <a:rPr lang="ja-JP" altLang="en-US" sz="1800" dirty="0" smtClean="0"/>
              <a:t>に，取消しができるサガイ行為は，強制執行になじむ財産上の権利に限定されているので，相続放棄などの身分行為には適用されないということです。■</a:t>
            </a:r>
            <a:endParaRPr lang="en-US" altLang="ja-JP" sz="1800" dirty="0" smtClean="0"/>
          </a:p>
          <a:p>
            <a:r>
              <a:rPr kumimoji="1" lang="ja-JP" altLang="en-US" dirty="0" smtClean="0"/>
              <a:t>★次に，民法</a:t>
            </a:r>
            <a:r>
              <a:rPr kumimoji="1" lang="en-US" altLang="ja-JP" dirty="0" smtClean="0"/>
              <a:t>425</a:t>
            </a:r>
            <a:r>
              <a:rPr kumimoji="1" lang="ja-JP" altLang="en-US" dirty="0" smtClean="0"/>
              <a:t>条は，サガイ行為取消権の効果について，以下のように規定しています。■</a:t>
            </a:r>
            <a:endParaRPr kumimoji="1"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★民法</a:t>
            </a:r>
            <a:r>
              <a:rPr kumimoji="1" lang="en-US" altLang="ja-JP" dirty="0" smtClean="0"/>
              <a:t>425</a:t>
            </a:r>
            <a:r>
              <a:rPr kumimoji="1" lang="ja-JP" altLang="en-US" dirty="0" smtClean="0"/>
              <a:t>条■</a:t>
            </a:r>
            <a:r>
              <a:rPr lang="ja-JP" altLang="en-US" sz="1800" dirty="0" smtClean="0"/>
              <a:t>前条の規定による取消しは，すべての債権者の利益のためにその効力を生ずる。</a:t>
            </a:r>
            <a:endParaRPr lang="en-US" altLang="ja-JP" sz="1800" dirty="0" smtClean="0"/>
          </a:p>
          <a:p>
            <a:r>
              <a:rPr kumimoji="1" lang="ja-JP" altLang="en-US" dirty="0" smtClean="0"/>
              <a:t>■サガイ行為取消権の効果は，すべての債権者のために効果が生じるのであり，取消権を行使した債権者がその行為を独り占めにすることはできません。つまり，逸失財産に対して強制執行を行い，債権者に配当を行わなければならないということです。</a:t>
            </a:r>
            <a:endParaRPr kumimoji="1" lang="en-US" altLang="ja-JP" dirty="0" smtClean="0"/>
          </a:p>
          <a:p>
            <a:r>
              <a:rPr kumimoji="1" lang="ja-JP" altLang="en-US" dirty="0" smtClean="0"/>
              <a:t>■このことは，サガイ行為取消権の場合，債務者を破産させないのですが，その効果は，債務者が破産したのと同様であり，すべての債権者が相応の配当を受けることになります。</a:t>
            </a:r>
            <a:endParaRPr kumimoji="1" lang="en-US" altLang="ja-JP" dirty="0" smtClean="0"/>
          </a:p>
          <a:p>
            <a:r>
              <a:rPr kumimoji="1" lang="ja-JP" altLang="en-US" dirty="0" smtClean="0"/>
              <a:t>★最後に，民法</a:t>
            </a:r>
            <a:r>
              <a:rPr kumimoji="1" lang="en-US" altLang="ja-JP" dirty="0" smtClean="0"/>
              <a:t>426</a:t>
            </a:r>
            <a:r>
              <a:rPr kumimoji="1" lang="ja-JP" altLang="en-US" dirty="0" smtClean="0"/>
              <a:t>条は，サガイ行為取消権の消滅時効について規定しています。</a:t>
            </a:r>
            <a:endParaRPr kumimoji="1"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★民法</a:t>
            </a:r>
            <a:r>
              <a:rPr kumimoji="1" lang="en-US" altLang="ja-JP" dirty="0" smtClean="0"/>
              <a:t>426</a:t>
            </a:r>
            <a:r>
              <a:rPr kumimoji="1" lang="ja-JP" altLang="en-US" dirty="0" smtClean="0"/>
              <a:t>条■</a:t>
            </a:r>
            <a:r>
              <a:rPr lang="ja-JP" altLang="en-US" sz="1800" dirty="0" smtClean="0"/>
              <a:t>第</a:t>
            </a:r>
            <a:r>
              <a:rPr lang="en-US" altLang="ja-JP" sz="1800" dirty="0" smtClean="0"/>
              <a:t>424</a:t>
            </a:r>
            <a:r>
              <a:rPr lang="ja-JP" altLang="en-US" sz="1800" dirty="0" smtClean="0"/>
              <a:t>条</a:t>
            </a:r>
            <a:r>
              <a:rPr lang="en-US" altLang="ja-JP" sz="1800" dirty="0" smtClean="0"/>
              <a:t>〔</a:t>
            </a:r>
            <a:r>
              <a:rPr lang="ja-JP" altLang="en-US" sz="1800" dirty="0" smtClean="0"/>
              <a:t>サガイ行為取消権</a:t>
            </a:r>
            <a:r>
              <a:rPr lang="en-US" altLang="ja-JP" sz="1800" dirty="0" smtClean="0"/>
              <a:t>〕</a:t>
            </a:r>
            <a:r>
              <a:rPr lang="ja-JP" altLang="en-US" sz="1800" dirty="0" smtClean="0"/>
              <a:t>の規定による取消権は，債権者が取消しの原因を知った時から</a:t>
            </a:r>
            <a:r>
              <a:rPr lang="en-US" altLang="ja-JP" sz="1800" dirty="0" smtClean="0"/>
              <a:t>2</a:t>
            </a:r>
            <a:r>
              <a:rPr lang="ja-JP" altLang="en-US" sz="1800" dirty="0" smtClean="0"/>
              <a:t>年間行使しないときは，時効によって消滅する。</a:t>
            </a:r>
            <a:endParaRPr lang="en-US" altLang="ja-JP" sz="180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sz="1800" dirty="0" smtClean="0"/>
              <a:t>★行為の時から</a:t>
            </a:r>
            <a:r>
              <a:rPr lang="en-US" altLang="ja-JP" sz="1800" dirty="0" smtClean="0"/>
              <a:t>20</a:t>
            </a:r>
            <a:r>
              <a:rPr lang="ja-JP" altLang="en-US" sz="1800" dirty="0" smtClean="0"/>
              <a:t>年を経過したときも，同様とする。</a:t>
            </a:r>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sz="1800" dirty="0" smtClean="0"/>
              <a:t>■サガイ行為は，その性質として，債務者と受益者または転得者による債権者に対する不法行為という側面を有しているため，その消滅時効についても，民法</a:t>
            </a:r>
            <a:r>
              <a:rPr lang="en-US" altLang="ja-JP" sz="1800" dirty="0" smtClean="0"/>
              <a:t>724</a:t>
            </a:r>
            <a:r>
              <a:rPr lang="ja-JP" altLang="en-US" sz="1800" dirty="0" smtClean="0"/>
              <a:t>条の不法行為の時効期間とよく似た期間が規定されています。</a:t>
            </a:r>
            <a:endParaRPr lang="en-US" altLang="ja-JP" sz="180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sz="1800" dirty="0" smtClean="0"/>
              <a:t>■ただし，原因を知ってからは，</a:t>
            </a:r>
            <a:r>
              <a:rPr lang="en-US" altLang="ja-JP" sz="1800" dirty="0" smtClean="0"/>
              <a:t>2</a:t>
            </a:r>
            <a:r>
              <a:rPr lang="ja-JP" altLang="en-US" sz="1800" dirty="0" smtClean="0"/>
              <a:t>年で消滅時効にかかるので，その点については，不法行為よりも</a:t>
            </a:r>
            <a:r>
              <a:rPr lang="en-US" altLang="ja-JP" sz="1800" dirty="0" smtClean="0"/>
              <a:t>1</a:t>
            </a:r>
            <a:r>
              <a:rPr lang="ja-JP" altLang="en-US" sz="1800" dirty="0" smtClean="0"/>
              <a:t>年間短縮されていることに注意する必要があります。</a:t>
            </a:r>
            <a:endParaRPr lang="en-US" altLang="ja-JP" sz="1800" dirty="0" smtClean="0"/>
          </a:p>
          <a:p>
            <a:endParaRPr kumimoji="1" lang="ja-JP" altLang="en-US" dirty="0"/>
          </a:p>
        </p:txBody>
      </p:sp>
      <p:sp>
        <p:nvSpPr>
          <p:cNvPr id="4" name="ヘッダー プレースホルダー 3"/>
          <p:cNvSpPr>
            <a:spLocks noGrp="1"/>
          </p:cNvSpPr>
          <p:nvPr>
            <p:ph type="hdr" sz="quarter" idx="10"/>
          </p:nvPr>
        </p:nvSpPr>
        <p:spPr/>
        <p:txBody>
          <a:bodyPr/>
          <a:lstStyle/>
          <a:p>
            <a:r>
              <a:rPr kumimoji="1" lang="en-US" altLang="ja-JP" smtClean="0"/>
              <a:t>Lecture on Obligation, 2015</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7</a:t>
            </a:fld>
            <a:endParaRPr kumimoji="1" lang="ja-JP" altLang="en-US"/>
          </a:p>
        </p:txBody>
      </p:sp>
    </p:spTree>
    <p:extLst>
      <p:ext uri="{BB962C8B-B14F-4D97-AF65-F5344CB8AC3E}">
        <p14:creationId xmlns:p14="http://schemas.microsoft.com/office/powerpoint/2010/main" val="41374316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★サガイ行為取消権とは何でしょうか</a:t>
            </a:r>
            <a:r>
              <a:rPr kumimoji="1" lang="en-US" altLang="ja-JP" dirty="0" smtClean="0"/>
              <a:t>?</a:t>
            </a:r>
            <a:r>
              <a:rPr kumimoji="1" lang="ja-JP" altLang="en-US" dirty="0" smtClean="0"/>
              <a:t>■</a:t>
            </a:r>
            <a:endParaRPr kumimoji="1" lang="en-US" altLang="ja-JP" dirty="0" smtClean="0"/>
          </a:p>
          <a:p>
            <a:r>
              <a:rPr kumimoji="1" lang="ja-JP" altLang="en-US" dirty="0" smtClean="0"/>
              <a:t>★第</a:t>
            </a:r>
            <a:r>
              <a:rPr kumimoji="1" lang="en-US" altLang="ja-JP" dirty="0" smtClean="0"/>
              <a:t>1</a:t>
            </a:r>
            <a:r>
              <a:rPr kumimoji="1" lang="ja-JP" altLang="en-US" dirty="0" smtClean="0"/>
              <a:t>に，用語は，取消権となっていますが，サガイ行為取消権とは，実は，当事者によって法律行為自体を無効とする民法</a:t>
            </a:r>
            <a:r>
              <a:rPr kumimoji="1" lang="en-US" altLang="ja-JP" dirty="0" smtClean="0"/>
              <a:t>120</a:t>
            </a:r>
            <a:r>
              <a:rPr kumimoji="1" lang="ja-JP" altLang="en-US" dirty="0" smtClean="0"/>
              <a:t>条以下の取消権ではありません。</a:t>
            </a:r>
            <a:endParaRPr kumimoji="1" lang="en-US" altLang="ja-JP" dirty="0" smtClean="0"/>
          </a:p>
          <a:p>
            <a:r>
              <a:rPr kumimoji="1" lang="ja-JP" altLang="en-US" dirty="0" smtClean="0"/>
              <a:t>■その理由は，サガイ行為を主張する債権者は，サガイ行為の当事者でも，代理人でも，承継人でもないため，民法</a:t>
            </a:r>
            <a:r>
              <a:rPr kumimoji="1" lang="en-US" altLang="ja-JP" dirty="0" smtClean="0"/>
              <a:t>120</a:t>
            </a:r>
            <a:r>
              <a:rPr kumimoji="1" lang="ja-JP" altLang="en-US" dirty="0" smtClean="0"/>
              <a:t>条の取消権者には，該当しないからです。</a:t>
            </a:r>
            <a:endParaRPr kumimoji="1" lang="en-US" altLang="ja-JP" dirty="0" smtClean="0"/>
          </a:p>
          <a:p>
            <a:r>
              <a:rPr kumimoji="1" lang="ja-JP" altLang="en-US" dirty="0" smtClean="0"/>
              <a:t>■第</a:t>
            </a:r>
            <a:r>
              <a:rPr kumimoji="1" lang="en-US" altLang="ja-JP" dirty="0" smtClean="0"/>
              <a:t>2</a:t>
            </a:r>
            <a:r>
              <a:rPr kumimoji="1" lang="ja-JP" altLang="en-US" dirty="0" smtClean="0"/>
              <a:t>に，サガイ行為取消権は，小破産といわれているように，破産法第</a:t>
            </a:r>
            <a:r>
              <a:rPr kumimoji="1" lang="en-US" altLang="ja-JP" dirty="0" smtClean="0"/>
              <a:t>160</a:t>
            </a:r>
            <a:r>
              <a:rPr kumimoji="1" lang="ja-JP" altLang="en-US" dirty="0" smtClean="0"/>
              <a:t>条以下に規定されている，「否認権」と非常によく似ているという点に注目しなければなりません。</a:t>
            </a:r>
            <a:endParaRPr kumimoji="1" lang="en-US" altLang="ja-JP" dirty="0" smtClean="0"/>
          </a:p>
          <a:p>
            <a:r>
              <a:rPr kumimoji="1" lang="ja-JP" altLang="en-US" dirty="0" smtClean="0"/>
              <a:t>■民法（債権関係）改正では，わずか</a:t>
            </a:r>
            <a:r>
              <a:rPr kumimoji="1" lang="en-US" altLang="ja-JP" dirty="0" smtClean="0"/>
              <a:t>3</a:t>
            </a:r>
            <a:r>
              <a:rPr kumimoji="1" lang="ja-JP" altLang="en-US" dirty="0" smtClean="0"/>
              <a:t>カ条しかなかったサガイ行為取消権の規定に，</a:t>
            </a:r>
            <a:r>
              <a:rPr kumimoji="1" lang="en-US" altLang="ja-JP" dirty="0" smtClean="0"/>
              <a:t>9</a:t>
            </a:r>
            <a:r>
              <a:rPr kumimoji="1" lang="ja-JP" altLang="en-US" dirty="0" smtClean="0"/>
              <a:t>条に及ぶ新設条文が追加され，全体で</a:t>
            </a:r>
            <a:r>
              <a:rPr kumimoji="1" lang="en-US" altLang="ja-JP" dirty="0" smtClean="0"/>
              <a:t>14</a:t>
            </a:r>
            <a:r>
              <a:rPr kumimoji="1" lang="ja-JP" altLang="en-US" dirty="0" smtClean="0"/>
              <a:t>カ条の規定になっていますが，その追加規定のほとんどが，破産法第</a:t>
            </a:r>
            <a:r>
              <a:rPr kumimoji="1" lang="en-US" altLang="ja-JP" dirty="0" smtClean="0"/>
              <a:t>160</a:t>
            </a:r>
            <a:r>
              <a:rPr kumimoji="1" lang="ja-JP" altLang="en-US" dirty="0" smtClean="0"/>
              <a:t>条以下の規定のパクリです。</a:t>
            </a:r>
            <a:endParaRPr kumimoji="1" lang="en-US" altLang="ja-JP" dirty="0" smtClean="0"/>
          </a:p>
          <a:p>
            <a:r>
              <a:rPr kumimoji="1" lang="ja-JP" altLang="en-US" dirty="0" smtClean="0"/>
              <a:t>★サガイ行為取消権は，このように，破産法上の否認権と非常によく似ているのですが，サガイ行為取消権は，破産手続きに載せないことを前提にして，強制執行ですませるという制度ですから，その正確な意味は，破産法上の否認ではなく，民法の条文に根拠を求めなければなりません。■</a:t>
            </a:r>
            <a:endParaRPr kumimoji="1" lang="en-US" altLang="ja-JP" dirty="0" smtClean="0"/>
          </a:p>
          <a:p>
            <a:r>
              <a:rPr kumimoji="1" lang="ja-JP" altLang="en-US" dirty="0" smtClean="0"/>
              <a:t>★民法では，否認という言葉は，民法</a:t>
            </a:r>
            <a:r>
              <a:rPr kumimoji="1" lang="en-US" altLang="ja-JP" dirty="0" smtClean="0"/>
              <a:t>37</a:t>
            </a:r>
            <a:r>
              <a:rPr kumimoji="1" lang="ja-JP" altLang="en-US" dirty="0" smtClean="0"/>
              <a:t>条</a:t>
            </a:r>
            <a:r>
              <a:rPr kumimoji="1" lang="en-US" altLang="ja-JP" dirty="0" smtClean="0"/>
              <a:t>5</a:t>
            </a:r>
            <a:r>
              <a:rPr kumimoji="1" lang="ja-JP" altLang="en-US" dirty="0" smtClean="0"/>
              <a:t>項のみで用いられています。</a:t>
            </a:r>
            <a:endParaRPr kumimoji="1" lang="en-US" altLang="ja-JP" dirty="0" smtClean="0"/>
          </a:p>
          <a:p>
            <a:r>
              <a:rPr kumimoji="1" lang="ja-JP" altLang="en-US" dirty="0" smtClean="0"/>
              <a:t>■民法</a:t>
            </a:r>
            <a:r>
              <a:rPr kumimoji="1" lang="en-US" altLang="ja-JP" dirty="0" smtClean="0"/>
              <a:t>37</a:t>
            </a:r>
            <a:r>
              <a:rPr kumimoji="1" lang="ja-JP" altLang="en-US" dirty="0" smtClean="0"/>
              <a:t>条</a:t>
            </a:r>
            <a:r>
              <a:rPr kumimoji="1" lang="en-US" altLang="ja-JP" dirty="0" smtClean="0"/>
              <a:t>5</a:t>
            </a:r>
            <a:r>
              <a:rPr kumimoji="1" lang="ja-JP" altLang="en-US" dirty="0" smtClean="0"/>
              <a:t>項を読んでみましょう。</a:t>
            </a:r>
            <a:endParaRPr kumimoji="1" lang="en-US" altLang="ja-JP" dirty="0" smtClean="0"/>
          </a:p>
          <a:p>
            <a:r>
              <a:rPr kumimoji="1" lang="ja-JP" altLang="en-US" dirty="0" smtClean="0"/>
              <a:t>■民法</a:t>
            </a:r>
            <a:r>
              <a:rPr kumimoji="1" lang="en-US" altLang="ja-JP" dirty="0" smtClean="0"/>
              <a:t>37</a:t>
            </a:r>
            <a:r>
              <a:rPr kumimoji="1" lang="ja-JP" altLang="en-US" dirty="0" smtClean="0"/>
              <a:t>条</a:t>
            </a:r>
            <a:r>
              <a:rPr kumimoji="1" lang="en-US" altLang="ja-JP" dirty="0" smtClean="0"/>
              <a:t>5</a:t>
            </a:r>
            <a:r>
              <a:rPr kumimoji="1" lang="ja-JP" altLang="en-US" dirty="0" smtClean="0"/>
              <a:t>項は，「登記するまでは，第三者は，その法人の成立を</a:t>
            </a:r>
            <a:r>
              <a:rPr kumimoji="1" lang="ja-JP" altLang="en-US" b="1" dirty="0" smtClean="0">
                <a:solidFill>
                  <a:srgbClr val="7030A0"/>
                </a:solidFill>
              </a:rPr>
              <a:t>否認する</a:t>
            </a:r>
            <a:r>
              <a:rPr kumimoji="1" lang="ja-JP" altLang="en-US" dirty="0" smtClean="0"/>
              <a:t>ことができる」と規定しています。その意味は，「登記するまでは，法人の成立を第三者に対抗できない」という意味です。</a:t>
            </a:r>
            <a:endParaRPr kumimoji="1" lang="en-US" altLang="ja-JP" dirty="0" smtClean="0"/>
          </a:p>
          <a:p>
            <a:r>
              <a:rPr kumimoji="1" lang="ja-JP" altLang="en-US" dirty="0" smtClean="0"/>
              <a:t>■そこで結論です。サガイ行為取消権とは，サガイ行為，すなわち，債務者と受益者または転得者が，悪意で債務者の責任財産を逸失させることによって債権者を害する行為のことですが，そのサガイ行為自体は無効とせず（すなわち，サガイ行為は有効なまま，結果的に債務不履行となるため，受益者または転得者は，求償権を取得することになります），その責任財産の逸失させているという効果についてのみ，その効果を否認し，受益者または転得者の名義となっている財産に対して，第三者である債権者が強制執行を行うことを可能にする制度であるということになります。</a:t>
            </a:r>
            <a:endParaRPr kumimoji="1" lang="en-US" altLang="ja-JP" dirty="0" smtClean="0"/>
          </a:p>
          <a:p>
            <a:r>
              <a:rPr kumimoji="1" lang="ja-JP" altLang="en-US" dirty="0" smtClean="0"/>
              <a:t>■民法では，サガイ行為取消権とは，民法上の否認の制度であり，否認とは，民法</a:t>
            </a:r>
            <a:r>
              <a:rPr kumimoji="1" lang="en-US" altLang="ja-JP" dirty="0" smtClean="0"/>
              <a:t>37</a:t>
            </a:r>
            <a:r>
              <a:rPr kumimoji="1" lang="ja-JP" altLang="en-US" dirty="0" smtClean="0"/>
              <a:t>条</a:t>
            </a:r>
            <a:r>
              <a:rPr kumimoji="1" lang="en-US" altLang="ja-JP" dirty="0" smtClean="0"/>
              <a:t>5</a:t>
            </a:r>
            <a:r>
              <a:rPr kumimoji="1" lang="ja-JP" altLang="en-US" dirty="0" smtClean="0"/>
              <a:t>項で明らかにされているように，第三者に対抗出来ないという意味ですから，サガイ行為取消権とは，「債務者と受益者または転得者との間の法律行為を第三者である債権者に対抗できない」，すなわち，「財産を逸失させても，債務者の責任財産とみなされ，債権者によって強制執行の対象とされてしまいますよ▲」という制度なのです。</a:t>
            </a:r>
            <a:endParaRPr kumimoji="1" lang="en-US" altLang="ja-JP" dirty="0" smtClean="0"/>
          </a:p>
          <a:p>
            <a:r>
              <a:rPr kumimoji="1" lang="ja-JP" altLang="en-US" dirty="0" smtClean="0"/>
              <a:t>■この結論に至るまでには，学説の苦闘がありました。■</a:t>
            </a:r>
            <a:endParaRPr kumimoji="1" lang="en-US" altLang="ja-JP" dirty="0" smtClean="0"/>
          </a:p>
          <a:p>
            <a:r>
              <a:rPr kumimoji="1" lang="ja-JP" altLang="en-US" dirty="0" smtClean="0"/>
              <a:t>★この講義では，サガイ行為取消権の全体像をプロセスで図解したあとで，サガイ行為取消権の性質をめぐる学説の苦悩の歴史をたどることにします。■</a:t>
            </a:r>
            <a:endParaRPr kumimoji="1"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★すなわち，</a:t>
            </a:r>
            <a:r>
              <a:rPr lang="en-US" altLang="ja-JP" sz="2000" dirty="0" smtClean="0"/>
              <a:t>(1)</a:t>
            </a:r>
            <a:r>
              <a:rPr lang="ja-JP" altLang="en-US" sz="2000" dirty="0" smtClean="0"/>
              <a:t>形成権説（取消権説），</a:t>
            </a:r>
            <a:r>
              <a:rPr lang="en-US" altLang="ja-JP" sz="2000" dirty="0" smtClean="0"/>
              <a:t>(2)</a:t>
            </a:r>
            <a:r>
              <a:rPr lang="ja-JP" altLang="en-US" sz="2000" dirty="0" smtClean="0"/>
              <a:t>請求権説，</a:t>
            </a:r>
            <a:r>
              <a:rPr lang="en-US" altLang="ja-JP" sz="2000" dirty="0" smtClean="0"/>
              <a:t>(3)</a:t>
            </a:r>
            <a:r>
              <a:rPr lang="ja-JP" altLang="en-US" sz="2000" dirty="0" smtClean="0"/>
              <a:t>折衷説（相対的取消権説），</a:t>
            </a:r>
            <a:r>
              <a:rPr lang="en-US" altLang="ja-JP" sz="2000" dirty="0" smtClean="0"/>
              <a:t>(4)</a:t>
            </a:r>
            <a:r>
              <a:rPr lang="ja-JP" altLang="en-US" sz="2000" dirty="0" smtClean="0"/>
              <a:t>責任説（責任無効説），</a:t>
            </a:r>
            <a:r>
              <a:rPr lang="en-US" altLang="ja-JP" sz="2000" dirty="0" smtClean="0"/>
              <a:t>(5)</a:t>
            </a:r>
            <a:r>
              <a:rPr lang="ja-JP" altLang="en-US" sz="2000" dirty="0" smtClean="0"/>
              <a:t>訴権説（対抗不能説）という学説の歴史です。</a:t>
            </a:r>
            <a:endParaRPr lang="en-US" altLang="ja-JP" sz="2000" dirty="0" smtClean="0"/>
          </a:p>
          <a:p>
            <a:endParaRPr kumimoji="1" lang="en-US" altLang="ja-JP" dirty="0" smtClean="0"/>
          </a:p>
        </p:txBody>
      </p:sp>
      <p:sp>
        <p:nvSpPr>
          <p:cNvPr id="4" name="ヘッダー プレースホルダー 3"/>
          <p:cNvSpPr>
            <a:spLocks noGrp="1"/>
          </p:cNvSpPr>
          <p:nvPr>
            <p:ph type="hdr" sz="quarter" idx="10"/>
          </p:nvPr>
        </p:nvSpPr>
        <p:spPr/>
        <p:txBody>
          <a:bodyPr/>
          <a:lstStyle/>
          <a:p>
            <a:r>
              <a:rPr kumimoji="1" lang="en-US" altLang="ja-JP" smtClean="0"/>
              <a:t>Lecture on Obligation, 2015</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8</a:t>
            </a:fld>
            <a:endParaRPr kumimoji="1" lang="ja-JP" altLang="en-US"/>
          </a:p>
        </p:txBody>
      </p:sp>
    </p:spTree>
    <p:extLst>
      <p:ext uri="{BB962C8B-B14F-4D97-AF65-F5344CB8AC3E}">
        <p14:creationId xmlns:p14="http://schemas.microsoft.com/office/powerpoint/2010/main" val="37501364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サガイ行為取消権の全体像をプロセスとして理解することにしましょう。■</a:t>
            </a:r>
            <a:endParaRPr kumimoji="1" lang="en-US" altLang="ja-JP" dirty="0" smtClean="0"/>
          </a:p>
          <a:p>
            <a:r>
              <a:rPr kumimoji="1" lang="ja-JP" altLang="en-US" dirty="0" smtClean="0"/>
              <a:t>■第</a:t>
            </a:r>
            <a:r>
              <a:rPr kumimoji="1" lang="en-US" altLang="ja-JP" dirty="0" smtClean="0"/>
              <a:t>1</a:t>
            </a:r>
            <a:r>
              <a:rPr kumimoji="1" lang="ja-JP" altLang="en-US" dirty="0" smtClean="0"/>
              <a:t>は，債権の対内的効力にとどまるという次元です。</a:t>
            </a:r>
            <a:endParaRPr kumimoji="1" lang="en-US" altLang="ja-JP" dirty="0" smtClean="0"/>
          </a:p>
          <a:p>
            <a:r>
              <a:rPr kumimoji="1" lang="ja-JP" altLang="en-US" dirty="0" smtClean="0"/>
              <a:t>★債権者</a:t>
            </a:r>
            <a:r>
              <a:rPr kumimoji="1" lang="en-US" altLang="ja-JP" dirty="0" smtClean="0"/>
              <a:t>A</a:t>
            </a:r>
            <a:r>
              <a:rPr kumimoji="1" lang="ja-JP" altLang="en-US" dirty="0" smtClean="0"/>
              <a:t>が債務者</a:t>
            </a:r>
            <a:r>
              <a:rPr kumimoji="1" lang="en-US" altLang="ja-JP" dirty="0" smtClean="0"/>
              <a:t>B</a:t>
            </a:r>
            <a:r>
              <a:rPr kumimoji="1" lang="ja-JP" altLang="en-US" dirty="0" smtClean="0"/>
              <a:t>に対して，貸金債権などの金銭債権を有しているとします。■</a:t>
            </a:r>
            <a:endParaRPr kumimoji="1" lang="en-US" altLang="ja-JP" dirty="0" smtClean="0"/>
          </a:p>
          <a:p>
            <a:r>
              <a:rPr kumimoji="1" lang="ja-JP" altLang="en-US" dirty="0" smtClean="0"/>
              <a:t>★もしも，債務者</a:t>
            </a:r>
            <a:r>
              <a:rPr kumimoji="1" lang="en-US" altLang="ja-JP" dirty="0" smtClean="0"/>
              <a:t>B</a:t>
            </a:r>
            <a:r>
              <a:rPr kumimoji="1" lang="ja-JP" altLang="en-US" dirty="0" smtClean="0"/>
              <a:t>が金銭債権を任意に履行しない場合には，債権者</a:t>
            </a:r>
            <a:r>
              <a:rPr kumimoji="1" lang="en-US" altLang="ja-JP" dirty="0" smtClean="0"/>
              <a:t>A</a:t>
            </a:r>
            <a:r>
              <a:rPr kumimoji="1" lang="ja-JP" altLang="en-US" dirty="0" smtClean="0"/>
              <a:t>は，債務者</a:t>
            </a:r>
            <a:r>
              <a:rPr kumimoji="1" lang="en-US" altLang="ja-JP" dirty="0" smtClean="0"/>
              <a:t>B</a:t>
            </a:r>
            <a:r>
              <a:rPr kumimoji="1" lang="ja-JP" altLang="en-US" dirty="0" smtClean="0"/>
              <a:t>の不動産，動産，債権など，その他の責任財産に対して，強制執行をすることができます。</a:t>
            </a:r>
            <a:endParaRPr kumimoji="1" lang="en-US" altLang="ja-JP" dirty="0" smtClean="0"/>
          </a:p>
          <a:p>
            <a:r>
              <a:rPr kumimoji="1" lang="ja-JP" altLang="en-US" dirty="0" smtClean="0"/>
              <a:t>■ここまでが，債権の対内的効力です。</a:t>
            </a:r>
            <a:endParaRPr kumimoji="1" lang="en-US" altLang="ja-JP" dirty="0" smtClean="0"/>
          </a:p>
          <a:p>
            <a:r>
              <a:rPr kumimoji="1" lang="ja-JP" altLang="en-US" dirty="0" smtClean="0"/>
              <a:t>■第</a:t>
            </a:r>
            <a:r>
              <a:rPr kumimoji="1" lang="en-US" altLang="ja-JP" dirty="0" smtClean="0"/>
              <a:t>2</a:t>
            </a:r>
            <a:r>
              <a:rPr kumimoji="1" lang="ja-JP" altLang="en-US" dirty="0" smtClean="0"/>
              <a:t>は，債権の対外的効力が始まる次元です。</a:t>
            </a:r>
            <a:endParaRPr kumimoji="1" lang="en-US" altLang="ja-JP" dirty="0" smtClean="0"/>
          </a:p>
          <a:p>
            <a:r>
              <a:rPr kumimoji="1" lang="ja-JP" altLang="en-US" dirty="0" smtClean="0"/>
              <a:t>★もしも，債権者</a:t>
            </a:r>
            <a:r>
              <a:rPr kumimoji="1" lang="en-US" altLang="ja-JP" dirty="0" smtClean="0"/>
              <a:t>A</a:t>
            </a:r>
            <a:r>
              <a:rPr kumimoji="1" lang="ja-JP" altLang="en-US" dirty="0" smtClean="0"/>
              <a:t>の強制執行を恐れた債務者</a:t>
            </a:r>
            <a:r>
              <a:rPr kumimoji="1" lang="en-US" altLang="ja-JP" dirty="0" smtClean="0"/>
              <a:t>B</a:t>
            </a:r>
            <a:r>
              <a:rPr kumimoji="1" lang="ja-JP" altLang="en-US" dirty="0" smtClean="0"/>
              <a:t>が，重要な責任財産である不動産を第三者</a:t>
            </a:r>
            <a:r>
              <a:rPr kumimoji="1" lang="en-US" altLang="ja-JP" dirty="0" smtClean="0"/>
              <a:t>C</a:t>
            </a:r>
            <a:r>
              <a:rPr kumimoji="1" lang="ja-JP" altLang="en-US" dirty="0" smtClean="0"/>
              <a:t>に譲渡したとします。</a:t>
            </a:r>
            <a:endParaRPr kumimoji="1" lang="en-US" altLang="ja-JP" dirty="0" smtClean="0"/>
          </a:p>
          <a:p>
            <a:r>
              <a:rPr kumimoji="1" lang="ja-JP" altLang="en-US" dirty="0" smtClean="0"/>
              <a:t>■そうすると，その不動産は，もはや，</a:t>
            </a:r>
            <a:r>
              <a:rPr kumimoji="1" lang="en-US" altLang="ja-JP" dirty="0" smtClean="0"/>
              <a:t>B</a:t>
            </a:r>
            <a:r>
              <a:rPr kumimoji="1" lang="ja-JP" altLang="en-US" dirty="0" smtClean="0"/>
              <a:t>の責任財産ではなくなり，債権の相対的効力の原則によって，債権者</a:t>
            </a:r>
            <a:r>
              <a:rPr kumimoji="1" lang="en-US" altLang="ja-JP" dirty="0" smtClean="0"/>
              <a:t>A</a:t>
            </a:r>
            <a:r>
              <a:rPr kumimoji="1" lang="ja-JP" altLang="en-US" dirty="0" smtClean="0"/>
              <a:t>は，その不動産に対して，強制執行をすることができなくなるはずです。</a:t>
            </a:r>
            <a:endParaRPr kumimoji="1" lang="en-US" altLang="ja-JP" dirty="0" smtClean="0"/>
          </a:p>
          <a:p>
            <a:r>
              <a:rPr kumimoji="1" lang="ja-JP" altLang="en-US" dirty="0" smtClean="0"/>
              <a:t>■しかし，債務者</a:t>
            </a:r>
            <a:r>
              <a:rPr kumimoji="1" lang="en-US" altLang="ja-JP" dirty="0" smtClean="0"/>
              <a:t>B</a:t>
            </a:r>
            <a:r>
              <a:rPr kumimoji="1" lang="ja-JP" altLang="en-US" dirty="0" smtClean="0"/>
              <a:t>の責任財産の譲渡の相手方である第三者</a:t>
            </a:r>
            <a:r>
              <a:rPr kumimoji="1" lang="en-US" altLang="ja-JP" dirty="0" smtClean="0"/>
              <a:t>C</a:t>
            </a:r>
            <a:r>
              <a:rPr kumimoji="1" lang="ja-JP" altLang="en-US" dirty="0" smtClean="0"/>
              <a:t>が，その譲渡が債権者</a:t>
            </a:r>
            <a:r>
              <a:rPr kumimoji="1" lang="en-US" altLang="ja-JP" dirty="0" smtClean="0"/>
              <a:t>A</a:t>
            </a:r>
            <a:r>
              <a:rPr kumimoji="1" lang="ja-JP" altLang="en-US" dirty="0" smtClean="0"/>
              <a:t>を害する行為であることを知っていた場合，すなわち，</a:t>
            </a:r>
            <a:r>
              <a:rPr kumimoji="1" lang="en-US" altLang="ja-JP" dirty="0" smtClean="0"/>
              <a:t>C</a:t>
            </a:r>
            <a:r>
              <a:rPr kumimoji="1" lang="ja-JP" altLang="en-US" dirty="0" smtClean="0"/>
              <a:t>が悪意の受益者である場合には，例外的に，債権に対外的な効力が認められます。</a:t>
            </a:r>
            <a:endParaRPr kumimoji="1" lang="en-US" altLang="ja-JP" dirty="0" smtClean="0"/>
          </a:p>
          <a:p>
            <a:r>
              <a:rPr kumimoji="1" lang="ja-JP" altLang="en-US" dirty="0" smtClean="0"/>
              <a:t>★この場合には，債権者</a:t>
            </a:r>
            <a:r>
              <a:rPr kumimoji="1" lang="en-US" altLang="ja-JP" dirty="0" smtClean="0"/>
              <a:t>A</a:t>
            </a:r>
            <a:r>
              <a:rPr kumimoji="1" lang="ja-JP" altLang="en-US" dirty="0" smtClean="0"/>
              <a:t>は，悪意の受益者である</a:t>
            </a:r>
            <a:r>
              <a:rPr kumimoji="1" lang="en-US" altLang="ja-JP" dirty="0" smtClean="0"/>
              <a:t>C</a:t>
            </a:r>
            <a:r>
              <a:rPr kumimoji="1" lang="ja-JP" altLang="en-US" dirty="0" smtClean="0"/>
              <a:t>を訴えて，債務者</a:t>
            </a:r>
            <a:r>
              <a:rPr kumimoji="1" lang="en-US" altLang="ja-JP" dirty="0" smtClean="0"/>
              <a:t>B</a:t>
            </a:r>
            <a:r>
              <a:rPr kumimoji="1" lang="ja-JP" altLang="en-US" dirty="0" smtClean="0"/>
              <a:t>から逸失した不動産等の責任財産に対して，強制執行をすることができるのです。</a:t>
            </a:r>
            <a:endParaRPr kumimoji="1" lang="en-US" altLang="ja-JP" dirty="0" smtClean="0"/>
          </a:p>
          <a:p>
            <a:r>
              <a:rPr kumimoji="1" lang="ja-JP" altLang="en-US" dirty="0" smtClean="0"/>
              <a:t>■これが，債権の対外的効力としての▲サガイ行為取消権の追及効の▲第一段階です。</a:t>
            </a:r>
            <a:endParaRPr kumimoji="1" lang="en-US" altLang="ja-JP" dirty="0" smtClean="0"/>
          </a:p>
          <a:p>
            <a:r>
              <a:rPr kumimoji="1" lang="ja-JP" altLang="en-US" dirty="0" smtClean="0"/>
              <a:t>■第</a:t>
            </a:r>
            <a:r>
              <a:rPr kumimoji="1" lang="en-US" altLang="ja-JP" dirty="0" smtClean="0"/>
              <a:t>3</a:t>
            </a:r>
            <a:r>
              <a:rPr kumimoji="1" lang="ja-JP" altLang="en-US" dirty="0" smtClean="0"/>
              <a:t>は，サガイ行為取消権の対外的効力のさらなる進展の次元です。</a:t>
            </a:r>
            <a:endParaRPr kumimoji="1" lang="en-US" altLang="ja-JP" dirty="0" smtClean="0"/>
          </a:p>
          <a:p>
            <a:r>
              <a:rPr kumimoji="1" lang="ja-JP" altLang="en-US" dirty="0" smtClean="0"/>
              <a:t>★もしも，債権者</a:t>
            </a:r>
            <a:r>
              <a:rPr kumimoji="1" lang="en-US" altLang="ja-JP" dirty="0" smtClean="0"/>
              <a:t>A</a:t>
            </a:r>
            <a:r>
              <a:rPr kumimoji="1" lang="ja-JP" altLang="en-US" dirty="0" smtClean="0"/>
              <a:t>の強制執行を恐れた受益者</a:t>
            </a:r>
            <a:r>
              <a:rPr kumimoji="1" lang="en-US" altLang="ja-JP" dirty="0" smtClean="0"/>
              <a:t>C</a:t>
            </a:r>
            <a:r>
              <a:rPr kumimoji="1" lang="ja-JP" altLang="en-US" dirty="0" smtClean="0"/>
              <a:t>が，債務者</a:t>
            </a:r>
            <a:r>
              <a:rPr kumimoji="1" lang="en-US" altLang="ja-JP" dirty="0" smtClean="0"/>
              <a:t>B</a:t>
            </a:r>
            <a:r>
              <a:rPr kumimoji="1" lang="ja-JP" altLang="en-US" dirty="0" smtClean="0"/>
              <a:t>から得た責任財産である不動産を，さらに，</a:t>
            </a:r>
            <a:r>
              <a:rPr kumimoji="1" lang="ja-JP" altLang="en-US" dirty="0" smtClean="0"/>
              <a:t>第三者である</a:t>
            </a:r>
            <a:r>
              <a:rPr kumimoji="1" lang="en-US" altLang="ja-JP" dirty="0" smtClean="0"/>
              <a:t>D</a:t>
            </a:r>
            <a:r>
              <a:rPr kumimoji="1" lang="ja-JP" altLang="en-US" dirty="0" smtClean="0"/>
              <a:t>に譲渡したとします。</a:t>
            </a:r>
            <a:endParaRPr kumimoji="1" lang="en-US" altLang="ja-JP" dirty="0" smtClean="0"/>
          </a:p>
          <a:p>
            <a:r>
              <a:rPr kumimoji="1" lang="ja-JP" altLang="en-US" dirty="0" smtClean="0"/>
              <a:t>■そうすると，その不動産は，もはや，</a:t>
            </a:r>
            <a:r>
              <a:rPr kumimoji="1" lang="en-US" altLang="ja-JP" dirty="0" smtClean="0"/>
              <a:t>C</a:t>
            </a:r>
            <a:r>
              <a:rPr kumimoji="1" lang="ja-JP" altLang="en-US" dirty="0" smtClean="0"/>
              <a:t>の責任財産ではなくなり，債権の相対的効力の原則によって，債権者</a:t>
            </a:r>
            <a:r>
              <a:rPr kumimoji="1" lang="en-US" altLang="ja-JP" dirty="0" smtClean="0"/>
              <a:t>A</a:t>
            </a:r>
            <a:r>
              <a:rPr kumimoji="1" lang="ja-JP" altLang="en-US" dirty="0" smtClean="0"/>
              <a:t>は，その不動産に対して，強制執行をすることができなくなるはずです。</a:t>
            </a:r>
            <a:endParaRPr kumimoji="1" lang="en-US" altLang="ja-JP" dirty="0" smtClean="0"/>
          </a:p>
          <a:p>
            <a:r>
              <a:rPr kumimoji="1" lang="ja-JP" altLang="en-US" dirty="0" smtClean="0"/>
              <a:t>■しかし，債権者</a:t>
            </a:r>
            <a:r>
              <a:rPr kumimoji="1" lang="en-US" altLang="ja-JP" dirty="0" smtClean="0"/>
              <a:t>B</a:t>
            </a:r>
            <a:r>
              <a:rPr kumimoji="1" lang="ja-JP" altLang="en-US" dirty="0" smtClean="0"/>
              <a:t>の責任財産の譲渡の相手方である</a:t>
            </a:r>
            <a:r>
              <a:rPr kumimoji="1" lang="ja-JP" altLang="en-US" dirty="0" smtClean="0"/>
              <a:t>第三者▲</a:t>
            </a:r>
            <a:r>
              <a:rPr kumimoji="1" lang="en-US" altLang="ja-JP" dirty="0" smtClean="0"/>
              <a:t>D</a:t>
            </a:r>
            <a:r>
              <a:rPr kumimoji="1" lang="ja-JP" altLang="en-US" dirty="0" smtClean="0"/>
              <a:t>が，受益者</a:t>
            </a:r>
            <a:r>
              <a:rPr kumimoji="1" lang="en-US" altLang="ja-JP" dirty="0" smtClean="0"/>
              <a:t>C</a:t>
            </a:r>
            <a:r>
              <a:rPr kumimoji="1" lang="ja-JP" altLang="en-US" dirty="0" smtClean="0"/>
              <a:t>から</a:t>
            </a:r>
            <a:r>
              <a:rPr kumimoji="1" lang="en-US" altLang="ja-JP" dirty="0" smtClean="0"/>
              <a:t>D</a:t>
            </a:r>
            <a:r>
              <a:rPr kumimoji="1" lang="ja-JP" altLang="en-US" dirty="0" err="1" smtClean="0"/>
              <a:t>への</a:t>
            </a:r>
            <a:r>
              <a:rPr kumimoji="1" lang="ja-JP" altLang="en-US" dirty="0" smtClean="0"/>
              <a:t>譲渡が債権者</a:t>
            </a:r>
            <a:r>
              <a:rPr kumimoji="1" lang="en-US" altLang="ja-JP" dirty="0" smtClean="0"/>
              <a:t>A</a:t>
            </a:r>
            <a:r>
              <a:rPr kumimoji="1" lang="ja-JP" altLang="en-US" dirty="0" smtClean="0"/>
              <a:t>を害する行為であることを知っていた場合，すなわち，第三者である</a:t>
            </a:r>
            <a:r>
              <a:rPr kumimoji="1" lang="en-US" altLang="ja-JP" dirty="0" smtClean="0"/>
              <a:t>D</a:t>
            </a:r>
            <a:r>
              <a:rPr kumimoji="1" lang="ja-JP" altLang="en-US" dirty="0" smtClean="0"/>
              <a:t>が悪意の転得者である場合には，この場合においても，債権に対外的な効力が認められます。</a:t>
            </a:r>
            <a:endParaRPr kumimoji="1" lang="en-US" altLang="ja-JP" dirty="0" smtClean="0"/>
          </a:p>
          <a:p>
            <a:r>
              <a:rPr kumimoji="1" lang="ja-JP" altLang="en-US" dirty="0" smtClean="0"/>
              <a:t>★この場合にも，債権者</a:t>
            </a:r>
            <a:r>
              <a:rPr kumimoji="1" lang="en-US" altLang="ja-JP" dirty="0" smtClean="0"/>
              <a:t>A</a:t>
            </a:r>
            <a:r>
              <a:rPr kumimoji="1" lang="ja-JP" altLang="en-US" dirty="0" smtClean="0"/>
              <a:t>は，悪意の転得者である</a:t>
            </a:r>
            <a:r>
              <a:rPr kumimoji="1" lang="en-US" altLang="ja-JP" dirty="0" smtClean="0"/>
              <a:t>D</a:t>
            </a:r>
            <a:r>
              <a:rPr kumimoji="1" lang="ja-JP" altLang="en-US" dirty="0" smtClean="0"/>
              <a:t>を訴えて，債務者</a:t>
            </a:r>
            <a:r>
              <a:rPr kumimoji="1" lang="en-US" altLang="ja-JP" dirty="0" smtClean="0"/>
              <a:t>B</a:t>
            </a:r>
            <a:r>
              <a:rPr kumimoji="1" lang="ja-JP" altLang="en-US" dirty="0" smtClean="0"/>
              <a:t>から，受益者</a:t>
            </a:r>
            <a:r>
              <a:rPr kumimoji="1" lang="en-US" altLang="ja-JP" dirty="0" smtClean="0"/>
              <a:t>C</a:t>
            </a:r>
            <a:r>
              <a:rPr kumimoji="1" lang="ja-JP" altLang="en-US" dirty="0" smtClean="0"/>
              <a:t>を経由</a:t>
            </a:r>
            <a:r>
              <a:rPr kumimoji="1" lang="ja-JP" altLang="en-US" dirty="0" smtClean="0"/>
              <a:t>してテントク者</a:t>
            </a:r>
            <a:r>
              <a:rPr kumimoji="1" lang="en-US" altLang="ja-JP" dirty="0" smtClean="0"/>
              <a:t>D</a:t>
            </a:r>
            <a:r>
              <a:rPr kumimoji="1" lang="ja-JP" altLang="en-US" dirty="0" err="1" smtClean="0"/>
              <a:t>へと</a:t>
            </a:r>
            <a:r>
              <a:rPr kumimoji="1" lang="ja-JP" altLang="en-US" dirty="0" smtClean="0"/>
              <a:t>，転々と譲渡された債務者</a:t>
            </a:r>
            <a:r>
              <a:rPr kumimoji="1" lang="en-US" altLang="ja-JP" dirty="0" smtClean="0"/>
              <a:t>B</a:t>
            </a:r>
            <a:r>
              <a:rPr kumimoji="1" lang="ja-JP" altLang="en-US" dirty="0" smtClean="0"/>
              <a:t>の責任財産に対して，強制執行をすることができるのです。</a:t>
            </a:r>
            <a:endParaRPr kumimoji="1" lang="en-US" altLang="ja-JP" dirty="0" smtClean="0"/>
          </a:p>
          <a:p>
            <a:r>
              <a:rPr kumimoji="1" lang="ja-JP" altLang="en-US" dirty="0" smtClean="0"/>
              <a:t>■これが，債権の対外的効力としての▲サガイ行為取消権の追及効の▲第二段階で</a:t>
            </a:r>
            <a:r>
              <a:rPr kumimoji="1" lang="ja-JP" altLang="en-US" smtClean="0"/>
              <a:t>あり</a:t>
            </a:r>
            <a:r>
              <a:rPr kumimoji="1" lang="ja-JP" altLang="en-US" smtClean="0"/>
              <a:t>，テントク者</a:t>
            </a:r>
            <a:r>
              <a:rPr kumimoji="1" lang="ja-JP" altLang="en-US" dirty="0" smtClean="0"/>
              <a:t>が悪意である限り，永久に続くサガイ行為取消権の強力な追及効なのです。</a:t>
            </a:r>
            <a:endParaRPr kumimoji="1" lang="en-US" altLang="ja-JP" dirty="0" smtClean="0"/>
          </a:p>
          <a:p>
            <a:r>
              <a:rPr kumimoji="1" lang="ja-JP" altLang="en-US" dirty="0" smtClean="0"/>
              <a:t>■以上のプロセスを図を見ながら，復習してみましょう。</a:t>
            </a:r>
            <a:endParaRPr kumimoji="1" lang="en-US" altLang="ja-JP" dirty="0" smtClean="0"/>
          </a:p>
          <a:p>
            <a:r>
              <a:rPr kumimoji="1" lang="ja-JP" altLang="en-US" dirty="0" smtClean="0"/>
              <a:t>★債務者</a:t>
            </a:r>
            <a:r>
              <a:rPr kumimoji="1" lang="en-US" altLang="ja-JP" dirty="0" smtClean="0"/>
              <a:t>B</a:t>
            </a:r>
            <a:r>
              <a:rPr kumimoji="1" lang="ja-JP" altLang="en-US" dirty="0" smtClean="0"/>
              <a:t>が，その責任財産を</a:t>
            </a:r>
            <a:endParaRPr kumimoji="1" lang="en-US" altLang="ja-JP" dirty="0" smtClean="0"/>
          </a:p>
          <a:p>
            <a:r>
              <a:rPr kumimoji="1" lang="ja-JP" altLang="en-US" dirty="0" smtClean="0"/>
              <a:t>★債権者</a:t>
            </a:r>
            <a:r>
              <a:rPr kumimoji="1" lang="en-US" altLang="ja-JP" dirty="0" smtClean="0"/>
              <a:t>A</a:t>
            </a:r>
            <a:r>
              <a:rPr kumimoji="1" lang="ja-JP" altLang="en-US" dirty="0" smtClean="0"/>
              <a:t>を害することを知りながら，悪意の第三者である受益者</a:t>
            </a:r>
            <a:r>
              <a:rPr kumimoji="1" lang="en-US" altLang="ja-JP" dirty="0" smtClean="0"/>
              <a:t>C</a:t>
            </a:r>
            <a:r>
              <a:rPr kumimoji="1" lang="ja-JP" altLang="en-US" dirty="0" smtClean="0"/>
              <a:t>に譲渡した場合には，</a:t>
            </a:r>
            <a:endParaRPr kumimoji="1" lang="en-US" altLang="ja-JP" dirty="0" smtClean="0"/>
          </a:p>
          <a:p>
            <a:r>
              <a:rPr kumimoji="1" lang="ja-JP" altLang="en-US" dirty="0" smtClean="0"/>
              <a:t>★債権者</a:t>
            </a:r>
            <a:r>
              <a:rPr kumimoji="1" lang="en-US" altLang="ja-JP" dirty="0" smtClean="0"/>
              <a:t>A</a:t>
            </a:r>
            <a:r>
              <a:rPr kumimoji="1" lang="ja-JP" altLang="en-US" dirty="0" smtClean="0"/>
              <a:t>は，第三者である受益者</a:t>
            </a:r>
            <a:r>
              <a:rPr kumimoji="1" lang="en-US" altLang="ja-JP" dirty="0" smtClean="0"/>
              <a:t>C</a:t>
            </a:r>
            <a:r>
              <a:rPr kumimoji="1" lang="ja-JP" altLang="en-US" dirty="0" smtClean="0"/>
              <a:t>に対してサガイ行為取消訴訟を提起することによって，債務者から逸失した財産に対して強制執行をすることができます。つまり，債権者</a:t>
            </a:r>
            <a:r>
              <a:rPr kumimoji="1" lang="en-US" altLang="ja-JP" dirty="0" smtClean="0"/>
              <a:t>A</a:t>
            </a:r>
            <a:r>
              <a:rPr kumimoji="1" lang="ja-JP" altLang="en-US" dirty="0" smtClean="0"/>
              <a:t>は，第三者に対して追及効を持つことになります。</a:t>
            </a:r>
            <a:endParaRPr kumimoji="1" lang="en-US" altLang="ja-JP" dirty="0" smtClean="0"/>
          </a:p>
          <a:p>
            <a:r>
              <a:rPr kumimoji="1" lang="ja-JP" altLang="en-US" dirty="0" smtClean="0"/>
              <a:t>★この追及効がすごいところは，たとえ，当該財産が，さらに，悪意の転得者▲</a:t>
            </a:r>
            <a:r>
              <a:rPr kumimoji="1" lang="en-US" altLang="ja-JP" dirty="0" smtClean="0"/>
              <a:t>D</a:t>
            </a:r>
            <a:r>
              <a:rPr kumimoji="1" lang="ja-JP" altLang="en-US" dirty="0" err="1" smtClean="0"/>
              <a:t>，</a:t>
            </a:r>
            <a:r>
              <a:rPr kumimoji="1" lang="ja-JP" altLang="en-US" dirty="0" smtClean="0"/>
              <a:t>▲</a:t>
            </a:r>
            <a:r>
              <a:rPr kumimoji="1" lang="en-US" altLang="ja-JP" dirty="0" smtClean="0"/>
              <a:t>E</a:t>
            </a:r>
            <a:r>
              <a:rPr kumimoji="1" lang="ja-JP" altLang="en-US" dirty="0" err="1" smtClean="0"/>
              <a:t>，</a:t>
            </a:r>
            <a:r>
              <a:rPr kumimoji="1" lang="ja-JP" altLang="en-US" dirty="0" smtClean="0"/>
              <a:t>▲</a:t>
            </a:r>
            <a:r>
              <a:rPr kumimoji="1" lang="en-US" altLang="ja-JP" dirty="0" smtClean="0"/>
              <a:t>F</a:t>
            </a:r>
            <a:r>
              <a:rPr kumimoji="1" lang="ja-JP" altLang="en-US" dirty="0" err="1" smtClean="0"/>
              <a:t>，</a:t>
            </a:r>
            <a:r>
              <a:rPr kumimoji="1" lang="ja-JP" altLang="en-US" dirty="0" smtClean="0"/>
              <a:t>というように転々と譲渡された場合でも，それらの第三者が悪意である限り，</a:t>
            </a:r>
            <a:endParaRPr kumimoji="1" lang="en-US" altLang="ja-JP" dirty="0" smtClean="0"/>
          </a:p>
          <a:p>
            <a:r>
              <a:rPr kumimoji="1" lang="ja-JP" altLang="en-US" dirty="0" smtClean="0"/>
              <a:t>★どこまでも追及して，当該財産に対して強制執行ができる点にあります。</a:t>
            </a:r>
            <a:endParaRPr kumimoji="1" lang="en-US" altLang="ja-JP" dirty="0" smtClean="0"/>
          </a:p>
          <a:p>
            <a:r>
              <a:rPr kumimoji="1" lang="ja-JP" altLang="en-US" dirty="0" smtClean="0"/>
              <a:t>★債権にこのように強力が追及効があることについて，学説は，どのように考えてきたのでしょうか。</a:t>
            </a:r>
            <a:endParaRPr kumimoji="1" lang="en-US" altLang="ja-JP" dirty="0" smtClean="0"/>
          </a:p>
          <a:p>
            <a:r>
              <a:rPr kumimoji="1" lang="ja-JP" altLang="en-US" dirty="0" smtClean="0"/>
              <a:t>■次に，サガイ行為取消権の法的性質について，学説の説明を見ていくことにしましょう。</a:t>
            </a:r>
            <a:endParaRPr kumimoji="1" lang="en-US" altLang="ja-JP" dirty="0" smtClean="0"/>
          </a:p>
          <a:p>
            <a:endParaRPr kumimoji="1" lang="ja-JP" altLang="en-US" dirty="0"/>
          </a:p>
        </p:txBody>
      </p:sp>
      <p:sp>
        <p:nvSpPr>
          <p:cNvPr id="4" name="ヘッダー プレースホルダー 3"/>
          <p:cNvSpPr>
            <a:spLocks noGrp="1"/>
          </p:cNvSpPr>
          <p:nvPr>
            <p:ph type="hdr" sz="quarter" idx="10"/>
          </p:nvPr>
        </p:nvSpPr>
        <p:spPr/>
        <p:txBody>
          <a:bodyPr/>
          <a:lstStyle/>
          <a:p>
            <a:r>
              <a:rPr kumimoji="1" lang="en-US" altLang="ja-JP" smtClean="0"/>
              <a:t>Lecture on Obligation, 2015</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9</a:t>
            </a:fld>
            <a:endParaRPr kumimoji="1" lang="ja-JP" altLang="en-US"/>
          </a:p>
        </p:txBody>
      </p:sp>
    </p:spTree>
    <p:extLst>
      <p:ext uri="{BB962C8B-B14F-4D97-AF65-F5344CB8AC3E}">
        <p14:creationId xmlns:p14="http://schemas.microsoft.com/office/powerpoint/2010/main" val="7465629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268760"/>
            <a:ext cx="7772400" cy="1470025"/>
          </a:xfrm>
        </p:spPr>
        <p:txBody>
          <a:bodyPr>
            <a:normAutofit/>
          </a:bodyPr>
          <a:lstStyle>
            <a:lvl1pPr>
              <a:defRPr sz="4800"/>
            </a:lvl1pPr>
          </a:lstStyle>
          <a:p>
            <a:r>
              <a:rPr kumimoji="1" lang="ja-JP" altLang="en-US" dirty="0" smtClean="0"/>
              <a:t>マスタ タイトルの書式設定</a:t>
            </a:r>
            <a:endParaRPr kumimoji="1" lang="ja-JP" altLang="en-US" dirty="0"/>
          </a:p>
        </p:txBody>
      </p:sp>
      <p:sp>
        <p:nvSpPr>
          <p:cNvPr id="3" name="サブタイトル 2"/>
          <p:cNvSpPr>
            <a:spLocks noGrp="1"/>
          </p:cNvSpPr>
          <p:nvPr>
            <p:ph type="subTitle" idx="1"/>
          </p:nvPr>
        </p:nvSpPr>
        <p:spPr>
          <a:xfrm>
            <a:off x="1371600" y="3886200"/>
            <a:ext cx="6400800" cy="1752600"/>
          </a:xfrm>
        </p:spPr>
        <p:txBody>
          <a:bodyPr>
            <a:normAutofit/>
          </a:bodyPr>
          <a:lstStyle>
            <a:lvl1pPr marL="0" indent="0" algn="ctr">
              <a:buNone/>
              <a:defRPr sz="3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smtClean="0"/>
              <a:t>マスタ サブタイトルの書式設定</a:t>
            </a:r>
            <a:endParaRPr kumimoji="1" lang="ja-JP" altLang="en-US" dirty="0"/>
          </a:p>
        </p:txBody>
      </p:sp>
      <p:sp>
        <p:nvSpPr>
          <p:cNvPr id="4" name="日付プレースホルダ 3"/>
          <p:cNvSpPr>
            <a:spLocks noGrp="1"/>
          </p:cNvSpPr>
          <p:nvPr>
            <p:ph type="dt" sz="half" idx="10"/>
          </p:nvPr>
        </p:nvSpPr>
        <p:spPr/>
        <p:txBody>
          <a:bodyPr/>
          <a:lstStyle/>
          <a:p>
            <a:r>
              <a:rPr kumimoji="1" lang="en-US" altLang="ja-JP" smtClean="0"/>
              <a:t>2015/6/9</a:t>
            </a:r>
            <a:endParaRPr kumimoji="1" lang="ja-JP" altLang="en-US"/>
          </a:p>
        </p:txBody>
      </p:sp>
      <p:sp>
        <p:nvSpPr>
          <p:cNvPr id="5" name="フッター プレースホルダ 4"/>
          <p:cNvSpPr>
            <a:spLocks noGrp="1"/>
          </p:cNvSpPr>
          <p:nvPr>
            <p:ph type="ftr" sz="quarter" idx="11"/>
          </p:nvPr>
        </p:nvSpPr>
        <p:spPr/>
        <p:txBody>
          <a:bodyPr/>
          <a:lstStyle/>
          <a:p>
            <a:r>
              <a:rPr lang="en-US" altLang="ja-JP" smtClean="0"/>
              <a:t>Lecture on Obligation 2015</a:t>
            </a:r>
            <a:endParaRPr lang="ja-JP" altLang="en-US" dirty="0" smtClean="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en-US" altLang="ja-JP" smtClean="0"/>
              <a:t>2015/6/9</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Lecture on Obligation 2015</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en-US" altLang="ja-JP" smtClean="0"/>
              <a:t>2015/6/9</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Lecture on Obligation 2015</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2015/6/9</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Lecture on Obligation 2015</a:t>
            </a:r>
            <a:endParaRPr kumimoji="1" lang="ja-JP" altLang="en-US"/>
          </a:p>
        </p:txBody>
      </p:sp>
      <p:sp>
        <p:nvSpPr>
          <p:cNvPr id="6" name="スライド番号プレースホルダー 5"/>
          <p:cNvSpPr>
            <a:spLocks noGrp="1"/>
          </p:cNvSpPr>
          <p:nvPr>
            <p:ph type="sldNum" sz="quarter" idx="12"/>
          </p:nvPr>
        </p:nvSpPr>
        <p:spPr/>
        <p:txBody>
          <a:bodyPr/>
          <a:lstStyle/>
          <a:p>
            <a:fld id="{3E80BECE-F5FE-4480-9557-6E25550DFE25}" type="slidenum">
              <a:rPr kumimoji="1" lang="ja-JP" altLang="en-US" smtClean="0"/>
              <a:t>‹#›</a:t>
            </a:fld>
            <a:endParaRPr kumimoji="1" lang="ja-JP" altLang="en-US"/>
          </a:p>
        </p:txBody>
      </p:sp>
    </p:spTree>
    <p:extLst>
      <p:ext uri="{BB962C8B-B14F-4D97-AF65-F5344CB8AC3E}">
        <p14:creationId xmlns:p14="http://schemas.microsoft.com/office/powerpoint/2010/main" val="327425517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57200" y="1600200"/>
            <a:ext cx="8229600" cy="4525963"/>
          </a:xfrm>
          <a:prstGeom prst="rect">
            <a:avLst/>
          </a:prstGeom>
        </p:spPr>
        <p:txBody>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2015/6/9</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Lecture on Obligation 2015</a:t>
            </a:r>
            <a:endParaRPr kumimoji="1" lang="ja-JP" altLang="en-US"/>
          </a:p>
        </p:txBody>
      </p:sp>
      <p:sp>
        <p:nvSpPr>
          <p:cNvPr id="6" name="スライド番号プレースホルダー 5"/>
          <p:cNvSpPr>
            <a:spLocks noGrp="1"/>
          </p:cNvSpPr>
          <p:nvPr>
            <p:ph type="sldNum" sz="quarter" idx="12"/>
          </p:nvPr>
        </p:nvSpPr>
        <p:spPr/>
        <p:txBody>
          <a:bodyPr/>
          <a:lstStyle/>
          <a:p>
            <a:fld id="{3E80BECE-F5FE-4480-9557-6E25550DFE25}" type="slidenum">
              <a:rPr kumimoji="1" lang="ja-JP" altLang="en-US" smtClean="0"/>
              <a:t>‹#›</a:t>
            </a:fld>
            <a:endParaRPr kumimoji="1" lang="ja-JP" altLang="en-US"/>
          </a:p>
        </p:txBody>
      </p:sp>
    </p:spTree>
    <p:extLst>
      <p:ext uri="{BB962C8B-B14F-4D97-AF65-F5344CB8AC3E}">
        <p14:creationId xmlns:p14="http://schemas.microsoft.com/office/powerpoint/2010/main" val="1936113845"/>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3" name="テキスト プレースホルダー 2"/>
          <p:cNvSpPr>
            <a:spLocks noGrp="1"/>
          </p:cNvSpPr>
          <p:nvPr>
            <p:ph type="body" idx="1"/>
          </p:nvPr>
        </p:nvSpPr>
        <p:spPr>
          <a:xfrm>
            <a:off x="722313" y="548680"/>
            <a:ext cx="7772400" cy="1500187"/>
          </a:xfrm>
          <a:prstGeom prst="rect">
            <a:avLst/>
          </a:prstGeom>
        </p:spPr>
        <p:txBody>
          <a:bodyPr anchor="ctr">
            <a:normAutofit/>
          </a:bodyPr>
          <a:lstStyle>
            <a:lvl1pPr marL="0" indent="0" algn="ctr">
              <a:buNone/>
              <a:defRPr sz="4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dirty="0" smtClean="0"/>
              <a:t>マスター テキストの書式設定</a:t>
            </a:r>
          </a:p>
        </p:txBody>
      </p:sp>
      <p:sp>
        <p:nvSpPr>
          <p:cNvPr id="4" name="日付プレースホルダー 3"/>
          <p:cNvSpPr>
            <a:spLocks noGrp="1"/>
          </p:cNvSpPr>
          <p:nvPr>
            <p:ph type="dt" sz="half" idx="10"/>
          </p:nvPr>
        </p:nvSpPr>
        <p:spPr/>
        <p:txBody>
          <a:bodyPr/>
          <a:lstStyle/>
          <a:p>
            <a:r>
              <a:rPr kumimoji="1" lang="en-US" altLang="ja-JP" smtClean="0"/>
              <a:t>2015/6/9</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Lecture on Obligation 2015</a:t>
            </a:r>
            <a:endParaRPr kumimoji="1" lang="ja-JP" altLang="en-US"/>
          </a:p>
        </p:txBody>
      </p:sp>
      <p:sp>
        <p:nvSpPr>
          <p:cNvPr id="6" name="スライド番号プレースホルダー 5"/>
          <p:cNvSpPr>
            <a:spLocks noGrp="1"/>
          </p:cNvSpPr>
          <p:nvPr>
            <p:ph type="sldNum" sz="quarter" idx="12"/>
          </p:nvPr>
        </p:nvSpPr>
        <p:spPr/>
        <p:txBody>
          <a:bodyPr/>
          <a:lstStyle/>
          <a:p>
            <a:fld id="{3E80BECE-F5FE-4480-9557-6E25550DFE25}" type="slidenum">
              <a:rPr kumimoji="1" lang="ja-JP" altLang="en-US" smtClean="0"/>
              <a:t>‹#›</a:t>
            </a:fld>
            <a:endParaRPr kumimoji="1" lang="ja-JP" altLang="en-US"/>
          </a:p>
        </p:txBody>
      </p:sp>
      <p:sp>
        <p:nvSpPr>
          <p:cNvPr id="7" name="コンテンツ プレースホルダー 2"/>
          <p:cNvSpPr>
            <a:spLocks noGrp="1"/>
          </p:cNvSpPr>
          <p:nvPr>
            <p:ph idx="13"/>
          </p:nvPr>
        </p:nvSpPr>
        <p:spPr>
          <a:xfrm>
            <a:off x="722312" y="2564905"/>
            <a:ext cx="7772401" cy="3312368"/>
          </a:xfrm>
          <a:prstGeom prst="rect">
            <a:avLst/>
          </a:prstGeom>
        </p:spPr>
        <p:txBody>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Tree>
    <p:extLst>
      <p:ext uri="{BB962C8B-B14F-4D97-AF65-F5344CB8AC3E}">
        <p14:creationId xmlns:p14="http://schemas.microsoft.com/office/powerpoint/2010/main" val="22341613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Lecture on Obligation 2015</a:t>
            </a:r>
            <a:endParaRPr kumimoji="1" lang="ja-JP" altLang="en-US"/>
          </a:p>
        </p:txBody>
      </p:sp>
      <p:sp>
        <p:nvSpPr>
          <p:cNvPr id="7" name="スライド番号プレースホルダー 6"/>
          <p:cNvSpPr>
            <a:spLocks noGrp="1"/>
          </p:cNvSpPr>
          <p:nvPr>
            <p:ph type="sldNum" sz="quarter" idx="12"/>
          </p:nvPr>
        </p:nvSpPr>
        <p:spPr/>
        <p:txBody>
          <a:bodyPr/>
          <a:lstStyle/>
          <a:p>
            <a:fld id="{3E80BECE-F5FE-4480-9557-6E25550DFE25}" type="slidenum">
              <a:rPr kumimoji="1" lang="ja-JP" altLang="en-US" smtClean="0"/>
              <a:t>‹#›</a:t>
            </a:fld>
            <a:endParaRPr kumimoji="1" lang="ja-JP" altLang="en-US"/>
          </a:p>
        </p:txBody>
      </p:sp>
    </p:spTree>
    <p:extLst>
      <p:ext uri="{BB962C8B-B14F-4D97-AF65-F5344CB8AC3E}">
        <p14:creationId xmlns:p14="http://schemas.microsoft.com/office/powerpoint/2010/main" val="39213033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r>
              <a:rPr kumimoji="1" lang="en-US" altLang="ja-JP" smtClean="0"/>
              <a:t>2015/6/9</a:t>
            </a:r>
            <a:endParaRPr kumimoji="1" lang="ja-JP" altLang="en-US"/>
          </a:p>
        </p:txBody>
      </p:sp>
      <p:sp>
        <p:nvSpPr>
          <p:cNvPr id="8" name="フッター プレースホルダー 7"/>
          <p:cNvSpPr>
            <a:spLocks noGrp="1"/>
          </p:cNvSpPr>
          <p:nvPr>
            <p:ph type="ftr" sz="quarter" idx="11"/>
          </p:nvPr>
        </p:nvSpPr>
        <p:spPr/>
        <p:txBody>
          <a:bodyPr/>
          <a:lstStyle/>
          <a:p>
            <a:r>
              <a:rPr kumimoji="1" lang="en-US" altLang="ja-JP" smtClean="0"/>
              <a:t>Lecture on Obligation 2015</a:t>
            </a:r>
            <a:endParaRPr kumimoji="1" lang="ja-JP" altLang="en-US"/>
          </a:p>
        </p:txBody>
      </p:sp>
      <p:sp>
        <p:nvSpPr>
          <p:cNvPr id="9" name="スライド番号プレースホルダー 8"/>
          <p:cNvSpPr>
            <a:spLocks noGrp="1"/>
          </p:cNvSpPr>
          <p:nvPr>
            <p:ph type="sldNum" sz="quarter" idx="12"/>
          </p:nvPr>
        </p:nvSpPr>
        <p:spPr/>
        <p:txBody>
          <a:bodyPr/>
          <a:lstStyle/>
          <a:p>
            <a:fld id="{3E80BECE-F5FE-4480-9557-6E25550DFE25}" type="slidenum">
              <a:rPr kumimoji="1" lang="ja-JP" altLang="en-US" smtClean="0"/>
              <a:t>‹#›</a:t>
            </a:fld>
            <a:endParaRPr kumimoji="1" lang="ja-JP" altLang="en-US"/>
          </a:p>
        </p:txBody>
      </p:sp>
    </p:spTree>
    <p:extLst>
      <p:ext uri="{BB962C8B-B14F-4D97-AF65-F5344CB8AC3E}">
        <p14:creationId xmlns:p14="http://schemas.microsoft.com/office/powerpoint/2010/main" val="8544533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r>
              <a:rPr kumimoji="1" lang="en-US" altLang="ja-JP" smtClean="0"/>
              <a:t>2015/6/9</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Lecture on Obligation 2015</a:t>
            </a:r>
            <a:endParaRPr kumimoji="1" lang="ja-JP" altLang="en-US"/>
          </a:p>
        </p:txBody>
      </p:sp>
      <p:sp>
        <p:nvSpPr>
          <p:cNvPr id="5" name="スライド番号プレースホルダー 4"/>
          <p:cNvSpPr>
            <a:spLocks noGrp="1"/>
          </p:cNvSpPr>
          <p:nvPr>
            <p:ph type="sldNum" sz="quarter" idx="12"/>
          </p:nvPr>
        </p:nvSpPr>
        <p:spPr/>
        <p:txBody>
          <a:bodyPr/>
          <a:lstStyle/>
          <a:p>
            <a:fld id="{3E80BECE-F5FE-4480-9557-6E25550DFE25}" type="slidenum">
              <a:rPr kumimoji="1" lang="ja-JP" altLang="en-US" smtClean="0"/>
              <a:t>‹#›</a:t>
            </a:fld>
            <a:endParaRPr kumimoji="1" lang="ja-JP" altLang="en-US"/>
          </a:p>
        </p:txBody>
      </p:sp>
    </p:spTree>
    <p:extLst>
      <p:ext uri="{BB962C8B-B14F-4D97-AF65-F5344CB8AC3E}">
        <p14:creationId xmlns:p14="http://schemas.microsoft.com/office/powerpoint/2010/main" val="20628021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kumimoji="1" lang="en-US" altLang="ja-JP" smtClean="0"/>
              <a:t>2015/6/9</a:t>
            </a:r>
            <a:endParaRPr kumimoji="1" lang="ja-JP" altLang="en-US"/>
          </a:p>
        </p:txBody>
      </p:sp>
      <p:sp>
        <p:nvSpPr>
          <p:cNvPr id="3" name="フッター プレースホルダー 2"/>
          <p:cNvSpPr>
            <a:spLocks noGrp="1"/>
          </p:cNvSpPr>
          <p:nvPr>
            <p:ph type="ftr" sz="quarter" idx="11"/>
          </p:nvPr>
        </p:nvSpPr>
        <p:spPr/>
        <p:txBody>
          <a:bodyPr/>
          <a:lstStyle/>
          <a:p>
            <a:r>
              <a:rPr kumimoji="1" lang="en-US" altLang="ja-JP" smtClean="0"/>
              <a:t>Lecture on Obligation 2015</a:t>
            </a:r>
            <a:endParaRPr kumimoji="1" lang="ja-JP" altLang="en-US"/>
          </a:p>
        </p:txBody>
      </p:sp>
      <p:sp>
        <p:nvSpPr>
          <p:cNvPr id="4" name="スライド番号プレースホルダー 3"/>
          <p:cNvSpPr>
            <a:spLocks noGrp="1"/>
          </p:cNvSpPr>
          <p:nvPr>
            <p:ph type="sldNum" sz="quarter" idx="12"/>
          </p:nvPr>
        </p:nvSpPr>
        <p:spPr/>
        <p:txBody>
          <a:bodyPr/>
          <a:lstStyle/>
          <a:p>
            <a:fld id="{3E80BECE-F5FE-4480-9557-6E25550DFE25}" type="slidenum">
              <a:rPr kumimoji="1" lang="ja-JP" altLang="en-US" smtClean="0"/>
              <a:t>‹#›</a:t>
            </a:fld>
            <a:endParaRPr kumimoji="1" lang="ja-JP" altLang="en-US"/>
          </a:p>
        </p:txBody>
      </p:sp>
    </p:spTree>
    <p:extLst>
      <p:ext uri="{BB962C8B-B14F-4D97-AF65-F5344CB8AC3E}">
        <p14:creationId xmlns:p14="http://schemas.microsoft.com/office/powerpoint/2010/main" val="31108350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Lecture on Obligation 2015</a:t>
            </a:r>
            <a:endParaRPr kumimoji="1" lang="ja-JP" altLang="en-US"/>
          </a:p>
        </p:txBody>
      </p:sp>
      <p:sp>
        <p:nvSpPr>
          <p:cNvPr id="7" name="スライド番号プレースホルダー 6"/>
          <p:cNvSpPr>
            <a:spLocks noGrp="1"/>
          </p:cNvSpPr>
          <p:nvPr>
            <p:ph type="sldNum" sz="quarter" idx="12"/>
          </p:nvPr>
        </p:nvSpPr>
        <p:spPr/>
        <p:txBody>
          <a:bodyPr/>
          <a:lstStyle/>
          <a:p>
            <a:fld id="{3E80BECE-F5FE-4480-9557-6E25550DFE25}" type="slidenum">
              <a:rPr kumimoji="1" lang="ja-JP" altLang="en-US" smtClean="0"/>
              <a:t>‹#›</a:t>
            </a:fld>
            <a:endParaRPr kumimoji="1" lang="ja-JP" altLang="en-US"/>
          </a:p>
        </p:txBody>
      </p:sp>
    </p:spTree>
    <p:extLst>
      <p:ext uri="{BB962C8B-B14F-4D97-AF65-F5344CB8AC3E}">
        <p14:creationId xmlns:p14="http://schemas.microsoft.com/office/powerpoint/2010/main" val="3407127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en-US" altLang="ja-JP" smtClean="0"/>
              <a:t>2015/6/9</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Lecture on Obligation 2015</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Lecture on Obligation 2015</a:t>
            </a:r>
            <a:endParaRPr kumimoji="1" lang="ja-JP" altLang="en-US"/>
          </a:p>
        </p:txBody>
      </p:sp>
      <p:sp>
        <p:nvSpPr>
          <p:cNvPr id="7" name="スライド番号プレースホルダー 6"/>
          <p:cNvSpPr>
            <a:spLocks noGrp="1"/>
          </p:cNvSpPr>
          <p:nvPr>
            <p:ph type="sldNum" sz="quarter" idx="12"/>
          </p:nvPr>
        </p:nvSpPr>
        <p:spPr/>
        <p:txBody>
          <a:bodyPr/>
          <a:lstStyle/>
          <a:p>
            <a:fld id="{3E80BECE-F5FE-4480-9557-6E25550DFE25}" type="slidenum">
              <a:rPr kumimoji="1" lang="ja-JP" altLang="en-US" smtClean="0"/>
              <a:t>‹#›</a:t>
            </a:fld>
            <a:endParaRPr kumimoji="1" lang="ja-JP" altLang="en-US"/>
          </a:p>
        </p:txBody>
      </p:sp>
    </p:spTree>
    <p:extLst>
      <p:ext uri="{BB962C8B-B14F-4D97-AF65-F5344CB8AC3E}">
        <p14:creationId xmlns:p14="http://schemas.microsoft.com/office/powerpoint/2010/main" val="8011152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1600200"/>
            <a:ext cx="8229600" cy="4525963"/>
          </a:xfrm>
          <a:prstGeom prst="rect">
            <a:avLst/>
          </a:prstGeo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2015/6/9</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Lecture on Obligation 2015</a:t>
            </a:r>
            <a:endParaRPr kumimoji="1" lang="ja-JP" altLang="en-US"/>
          </a:p>
        </p:txBody>
      </p:sp>
      <p:sp>
        <p:nvSpPr>
          <p:cNvPr id="6" name="スライド番号プレースホルダー 5"/>
          <p:cNvSpPr>
            <a:spLocks noGrp="1"/>
          </p:cNvSpPr>
          <p:nvPr>
            <p:ph type="sldNum" sz="quarter" idx="12"/>
          </p:nvPr>
        </p:nvSpPr>
        <p:spPr/>
        <p:txBody>
          <a:bodyPr/>
          <a:lstStyle/>
          <a:p>
            <a:fld id="{3E80BECE-F5FE-4480-9557-6E25550DFE25}" type="slidenum">
              <a:rPr kumimoji="1" lang="ja-JP" altLang="en-US" smtClean="0"/>
              <a:t>‹#›</a:t>
            </a:fld>
            <a:endParaRPr kumimoji="1" lang="ja-JP" altLang="en-US"/>
          </a:p>
        </p:txBody>
      </p:sp>
    </p:spTree>
    <p:extLst>
      <p:ext uri="{BB962C8B-B14F-4D97-AF65-F5344CB8AC3E}">
        <p14:creationId xmlns:p14="http://schemas.microsoft.com/office/powerpoint/2010/main" val="30884184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a:prstGeom prst="rect">
            <a:avLst/>
          </a:prstGeo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2015/6/9</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Lecture on Obligation 2015</a:t>
            </a:r>
            <a:endParaRPr kumimoji="1" lang="ja-JP" altLang="en-US"/>
          </a:p>
        </p:txBody>
      </p:sp>
      <p:sp>
        <p:nvSpPr>
          <p:cNvPr id="6" name="スライド番号プレースホルダー 5"/>
          <p:cNvSpPr>
            <a:spLocks noGrp="1"/>
          </p:cNvSpPr>
          <p:nvPr>
            <p:ph type="sldNum" sz="quarter" idx="12"/>
          </p:nvPr>
        </p:nvSpPr>
        <p:spPr/>
        <p:txBody>
          <a:bodyPr/>
          <a:lstStyle/>
          <a:p>
            <a:fld id="{3E80BECE-F5FE-4480-9557-6E25550DFE25}" type="slidenum">
              <a:rPr kumimoji="1" lang="ja-JP" altLang="en-US" smtClean="0"/>
              <a:t>‹#›</a:t>
            </a:fld>
            <a:endParaRPr kumimoji="1" lang="ja-JP" altLang="en-US"/>
          </a:p>
        </p:txBody>
      </p:sp>
    </p:spTree>
    <p:extLst>
      <p:ext uri="{BB962C8B-B14F-4D97-AF65-F5344CB8AC3E}">
        <p14:creationId xmlns:p14="http://schemas.microsoft.com/office/powerpoint/2010/main" val="2679411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xfrm>
            <a:off x="722313" y="548680"/>
            <a:ext cx="7772400" cy="1500187"/>
          </a:xfrm>
        </p:spPr>
        <p:txBody>
          <a:bodyPr anchor="ctr">
            <a:normAutofit/>
          </a:bodyPr>
          <a:lstStyle>
            <a:lvl1pPr marL="0" indent="0" algn="ctr">
              <a:buNone/>
              <a:defRPr sz="4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dirty="0" smtClean="0"/>
              <a:t>マスタ テキストの書式設定</a:t>
            </a:r>
          </a:p>
        </p:txBody>
      </p:sp>
      <p:sp>
        <p:nvSpPr>
          <p:cNvPr id="4" name="日付プレースホルダ 3"/>
          <p:cNvSpPr>
            <a:spLocks noGrp="1"/>
          </p:cNvSpPr>
          <p:nvPr>
            <p:ph type="dt" sz="half" idx="10"/>
          </p:nvPr>
        </p:nvSpPr>
        <p:spPr/>
        <p:txBody>
          <a:bodyPr/>
          <a:lstStyle/>
          <a:p>
            <a:r>
              <a:rPr kumimoji="1" lang="en-US" altLang="ja-JP" smtClean="0"/>
              <a:t>2015/6/9</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Lecture on Obligation 2015</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7" name="コンテンツ プレースホルダ 2"/>
          <p:cNvSpPr>
            <a:spLocks noGrp="1"/>
          </p:cNvSpPr>
          <p:nvPr>
            <p:ph idx="13"/>
          </p:nvPr>
        </p:nvSpPr>
        <p:spPr>
          <a:xfrm>
            <a:off x="722313" y="2276872"/>
            <a:ext cx="7772400" cy="3600399"/>
          </a:xfrm>
        </p:spPr>
        <p:txBody>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r>
              <a:rPr kumimoji="1" lang="en-US" altLang="ja-JP" smtClean="0"/>
              <a:t>2015/6/9</a:t>
            </a:r>
            <a:endParaRPr kumimoji="1" lang="ja-JP" altLang="en-US"/>
          </a:p>
        </p:txBody>
      </p:sp>
      <p:sp>
        <p:nvSpPr>
          <p:cNvPr id="6" name="フッター プレースホルダ 5"/>
          <p:cNvSpPr>
            <a:spLocks noGrp="1"/>
          </p:cNvSpPr>
          <p:nvPr>
            <p:ph type="ftr" sz="quarter" idx="11"/>
          </p:nvPr>
        </p:nvSpPr>
        <p:spPr/>
        <p:txBody>
          <a:bodyPr/>
          <a:lstStyle/>
          <a:p>
            <a:r>
              <a:rPr lang="en-US" altLang="ja-JP" smtClean="0"/>
              <a:t>Lecture on Obligation 2015</a:t>
            </a:r>
            <a:endParaRPr lang="ja-JP" altLang="en-US" dirty="0" smtClean="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r>
              <a:rPr kumimoji="1" lang="en-US" altLang="ja-JP" smtClean="0"/>
              <a:t>2015/6/9</a:t>
            </a:r>
            <a:endParaRPr kumimoji="1" lang="ja-JP" altLang="en-US"/>
          </a:p>
        </p:txBody>
      </p:sp>
      <p:sp>
        <p:nvSpPr>
          <p:cNvPr id="8" name="フッター プレースホルダ 7"/>
          <p:cNvSpPr>
            <a:spLocks noGrp="1"/>
          </p:cNvSpPr>
          <p:nvPr>
            <p:ph type="ftr" sz="quarter" idx="11"/>
          </p:nvPr>
        </p:nvSpPr>
        <p:spPr/>
        <p:txBody>
          <a:bodyPr/>
          <a:lstStyle/>
          <a:p>
            <a:r>
              <a:rPr lang="en-US" altLang="ja-JP" smtClean="0"/>
              <a:t>Lecture on Obligation 2015</a:t>
            </a:r>
            <a:endParaRPr lang="ja-JP" altLang="en-US" dirty="0" smtClean="0"/>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r>
              <a:rPr kumimoji="1" lang="en-US" altLang="ja-JP" smtClean="0"/>
              <a:t>2015/6/9</a:t>
            </a:r>
            <a:endParaRPr kumimoji="1" lang="ja-JP" altLang="en-US"/>
          </a:p>
        </p:txBody>
      </p:sp>
      <p:sp>
        <p:nvSpPr>
          <p:cNvPr id="4" name="フッター プレースホルダ 3"/>
          <p:cNvSpPr>
            <a:spLocks noGrp="1"/>
          </p:cNvSpPr>
          <p:nvPr>
            <p:ph type="ftr" sz="quarter" idx="11"/>
          </p:nvPr>
        </p:nvSpPr>
        <p:spPr>
          <a:xfrm>
            <a:off x="3124200" y="6381328"/>
            <a:ext cx="2895600" cy="365125"/>
          </a:xfrm>
        </p:spPr>
        <p:txBody>
          <a:bodyPr/>
          <a:lstStyle/>
          <a:p>
            <a:r>
              <a:rPr lang="en-US" altLang="ja-JP" smtClean="0"/>
              <a:t>Lecture on Obligation 2015</a:t>
            </a:r>
            <a:endParaRPr lang="ja-JP" altLang="en-US" dirty="0" smtClean="0"/>
          </a:p>
        </p:txBody>
      </p:sp>
      <p:sp>
        <p:nvSpPr>
          <p:cNvPr id="5" name="スライド番号プレースホルダ 4"/>
          <p:cNvSpPr>
            <a:spLocks noGrp="1"/>
          </p:cNvSpPr>
          <p:nvPr>
            <p:ph type="sldNum" sz="quarter" idx="12"/>
          </p:nvPr>
        </p:nvSpPr>
        <p:spPr>
          <a:xfrm>
            <a:off x="6553200" y="6376243"/>
            <a:ext cx="2133600" cy="365125"/>
          </a:xfrm>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r>
              <a:rPr kumimoji="1" lang="en-US" altLang="ja-JP" smtClean="0"/>
              <a:t>2015/6/9</a:t>
            </a:r>
            <a:endParaRPr kumimoji="1" lang="ja-JP" altLang="en-US"/>
          </a:p>
        </p:txBody>
      </p:sp>
      <p:sp>
        <p:nvSpPr>
          <p:cNvPr id="3" name="フッター プレースホルダ 2"/>
          <p:cNvSpPr>
            <a:spLocks noGrp="1"/>
          </p:cNvSpPr>
          <p:nvPr>
            <p:ph type="ftr" sz="quarter" idx="11"/>
          </p:nvPr>
        </p:nvSpPr>
        <p:spPr/>
        <p:txBody>
          <a:bodyPr/>
          <a:lstStyle/>
          <a:p>
            <a:r>
              <a:rPr kumimoji="1" lang="en-US" altLang="ja-JP" smtClean="0"/>
              <a:t>Lecture on Obligation 2015</a:t>
            </a:r>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r>
              <a:rPr kumimoji="1" lang="en-US" altLang="ja-JP" smtClean="0"/>
              <a:t>2015/6/9</a:t>
            </a:r>
            <a:endParaRPr kumimoji="1" lang="ja-JP" altLang="en-US"/>
          </a:p>
        </p:txBody>
      </p:sp>
      <p:sp>
        <p:nvSpPr>
          <p:cNvPr id="6" name="フッター プレースホルダ 5"/>
          <p:cNvSpPr>
            <a:spLocks noGrp="1"/>
          </p:cNvSpPr>
          <p:nvPr>
            <p:ph type="ftr" sz="quarter" idx="11"/>
          </p:nvPr>
        </p:nvSpPr>
        <p:spPr/>
        <p:txBody>
          <a:bodyPr/>
          <a:lstStyle/>
          <a:p>
            <a:r>
              <a:rPr kumimoji="1" lang="en-US" altLang="ja-JP" smtClean="0"/>
              <a:t>Lecture on Obligation 2015</a:t>
            </a:r>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r>
              <a:rPr kumimoji="1" lang="en-US" altLang="ja-JP" smtClean="0"/>
              <a:t>2015/6/9</a:t>
            </a:r>
            <a:endParaRPr kumimoji="1" lang="ja-JP" altLang="en-US"/>
          </a:p>
        </p:txBody>
      </p:sp>
      <p:sp>
        <p:nvSpPr>
          <p:cNvPr id="6" name="フッター プレースホルダ 5"/>
          <p:cNvSpPr>
            <a:spLocks noGrp="1"/>
          </p:cNvSpPr>
          <p:nvPr>
            <p:ph type="ftr" sz="quarter" idx="11"/>
          </p:nvPr>
        </p:nvSpPr>
        <p:spPr/>
        <p:txBody>
          <a:bodyPr/>
          <a:lstStyle/>
          <a:p>
            <a:r>
              <a:rPr kumimoji="1" lang="en-US" altLang="ja-JP" smtClean="0"/>
              <a:t>Lecture on Obligation 2015</a:t>
            </a:r>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 Target="../slides/slide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 Target="../slides/slide2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 Target="../slides/slide9.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 Target="../slides/slide30.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 Target="../slides/slide17.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en-US" altLang="ja-JP" smtClean="0"/>
              <a:t>2015/6/9</a:t>
            </a:r>
            <a:endParaRPr kumimoji="1"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smtClean="0"/>
              <a:t>Lecture on Obligation 2015</a:t>
            </a:r>
            <a:endParaRPr kumimoji="1" lang="ja-JP" altLang="en-US" dirty="0"/>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
        <p:nvSpPr>
          <p:cNvPr id="7" name="動作設定ボタン : 最初 6">
            <a:hlinkClick r:id="rId13" action="ppaction://hlinksldjump" highlightClick="1"/>
          </p:cNvPr>
          <p:cNvSpPr/>
          <p:nvPr userDrawn="1"/>
        </p:nvSpPr>
        <p:spPr>
          <a:xfrm>
            <a:off x="2455199" y="6361475"/>
            <a:ext cx="360000" cy="360000"/>
          </a:xfrm>
          <a:prstGeom prst="actionButtonBeginning">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動作設定ボタン : 最後 7">
            <a:hlinkClick r:id="" action="ppaction://hlinkshowjump?jump=lastslide" highlightClick="1"/>
          </p:cNvPr>
          <p:cNvSpPr/>
          <p:nvPr userDrawn="1"/>
        </p:nvSpPr>
        <p:spPr>
          <a:xfrm>
            <a:off x="7740392" y="6362706"/>
            <a:ext cx="360000" cy="360000"/>
          </a:xfrm>
          <a:prstGeom prst="actionButtonEnd">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動作設定ボタン : 戻る 8">
            <a:hlinkClick r:id="" action="ppaction://hlinkshowjump?jump=lastslideviewed" highlightClick="1"/>
          </p:cNvPr>
          <p:cNvSpPr/>
          <p:nvPr userDrawn="1"/>
        </p:nvSpPr>
        <p:spPr>
          <a:xfrm>
            <a:off x="7161696" y="6362706"/>
            <a:ext cx="360000" cy="360000"/>
          </a:xfrm>
          <a:prstGeom prst="actionButtonReturn">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動作設定ボタン : ホーム 10">
            <a:hlinkClick r:id="" action="ppaction://hlinkshowjump?jump=firstslide" highlightClick="1"/>
          </p:cNvPr>
          <p:cNvSpPr/>
          <p:nvPr userDrawn="1"/>
        </p:nvSpPr>
        <p:spPr>
          <a:xfrm>
            <a:off x="1953825" y="6361475"/>
            <a:ext cx="360000" cy="360000"/>
          </a:xfrm>
          <a:prstGeom prst="actionButtonHome">
            <a:avLst/>
          </a:prstGeom>
          <a:solidFill>
            <a:schemeClr val="accent1">
              <a:lumMod val="60000"/>
              <a:lumOff val="4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動作設定ボタン : 情報 12">
            <a:hlinkClick r:id="rId14" action="ppaction://hlinksldjump" highlightClick="1"/>
          </p:cNvPr>
          <p:cNvSpPr/>
          <p:nvPr userDrawn="1"/>
        </p:nvSpPr>
        <p:spPr>
          <a:xfrm>
            <a:off x="6636596" y="6361475"/>
            <a:ext cx="360000" cy="360000"/>
          </a:xfrm>
          <a:prstGeom prst="actionButtonInformation">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動作設定ボタン: ヘルプ 17">
            <a:hlinkClick r:id="rId15" action="ppaction://hlinksldjump" highlightClick="1"/>
          </p:cNvPr>
          <p:cNvSpPr/>
          <p:nvPr userDrawn="1"/>
        </p:nvSpPr>
        <p:spPr>
          <a:xfrm>
            <a:off x="2957695" y="6361475"/>
            <a:ext cx="360000" cy="360000"/>
          </a:xfrm>
          <a:prstGeom prst="actionButtonHelp">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動作設定ボタン: ヘルプ 18">
            <a:hlinkClick r:id="rId16" action="ppaction://hlinksldjump" highlightClick="1"/>
          </p:cNvPr>
          <p:cNvSpPr/>
          <p:nvPr userDrawn="1"/>
        </p:nvSpPr>
        <p:spPr>
          <a:xfrm>
            <a:off x="6028100" y="6362706"/>
            <a:ext cx="360000" cy="360000"/>
          </a:xfrm>
          <a:prstGeom prst="actionButtonHelp">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chemeClr val="tx2"/>
        </a:buClr>
        <a:buFont typeface="Wingdings" panose="05000000000000000000" pitchFamily="2" charset="2"/>
        <a:buChar char="n"/>
        <a:defRPr kumimoji="1" sz="3200" kern="1200">
          <a:solidFill>
            <a:schemeClr val="tx1"/>
          </a:solidFill>
          <a:latin typeface="+mn-lt"/>
          <a:ea typeface="+mn-ea"/>
          <a:cs typeface="+mn-cs"/>
        </a:defRPr>
      </a:lvl1pPr>
      <a:lvl2pPr marL="742950" indent="-285750" algn="l" defTabSz="914400" rtl="0" eaLnBrk="1" latinLnBrk="0" hangingPunct="1">
        <a:spcBef>
          <a:spcPct val="20000"/>
        </a:spcBef>
        <a:buClr>
          <a:srgbClr val="FF0000"/>
        </a:buClr>
        <a:buFont typeface="Wingdings" panose="05000000000000000000" pitchFamily="2" charset="2"/>
        <a:buChar char="n"/>
        <a:defRPr kumimoji="1" sz="28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Wingdings" panose="05000000000000000000" pitchFamily="2" charset="2"/>
        <a:buChar char="n"/>
        <a:defRPr kumimoji="1" sz="2400" kern="1200">
          <a:solidFill>
            <a:schemeClr val="tx1"/>
          </a:solidFill>
          <a:latin typeface="+mn-lt"/>
          <a:ea typeface="+mn-ea"/>
          <a:cs typeface="+mn-cs"/>
        </a:defRPr>
      </a:lvl3pPr>
      <a:lvl4pPr marL="1600200" indent="-228600" algn="l" defTabSz="914400" rtl="0" eaLnBrk="1" latinLnBrk="0" hangingPunct="1">
        <a:spcBef>
          <a:spcPct val="20000"/>
        </a:spcBef>
        <a:buClr>
          <a:srgbClr val="FF0000"/>
        </a:buClr>
        <a:buFont typeface="Wingdings" panose="05000000000000000000" pitchFamily="2" charset="2"/>
        <a:buChar char="n"/>
        <a:defRPr kumimoji="1" sz="20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Wingdings" panose="05000000000000000000" pitchFamily="2" charset="2"/>
        <a:buChar char="n"/>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en-US" altLang="ja-JP" smtClean="0"/>
              <a:t>2015/6/9</a:t>
            </a:r>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smtClean="0"/>
              <a:t>Lecture on Obligation 2015</a:t>
            </a:r>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80BECE-F5FE-4480-9557-6E25550DFE25}" type="slidenum">
              <a:rPr kumimoji="1" lang="ja-JP" altLang="en-US" smtClean="0"/>
              <a:t>‹#›</a:t>
            </a:fld>
            <a:endParaRPr kumimoji="1" lang="ja-JP" altLang="en-US"/>
          </a:p>
        </p:txBody>
      </p:sp>
      <p:sp>
        <p:nvSpPr>
          <p:cNvPr id="7"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8" name="動作設定ボタン : 最初 7">
            <a:hlinkClick r:id="" action="ppaction://noaction" highlightClick="1"/>
          </p:cNvPr>
          <p:cNvSpPr/>
          <p:nvPr userDrawn="1"/>
        </p:nvSpPr>
        <p:spPr>
          <a:xfrm>
            <a:off x="2267784" y="6381368"/>
            <a:ext cx="360000" cy="360000"/>
          </a:xfrm>
          <a:prstGeom prst="actionButtonBeginning">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動作設定ボタン : 最後 8">
            <a:hlinkClick r:id="" action="ppaction://hlinkshowjump?jump=lastslide" highlightClick="1"/>
          </p:cNvPr>
          <p:cNvSpPr/>
          <p:nvPr userDrawn="1"/>
        </p:nvSpPr>
        <p:spPr>
          <a:xfrm>
            <a:off x="7380312" y="6381368"/>
            <a:ext cx="360000" cy="360000"/>
          </a:xfrm>
          <a:prstGeom prst="actionButtonEnd">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動作設定ボタン : 戻る 9">
            <a:hlinkClick r:id="" action="ppaction://hlinkshowjump?jump=lastslideviewed" highlightClick="1"/>
          </p:cNvPr>
          <p:cNvSpPr/>
          <p:nvPr userDrawn="1"/>
        </p:nvSpPr>
        <p:spPr>
          <a:xfrm>
            <a:off x="6492731" y="6381368"/>
            <a:ext cx="360000" cy="360000"/>
          </a:xfrm>
          <a:prstGeom prst="actionButtonReturn">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動作設定ボタン : 情報 10">
            <a:hlinkClick r:id="" action="ppaction://noaction" highlightClick="1"/>
          </p:cNvPr>
          <p:cNvSpPr/>
          <p:nvPr userDrawn="1"/>
        </p:nvSpPr>
        <p:spPr>
          <a:xfrm>
            <a:off x="5652160" y="6381328"/>
            <a:ext cx="360000" cy="360000"/>
          </a:xfrm>
          <a:prstGeom prst="actionButtonInformation">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動作設定ボタン : ホーム 11">
            <a:hlinkClick r:id="" action="ppaction://hlinkshowjump?jump=firstslide" highlightClick="1"/>
          </p:cNvPr>
          <p:cNvSpPr/>
          <p:nvPr userDrawn="1"/>
        </p:nvSpPr>
        <p:spPr>
          <a:xfrm>
            <a:off x="1331640" y="6360671"/>
            <a:ext cx="360000" cy="360000"/>
          </a:xfrm>
          <a:prstGeom prst="actionButtonHome">
            <a:avLst/>
          </a:prstGeom>
          <a:solidFill>
            <a:schemeClr val="accent1">
              <a:lumMod val="60000"/>
              <a:lumOff val="4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動作設定ボタン : 情報 12">
            <a:hlinkClick r:id="rId13" action="ppaction://hlinksldjump" highlightClick="1"/>
          </p:cNvPr>
          <p:cNvSpPr/>
          <p:nvPr userDrawn="1"/>
        </p:nvSpPr>
        <p:spPr>
          <a:xfrm>
            <a:off x="3131840" y="6381897"/>
            <a:ext cx="360000" cy="360000"/>
          </a:xfrm>
          <a:prstGeom prst="actionButtonInformation">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7715321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chemeClr val="tx2"/>
        </a:buClr>
        <a:buFont typeface="Wingdings" panose="05000000000000000000" pitchFamily="2" charset="2"/>
        <a:buChar char="n"/>
        <a:defRPr kumimoji="1" sz="3200" kern="1200">
          <a:solidFill>
            <a:schemeClr val="tx1"/>
          </a:solidFill>
          <a:latin typeface="+mn-lt"/>
          <a:ea typeface="+mn-ea"/>
          <a:cs typeface="+mn-cs"/>
        </a:defRPr>
      </a:lvl1pPr>
      <a:lvl2pPr marL="742950" indent="-285750" algn="l" defTabSz="914400" rtl="0" eaLnBrk="1" latinLnBrk="0" hangingPunct="1">
        <a:spcBef>
          <a:spcPct val="20000"/>
        </a:spcBef>
        <a:buClr>
          <a:srgbClr val="FF0000"/>
        </a:buClr>
        <a:buFont typeface="Wingdings" panose="05000000000000000000" pitchFamily="2" charset="2"/>
        <a:buChar char="n"/>
        <a:defRPr kumimoji="1" sz="28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Wingdings" panose="05000000000000000000" pitchFamily="2" charset="2"/>
        <a:buChar char="n"/>
        <a:defRPr kumimoji="1" sz="2400" kern="1200">
          <a:solidFill>
            <a:schemeClr val="tx1"/>
          </a:solidFill>
          <a:latin typeface="+mn-lt"/>
          <a:ea typeface="+mn-ea"/>
          <a:cs typeface="+mn-cs"/>
        </a:defRPr>
      </a:lvl3pPr>
      <a:lvl4pPr marL="1600200" indent="-228600" algn="l" defTabSz="914400" rtl="0" eaLnBrk="1" latinLnBrk="0" hangingPunct="1">
        <a:spcBef>
          <a:spcPct val="20000"/>
        </a:spcBef>
        <a:buClr>
          <a:srgbClr val="FF0000"/>
        </a:buClr>
        <a:buFont typeface="Wingdings" panose="05000000000000000000" pitchFamily="2" charset="2"/>
        <a:buChar char="n"/>
        <a:defRPr kumimoji="1" sz="20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Wingdings" panose="05000000000000000000" pitchFamily="2" charset="2"/>
        <a:buChar char="n"/>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45.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11.xml.rels><?xml version="1.0" encoding="UTF-8" standalone="yes"?>
<Relationships xmlns="http://schemas.openxmlformats.org/package/2006/relationships"><Relationship Id="rId3" Type="http://schemas.openxmlformats.org/officeDocument/2006/relationships/slide" Target="slide45.xm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12.xml.rels><?xml version="1.0" encoding="UTF-8" standalone="yes"?>
<Relationships xmlns="http://schemas.openxmlformats.org/package/2006/relationships"><Relationship Id="rId3" Type="http://schemas.openxmlformats.org/officeDocument/2006/relationships/slide" Target="slide45.xm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13.xml.rels><?xml version="1.0" encoding="UTF-8" standalone="yes"?>
<Relationships xmlns="http://schemas.openxmlformats.org/package/2006/relationships"><Relationship Id="rId3" Type="http://schemas.openxmlformats.org/officeDocument/2006/relationships/slide" Target="slide45.xm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14.xml.rels><?xml version="1.0" encoding="UTF-8" standalone="yes"?>
<Relationships xmlns="http://schemas.openxmlformats.org/package/2006/relationships"><Relationship Id="rId3" Type="http://schemas.openxmlformats.org/officeDocument/2006/relationships/slide" Target="slide45.xm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15.xml.rels><?xml version="1.0" encoding="UTF-8" standalone="yes"?>
<Relationships xmlns="http://schemas.openxmlformats.org/package/2006/relationships"><Relationship Id="rId3" Type="http://schemas.openxmlformats.org/officeDocument/2006/relationships/slide" Target="slide45.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16.xml.rels><?xml version="1.0" encoding="UTF-8" standalone="yes"?>
<Relationships xmlns="http://schemas.openxmlformats.org/package/2006/relationships"><Relationship Id="rId3" Type="http://schemas.openxmlformats.org/officeDocument/2006/relationships/slide" Target="slide45.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slide" Target="slide9.xml"/><Relationship Id="rId5" Type="http://schemas.openxmlformats.org/officeDocument/2006/relationships/slide" Target="slide3.xml"/><Relationship Id="rId4" Type="http://schemas.openxmlformats.org/officeDocument/2006/relationships/slide" Target="slide27.xml"/></Relationships>
</file>

<file path=ppt/slides/_rels/slide17.xml.rels><?xml version="1.0" encoding="UTF-8" standalone="yes"?>
<Relationships xmlns="http://schemas.openxmlformats.org/package/2006/relationships"><Relationship Id="rId3" Type="http://schemas.openxmlformats.org/officeDocument/2006/relationships/slide" Target="slide45.xml"/><Relationship Id="rId2" Type="http://schemas.openxmlformats.org/officeDocument/2006/relationships/notesSlide" Target="../notesSlides/notesSlide17.xml"/><Relationship Id="rId1" Type="http://schemas.openxmlformats.org/officeDocument/2006/relationships/slideLayout" Target="../slideLayouts/slideLayout6.xml"/><Relationship Id="rId4" Type="http://schemas.openxmlformats.org/officeDocument/2006/relationships/slide" Target="slide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8" Type="http://schemas.openxmlformats.org/officeDocument/2006/relationships/slide" Target="slide25.xml"/><Relationship Id="rId3" Type="http://schemas.openxmlformats.org/officeDocument/2006/relationships/slide" Target="slide3.xml"/><Relationship Id="rId7" Type="http://schemas.openxmlformats.org/officeDocument/2006/relationships/slide" Target="slide10.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slide" Target="slide7.xml"/><Relationship Id="rId5" Type="http://schemas.openxmlformats.org/officeDocument/2006/relationships/slide" Target="slide6.xml"/><Relationship Id="rId4" Type="http://schemas.openxmlformats.org/officeDocument/2006/relationships/slide" Target="slide4.xml"/><Relationship Id="rId9" Type="http://schemas.openxmlformats.org/officeDocument/2006/relationships/slide" Target="slide30.xml"/></Relationships>
</file>

<file path=ppt/slides/_rels/slide20.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slide" Target="slide4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notesSlide" Target="../notesSlides/notesSlide25.xml"/><Relationship Id="rId1" Type="http://schemas.openxmlformats.org/officeDocument/2006/relationships/slideLayout" Target="../slideLayouts/slideLayout4.xml"/><Relationship Id="rId4" Type="http://schemas.openxmlformats.org/officeDocument/2006/relationships/slide" Target="slide45.xml"/></Relationships>
</file>

<file path=ppt/slides/_rels/slide26.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notesSlide" Target="../notesSlides/notesSlide26.xml"/><Relationship Id="rId1" Type="http://schemas.openxmlformats.org/officeDocument/2006/relationships/slideLayout" Target="../slideLayouts/slideLayout6.xml"/><Relationship Id="rId4" Type="http://schemas.openxmlformats.org/officeDocument/2006/relationships/slide" Target="slide17.xml"/></Relationships>
</file>

<file path=ppt/slides/_rels/slide27.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notesSlide" Target="../notesSlides/notesSlide27.xml"/><Relationship Id="rId1" Type="http://schemas.openxmlformats.org/officeDocument/2006/relationships/slideLayout" Target="../slideLayouts/slideLayout6.xml"/><Relationship Id="rId5" Type="http://schemas.openxmlformats.org/officeDocument/2006/relationships/slide" Target="slide45.xml"/><Relationship Id="rId4" Type="http://schemas.openxmlformats.org/officeDocument/2006/relationships/slide" Target="slide16.xml"/></Relationships>
</file>

<file path=ppt/slides/_rels/slide28.xml.rels><?xml version="1.0" encoding="UTF-8" standalone="yes"?>
<Relationships xmlns="http://schemas.openxmlformats.org/package/2006/relationships"><Relationship Id="rId3" Type="http://schemas.openxmlformats.org/officeDocument/2006/relationships/slide" Target="slide29.xml"/><Relationship Id="rId2" Type="http://schemas.openxmlformats.org/officeDocument/2006/relationships/notesSlide" Target="../notesSlides/notesSlide28.xml"/><Relationship Id="rId1" Type="http://schemas.openxmlformats.org/officeDocument/2006/relationships/slideLayout" Target="../slideLayouts/slideLayout6.xml"/><Relationship Id="rId4" Type="http://schemas.openxmlformats.org/officeDocument/2006/relationships/slide" Target="slide17.xml"/></Relationships>
</file>

<file path=ppt/slides/_rels/slide29.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notesSlide" Target="../notesSlides/notesSlide29.xml"/><Relationship Id="rId1" Type="http://schemas.openxmlformats.org/officeDocument/2006/relationships/slideLayout" Target="../slideLayouts/slideLayout6.xml"/><Relationship Id="rId4" Type="http://schemas.openxmlformats.org/officeDocument/2006/relationships/slide" Target="slide17.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slide" Target="slide2.xml"/><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0.xml.rels><?xml version="1.0" encoding="UTF-8" standalone="yes"?>
<Relationships xmlns="http://schemas.openxmlformats.org/package/2006/relationships"><Relationship Id="rId8" Type="http://schemas.openxmlformats.org/officeDocument/2006/relationships/slide" Target="slide36.xml"/><Relationship Id="rId13" Type="http://schemas.openxmlformats.org/officeDocument/2006/relationships/slide" Target="slide41.xml"/><Relationship Id="rId3" Type="http://schemas.openxmlformats.org/officeDocument/2006/relationships/slide" Target="slide31.xml"/><Relationship Id="rId7" Type="http://schemas.openxmlformats.org/officeDocument/2006/relationships/slide" Target="slide35.xml"/><Relationship Id="rId12" Type="http://schemas.openxmlformats.org/officeDocument/2006/relationships/slide" Target="slide40.xml"/><Relationship Id="rId2" Type="http://schemas.openxmlformats.org/officeDocument/2006/relationships/notesSlide" Target="../notesSlides/notesSlide30.xml"/><Relationship Id="rId16" Type="http://schemas.openxmlformats.org/officeDocument/2006/relationships/slide" Target="slide44.xml"/><Relationship Id="rId1" Type="http://schemas.openxmlformats.org/officeDocument/2006/relationships/slideLayout" Target="../slideLayouts/slideLayout3.xml"/><Relationship Id="rId6" Type="http://schemas.openxmlformats.org/officeDocument/2006/relationships/slide" Target="slide34.xml"/><Relationship Id="rId11" Type="http://schemas.openxmlformats.org/officeDocument/2006/relationships/slide" Target="slide39.xml"/><Relationship Id="rId5" Type="http://schemas.openxmlformats.org/officeDocument/2006/relationships/slide" Target="slide33.xml"/><Relationship Id="rId15" Type="http://schemas.openxmlformats.org/officeDocument/2006/relationships/slide" Target="slide43.xml"/><Relationship Id="rId10" Type="http://schemas.openxmlformats.org/officeDocument/2006/relationships/slide" Target="slide38.xml"/><Relationship Id="rId4" Type="http://schemas.openxmlformats.org/officeDocument/2006/relationships/slide" Target="slide32.xml"/><Relationship Id="rId9" Type="http://schemas.openxmlformats.org/officeDocument/2006/relationships/slide" Target="slide37.xml"/><Relationship Id="rId14" Type="http://schemas.openxmlformats.org/officeDocument/2006/relationships/slide" Target="slide42.xml"/></Relationships>
</file>

<file path=ppt/slides/_rels/slide31.xml.rels><?xml version="1.0" encoding="UTF-8" standalone="yes"?>
<Relationships xmlns="http://schemas.openxmlformats.org/package/2006/relationships"><Relationship Id="rId3" Type="http://schemas.openxmlformats.org/officeDocument/2006/relationships/slide" Target="slide30.xm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slide" Target="slide30.xm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slide" Target="slide30.xm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slide" Target="slide30.xm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slide" Target="slide30.xm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slide" Target="slide30.xm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slide" Target="slide30.xm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slide" Target="slide30.xml"/><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slide" Target="slide30.xm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3" Type="http://schemas.openxmlformats.org/officeDocument/2006/relationships/slide" Target="slide30.xml"/><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slide" Target="slide30.xml"/><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slide" Target="slide30.xml"/><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slide" Target="slide30.xml"/><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slide" Target="slide30.xml"/><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notesSlide" Target="../notesSlides/notesSlide45.xml"/><Relationship Id="rId1" Type="http://schemas.openxmlformats.org/officeDocument/2006/relationships/slideLayout" Target="../slideLayouts/slideLayout2.xml"/><Relationship Id="rId6" Type="http://schemas.openxmlformats.org/officeDocument/2006/relationships/slide" Target="slide27.xml"/><Relationship Id="rId5" Type="http://schemas.openxmlformats.org/officeDocument/2006/relationships/slide" Target="slide25.xml"/><Relationship Id="rId4" Type="http://schemas.openxmlformats.org/officeDocument/2006/relationships/slide" Target="slide10.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slide" Target="slide30.xml"/><Relationship Id="rId4" Type="http://schemas.openxmlformats.org/officeDocument/2006/relationships/slide" Target="slide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slide" Target="slide45.xm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slide" Target="slide45.xml"/><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slide" Target="slide30.xml"/><Relationship Id="rId5" Type="http://schemas.openxmlformats.org/officeDocument/2006/relationships/slide" Target="slide5.xml"/><Relationship Id="rId4" Type="http://schemas.openxmlformats.org/officeDocument/2006/relationships/slide" Target="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548680"/>
            <a:ext cx="7772400" cy="2190105"/>
          </a:xfrm>
        </p:spPr>
        <p:txBody>
          <a:bodyPr>
            <a:noAutofit/>
          </a:bodyPr>
          <a:lstStyle/>
          <a:p>
            <a:r>
              <a:rPr kumimoji="1" lang="ja-JP" altLang="en-US" sz="6600" dirty="0" smtClean="0"/>
              <a:t>債権総論</a:t>
            </a:r>
            <a:r>
              <a:rPr kumimoji="1" lang="en-US" altLang="ja-JP" sz="6600" dirty="0" smtClean="0"/>
              <a:t>1</a:t>
            </a:r>
            <a:r>
              <a:rPr kumimoji="1" lang="en-US" altLang="ja-JP" sz="2000" dirty="0" smtClean="0"/>
              <a:t/>
            </a:r>
            <a:br>
              <a:rPr kumimoji="1" lang="en-US" altLang="ja-JP" sz="2000" dirty="0" smtClean="0"/>
            </a:br>
            <a:r>
              <a:rPr kumimoji="1" lang="en-US" altLang="ja-JP" sz="1800" dirty="0" smtClean="0"/>
              <a:t/>
            </a:r>
            <a:br>
              <a:rPr kumimoji="1" lang="en-US" altLang="ja-JP" sz="1800" dirty="0" smtClean="0"/>
            </a:br>
            <a:r>
              <a:rPr kumimoji="1" lang="ja-JP" altLang="en-US" sz="4000" dirty="0" smtClean="0"/>
              <a:t>第</a:t>
            </a:r>
            <a:r>
              <a:rPr kumimoji="1" lang="en-US" altLang="ja-JP" sz="4000" dirty="0" smtClean="0"/>
              <a:t>10</a:t>
            </a:r>
            <a:r>
              <a:rPr kumimoji="1" lang="ja-JP" altLang="en-US" sz="4000" dirty="0" smtClean="0"/>
              <a:t>回（</a:t>
            </a:r>
            <a:r>
              <a:rPr lang="ja-JP" altLang="en-US" sz="4000" dirty="0" smtClean="0"/>
              <a:t>詐害行為取消権</a:t>
            </a:r>
            <a:r>
              <a:rPr kumimoji="1" lang="ja-JP" altLang="en-US" sz="4000" dirty="0" smtClean="0"/>
              <a:t>）</a:t>
            </a:r>
            <a:endParaRPr kumimoji="1" lang="ja-JP" altLang="en-US" sz="4000" dirty="0"/>
          </a:p>
        </p:txBody>
      </p:sp>
      <p:sp>
        <p:nvSpPr>
          <p:cNvPr id="3" name="サブタイトル 2"/>
          <p:cNvSpPr>
            <a:spLocks noGrp="1"/>
          </p:cNvSpPr>
          <p:nvPr>
            <p:ph type="subTitle" idx="1"/>
          </p:nvPr>
        </p:nvSpPr>
        <p:spPr>
          <a:xfrm>
            <a:off x="1371600" y="3094112"/>
            <a:ext cx="6400800" cy="1198984"/>
          </a:xfrm>
        </p:spPr>
        <p:txBody>
          <a:bodyPr/>
          <a:lstStyle/>
          <a:p>
            <a:pPr algn="r"/>
            <a:r>
              <a:rPr kumimoji="1" lang="ja-JP" altLang="en-US" dirty="0" smtClean="0">
                <a:solidFill>
                  <a:schemeClr val="tx1"/>
                </a:solidFill>
              </a:rPr>
              <a:t>明治学院大学法学部教授</a:t>
            </a:r>
            <a:endParaRPr kumimoji="1" lang="en-US" altLang="ja-JP" dirty="0" smtClean="0">
              <a:solidFill>
                <a:schemeClr val="tx1"/>
              </a:solidFill>
            </a:endParaRPr>
          </a:p>
          <a:p>
            <a:pPr algn="r"/>
            <a:r>
              <a:rPr lang="ja-JP" altLang="en-US" dirty="0" smtClean="0">
                <a:solidFill>
                  <a:schemeClr val="tx1"/>
                </a:solidFill>
              </a:rPr>
              <a:t>加賀山茂</a:t>
            </a:r>
            <a:endParaRPr kumimoji="1" lang="ja-JP" altLang="en-US" dirty="0">
              <a:solidFill>
                <a:schemeClr val="tx1"/>
              </a:solidFill>
            </a:endParaRPr>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1</a:t>
            </a:fld>
            <a:endParaRPr kumimoji="1" lang="ja-JP" altLang="en-US"/>
          </a:p>
        </p:txBody>
      </p:sp>
      <p:sp>
        <p:nvSpPr>
          <p:cNvPr id="5" name="日付プレースホルダー 4"/>
          <p:cNvSpPr>
            <a:spLocks noGrp="1"/>
          </p:cNvSpPr>
          <p:nvPr>
            <p:ph type="dt" sz="half" idx="10"/>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1"/>
          </p:nvPr>
        </p:nvSpPr>
        <p:spPr/>
        <p:txBody>
          <a:bodyPr/>
          <a:lstStyle/>
          <a:p>
            <a:r>
              <a:rPr lang="en-US" altLang="ja-JP" smtClean="0"/>
              <a:t>Lecture on Obligation 2015</a:t>
            </a:r>
            <a:endParaRPr lang="ja-JP" altLang="en-US" dirty="0" smtClean="0"/>
          </a:p>
        </p:txBody>
      </p:sp>
      <p:sp>
        <p:nvSpPr>
          <p:cNvPr id="8" name="テキスト ボックス 7"/>
          <p:cNvSpPr txBox="1"/>
          <p:nvPr/>
        </p:nvSpPr>
        <p:spPr>
          <a:xfrm>
            <a:off x="401918" y="4365104"/>
            <a:ext cx="8316924" cy="1631216"/>
          </a:xfrm>
          <a:prstGeom prst="rect">
            <a:avLst/>
          </a:prstGeom>
          <a:noFill/>
        </p:spPr>
        <p:txBody>
          <a:bodyPr wrap="square" rtlCol="0">
            <a:spAutoFit/>
          </a:bodyPr>
          <a:lstStyle/>
          <a:p>
            <a:pPr marL="285750" indent="-285750">
              <a:buClr>
                <a:srgbClr val="002060"/>
              </a:buClr>
              <a:buFont typeface="Wingdings" panose="05000000000000000000" pitchFamily="2" charset="2"/>
              <a:buChar char="n"/>
            </a:pPr>
            <a:r>
              <a:rPr lang="ja-JP" altLang="en-US" sz="2000" dirty="0"/>
              <a:t>六法とノートを用意してください。</a:t>
            </a:r>
            <a:endParaRPr lang="en-US" altLang="ja-JP" sz="2000" dirty="0"/>
          </a:p>
          <a:p>
            <a:pPr marL="541338" lvl="1" indent="-279400">
              <a:buClr>
                <a:srgbClr val="FF0000"/>
              </a:buClr>
              <a:buFont typeface="Wingdings" panose="05000000000000000000" pitchFamily="2" charset="2"/>
              <a:buChar char="n"/>
            </a:pPr>
            <a:r>
              <a:rPr lang="ja-JP" altLang="en-US" sz="2000" dirty="0"/>
              <a:t>条文が出てきたら必ず六法で</a:t>
            </a:r>
            <a:r>
              <a:rPr lang="ja-JP" altLang="en-US" sz="2000" dirty="0" smtClean="0"/>
              <a:t>確かめましょう</a:t>
            </a:r>
            <a:r>
              <a:rPr lang="ja-JP" altLang="en-US" sz="2000" dirty="0"/>
              <a:t>。</a:t>
            </a:r>
            <a:endParaRPr lang="en-US" altLang="ja-JP" sz="2000" dirty="0"/>
          </a:p>
          <a:p>
            <a:pPr marL="541338" lvl="1" indent="-279400">
              <a:buClr>
                <a:srgbClr val="FF0000"/>
              </a:buClr>
              <a:buFont typeface="Wingdings" panose="05000000000000000000" pitchFamily="2" charset="2"/>
              <a:buChar char="n"/>
            </a:pPr>
            <a:r>
              <a:rPr lang="ja-JP" altLang="en-US" sz="2000" dirty="0"/>
              <a:t>疑問点は，ノートに書きとめ，理解できたら</a:t>
            </a:r>
            <a:r>
              <a:rPr lang="ja-JP" altLang="en-US" sz="2000" dirty="0" smtClean="0"/>
              <a:t>，メモを追加しましょう</a:t>
            </a:r>
            <a:r>
              <a:rPr lang="ja-JP" altLang="en-US" sz="2000" dirty="0"/>
              <a:t>。</a:t>
            </a:r>
            <a:endParaRPr lang="en-US" altLang="ja-JP" sz="2000" dirty="0"/>
          </a:p>
          <a:p>
            <a:pPr marL="541338" lvl="1" indent="-279400">
              <a:buClr>
                <a:srgbClr val="FF0000"/>
              </a:buClr>
              <a:buFont typeface="Wingdings" panose="05000000000000000000" pitchFamily="2" charset="2"/>
              <a:buChar char="n"/>
            </a:pPr>
            <a:r>
              <a:rPr lang="ja-JP" altLang="en-US" sz="2000" dirty="0"/>
              <a:t>そのノートがあれば，定期試験の準備</a:t>
            </a:r>
            <a:r>
              <a:rPr lang="ja-JP" altLang="en-US" sz="2000" dirty="0" smtClean="0"/>
              <a:t>がとて</a:t>
            </a:r>
            <a:r>
              <a:rPr lang="ja-JP" altLang="en-US" sz="2000" dirty="0"/>
              <a:t>も</a:t>
            </a:r>
            <a:r>
              <a:rPr lang="ja-JP" altLang="en-US" sz="2000" dirty="0" smtClean="0"/>
              <a:t>楽</a:t>
            </a:r>
            <a:r>
              <a:rPr lang="ja-JP" altLang="en-US" sz="2000" dirty="0"/>
              <a:t>に</a:t>
            </a:r>
            <a:r>
              <a:rPr lang="ja-JP" altLang="en-US" sz="2000" dirty="0" smtClean="0"/>
              <a:t>なります</a:t>
            </a:r>
            <a:r>
              <a:rPr lang="ja-JP" altLang="en-US" sz="2000" dirty="0"/>
              <a:t>。</a:t>
            </a:r>
            <a:endParaRPr lang="en-US" altLang="ja-JP" sz="2000" dirty="0" smtClean="0"/>
          </a:p>
          <a:p>
            <a:pPr marL="541338" lvl="1" indent="-279400">
              <a:buClr>
                <a:srgbClr val="FF0000"/>
              </a:buClr>
              <a:buFont typeface="Wingdings" panose="05000000000000000000" pitchFamily="2" charset="2"/>
              <a:buChar char="n"/>
            </a:pPr>
            <a:r>
              <a:rPr lang="ja-JP" altLang="en-US" sz="2000" dirty="0" smtClean="0"/>
              <a:t>しかも，そのノートは，あなたの一生</a:t>
            </a:r>
            <a:r>
              <a:rPr lang="ja-JP" altLang="en-US" sz="2000" dirty="0"/>
              <a:t>の宝に</a:t>
            </a:r>
            <a:r>
              <a:rPr lang="ja-JP" altLang="en-US" sz="2000" dirty="0" smtClean="0"/>
              <a:t>なることでしょう。</a:t>
            </a:r>
            <a:endParaRPr lang="en-US" altLang="ja-JP" sz="2000" dirty="0"/>
          </a:p>
        </p:txBody>
      </p:sp>
    </p:spTree>
    <p:extLst>
      <p:ext uri="{BB962C8B-B14F-4D97-AF65-F5344CB8AC3E}">
        <p14:creationId xmlns:p14="http://schemas.microsoft.com/office/powerpoint/2010/main" val="381871936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1500"/>
                                        <p:tgtEl>
                                          <p:spTgt spid="2"/>
                                        </p:tgtEl>
                                      </p:cBhvr>
                                    </p:animEffect>
                                  </p:childTnLst>
                                </p:cTn>
                              </p:par>
                            </p:childTnLst>
                          </p:cTn>
                        </p:par>
                        <p:par>
                          <p:cTn id="8" fill="hold">
                            <p:stCondLst>
                              <p:cond delay="2000"/>
                            </p:stCondLst>
                            <p:childTnLst>
                              <p:par>
                                <p:cTn id="9" presetID="22" presetClass="entr" presetSubtype="8" fill="hold" grpId="0" nodeType="afterEffect">
                                  <p:stCondLst>
                                    <p:cond delay="25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left)">
                                      <p:cBhvr>
                                        <p:cTn id="11" dur="750"/>
                                        <p:tgtEl>
                                          <p:spTgt spid="3">
                                            <p:txEl>
                                              <p:pRg st="0" end="0"/>
                                            </p:txEl>
                                          </p:spTgt>
                                        </p:tgtEl>
                                      </p:cBhvr>
                                    </p:animEffect>
                                  </p:childTnLst>
                                </p:cTn>
                              </p:par>
                            </p:childTnLst>
                          </p:cTn>
                        </p:par>
                        <p:par>
                          <p:cTn id="12" fill="hold">
                            <p:stCondLst>
                              <p:cond delay="3000"/>
                            </p:stCondLst>
                            <p:childTnLst>
                              <p:par>
                                <p:cTn id="13" presetID="22" presetClass="entr" presetSubtype="8" fill="hold" grpId="0" nodeType="afterEffect">
                                  <p:stCondLst>
                                    <p:cond delay="25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left)">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8">
                                            <p:txEl>
                                              <p:pRg st="0" end="0"/>
                                            </p:txEl>
                                          </p:spTgt>
                                        </p:tgtEl>
                                        <p:attrNameLst>
                                          <p:attrName>style.visibility</p:attrName>
                                        </p:attrNameLst>
                                      </p:cBhvr>
                                      <p:to>
                                        <p:strVal val="visible"/>
                                      </p:to>
                                    </p:set>
                                    <p:animEffect transition="in" filter="wipe(left)">
                                      <p:cBhvr>
                                        <p:cTn id="20" dur="1000"/>
                                        <p:tgtEl>
                                          <p:spTgt spid="8">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8">
                                            <p:txEl>
                                              <p:pRg st="1" end="1"/>
                                            </p:txEl>
                                          </p:spTgt>
                                        </p:tgtEl>
                                        <p:attrNameLst>
                                          <p:attrName>style.visibility</p:attrName>
                                        </p:attrNameLst>
                                      </p:cBhvr>
                                      <p:to>
                                        <p:strVal val="visible"/>
                                      </p:to>
                                    </p:set>
                                    <p:animEffect transition="in" filter="wipe(left)">
                                      <p:cBhvr>
                                        <p:cTn id="25" dur="1000"/>
                                        <p:tgtEl>
                                          <p:spTgt spid="8">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8">
                                            <p:txEl>
                                              <p:pRg st="2" end="2"/>
                                            </p:txEl>
                                          </p:spTgt>
                                        </p:tgtEl>
                                        <p:attrNameLst>
                                          <p:attrName>style.visibility</p:attrName>
                                        </p:attrNameLst>
                                      </p:cBhvr>
                                      <p:to>
                                        <p:strVal val="visible"/>
                                      </p:to>
                                    </p:set>
                                    <p:animEffect transition="in" filter="wipe(left)">
                                      <p:cBhvr>
                                        <p:cTn id="30" dur="1250"/>
                                        <p:tgtEl>
                                          <p:spTgt spid="8">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8">
                                            <p:txEl>
                                              <p:pRg st="3" end="3"/>
                                            </p:txEl>
                                          </p:spTgt>
                                        </p:tgtEl>
                                        <p:attrNameLst>
                                          <p:attrName>style.visibility</p:attrName>
                                        </p:attrNameLst>
                                      </p:cBhvr>
                                      <p:to>
                                        <p:strVal val="visible"/>
                                      </p:to>
                                    </p:set>
                                    <p:animEffect transition="in" filter="wipe(left)">
                                      <p:cBhvr>
                                        <p:cTn id="35" dur="1000"/>
                                        <p:tgtEl>
                                          <p:spTgt spid="8">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8">
                                            <p:txEl>
                                              <p:pRg st="4" end="4"/>
                                            </p:txEl>
                                          </p:spTgt>
                                        </p:tgtEl>
                                        <p:attrNameLst>
                                          <p:attrName>style.visibility</p:attrName>
                                        </p:attrNameLst>
                                      </p:cBhvr>
                                      <p:to>
                                        <p:strVal val="visible"/>
                                      </p:to>
                                    </p:set>
                                    <p:animEffect transition="in" filter="wipe(left)">
                                      <p:cBhvr>
                                        <p:cTn id="40" dur="10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8"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詐害行為取消権（</a:t>
            </a:r>
            <a:r>
              <a:rPr kumimoji="1" lang="en-US" altLang="ja-JP" dirty="0" smtClean="0"/>
              <a:t>3/3</a:t>
            </a:r>
            <a:r>
              <a:rPr lang="ja-JP" altLang="en-US" dirty="0"/>
              <a:t>）</a:t>
            </a:r>
            <a:r>
              <a:rPr lang="ja-JP" altLang="en-US" sz="3100" dirty="0"/>
              <a:t>→</a:t>
            </a:r>
            <a:r>
              <a:rPr lang="en-US" altLang="ja-JP" sz="3100" dirty="0">
                <a:hlinkClick r:id="rId3" action="ppaction://hlinksldjump"/>
              </a:rPr>
              <a:t>Q8</a:t>
            </a:r>
            <a:r>
              <a:rPr kumimoji="1" lang="en-US" altLang="ja-JP" dirty="0" smtClean="0"/>
              <a:t/>
            </a:r>
            <a:br>
              <a:rPr kumimoji="1" lang="en-US" altLang="ja-JP" dirty="0" smtClean="0"/>
            </a:br>
            <a:r>
              <a:rPr kumimoji="1" lang="ja-JP" altLang="en-US" sz="3600" dirty="0" smtClean="0"/>
              <a:t>取消しの意味に関する学説</a:t>
            </a:r>
            <a:r>
              <a:rPr kumimoji="1" lang="ja-JP" altLang="en-US" sz="3100" dirty="0" smtClean="0"/>
              <a:t>→</a:t>
            </a:r>
            <a:r>
              <a:rPr lang="ja-JP" altLang="en-US" sz="3100" dirty="0">
                <a:hlinkClick r:id="rId4" action="ppaction://hlinksldjump"/>
              </a:rPr>
              <a:t>債権</a:t>
            </a:r>
            <a:r>
              <a:rPr lang="ja-JP" altLang="en-US" sz="3100" dirty="0" smtClean="0">
                <a:hlinkClick r:id="rId4" action="ppaction://hlinksldjump"/>
              </a:rPr>
              <a:t>総論</a:t>
            </a:r>
            <a:endParaRPr kumimoji="1" lang="ja-JP" altLang="en-US" sz="3100"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341398311"/>
              </p:ext>
            </p:extLst>
          </p:nvPr>
        </p:nvGraphicFramePr>
        <p:xfrm>
          <a:off x="457200" y="1600200"/>
          <a:ext cx="8363272" cy="4490720"/>
        </p:xfrm>
        <a:graphic>
          <a:graphicData uri="http://schemas.openxmlformats.org/drawingml/2006/table">
            <a:tbl>
              <a:tblPr firstRow="1" bandRow="1">
                <a:tableStyleId>{5C22544A-7EE6-4342-B048-85BDC9FD1C3A}</a:tableStyleId>
              </a:tblPr>
              <a:tblGrid>
                <a:gridCol w="1234480"/>
                <a:gridCol w="1152128"/>
                <a:gridCol w="1008112"/>
                <a:gridCol w="864096"/>
                <a:gridCol w="864096"/>
                <a:gridCol w="1152128"/>
                <a:gridCol w="2088232"/>
              </a:tblGrid>
              <a:tr h="370840">
                <a:tc rowSpan="2">
                  <a:txBody>
                    <a:bodyPr/>
                    <a:lstStyle/>
                    <a:p>
                      <a:pPr algn="ct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kumimoji="1" lang="ja-JP" altLang="en-US" dirty="0" smtClean="0"/>
                        <a:t>取消しの意味</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kumimoji="1" lang="ja-JP" altLang="en-US" dirty="0" smtClean="0"/>
                        <a:t>相手方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pPr algn="ctr"/>
                      <a:r>
                        <a:rPr kumimoji="1" lang="ja-JP" altLang="en-US" dirty="0" smtClean="0"/>
                        <a:t>詐害行為の取消しの効果</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dirty="0"/>
                    </a:p>
                  </a:txBody>
                  <a:tcPr anchor="ctr"/>
                </a:tc>
                <a:tc hMerge="1">
                  <a:txBody>
                    <a:bodyPr/>
                    <a:lstStyle/>
                    <a:p>
                      <a:pPr algn="ctr"/>
                      <a:endParaRPr kumimoji="1" lang="ja-JP" altLang="en-US" dirty="0"/>
                    </a:p>
                  </a:txBody>
                  <a:tcPr anchor="ctr"/>
                </a:tc>
                <a:tc rowSpan="2">
                  <a:txBody>
                    <a:bodyPr/>
                    <a:lstStyle/>
                    <a:p>
                      <a:pPr algn="ctr"/>
                      <a:r>
                        <a:rPr kumimoji="1" lang="ja-JP" altLang="en-US" dirty="0" smtClean="0"/>
                        <a:t>実効性の確保</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vMerge="1">
                  <a:txBody>
                    <a:bodyPr/>
                    <a:lstStyle/>
                    <a:p>
                      <a:pPr algn="ctr"/>
                      <a:endParaRPr kumimoji="1" lang="ja-JP" altLang="en-US" dirty="0"/>
                    </a:p>
                  </a:txBody>
                  <a:tcPr anchor="ctr"/>
                </a:tc>
                <a:tc vMerge="1">
                  <a:txBody>
                    <a:bodyPr/>
                    <a:lstStyle/>
                    <a:p>
                      <a:pPr algn="ctr"/>
                      <a:endParaRPr kumimoji="1" lang="ja-JP" altLang="en-US" dirty="0"/>
                    </a:p>
                  </a:txBody>
                  <a:tcPr anchor="ctr"/>
                </a:tc>
                <a:tc vMerge="1">
                  <a:txBody>
                    <a:bodyPr/>
                    <a:lstStyle/>
                    <a:p>
                      <a:pPr algn="ctr"/>
                      <a:endParaRPr kumimoji="1" lang="ja-JP" altLang="en-US" dirty="0"/>
                    </a:p>
                  </a:txBody>
                  <a:tcPr anchor="ctr"/>
                </a:tc>
                <a:tc>
                  <a:txBody>
                    <a:bodyPr/>
                    <a:lstStyle/>
                    <a:p>
                      <a:pPr algn="ctr"/>
                      <a:r>
                        <a:rPr kumimoji="1" lang="en-US" altLang="ja-JP" dirty="0" smtClean="0">
                          <a:solidFill>
                            <a:schemeClr val="bg1"/>
                          </a:solidFill>
                        </a:rPr>
                        <a:t>A</a:t>
                      </a:r>
                      <a:r>
                        <a:rPr kumimoji="1" lang="ja-JP" altLang="en-US" dirty="0" smtClean="0">
                          <a:solidFill>
                            <a:schemeClr val="bg1"/>
                          </a:solidFill>
                        </a:rPr>
                        <a:t>・</a:t>
                      </a:r>
                      <a:r>
                        <a:rPr kumimoji="1" lang="en-US" altLang="ja-JP" dirty="0" smtClean="0">
                          <a:solidFill>
                            <a:schemeClr val="bg1"/>
                          </a:solidFill>
                        </a:rPr>
                        <a:t>B</a:t>
                      </a:r>
                      <a:r>
                        <a:rPr kumimoji="1" lang="ja-JP" altLang="en-US" dirty="0" smtClean="0">
                          <a:solidFill>
                            <a:schemeClr val="bg1"/>
                          </a:solidFill>
                        </a:rPr>
                        <a:t>間</a:t>
                      </a:r>
                      <a:endParaRPr kumimoji="1" lang="ja-JP" altLang="en-US"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kumimoji="1" lang="en-US" altLang="ja-JP" dirty="0" smtClean="0">
                          <a:solidFill>
                            <a:schemeClr val="bg1"/>
                          </a:solidFill>
                        </a:rPr>
                        <a:t>B</a:t>
                      </a:r>
                      <a:r>
                        <a:rPr kumimoji="1" lang="ja-JP" altLang="en-US" dirty="0" smtClean="0">
                          <a:solidFill>
                            <a:schemeClr val="bg1"/>
                          </a:solidFill>
                        </a:rPr>
                        <a:t>・</a:t>
                      </a:r>
                      <a:r>
                        <a:rPr kumimoji="1" lang="en-US" altLang="ja-JP" dirty="0" smtClean="0">
                          <a:solidFill>
                            <a:schemeClr val="bg1"/>
                          </a:solidFill>
                        </a:rPr>
                        <a:t>C</a:t>
                      </a:r>
                      <a:r>
                        <a:rPr kumimoji="1" lang="ja-JP" altLang="en-US" dirty="0" smtClean="0">
                          <a:solidFill>
                            <a:schemeClr val="bg1"/>
                          </a:solidFill>
                        </a:rPr>
                        <a:t>間</a:t>
                      </a:r>
                      <a:endParaRPr kumimoji="1" lang="ja-JP" altLang="en-US"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kumimoji="1" lang="en-US" altLang="ja-JP" dirty="0" smtClean="0">
                          <a:solidFill>
                            <a:schemeClr val="bg1"/>
                          </a:solidFill>
                        </a:rPr>
                        <a:t>A</a:t>
                      </a:r>
                      <a:r>
                        <a:rPr kumimoji="1" lang="ja-JP" altLang="en-US" dirty="0" smtClean="0">
                          <a:solidFill>
                            <a:schemeClr val="bg1"/>
                          </a:solidFill>
                        </a:rPr>
                        <a:t>・</a:t>
                      </a:r>
                      <a:r>
                        <a:rPr kumimoji="1" lang="en-US" altLang="ja-JP" dirty="0" smtClean="0">
                          <a:solidFill>
                            <a:schemeClr val="bg1"/>
                          </a:solidFill>
                        </a:rPr>
                        <a:t>C</a:t>
                      </a:r>
                      <a:r>
                        <a:rPr kumimoji="1" lang="ja-JP" altLang="en-US" dirty="0" smtClean="0">
                          <a:solidFill>
                            <a:schemeClr val="bg1"/>
                          </a:solidFill>
                        </a:rPr>
                        <a:t>間</a:t>
                      </a:r>
                      <a:endParaRPr kumimoji="1" lang="ja-JP" altLang="en-US"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vMerge="1">
                  <a:txBody>
                    <a:bodyPr/>
                    <a:lstStyle/>
                    <a:p>
                      <a:pPr algn="ctr"/>
                      <a:endParaRPr kumimoji="1" lang="ja-JP" altLang="en-US" dirty="0"/>
                    </a:p>
                  </a:txBody>
                  <a:tcPr anchor="ctr"/>
                </a:tc>
              </a:tr>
              <a:tr h="370840">
                <a:tc>
                  <a:txBody>
                    <a:bodyPr/>
                    <a:lstStyle/>
                    <a:p>
                      <a:pPr algn="ctr"/>
                      <a:r>
                        <a:rPr kumimoji="1" lang="ja-JP" altLang="en-US" b="1" dirty="0" smtClean="0"/>
                        <a:t>形成権説</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dirty="0" smtClean="0"/>
                        <a:t>詐害行為の取消し</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dirty="0" smtClean="0"/>
                        <a:t>B</a:t>
                      </a:r>
                      <a:r>
                        <a:rPr kumimoji="1" lang="ja-JP" altLang="en-US" dirty="0" smtClean="0"/>
                        <a:t>＋</a:t>
                      </a:r>
                      <a:r>
                        <a:rPr kumimoji="1" lang="en-US" altLang="ja-JP" dirty="0" smtClean="0"/>
                        <a:t>C</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無効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無効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無効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dirty="0" smtClean="0"/>
                        <a:t>B</a:t>
                      </a:r>
                      <a:r>
                        <a:rPr kumimoji="1" lang="ja-JP" altLang="en-US" dirty="0" smtClean="0"/>
                        <a:t>と</a:t>
                      </a:r>
                      <a:r>
                        <a:rPr kumimoji="1" lang="en-US" altLang="ja-JP" dirty="0" smtClean="0"/>
                        <a:t>C</a:t>
                      </a:r>
                      <a:r>
                        <a:rPr kumimoji="1" lang="ja-JP" altLang="en-US" dirty="0" smtClean="0"/>
                        <a:t>の双方を訴えなければならない</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ctr"/>
                      <a:r>
                        <a:rPr kumimoji="1" lang="ja-JP" altLang="en-US" b="1" dirty="0" smtClean="0"/>
                        <a:t>請求権説</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dirty="0" smtClean="0"/>
                        <a:t>逸失財産の取戻し</a:t>
                      </a:r>
                      <a:endParaRPr kumimoji="1" lang="en-US" altLang="ja-JP"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dirty="0" smtClean="0"/>
                        <a:t>C</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有効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有効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有効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r>
                        <a:rPr kumimoji="1" lang="en-US" altLang="ja-JP" dirty="0" smtClean="0"/>
                        <a:t>C</a:t>
                      </a:r>
                      <a:r>
                        <a:rPr kumimoji="1" lang="ja-JP" altLang="en-US" dirty="0" err="1" smtClean="0"/>
                        <a:t>だけを</a:t>
                      </a:r>
                      <a:r>
                        <a:rPr kumimoji="1" lang="ja-JP" altLang="en-US" dirty="0" smtClean="0"/>
                        <a:t>訴えることができるが，逆に，</a:t>
                      </a:r>
                      <a:r>
                        <a:rPr kumimoji="1" lang="en-US" altLang="ja-JP" dirty="0" smtClean="0"/>
                        <a:t>B</a:t>
                      </a:r>
                      <a:r>
                        <a:rPr kumimoji="1" lang="ja-JP" altLang="en-US" dirty="0" smtClean="0"/>
                        <a:t>に対して物の受け取り，登記の引取りを強制できない</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ctr"/>
                      <a:r>
                        <a:rPr kumimoji="1" lang="ja-JP" altLang="en-US" b="1" dirty="0" smtClean="0"/>
                        <a:t>折衷説</a:t>
                      </a:r>
                      <a:r>
                        <a:rPr kumimoji="1" lang="en-US" altLang="ja-JP" b="1" dirty="0" smtClean="0"/>
                        <a:t/>
                      </a:r>
                      <a:br>
                        <a:rPr kumimoji="1" lang="en-US" altLang="ja-JP" b="1" dirty="0" smtClean="0"/>
                      </a:br>
                      <a:r>
                        <a:rPr kumimoji="1" lang="ja-JP" altLang="en-US" b="1" dirty="0" smtClean="0"/>
                        <a:t>（相対的</a:t>
                      </a:r>
                      <a:r>
                        <a:rPr kumimoji="1" lang="en-US" altLang="ja-JP" b="1" dirty="0" smtClean="0"/>
                        <a:t/>
                      </a:r>
                      <a:br>
                        <a:rPr kumimoji="1" lang="en-US" altLang="ja-JP" b="1" dirty="0" smtClean="0"/>
                      </a:br>
                      <a:r>
                        <a:rPr kumimoji="1" lang="ja-JP" altLang="en-US" b="1" dirty="0" smtClean="0"/>
                        <a:t>取消説）</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dirty="0" smtClean="0"/>
                        <a:t>取消しと取戻し</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dirty="0" smtClean="0"/>
                        <a:t>C</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有効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有効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無効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ja-JP" altLang="en-US" dirty="0"/>
                    </a:p>
                  </a:txBody>
                  <a:tcPr anchor="ctr"/>
                </a:tc>
              </a:tr>
              <a:tr h="370840">
                <a:tc>
                  <a:txBody>
                    <a:bodyPr/>
                    <a:lstStyle/>
                    <a:p>
                      <a:pPr algn="ctr"/>
                      <a:r>
                        <a:rPr kumimoji="1" lang="ja-JP" altLang="en-US" b="1" dirty="0" smtClean="0"/>
                        <a:t>責任説</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dirty="0" smtClean="0"/>
                        <a:t>責任移転の無効</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dirty="0" smtClean="0"/>
                        <a:t>B</a:t>
                      </a:r>
                      <a:r>
                        <a:rPr kumimoji="1" lang="ja-JP" altLang="en-US" dirty="0" smtClean="0"/>
                        <a:t>＋</a:t>
                      </a:r>
                      <a:r>
                        <a:rPr kumimoji="1" lang="en-US" altLang="ja-JP" dirty="0" smtClean="0"/>
                        <a:t>C</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有効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有効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有効だが</a:t>
                      </a:r>
                      <a:r>
                        <a:rPr kumimoji="1" lang="en-US" altLang="ja-JP" dirty="0" smtClean="0"/>
                        <a:t/>
                      </a:r>
                      <a:br>
                        <a:rPr kumimoji="1" lang="en-US" altLang="ja-JP" dirty="0" smtClean="0"/>
                      </a:br>
                      <a:r>
                        <a:rPr kumimoji="1" lang="ja-JP" altLang="en-US" dirty="0" smtClean="0"/>
                        <a:t>責任無効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別途，執行認容判決が必要</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ctr"/>
                      <a:r>
                        <a:rPr kumimoji="1" lang="ja-JP" altLang="en-US" b="1" dirty="0" smtClean="0"/>
                        <a:t>訴権説</a:t>
                      </a:r>
                      <a:endParaRPr kumimoji="1" lang="en-US" altLang="ja-JP" b="1" dirty="0" smtClean="0"/>
                    </a:p>
                    <a:p>
                      <a:pPr algn="ctr"/>
                      <a:r>
                        <a:rPr kumimoji="1" lang="ja-JP" altLang="en-US" b="1" dirty="0" smtClean="0"/>
                        <a:t>（対抗不能説）</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dirty="0" smtClean="0"/>
                        <a:t>責任移転の対抗不能</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dirty="0" smtClean="0"/>
                        <a:t>C</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有効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有効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有効だが</a:t>
                      </a:r>
                      <a:r>
                        <a:rPr kumimoji="1" lang="en-US" altLang="ja-JP" dirty="0" smtClean="0"/>
                        <a:t/>
                      </a:r>
                      <a:br>
                        <a:rPr kumimoji="1" lang="en-US" altLang="ja-JP" dirty="0" smtClean="0"/>
                      </a:br>
                      <a:r>
                        <a:rPr kumimoji="1" lang="ja-JP" altLang="en-US" dirty="0" smtClean="0"/>
                        <a:t>対抗不能</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dirty="0" smtClean="0"/>
                        <a:t>B</a:t>
                      </a:r>
                      <a:r>
                        <a:rPr kumimoji="1" lang="ja-JP" altLang="en-US" dirty="0" smtClean="0"/>
                        <a:t>名義のまま，</a:t>
                      </a:r>
                      <a:r>
                        <a:rPr kumimoji="1" lang="en-US" altLang="ja-JP" dirty="0" smtClean="0"/>
                        <a:t>C</a:t>
                      </a:r>
                      <a:r>
                        <a:rPr kumimoji="1" lang="ja-JP" altLang="en-US" dirty="0" smtClean="0"/>
                        <a:t>に対する強制執行が可能となる</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3" name="日付プレースホルダー 2"/>
          <p:cNvSpPr>
            <a:spLocks noGrp="1"/>
          </p:cNvSpPr>
          <p:nvPr>
            <p:ph type="dt" sz="half" idx="10"/>
          </p:nvPr>
        </p:nvSpPr>
        <p:spPr/>
        <p:txBody>
          <a:bodyPr/>
          <a:lstStyle/>
          <a:p>
            <a:r>
              <a:rPr kumimoji="1" lang="en-US" altLang="ja-JP" smtClean="0"/>
              <a:t>2015/6/9</a:t>
            </a:r>
            <a:endParaRPr kumimoji="1" lang="ja-JP" altLang="en-US"/>
          </a:p>
        </p:txBody>
      </p:sp>
      <p:sp>
        <p:nvSpPr>
          <p:cNvPr id="4" name="フッター プレースホルダー 3"/>
          <p:cNvSpPr>
            <a:spLocks noGrp="1"/>
          </p:cNvSpPr>
          <p:nvPr>
            <p:ph type="ftr" sz="quarter" idx="11"/>
          </p:nvPr>
        </p:nvSpPr>
        <p:spPr/>
        <p:txBody>
          <a:bodyPr/>
          <a:lstStyle/>
          <a:p>
            <a:r>
              <a:rPr lang="en-US" altLang="ja-JP" smtClean="0"/>
              <a:t>Lecture on Obligation 2015</a:t>
            </a:r>
            <a:endParaRPr lang="ja-JP" altLang="en-US" dirty="0" smtClean="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10</a:t>
            </a:fld>
            <a:endParaRPr kumimoji="1" lang="ja-JP" altLang="en-US"/>
          </a:p>
        </p:txBody>
      </p:sp>
    </p:spTree>
    <p:extLst>
      <p:ext uri="{BB962C8B-B14F-4D97-AF65-F5344CB8AC3E}">
        <p14:creationId xmlns:p14="http://schemas.microsoft.com/office/powerpoint/2010/main" val="1542110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詐害行為取消権（</a:t>
            </a:r>
            <a:r>
              <a:rPr kumimoji="1" lang="en-US" altLang="ja-JP" dirty="0" smtClean="0"/>
              <a:t>3/3</a:t>
            </a:r>
            <a:r>
              <a:rPr lang="ja-JP" altLang="en-US" dirty="0"/>
              <a:t>）</a:t>
            </a:r>
            <a:r>
              <a:rPr lang="ja-JP" altLang="en-US" sz="3100" dirty="0"/>
              <a:t>→</a:t>
            </a:r>
            <a:r>
              <a:rPr lang="en-US" altLang="ja-JP" sz="3100" dirty="0">
                <a:hlinkClick r:id="rId3" action="ppaction://hlinksldjump"/>
              </a:rPr>
              <a:t>Q8</a:t>
            </a:r>
            <a:r>
              <a:rPr kumimoji="1" lang="en-US" altLang="ja-JP" dirty="0" smtClean="0"/>
              <a:t/>
            </a:r>
            <a:br>
              <a:rPr kumimoji="1" lang="en-US" altLang="ja-JP" dirty="0" smtClean="0"/>
            </a:br>
            <a:r>
              <a:rPr kumimoji="1" lang="ja-JP" altLang="en-US" sz="3600" dirty="0" smtClean="0"/>
              <a:t>取消しの意味に関する学説</a:t>
            </a:r>
            <a:r>
              <a:rPr kumimoji="1" lang="ja-JP" altLang="en-US" sz="3100" dirty="0" smtClean="0"/>
              <a:t>→</a:t>
            </a:r>
            <a:r>
              <a:rPr lang="ja-JP" altLang="en-US" sz="3100" dirty="0">
                <a:hlinkClick r:id="rId4" action="ppaction://hlinksldjump"/>
              </a:rPr>
              <a:t>債権</a:t>
            </a:r>
            <a:r>
              <a:rPr lang="ja-JP" altLang="en-US" sz="3100" dirty="0" smtClean="0">
                <a:hlinkClick r:id="rId4" action="ppaction://hlinksldjump"/>
              </a:rPr>
              <a:t>総論</a:t>
            </a:r>
            <a:endParaRPr kumimoji="1" lang="ja-JP" altLang="en-US" sz="3100"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332318422"/>
              </p:ext>
            </p:extLst>
          </p:nvPr>
        </p:nvGraphicFramePr>
        <p:xfrm>
          <a:off x="457200" y="1600200"/>
          <a:ext cx="8363272" cy="4490720"/>
        </p:xfrm>
        <a:graphic>
          <a:graphicData uri="http://schemas.openxmlformats.org/drawingml/2006/table">
            <a:tbl>
              <a:tblPr firstRow="1" bandRow="1">
                <a:tableStyleId>{5C22544A-7EE6-4342-B048-85BDC9FD1C3A}</a:tableStyleId>
              </a:tblPr>
              <a:tblGrid>
                <a:gridCol w="1234480"/>
                <a:gridCol w="1152128"/>
                <a:gridCol w="1008112"/>
                <a:gridCol w="864096"/>
                <a:gridCol w="864096"/>
                <a:gridCol w="1152128"/>
                <a:gridCol w="2088232"/>
              </a:tblGrid>
              <a:tr h="370840">
                <a:tc rowSpan="2">
                  <a:txBody>
                    <a:bodyPr/>
                    <a:lstStyle/>
                    <a:p>
                      <a:pPr algn="ct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kumimoji="1" lang="ja-JP" altLang="en-US" dirty="0" smtClean="0"/>
                        <a:t>取消しの意味</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kumimoji="1" lang="ja-JP" altLang="en-US" dirty="0" smtClean="0"/>
                        <a:t>相手方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pPr algn="ctr"/>
                      <a:r>
                        <a:rPr kumimoji="1" lang="ja-JP" altLang="en-US" dirty="0" smtClean="0"/>
                        <a:t>詐害行為の取消しの効果</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dirty="0"/>
                    </a:p>
                  </a:txBody>
                  <a:tcPr anchor="ctr"/>
                </a:tc>
                <a:tc hMerge="1">
                  <a:txBody>
                    <a:bodyPr/>
                    <a:lstStyle/>
                    <a:p>
                      <a:pPr algn="ctr"/>
                      <a:endParaRPr kumimoji="1" lang="ja-JP" altLang="en-US" dirty="0"/>
                    </a:p>
                  </a:txBody>
                  <a:tcPr anchor="ctr"/>
                </a:tc>
                <a:tc rowSpan="2">
                  <a:txBody>
                    <a:bodyPr/>
                    <a:lstStyle/>
                    <a:p>
                      <a:pPr algn="ctr"/>
                      <a:r>
                        <a:rPr kumimoji="1" lang="ja-JP" altLang="en-US" dirty="0" smtClean="0"/>
                        <a:t>実効性の確保</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vMerge="1">
                  <a:txBody>
                    <a:bodyPr/>
                    <a:lstStyle/>
                    <a:p>
                      <a:pPr algn="ctr"/>
                      <a:endParaRPr kumimoji="1" lang="ja-JP" altLang="en-US" dirty="0"/>
                    </a:p>
                  </a:txBody>
                  <a:tcPr anchor="ctr"/>
                </a:tc>
                <a:tc vMerge="1">
                  <a:txBody>
                    <a:bodyPr/>
                    <a:lstStyle/>
                    <a:p>
                      <a:pPr algn="ctr"/>
                      <a:endParaRPr kumimoji="1" lang="ja-JP" altLang="en-US" dirty="0"/>
                    </a:p>
                  </a:txBody>
                  <a:tcPr anchor="ctr"/>
                </a:tc>
                <a:tc vMerge="1">
                  <a:txBody>
                    <a:bodyPr/>
                    <a:lstStyle/>
                    <a:p>
                      <a:pPr algn="ctr"/>
                      <a:endParaRPr kumimoji="1" lang="ja-JP" altLang="en-US" dirty="0"/>
                    </a:p>
                  </a:txBody>
                  <a:tcPr anchor="ctr"/>
                </a:tc>
                <a:tc>
                  <a:txBody>
                    <a:bodyPr/>
                    <a:lstStyle/>
                    <a:p>
                      <a:pPr algn="ctr"/>
                      <a:r>
                        <a:rPr kumimoji="1" lang="en-US" altLang="ja-JP" dirty="0" smtClean="0">
                          <a:solidFill>
                            <a:schemeClr val="bg1"/>
                          </a:solidFill>
                        </a:rPr>
                        <a:t>A</a:t>
                      </a:r>
                      <a:r>
                        <a:rPr kumimoji="1" lang="ja-JP" altLang="en-US" dirty="0" smtClean="0">
                          <a:solidFill>
                            <a:schemeClr val="bg1"/>
                          </a:solidFill>
                        </a:rPr>
                        <a:t>・</a:t>
                      </a:r>
                      <a:r>
                        <a:rPr kumimoji="1" lang="en-US" altLang="ja-JP" dirty="0" smtClean="0">
                          <a:solidFill>
                            <a:schemeClr val="bg1"/>
                          </a:solidFill>
                        </a:rPr>
                        <a:t>B</a:t>
                      </a:r>
                      <a:r>
                        <a:rPr kumimoji="1" lang="ja-JP" altLang="en-US" dirty="0" smtClean="0">
                          <a:solidFill>
                            <a:schemeClr val="bg1"/>
                          </a:solidFill>
                        </a:rPr>
                        <a:t>間</a:t>
                      </a:r>
                      <a:endParaRPr kumimoji="1" lang="ja-JP" altLang="en-US"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kumimoji="1" lang="en-US" altLang="ja-JP" dirty="0" smtClean="0">
                          <a:solidFill>
                            <a:schemeClr val="bg1"/>
                          </a:solidFill>
                        </a:rPr>
                        <a:t>B</a:t>
                      </a:r>
                      <a:r>
                        <a:rPr kumimoji="1" lang="ja-JP" altLang="en-US" dirty="0" smtClean="0">
                          <a:solidFill>
                            <a:schemeClr val="bg1"/>
                          </a:solidFill>
                        </a:rPr>
                        <a:t>・</a:t>
                      </a:r>
                      <a:r>
                        <a:rPr kumimoji="1" lang="en-US" altLang="ja-JP" dirty="0" smtClean="0">
                          <a:solidFill>
                            <a:schemeClr val="bg1"/>
                          </a:solidFill>
                        </a:rPr>
                        <a:t>C</a:t>
                      </a:r>
                      <a:r>
                        <a:rPr kumimoji="1" lang="ja-JP" altLang="en-US" dirty="0" smtClean="0">
                          <a:solidFill>
                            <a:schemeClr val="bg1"/>
                          </a:solidFill>
                        </a:rPr>
                        <a:t>間</a:t>
                      </a:r>
                      <a:endParaRPr kumimoji="1" lang="ja-JP" altLang="en-US"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kumimoji="1" lang="en-US" altLang="ja-JP" dirty="0" smtClean="0">
                          <a:solidFill>
                            <a:schemeClr val="bg1"/>
                          </a:solidFill>
                        </a:rPr>
                        <a:t>A</a:t>
                      </a:r>
                      <a:r>
                        <a:rPr kumimoji="1" lang="ja-JP" altLang="en-US" dirty="0" smtClean="0">
                          <a:solidFill>
                            <a:schemeClr val="bg1"/>
                          </a:solidFill>
                        </a:rPr>
                        <a:t>・</a:t>
                      </a:r>
                      <a:r>
                        <a:rPr kumimoji="1" lang="en-US" altLang="ja-JP" dirty="0" smtClean="0">
                          <a:solidFill>
                            <a:schemeClr val="bg1"/>
                          </a:solidFill>
                        </a:rPr>
                        <a:t>C</a:t>
                      </a:r>
                      <a:r>
                        <a:rPr kumimoji="1" lang="ja-JP" altLang="en-US" dirty="0" smtClean="0">
                          <a:solidFill>
                            <a:schemeClr val="bg1"/>
                          </a:solidFill>
                        </a:rPr>
                        <a:t>間</a:t>
                      </a:r>
                      <a:endParaRPr kumimoji="1" lang="ja-JP" altLang="en-US"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vMerge="1">
                  <a:txBody>
                    <a:bodyPr/>
                    <a:lstStyle/>
                    <a:p>
                      <a:pPr algn="ctr"/>
                      <a:endParaRPr kumimoji="1" lang="ja-JP" altLang="en-US" dirty="0"/>
                    </a:p>
                  </a:txBody>
                  <a:tcPr anchor="ctr"/>
                </a:tc>
              </a:tr>
              <a:tr h="370840">
                <a:tc>
                  <a:txBody>
                    <a:bodyPr/>
                    <a:lstStyle/>
                    <a:p>
                      <a:pPr algn="ctr"/>
                      <a:r>
                        <a:rPr kumimoji="1" lang="ja-JP" altLang="en-US" b="1" dirty="0" smtClean="0"/>
                        <a:t>形成権説</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dirty="0" smtClean="0"/>
                        <a:t>　</a:t>
                      </a:r>
                      <a:endParaRPr kumimoji="1" lang="en-US" altLang="ja-JP" dirty="0" smtClean="0"/>
                    </a:p>
                    <a:p>
                      <a:pPr algn="ctr"/>
                      <a:r>
                        <a:rPr kumimoji="1" lang="ja-JP" altLang="en-US" dirty="0" smtClean="0"/>
                        <a:t>　　　　</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ctr"/>
                      <a:r>
                        <a:rPr kumimoji="1" lang="ja-JP" altLang="en-US" b="1" dirty="0" smtClean="0"/>
                        <a:t>請求権説</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en-US" altLang="ja-JP" dirty="0" smtClean="0"/>
                    </a:p>
                    <a:p>
                      <a:pPr algn="ctr"/>
                      <a:r>
                        <a:rPr kumimoji="1" lang="ja-JP" altLang="en-US" dirty="0" smtClean="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ctr"/>
                      <a:r>
                        <a:rPr kumimoji="1" lang="ja-JP" altLang="en-US" b="1" dirty="0" smtClean="0"/>
                        <a:t>折衷説</a:t>
                      </a:r>
                      <a:r>
                        <a:rPr kumimoji="1" lang="en-US" altLang="ja-JP" b="1" dirty="0" smtClean="0"/>
                        <a:t/>
                      </a:r>
                      <a:br>
                        <a:rPr kumimoji="1" lang="en-US" altLang="ja-JP" b="1" dirty="0" smtClean="0"/>
                      </a:br>
                      <a:r>
                        <a:rPr kumimoji="1" lang="ja-JP" altLang="en-US" b="1" dirty="0" smtClean="0"/>
                        <a:t>（相対的</a:t>
                      </a:r>
                      <a:r>
                        <a:rPr kumimoji="1" lang="en-US" altLang="ja-JP" b="1" dirty="0" smtClean="0"/>
                        <a:t/>
                      </a:r>
                      <a:br>
                        <a:rPr kumimoji="1" lang="en-US" altLang="ja-JP" b="1" dirty="0" smtClean="0"/>
                      </a:br>
                      <a:r>
                        <a:rPr kumimoji="1" lang="ja-JP" altLang="en-US" b="1" dirty="0" smtClean="0"/>
                        <a:t>取消説）</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dirty="0" smtClean="0"/>
                        <a:t>　</a:t>
                      </a:r>
                      <a:endParaRPr kumimoji="1" lang="en-US" altLang="ja-JP" dirty="0" smtClean="0"/>
                    </a:p>
                    <a:p>
                      <a:pPr algn="ctr"/>
                      <a:r>
                        <a:rPr kumimoji="1" lang="ja-JP" altLang="en-US" dirty="0" smtClean="0"/>
                        <a:t>　</a:t>
                      </a:r>
                      <a:endParaRPr kumimoji="1" lang="en-US" altLang="ja-JP" dirty="0" smtClean="0"/>
                    </a:p>
                    <a:p>
                      <a:pPr algn="ctr"/>
                      <a:r>
                        <a:rPr kumimoji="1" lang="ja-JP" altLang="en-US" dirty="0" smtClean="0"/>
                        <a:t>　</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ja-JP" altLang="en-US" dirty="0"/>
                    </a:p>
                  </a:txBody>
                  <a:tcPr anchor="ctr"/>
                </a:tc>
              </a:tr>
              <a:tr h="370840">
                <a:tc>
                  <a:txBody>
                    <a:bodyPr/>
                    <a:lstStyle/>
                    <a:p>
                      <a:pPr algn="ctr"/>
                      <a:r>
                        <a:rPr kumimoji="1" lang="ja-JP" altLang="en-US" b="1" dirty="0" smtClean="0"/>
                        <a:t>責任説</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en-US" altLang="ja-JP" dirty="0" smtClean="0"/>
                    </a:p>
                    <a:p>
                      <a:pPr algn="ctr"/>
                      <a:r>
                        <a:rPr kumimoji="1" lang="ja-JP" altLang="en-US" dirty="0" smtClean="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ctr"/>
                      <a:r>
                        <a:rPr kumimoji="1" lang="ja-JP" altLang="en-US" b="1" dirty="0" smtClean="0"/>
                        <a:t>訴権説</a:t>
                      </a:r>
                      <a:endParaRPr kumimoji="1" lang="en-US" altLang="ja-JP" b="1" dirty="0" smtClean="0"/>
                    </a:p>
                    <a:p>
                      <a:pPr algn="ctr"/>
                      <a:r>
                        <a:rPr kumimoji="1" lang="ja-JP" altLang="en-US" b="1" dirty="0" smtClean="0"/>
                        <a:t>（対抗不能説）</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dirty="0" smtClean="0"/>
                        <a:t>　</a:t>
                      </a:r>
                      <a:endParaRPr kumimoji="1" lang="en-US" altLang="ja-JP" dirty="0" smtClean="0"/>
                    </a:p>
                    <a:p>
                      <a:pPr algn="ctr"/>
                      <a:r>
                        <a:rPr kumimoji="1" lang="ja-JP" altLang="en-US" dirty="0" smtClean="0"/>
                        <a:t>　</a:t>
                      </a:r>
                      <a:endParaRPr kumimoji="1" lang="en-US" altLang="ja-JP" dirty="0" smtClean="0"/>
                    </a:p>
                    <a:p>
                      <a:pPr algn="ct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3" name="日付プレースホルダー 2"/>
          <p:cNvSpPr>
            <a:spLocks noGrp="1"/>
          </p:cNvSpPr>
          <p:nvPr>
            <p:ph type="dt" sz="half" idx="10"/>
          </p:nvPr>
        </p:nvSpPr>
        <p:spPr/>
        <p:txBody>
          <a:bodyPr/>
          <a:lstStyle/>
          <a:p>
            <a:r>
              <a:rPr kumimoji="1" lang="en-US" altLang="ja-JP" smtClean="0"/>
              <a:t>2015/6/9</a:t>
            </a:r>
            <a:endParaRPr kumimoji="1" lang="ja-JP" altLang="en-US"/>
          </a:p>
        </p:txBody>
      </p:sp>
      <p:sp>
        <p:nvSpPr>
          <p:cNvPr id="4" name="フッター プレースホルダー 3"/>
          <p:cNvSpPr>
            <a:spLocks noGrp="1"/>
          </p:cNvSpPr>
          <p:nvPr>
            <p:ph type="ftr" sz="quarter" idx="11"/>
          </p:nvPr>
        </p:nvSpPr>
        <p:spPr/>
        <p:txBody>
          <a:bodyPr/>
          <a:lstStyle/>
          <a:p>
            <a:r>
              <a:rPr lang="en-US" altLang="ja-JP" smtClean="0"/>
              <a:t>Lecture on Obligation 2015</a:t>
            </a:r>
            <a:endParaRPr lang="ja-JP" altLang="en-US" dirty="0" smtClean="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11</a:t>
            </a:fld>
            <a:endParaRPr kumimoji="1" lang="ja-JP" altLang="en-US"/>
          </a:p>
        </p:txBody>
      </p:sp>
    </p:spTree>
    <p:extLst>
      <p:ext uri="{BB962C8B-B14F-4D97-AF65-F5344CB8AC3E}">
        <p14:creationId xmlns:p14="http://schemas.microsoft.com/office/powerpoint/2010/main" val="14547616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詐害行為取消権（</a:t>
            </a:r>
            <a:r>
              <a:rPr kumimoji="1" lang="en-US" altLang="ja-JP" dirty="0" smtClean="0"/>
              <a:t>3/3</a:t>
            </a:r>
            <a:r>
              <a:rPr lang="ja-JP" altLang="en-US" dirty="0"/>
              <a:t>）</a:t>
            </a:r>
            <a:r>
              <a:rPr lang="ja-JP" altLang="en-US" sz="3100" dirty="0"/>
              <a:t>→</a:t>
            </a:r>
            <a:r>
              <a:rPr lang="en-US" altLang="ja-JP" sz="3100" dirty="0">
                <a:hlinkClick r:id="rId3" action="ppaction://hlinksldjump"/>
              </a:rPr>
              <a:t>Q8</a:t>
            </a:r>
            <a:r>
              <a:rPr kumimoji="1" lang="en-US" altLang="ja-JP" dirty="0" smtClean="0"/>
              <a:t/>
            </a:r>
            <a:br>
              <a:rPr kumimoji="1" lang="en-US" altLang="ja-JP" dirty="0" smtClean="0"/>
            </a:br>
            <a:r>
              <a:rPr kumimoji="1" lang="ja-JP" altLang="en-US" sz="3600" dirty="0" smtClean="0"/>
              <a:t>取消しの意味に関する学説</a:t>
            </a:r>
            <a:r>
              <a:rPr kumimoji="1" lang="ja-JP" altLang="en-US" sz="3100" dirty="0" smtClean="0"/>
              <a:t>→</a:t>
            </a:r>
            <a:r>
              <a:rPr lang="ja-JP" altLang="en-US" sz="3100" dirty="0">
                <a:hlinkClick r:id="rId4" action="ppaction://hlinksldjump"/>
              </a:rPr>
              <a:t>債権</a:t>
            </a:r>
            <a:r>
              <a:rPr lang="ja-JP" altLang="en-US" sz="3100" dirty="0" smtClean="0">
                <a:hlinkClick r:id="rId4" action="ppaction://hlinksldjump"/>
              </a:rPr>
              <a:t>総論</a:t>
            </a:r>
            <a:endParaRPr kumimoji="1" lang="ja-JP" altLang="en-US" sz="3100"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1976709224"/>
              </p:ext>
            </p:extLst>
          </p:nvPr>
        </p:nvGraphicFramePr>
        <p:xfrm>
          <a:off x="457200" y="1600200"/>
          <a:ext cx="8363272" cy="4490720"/>
        </p:xfrm>
        <a:graphic>
          <a:graphicData uri="http://schemas.openxmlformats.org/drawingml/2006/table">
            <a:tbl>
              <a:tblPr firstRow="1" bandRow="1">
                <a:tableStyleId>{5C22544A-7EE6-4342-B048-85BDC9FD1C3A}</a:tableStyleId>
              </a:tblPr>
              <a:tblGrid>
                <a:gridCol w="1234480"/>
                <a:gridCol w="1152128"/>
                <a:gridCol w="1008112"/>
                <a:gridCol w="864096"/>
                <a:gridCol w="864096"/>
                <a:gridCol w="1152128"/>
                <a:gridCol w="2088232"/>
              </a:tblGrid>
              <a:tr h="370840">
                <a:tc rowSpan="2">
                  <a:txBody>
                    <a:bodyPr/>
                    <a:lstStyle/>
                    <a:p>
                      <a:pPr algn="ct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kumimoji="1" lang="ja-JP" altLang="en-US" dirty="0" smtClean="0"/>
                        <a:t>取消しの意味</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kumimoji="1" lang="ja-JP" altLang="en-US" dirty="0" smtClean="0"/>
                        <a:t>相手方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pPr algn="ctr"/>
                      <a:r>
                        <a:rPr kumimoji="1" lang="ja-JP" altLang="en-US" dirty="0" smtClean="0"/>
                        <a:t>詐害行為の取消しの効果</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dirty="0"/>
                    </a:p>
                  </a:txBody>
                  <a:tcPr anchor="ctr"/>
                </a:tc>
                <a:tc hMerge="1">
                  <a:txBody>
                    <a:bodyPr/>
                    <a:lstStyle/>
                    <a:p>
                      <a:pPr algn="ctr"/>
                      <a:endParaRPr kumimoji="1" lang="ja-JP" altLang="en-US" dirty="0"/>
                    </a:p>
                  </a:txBody>
                  <a:tcPr anchor="ctr"/>
                </a:tc>
                <a:tc rowSpan="2">
                  <a:txBody>
                    <a:bodyPr/>
                    <a:lstStyle/>
                    <a:p>
                      <a:pPr algn="ctr"/>
                      <a:r>
                        <a:rPr kumimoji="1" lang="ja-JP" altLang="en-US" dirty="0" smtClean="0"/>
                        <a:t>実効性の確保</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vMerge="1">
                  <a:txBody>
                    <a:bodyPr/>
                    <a:lstStyle/>
                    <a:p>
                      <a:pPr algn="ctr"/>
                      <a:endParaRPr kumimoji="1" lang="ja-JP" altLang="en-US" dirty="0"/>
                    </a:p>
                  </a:txBody>
                  <a:tcPr anchor="ctr"/>
                </a:tc>
                <a:tc vMerge="1">
                  <a:txBody>
                    <a:bodyPr/>
                    <a:lstStyle/>
                    <a:p>
                      <a:pPr algn="ctr"/>
                      <a:endParaRPr kumimoji="1" lang="ja-JP" altLang="en-US" dirty="0"/>
                    </a:p>
                  </a:txBody>
                  <a:tcPr anchor="ctr"/>
                </a:tc>
                <a:tc vMerge="1">
                  <a:txBody>
                    <a:bodyPr/>
                    <a:lstStyle/>
                    <a:p>
                      <a:pPr algn="ctr"/>
                      <a:endParaRPr kumimoji="1" lang="ja-JP" altLang="en-US" dirty="0"/>
                    </a:p>
                  </a:txBody>
                  <a:tcPr anchor="ctr"/>
                </a:tc>
                <a:tc>
                  <a:txBody>
                    <a:bodyPr/>
                    <a:lstStyle/>
                    <a:p>
                      <a:pPr algn="ctr"/>
                      <a:r>
                        <a:rPr kumimoji="1" lang="en-US" altLang="ja-JP" dirty="0" smtClean="0">
                          <a:solidFill>
                            <a:schemeClr val="bg1"/>
                          </a:solidFill>
                        </a:rPr>
                        <a:t>A</a:t>
                      </a:r>
                      <a:r>
                        <a:rPr kumimoji="1" lang="ja-JP" altLang="en-US" dirty="0" smtClean="0">
                          <a:solidFill>
                            <a:schemeClr val="bg1"/>
                          </a:solidFill>
                        </a:rPr>
                        <a:t>・</a:t>
                      </a:r>
                      <a:r>
                        <a:rPr kumimoji="1" lang="en-US" altLang="ja-JP" dirty="0" smtClean="0">
                          <a:solidFill>
                            <a:schemeClr val="bg1"/>
                          </a:solidFill>
                        </a:rPr>
                        <a:t>B</a:t>
                      </a:r>
                      <a:r>
                        <a:rPr kumimoji="1" lang="ja-JP" altLang="en-US" dirty="0" smtClean="0">
                          <a:solidFill>
                            <a:schemeClr val="bg1"/>
                          </a:solidFill>
                        </a:rPr>
                        <a:t>間</a:t>
                      </a:r>
                      <a:endParaRPr kumimoji="1" lang="ja-JP" altLang="en-US"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kumimoji="1" lang="en-US" altLang="ja-JP" dirty="0" smtClean="0">
                          <a:solidFill>
                            <a:schemeClr val="bg1"/>
                          </a:solidFill>
                        </a:rPr>
                        <a:t>B</a:t>
                      </a:r>
                      <a:r>
                        <a:rPr kumimoji="1" lang="ja-JP" altLang="en-US" dirty="0" smtClean="0">
                          <a:solidFill>
                            <a:schemeClr val="bg1"/>
                          </a:solidFill>
                        </a:rPr>
                        <a:t>・</a:t>
                      </a:r>
                      <a:r>
                        <a:rPr kumimoji="1" lang="en-US" altLang="ja-JP" dirty="0" smtClean="0">
                          <a:solidFill>
                            <a:schemeClr val="bg1"/>
                          </a:solidFill>
                        </a:rPr>
                        <a:t>C</a:t>
                      </a:r>
                      <a:r>
                        <a:rPr kumimoji="1" lang="ja-JP" altLang="en-US" dirty="0" smtClean="0">
                          <a:solidFill>
                            <a:schemeClr val="bg1"/>
                          </a:solidFill>
                        </a:rPr>
                        <a:t>間</a:t>
                      </a:r>
                      <a:endParaRPr kumimoji="1" lang="ja-JP" altLang="en-US"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kumimoji="1" lang="en-US" altLang="ja-JP" dirty="0" smtClean="0">
                          <a:solidFill>
                            <a:schemeClr val="bg1"/>
                          </a:solidFill>
                        </a:rPr>
                        <a:t>A</a:t>
                      </a:r>
                      <a:r>
                        <a:rPr kumimoji="1" lang="ja-JP" altLang="en-US" dirty="0" smtClean="0">
                          <a:solidFill>
                            <a:schemeClr val="bg1"/>
                          </a:solidFill>
                        </a:rPr>
                        <a:t>・</a:t>
                      </a:r>
                      <a:r>
                        <a:rPr kumimoji="1" lang="en-US" altLang="ja-JP" dirty="0" smtClean="0">
                          <a:solidFill>
                            <a:schemeClr val="bg1"/>
                          </a:solidFill>
                        </a:rPr>
                        <a:t>C</a:t>
                      </a:r>
                      <a:r>
                        <a:rPr kumimoji="1" lang="ja-JP" altLang="en-US" dirty="0" smtClean="0">
                          <a:solidFill>
                            <a:schemeClr val="bg1"/>
                          </a:solidFill>
                        </a:rPr>
                        <a:t>間</a:t>
                      </a:r>
                      <a:endParaRPr kumimoji="1" lang="ja-JP" altLang="en-US"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vMerge="1">
                  <a:txBody>
                    <a:bodyPr/>
                    <a:lstStyle/>
                    <a:p>
                      <a:pPr algn="ctr"/>
                      <a:endParaRPr kumimoji="1" lang="ja-JP" altLang="en-US" dirty="0"/>
                    </a:p>
                  </a:txBody>
                  <a:tcPr anchor="ctr"/>
                </a:tc>
              </a:tr>
              <a:tr h="370840">
                <a:tc>
                  <a:txBody>
                    <a:bodyPr/>
                    <a:lstStyle/>
                    <a:p>
                      <a:pPr algn="ctr"/>
                      <a:r>
                        <a:rPr kumimoji="1" lang="ja-JP" altLang="en-US" b="1" dirty="0" smtClean="0"/>
                        <a:t>形成権説</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dirty="0" smtClean="0"/>
                        <a:t>詐害行為の取消し</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dirty="0" smtClean="0"/>
                        <a:t>B</a:t>
                      </a:r>
                      <a:r>
                        <a:rPr kumimoji="1" lang="ja-JP" altLang="en-US" dirty="0" smtClean="0"/>
                        <a:t>＋</a:t>
                      </a:r>
                      <a:r>
                        <a:rPr kumimoji="1" lang="en-US" altLang="ja-JP" dirty="0" smtClean="0"/>
                        <a:t>C</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無効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無効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無効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dirty="0" smtClean="0"/>
                        <a:t>B</a:t>
                      </a:r>
                      <a:r>
                        <a:rPr kumimoji="1" lang="ja-JP" altLang="en-US" dirty="0" smtClean="0"/>
                        <a:t>と</a:t>
                      </a:r>
                      <a:r>
                        <a:rPr kumimoji="1" lang="en-US" altLang="ja-JP" dirty="0" smtClean="0"/>
                        <a:t>C</a:t>
                      </a:r>
                      <a:r>
                        <a:rPr kumimoji="1" lang="ja-JP" altLang="en-US" dirty="0" smtClean="0"/>
                        <a:t>の双方を訴えなければならない</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ctr"/>
                      <a:r>
                        <a:rPr kumimoji="1" lang="ja-JP" altLang="en-US" b="1" dirty="0" smtClean="0"/>
                        <a:t>請求権説</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ja-JP" altLang="en-US" dirty="0" smtClean="0"/>
                        <a:t>　</a:t>
                      </a:r>
                      <a:endParaRPr lang="en-US" altLang="ja-JP" dirty="0" smtClean="0"/>
                    </a:p>
                    <a:p>
                      <a:r>
                        <a:rPr lang="ja-JP" altLang="en-US" dirty="0" smtClean="0"/>
                        <a:t>　</a:t>
                      </a:r>
                      <a:endParaRPr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lt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lt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lt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lt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endParaRPr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ctr"/>
                      <a:r>
                        <a:rPr kumimoji="1" lang="ja-JP" altLang="en-US" b="1" dirty="0" smtClean="0"/>
                        <a:t>折衷説</a:t>
                      </a:r>
                      <a:r>
                        <a:rPr kumimoji="1" lang="en-US" altLang="ja-JP" b="1" dirty="0" smtClean="0"/>
                        <a:t/>
                      </a:r>
                      <a:br>
                        <a:rPr kumimoji="1" lang="en-US" altLang="ja-JP" b="1" dirty="0" smtClean="0"/>
                      </a:br>
                      <a:r>
                        <a:rPr kumimoji="1" lang="ja-JP" altLang="en-US" b="1" dirty="0" smtClean="0"/>
                        <a:t>（相対的</a:t>
                      </a:r>
                      <a:r>
                        <a:rPr kumimoji="1" lang="en-US" altLang="ja-JP" b="1" dirty="0" smtClean="0"/>
                        <a:t/>
                      </a:r>
                      <a:br>
                        <a:rPr kumimoji="1" lang="en-US" altLang="ja-JP" b="1" dirty="0" smtClean="0"/>
                      </a:br>
                      <a:r>
                        <a:rPr kumimoji="1" lang="ja-JP" altLang="en-US" b="1" dirty="0" smtClean="0"/>
                        <a:t>取消説）</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lt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lt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lt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ja-JP" altLang="en-US" dirty="0"/>
                    </a:p>
                  </a:txBody>
                  <a:tcPr anchor="ctr"/>
                </a:tc>
              </a:tr>
              <a:tr h="370840">
                <a:tc>
                  <a:txBody>
                    <a:bodyPr/>
                    <a:lstStyle/>
                    <a:p>
                      <a:pPr algn="ctr"/>
                      <a:r>
                        <a:rPr kumimoji="1" lang="ja-JP" altLang="en-US" b="1" dirty="0" smtClean="0"/>
                        <a:t>責任説</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ltLang="ja-JP" dirty="0" smtClean="0"/>
                    </a:p>
                    <a:p>
                      <a:r>
                        <a:rPr lang="ja-JP" altLang="en-US" dirty="0" smtClean="0"/>
                        <a:t>　</a:t>
                      </a:r>
                      <a:endParaRPr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lt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lt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lt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lt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ctr"/>
                      <a:r>
                        <a:rPr kumimoji="1" lang="ja-JP" altLang="en-US" b="1" dirty="0" smtClean="0"/>
                        <a:t>訴権説</a:t>
                      </a:r>
                      <a:endParaRPr kumimoji="1" lang="en-US" altLang="ja-JP" b="1" dirty="0" smtClean="0"/>
                    </a:p>
                    <a:p>
                      <a:pPr algn="ctr"/>
                      <a:r>
                        <a:rPr kumimoji="1" lang="ja-JP" altLang="en-US" b="1" dirty="0" smtClean="0"/>
                        <a:t>（対抗不能説）</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ja-JP" altLang="en-US" dirty="0" smtClean="0"/>
                        <a:t>　</a:t>
                      </a:r>
                      <a:endParaRPr lang="en-US" altLang="ja-JP" dirty="0" smtClean="0"/>
                    </a:p>
                    <a:p>
                      <a:r>
                        <a:rPr lang="ja-JP" altLang="en-US" dirty="0" smtClean="0"/>
                        <a:t>　</a:t>
                      </a:r>
                      <a:endParaRPr lang="en-US" altLang="ja-JP" dirty="0" smtClean="0"/>
                    </a:p>
                    <a:p>
                      <a:r>
                        <a:rPr lang="ja-JP" altLang="en-US" dirty="0" smtClean="0"/>
                        <a:t>　</a:t>
                      </a:r>
                      <a:endParaRPr lang="en-US" altLang="ja-JP"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lt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lt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lt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3" name="日付プレースホルダー 2"/>
          <p:cNvSpPr>
            <a:spLocks noGrp="1"/>
          </p:cNvSpPr>
          <p:nvPr>
            <p:ph type="dt" sz="half" idx="10"/>
          </p:nvPr>
        </p:nvSpPr>
        <p:spPr/>
        <p:txBody>
          <a:bodyPr/>
          <a:lstStyle/>
          <a:p>
            <a:r>
              <a:rPr kumimoji="1" lang="en-US" altLang="ja-JP" smtClean="0"/>
              <a:t>2015/6/9</a:t>
            </a:r>
            <a:endParaRPr kumimoji="1" lang="ja-JP" altLang="en-US"/>
          </a:p>
        </p:txBody>
      </p:sp>
      <p:sp>
        <p:nvSpPr>
          <p:cNvPr id="4" name="フッター プレースホルダー 3"/>
          <p:cNvSpPr>
            <a:spLocks noGrp="1"/>
          </p:cNvSpPr>
          <p:nvPr>
            <p:ph type="ftr" sz="quarter" idx="11"/>
          </p:nvPr>
        </p:nvSpPr>
        <p:spPr/>
        <p:txBody>
          <a:bodyPr/>
          <a:lstStyle/>
          <a:p>
            <a:r>
              <a:rPr lang="en-US" altLang="ja-JP" smtClean="0"/>
              <a:t>Lecture on Obligation 2015</a:t>
            </a:r>
            <a:endParaRPr lang="ja-JP" altLang="en-US" dirty="0" smtClean="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12</a:t>
            </a:fld>
            <a:endParaRPr kumimoji="1" lang="ja-JP" altLang="en-US"/>
          </a:p>
        </p:txBody>
      </p:sp>
    </p:spTree>
    <p:extLst>
      <p:ext uri="{BB962C8B-B14F-4D97-AF65-F5344CB8AC3E}">
        <p14:creationId xmlns:p14="http://schemas.microsoft.com/office/powerpoint/2010/main" val="5540122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詐害行為取消権（</a:t>
            </a:r>
            <a:r>
              <a:rPr kumimoji="1" lang="en-US" altLang="ja-JP" dirty="0" smtClean="0"/>
              <a:t>3/3</a:t>
            </a:r>
            <a:r>
              <a:rPr lang="ja-JP" altLang="en-US" dirty="0"/>
              <a:t>）</a:t>
            </a:r>
            <a:r>
              <a:rPr lang="ja-JP" altLang="en-US" sz="3100" dirty="0"/>
              <a:t>→</a:t>
            </a:r>
            <a:r>
              <a:rPr lang="en-US" altLang="ja-JP" sz="3100" dirty="0">
                <a:hlinkClick r:id="rId3" action="ppaction://hlinksldjump"/>
              </a:rPr>
              <a:t>Q8</a:t>
            </a:r>
            <a:r>
              <a:rPr kumimoji="1" lang="en-US" altLang="ja-JP" dirty="0" smtClean="0"/>
              <a:t/>
            </a:r>
            <a:br>
              <a:rPr kumimoji="1" lang="en-US" altLang="ja-JP" dirty="0" smtClean="0"/>
            </a:br>
            <a:r>
              <a:rPr kumimoji="1" lang="ja-JP" altLang="en-US" sz="3600" dirty="0" smtClean="0"/>
              <a:t>取消しの意味に関する学説</a:t>
            </a:r>
            <a:r>
              <a:rPr kumimoji="1" lang="ja-JP" altLang="en-US" sz="3100" dirty="0" smtClean="0"/>
              <a:t>→</a:t>
            </a:r>
            <a:r>
              <a:rPr lang="ja-JP" altLang="en-US" sz="3100" dirty="0">
                <a:hlinkClick r:id="rId4" action="ppaction://hlinksldjump"/>
              </a:rPr>
              <a:t>債権</a:t>
            </a:r>
            <a:r>
              <a:rPr lang="ja-JP" altLang="en-US" sz="3100" dirty="0" smtClean="0">
                <a:hlinkClick r:id="rId4" action="ppaction://hlinksldjump"/>
              </a:rPr>
              <a:t>総論</a:t>
            </a:r>
            <a:endParaRPr kumimoji="1" lang="ja-JP" altLang="en-US" sz="3100"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3373439126"/>
              </p:ext>
            </p:extLst>
          </p:nvPr>
        </p:nvGraphicFramePr>
        <p:xfrm>
          <a:off x="457200" y="1600200"/>
          <a:ext cx="8363272" cy="4490720"/>
        </p:xfrm>
        <a:graphic>
          <a:graphicData uri="http://schemas.openxmlformats.org/drawingml/2006/table">
            <a:tbl>
              <a:tblPr firstRow="1" bandRow="1">
                <a:tableStyleId>{5C22544A-7EE6-4342-B048-85BDC9FD1C3A}</a:tableStyleId>
              </a:tblPr>
              <a:tblGrid>
                <a:gridCol w="1234480"/>
                <a:gridCol w="1152128"/>
                <a:gridCol w="1008112"/>
                <a:gridCol w="864096"/>
                <a:gridCol w="864096"/>
                <a:gridCol w="1152128"/>
                <a:gridCol w="2088232"/>
              </a:tblGrid>
              <a:tr h="370840">
                <a:tc rowSpan="2">
                  <a:txBody>
                    <a:bodyPr/>
                    <a:lstStyle/>
                    <a:p>
                      <a:pPr algn="ct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kumimoji="1" lang="ja-JP" altLang="en-US" dirty="0" smtClean="0"/>
                        <a:t>取消しの意味</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kumimoji="1" lang="ja-JP" altLang="en-US" dirty="0" smtClean="0"/>
                        <a:t>相手方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pPr algn="ctr"/>
                      <a:r>
                        <a:rPr kumimoji="1" lang="ja-JP" altLang="en-US" dirty="0" smtClean="0"/>
                        <a:t>詐害行為の取消しの効果</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dirty="0"/>
                    </a:p>
                  </a:txBody>
                  <a:tcPr anchor="ctr"/>
                </a:tc>
                <a:tc hMerge="1">
                  <a:txBody>
                    <a:bodyPr/>
                    <a:lstStyle/>
                    <a:p>
                      <a:pPr algn="ctr"/>
                      <a:endParaRPr kumimoji="1" lang="ja-JP" altLang="en-US" dirty="0"/>
                    </a:p>
                  </a:txBody>
                  <a:tcPr anchor="ctr"/>
                </a:tc>
                <a:tc rowSpan="2">
                  <a:txBody>
                    <a:bodyPr/>
                    <a:lstStyle/>
                    <a:p>
                      <a:pPr algn="ctr"/>
                      <a:r>
                        <a:rPr kumimoji="1" lang="ja-JP" altLang="en-US" dirty="0" smtClean="0"/>
                        <a:t>実効性の確保</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vMerge="1">
                  <a:txBody>
                    <a:bodyPr/>
                    <a:lstStyle/>
                    <a:p>
                      <a:pPr algn="ctr"/>
                      <a:endParaRPr kumimoji="1" lang="ja-JP" altLang="en-US" dirty="0"/>
                    </a:p>
                  </a:txBody>
                  <a:tcPr anchor="ctr"/>
                </a:tc>
                <a:tc vMerge="1">
                  <a:txBody>
                    <a:bodyPr/>
                    <a:lstStyle/>
                    <a:p>
                      <a:pPr algn="ctr"/>
                      <a:endParaRPr kumimoji="1" lang="ja-JP" altLang="en-US" dirty="0"/>
                    </a:p>
                  </a:txBody>
                  <a:tcPr anchor="ctr"/>
                </a:tc>
                <a:tc vMerge="1">
                  <a:txBody>
                    <a:bodyPr/>
                    <a:lstStyle/>
                    <a:p>
                      <a:pPr algn="ctr"/>
                      <a:endParaRPr kumimoji="1" lang="ja-JP" altLang="en-US" dirty="0"/>
                    </a:p>
                  </a:txBody>
                  <a:tcPr anchor="ctr"/>
                </a:tc>
                <a:tc>
                  <a:txBody>
                    <a:bodyPr/>
                    <a:lstStyle/>
                    <a:p>
                      <a:pPr algn="ctr"/>
                      <a:r>
                        <a:rPr kumimoji="1" lang="en-US" altLang="ja-JP" dirty="0" smtClean="0">
                          <a:solidFill>
                            <a:schemeClr val="bg1"/>
                          </a:solidFill>
                        </a:rPr>
                        <a:t>A</a:t>
                      </a:r>
                      <a:r>
                        <a:rPr kumimoji="1" lang="ja-JP" altLang="en-US" dirty="0" smtClean="0">
                          <a:solidFill>
                            <a:schemeClr val="bg1"/>
                          </a:solidFill>
                        </a:rPr>
                        <a:t>・</a:t>
                      </a:r>
                      <a:r>
                        <a:rPr kumimoji="1" lang="en-US" altLang="ja-JP" dirty="0" smtClean="0">
                          <a:solidFill>
                            <a:schemeClr val="bg1"/>
                          </a:solidFill>
                        </a:rPr>
                        <a:t>B</a:t>
                      </a:r>
                      <a:r>
                        <a:rPr kumimoji="1" lang="ja-JP" altLang="en-US" dirty="0" smtClean="0">
                          <a:solidFill>
                            <a:schemeClr val="bg1"/>
                          </a:solidFill>
                        </a:rPr>
                        <a:t>間</a:t>
                      </a:r>
                      <a:endParaRPr kumimoji="1" lang="ja-JP" altLang="en-US"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kumimoji="1" lang="en-US" altLang="ja-JP" dirty="0" smtClean="0">
                          <a:solidFill>
                            <a:schemeClr val="bg1"/>
                          </a:solidFill>
                        </a:rPr>
                        <a:t>B</a:t>
                      </a:r>
                      <a:r>
                        <a:rPr kumimoji="1" lang="ja-JP" altLang="en-US" dirty="0" smtClean="0">
                          <a:solidFill>
                            <a:schemeClr val="bg1"/>
                          </a:solidFill>
                        </a:rPr>
                        <a:t>・</a:t>
                      </a:r>
                      <a:r>
                        <a:rPr kumimoji="1" lang="en-US" altLang="ja-JP" dirty="0" smtClean="0">
                          <a:solidFill>
                            <a:schemeClr val="bg1"/>
                          </a:solidFill>
                        </a:rPr>
                        <a:t>C</a:t>
                      </a:r>
                      <a:r>
                        <a:rPr kumimoji="1" lang="ja-JP" altLang="en-US" dirty="0" smtClean="0">
                          <a:solidFill>
                            <a:schemeClr val="bg1"/>
                          </a:solidFill>
                        </a:rPr>
                        <a:t>間</a:t>
                      </a:r>
                      <a:endParaRPr kumimoji="1" lang="ja-JP" altLang="en-US"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kumimoji="1" lang="en-US" altLang="ja-JP" dirty="0" smtClean="0">
                          <a:solidFill>
                            <a:schemeClr val="bg1"/>
                          </a:solidFill>
                        </a:rPr>
                        <a:t>A</a:t>
                      </a:r>
                      <a:r>
                        <a:rPr kumimoji="1" lang="ja-JP" altLang="en-US" dirty="0" smtClean="0">
                          <a:solidFill>
                            <a:schemeClr val="bg1"/>
                          </a:solidFill>
                        </a:rPr>
                        <a:t>・</a:t>
                      </a:r>
                      <a:r>
                        <a:rPr kumimoji="1" lang="en-US" altLang="ja-JP" dirty="0" smtClean="0">
                          <a:solidFill>
                            <a:schemeClr val="bg1"/>
                          </a:solidFill>
                        </a:rPr>
                        <a:t>C</a:t>
                      </a:r>
                      <a:r>
                        <a:rPr kumimoji="1" lang="ja-JP" altLang="en-US" dirty="0" smtClean="0">
                          <a:solidFill>
                            <a:schemeClr val="bg1"/>
                          </a:solidFill>
                        </a:rPr>
                        <a:t>間</a:t>
                      </a:r>
                      <a:endParaRPr kumimoji="1" lang="ja-JP" altLang="en-US"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vMerge="1">
                  <a:txBody>
                    <a:bodyPr/>
                    <a:lstStyle/>
                    <a:p>
                      <a:pPr algn="ctr"/>
                      <a:endParaRPr kumimoji="1" lang="ja-JP" altLang="en-US" dirty="0"/>
                    </a:p>
                  </a:txBody>
                  <a:tcPr anchor="ctr"/>
                </a:tc>
              </a:tr>
              <a:tr h="370840">
                <a:tc>
                  <a:txBody>
                    <a:bodyPr/>
                    <a:lstStyle/>
                    <a:p>
                      <a:pPr algn="ctr"/>
                      <a:r>
                        <a:rPr kumimoji="1" lang="ja-JP" altLang="en-US" b="1" dirty="0" smtClean="0"/>
                        <a:t>形成権説</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dirty="0" smtClean="0"/>
                        <a:t>詐害行為の取消し</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dirty="0" smtClean="0"/>
                        <a:t>B</a:t>
                      </a:r>
                      <a:r>
                        <a:rPr kumimoji="1" lang="ja-JP" altLang="en-US" dirty="0" smtClean="0"/>
                        <a:t>＋</a:t>
                      </a:r>
                      <a:r>
                        <a:rPr kumimoji="1" lang="en-US" altLang="ja-JP" dirty="0" smtClean="0"/>
                        <a:t>C</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無効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無効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無効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dirty="0" smtClean="0"/>
                        <a:t>B</a:t>
                      </a:r>
                      <a:r>
                        <a:rPr kumimoji="1" lang="ja-JP" altLang="en-US" dirty="0" smtClean="0"/>
                        <a:t>と</a:t>
                      </a:r>
                      <a:r>
                        <a:rPr kumimoji="1" lang="en-US" altLang="ja-JP" dirty="0" smtClean="0"/>
                        <a:t>C</a:t>
                      </a:r>
                      <a:r>
                        <a:rPr kumimoji="1" lang="ja-JP" altLang="en-US" dirty="0" smtClean="0"/>
                        <a:t>の双方を訴えなければならない</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ctr"/>
                      <a:r>
                        <a:rPr kumimoji="1" lang="ja-JP" altLang="en-US" b="1" dirty="0" smtClean="0"/>
                        <a:t>請求権説</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dirty="0" smtClean="0"/>
                        <a:t>逸失財産の取戻し</a:t>
                      </a:r>
                      <a:endParaRPr kumimoji="1" lang="en-US" altLang="ja-JP"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dirty="0" smtClean="0"/>
                        <a:t>C</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有効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有効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有効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r>
                        <a:rPr kumimoji="1" lang="en-US" altLang="ja-JP" dirty="0" smtClean="0"/>
                        <a:t>C</a:t>
                      </a:r>
                      <a:r>
                        <a:rPr kumimoji="1" lang="ja-JP" altLang="en-US" dirty="0" err="1" smtClean="0"/>
                        <a:t>だけを</a:t>
                      </a:r>
                      <a:r>
                        <a:rPr kumimoji="1" lang="ja-JP" altLang="en-US" dirty="0" smtClean="0"/>
                        <a:t>訴えることができるが，逆に，</a:t>
                      </a:r>
                      <a:r>
                        <a:rPr kumimoji="1" lang="en-US" altLang="ja-JP" dirty="0" smtClean="0"/>
                        <a:t>B</a:t>
                      </a:r>
                      <a:r>
                        <a:rPr kumimoji="1" lang="ja-JP" altLang="en-US" dirty="0" smtClean="0"/>
                        <a:t>に対して物の受け取り，登記の引取りを強制できない</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ctr"/>
                      <a:r>
                        <a:rPr kumimoji="1" lang="ja-JP" altLang="en-US" b="1" dirty="0" smtClean="0"/>
                        <a:t>折衷説</a:t>
                      </a:r>
                      <a:r>
                        <a:rPr kumimoji="1" lang="en-US" altLang="ja-JP" b="1" dirty="0" smtClean="0"/>
                        <a:t/>
                      </a:r>
                      <a:br>
                        <a:rPr kumimoji="1" lang="en-US" altLang="ja-JP" b="1" dirty="0" smtClean="0"/>
                      </a:br>
                      <a:r>
                        <a:rPr kumimoji="1" lang="ja-JP" altLang="en-US" b="1" dirty="0" smtClean="0"/>
                        <a:t>（相対的</a:t>
                      </a:r>
                      <a:r>
                        <a:rPr kumimoji="1" lang="en-US" altLang="ja-JP" b="1" dirty="0" smtClean="0"/>
                        <a:t/>
                      </a:r>
                      <a:br>
                        <a:rPr kumimoji="1" lang="en-US" altLang="ja-JP" b="1" dirty="0" smtClean="0"/>
                      </a:br>
                      <a:r>
                        <a:rPr kumimoji="1" lang="ja-JP" altLang="en-US" b="1" dirty="0" smtClean="0"/>
                        <a:t>取消説）</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ja-JP" altLang="en-US" dirty="0"/>
                    </a:p>
                  </a:txBody>
                  <a:tcPr anchor="ctr"/>
                </a:tc>
              </a:tr>
              <a:tr h="370840">
                <a:tc>
                  <a:txBody>
                    <a:bodyPr/>
                    <a:lstStyle/>
                    <a:p>
                      <a:pPr algn="ctr"/>
                      <a:r>
                        <a:rPr kumimoji="1" lang="ja-JP" altLang="en-US" b="1" dirty="0" smtClean="0"/>
                        <a:t>責任説</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dirty="0" smtClean="0"/>
                        <a:t>　　</a:t>
                      </a:r>
                      <a:endParaRPr kumimoji="1" lang="en-US" altLang="ja-JP" dirty="0" smtClean="0"/>
                    </a:p>
                    <a:p>
                      <a:pPr algn="ctr"/>
                      <a:endParaRPr kumimoji="1" lang="ja-JP" altLang="en-US"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lt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lt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lt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ctr"/>
                      <a:r>
                        <a:rPr kumimoji="1" lang="ja-JP" altLang="en-US" b="1" dirty="0" smtClean="0"/>
                        <a:t>訴権説</a:t>
                      </a:r>
                      <a:endParaRPr kumimoji="1" lang="en-US" altLang="ja-JP" b="1" dirty="0" smtClean="0"/>
                    </a:p>
                    <a:p>
                      <a:pPr algn="ctr"/>
                      <a:r>
                        <a:rPr kumimoji="1" lang="ja-JP" altLang="en-US" b="1" dirty="0" smtClean="0"/>
                        <a:t>（対抗不能説）</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dirty="0" smtClean="0"/>
                        <a:t>　</a:t>
                      </a:r>
                      <a:endParaRPr kumimoji="1" lang="en-US" altLang="ja-JP" dirty="0" smtClean="0"/>
                    </a:p>
                    <a:p>
                      <a:pPr algn="ctr"/>
                      <a:r>
                        <a:rPr kumimoji="1" lang="ja-JP" altLang="en-US" dirty="0" smtClean="0"/>
                        <a:t>　</a:t>
                      </a:r>
                      <a:endParaRPr kumimoji="1" lang="en-US" altLang="ja-JP" dirty="0" smtClean="0"/>
                    </a:p>
                    <a:p>
                      <a:pPr algn="ctr"/>
                      <a:r>
                        <a:rPr kumimoji="1" lang="ja-JP" altLang="en-US" dirty="0" smtClean="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lt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lt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lt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3" name="日付プレースホルダー 2"/>
          <p:cNvSpPr>
            <a:spLocks noGrp="1"/>
          </p:cNvSpPr>
          <p:nvPr>
            <p:ph type="dt" sz="half" idx="10"/>
          </p:nvPr>
        </p:nvSpPr>
        <p:spPr/>
        <p:txBody>
          <a:bodyPr/>
          <a:lstStyle/>
          <a:p>
            <a:r>
              <a:rPr kumimoji="1" lang="en-US" altLang="ja-JP" smtClean="0"/>
              <a:t>2015/6/9</a:t>
            </a:r>
            <a:endParaRPr kumimoji="1" lang="ja-JP" altLang="en-US"/>
          </a:p>
        </p:txBody>
      </p:sp>
      <p:sp>
        <p:nvSpPr>
          <p:cNvPr id="4" name="フッター プレースホルダー 3"/>
          <p:cNvSpPr>
            <a:spLocks noGrp="1"/>
          </p:cNvSpPr>
          <p:nvPr>
            <p:ph type="ftr" sz="quarter" idx="11"/>
          </p:nvPr>
        </p:nvSpPr>
        <p:spPr/>
        <p:txBody>
          <a:bodyPr/>
          <a:lstStyle/>
          <a:p>
            <a:r>
              <a:rPr lang="en-US" altLang="ja-JP" smtClean="0"/>
              <a:t>Lecture on Obligation 2015</a:t>
            </a:r>
            <a:endParaRPr lang="ja-JP" altLang="en-US" dirty="0" smtClean="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13</a:t>
            </a:fld>
            <a:endParaRPr kumimoji="1" lang="ja-JP" altLang="en-US"/>
          </a:p>
        </p:txBody>
      </p:sp>
    </p:spTree>
    <p:extLst>
      <p:ext uri="{BB962C8B-B14F-4D97-AF65-F5344CB8AC3E}">
        <p14:creationId xmlns:p14="http://schemas.microsoft.com/office/powerpoint/2010/main" val="27331713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詐害行為取消権（</a:t>
            </a:r>
            <a:r>
              <a:rPr kumimoji="1" lang="en-US" altLang="ja-JP" dirty="0" smtClean="0"/>
              <a:t>3/3</a:t>
            </a:r>
            <a:r>
              <a:rPr lang="ja-JP" altLang="en-US" dirty="0"/>
              <a:t>）</a:t>
            </a:r>
            <a:r>
              <a:rPr lang="ja-JP" altLang="en-US" sz="3100" dirty="0"/>
              <a:t>→</a:t>
            </a:r>
            <a:r>
              <a:rPr lang="en-US" altLang="ja-JP" sz="3100" dirty="0">
                <a:hlinkClick r:id="rId3" action="ppaction://hlinksldjump"/>
              </a:rPr>
              <a:t>Q8</a:t>
            </a:r>
            <a:r>
              <a:rPr kumimoji="1" lang="en-US" altLang="ja-JP" dirty="0" smtClean="0"/>
              <a:t/>
            </a:r>
            <a:br>
              <a:rPr kumimoji="1" lang="en-US" altLang="ja-JP" dirty="0" smtClean="0"/>
            </a:br>
            <a:r>
              <a:rPr kumimoji="1" lang="ja-JP" altLang="en-US" sz="3600" dirty="0" smtClean="0"/>
              <a:t>取消しの意味に関する学説</a:t>
            </a:r>
            <a:r>
              <a:rPr kumimoji="1" lang="ja-JP" altLang="en-US" sz="3100" dirty="0" smtClean="0"/>
              <a:t>→</a:t>
            </a:r>
            <a:r>
              <a:rPr lang="ja-JP" altLang="en-US" sz="3100" dirty="0">
                <a:hlinkClick r:id="rId4" action="ppaction://hlinksldjump"/>
              </a:rPr>
              <a:t>債権</a:t>
            </a:r>
            <a:r>
              <a:rPr lang="ja-JP" altLang="en-US" sz="3100" dirty="0" smtClean="0">
                <a:hlinkClick r:id="rId4" action="ppaction://hlinksldjump"/>
              </a:rPr>
              <a:t>総論</a:t>
            </a:r>
            <a:endParaRPr kumimoji="1" lang="ja-JP" altLang="en-US" sz="3100"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253569686"/>
              </p:ext>
            </p:extLst>
          </p:nvPr>
        </p:nvGraphicFramePr>
        <p:xfrm>
          <a:off x="457200" y="1600200"/>
          <a:ext cx="8363272" cy="4490720"/>
        </p:xfrm>
        <a:graphic>
          <a:graphicData uri="http://schemas.openxmlformats.org/drawingml/2006/table">
            <a:tbl>
              <a:tblPr firstRow="1" bandRow="1">
                <a:tableStyleId>{5C22544A-7EE6-4342-B048-85BDC9FD1C3A}</a:tableStyleId>
              </a:tblPr>
              <a:tblGrid>
                <a:gridCol w="1234480"/>
                <a:gridCol w="1152128"/>
                <a:gridCol w="1008112"/>
                <a:gridCol w="864096"/>
                <a:gridCol w="864096"/>
                <a:gridCol w="1152128"/>
                <a:gridCol w="2088232"/>
              </a:tblGrid>
              <a:tr h="370840">
                <a:tc rowSpan="2">
                  <a:txBody>
                    <a:bodyPr/>
                    <a:lstStyle/>
                    <a:p>
                      <a:pPr algn="ct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kumimoji="1" lang="ja-JP" altLang="en-US" dirty="0" smtClean="0"/>
                        <a:t>取消しの意味</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kumimoji="1" lang="ja-JP" altLang="en-US" dirty="0" smtClean="0"/>
                        <a:t>相手方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pPr algn="ctr"/>
                      <a:r>
                        <a:rPr kumimoji="1" lang="ja-JP" altLang="en-US" dirty="0" smtClean="0"/>
                        <a:t>詐害行為の取消しの効果</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dirty="0"/>
                    </a:p>
                  </a:txBody>
                  <a:tcPr anchor="ctr"/>
                </a:tc>
                <a:tc hMerge="1">
                  <a:txBody>
                    <a:bodyPr/>
                    <a:lstStyle/>
                    <a:p>
                      <a:pPr algn="ctr"/>
                      <a:endParaRPr kumimoji="1" lang="ja-JP" altLang="en-US" dirty="0"/>
                    </a:p>
                  </a:txBody>
                  <a:tcPr anchor="ctr"/>
                </a:tc>
                <a:tc rowSpan="2">
                  <a:txBody>
                    <a:bodyPr/>
                    <a:lstStyle/>
                    <a:p>
                      <a:pPr algn="ctr"/>
                      <a:r>
                        <a:rPr kumimoji="1" lang="ja-JP" altLang="en-US" dirty="0" smtClean="0"/>
                        <a:t>実効性の確保</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vMerge="1">
                  <a:txBody>
                    <a:bodyPr/>
                    <a:lstStyle/>
                    <a:p>
                      <a:pPr algn="ctr"/>
                      <a:endParaRPr kumimoji="1" lang="ja-JP" altLang="en-US" dirty="0"/>
                    </a:p>
                  </a:txBody>
                  <a:tcPr anchor="ctr"/>
                </a:tc>
                <a:tc vMerge="1">
                  <a:txBody>
                    <a:bodyPr/>
                    <a:lstStyle/>
                    <a:p>
                      <a:pPr algn="ctr"/>
                      <a:endParaRPr kumimoji="1" lang="ja-JP" altLang="en-US" dirty="0"/>
                    </a:p>
                  </a:txBody>
                  <a:tcPr anchor="ctr"/>
                </a:tc>
                <a:tc vMerge="1">
                  <a:txBody>
                    <a:bodyPr/>
                    <a:lstStyle/>
                    <a:p>
                      <a:pPr algn="ctr"/>
                      <a:endParaRPr kumimoji="1" lang="ja-JP" altLang="en-US" dirty="0"/>
                    </a:p>
                  </a:txBody>
                  <a:tcPr anchor="ctr"/>
                </a:tc>
                <a:tc>
                  <a:txBody>
                    <a:bodyPr/>
                    <a:lstStyle/>
                    <a:p>
                      <a:pPr algn="ctr"/>
                      <a:r>
                        <a:rPr kumimoji="1" lang="en-US" altLang="ja-JP" dirty="0" smtClean="0">
                          <a:solidFill>
                            <a:schemeClr val="bg1"/>
                          </a:solidFill>
                        </a:rPr>
                        <a:t>A</a:t>
                      </a:r>
                      <a:r>
                        <a:rPr kumimoji="1" lang="ja-JP" altLang="en-US" dirty="0" smtClean="0">
                          <a:solidFill>
                            <a:schemeClr val="bg1"/>
                          </a:solidFill>
                        </a:rPr>
                        <a:t>・</a:t>
                      </a:r>
                      <a:r>
                        <a:rPr kumimoji="1" lang="en-US" altLang="ja-JP" dirty="0" smtClean="0">
                          <a:solidFill>
                            <a:schemeClr val="bg1"/>
                          </a:solidFill>
                        </a:rPr>
                        <a:t>B</a:t>
                      </a:r>
                      <a:r>
                        <a:rPr kumimoji="1" lang="ja-JP" altLang="en-US" dirty="0" smtClean="0">
                          <a:solidFill>
                            <a:schemeClr val="bg1"/>
                          </a:solidFill>
                        </a:rPr>
                        <a:t>間</a:t>
                      </a:r>
                      <a:endParaRPr kumimoji="1" lang="ja-JP" altLang="en-US"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kumimoji="1" lang="en-US" altLang="ja-JP" dirty="0" smtClean="0">
                          <a:solidFill>
                            <a:schemeClr val="bg1"/>
                          </a:solidFill>
                        </a:rPr>
                        <a:t>B</a:t>
                      </a:r>
                      <a:r>
                        <a:rPr kumimoji="1" lang="ja-JP" altLang="en-US" dirty="0" smtClean="0">
                          <a:solidFill>
                            <a:schemeClr val="bg1"/>
                          </a:solidFill>
                        </a:rPr>
                        <a:t>・</a:t>
                      </a:r>
                      <a:r>
                        <a:rPr kumimoji="1" lang="en-US" altLang="ja-JP" dirty="0" smtClean="0">
                          <a:solidFill>
                            <a:schemeClr val="bg1"/>
                          </a:solidFill>
                        </a:rPr>
                        <a:t>C</a:t>
                      </a:r>
                      <a:r>
                        <a:rPr kumimoji="1" lang="ja-JP" altLang="en-US" dirty="0" smtClean="0">
                          <a:solidFill>
                            <a:schemeClr val="bg1"/>
                          </a:solidFill>
                        </a:rPr>
                        <a:t>間</a:t>
                      </a:r>
                      <a:endParaRPr kumimoji="1" lang="ja-JP" altLang="en-US"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kumimoji="1" lang="en-US" altLang="ja-JP" dirty="0" smtClean="0">
                          <a:solidFill>
                            <a:schemeClr val="bg1"/>
                          </a:solidFill>
                        </a:rPr>
                        <a:t>A</a:t>
                      </a:r>
                      <a:r>
                        <a:rPr kumimoji="1" lang="ja-JP" altLang="en-US" dirty="0" smtClean="0">
                          <a:solidFill>
                            <a:schemeClr val="bg1"/>
                          </a:solidFill>
                        </a:rPr>
                        <a:t>・</a:t>
                      </a:r>
                      <a:r>
                        <a:rPr kumimoji="1" lang="en-US" altLang="ja-JP" dirty="0" smtClean="0">
                          <a:solidFill>
                            <a:schemeClr val="bg1"/>
                          </a:solidFill>
                        </a:rPr>
                        <a:t>C</a:t>
                      </a:r>
                      <a:r>
                        <a:rPr kumimoji="1" lang="ja-JP" altLang="en-US" dirty="0" smtClean="0">
                          <a:solidFill>
                            <a:schemeClr val="bg1"/>
                          </a:solidFill>
                        </a:rPr>
                        <a:t>間</a:t>
                      </a:r>
                      <a:endParaRPr kumimoji="1" lang="ja-JP" altLang="en-US"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vMerge="1">
                  <a:txBody>
                    <a:bodyPr/>
                    <a:lstStyle/>
                    <a:p>
                      <a:pPr algn="ctr"/>
                      <a:endParaRPr kumimoji="1" lang="ja-JP" altLang="en-US" dirty="0"/>
                    </a:p>
                  </a:txBody>
                  <a:tcPr anchor="ctr"/>
                </a:tc>
              </a:tr>
              <a:tr h="370840">
                <a:tc>
                  <a:txBody>
                    <a:bodyPr/>
                    <a:lstStyle/>
                    <a:p>
                      <a:pPr algn="ctr"/>
                      <a:r>
                        <a:rPr kumimoji="1" lang="ja-JP" altLang="en-US" b="1" dirty="0" smtClean="0"/>
                        <a:t>形成権説</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dirty="0" smtClean="0"/>
                        <a:t>詐害行為の取消し</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dirty="0" smtClean="0"/>
                        <a:t>B</a:t>
                      </a:r>
                      <a:r>
                        <a:rPr kumimoji="1" lang="ja-JP" altLang="en-US" dirty="0" smtClean="0"/>
                        <a:t>＋</a:t>
                      </a:r>
                      <a:r>
                        <a:rPr kumimoji="1" lang="en-US" altLang="ja-JP" dirty="0" smtClean="0"/>
                        <a:t>C</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無効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無効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無効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dirty="0" smtClean="0"/>
                        <a:t>B</a:t>
                      </a:r>
                      <a:r>
                        <a:rPr kumimoji="1" lang="ja-JP" altLang="en-US" dirty="0" smtClean="0"/>
                        <a:t>と</a:t>
                      </a:r>
                      <a:r>
                        <a:rPr kumimoji="1" lang="en-US" altLang="ja-JP" dirty="0" smtClean="0"/>
                        <a:t>C</a:t>
                      </a:r>
                      <a:r>
                        <a:rPr kumimoji="1" lang="ja-JP" altLang="en-US" dirty="0" smtClean="0"/>
                        <a:t>の双方を訴えなければならない</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ctr"/>
                      <a:r>
                        <a:rPr kumimoji="1" lang="ja-JP" altLang="en-US" b="1" dirty="0" smtClean="0"/>
                        <a:t>請求権説</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dirty="0" smtClean="0"/>
                        <a:t>逸失財産の取戻し</a:t>
                      </a:r>
                      <a:endParaRPr kumimoji="1" lang="en-US" altLang="ja-JP"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dirty="0" smtClean="0"/>
                        <a:t>C</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有効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有効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有効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r>
                        <a:rPr kumimoji="1" lang="en-US" altLang="ja-JP" dirty="0" smtClean="0"/>
                        <a:t>C</a:t>
                      </a:r>
                      <a:r>
                        <a:rPr kumimoji="1" lang="ja-JP" altLang="en-US" dirty="0" err="1" smtClean="0"/>
                        <a:t>だけを</a:t>
                      </a:r>
                      <a:r>
                        <a:rPr kumimoji="1" lang="ja-JP" altLang="en-US" dirty="0" smtClean="0"/>
                        <a:t>訴えることができるが，逆に，</a:t>
                      </a:r>
                      <a:r>
                        <a:rPr kumimoji="1" lang="en-US" altLang="ja-JP" dirty="0" smtClean="0"/>
                        <a:t>B</a:t>
                      </a:r>
                      <a:r>
                        <a:rPr kumimoji="1" lang="ja-JP" altLang="en-US" dirty="0" smtClean="0"/>
                        <a:t>に対して物の受け取り，登記の引取りを強制できない</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ctr"/>
                      <a:r>
                        <a:rPr kumimoji="1" lang="ja-JP" altLang="en-US" b="1" dirty="0" smtClean="0"/>
                        <a:t>折衷説</a:t>
                      </a:r>
                      <a:r>
                        <a:rPr kumimoji="1" lang="en-US" altLang="ja-JP" b="1" dirty="0" smtClean="0"/>
                        <a:t/>
                      </a:r>
                      <a:br>
                        <a:rPr kumimoji="1" lang="en-US" altLang="ja-JP" b="1" dirty="0" smtClean="0"/>
                      </a:br>
                      <a:r>
                        <a:rPr kumimoji="1" lang="ja-JP" altLang="en-US" b="1" dirty="0" smtClean="0"/>
                        <a:t>（相対的</a:t>
                      </a:r>
                      <a:r>
                        <a:rPr kumimoji="1" lang="en-US" altLang="ja-JP" b="1" dirty="0" smtClean="0"/>
                        <a:t/>
                      </a:r>
                      <a:br>
                        <a:rPr kumimoji="1" lang="en-US" altLang="ja-JP" b="1" dirty="0" smtClean="0"/>
                      </a:br>
                      <a:r>
                        <a:rPr kumimoji="1" lang="ja-JP" altLang="en-US" b="1" dirty="0" smtClean="0"/>
                        <a:t>取消説）</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dirty="0" smtClean="0"/>
                        <a:t>取消しと取戻し</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dirty="0" smtClean="0"/>
                        <a:t>C</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有効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有効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無効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ja-JP" altLang="en-US" dirty="0"/>
                    </a:p>
                  </a:txBody>
                  <a:tcPr anchor="ctr"/>
                </a:tc>
              </a:tr>
              <a:tr h="370840">
                <a:tc>
                  <a:txBody>
                    <a:bodyPr/>
                    <a:lstStyle/>
                    <a:p>
                      <a:pPr algn="ctr"/>
                      <a:r>
                        <a:rPr kumimoji="1" lang="ja-JP" altLang="en-US" b="1" dirty="0" smtClean="0"/>
                        <a:t>責任説</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dirty="0" smtClean="0"/>
                        <a:t>　</a:t>
                      </a:r>
                      <a:endParaRPr kumimoji="1" lang="en-US" altLang="ja-JP" dirty="0" smtClean="0"/>
                    </a:p>
                    <a:p>
                      <a:pPr algn="ctr"/>
                      <a:r>
                        <a:rPr kumimoji="1" lang="ja-JP" altLang="en-US" dirty="0" smtClean="0"/>
                        <a:t>　</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lt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lt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lt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ctr"/>
                      <a:r>
                        <a:rPr kumimoji="1" lang="ja-JP" altLang="en-US" b="1" dirty="0" smtClean="0"/>
                        <a:t>訴権説</a:t>
                      </a:r>
                      <a:endParaRPr kumimoji="1" lang="en-US" altLang="ja-JP" b="1" dirty="0" smtClean="0"/>
                    </a:p>
                    <a:p>
                      <a:pPr algn="ctr"/>
                      <a:r>
                        <a:rPr kumimoji="1" lang="ja-JP" altLang="en-US" b="1" dirty="0" smtClean="0"/>
                        <a:t>（対抗不能説）</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dirty="0" smtClean="0"/>
                        <a:t>　</a:t>
                      </a:r>
                      <a:endParaRPr kumimoji="1" lang="en-US" altLang="ja-JP" dirty="0" smtClean="0"/>
                    </a:p>
                    <a:p>
                      <a:pPr algn="ctr"/>
                      <a:r>
                        <a:rPr kumimoji="1" lang="ja-JP" altLang="en-US" dirty="0" smtClean="0"/>
                        <a:t>　</a:t>
                      </a:r>
                      <a:endParaRPr kumimoji="1" lang="en-US" altLang="ja-JP" dirty="0" smtClean="0"/>
                    </a:p>
                    <a:p>
                      <a:pPr algn="ctr"/>
                      <a:r>
                        <a:rPr kumimoji="1" lang="ja-JP" altLang="en-US" dirty="0" smtClean="0"/>
                        <a:t>　</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3" name="日付プレースホルダー 2"/>
          <p:cNvSpPr>
            <a:spLocks noGrp="1"/>
          </p:cNvSpPr>
          <p:nvPr>
            <p:ph type="dt" sz="half" idx="10"/>
          </p:nvPr>
        </p:nvSpPr>
        <p:spPr/>
        <p:txBody>
          <a:bodyPr/>
          <a:lstStyle/>
          <a:p>
            <a:r>
              <a:rPr kumimoji="1" lang="en-US" altLang="ja-JP" smtClean="0"/>
              <a:t>2015/6/9</a:t>
            </a:r>
            <a:endParaRPr kumimoji="1" lang="ja-JP" altLang="en-US"/>
          </a:p>
        </p:txBody>
      </p:sp>
      <p:sp>
        <p:nvSpPr>
          <p:cNvPr id="4" name="フッター プレースホルダー 3"/>
          <p:cNvSpPr>
            <a:spLocks noGrp="1"/>
          </p:cNvSpPr>
          <p:nvPr>
            <p:ph type="ftr" sz="quarter" idx="11"/>
          </p:nvPr>
        </p:nvSpPr>
        <p:spPr/>
        <p:txBody>
          <a:bodyPr/>
          <a:lstStyle/>
          <a:p>
            <a:r>
              <a:rPr lang="en-US" altLang="ja-JP" smtClean="0"/>
              <a:t>Lecture on Obligation 2015</a:t>
            </a:r>
            <a:endParaRPr lang="ja-JP" altLang="en-US" dirty="0" smtClean="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14</a:t>
            </a:fld>
            <a:endParaRPr kumimoji="1" lang="ja-JP" altLang="en-US"/>
          </a:p>
        </p:txBody>
      </p:sp>
    </p:spTree>
    <p:extLst>
      <p:ext uri="{BB962C8B-B14F-4D97-AF65-F5344CB8AC3E}">
        <p14:creationId xmlns:p14="http://schemas.microsoft.com/office/powerpoint/2010/main" val="8696018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詐害行為取消権（</a:t>
            </a:r>
            <a:r>
              <a:rPr kumimoji="1" lang="en-US" altLang="ja-JP" dirty="0" smtClean="0"/>
              <a:t>3/3</a:t>
            </a:r>
            <a:r>
              <a:rPr lang="ja-JP" altLang="en-US" dirty="0"/>
              <a:t>）</a:t>
            </a:r>
            <a:r>
              <a:rPr lang="ja-JP" altLang="en-US" sz="3100" dirty="0"/>
              <a:t>→</a:t>
            </a:r>
            <a:r>
              <a:rPr lang="en-US" altLang="ja-JP" sz="3100" dirty="0">
                <a:hlinkClick r:id="rId3" action="ppaction://hlinksldjump"/>
              </a:rPr>
              <a:t>Q8</a:t>
            </a:r>
            <a:r>
              <a:rPr kumimoji="1" lang="en-US" altLang="ja-JP" dirty="0" smtClean="0"/>
              <a:t/>
            </a:r>
            <a:br>
              <a:rPr kumimoji="1" lang="en-US" altLang="ja-JP" dirty="0" smtClean="0"/>
            </a:br>
            <a:r>
              <a:rPr kumimoji="1" lang="ja-JP" altLang="en-US" sz="3600" dirty="0" smtClean="0"/>
              <a:t>取消しの意味に関する学説</a:t>
            </a:r>
            <a:r>
              <a:rPr kumimoji="1" lang="ja-JP" altLang="en-US" sz="3100" dirty="0" smtClean="0"/>
              <a:t>→</a:t>
            </a:r>
            <a:r>
              <a:rPr lang="ja-JP" altLang="en-US" sz="3100" dirty="0">
                <a:hlinkClick r:id="rId4" action="ppaction://hlinksldjump"/>
              </a:rPr>
              <a:t>債権</a:t>
            </a:r>
            <a:r>
              <a:rPr lang="ja-JP" altLang="en-US" sz="3100" dirty="0" smtClean="0">
                <a:hlinkClick r:id="rId4" action="ppaction://hlinksldjump"/>
              </a:rPr>
              <a:t>総論</a:t>
            </a:r>
            <a:endParaRPr kumimoji="1" lang="ja-JP" altLang="en-US" sz="3100"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733347101"/>
              </p:ext>
            </p:extLst>
          </p:nvPr>
        </p:nvGraphicFramePr>
        <p:xfrm>
          <a:off x="457200" y="1600200"/>
          <a:ext cx="8363272" cy="4490720"/>
        </p:xfrm>
        <a:graphic>
          <a:graphicData uri="http://schemas.openxmlformats.org/drawingml/2006/table">
            <a:tbl>
              <a:tblPr firstRow="1" bandRow="1">
                <a:tableStyleId>{5C22544A-7EE6-4342-B048-85BDC9FD1C3A}</a:tableStyleId>
              </a:tblPr>
              <a:tblGrid>
                <a:gridCol w="1234480"/>
                <a:gridCol w="1152128"/>
                <a:gridCol w="1008112"/>
                <a:gridCol w="864096"/>
                <a:gridCol w="864096"/>
                <a:gridCol w="1152128"/>
                <a:gridCol w="2088232"/>
              </a:tblGrid>
              <a:tr h="370840">
                <a:tc rowSpan="2">
                  <a:txBody>
                    <a:bodyPr/>
                    <a:lstStyle/>
                    <a:p>
                      <a:pPr algn="ct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kumimoji="1" lang="ja-JP" altLang="en-US" dirty="0" smtClean="0"/>
                        <a:t>取消しの意味</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kumimoji="1" lang="ja-JP" altLang="en-US" dirty="0" smtClean="0"/>
                        <a:t>相手方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pPr algn="ctr"/>
                      <a:r>
                        <a:rPr kumimoji="1" lang="ja-JP" altLang="en-US" dirty="0" smtClean="0"/>
                        <a:t>詐害行為の取消しの効果</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dirty="0"/>
                    </a:p>
                  </a:txBody>
                  <a:tcPr anchor="ctr"/>
                </a:tc>
                <a:tc hMerge="1">
                  <a:txBody>
                    <a:bodyPr/>
                    <a:lstStyle/>
                    <a:p>
                      <a:pPr algn="ctr"/>
                      <a:endParaRPr kumimoji="1" lang="ja-JP" altLang="en-US" dirty="0"/>
                    </a:p>
                  </a:txBody>
                  <a:tcPr anchor="ctr"/>
                </a:tc>
                <a:tc rowSpan="2">
                  <a:txBody>
                    <a:bodyPr/>
                    <a:lstStyle/>
                    <a:p>
                      <a:pPr algn="ctr"/>
                      <a:r>
                        <a:rPr kumimoji="1" lang="ja-JP" altLang="en-US" dirty="0" smtClean="0"/>
                        <a:t>実効性の確保</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vMerge="1">
                  <a:txBody>
                    <a:bodyPr/>
                    <a:lstStyle/>
                    <a:p>
                      <a:pPr algn="ctr"/>
                      <a:endParaRPr kumimoji="1" lang="ja-JP" altLang="en-US" dirty="0"/>
                    </a:p>
                  </a:txBody>
                  <a:tcPr anchor="ctr"/>
                </a:tc>
                <a:tc vMerge="1">
                  <a:txBody>
                    <a:bodyPr/>
                    <a:lstStyle/>
                    <a:p>
                      <a:pPr algn="ctr"/>
                      <a:endParaRPr kumimoji="1" lang="ja-JP" altLang="en-US" dirty="0"/>
                    </a:p>
                  </a:txBody>
                  <a:tcPr anchor="ctr"/>
                </a:tc>
                <a:tc vMerge="1">
                  <a:txBody>
                    <a:bodyPr/>
                    <a:lstStyle/>
                    <a:p>
                      <a:pPr algn="ctr"/>
                      <a:endParaRPr kumimoji="1" lang="ja-JP" altLang="en-US" dirty="0"/>
                    </a:p>
                  </a:txBody>
                  <a:tcPr anchor="ctr"/>
                </a:tc>
                <a:tc>
                  <a:txBody>
                    <a:bodyPr/>
                    <a:lstStyle/>
                    <a:p>
                      <a:pPr algn="ctr"/>
                      <a:r>
                        <a:rPr kumimoji="1" lang="en-US" altLang="ja-JP" dirty="0" smtClean="0">
                          <a:solidFill>
                            <a:schemeClr val="bg1"/>
                          </a:solidFill>
                        </a:rPr>
                        <a:t>A</a:t>
                      </a:r>
                      <a:r>
                        <a:rPr kumimoji="1" lang="ja-JP" altLang="en-US" dirty="0" smtClean="0">
                          <a:solidFill>
                            <a:schemeClr val="bg1"/>
                          </a:solidFill>
                        </a:rPr>
                        <a:t>・</a:t>
                      </a:r>
                      <a:r>
                        <a:rPr kumimoji="1" lang="en-US" altLang="ja-JP" dirty="0" smtClean="0">
                          <a:solidFill>
                            <a:schemeClr val="bg1"/>
                          </a:solidFill>
                        </a:rPr>
                        <a:t>B</a:t>
                      </a:r>
                      <a:r>
                        <a:rPr kumimoji="1" lang="ja-JP" altLang="en-US" dirty="0" smtClean="0">
                          <a:solidFill>
                            <a:schemeClr val="bg1"/>
                          </a:solidFill>
                        </a:rPr>
                        <a:t>間</a:t>
                      </a:r>
                      <a:endParaRPr kumimoji="1" lang="ja-JP" altLang="en-US"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kumimoji="1" lang="en-US" altLang="ja-JP" dirty="0" smtClean="0">
                          <a:solidFill>
                            <a:schemeClr val="bg1"/>
                          </a:solidFill>
                        </a:rPr>
                        <a:t>B</a:t>
                      </a:r>
                      <a:r>
                        <a:rPr kumimoji="1" lang="ja-JP" altLang="en-US" dirty="0" smtClean="0">
                          <a:solidFill>
                            <a:schemeClr val="bg1"/>
                          </a:solidFill>
                        </a:rPr>
                        <a:t>・</a:t>
                      </a:r>
                      <a:r>
                        <a:rPr kumimoji="1" lang="en-US" altLang="ja-JP" dirty="0" smtClean="0">
                          <a:solidFill>
                            <a:schemeClr val="bg1"/>
                          </a:solidFill>
                        </a:rPr>
                        <a:t>C</a:t>
                      </a:r>
                      <a:r>
                        <a:rPr kumimoji="1" lang="ja-JP" altLang="en-US" dirty="0" smtClean="0">
                          <a:solidFill>
                            <a:schemeClr val="bg1"/>
                          </a:solidFill>
                        </a:rPr>
                        <a:t>間</a:t>
                      </a:r>
                      <a:endParaRPr kumimoji="1" lang="ja-JP" altLang="en-US"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kumimoji="1" lang="en-US" altLang="ja-JP" dirty="0" smtClean="0">
                          <a:solidFill>
                            <a:schemeClr val="bg1"/>
                          </a:solidFill>
                        </a:rPr>
                        <a:t>A</a:t>
                      </a:r>
                      <a:r>
                        <a:rPr kumimoji="1" lang="ja-JP" altLang="en-US" dirty="0" smtClean="0">
                          <a:solidFill>
                            <a:schemeClr val="bg1"/>
                          </a:solidFill>
                        </a:rPr>
                        <a:t>・</a:t>
                      </a:r>
                      <a:r>
                        <a:rPr kumimoji="1" lang="en-US" altLang="ja-JP" dirty="0" smtClean="0">
                          <a:solidFill>
                            <a:schemeClr val="bg1"/>
                          </a:solidFill>
                        </a:rPr>
                        <a:t>C</a:t>
                      </a:r>
                      <a:r>
                        <a:rPr kumimoji="1" lang="ja-JP" altLang="en-US" dirty="0" smtClean="0">
                          <a:solidFill>
                            <a:schemeClr val="bg1"/>
                          </a:solidFill>
                        </a:rPr>
                        <a:t>間</a:t>
                      </a:r>
                      <a:endParaRPr kumimoji="1" lang="ja-JP" altLang="en-US"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vMerge="1">
                  <a:txBody>
                    <a:bodyPr/>
                    <a:lstStyle/>
                    <a:p>
                      <a:pPr algn="ctr"/>
                      <a:endParaRPr kumimoji="1" lang="ja-JP" altLang="en-US" dirty="0"/>
                    </a:p>
                  </a:txBody>
                  <a:tcPr anchor="ctr"/>
                </a:tc>
              </a:tr>
              <a:tr h="370840">
                <a:tc>
                  <a:txBody>
                    <a:bodyPr/>
                    <a:lstStyle/>
                    <a:p>
                      <a:pPr algn="ctr"/>
                      <a:r>
                        <a:rPr kumimoji="1" lang="ja-JP" altLang="en-US" b="1" dirty="0" smtClean="0"/>
                        <a:t>形成権説</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dirty="0" smtClean="0"/>
                        <a:t>詐害行為の取消し</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dirty="0" smtClean="0"/>
                        <a:t>B</a:t>
                      </a:r>
                      <a:r>
                        <a:rPr kumimoji="1" lang="ja-JP" altLang="en-US" dirty="0" smtClean="0"/>
                        <a:t>＋</a:t>
                      </a:r>
                      <a:r>
                        <a:rPr kumimoji="1" lang="en-US" altLang="ja-JP" dirty="0" smtClean="0"/>
                        <a:t>C</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無効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無効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無効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dirty="0" smtClean="0"/>
                        <a:t>B</a:t>
                      </a:r>
                      <a:r>
                        <a:rPr kumimoji="1" lang="ja-JP" altLang="en-US" dirty="0" smtClean="0"/>
                        <a:t>と</a:t>
                      </a:r>
                      <a:r>
                        <a:rPr kumimoji="1" lang="en-US" altLang="ja-JP" dirty="0" smtClean="0"/>
                        <a:t>C</a:t>
                      </a:r>
                      <a:r>
                        <a:rPr kumimoji="1" lang="ja-JP" altLang="en-US" dirty="0" smtClean="0"/>
                        <a:t>の双方を訴えなければならない</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ctr"/>
                      <a:r>
                        <a:rPr kumimoji="1" lang="ja-JP" altLang="en-US" b="1" dirty="0" smtClean="0"/>
                        <a:t>請求権説</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dirty="0" smtClean="0"/>
                        <a:t>逸失財産の取戻し</a:t>
                      </a:r>
                      <a:endParaRPr kumimoji="1" lang="en-US" altLang="ja-JP"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dirty="0" smtClean="0"/>
                        <a:t>C</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有効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有効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有効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r>
                        <a:rPr kumimoji="1" lang="en-US" altLang="ja-JP" dirty="0" smtClean="0"/>
                        <a:t>C</a:t>
                      </a:r>
                      <a:r>
                        <a:rPr kumimoji="1" lang="ja-JP" altLang="en-US" dirty="0" err="1" smtClean="0"/>
                        <a:t>だけを</a:t>
                      </a:r>
                      <a:r>
                        <a:rPr kumimoji="1" lang="ja-JP" altLang="en-US" dirty="0" smtClean="0"/>
                        <a:t>訴えることができるが，逆に，</a:t>
                      </a:r>
                      <a:r>
                        <a:rPr kumimoji="1" lang="en-US" altLang="ja-JP" dirty="0" smtClean="0"/>
                        <a:t>B</a:t>
                      </a:r>
                      <a:r>
                        <a:rPr kumimoji="1" lang="ja-JP" altLang="en-US" dirty="0" smtClean="0"/>
                        <a:t>に対して物の受け取り，登記の引取りを強制できない</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ctr"/>
                      <a:r>
                        <a:rPr kumimoji="1" lang="ja-JP" altLang="en-US" b="1" dirty="0" smtClean="0"/>
                        <a:t>折衷説</a:t>
                      </a:r>
                      <a:r>
                        <a:rPr kumimoji="1" lang="en-US" altLang="ja-JP" b="1" dirty="0" smtClean="0"/>
                        <a:t/>
                      </a:r>
                      <a:br>
                        <a:rPr kumimoji="1" lang="en-US" altLang="ja-JP" b="1" dirty="0" smtClean="0"/>
                      </a:br>
                      <a:r>
                        <a:rPr kumimoji="1" lang="ja-JP" altLang="en-US" b="1" dirty="0" smtClean="0"/>
                        <a:t>（相対的</a:t>
                      </a:r>
                      <a:r>
                        <a:rPr kumimoji="1" lang="en-US" altLang="ja-JP" b="1" dirty="0" smtClean="0"/>
                        <a:t/>
                      </a:r>
                      <a:br>
                        <a:rPr kumimoji="1" lang="en-US" altLang="ja-JP" b="1" dirty="0" smtClean="0"/>
                      </a:br>
                      <a:r>
                        <a:rPr kumimoji="1" lang="ja-JP" altLang="en-US" b="1" dirty="0" smtClean="0"/>
                        <a:t>取消説）</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dirty="0" smtClean="0"/>
                        <a:t>取消しと取戻し</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dirty="0" smtClean="0"/>
                        <a:t>C</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有効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有効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無効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ja-JP" altLang="en-US" dirty="0"/>
                    </a:p>
                  </a:txBody>
                  <a:tcPr anchor="ctr"/>
                </a:tc>
              </a:tr>
              <a:tr h="370840">
                <a:tc>
                  <a:txBody>
                    <a:bodyPr/>
                    <a:lstStyle/>
                    <a:p>
                      <a:pPr algn="ctr"/>
                      <a:r>
                        <a:rPr kumimoji="1" lang="ja-JP" altLang="en-US" b="1" dirty="0" smtClean="0"/>
                        <a:t>責任説</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dirty="0" smtClean="0"/>
                        <a:t>責任移転の無効</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dirty="0" smtClean="0"/>
                        <a:t>B</a:t>
                      </a:r>
                      <a:r>
                        <a:rPr kumimoji="1" lang="ja-JP" altLang="en-US" dirty="0" smtClean="0"/>
                        <a:t>＋</a:t>
                      </a:r>
                      <a:r>
                        <a:rPr kumimoji="1" lang="en-US" altLang="ja-JP" dirty="0" smtClean="0"/>
                        <a:t>C</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有効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有効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有効だが</a:t>
                      </a:r>
                      <a:r>
                        <a:rPr kumimoji="1" lang="en-US" altLang="ja-JP" dirty="0" smtClean="0"/>
                        <a:t/>
                      </a:r>
                      <a:br>
                        <a:rPr kumimoji="1" lang="en-US" altLang="ja-JP" dirty="0" smtClean="0"/>
                      </a:br>
                      <a:r>
                        <a:rPr kumimoji="1" lang="ja-JP" altLang="en-US" dirty="0" smtClean="0"/>
                        <a:t>責任無効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別途，執行認容判決が必要</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ctr"/>
                      <a:r>
                        <a:rPr kumimoji="1" lang="ja-JP" altLang="en-US" b="1" dirty="0" smtClean="0"/>
                        <a:t>訴権説</a:t>
                      </a:r>
                      <a:endParaRPr kumimoji="1" lang="en-US" altLang="ja-JP" b="1" dirty="0" smtClean="0"/>
                    </a:p>
                    <a:p>
                      <a:pPr algn="ctr"/>
                      <a:r>
                        <a:rPr kumimoji="1" lang="ja-JP" altLang="en-US" b="1" dirty="0" smtClean="0"/>
                        <a:t>（対抗不能説）</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dirty="0" smtClean="0"/>
                        <a:t>　</a:t>
                      </a:r>
                      <a:endParaRPr kumimoji="1" lang="en-US" altLang="ja-JP" dirty="0" smtClean="0"/>
                    </a:p>
                    <a:p>
                      <a:pPr algn="ctr"/>
                      <a:r>
                        <a:rPr kumimoji="1" lang="ja-JP" altLang="en-US" dirty="0" smtClean="0"/>
                        <a:t>　</a:t>
                      </a:r>
                      <a:endParaRPr kumimoji="1" lang="en-US" altLang="ja-JP" dirty="0" smtClean="0"/>
                    </a:p>
                    <a:p>
                      <a:pPr algn="ctr"/>
                      <a:r>
                        <a:rPr kumimoji="1" lang="ja-JP" altLang="en-US" dirty="0" smtClean="0"/>
                        <a:t>　</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lt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lt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lt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3" name="日付プレースホルダー 2"/>
          <p:cNvSpPr>
            <a:spLocks noGrp="1"/>
          </p:cNvSpPr>
          <p:nvPr>
            <p:ph type="dt" sz="half" idx="10"/>
          </p:nvPr>
        </p:nvSpPr>
        <p:spPr/>
        <p:txBody>
          <a:bodyPr/>
          <a:lstStyle/>
          <a:p>
            <a:r>
              <a:rPr kumimoji="1" lang="en-US" altLang="ja-JP" smtClean="0"/>
              <a:t>2015/6/9</a:t>
            </a:r>
            <a:endParaRPr kumimoji="1" lang="ja-JP" altLang="en-US"/>
          </a:p>
        </p:txBody>
      </p:sp>
      <p:sp>
        <p:nvSpPr>
          <p:cNvPr id="4" name="フッター プレースホルダー 3"/>
          <p:cNvSpPr>
            <a:spLocks noGrp="1"/>
          </p:cNvSpPr>
          <p:nvPr>
            <p:ph type="ftr" sz="quarter" idx="11"/>
          </p:nvPr>
        </p:nvSpPr>
        <p:spPr/>
        <p:txBody>
          <a:bodyPr/>
          <a:lstStyle/>
          <a:p>
            <a:r>
              <a:rPr lang="en-US" altLang="ja-JP" smtClean="0"/>
              <a:t>Lecture on Obligation 2015</a:t>
            </a:r>
            <a:endParaRPr lang="ja-JP" altLang="en-US" dirty="0" smtClean="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15</a:t>
            </a:fld>
            <a:endParaRPr kumimoji="1" lang="ja-JP" altLang="en-US"/>
          </a:p>
        </p:txBody>
      </p:sp>
    </p:spTree>
    <p:extLst>
      <p:ext uri="{BB962C8B-B14F-4D97-AF65-F5344CB8AC3E}">
        <p14:creationId xmlns:p14="http://schemas.microsoft.com/office/powerpoint/2010/main" val="29039469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詐害行為取消権（</a:t>
            </a:r>
            <a:r>
              <a:rPr kumimoji="1" lang="en-US" altLang="ja-JP" dirty="0" smtClean="0"/>
              <a:t>3/3</a:t>
            </a:r>
            <a:r>
              <a:rPr lang="ja-JP" altLang="en-US" dirty="0"/>
              <a:t>）</a:t>
            </a:r>
            <a:r>
              <a:rPr lang="ja-JP" altLang="en-US" sz="3100" dirty="0"/>
              <a:t>→</a:t>
            </a:r>
            <a:r>
              <a:rPr lang="en-US" altLang="ja-JP" sz="3100" dirty="0">
                <a:hlinkClick r:id="rId3" action="ppaction://hlinksldjump"/>
              </a:rPr>
              <a:t>Q8</a:t>
            </a:r>
            <a:r>
              <a:rPr kumimoji="1" lang="en-US" altLang="ja-JP" dirty="0" smtClean="0"/>
              <a:t/>
            </a:r>
            <a:br>
              <a:rPr kumimoji="1" lang="en-US" altLang="ja-JP" dirty="0" smtClean="0"/>
            </a:br>
            <a:r>
              <a:rPr kumimoji="1" lang="ja-JP" altLang="en-US" sz="3600" dirty="0" smtClean="0">
                <a:hlinkClick r:id="rId4" action="ppaction://hlinksldjump"/>
              </a:rPr>
              <a:t>取消しの意味</a:t>
            </a:r>
            <a:r>
              <a:rPr kumimoji="1" lang="ja-JP" altLang="en-US" sz="3600" dirty="0" smtClean="0"/>
              <a:t>に関する学説</a:t>
            </a:r>
            <a:r>
              <a:rPr kumimoji="1" lang="ja-JP" altLang="en-US" sz="3100" dirty="0" smtClean="0"/>
              <a:t>→</a:t>
            </a:r>
            <a:r>
              <a:rPr lang="ja-JP" altLang="en-US" sz="3100" dirty="0">
                <a:hlinkClick r:id="rId5" action="ppaction://hlinksldjump"/>
              </a:rPr>
              <a:t>債権</a:t>
            </a:r>
            <a:r>
              <a:rPr lang="ja-JP" altLang="en-US" sz="3100" dirty="0" smtClean="0">
                <a:hlinkClick r:id="rId5" action="ppaction://hlinksldjump"/>
              </a:rPr>
              <a:t>総論</a:t>
            </a:r>
            <a:endParaRPr kumimoji="1" lang="ja-JP" altLang="en-US" sz="3100"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1340892860"/>
              </p:ext>
            </p:extLst>
          </p:nvPr>
        </p:nvGraphicFramePr>
        <p:xfrm>
          <a:off x="457200" y="1600200"/>
          <a:ext cx="8363272" cy="4490720"/>
        </p:xfrm>
        <a:graphic>
          <a:graphicData uri="http://schemas.openxmlformats.org/drawingml/2006/table">
            <a:tbl>
              <a:tblPr firstRow="1" bandRow="1">
                <a:tableStyleId>{5C22544A-7EE6-4342-B048-85BDC9FD1C3A}</a:tableStyleId>
              </a:tblPr>
              <a:tblGrid>
                <a:gridCol w="1234480"/>
                <a:gridCol w="1152128"/>
                <a:gridCol w="1008112"/>
                <a:gridCol w="864096"/>
                <a:gridCol w="864096"/>
                <a:gridCol w="1152128"/>
                <a:gridCol w="2088232"/>
              </a:tblGrid>
              <a:tr h="370840">
                <a:tc rowSpan="2">
                  <a:txBody>
                    <a:bodyPr/>
                    <a:lstStyle/>
                    <a:p>
                      <a:pPr algn="ct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kumimoji="1" lang="ja-JP" altLang="en-US" dirty="0" smtClean="0"/>
                        <a:t>取消しの意味</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kumimoji="1" lang="ja-JP" altLang="en-US" dirty="0" smtClean="0"/>
                        <a:t>相手方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pPr algn="ctr"/>
                      <a:r>
                        <a:rPr kumimoji="1" lang="ja-JP" altLang="en-US" dirty="0" smtClean="0"/>
                        <a:t>詐害行為の取消しの効果</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dirty="0"/>
                    </a:p>
                  </a:txBody>
                  <a:tcPr anchor="ctr"/>
                </a:tc>
                <a:tc hMerge="1">
                  <a:txBody>
                    <a:bodyPr/>
                    <a:lstStyle/>
                    <a:p>
                      <a:pPr algn="ctr"/>
                      <a:endParaRPr kumimoji="1" lang="ja-JP" altLang="en-US" dirty="0"/>
                    </a:p>
                  </a:txBody>
                  <a:tcPr anchor="ctr"/>
                </a:tc>
                <a:tc rowSpan="2">
                  <a:txBody>
                    <a:bodyPr/>
                    <a:lstStyle/>
                    <a:p>
                      <a:pPr algn="ctr"/>
                      <a:r>
                        <a:rPr kumimoji="1" lang="ja-JP" altLang="en-US" dirty="0" smtClean="0"/>
                        <a:t>実効性の確保</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vMerge="1">
                  <a:txBody>
                    <a:bodyPr/>
                    <a:lstStyle/>
                    <a:p>
                      <a:pPr algn="ctr"/>
                      <a:endParaRPr kumimoji="1" lang="ja-JP" altLang="en-US" dirty="0"/>
                    </a:p>
                  </a:txBody>
                  <a:tcPr anchor="ctr"/>
                </a:tc>
                <a:tc vMerge="1">
                  <a:txBody>
                    <a:bodyPr/>
                    <a:lstStyle/>
                    <a:p>
                      <a:pPr algn="ctr"/>
                      <a:endParaRPr kumimoji="1" lang="ja-JP" altLang="en-US" dirty="0"/>
                    </a:p>
                  </a:txBody>
                  <a:tcPr anchor="ctr"/>
                </a:tc>
                <a:tc vMerge="1">
                  <a:txBody>
                    <a:bodyPr/>
                    <a:lstStyle/>
                    <a:p>
                      <a:pPr algn="ctr"/>
                      <a:endParaRPr kumimoji="1" lang="ja-JP" altLang="en-US" dirty="0"/>
                    </a:p>
                  </a:txBody>
                  <a:tcPr anchor="ctr"/>
                </a:tc>
                <a:tc>
                  <a:txBody>
                    <a:bodyPr/>
                    <a:lstStyle/>
                    <a:p>
                      <a:pPr algn="ctr"/>
                      <a:r>
                        <a:rPr kumimoji="1" lang="en-US" altLang="ja-JP" dirty="0" smtClean="0">
                          <a:solidFill>
                            <a:schemeClr val="bg1"/>
                          </a:solidFill>
                        </a:rPr>
                        <a:t>A</a:t>
                      </a:r>
                      <a:r>
                        <a:rPr kumimoji="1" lang="ja-JP" altLang="en-US" dirty="0" smtClean="0">
                          <a:solidFill>
                            <a:schemeClr val="bg1"/>
                          </a:solidFill>
                        </a:rPr>
                        <a:t>・</a:t>
                      </a:r>
                      <a:r>
                        <a:rPr kumimoji="1" lang="en-US" altLang="ja-JP" dirty="0" smtClean="0">
                          <a:solidFill>
                            <a:schemeClr val="bg1"/>
                          </a:solidFill>
                        </a:rPr>
                        <a:t>B</a:t>
                      </a:r>
                      <a:r>
                        <a:rPr kumimoji="1" lang="ja-JP" altLang="en-US" dirty="0" smtClean="0">
                          <a:solidFill>
                            <a:schemeClr val="bg1"/>
                          </a:solidFill>
                        </a:rPr>
                        <a:t>間</a:t>
                      </a:r>
                      <a:endParaRPr kumimoji="1" lang="ja-JP" altLang="en-US"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kumimoji="1" lang="en-US" altLang="ja-JP" dirty="0" smtClean="0">
                          <a:solidFill>
                            <a:schemeClr val="bg1"/>
                          </a:solidFill>
                        </a:rPr>
                        <a:t>B</a:t>
                      </a:r>
                      <a:r>
                        <a:rPr kumimoji="1" lang="ja-JP" altLang="en-US" dirty="0" smtClean="0">
                          <a:solidFill>
                            <a:schemeClr val="bg1"/>
                          </a:solidFill>
                        </a:rPr>
                        <a:t>・</a:t>
                      </a:r>
                      <a:r>
                        <a:rPr kumimoji="1" lang="en-US" altLang="ja-JP" dirty="0" smtClean="0">
                          <a:solidFill>
                            <a:schemeClr val="bg1"/>
                          </a:solidFill>
                        </a:rPr>
                        <a:t>C</a:t>
                      </a:r>
                      <a:r>
                        <a:rPr kumimoji="1" lang="ja-JP" altLang="en-US" dirty="0" smtClean="0">
                          <a:solidFill>
                            <a:schemeClr val="bg1"/>
                          </a:solidFill>
                        </a:rPr>
                        <a:t>間</a:t>
                      </a:r>
                      <a:endParaRPr kumimoji="1" lang="ja-JP" altLang="en-US"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kumimoji="1" lang="en-US" altLang="ja-JP" dirty="0" smtClean="0">
                          <a:solidFill>
                            <a:schemeClr val="bg1"/>
                          </a:solidFill>
                        </a:rPr>
                        <a:t>A</a:t>
                      </a:r>
                      <a:r>
                        <a:rPr kumimoji="1" lang="ja-JP" altLang="en-US" dirty="0" smtClean="0">
                          <a:solidFill>
                            <a:schemeClr val="bg1"/>
                          </a:solidFill>
                        </a:rPr>
                        <a:t>・</a:t>
                      </a:r>
                      <a:r>
                        <a:rPr kumimoji="1" lang="en-US" altLang="ja-JP" dirty="0" smtClean="0">
                          <a:solidFill>
                            <a:schemeClr val="bg1"/>
                          </a:solidFill>
                        </a:rPr>
                        <a:t>C</a:t>
                      </a:r>
                      <a:r>
                        <a:rPr kumimoji="1" lang="ja-JP" altLang="en-US" dirty="0" smtClean="0">
                          <a:solidFill>
                            <a:schemeClr val="bg1"/>
                          </a:solidFill>
                        </a:rPr>
                        <a:t>間</a:t>
                      </a:r>
                      <a:endParaRPr kumimoji="1" lang="ja-JP" altLang="en-US"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vMerge="1">
                  <a:txBody>
                    <a:bodyPr/>
                    <a:lstStyle/>
                    <a:p>
                      <a:pPr algn="ctr"/>
                      <a:endParaRPr kumimoji="1" lang="ja-JP" altLang="en-US" dirty="0"/>
                    </a:p>
                  </a:txBody>
                  <a:tcPr anchor="ctr"/>
                </a:tc>
              </a:tr>
              <a:tr h="370840">
                <a:tc>
                  <a:txBody>
                    <a:bodyPr/>
                    <a:lstStyle/>
                    <a:p>
                      <a:pPr algn="ctr"/>
                      <a:r>
                        <a:rPr kumimoji="1" lang="ja-JP" altLang="en-US" b="1" dirty="0" smtClean="0"/>
                        <a:t>形成権説</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dirty="0" smtClean="0"/>
                        <a:t>詐害行為の取消し</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dirty="0" smtClean="0"/>
                        <a:t>B</a:t>
                      </a:r>
                      <a:r>
                        <a:rPr kumimoji="1" lang="ja-JP" altLang="en-US" dirty="0" smtClean="0"/>
                        <a:t>＋</a:t>
                      </a:r>
                      <a:r>
                        <a:rPr kumimoji="1" lang="en-US" altLang="ja-JP" dirty="0" smtClean="0"/>
                        <a:t>C</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無効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無効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無効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dirty="0" smtClean="0"/>
                        <a:t>B</a:t>
                      </a:r>
                      <a:r>
                        <a:rPr kumimoji="1" lang="ja-JP" altLang="en-US" dirty="0" smtClean="0"/>
                        <a:t>と</a:t>
                      </a:r>
                      <a:r>
                        <a:rPr kumimoji="1" lang="en-US" altLang="ja-JP" dirty="0" smtClean="0"/>
                        <a:t>C</a:t>
                      </a:r>
                      <a:r>
                        <a:rPr kumimoji="1" lang="ja-JP" altLang="en-US" dirty="0" smtClean="0"/>
                        <a:t>の双方を訴えなければならない</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ctr"/>
                      <a:r>
                        <a:rPr kumimoji="1" lang="ja-JP" altLang="en-US" b="1" dirty="0" smtClean="0"/>
                        <a:t>請求権説</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dirty="0" smtClean="0"/>
                        <a:t>逸失財産の取戻し</a:t>
                      </a:r>
                      <a:endParaRPr kumimoji="1" lang="en-US" altLang="ja-JP"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dirty="0" smtClean="0"/>
                        <a:t>C</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有効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有効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有効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r>
                        <a:rPr kumimoji="1" lang="en-US" altLang="ja-JP" dirty="0" smtClean="0"/>
                        <a:t>C</a:t>
                      </a:r>
                      <a:r>
                        <a:rPr kumimoji="1" lang="ja-JP" altLang="en-US" dirty="0" err="1" smtClean="0"/>
                        <a:t>だけを</a:t>
                      </a:r>
                      <a:r>
                        <a:rPr kumimoji="1" lang="ja-JP" altLang="en-US" dirty="0" smtClean="0"/>
                        <a:t>訴えることができるが，逆に，</a:t>
                      </a:r>
                      <a:r>
                        <a:rPr kumimoji="1" lang="en-US" altLang="ja-JP" dirty="0" smtClean="0"/>
                        <a:t>B</a:t>
                      </a:r>
                      <a:r>
                        <a:rPr kumimoji="1" lang="ja-JP" altLang="en-US" dirty="0" smtClean="0"/>
                        <a:t>に対して物の受け取り，登記の引取りを強制できない</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ctr"/>
                      <a:r>
                        <a:rPr kumimoji="1" lang="ja-JP" altLang="en-US" b="1" dirty="0" smtClean="0"/>
                        <a:t>折衷説</a:t>
                      </a:r>
                      <a:r>
                        <a:rPr kumimoji="1" lang="en-US" altLang="ja-JP" b="1" dirty="0" smtClean="0"/>
                        <a:t/>
                      </a:r>
                      <a:br>
                        <a:rPr kumimoji="1" lang="en-US" altLang="ja-JP" b="1" dirty="0" smtClean="0"/>
                      </a:br>
                      <a:r>
                        <a:rPr kumimoji="1" lang="ja-JP" altLang="en-US" b="1" dirty="0" smtClean="0"/>
                        <a:t>（相対的</a:t>
                      </a:r>
                      <a:r>
                        <a:rPr kumimoji="1" lang="en-US" altLang="ja-JP" b="1" dirty="0" smtClean="0"/>
                        <a:t/>
                      </a:r>
                      <a:br>
                        <a:rPr kumimoji="1" lang="en-US" altLang="ja-JP" b="1" dirty="0" smtClean="0"/>
                      </a:br>
                      <a:r>
                        <a:rPr kumimoji="1" lang="ja-JP" altLang="en-US" b="1" dirty="0" smtClean="0"/>
                        <a:t>取消説）</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dirty="0" smtClean="0"/>
                        <a:t>取消しと取戻し</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dirty="0" smtClean="0"/>
                        <a:t>C</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有効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有効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無効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ja-JP" altLang="en-US" dirty="0"/>
                    </a:p>
                  </a:txBody>
                  <a:tcPr anchor="ctr"/>
                </a:tc>
              </a:tr>
              <a:tr h="370840">
                <a:tc>
                  <a:txBody>
                    <a:bodyPr/>
                    <a:lstStyle/>
                    <a:p>
                      <a:pPr algn="ctr"/>
                      <a:r>
                        <a:rPr kumimoji="1" lang="ja-JP" altLang="en-US" b="1" dirty="0" smtClean="0"/>
                        <a:t>責任説</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dirty="0" smtClean="0"/>
                        <a:t>責任移転の無効</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dirty="0" smtClean="0"/>
                        <a:t>B</a:t>
                      </a:r>
                      <a:r>
                        <a:rPr kumimoji="1" lang="ja-JP" altLang="en-US" dirty="0" smtClean="0"/>
                        <a:t>＋</a:t>
                      </a:r>
                      <a:r>
                        <a:rPr kumimoji="1" lang="en-US" altLang="ja-JP" dirty="0" smtClean="0"/>
                        <a:t>C</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有効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有効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有効だが</a:t>
                      </a:r>
                      <a:r>
                        <a:rPr kumimoji="1" lang="en-US" altLang="ja-JP" dirty="0" smtClean="0"/>
                        <a:t/>
                      </a:r>
                      <a:br>
                        <a:rPr kumimoji="1" lang="en-US" altLang="ja-JP" dirty="0" smtClean="0"/>
                      </a:br>
                      <a:r>
                        <a:rPr kumimoji="1" lang="ja-JP" altLang="en-US" dirty="0" smtClean="0"/>
                        <a:t>責任無効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別途，執行認容判決が必要</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ctr"/>
                      <a:r>
                        <a:rPr kumimoji="1" lang="ja-JP" altLang="en-US" b="1" dirty="0" smtClean="0"/>
                        <a:t>訴権説</a:t>
                      </a:r>
                      <a:endParaRPr kumimoji="1" lang="en-US" altLang="ja-JP" b="1" dirty="0" smtClean="0"/>
                    </a:p>
                    <a:p>
                      <a:pPr algn="ctr"/>
                      <a:r>
                        <a:rPr kumimoji="1" lang="ja-JP" altLang="en-US" b="1" dirty="0" smtClean="0"/>
                        <a:t>（</a:t>
                      </a:r>
                      <a:r>
                        <a:rPr kumimoji="1" lang="ja-JP" altLang="en-US" b="1" dirty="0" smtClean="0">
                          <a:hlinkClick r:id="rId4" action="ppaction://hlinksldjump"/>
                        </a:rPr>
                        <a:t>対抗不能説</a:t>
                      </a:r>
                      <a:r>
                        <a:rPr kumimoji="1" lang="ja-JP" altLang="en-US" b="1" dirty="0" smtClean="0"/>
                        <a:t>）</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dirty="0" smtClean="0"/>
                        <a:t>責任移転の対抗不能</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dirty="0" smtClean="0"/>
                        <a:t>C</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有効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有効</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有効だが</a:t>
                      </a:r>
                      <a:r>
                        <a:rPr kumimoji="1" lang="en-US" altLang="ja-JP" dirty="0" smtClean="0"/>
                        <a:t/>
                      </a:r>
                      <a:br>
                        <a:rPr kumimoji="1" lang="en-US" altLang="ja-JP" dirty="0" smtClean="0"/>
                      </a:br>
                      <a:r>
                        <a:rPr kumimoji="1" lang="ja-JP" altLang="en-US" dirty="0" smtClean="0"/>
                        <a:t>対抗不能</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hlinkClick r:id="rId6" action="ppaction://hlinksldjump"/>
                        </a:rPr>
                        <a:t>第三者名義のまま，第三者に対する強制執行が可能。</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3" name="日付プレースホルダー 2"/>
          <p:cNvSpPr>
            <a:spLocks noGrp="1"/>
          </p:cNvSpPr>
          <p:nvPr>
            <p:ph type="dt" sz="half" idx="10"/>
          </p:nvPr>
        </p:nvSpPr>
        <p:spPr/>
        <p:txBody>
          <a:bodyPr/>
          <a:lstStyle/>
          <a:p>
            <a:r>
              <a:rPr kumimoji="1" lang="en-US" altLang="ja-JP" smtClean="0"/>
              <a:t>2015/6/9</a:t>
            </a:r>
            <a:endParaRPr kumimoji="1" lang="ja-JP" altLang="en-US"/>
          </a:p>
        </p:txBody>
      </p:sp>
      <p:sp>
        <p:nvSpPr>
          <p:cNvPr id="4" name="フッター プレースホルダー 3"/>
          <p:cNvSpPr>
            <a:spLocks noGrp="1"/>
          </p:cNvSpPr>
          <p:nvPr>
            <p:ph type="ftr" sz="quarter" idx="11"/>
          </p:nvPr>
        </p:nvSpPr>
        <p:spPr/>
        <p:txBody>
          <a:bodyPr/>
          <a:lstStyle/>
          <a:p>
            <a:r>
              <a:rPr lang="en-US" altLang="ja-JP" smtClean="0"/>
              <a:t>Lecture on Obligation 2015</a:t>
            </a:r>
            <a:endParaRPr lang="ja-JP" altLang="en-US" dirty="0" smtClean="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16</a:t>
            </a:fld>
            <a:endParaRPr kumimoji="1" lang="ja-JP" altLang="en-US"/>
          </a:p>
        </p:txBody>
      </p:sp>
    </p:spTree>
    <p:extLst>
      <p:ext uri="{BB962C8B-B14F-4D97-AF65-F5344CB8AC3E}">
        <p14:creationId xmlns:p14="http://schemas.microsoft.com/office/powerpoint/2010/main" val="36160275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詐害行為取消権（</a:t>
            </a:r>
            <a:r>
              <a:rPr kumimoji="1" lang="en-US" altLang="ja-JP" dirty="0" smtClean="0"/>
              <a:t>2/3</a:t>
            </a:r>
            <a:r>
              <a:rPr kumimoji="1" lang="ja-JP" altLang="en-US" dirty="0" smtClean="0"/>
              <a:t>）</a:t>
            </a:r>
            <a:r>
              <a:rPr lang="ja-JP" altLang="en-US" dirty="0"/>
              <a:t>復習</a:t>
            </a:r>
            <a:r>
              <a:rPr lang="ja-JP" altLang="en-US" sz="3100" dirty="0"/>
              <a:t>→</a:t>
            </a:r>
            <a:r>
              <a:rPr lang="en-US" altLang="ja-JP" sz="3100" dirty="0">
                <a:hlinkClick r:id="rId3" action="ppaction://hlinksldjump"/>
              </a:rPr>
              <a:t>Q8</a:t>
            </a:r>
            <a:r>
              <a:rPr kumimoji="1" lang="en-US" altLang="ja-JP" dirty="0" smtClean="0"/>
              <a:t/>
            </a:r>
            <a:br>
              <a:rPr kumimoji="1" lang="en-US" altLang="ja-JP" dirty="0" smtClean="0"/>
            </a:br>
            <a:r>
              <a:rPr kumimoji="1" lang="ja-JP" altLang="en-US" dirty="0" smtClean="0"/>
              <a:t>（</a:t>
            </a:r>
            <a:r>
              <a:rPr lang="ja-JP" altLang="en-US" sz="4000" dirty="0" smtClean="0"/>
              <a:t>民法</a:t>
            </a:r>
            <a:r>
              <a:rPr lang="en-US" altLang="ja-JP" sz="4000" dirty="0" smtClean="0"/>
              <a:t>424</a:t>
            </a:r>
            <a:r>
              <a:rPr lang="ja-JP" altLang="en-US" sz="4000" dirty="0" smtClean="0"/>
              <a:t>条～</a:t>
            </a:r>
            <a:r>
              <a:rPr lang="en-US" altLang="ja-JP" sz="4000" dirty="0" smtClean="0"/>
              <a:t>426</a:t>
            </a:r>
            <a:r>
              <a:rPr lang="ja-JP" altLang="en-US" sz="4000" dirty="0" smtClean="0"/>
              <a:t>条）</a:t>
            </a:r>
            <a:r>
              <a:rPr lang="ja-JP" altLang="en-US" sz="2800" dirty="0" smtClean="0"/>
              <a:t>→</a:t>
            </a:r>
            <a:r>
              <a:rPr lang="ja-JP" altLang="en-US" sz="2800" dirty="0">
                <a:hlinkClick r:id="rId4" action="ppaction://hlinksldjump"/>
              </a:rPr>
              <a:t>債権</a:t>
            </a:r>
            <a:r>
              <a:rPr lang="ja-JP" altLang="en-US" sz="2800" dirty="0" smtClean="0">
                <a:hlinkClick r:id="rId4" action="ppaction://hlinksldjump"/>
              </a:rPr>
              <a:t>総論</a:t>
            </a:r>
            <a:endParaRPr kumimoji="1" lang="ja-JP" altLang="en-US" sz="3100" dirty="0"/>
          </a:p>
        </p:txBody>
      </p:sp>
      <p:sp>
        <p:nvSpPr>
          <p:cNvPr id="4" name="日付プレースホルダー 3"/>
          <p:cNvSpPr>
            <a:spLocks noGrp="1"/>
          </p:cNvSpPr>
          <p:nvPr>
            <p:ph type="dt" sz="half" idx="10"/>
          </p:nvPr>
        </p:nvSpPr>
        <p:spPr/>
        <p:txBody>
          <a:bodyPr/>
          <a:lstStyle/>
          <a:p>
            <a:r>
              <a:rPr kumimoji="1" lang="en-US" altLang="ja-JP" smtClean="0"/>
              <a:t>2015/6/9</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Lecture on Obligation 2015</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17</a:t>
            </a:fld>
            <a:endParaRPr kumimoji="1" lang="ja-JP" altLang="en-US"/>
          </a:p>
        </p:txBody>
      </p:sp>
      <p:sp>
        <p:nvSpPr>
          <p:cNvPr id="21" name="正方形/長方形 20"/>
          <p:cNvSpPr/>
          <p:nvPr/>
        </p:nvSpPr>
        <p:spPr>
          <a:xfrm>
            <a:off x="5266542" y="5286050"/>
            <a:ext cx="1131195" cy="5409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責任財産</a:t>
            </a:r>
            <a:endParaRPr kumimoji="1" lang="ja-JP" altLang="en-US" dirty="0"/>
          </a:p>
        </p:txBody>
      </p:sp>
      <p:sp>
        <p:nvSpPr>
          <p:cNvPr id="13" name="右矢印 12"/>
          <p:cNvSpPr/>
          <p:nvPr/>
        </p:nvSpPr>
        <p:spPr>
          <a:xfrm>
            <a:off x="2051720" y="1695747"/>
            <a:ext cx="4536504" cy="780506"/>
          </a:xfrm>
          <a:prstGeom prst="rightArrow">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金銭債権</a:t>
            </a:r>
            <a:endParaRPr kumimoji="1" lang="ja-JP" altLang="en-US" b="1" dirty="0">
              <a:solidFill>
                <a:schemeClr val="tx1"/>
              </a:solidFill>
            </a:endParaRPr>
          </a:p>
        </p:txBody>
      </p:sp>
      <p:sp>
        <p:nvSpPr>
          <p:cNvPr id="23" name="右矢印 22"/>
          <p:cNvSpPr/>
          <p:nvPr/>
        </p:nvSpPr>
        <p:spPr>
          <a:xfrm rot="694943">
            <a:off x="1941247" y="2244858"/>
            <a:ext cx="3343190" cy="745687"/>
          </a:xfrm>
          <a:prstGeom prst="rightArrow">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強制執行</a:t>
            </a:r>
            <a:endParaRPr kumimoji="1" lang="ja-JP" altLang="en-US" dirty="0">
              <a:solidFill>
                <a:schemeClr val="tx1"/>
              </a:solidFill>
            </a:endParaRPr>
          </a:p>
        </p:txBody>
      </p:sp>
      <p:sp>
        <p:nvSpPr>
          <p:cNvPr id="17" name="右矢印 16"/>
          <p:cNvSpPr/>
          <p:nvPr/>
        </p:nvSpPr>
        <p:spPr>
          <a:xfrm rot="1575104">
            <a:off x="2118843" y="3166348"/>
            <a:ext cx="3296445" cy="745687"/>
          </a:xfrm>
          <a:prstGeom prst="rightArrow">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詐害行為取消権・強制執行</a:t>
            </a:r>
            <a:endParaRPr kumimoji="1" lang="ja-JP" altLang="en-US" dirty="0">
              <a:solidFill>
                <a:schemeClr val="tx1"/>
              </a:solidFill>
            </a:endParaRPr>
          </a:p>
        </p:txBody>
      </p:sp>
      <p:sp>
        <p:nvSpPr>
          <p:cNvPr id="24" name="右矢印 23"/>
          <p:cNvSpPr/>
          <p:nvPr/>
        </p:nvSpPr>
        <p:spPr>
          <a:xfrm rot="2112633">
            <a:off x="1612251" y="3973085"/>
            <a:ext cx="4005349" cy="745687"/>
          </a:xfrm>
          <a:prstGeom prst="rightArrow">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詐害行為取消権・強制執行</a:t>
            </a:r>
            <a:endParaRPr kumimoji="1" lang="ja-JP" altLang="en-US" dirty="0">
              <a:solidFill>
                <a:schemeClr val="tx1"/>
              </a:solidFill>
            </a:endParaRPr>
          </a:p>
        </p:txBody>
      </p:sp>
      <p:sp>
        <p:nvSpPr>
          <p:cNvPr id="26" name="正方形/長方形 25"/>
          <p:cNvSpPr/>
          <p:nvPr/>
        </p:nvSpPr>
        <p:spPr>
          <a:xfrm>
            <a:off x="5254362" y="2672058"/>
            <a:ext cx="1131195" cy="540918"/>
          </a:xfrm>
          <a:prstGeom prst="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責任財産</a:t>
            </a:r>
            <a:endParaRPr kumimoji="1" lang="ja-JP" altLang="en-US" dirty="0">
              <a:solidFill>
                <a:schemeClr val="tx1"/>
              </a:solidFill>
            </a:endParaRPr>
          </a:p>
        </p:txBody>
      </p:sp>
      <p:sp>
        <p:nvSpPr>
          <p:cNvPr id="27" name="正方形/長方形 26"/>
          <p:cNvSpPr/>
          <p:nvPr/>
        </p:nvSpPr>
        <p:spPr>
          <a:xfrm>
            <a:off x="5280650" y="3968202"/>
            <a:ext cx="1131195" cy="540918"/>
          </a:xfrm>
          <a:prstGeom prst="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責任財産</a:t>
            </a:r>
            <a:endParaRPr kumimoji="1" lang="ja-JP" altLang="en-US" dirty="0">
              <a:solidFill>
                <a:schemeClr val="tx1"/>
              </a:solidFill>
            </a:endParaRPr>
          </a:p>
        </p:txBody>
      </p:sp>
      <p:sp>
        <p:nvSpPr>
          <p:cNvPr id="7" name="下矢印 6"/>
          <p:cNvSpPr/>
          <p:nvPr/>
        </p:nvSpPr>
        <p:spPr>
          <a:xfrm>
            <a:off x="5652120" y="3238408"/>
            <a:ext cx="1382714" cy="755226"/>
          </a:xfrm>
          <a:prstGeom prst="down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詐害</a:t>
            </a:r>
            <a:r>
              <a:rPr lang="en-US" altLang="ja-JP" dirty="0" smtClean="0"/>
              <a:t/>
            </a:r>
            <a:br>
              <a:rPr lang="en-US" altLang="ja-JP" dirty="0" smtClean="0"/>
            </a:br>
            <a:r>
              <a:rPr lang="ja-JP" altLang="en-US" dirty="0" smtClean="0"/>
              <a:t>譲渡</a:t>
            </a:r>
            <a:endParaRPr kumimoji="1" lang="ja-JP" altLang="en-US" dirty="0"/>
          </a:p>
        </p:txBody>
      </p:sp>
      <p:sp>
        <p:nvSpPr>
          <p:cNvPr id="25" name="下矢印 24"/>
          <p:cNvSpPr/>
          <p:nvPr/>
        </p:nvSpPr>
        <p:spPr>
          <a:xfrm>
            <a:off x="5580112" y="4534552"/>
            <a:ext cx="1382714" cy="740068"/>
          </a:xfrm>
          <a:prstGeom prst="down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詐害</a:t>
            </a:r>
            <a:r>
              <a:rPr lang="en-US" altLang="ja-JP" dirty="0" smtClean="0"/>
              <a:t/>
            </a:r>
            <a:br>
              <a:rPr lang="en-US" altLang="ja-JP" dirty="0" smtClean="0"/>
            </a:br>
            <a:r>
              <a:rPr lang="ja-JP" altLang="en-US" dirty="0" smtClean="0"/>
              <a:t>譲渡</a:t>
            </a:r>
            <a:endParaRPr kumimoji="1" lang="ja-JP" altLang="en-US" dirty="0"/>
          </a:p>
        </p:txBody>
      </p:sp>
      <p:sp>
        <p:nvSpPr>
          <p:cNvPr id="9" name="円/楕円 8"/>
          <p:cNvSpPr/>
          <p:nvPr/>
        </p:nvSpPr>
        <p:spPr>
          <a:xfrm>
            <a:off x="467544" y="1628800"/>
            <a:ext cx="1963855" cy="1807779"/>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kumimoji="1" lang="ja-JP" altLang="en-US" b="1" dirty="0" smtClean="0">
                <a:solidFill>
                  <a:schemeClr val="bg1"/>
                </a:solidFill>
              </a:rPr>
              <a:t>債権者</a:t>
            </a:r>
            <a:r>
              <a:rPr kumimoji="1" lang="en-US" altLang="ja-JP" b="1" dirty="0" smtClean="0">
                <a:solidFill>
                  <a:schemeClr val="bg1"/>
                </a:solidFill>
                <a:latin typeface="Times New Roman" panose="02020603050405020304" pitchFamily="18" charset="0"/>
                <a:cs typeface="Times New Roman" panose="02020603050405020304" pitchFamily="18" charset="0"/>
              </a:rPr>
              <a:t>A</a:t>
            </a:r>
            <a:endParaRPr kumimoji="1" lang="ja-JP" altLang="en-US" b="1" dirty="0">
              <a:solidFill>
                <a:schemeClr val="bg1"/>
              </a:solidFill>
              <a:latin typeface="Times New Roman" panose="02020603050405020304" pitchFamily="18" charset="0"/>
              <a:cs typeface="Times New Roman" panose="02020603050405020304" pitchFamily="18" charset="0"/>
            </a:endParaRPr>
          </a:p>
        </p:txBody>
      </p:sp>
      <p:sp>
        <p:nvSpPr>
          <p:cNvPr id="10" name="円/楕円 9"/>
          <p:cNvSpPr/>
          <p:nvPr/>
        </p:nvSpPr>
        <p:spPr>
          <a:xfrm>
            <a:off x="6397738" y="3789040"/>
            <a:ext cx="1963855" cy="914400"/>
          </a:xfrm>
          <a:prstGeom prst="ellipse">
            <a:avLst/>
          </a:prstGeom>
          <a:ln/>
        </p:spPr>
        <p:style>
          <a:lnRef idx="3">
            <a:schemeClr val="lt1"/>
          </a:lnRef>
          <a:fillRef idx="1">
            <a:schemeClr val="accent4"/>
          </a:fillRef>
          <a:effectRef idx="1">
            <a:schemeClr val="accent4"/>
          </a:effectRef>
          <a:fontRef idx="minor">
            <a:schemeClr val="lt1"/>
          </a:fontRef>
        </p:style>
        <p:txBody>
          <a:bodyPr rtlCol="0" anchor="ctr"/>
          <a:lstStyle/>
          <a:p>
            <a:pPr algn="ctr"/>
            <a:r>
              <a:rPr kumimoji="1" lang="ja-JP" altLang="en-US" b="1" dirty="0" smtClean="0">
                <a:solidFill>
                  <a:schemeClr val="bg1"/>
                </a:solidFill>
                <a:latin typeface="Times New Roman" panose="02020603050405020304" pitchFamily="18" charset="0"/>
                <a:cs typeface="Times New Roman" panose="02020603050405020304" pitchFamily="18" charset="0"/>
              </a:rPr>
              <a:t>悪意の</a:t>
            </a:r>
            <a:r>
              <a:rPr kumimoji="1" lang="en-US" altLang="ja-JP" b="1" dirty="0" smtClean="0">
                <a:solidFill>
                  <a:schemeClr val="bg1"/>
                </a:solidFill>
                <a:latin typeface="Times New Roman" panose="02020603050405020304" pitchFamily="18" charset="0"/>
                <a:cs typeface="Times New Roman" panose="02020603050405020304" pitchFamily="18" charset="0"/>
              </a:rPr>
              <a:t/>
            </a:r>
            <a:br>
              <a:rPr kumimoji="1" lang="en-US" altLang="ja-JP" b="1" dirty="0" smtClean="0">
                <a:solidFill>
                  <a:schemeClr val="bg1"/>
                </a:solidFill>
                <a:latin typeface="Times New Roman" panose="02020603050405020304" pitchFamily="18" charset="0"/>
                <a:cs typeface="Times New Roman" panose="02020603050405020304" pitchFamily="18" charset="0"/>
              </a:rPr>
            </a:br>
            <a:r>
              <a:rPr kumimoji="1" lang="ja-JP" altLang="en-US" b="1" dirty="0" smtClean="0">
                <a:solidFill>
                  <a:schemeClr val="bg1"/>
                </a:solidFill>
                <a:latin typeface="Times New Roman" panose="02020603050405020304" pitchFamily="18" charset="0"/>
                <a:cs typeface="Times New Roman" panose="02020603050405020304" pitchFamily="18" charset="0"/>
              </a:rPr>
              <a:t>受益者</a:t>
            </a:r>
            <a:r>
              <a:rPr kumimoji="1" lang="en-US" altLang="ja-JP" b="1" dirty="0" smtClean="0">
                <a:solidFill>
                  <a:schemeClr val="bg1"/>
                </a:solidFill>
                <a:latin typeface="Times New Roman" panose="02020603050405020304" pitchFamily="18" charset="0"/>
                <a:cs typeface="Times New Roman" panose="02020603050405020304" pitchFamily="18" charset="0"/>
              </a:rPr>
              <a:t>C</a:t>
            </a:r>
            <a:endParaRPr kumimoji="1" lang="ja-JP" altLang="en-US" b="1" dirty="0">
              <a:solidFill>
                <a:schemeClr val="bg1"/>
              </a:solidFill>
              <a:latin typeface="Times New Roman" panose="02020603050405020304" pitchFamily="18" charset="0"/>
              <a:cs typeface="Times New Roman" panose="02020603050405020304" pitchFamily="18" charset="0"/>
            </a:endParaRPr>
          </a:p>
        </p:txBody>
      </p:sp>
      <p:sp>
        <p:nvSpPr>
          <p:cNvPr id="12" name="円/楕円 11"/>
          <p:cNvSpPr/>
          <p:nvPr/>
        </p:nvSpPr>
        <p:spPr>
          <a:xfrm>
            <a:off x="6397737" y="1662273"/>
            <a:ext cx="1963855" cy="1740832"/>
          </a:xfrm>
          <a:prstGeom prst="ellipse">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kumimoji="1" lang="ja-JP" altLang="en-US" b="1" dirty="0" smtClean="0">
                <a:solidFill>
                  <a:schemeClr val="bg1"/>
                </a:solidFill>
              </a:rPr>
              <a:t>債務者</a:t>
            </a:r>
            <a:r>
              <a:rPr kumimoji="1" lang="en-US" altLang="ja-JP" b="1" dirty="0" smtClean="0">
                <a:solidFill>
                  <a:schemeClr val="bg1"/>
                </a:solidFill>
                <a:latin typeface="Times New Roman" panose="02020603050405020304" pitchFamily="18" charset="0"/>
                <a:cs typeface="Times New Roman" panose="02020603050405020304" pitchFamily="18" charset="0"/>
              </a:rPr>
              <a:t>B</a:t>
            </a:r>
            <a:endParaRPr kumimoji="1" lang="ja-JP" altLang="en-US" b="1" dirty="0">
              <a:solidFill>
                <a:schemeClr val="bg1"/>
              </a:solidFill>
              <a:latin typeface="Times New Roman" panose="02020603050405020304" pitchFamily="18" charset="0"/>
              <a:cs typeface="Times New Roman" panose="02020603050405020304" pitchFamily="18" charset="0"/>
            </a:endParaRPr>
          </a:p>
        </p:txBody>
      </p:sp>
      <p:sp>
        <p:nvSpPr>
          <p:cNvPr id="22" name="円/楕円 21"/>
          <p:cNvSpPr/>
          <p:nvPr/>
        </p:nvSpPr>
        <p:spPr>
          <a:xfrm>
            <a:off x="6397738" y="5070026"/>
            <a:ext cx="1963855" cy="914400"/>
          </a:xfrm>
          <a:prstGeom prst="ellipse">
            <a:avLst/>
          </a:prstGeom>
          <a:ln/>
        </p:spPr>
        <p:style>
          <a:lnRef idx="3">
            <a:schemeClr val="lt1"/>
          </a:lnRef>
          <a:fillRef idx="1">
            <a:schemeClr val="accent4"/>
          </a:fillRef>
          <a:effectRef idx="1">
            <a:schemeClr val="accent4"/>
          </a:effectRef>
          <a:fontRef idx="minor">
            <a:schemeClr val="lt1"/>
          </a:fontRef>
        </p:style>
        <p:txBody>
          <a:bodyPr rtlCol="0" anchor="ctr"/>
          <a:lstStyle/>
          <a:p>
            <a:pPr algn="ctr"/>
            <a:r>
              <a:rPr kumimoji="1" lang="ja-JP" altLang="en-US" b="1" dirty="0" smtClean="0">
                <a:solidFill>
                  <a:schemeClr val="bg1"/>
                </a:solidFill>
                <a:latin typeface="Times New Roman" panose="02020603050405020304" pitchFamily="18" charset="0"/>
                <a:cs typeface="Times New Roman" panose="02020603050405020304" pitchFamily="18" charset="0"/>
              </a:rPr>
              <a:t>悪意の</a:t>
            </a:r>
            <a:r>
              <a:rPr kumimoji="1" lang="en-US" altLang="ja-JP" b="1" dirty="0" smtClean="0">
                <a:solidFill>
                  <a:schemeClr val="bg1"/>
                </a:solidFill>
                <a:latin typeface="Times New Roman" panose="02020603050405020304" pitchFamily="18" charset="0"/>
                <a:cs typeface="Times New Roman" panose="02020603050405020304" pitchFamily="18" charset="0"/>
              </a:rPr>
              <a:t/>
            </a:r>
            <a:br>
              <a:rPr kumimoji="1" lang="en-US" altLang="ja-JP" b="1" dirty="0" smtClean="0">
                <a:solidFill>
                  <a:schemeClr val="bg1"/>
                </a:solidFill>
                <a:latin typeface="Times New Roman" panose="02020603050405020304" pitchFamily="18" charset="0"/>
                <a:cs typeface="Times New Roman" panose="02020603050405020304" pitchFamily="18" charset="0"/>
              </a:rPr>
            </a:br>
            <a:r>
              <a:rPr kumimoji="1" lang="ja-JP" altLang="en-US" b="1" dirty="0" smtClean="0">
                <a:solidFill>
                  <a:schemeClr val="bg1"/>
                </a:solidFill>
                <a:latin typeface="Times New Roman" panose="02020603050405020304" pitchFamily="18" charset="0"/>
                <a:cs typeface="Times New Roman" panose="02020603050405020304" pitchFamily="18" charset="0"/>
              </a:rPr>
              <a:t>転得者</a:t>
            </a:r>
            <a:r>
              <a:rPr kumimoji="1" lang="en-US" altLang="ja-JP" b="1" dirty="0" smtClean="0">
                <a:solidFill>
                  <a:schemeClr val="bg1"/>
                </a:solidFill>
                <a:latin typeface="Times New Roman" panose="02020603050405020304" pitchFamily="18" charset="0"/>
                <a:cs typeface="Times New Roman" panose="02020603050405020304" pitchFamily="18" charset="0"/>
              </a:rPr>
              <a:t>D</a:t>
            </a:r>
            <a:endParaRPr kumimoji="1" lang="ja-JP" altLang="en-US" b="1" dirty="0">
              <a:solidFill>
                <a:schemeClr val="bg1"/>
              </a:solidFill>
              <a:latin typeface="Times New Roman" panose="02020603050405020304" pitchFamily="18" charset="0"/>
              <a:cs typeface="Times New Roman" panose="02020603050405020304" pitchFamily="18" charset="0"/>
            </a:endParaRPr>
          </a:p>
        </p:txBody>
      </p:sp>
      <p:sp>
        <p:nvSpPr>
          <p:cNvPr id="8" name="テキスト ボックス 7"/>
          <p:cNvSpPr txBox="1"/>
          <p:nvPr/>
        </p:nvSpPr>
        <p:spPr>
          <a:xfrm>
            <a:off x="611560" y="4221088"/>
            <a:ext cx="3708412" cy="1477328"/>
          </a:xfrm>
          <a:prstGeom prst="rect">
            <a:avLst/>
          </a:prstGeom>
          <a:noFill/>
        </p:spPr>
        <p:txBody>
          <a:bodyPr wrap="square" rtlCol="0">
            <a:spAutoFit/>
          </a:bodyPr>
          <a:lstStyle/>
          <a:p>
            <a:pPr marL="285750" indent="-285750">
              <a:buClr>
                <a:schemeClr val="tx2"/>
              </a:buClr>
              <a:buFont typeface="Wingdings" panose="05000000000000000000" pitchFamily="2" charset="2"/>
              <a:buChar char="n"/>
            </a:pPr>
            <a:r>
              <a:rPr lang="ja-JP" altLang="en-US" dirty="0" smtClean="0"/>
              <a:t>債務者が責任</a:t>
            </a:r>
            <a:r>
              <a:rPr lang="ja-JP" altLang="en-US" dirty="0"/>
              <a:t>財産</a:t>
            </a:r>
            <a:r>
              <a:rPr lang="ja-JP" altLang="en-US" dirty="0" smtClean="0"/>
              <a:t>を</a:t>
            </a:r>
            <a:endParaRPr lang="en-US" altLang="ja-JP" dirty="0" smtClean="0"/>
          </a:p>
          <a:p>
            <a:pPr marL="285750" indent="-285750">
              <a:buClr>
                <a:schemeClr val="tx2"/>
              </a:buClr>
              <a:buFont typeface="Wingdings" panose="05000000000000000000" pitchFamily="2" charset="2"/>
              <a:buChar char="n"/>
            </a:pPr>
            <a:r>
              <a:rPr lang="ja-JP" altLang="en-US" dirty="0" smtClean="0"/>
              <a:t>悪意で逸失させたときには，</a:t>
            </a:r>
            <a:endParaRPr lang="en-US" altLang="ja-JP" dirty="0" smtClean="0"/>
          </a:p>
          <a:p>
            <a:pPr marL="285750" indent="-285750">
              <a:buClr>
                <a:schemeClr val="tx2"/>
              </a:buClr>
              <a:buFont typeface="Wingdings" panose="05000000000000000000" pitchFamily="2" charset="2"/>
              <a:buChar char="n"/>
            </a:pPr>
            <a:r>
              <a:rPr lang="ja-JP" altLang="en-US" dirty="0" smtClean="0"/>
              <a:t>債権にも，追及効がある。</a:t>
            </a:r>
            <a:endParaRPr lang="en-US" altLang="ja-JP" dirty="0" smtClean="0"/>
          </a:p>
          <a:p>
            <a:pPr marL="285750" indent="-285750">
              <a:buClr>
                <a:schemeClr val="tx2"/>
              </a:buClr>
              <a:buFont typeface="Wingdings" panose="05000000000000000000" pitchFamily="2" charset="2"/>
              <a:buChar char="n"/>
            </a:pPr>
            <a:r>
              <a:rPr lang="ja-JP" altLang="en-US" dirty="0"/>
              <a:t>悪意</a:t>
            </a:r>
            <a:r>
              <a:rPr lang="ja-JP" altLang="en-US" dirty="0" smtClean="0"/>
              <a:t>の</a:t>
            </a:r>
            <a:r>
              <a:rPr lang="ja-JP" altLang="en-US" dirty="0"/>
              <a:t>転得者に対して</a:t>
            </a:r>
            <a:r>
              <a:rPr lang="ja-JP" altLang="en-US" dirty="0" smtClean="0"/>
              <a:t>も，</a:t>
            </a:r>
            <a:endParaRPr lang="en-US" altLang="ja-JP" dirty="0" smtClean="0"/>
          </a:p>
          <a:p>
            <a:pPr marL="285750" indent="-285750">
              <a:buClr>
                <a:schemeClr val="tx2"/>
              </a:buClr>
              <a:buFont typeface="Wingdings" panose="05000000000000000000" pitchFamily="2" charset="2"/>
              <a:buChar char="n"/>
            </a:pPr>
            <a:r>
              <a:rPr lang="ja-JP" altLang="en-US" dirty="0"/>
              <a:t>どこまで</a:t>
            </a:r>
            <a:r>
              <a:rPr lang="ja-JP" altLang="en-US" dirty="0" smtClean="0"/>
              <a:t>も追及</a:t>
            </a:r>
            <a:r>
              <a:rPr lang="ja-JP" altLang="en-US" dirty="0"/>
              <a:t>できる</a:t>
            </a:r>
            <a:r>
              <a:rPr lang="ja-JP" altLang="en-US" dirty="0" smtClean="0"/>
              <a:t>。</a:t>
            </a:r>
            <a:endParaRPr lang="en-US" altLang="ja-JP" dirty="0" smtClean="0"/>
          </a:p>
        </p:txBody>
      </p:sp>
    </p:spTree>
    <p:extLst>
      <p:ext uri="{BB962C8B-B14F-4D97-AF65-F5344CB8AC3E}">
        <p14:creationId xmlns:p14="http://schemas.microsoft.com/office/powerpoint/2010/main" val="42381276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idx="1"/>
          </p:nvPr>
        </p:nvSpPr>
        <p:spPr/>
        <p:txBody>
          <a:bodyPr/>
          <a:lstStyle/>
          <a:p>
            <a:r>
              <a:rPr lang="ja-JP" altLang="en-US" dirty="0"/>
              <a:t>詐害行為取消権の</a:t>
            </a:r>
            <a:r>
              <a:rPr lang="ja-JP" altLang="en-US" dirty="0" smtClean="0"/>
              <a:t>要件</a:t>
            </a:r>
            <a:endParaRPr lang="ja-JP" altLang="en-US" dirty="0"/>
          </a:p>
        </p:txBody>
      </p:sp>
      <p:sp>
        <p:nvSpPr>
          <p:cNvPr id="3" name="日付プレースホルダー 2"/>
          <p:cNvSpPr>
            <a:spLocks noGrp="1"/>
          </p:cNvSpPr>
          <p:nvPr>
            <p:ph type="dt" sz="half" idx="10"/>
          </p:nvPr>
        </p:nvSpPr>
        <p:spPr/>
        <p:txBody>
          <a:bodyPr/>
          <a:lstStyle/>
          <a:p>
            <a:r>
              <a:rPr kumimoji="1" lang="en-US" altLang="ja-JP" smtClean="0"/>
              <a:t>2015/6/9</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Lecture on Obligation 2015</a:t>
            </a:r>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18</a:t>
            </a:fld>
            <a:endParaRPr kumimoji="1" lang="ja-JP" altLang="en-US"/>
          </a:p>
        </p:txBody>
      </p:sp>
      <p:sp>
        <p:nvSpPr>
          <p:cNvPr id="6" name="コンテンツ プレースホルダー 5"/>
          <p:cNvSpPr>
            <a:spLocks noGrp="1"/>
          </p:cNvSpPr>
          <p:nvPr>
            <p:ph idx="13"/>
          </p:nvPr>
        </p:nvSpPr>
        <p:spPr/>
        <p:txBody>
          <a:bodyPr>
            <a:normAutofit/>
          </a:bodyPr>
          <a:lstStyle/>
          <a:p>
            <a:r>
              <a:rPr lang="ja-JP" altLang="en-US" sz="4400" dirty="0" smtClean="0"/>
              <a:t>破産法第</a:t>
            </a:r>
            <a:r>
              <a:rPr lang="en-US" altLang="ja-JP" sz="4400" dirty="0" smtClean="0"/>
              <a:t>160</a:t>
            </a:r>
            <a:r>
              <a:rPr lang="ja-JP" altLang="en-US" sz="4400" dirty="0" smtClean="0"/>
              <a:t>条以下の類推</a:t>
            </a:r>
            <a:endParaRPr lang="en-US" altLang="ja-JP" sz="4400" dirty="0" smtClean="0"/>
          </a:p>
          <a:p>
            <a:pPr marL="914400" lvl="1" indent="-514350">
              <a:buFont typeface="+mj-lt"/>
              <a:buAutoNum type="arabicPeriod"/>
            </a:pPr>
            <a:r>
              <a:rPr lang="ja-JP" altLang="en-US" sz="3600" dirty="0" smtClean="0"/>
              <a:t>隠匿</a:t>
            </a:r>
            <a:r>
              <a:rPr lang="ja-JP" altLang="en-US" sz="3600" dirty="0"/>
              <a:t>等の処分行為</a:t>
            </a:r>
            <a:endParaRPr lang="en-US" altLang="ja-JP" sz="3600" dirty="0"/>
          </a:p>
          <a:p>
            <a:pPr marL="914400" lvl="1" indent="-514350">
              <a:buFont typeface="+mj-lt"/>
              <a:buAutoNum type="arabicPeriod"/>
            </a:pPr>
            <a:r>
              <a:rPr lang="ja-JP" altLang="en-US" sz="3600" dirty="0"/>
              <a:t>担保の供与等の将来の処分行為</a:t>
            </a:r>
            <a:endParaRPr lang="en-US" altLang="ja-JP" sz="3600" dirty="0"/>
          </a:p>
          <a:p>
            <a:pPr marL="914400" lvl="1" indent="-514350">
              <a:buFont typeface="+mj-lt"/>
              <a:buAutoNum type="arabicPeriod"/>
            </a:pPr>
            <a:r>
              <a:rPr lang="ja-JP" altLang="en-US" sz="3600" dirty="0"/>
              <a:t>偏頗行為</a:t>
            </a:r>
            <a:endParaRPr lang="en-US" altLang="ja-JP" sz="3600" dirty="0"/>
          </a:p>
          <a:p>
            <a:pPr marL="914400" lvl="1" indent="-514350">
              <a:buFont typeface="+mj-lt"/>
              <a:buAutoNum type="arabicPeriod"/>
            </a:pPr>
            <a:r>
              <a:rPr lang="ja-JP" altLang="en-US" sz="3600" dirty="0"/>
              <a:t>無償</a:t>
            </a:r>
            <a:r>
              <a:rPr lang="ja-JP" altLang="en-US" sz="3600" dirty="0" smtClean="0"/>
              <a:t>行為</a:t>
            </a:r>
            <a:endParaRPr lang="ja-JP" altLang="en-US" sz="3600" dirty="0"/>
          </a:p>
        </p:txBody>
      </p:sp>
    </p:spTree>
    <p:extLst>
      <p:ext uri="{BB962C8B-B14F-4D97-AF65-F5344CB8AC3E}">
        <p14:creationId xmlns:p14="http://schemas.microsoft.com/office/powerpoint/2010/main" val="22242154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p:txBody>
          <a:bodyPr/>
          <a:lstStyle/>
          <a:p>
            <a:r>
              <a:rPr kumimoji="1" lang="ja-JP" altLang="en-US" dirty="0" smtClean="0"/>
              <a:t>詐害行為取消権の要件</a:t>
            </a:r>
            <a:endParaRPr kumimoji="1" lang="ja-JP" altLang="en-US" dirty="0"/>
          </a:p>
        </p:txBody>
      </p:sp>
      <p:graphicFrame>
        <p:nvGraphicFramePr>
          <p:cNvPr id="10" name="コンテンツ プレースホルダー 9"/>
          <p:cNvGraphicFramePr>
            <a:graphicFrameLocks noGrp="1"/>
          </p:cNvGraphicFramePr>
          <p:nvPr>
            <p:ph idx="1"/>
            <p:extLst>
              <p:ext uri="{D42A27DB-BD31-4B8C-83A1-F6EECF244321}">
                <p14:modId xmlns:p14="http://schemas.microsoft.com/office/powerpoint/2010/main" val="104581322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日付プレースホルダー 4"/>
          <p:cNvSpPr>
            <a:spLocks noGrp="1"/>
          </p:cNvSpPr>
          <p:nvPr>
            <p:ph type="dt" sz="half" idx="10"/>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1"/>
          </p:nvPr>
        </p:nvSpPr>
        <p:spPr/>
        <p:txBody>
          <a:bodyPr/>
          <a:lstStyle/>
          <a:p>
            <a:r>
              <a:rPr lang="en-US" altLang="ja-JP" smtClean="0"/>
              <a:t>Lecture on Obligation 2015</a:t>
            </a:r>
            <a:endParaRPr lang="ja-JP" altLang="en-US" dirty="0" smtClean="0"/>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19</a:t>
            </a:fld>
            <a:endParaRPr kumimoji="1" lang="ja-JP" altLang="en-US"/>
          </a:p>
        </p:txBody>
      </p:sp>
    </p:spTree>
    <p:extLst>
      <p:ext uri="{BB962C8B-B14F-4D97-AF65-F5344CB8AC3E}">
        <p14:creationId xmlns:p14="http://schemas.microsoft.com/office/powerpoint/2010/main" val="2243813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
                                            <p:graphicEl>
                                              <a:dgm id="{32AE4AF3-4497-4C59-8C9F-CA07BEAD3505}"/>
                                            </p:graphicEl>
                                          </p:spTgt>
                                        </p:tgtEl>
                                        <p:attrNameLst>
                                          <p:attrName>style.visibility</p:attrName>
                                        </p:attrNameLst>
                                      </p:cBhvr>
                                      <p:to>
                                        <p:strVal val="visible"/>
                                      </p:to>
                                    </p:set>
                                    <p:animEffect transition="in" filter="wipe(left)">
                                      <p:cBhvr>
                                        <p:cTn id="7" dur="500"/>
                                        <p:tgtEl>
                                          <p:spTgt spid="10">
                                            <p:graphicEl>
                                              <a:dgm id="{32AE4AF3-4497-4C59-8C9F-CA07BEAD3505}"/>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graphicEl>
                                              <a:dgm id="{3FB7B4EB-B421-4AAF-92B0-79295A12DC9A}"/>
                                            </p:graphicEl>
                                          </p:spTgt>
                                        </p:tgtEl>
                                        <p:attrNameLst>
                                          <p:attrName>style.visibility</p:attrName>
                                        </p:attrNameLst>
                                      </p:cBhvr>
                                      <p:to>
                                        <p:strVal val="visible"/>
                                      </p:to>
                                    </p:set>
                                    <p:animEffect transition="in" filter="wipe(left)">
                                      <p:cBhvr>
                                        <p:cTn id="12" dur="500"/>
                                        <p:tgtEl>
                                          <p:spTgt spid="10">
                                            <p:graphicEl>
                                              <a:dgm id="{3FB7B4EB-B421-4AAF-92B0-79295A12DC9A}"/>
                                            </p:graphic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10">
                                            <p:graphicEl>
                                              <a:dgm id="{E3C1482F-AC5E-4ADA-A6AE-B04F3153443F}"/>
                                            </p:graphicEl>
                                          </p:spTgt>
                                        </p:tgtEl>
                                        <p:attrNameLst>
                                          <p:attrName>style.visibility</p:attrName>
                                        </p:attrNameLst>
                                      </p:cBhvr>
                                      <p:to>
                                        <p:strVal val="visible"/>
                                      </p:to>
                                    </p:set>
                                    <p:animEffect transition="in" filter="wipe(left)">
                                      <p:cBhvr>
                                        <p:cTn id="15" dur="500"/>
                                        <p:tgtEl>
                                          <p:spTgt spid="10">
                                            <p:graphicEl>
                                              <a:dgm id="{E3C1482F-AC5E-4ADA-A6AE-B04F3153443F}"/>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0">
                                            <p:graphicEl>
                                              <a:dgm id="{FC51414D-3EC0-4BFF-BA1B-47043C04620A}"/>
                                            </p:graphicEl>
                                          </p:spTgt>
                                        </p:tgtEl>
                                        <p:attrNameLst>
                                          <p:attrName>style.visibility</p:attrName>
                                        </p:attrNameLst>
                                      </p:cBhvr>
                                      <p:to>
                                        <p:strVal val="visible"/>
                                      </p:to>
                                    </p:set>
                                    <p:animEffect transition="in" filter="wipe(left)">
                                      <p:cBhvr>
                                        <p:cTn id="20" dur="500"/>
                                        <p:tgtEl>
                                          <p:spTgt spid="10">
                                            <p:graphicEl>
                                              <a:dgm id="{FC51414D-3EC0-4BFF-BA1B-47043C04620A}"/>
                                            </p:graphic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10">
                                            <p:graphicEl>
                                              <a:dgm id="{EDA94A14-BCA8-4A3A-A425-FBDED87BE98C}"/>
                                            </p:graphicEl>
                                          </p:spTgt>
                                        </p:tgtEl>
                                        <p:attrNameLst>
                                          <p:attrName>style.visibility</p:attrName>
                                        </p:attrNameLst>
                                      </p:cBhvr>
                                      <p:to>
                                        <p:strVal val="visible"/>
                                      </p:to>
                                    </p:set>
                                    <p:animEffect transition="in" filter="wipe(left)">
                                      <p:cBhvr>
                                        <p:cTn id="23" dur="500"/>
                                        <p:tgtEl>
                                          <p:spTgt spid="10">
                                            <p:graphicEl>
                                              <a:dgm id="{EDA94A14-BCA8-4A3A-A425-FBDED87BE98C}"/>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0">
                                            <p:graphicEl>
                                              <a:dgm id="{DE5390D5-C477-44DC-83F0-6DD9DA99C4BC}"/>
                                            </p:graphicEl>
                                          </p:spTgt>
                                        </p:tgtEl>
                                        <p:attrNameLst>
                                          <p:attrName>style.visibility</p:attrName>
                                        </p:attrNameLst>
                                      </p:cBhvr>
                                      <p:to>
                                        <p:strVal val="visible"/>
                                      </p:to>
                                    </p:set>
                                    <p:animEffect transition="in" filter="wipe(left)">
                                      <p:cBhvr>
                                        <p:cTn id="28" dur="500"/>
                                        <p:tgtEl>
                                          <p:spTgt spid="10">
                                            <p:graphicEl>
                                              <a:dgm id="{DE5390D5-C477-44DC-83F0-6DD9DA99C4BC}"/>
                                            </p:graphic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10">
                                            <p:graphicEl>
                                              <a:dgm id="{15FBE6BD-CBA9-43B4-95D4-E252672CCCB9}"/>
                                            </p:graphicEl>
                                          </p:spTgt>
                                        </p:tgtEl>
                                        <p:attrNameLst>
                                          <p:attrName>style.visibility</p:attrName>
                                        </p:attrNameLst>
                                      </p:cBhvr>
                                      <p:to>
                                        <p:strVal val="visible"/>
                                      </p:to>
                                    </p:set>
                                    <p:animEffect transition="in" filter="wipe(left)">
                                      <p:cBhvr>
                                        <p:cTn id="31" dur="500"/>
                                        <p:tgtEl>
                                          <p:spTgt spid="10">
                                            <p:graphicEl>
                                              <a:dgm id="{15FBE6BD-CBA9-43B4-95D4-E252672CCCB9}"/>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10">
                                            <p:graphicEl>
                                              <a:dgm id="{7F6B4080-0C6C-4964-9FBB-B7258960DB45}"/>
                                            </p:graphicEl>
                                          </p:spTgt>
                                        </p:tgtEl>
                                        <p:attrNameLst>
                                          <p:attrName>style.visibility</p:attrName>
                                        </p:attrNameLst>
                                      </p:cBhvr>
                                      <p:to>
                                        <p:strVal val="visible"/>
                                      </p:to>
                                    </p:set>
                                    <p:animEffect transition="in" filter="wipe(left)">
                                      <p:cBhvr>
                                        <p:cTn id="36" dur="500"/>
                                        <p:tgtEl>
                                          <p:spTgt spid="10">
                                            <p:graphicEl>
                                              <a:dgm id="{7F6B4080-0C6C-4964-9FBB-B7258960DB45}"/>
                                            </p:graphicEl>
                                          </p:spTgt>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10">
                                            <p:graphicEl>
                                              <a:dgm id="{766C08CD-CE4D-4181-9FD4-73FDFEC62325}"/>
                                            </p:graphicEl>
                                          </p:spTgt>
                                        </p:tgtEl>
                                        <p:attrNameLst>
                                          <p:attrName>style.visibility</p:attrName>
                                        </p:attrNameLst>
                                      </p:cBhvr>
                                      <p:to>
                                        <p:strVal val="visible"/>
                                      </p:to>
                                    </p:set>
                                    <p:animEffect transition="in" filter="wipe(left)">
                                      <p:cBhvr>
                                        <p:cTn id="39" dur="500"/>
                                        <p:tgtEl>
                                          <p:spTgt spid="10">
                                            <p:graphicEl>
                                              <a:dgm id="{766C08CD-CE4D-4181-9FD4-73FDFEC62325}"/>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10">
                                            <p:graphicEl>
                                              <a:dgm id="{FB952A46-8F46-428F-8F1A-C7767B4B1B51}"/>
                                            </p:graphicEl>
                                          </p:spTgt>
                                        </p:tgtEl>
                                        <p:attrNameLst>
                                          <p:attrName>style.visibility</p:attrName>
                                        </p:attrNameLst>
                                      </p:cBhvr>
                                      <p:to>
                                        <p:strVal val="visible"/>
                                      </p:to>
                                    </p:set>
                                    <p:animEffect transition="in" filter="wipe(left)">
                                      <p:cBhvr>
                                        <p:cTn id="44" dur="500"/>
                                        <p:tgtEl>
                                          <p:spTgt spid="10">
                                            <p:graphicEl>
                                              <a:dgm id="{FB952A46-8F46-428F-8F1A-C7767B4B1B51}"/>
                                            </p:graphicEl>
                                          </p:spTgt>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10">
                                            <p:graphicEl>
                                              <a:dgm id="{65363C84-BC23-40B3-AC45-67A1ED34B062}"/>
                                            </p:graphicEl>
                                          </p:spTgt>
                                        </p:tgtEl>
                                        <p:attrNameLst>
                                          <p:attrName>style.visibility</p:attrName>
                                        </p:attrNameLst>
                                      </p:cBhvr>
                                      <p:to>
                                        <p:strVal val="visible"/>
                                      </p:to>
                                    </p:set>
                                    <p:animEffect transition="in" filter="wipe(left)">
                                      <p:cBhvr>
                                        <p:cTn id="47" dur="500"/>
                                        <p:tgtEl>
                                          <p:spTgt spid="10">
                                            <p:graphicEl>
                                              <a:dgm id="{65363C84-BC23-40B3-AC45-67A1ED34B062}"/>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0">
                                            <p:graphicEl>
                                              <a:dgm id="{F5FD33FF-430F-4228-9EE6-D3B43CCA97BE}"/>
                                            </p:graphicEl>
                                          </p:spTgt>
                                        </p:tgtEl>
                                        <p:attrNameLst>
                                          <p:attrName>style.visibility</p:attrName>
                                        </p:attrNameLst>
                                      </p:cBhvr>
                                      <p:to>
                                        <p:strVal val="visible"/>
                                      </p:to>
                                    </p:set>
                                    <p:animEffect transition="in" filter="wipe(left)">
                                      <p:cBhvr>
                                        <p:cTn id="52" dur="500"/>
                                        <p:tgtEl>
                                          <p:spTgt spid="10">
                                            <p:graphicEl>
                                              <a:dgm id="{F5FD33FF-430F-4228-9EE6-D3B43CCA97BE}"/>
                                            </p:graphicEl>
                                          </p:spTgt>
                                        </p:tgtEl>
                                      </p:cBhvr>
                                    </p:animEffect>
                                  </p:childTnLst>
                                </p:cTn>
                              </p:par>
                              <p:par>
                                <p:cTn id="53" presetID="22" presetClass="entr" presetSubtype="8" fill="hold" grpId="0" nodeType="withEffect">
                                  <p:stCondLst>
                                    <p:cond delay="0"/>
                                  </p:stCondLst>
                                  <p:childTnLst>
                                    <p:set>
                                      <p:cBhvr>
                                        <p:cTn id="54" dur="1" fill="hold">
                                          <p:stCondLst>
                                            <p:cond delay="0"/>
                                          </p:stCondLst>
                                        </p:cTn>
                                        <p:tgtEl>
                                          <p:spTgt spid="10">
                                            <p:graphicEl>
                                              <a:dgm id="{B61F9127-DBCD-436F-9954-169021E295B2}"/>
                                            </p:graphicEl>
                                          </p:spTgt>
                                        </p:tgtEl>
                                        <p:attrNameLst>
                                          <p:attrName>style.visibility</p:attrName>
                                        </p:attrNameLst>
                                      </p:cBhvr>
                                      <p:to>
                                        <p:strVal val="visible"/>
                                      </p:to>
                                    </p:set>
                                    <p:animEffect transition="in" filter="wipe(left)">
                                      <p:cBhvr>
                                        <p:cTn id="55" dur="500"/>
                                        <p:tgtEl>
                                          <p:spTgt spid="10">
                                            <p:graphicEl>
                                              <a:dgm id="{B61F9127-DBCD-436F-9954-169021E295B2}"/>
                                            </p:graphicEl>
                                          </p:spTgt>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grpId="0" nodeType="clickEffect">
                                  <p:stCondLst>
                                    <p:cond delay="0"/>
                                  </p:stCondLst>
                                  <p:childTnLst>
                                    <p:set>
                                      <p:cBhvr>
                                        <p:cTn id="59" dur="1" fill="hold">
                                          <p:stCondLst>
                                            <p:cond delay="0"/>
                                          </p:stCondLst>
                                        </p:cTn>
                                        <p:tgtEl>
                                          <p:spTgt spid="10">
                                            <p:graphicEl>
                                              <a:dgm id="{38A8ECB8-3F02-402B-BAA5-E439D662D397}"/>
                                            </p:graphicEl>
                                          </p:spTgt>
                                        </p:tgtEl>
                                        <p:attrNameLst>
                                          <p:attrName>style.visibility</p:attrName>
                                        </p:attrNameLst>
                                      </p:cBhvr>
                                      <p:to>
                                        <p:strVal val="visible"/>
                                      </p:to>
                                    </p:set>
                                    <p:animEffect transition="in" filter="wipe(left)">
                                      <p:cBhvr>
                                        <p:cTn id="60" dur="500"/>
                                        <p:tgtEl>
                                          <p:spTgt spid="10">
                                            <p:graphicEl>
                                              <a:dgm id="{38A8ECB8-3F02-402B-BAA5-E439D662D397}"/>
                                            </p:graphicEl>
                                          </p:spTgt>
                                        </p:tgtEl>
                                      </p:cBhvr>
                                    </p:animEffect>
                                  </p:childTnLst>
                                </p:cTn>
                              </p:par>
                              <p:par>
                                <p:cTn id="61" presetID="22" presetClass="entr" presetSubtype="8" fill="hold" grpId="0" nodeType="withEffect">
                                  <p:stCondLst>
                                    <p:cond delay="0"/>
                                  </p:stCondLst>
                                  <p:childTnLst>
                                    <p:set>
                                      <p:cBhvr>
                                        <p:cTn id="62" dur="1" fill="hold">
                                          <p:stCondLst>
                                            <p:cond delay="0"/>
                                          </p:stCondLst>
                                        </p:cTn>
                                        <p:tgtEl>
                                          <p:spTgt spid="10">
                                            <p:graphicEl>
                                              <a:dgm id="{BA2F4EBE-CA1A-4A95-B6F7-C335ED23CA9C}"/>
                                            </p:graphicEl>
                                          </p:spTgt>
                                        </p:tgtEl>
                                        <p:attrNameLst>
                                          <p:attrName>style.visibility</p:attrName>
                                        </p:attrNameLst>
                                      </p:cBhvr>
                                      <p:to>
                                        <p:strVal val="visible"/>
                                      </p:to>
                                    </p:set>
                                    <p:animEffect transition="in" filter="wipe(left)">
                                      <p:cBhvr>
                                        <p:cTn id="63" dur="500"/>
                                        <p:tgtEl>
                                          <p:spTgt spid="10">
                                            <p:graphicEl>
                                              <a:dgm id="{BA2F4EBE-CA1A-4A95-B6F7-C335ED23CA9C}"/>
                                            </p:graphicEl>
                                          </p:spTgt>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grpId="0" nodeType="clickEffect">
                                  <p:stCondLst>
                                    <p:cond delay="0"/>
                                  </p:stCondLst>
                                  <p:childTnLst>
                                    <p:set>
                                      <p:cBhvr>
                                        <p:cTn id="67" dur="1" fill="hold">
                                          <p:stCondLst>
                                            <p:cond delay="0"/>
                                          </p:stCondLst>
                                        </p:cTn>
                                        <p:tgtEl>
                                          <p:spTgt spid="10">
                                            <p:graphicEl>
                                              <a:dgm id="{C1F04764-B8EB-4725-8B90-5642B6E42EB9}"/>
                                            </p:graphicEl>
                                          </p:spTgt>
                                        </p:tgtEl>
                                        <p:attrNameLst>
                                          <p:attrName>style.visibility</p:attrName>
                                        </p:attrNameLst>
                                      </p:cBhvr>
                                      <p:to>
                                        <p:strVal val="visible"/>
                                      </p:to>
                                    </p:set>
                                    <p:animEffect transition="in" filter="wipe(left)">
                                      <p:cBhvr>
                                        <p:cTn id="68" dur="500"/>
                                        <p:tgtEl>
                                          <p:spTgt spid="10">
                                            <p:graphicEl>
                                              <a:dgm id="{C1F04764-B8EB-4725-8B90-5642B6E42EB9}"/>
                                            </p:graphicEl>
                                          </p:spTgt>
                                        </p:tgtEl>
                                      </p:cBhvr>
                                    </p:animEffect>
                                  </p:childTnLst>
                                </p:cTn>
                              </p:par>
                              <p:par>
                                <p:cTn id="69" presetID="22" presetClass="entr" presetSubtype="8" fill="hold" grpId="0" nodeType="withEffect">
                                  <p:stCondLst>
                                    <p:cond delay="0"/>
                                  </p:stCondLst>
                                  <p:childTnLst>
                                    <p:set>
                                      <p:cBhvr>
                                        <p:cTn id="70" dur="1" fill="hold">
                                          <p:stCondLst>
                                            <p:cond delay="0"/>
                                          </p:stCondLst>
                                        </p:cTn>
                                        <p:tgtEl>
                                          <p:spTgt spid="10">
                                            <p:graphicEl>
                                              <a:dgm id="{C515DCFE-EC1C-4220-8CE3-38AD44428966}"/>
                                            </p:graphicEl>
                                          </p:spTgt>
                                        </p:tgtEl>
                                        <p:attrNameLst>
                                          <p:attrName>style.visibility</p:attrName>
                                        </p:attrNameLst>
                                      </p:cBhvr>
                                      <p:to>
                                        <p:strVal val="visible"/>
                                      </p:to>
                                    </p:set>
                                    <p:animEffect transition="in" filter="wipe(left)">
                                      <p:cBhvr>
                                        <p:cTn id="71" dur="500"/>
                                        <p:tgtEl>
                                          <p:spTgt spid="10">
                                            <p:graphicEl>
                                              <a:dgm id="{C515DCFE-EC1C-4220-8CE3-38AD44428966}"/>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uiExpand="1">
        <p:bldSub>
          <a:bldDgm bld="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p:txBody>
          <a:bodyPr>
            <a:normAutofit/>
          </a:bodyPr>
          <a:lstStyle/>
          <a:p>
            <a:r>
              <a:rPr lang="ja-JP" altLang="en-US" sz="5400" dirty="0"/>
              <a:t>債権</a:t>
            </a:r>
            <a:r>
              <a:rPr lang="ja-JP" altLang="en-US" sz="5400" dirty="0" smtClean="0"/>
              <a:t>総論</a:t>
            </a:r>
            <a:r>
              <a:rPr lang="en-US" altLang="ja-JP" sz="5400" dirty="0" smtClean="0"/>
              <a:t>1</a:t>
            </a:r>
            <a:r>
              <a:rPr lang="ja-JP" altLang="en-US" sz="5400" dirty="0" smtClean="0"/>
              <a:t>　目次</a:t>
            </a:r>
            <a:r>
              <a:rPr lang="ja-JP" altLang="en-US" sz="2800" dirty="0" smtClean="0"/>
              <a:t>　→</a:t>
            </a:r>
            <a:r>
              <a:rPr lang="ja-JP" altLang="en-US" sz="2800" dirty="0" smtClean="0">
                <a:hlinkClick r:id="rId3" action="ppaction://hlinksldjump"/>
              </a:rPr>
              <a:t>総論体系図</a:t>
            </a:r>
            <a:endParaRPr kumimoji="1" lang="ja-JP" altLang="en-US" sz="2800" dirty="0"/>
          </a:p>
        </p:txBody>
      </p:sp>
      <p:sp>
        <p:nvSpPr>
          <p:cNvPr id="9" name="コンテンツ プレースホルダー 8"/>
          <p:cNvSpPr>
            <a:spLocks noGrp="1"/>
          </p:cNvSpPr>
          <p:nvPr>
            <p:ph sz="half" idx="1"/>
          </p:nvPr>
        </p:nvSpPr>
        <p:spPr/>
        <p:txBody>
          <a:bodyPr>
            <a:normAutofit fontScale="62500" lnSpcReduction="20000"/>
          </a:bodyPr>
          <a:lstStyle/>
          <a:p>
            <a:r>
              <a:rPr kumimoji="1" lang="ja-JP" altLang="en-US" dirty="0" smtClean="0"/>
              <a:t>債権の目的</a:t>
            </a:r>
            <a:endParaRPr kumimoji="1" lang="en-US" altLang="ja-JP" dirty="0" smtClean="0"/>
          </a:p>
          <a:p>
            <a:pPr lvl="1"/>
            <a:r>
              <a:rPr lang="ja-JP" altLang="en-US" dirty="0" smtClean="0"/>
              <a:t>債権・債務の目的と目的物</a:t>
            </a:r>
            <a:endParaRPr lang="en-US" altLang="ja-JP" dirty="0" smtClean="0"/>
          </a:p>
          <a:p>
            <a:pPr lvl="2"/>
            <a:r>
              <a:rPr lang="ja-JP" altLang="en-US" dirty="0" smtClean="0"/>
              <a:t>債権</a:t>
            </a:r>
            <a:r>
              <a:rPr lang="ja-JP" altLang="en-US" dirty="0"/>
              <a:t>と</a:t>
            </a:r>
            <a:r>
              <a:rPr lang="ja-JP" altLang="en-US" dirty="0" smtClean="0"/>
              <a:t>は何か</a:t>
            </a:r>
            <a:endParaRPr lang="en-US" altLang="ja-JP" dirty="0" smtClean="0"/>
          </a:p>
          <a:p>
            <a:pPr lvl="2"/>
            <a:r>
              <a:rPr lang="ja-JP" altLang="en-US" dirty="0"/>
              <a:t>物とは何</a:t>
            </a:r>
            <a:r>
              <a:rPr lang="ja-JP" altLang="en-US" dirty="0" smtClean="0"/>
              <a:t>か，民法</a:t>
            </a:r>
            <a:r>
              <a:rPr lang="en-US" altLang="ja-JP" dirty="0" smtClean="0"/>
              <a:t>85</a:t>
            </a:r>
            <a:r>
              <a:rPr lang="ja-JP" altLang="en-US" dirty="0" smtClean="0"/>
              <a:t>条の立法理由</a:t>
            </a:r>
            <a:endParaRPr lang="en-US" altLang="ja-JP" dirty="0" smtClean="0"/>
          </a:p>
          <a:p>
            <a:pPr lvl="2"/>
            <a:r>
              <a:rPr lang="ja-JP" altLang="en-US" dirty="0"/>
              <a:t>債権</a:t>
            </a:r>
            <a:r>
              <a:rPr lang="ja-JP" altLang="en-US" dirty="0" smtClean="0"/>
              <a:t>の目的と債権の目的物の区別</a:t>
            </a:r>
            <a:endParaRPr lang="en-US" altLang="ja-JP" dirty="0" smtClean="0"/>
          </a:p>
          <a:p>
            <a:pPr lvl="1"/>
            <a:r>
              <a:rPr kumimoji="1" lang="ja-JP" altLang="en-US" dirty="0" smtClean="0"/>
              <a:t>債務</a:t>
            </a:r>
            <a:r>
              <a:rPr kumimoji="1" lang="ja-JP" altLang="en-US" dirty="0"/>
              <a:t>の</a:t>
            </a:r>
            <a:r>
              <a:rPr kumimoji="1" lang="ja-JP" altLang="en-US" dirty="0" smtClean="0"/>
              <a:t>種類</a:t>
            </a:r>
            <a:endParaRPr kumimoji="1" lang="en-US" altLang="ja-JP" dirty="0" smtClean="0"/>
          </a:p>
          <a:p>
            <a:pPr lvl="2"/>
            <a:r>
              <a:rPr lang="ja-JP" altLang="en-US" dirty="0"/>
              <a:t>種類債権</a:t>
            </a:r>
            <a:r>
              <a:rPr lang="ja-JP" altLang="en-US" dirty="0" smtClean="0"/>
              <a:t>と特定物債権とタール事件</a:t>
            </a:r>
            <a:endParaRPr lang="en-US" altLang="ja-JP" dirty="0" smtClean="0"/>
          </a:p>
          <a:p>
            <a:pPr lvl="2"/>
            <a:r>
              <a:rPr kumimoji="1" lang="ja-JP" altLang="en-US" dirty="0"/>
              <a:t>金銭</a:t>
            </a:r>
            <a:r>
              <a:rPr kumimoji="1" lang="ja-JP" altLang="en-US" dirty="0" smtClean="0"/>
              <a:t>債権と貨幣，電子マネー，クレジットカード決済，預金通貨</a:t>
            </a:r>
            <a:endParaRPr kumimoji="1" lang="en-US" altLang="ja-JP" dirty="0" smtClean="0"/>
          </a:p>
          <a:p>
            <a:pPr lvl="2"/>
            <a:r>
              <a:rPr lang="ja-JP" altLang="en-US" dirty="0" smtClean="0"/>
              <a:t>選択債権と選択債務</a:t>
            </a:r>
            <a:endParaRPr lang="en-US" altLang="ja-JP" dirty="0" smtClean="0"/>
          </a:p>
          <a:p>
            <a:pPr lvl="2"/>
            <a:r>
              <a:rPr kumimoji="1" lang="ja-JP" altLang="en-US" dirty="0" smtClean="0"/>
              <a:t>結果債務と手段の債務の立証責任</a:t>
            </a:r>
            <a:endParaRPr kumimoji="1" lang="en-US" altLang="ja-JP" dirty="0" smtClean="0"/>
          </a:p>
          <a:p>
            <a:r>
              <a:rPr lang="ja-JP" altLang="en-US" dirty="0" smtClean="0"/>
              <a:t>債務の対内的効力</a:t>
            </a:r>
            <a:endParaRPr lang="en-US" altLang="ja-JP" dirty="0" smtClean="0"/>
          </a:p>
          <a:p>
            <a:pPr lvl="1"/>
            <a:r>
              <a:rPr lang="ja-JP" altLang="en-US" dirty="0"/>
              <a:t>債務</a:t>
            </a:r>
            <a:r>
              <a:rPr lang="ja-JP" altLang="en-US" dirty="0" smtClean="0"/>
              <a:t>の不履行</a:t>
            </a:r>
            <a:endParaRPr lang="en-US" altLang="ja-JP" dirty="0" smtClean="0"/>
          </a:p>
          <a:p>
            <a:pPr lvl="2"/>
            <a:r>
              <a:rPr lang="ja-JP" altLang="en-US" dirty="0" smtClean="0"/>
              <a:t>三分説と二分説</a:t>
            </a:r>
            <a:endParaRPr lang="en-US" altLang="ja-JP" dirty="0"/>
          </a:p>
          <a:p>
            <a:pPr lvl="1"/>
            <a:r>
              <a:rPr lang="ja-JP" altLang="en-US" dirty="0" smtClean="0"/>
              <a:t>債務不履行の救済</a:t>
            </a:r>
            <a:endParaRPr lang="en-US" altLang="ja-JP" dirty="0" smtClean="0"/>
          </a:p>
          <a:p>
            <a:pPr lvl="2"/>
            <a:r>
              <a:rPr lang="ja-JP" altLang="en-US" dirty="0" smtClean="0"/>
              <a:t>履行の強制と民事執行法</a:t>
            </a:r>
            <a:endParaRPr lang="en-US" altLang="ja-JP" dirty="0" smtClean="0"/>
          </a:p>
          <a:p>
            <a:pPr lvl="2"/>
            <a:r>
              <a:rPr lang="ja-JP" altLang="en-US" dirty="0" smtClean="0"/>
              <a:t>タール事件と危険負担・契約の解除</a:t>
            </a:r>
            <a:endParaRPr lang="en-US" altLang="ja-JP" dirty="0" smtClean="0"/>
          </a:p>
          <a:p>
            <a:pPr lvl="2"/>
            <a:r>
              <a:rPr lang="ja-JP" altLang="en-US" dirty="0" smtClean="0"/>
              <a:t>損害賠償</a:t>
            </a:r>
            <a:endParaRPr lang="en-US" altLang="ja-JP" dirty="0" smtClean="0"/>
          </a:p>
          <a:p>
            <a:pPr lvl="3"/>
            <a:r>
              <a:rPr lang="ja-JP" altLang="en-US" dirty="0"/>
              <a:t>帰責</a:t>
            </a:r>
            <a:r>
              <a:rPr lang="ja-JP" altLang="en-US" dirty="0" smtClean="0"/>
              <a:t>事由と予見可能性</a:t>
            </a:r>
            <a:endParaRPr lang="en-US" altLang="ja-JP" dirty="0" smtClean="0"/>
          </a:p>
          <a:p>
            <a:pPr lvl="3"/>
            <a:r>
              <a:rPr lang="ja-JP" altLang="en-US" dirty="0" smtClean="0"/>
              <a:t>事実的因果関係と相当因果関係</a:t>
            </a:r>
            <a:endParaRPr lang="en-US" altLang="ja-JP" dirty="0" smtClean="0"/>
          </a:p>
          <a:p>
            <a:pPr lvl="3"/>
            <a:r>
              <a:rPr lang="ja-JP" altLang="en-US" dirty="0" smtClean="0"/>
              <a:t>損害額の算定と差額説</a:t>
            </a:r>
            <a:endParaRPr lang="en-US" altLang="ja-JP" dirty="0" smtClean="0"/>
          </a:p>
          <a:p>
            <a:pPr lvl="3"/>
            <a:r>
              <a:rPr lang="ja-JP" altLang="en-US" dirty="0" smtClean="0"/>
              <a:t>契約自由と損害賠償額の予定</a:t>
            </a:r>
            <a:endParaRPr lang="en-US" altLang="ja-JP" dirty="0" smtClean="0"/>
          </a:p>
        </p:txBody>
      </p:sp>
      <p:sp>
        <p:nvSpPr>
          <p:cNvPr id="10" name="コンテンツ プレースホルダー 9"/>
          <p:cNvSpPr>
            <a:spLocks noGrp="1"/>
          </p:cNvSpPr>
          <p:nvPr>
            <p:ph sz="half" idx="2"/>
          </p:nvPr>
        </p:nvSpPr>
        <p:spPr/>
        <p:txBody>
          <a:bodyPr>
            <a:normAutofit fontScale="62500" lnSpcReduction="20000"/>
          </a:bodyPr>
          <a:lstStyle/>
          <a:p>
            <a:r>
              <a:rPr lang="ja-JP" altLang="en-US" dirty="0">
                <a:hlinkClick r:id="rId4" action="ppaction://hlinksldjump"/>
              </a:rPr>
              <a:t>債務の対外的効力</a:t>
            </a:r>
            <a:endParaRPr lang="ja-JP" altLang="en-US" dirty="0"/>
          </a:p>
          <a:p>
            <a:pPr lvl="1"/>
            <a:r>
              <a:rPr kumimoji="1" lang="ja-JP" altLang="en-US" dirty="0" smtClean="0"/>
              <a:t>債権者代位権</a:t>
            </a:r>
            <a:endParaRPr kumimoji="1" lang="en-US" altLang="ja-JP" dirty="0" smtClean="0"/>
          </a:p>
          <a:p>
            <a:pPr lvl="2"/>
            <a:r>
              <a:rPr lang="ja-JP" altLang="en-US" dirty="0"/>
              <a:t>債権者代位権</a:t>
            </a:r>
            <a:r>
              <a:rPr lang="ja-JP" altLang="en-US" dirty="0" smtClean="0"/>
              <a:t>と</a:t>
            </a:r>
            <a:r>
              <a:rPr lang="ja-JP" altLang="en-US" dirty="0"/>
              <a:t>債権</a:t>
            </a:r>
            <a:r>
              <a:rPr lang="ja-JP" altLang="en-US" dirty="0" smtClean="0"/>
              <a:t>差押え</a:t>
            </a:r>
            <a:endParaRPr lang="en-US" altLang="ja-JP" dirty="0" smtClean="0"/>
          </a:p>
          <a:p>
            <a:pPr lvl="2"/>
            <a:r>
              <a:rPr kumimoji="1" lang="ja-JP" altLang="en-US" dirty="0"/>
              <a:t>直接</a:t>
            </a:r>
            <a:r>
              <a:rPr kumimoji="1" lang="ja-JP" altLang="en-US" dirty="0" smtClean="0"/>
              <a:t>訴権，</a:t>
            </a:r>
            <a:r>
              <a:rPr lang="ja-JP" altLang="en-US" dirty="0" smtClean="0"/>
              <a:t>債権者</a:t>
            </a:r>
            <a:r>
              <a:rPr lang="ja-JP" altLang="en-US" dirty="0"/>
              <a:t>代位権</a:t>
            </a:r>
            <a:r>
              <a:rPr lang="ja-JP" altLang="en-US" dirty="0" smtClean="0"/>
              <a:t>の転用</a:t>
            </a:r>
            <a:endParaRPr kumimoji="1" lang="en-US" altLang="ja-JP" dirty="0" smtClean="0"/>
          </a:p>
          <a:p>
            <a:pPr lvl="1"/>
            <a:r>
              <a:rPr lang="ja-JP" altLang="en-US" dirty="0">
                <a:hlinkClick r:id="rId5" action="ppaction://hlinksldjump"/>
              </a:rPr>
              <a:t>詐害行為</a:t>
            </a:r>
            <a:r>
              <a:rPr lang="ja-JP" altLang="en-US" dirty="0" smtClean="0">
                <a:hlinkClick r:id="rId5" action="ppaction://hlinksldjump"/>
              </a:rPr>
              <a:t>取消権</a:t>
            </a:r>
            <a:endParaRPr lang="en-US" altLang="ja-JP" dirty="0" smtClean="0"/>
          </a:p>
          <a:p>
            <a:pPr lvl="2"/>
            <a:r>
              <a:rPr lang="ja-JP" altLang="en-US" dirty="0">
                <a:hlinkClick r:id="rId6" action="ppaction://hlinksldjump"/>
              </a:rPr>
              <a:t>詐害行為取消</a:t>
            </a:r>
            <a:r>
              <a:rPr lang="ja-JP" altLang="en-US" dirty="0" smtClean="0">
                <a:hlinkClick r:id="rId6" action="ppaction://hlinksldjump"/>
              </a:rPr>
              <a:t>権の性質</a:t>
            </a:r>
            <a:endParaRPr lang="en-US" altLang="ja-JP" dirty="0" smtClean="0"/>
          </a:p>
          <a:p>
            <a:pPr lvl="2"/>
            <a:r>
              <a:rPr lang="ja-JP" altLang="en-US" dirty="0">
                <a:hlinkClick r:id="rId7" action="ppaction://hlinksldjump"/>
              </a:rPr>
              <a:t>詐害行為取消権</a:t>
            </a:r>
            <a:r>
              <a:rPr lang="ja-JP" altLang="en-US" dirty="0" smtClean="0">
                <a:hlinkClick r:id="rId7" action="ppaction://hlinksldjump"/>
              </a:rPr>
              <a:t>の要件</a:t>
            </a:r>
            <a:endParaRPr lang="en-US" altLang="ja-JP" dirty="0" smtClean="0"/>
          </a:p>
          <a:p>
            <a:pPr lvl="2"/>
            <a:r>
              <a:rPr lang="ja-JP" altLang="en-US" dirty="0">
                <a:hlinkClick r:id="rId8" action="ppaction://hlinksldjump"/>
              </a:rPr>
              <a:t>詐害行為取消権</a:t>
            </a:r>
            <a:r>
              <a:rPr lang="ja-JP" altLang="en-US" dirty="0" smtClean="0">
                <a:hlinkClick r:id="rId8" action="ppaction://hlinksldjump"/>
              </a:rPr>
              <a:t>の効果</a:t>
            </a:r>
            <a:endParaRPr lang="en-US" altLang="ja-JP" dirty="0" smtClean="0"/>
          </a:p>
          <a:p>
            <a:pPr lvl="2"/>
            <a:r>
              <a:rPr lang="ja-JP" altLang="en-US" dirty="0" smtClean="0">
                <a:hlinkClick r:id="rId9" action="ppaction://hlinksldjump"/>
              </a:rPr>
              <a:t>民法改正法案</a:t>
            </a:r>
            <a:r>
              <a:rPr lang="ja-JP" altLang="en-US" dirty="0" smtClean="0"/>
              <a:t>（</a:t>
            </a:r>
            <a:r>
              <a:rPr lang="en-US" altLang="ja-JP" dirty="0" smtClean="0"/>
              <a:t>1</a:t>
            </a:r>
            <a:r>
              <a:rPr lang="ja-JP" altLang="en-US" dirty="0" smtClean="0"/>
              <a:t>～</a:t>
            </a:r>
            <a:r>
              <a:rPr lang="en-US" altLang="ja-JP" dirty="0" smtClean="0"/>
              <a:t>14</a:t>
            </a:r>
            <a:r>
              <a:rPr lang="ja-JP" altLang="en-US" dirty="0" smtClean="0"/>
              <a:t>）</a:t>
            </a:r>
            <a:endParaRPr lang="en-US" altLang="ja-JP" dirty="0" smtClean="0"/>
          </a:p>
          <a:p>
            <a:r>
              <a:rPr kumimoji="1" lang="ja-JP" altLang="en-US" dirty="0"/>
              <a:t>多数</a:t>
            </a:r>
            <a:r>
              <a:rPr kumimoji="1" lang="ja-JP" altLang="en-US" dirty="0" smtClean="0"/>
              <a:t>当事者の債権・債務関係</a:t>
            </a:r>
            <a:endParaRPr kumimoji="1" lang="en-US" altLang="ja-JP" dirty="0" smtClean="0"/>
          </a:p>
          <a:p>
            <a:pPr lvl="1"/>
            <a:r>
              <a:rPr kumimoji="1" lang="ja-JP" altLang="en-US" dirty="0" smtClean="0"/>
              <a:t>可分・不可分債権・債務</a:t>
            </a:r>
            <a:endParaRPr lang="en-US" altLang="ja-JP" dirty="0" smtClean="0"/>
          </a:p>
          <a:p>
            <a:pPr lvl="1"/>
            <a:r>
              <a:rPr kumimoji="1" lang="ja-JP" altLang="en-US" dirty="0"/>
              <a:t>連帯</a:t>
            </a:r>
            <a:r>
              <a:rPr kumimoji="1" lang="ja-JP" altLang="en-US" dirty="0" smtClean="0"/>
              <a:t>債務</a:t>
            </a:r>
            <a:endParaRPr kumimoji="1" lang="en-US" altLang="ja-JP" dirty="0" smtClean="0"/>
          </a:p>
          <a:p>
            <a:pPr lvl="2"/>
            <a:r>
              <a:rPr lang="ja-JP" altLang="en-US" dirty="0"/>
              <a:t>連帯債務</a:t>
            </a:r>
            <a:r>
              <a:rPr lang="ja-JP" altLang="en-US" dirty="0" smtClean="0"/>
              <a:t>の本質，相互保証理論</a:t>
            </a:r>
            <a:endParaRPr lang="en-US" altLang="ja-JP" dirty="0" smtClean="0"/>
          </a:p>
          <a:p>
            <a:pPr lvl="2"/>
            <a:r>
              <a:rPr kumimoji="1" lang="ja-JP" altLang="en-US" dirty="0"/>
              <a:t>連帯</a:t>
            </a:r>
            <a:r>
              <a:rPr kumimoji="1" lang="ja-JP" altLang="en-US" dirty="0" smtClean="0"/>
              <a:t>債務者の一人に生じた事由の効力，不真正連帯債務</a:t>
            </a:r>
            <a:endParaRPr kumimoji="1" lang="en-US" altLang="ja-JP" dirty="0" smtClean="0"/>
          </a:p>
          <a:p>
            <a:pPr lvl="2"/>
            <a:r>
              <a:rPr lang="ja-JP" altLang="en-US" dirty="0"/>
              <a:t>求償</a:t>
            </a:r>
            <a:r>
              <a:rPr lang="ja-JP" altLang="en-US" dirty="0" smtClean="0"/>
              <a:t>の</a:t>
            </a:r>
            <a:r>
              <a:rPr lang="ja-JP" altLang="en-US" dirty="0"/>
              <a:t>要件</a:t>
            </a:r>
            <a:endParaRPr kumimoji="1" lang="en-US" altLang="ja-JP" dirty="0" smtClean="0"/>
          </a:p>
          <a:p>
            <a:pPr lvl="1"/>
            <a:r>
              <a:rPr lang="ja-JP" altLang="en-US" dirty="0" smtClean="0"/>
              <a:t>保証</a:t>
            </a:r>
            <a:endParaRPr lang="en-US" altLang="ja-JP" dirty="0" smtClean="0"/>
          </a:p>
          <a:p>
            <a:pPr lvl="2"/>
            <a:r>
              <a:rPr kumimoji="1" lang="ja-JP" altLang="en-US" dirty="0"/>
              <a:t>保証</a:t>
            </a:r>
            <a:r>
              <a:rPr kumimoji="1" lang="ja-JP" altLang="en-US" dirty="0" smtClean="0"/>
              <a:t>の性質</a:t>
            </a:r>
            <a:endParaRPr kumimoji="1" lang="en-US" altLang="ja-JP" dirty="0" smtClean="0"/>
          </a:p>
          <a:p>
            <a:pPr lvl="2"/>
            <a:r>
              <a:rPr lang="ja-JP" altLang="en-US" dirty="0" smtClean="0"/>
              <a:t>保証人の保護</a:t>
            </a:r>
            <a:endParaRPr lang="en-US" altLang="ja-JP" dirty="0"/>
          </a:p>
          <a:p>
            <a:pPr lvl="3"/>
            <a:r>
              <a:rPr lang="ja-JP" altLang="en-US" dirty="0" smtClean="0"/>
              <a:t>通常保証・連帯保証人の保護</a:t>
            </a:r>
            <a:endParaRPr lang="en-US" altLang="ja-JP" dirty="0" smtClean="0"/>
          </a:p>
          <a:p>
            <a:pPr lvl="3"/>
            <a:r>
              <a:rPr lang="ja-JP" altLang="en-US" dirty="0"/>
              <a:t>根</a:t>
            </a:r>
            <a:r>
              <a:rPr lang="ja-JP" altLang="en-US" dirty="0" smtClean="0"/>
              <a:t>保証の保証人の保護</a:t>
            </a:r>
            <a:endParaRPr lang="en-US" altLang="ja-JP" dirty="0" smtClean="0"/>
          </a:p>
        </p:txBody>
      </p:sp>
      <p:sp>
        <p:nvSpPr>
          <p:cNvPr id="3" name="日付プレースホルダー 2"/>
          <p:cNvSpPr>
            <a:spLocks noGrp="1"/>
          </p:cNvSpPr>
          <p:nvPr>
            <p:ph type="dt" sz="half" idx="10"/>
          </p:nvPr>
        </p:nvSpPr>
        <p:spPr/>
        <p:txBody>
          <a:bodyPr/>
          <a:lstStyle/>
          <a:p>
            <a:r>
              <a:rPr kumimoji="1" lang="en-US" altLang="ja-JP" smtClean="0"/>
              <a:t>2015/6/9</a:t>
            </a:r>
            <a:endParaRPr kumimoji="1" lang="ja-JP" altLang="en-US"/>
          </a:p>
        </p:txBody>
      </p:sp>
      <p:sp>
        <p:nvSpPr>
          <p:cNvPr id="4" name="フッター プレースホルダー 3"/>
          <p:cNvSpPr>
            <a:spLocks noGrp="1"/>
          </p:cNvSpPr>
          <p:nvPr>
            <p:ph type="ftr" sz="quarter" idx="11"/>
          </p:nvPr>
        </p:nvSpPr>
        <p:spPr/>
        <p:txBody>
          <a:bodyPr/>
          <a:lstStyle/>
          <a:p>
            <a:r>
              <a:rPr lang="en-US" altLang="ja-JP" smtClean="0"/>
              <a:t>Lecture on Obligation 2015</a:t>
            </a:r>
            <a:endParaRPr lang="ja-JP" altLang="en-US" dirty="0" smtClean="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2</a:t>
            </a:fld>
            <a:endParaRPr kumimoji="1" lang="ja-JP" altLang="en-US"/>
          </a:p>
        </p:txBody>
      </p:sp>
    </p:spTree>
    <p:extLst>
      <p:ext uri="{BB962C8B-B14F-4D97-AF65-F5344CB8AC3E}">
        <p14:creationId xmlns:p14="http://schemas.microsoft.com/office/powerpoint/2010/main" val="11305158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normAutofit fontScale="90000"/>
          </a:bodyPr>
          <a:lstStyle/>
          <a:p>
            <a:r>
              <a:rPr kumimoji="1" lang="ja-JP" altLang="en-US" dirty="0" smtClean="0"/>
              <a:t>詐害行為取消権と類似の制度</a:t>
            </a:r>
            <a:r>
              <a:rPr kumimoji="1" lang="en-US" altLang="ja-JP" dirty="0" smtClean="0"/>
              <a:t/>
            </a:r>
            <a:br>
              <a:rPr kumimoji="1" lang="en-US" altLang="ja-JP" dirty="0" smtClean="0"/>
            </a:br>
            <a:r>
              <a:rPr lang="ja-JP" altLang="en-US" dirty="0"/>
              <a:t>破産法上</a:t>
            </a:r>
            <a:r>
              <a:rPr lang="ja-JP" altLang="en-US" dirty="0" smtClean="0"/>
              <a:t>の否認権</a:t>
            </a:r>
            <a:r>
              <a:rPr lang="ja-JP" altLang="en-US" sz="3100" dirty="0" smtClean="0"/>
              <a:t>→</a:t>
            </a:r>
            <a:r>
              <a:rPr lang="ja-JP" altLang="en-US" sz="3100" dirty="0" smtClean="0">
                <a:hlinkClick r:id="rId3" action="ppaction://hlinksldjump"/>
              </a:rPr>
              <a:t>対抗不能</a:t>
            </a:r>
            <a:r>
              <a:rPr lang="ja-JP" altLang="en-US" sz="3100" dirty="0" smtClean="0"/>
              <a:t>，→</a:t>
            </a:r>
            <a:r>
              <a:rPr lang="en-US" altLang="ja-JP" sz="3100" dirty="0" smtClean="0">
                <a:hlinkClick r:id="rId4" action="ppaction://hlinksldjump"/>
              </a:rPr>
              <a:t>Q8</a:t>
            </a:r>
            <a:endParaRPr kumimoji="1" lang="ja-JP" altLang="en-US" sz="3100" dirty="0"/>
          </a:p>
        </p:txBody>
      </p:sp>
      <p:sp>
        <p:nvSpPr>
          <p:cNvPr id="8" name="コンテンツ プレースホルダー 7"/>
          <p:cNvSpPr>
            <a:spLocks noGrp="1"/>
          </p:cNvSpPr>
          <p:nvPr>
            <p:ph idx="1"/>
          </p:nvPr>
        </p:nvSpPr>
        <p:spPr>
          <a:xfrm>
            <a:off x="539552" y="1600200"/>
            <a:ext cx="8208912" cy="4525963"/>
          </a:xfrm>
        </p:spPr>
        <p:txBody>
          <a:bodyPr>
            <a:noAutofit/>
          </a:bodyPr>
          <a:lstStyle/>
          <a:p>
            <a:r>
              <a:rPr lang="ja-JP" altLang="en-US" sz="1800" dirty="0"/>
              <a:t>破産法　</a:t>
            </a:r>
            <a:r>
              <a:rPr lang="ja-JP" altLang="en-US" sz="1800" b="1" dirty="0"/>
              <a:t>第</a:t>
            </a:r>
            <a:r>
              <a:rPr lang="en-US" altLang="ja-JP" sz="1800" b="1" dirty="0"/>
              <a:t>160</a:t>
            </a:r>
            <a:r>
              <a:rPr lang="ja-JP" altLang="en-US" sz="1800" b="1" dirty="0"/>
              <a:t>条</a:t>
            </a:r>
            <a:r>
              <a:rPr lang="ja-JP" altLang="en-US" sz="1800" dirty="0"/>
              <a:t>（破産債権者を害する行為の否認）</a:t>
            </a:r>
          </a:p>
          <a:p>
            <a:pPr lvl="1"/>
            <a:r>
              <a:rPr lang="ja-JP" altLang="en-US" sz="1600" dirty="0" smtClean="0"/>
              <a:t>①</a:t>
            </a:r>
            <a:r>
              <a:rPr lang="en-US" altLang="ja-JP" sz="1600" dirty="0" smtClean="0"/>
              <a:t>〔</a:t>
            </a:r>
            <a:r>
              <a:rPr lang="ja-JP" altLang="en-US" sz="1600" b="1" dirty="0" smtClean="0">
                <a:solidFill>
                  <a:schemeClr val="tx2"/>
                </a:solidFill>
              </a:rPr>
              <a:t>詐害行為否認</a:t>
            </a:r>
            <a:r>
              <a:rPr lang="en-US" altLang="ja-JP" sz="1600" dirty="0" smtClean="0"/>
              <a:t>〕</a:t>
            </a:r>
            <a:r>
              <a:rPr lang="ja-JP" altLang="en-US" sz="1600" dirty="0" smtClean="0"/>
              <a:t>次</a:t>
            </a:r>
            <a:r>
              <a:rPr lang="ja-JP" altLang="en-US" sz="1600" dirty="0"/>
              <a:t>に掲げる行為（担保の供与又は</a:t>
            </a:r>
            <a:r>
              <a:rPr lang="ja-JP" altLang="en-US" sz="1600" b="1" dirty="0">
                <a:solidFill>
                  <a:schemeClr val="tx2"/>
                </a:solidFill>
              </a:rPr>
              <a:t>債務の消滅に関する行為を除く</a:t>
            </a:r>
            <a:r>
              <a:rPr lang="ja-JP" altLang="en-US" sz="1600" dirty="0"/>
              <a:t>。）は，破産手続開始後，破産財団のために否認することができる。</a:t>
            </a:r>
          </a:p>
          <a:p>
            <a:pPr lvl="2"/>
            <a:r>
              <a:rPr lang="ja-JP" altLang="en-US" sz="1400" dirty="0"/>
              <a:t>　一 　</a:t>
            </a:r>
            <a:r>
              <a:rPr lang="ja-JP" altLang="en-US" sz="1400" b="1" dirty="0"/>
              <a:t>破産者が破産債権者を害することを知ってした行為</a:t>
            </a:r>
            <a:r>
              <a:rPr lang="ja-JP" altLang="en-US" sz="1400" dirty="0"/>
              <a:t>。ただし，これによって利益を受けた者が，その行為の当時，破産債権者を害する事実を知らなかったときは，この限りでない。</a:t>
            </a:r>
          </a:p>
          <a:p>
            <a:pPr lvl="2"/>
            <a:r>
              <a:rPr lang="ja-JP" altLang="en-US" sz="1400" dirty="0"/>
              <a:t>　二 　破産者が支払の停止又は破産手続開始の申立て（以下この節において「</a:t>
            </a:r>
            <a:r>
              <a:rPr lang="ja-JP" altLang="en-US" sz="1400" b="1" dirty="0"/>
              <a:t>支払の停止等</a:t>
            </a:r>
            <a:r>
              <a:rPr lang="ja-JP" altLang="en-US" sz="1400" dirty="0"/>
              <a:t>」という。）</a:t>
            </a:r>
            <a:r>
              <a:rPr lang="ja-JP" altLang="en-US" sz="1400" b="1" dirty="0"/>
              <a:t>があった後に</a:t>
            </a:r>
            <a:r>
              <a:rPr lang="ja-JP" altLang="en-US" sz="1400" b="1" dirty="0" smtClean="0"/>
              <a:t>した 破産</a:t>
            </a:r>
            <a:r>
              <a:rPr lang="ja-JP" altLang="en-US" sz="1400" b="1" dirty="0"/>
              <a:t>債権者を害する行為</a:t>
            </a:r>
            <a:r>
              <a:rPr lang="ja-JP" altLang="en-US" sz="1400" dirty="0"/>
              <a:t>。ただし，これによって利益を受けた者が，その行為の当時，支払の停止等があったこと及び破産債権者を害する事実を知らなかったときは，この限りでない。</a:t>
            </a:r>
          </a:p>
          <a:p>
            <a:pPr lvl="1"/>
            <a:r>
              <a:rPr lang="ja-JP" altLang="en-US" sz="1600" dirty="0" smtClean="0"/>
              <a:t>②</a:t>
            </a:r>
            <a:r>
              <a:rPr lang="en-US" altLang="ja-JP" sz="1600" dirty="0" smtClean="0"/>
              <a:t>〔</a:t>
            </a:r>
            <a:r>
              <a:rPr lang="ja-JP" altLang="en-US" sz="1600" b="1" dirty="0" smtClean="0">
                <a:solidFill>
                  <a:schemeClr val="tx2"/>
                </a:solidFill>
              </a:rPr>
              <a:t>偏頗行為否認</a:t>
            </a:r>
            <a:r>
              <a:rPr lang="en-US" altLang="ja-JP" sz="1600" dirty="0" smtClean="0"/>
              <a:t>〕</a:t>
            </a:r>
            <a:r>
              <a:rPr lang="ja-JP" altLang="en-US" sz="1600" dirty="0" smtClean="0"/>
              <a:t>破産者</a:t>
            </a:r>
            <a:r>
              <a:rPr lang="ja-JP" altLang="en-US" sz="1600" dirty="0"/>
              <a:t>がした</a:t>
            </a:r>
            <a:r>
              <a:rPr lang="ja-JP" altLang="en-US" sz="1600" b="1" dirty="0">
                <a:solidFill>
                  <a:schemeClr val="tx2"/>
                </a:solidFill>
              </a:rPr>
              <a:t>債務の消滅に関する行為であって</a:t>
            </a:r>
            <a:r>
              <a:rPr lang="ja-JP" altLang="en-US" sz="1600" dirty="0"/>
              <a:t>，</a:t>
            </a:r>
            <a:r>
              <a:rPr lang="ja-JP" altLang="en-US" sz="1600" b="1" dirty="0"/>
              <a:t>債権者の受けた給付の価額が当該行為によって消滅した債務の額より過大であるもの</a:t>
            </a:r>
            <a:r>
              <a:rPr lang="ja-JP" altLang="en-US" sz="1600" dirty="0"/>
              <a:t>は，前項各号に掲げる要件のいずれかに該当するときは，破産手続開始後，その消滅した債務の額に相当する部分以外の部分に限り，破産財団のために否認することができる。</a:t>
            </a:r>
          </a:p>
          <a:p>
            <a:pPr lvl="1"/>
            <a:r>
              <a:rPr lang="ja-JP" altLang="en-US" sz="1600" dirty="0" smtClean="0"/>
              <a:t>③</a:t>
            </a:r>
            <a:r>
              <a:rPr lang="en-US" altLang="ja-JP" sz="1600" dirty="0" smtClean="0"/>
              <a:t>〔</a:t>
            </a:r>
            <a:r>
              <a:rPr lang="ja-JP" altLang="en-US" sz="1600" b="1" dirty="0" smtClean="0">
                <a:solidFill>
                  <a:schemeClr val="tx2"/>
                </a:solidFill>
              </a:rPr>
              <a:t>無償行為否認</a:t>
            </a:r>
            <a:r>
              <a:rPr lang="en-US" altLang="ja-JP" sz="1600" dirty="0" smtClean="0"/>
              <a:t>〕</a:t>
            </a:r>
            <a:r>
              <a:rPr lang="ja-JP" altLang="en-US" sz="1600" dirty="0" smtClean="0"/>
              <a:t>破産者</a:t>
            </a:r>
            <a:r>
              <a:rPr lang="ja-JP" altLang="en-US" sz="1600" dirty="0"/>
              <a:t>が支払の停止等があった後又はその</a:t>
            </a:r>
            <a:r>
              <a:rPr lang="ja-JP" altLang="en-US" sz="1600" dirty="0" smtClean="0"/>
              <a:t>前</a:t>
            </a:r>
            <a:r>
              <a:rPr lang="en-US" altLang="ja-JP" sz="1600" b="1" dirty="0" smtClean="0"/>
              <a:t>6</a:t>
            </a:r>
            <a:r>
              <a:rPr lang="ja-JP" altLang="en-US" sz="1600" b="1" dirty="0" smtClean="0"/>
              <a:t>月</a:t>
            </a:r>
            <a:r>
              <a:rPr lang="ja-JP" altLang="en-US" sz="1600" b="1" dirty="0"/>
              <a:t>以内にした無償行為及びこれと同視すべき有償行為</a:t>
            </a:r>
            <a:r>
              <a:rPr lang="ja-JP" altLang="en-US" sz="1600" dirty="0"/>
              <a:t>は，破産手続開始後，破産財団のために否認することができる。</a:t>
            </a:r>
            <a:endParaRPr kumimoji="1" lang="ja-JP" altLang="en-US" sz="1600" dirty="0"/>
          </a:p>
        </p:txBody>
      </p:sp>
      <p:sp>
        <p:nvSpPr>
          <p:cNvPr id="4" name="日付プレースホルダー 3"/>
          <p:cNvSpPr>
            <a:spLocks noGrp="1"/>
          </p:cNvSpPr>
          <p:nvPr>
            <p:ph type="dt" sz="half" idx="10"/>
          </p:nvPr>
        </p:nvSpPr>
        <p:spPr/>
        <p:txBody>
          <a:bodyPr/>
          <a:lstStyle/>
          <a:p>
            <a:r>
              <a:rPr kumimoji="1" lang="en-US" altLang="ja-JP" smtClean="0"/>
              <a:t>2015/6/9</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Lecture on Obligation 2015</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20</a:t>
            </a:fld>
            <a:endParaRPr kumimoji="1" lang="ja-JP" altLang="en-US"/>
          </a:p>
        </p:txBody>
      </p:sp>
    </p:spTree>
    <p:extLst>
      <p:ext uri="{BB962C8B-B14F-4D97-AF65-F5344CB8AC3E}">
        <p14:creationId xmlns:p14="http://schemas.microsoft.com/office/powerpoint/2010/main" val="2457565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left)">
                                      <p:cBhvr>
                                        <p:cTn id="7" dur="10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wipe(up)">
                                      <p:cBhvr>
                                        <p:cTn id="12" dur="10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wipe(up)">
                                      <p:cBhvr>
                                        <p:cTn id="17" dur="10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wipe(up)">
                                      <p:cBhvr>
                                        <p:cTn id="22" dur="10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wipe(up)">
                                      <p:cBhvr>
                                        <p:cTn id="27" dur="10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wipe(up)">
                                      <p:cBhvr>
                                        <p:cTn id="32" dur="1000"/>
                                        <p:tgtEl>
                                          <p:spTgt spid="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隠匿等の処分の否認</a:t>
            </a:r>
            <a:endParaRPr kumimoji="1" lang="ja-JP" altLang="en-US" dirty="0"/>
          </a:p>
        </p:txBody>
      </p:sp>
      <p:sp>
        <p:nvSpPr>
          <p:cNvPr id="7" name="コンテンツ プレースホルダー 6"/>
          <p:cNvSpPr>
            <a:spLocks noGrp="1"/>
          </p:cNvSpPr>
          <p:nvPr>
            <p:ph sz="half" idx="1"/>
          </p:nvPr>
        </p:nvSpPr>
        <p:spPr/>
        <p:txBody>
          <a:bodyPr>
            <a:normAutofit fontScale="62500" lnSpcReduction="20000"/>
          </a:bodyPr>
          <a:lstStyle/>
          <a:p>
            <a:r>
              <a:rPr lang="ja-JP" altLang="en-US" b="1" dirty="0" smtClean="0"/>
              <a:t>破産法</a:t>
            </a:r>
            <a:r>
              <a:rPr lang="ja-JP" altLang="en-US" dirty="0" smtClean="0"/>
              <a:t>　第</a:t>
            </a:r>
            <a:r>
              <a:rPr lang="en-US" altLang="ja-JP" dirty="0" smtClean="0"/>
              <a:t>161</a:t>
            </a:r>
            <a:r>
              <a:rPr lang="ja-JP" altLang="en-US" dirty="0"/>
              <a:t>条（相当の対価を得てした財産の処分行為の否認）</a:t>
            </a:r>
          </a:p>
          <a:p>
            <a:pPr marL="442913" lvl="1" indent="-266700"/>
            <a:r>
              <a:rPr lang="ja-JP" altLang="en-US" dirty="0"/>
              <a:t>①破産者が，その有する財産を処分する行為をした場合において，その行為の相手方から相当の対価を取得しているときは，その行為は，次に掲げる要件のいずれにも該当する場合に限り，破産手続開始後，破産財団のために否認することができる。</a:t>
            </a:r>
          </a:p>
          <a:p>
            <a:pPr marL="633413" lvl="2" indent="-279400"/>
            <a:r>
              <a:rPr lang="ja-JP" altLang="en-US" dirty="0"/>
              <a:t>　一　当該行為が，不動産の金銭への換価その他の当該処分による財産の種類の変更により，破産者において隠匿，無償の供与その他の破産債権者を害する処分（以下この条並びに第</a:t>
            </a:r>
            <a:r>
              <a:rPr lang="en-US" altLang="ja-JP" dirty="0"/>
              <a:t>168</a:t>
            </a:r>
            <a:r>
              <a:rPr lang="ja-JP" altLang="en-US" dirty="0"/>
              <a:t>条第</a:t>
            </a:r>
            <a:r>
              <a:rPr lang="en-US" altLang="ja-JP" dirty="0"/>
              <a:t>2</a:t>
            </a:r>
            <a:r>
              <a:rPr lang="ja-JP" altLang="en-US" dirty="0"/>
              <a:t>項及び第</a:t>
            </a:r>
            <a:r>
              <a:rPr lang="en-US" altLang="ja-JP" dirty="0"/>
              <a:t>3</a:t>
            </a:r>
            <a:r>
              <a:rPr lang="ja-JP" altLang="en-US" dirty="0"/>
              <a:t>項において「隠匿等の処分」という。）をするおそれを現に生じさせるものであること。</a:t>
            </a:r>
          </a:p>
          <a:p>
            <a:pPr marL="633413" lvl="2" indent="-279400"/>
            <a:r>
              <a:rPr lang="ja-JP" altLang="en-US" dirty="0"/>
              <a:t>　二　破産者が，当該行為の当時，対価として取得した金銭その他の財産について，隠匿等の処分をする意思を有していたこと。</a:t>
            </a:r>
          </a:p>
          <a:p>
            <a:pPr marL="633413" lvl="2" indent="-279400"/>
            <a:r>
              <a:rPr lang="ja-JP" altLang="en-US" dirty="0"/>
              <a:t>　三　相手方が，当該行為の当時，破産者が前号の隠匿等の処分をする意思を有していたことを知っていたこと。</a:t>
            </a:r>
            <a:endParaRPr kumimoji="1" lang="ja-JP" altLang="en-US" dirty="0"/>
          </a:p>
        </p:txBody>
      </p:sp>
      <p:sp>
        <p:nvSpPr>
          <p:cNvPr id="8" name="コンテンツ プレースホルダー 7"/>
          <p:cNvSpPr>
            <a:spLocks noGrp="1"/>
          </p:cNvSpPr>
          <p:nvPr>
            <p:ph sz="half" idx="2"/>
          </p:nvPr>
        </p:nvSpPr>
        <p:spPr/>
        <p:txBody>
          <a:bodyPr>
            <a:normAutofit fontScale="62500" lnSpcReduction="20000"/>
          </a:bodyPr>
          <a:lstStyle/>
          <a:p>
            <a:pPr marL="354013" lvl="1" indent="-265113"/>
            <a:r>
              <a:rPr lang="ja-JP" altLang="en-US" dirty="0"/>
              <a:t>②前項の規定の適用については，当該行為の相手方が次に掲げる者のいずれかであるときは，その相手方は，当該行為の当時，破産者が同項第二号の隠匿等の処分をする意思を有していたことを知っていたものと推定する。</a:t>
            </a:r>
          </a:p>
          <a:p>
            <a:pPr marL="530225" lvl="2" indent="-176213"/>
            <a:r>
              <a:rPr lang="ja-JP" altLang="en-US" dirty="0"/>
              <a:t>　一　破産者が法人である場合のその理事，取締役，執行役，監事，監査役，清算人又はこれらに準ずる者</a:t>
            </a:r>
          </a:p>
          <a:p>
            <a:pPr marL="530225" lvl="2" indent="-176213"/>
            <a:r>
              <a:rPr lang="ja-JP" altLang="en-US" dirty="0"/>
              <a:t>　二　破産者が法人である場合にその破産者について次のイからハまでに掲げる者のいずれかに該当する者</a:t>
            </a:r>
          </a:p>
          <a:p>
            <a:pPr marL="722313" lvl="3" indent="-192088"/>
            <a:r>
              <a:rPr lang="ja-JP" altLang="en-US" dirty="0"/>
              <a:t>　　イ　破産者である株式会社の総株主の議決権の過半数を有する者</a:t>
            </a:r>
          </a:p>
          <a:p>
            <a:pPr marL="722313" lvl="3" indent="-192088"/>
            <a:r>
              <a:rPr lang="ja-JP" altLang="en-US" dirty="0"/>
              <a:t>　　ロ　破産者である株式会社の総株主の議決権の過半数を子株式会社又は親法人及び子株式会社が有する場合における当該親法人</a:t>
            </a:r>
          </a:p>
          <a:p>
            <a:pPr marL="722313" lvl="3" indent="-192088"/>
            <a:r>
              <a:rPr lang="ja-JP" altLang="en-US" dirty="0"/>
              <a:t>　　ハ　株式会社以外の法人が破産者である場合におけるイ又はロに掲げる者に準ずる者</a:t>
            </a:r>
          </a:p>
          <a:p>
            <a:pPr marL="530225" lvl="2" indent="-176213"/>
            <a:r>
              <a:rPr lang="ja-JP" altLang="en-US" dirty="0"/>
              <a:t>　三　破産者の親族又は同居者</a:t>
            </a:r>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2015/6/9</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Lecture on Obligation 2015</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21</a:t>
            </a:fld>
            <a:endParaRPr kumimoji="1" lang="ja-JP" altLang="en-US"/>
          </a:p>
        </p:txBody>
      </p:sp>
    </p:spTree>
    <p:extLst>
      <p:ext uri="{BB962C8B-B14F-4D97-AF65-F5344CB8AC3E}">
        <p14:creationId xmlns:p14="http://schemas.microsoft.com/office/powerpoint/2010/main" val="1525468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up)">
                                      <p:cBhvr>
                                        <p:cTn id="7" dur="1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up)">
                                      <p:cBhvr>
                                        <p:cTn id="12" dur="3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ipe(up)">
                                      <p:cBhvr>
                                        <p:cTn id="17" dur="3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wipe(up)">
                                      <p:cBhvr>
                                        <p:cTn id="22" dur="1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wipe(up)">
                                      <p:cBhvr>
                                        <p:cTn id="27" dur="1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8">
                                            <p:txEl>
                                              <p:pRg st="0" end="0"/>
                                            </p:txEl>
                                          </p:spTgt>
                                        </p:tgtEl>
                                        <p:attrNameLst>
                                          <p:attrName>style.visibility</p:attrName>
                                        </p:attrNameLst>
                                      </p:cBhvr>
                                      <p:to>
                                        <p:strVal val="visible"/>
                                      </p:to>
                                    </p:set>
                                    <p:animEffect transition="in" filter="wipe(up)">
                                      <p:cBhvr>
                                        <p:cTn id="32" dur="3000"/>
                                        <p:tgtEl>
                                          <p:spTgt spid="8">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8">
                                            <p:txEl>
                                              <p:pRg st="1" end="1"/>
                                            </p:txEl>
                                          </p:spTgt>
                                        </p:tgtEl>
                                        <p:attrNameLst>
                                          <p:attrName>style.visibility</p:attrName>
                                        </p:attrNameLst>
                                      </p:cBhvr>
                                      <p:to>
                                        <p:strVal val="visible"/>
                                      </p:to>
                                    </p:set>
                                    <p:animEffect transition="in" filter="wipe(up)">
                                      <p:cBhvr>
                                        <p:cTn id="37" dur="1500"/>
                                        <p:tgtEl>
                                          <p:spTgt spid="8">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8">
                                            <p:txEl>
                                              <p:pRg st="2" end="2"/>
                                            </p:txEl>
                                          </p:spTgt>
                                        </p:tgtEl>
                                        <p:attrNameLst>
                                          <p:attrName>style.visibility</p:attrName>
                                        </p:attrNameLst>
                                      </p:cBhvr>
                                      <p:to>
                                        <p:strVal val="visible"/>
                                      </p:to>
                                    </p:set>
                                    <p:animEffect transition="in" filter="wipe(up)">
                                      <p:cBhvr>
                                        <p:cTn id="42" dur="1500"/>
                                        <p:tgtEl>
                                          <p:spTgt spid="8">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8">
                                            <p:txEl>
                                              <p:pRg st="3" end="3"/>
                                            </p:txEl>
                                          </p:spTgt>
                                        </p:tgtEl>
                                        <p:attrNameLst>
                                          <p:attrName>style.visibility</p:attrName>
                                        </p:attrNameLst>
                                      </p:cBhvr>
                                      <p:to>
                                        <p:strVal val="visible"/>
                                      </p:to>
                                    </p:set>
                                    <p:animEffect transition="in" filter="wipe(up)">
                                      <p:cBhvr>
                                        <p:cTn id="47" dur="1000"/>
                                        <p:tgtEl>
                                          <p:spTgt spid="8">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8">
                                            <p:txEl>
                                              <p:pRg st="4" end="4"/>
                                            </p:txEl>
                                          </p:spTgt>
                                        </p:tgtEl>
                                        <p:attrNameLst>
                                          <p:attrName>style.visibility</p:attrName>
                                        </p:attrNameLst>
                                      </p:cBhvr>
                                      <p:to>
                                        <p:strVal val="visible"/>
                                      </p:to>
                                    </p:set>
                                    <p:animEffect transition="in" filter="wipe(up)">
                                      <p:cBhvr>
                                        <p:cTn id="52" dur="1750"/>
                                        <p:tgtEl>
                                          <p:spTgt spid="8">
                                            <p:txEl>
                                              <p:pRg st="4" end="4"/>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grpId="0" nodeType="clickEffect">
                                  <p:stCondLst>
                                    <p:cond delay="0"/>
                                  </p:stCondLst>
                                  <p:childTnLst>
                                    <p:set>
                                      <p:cBhvr>
                                        <p:cTn id="56" dur="1" fill="hold">
                                          <p:stCondLst>
                                            <p:cond delay="0"/>
                                          </p:stCondLst>
                                        </p:cTn>
                                        <p:tgtEl>
                                          <p:spTgt spid="8">
                                            <p:txEl>
                                              <p:pRg st="5" end="5"/>
                                            </p:txEl>
                                          </p:spTgt>
                                        </p:tgtEl>
                                        <p:attrNameLst>
                                          <p:attrName>style.visibility</p:attrName>
                                        </p:attrNameLst>
                                      </p:cBhvr>
                                      <p:to>
                                        <p:strVal val="visible"/>
                                      </p:to>
                                    </p:set>
                                    <p:animEffect transition="in" filter="wipe(up)">
                                      <p:cBhvr>
                                        <p:cTn id="57" dur="1000"/>
                                        <p:tgtEl>
                                          <p:spTgt spid="8">
                                            <p:txEl>
                                              <p:pRg st="5" end="5"/>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8">
                                            <p:txEl>
                                              <p:pRg st="6" end="6"/>
                                            </p:txEl>
                                          </p:spTgt>
                                        </p:tgtEl>
                                        <p:attrNameLst>
                                          <p:attrName>style.visibility</p:attrName>
                                        </p:attrNameLst>
                                      </p:cBhvr>
                                      <p:to>
                                        <p:strVal val="visible"/>
                                      </p:to>
                                    </p:set>
                                    <p:animEffect transition="in" filter="wipe(left)">
                                      <p:cBhvr>
                                        <p:cTn id="62" dur="1000"/>
                                        <p:tgtEl>
                                          <p:spTgt spid="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P spid="8"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将来的処分（担保の供与等）の否認</a:t>
            </a:r>
            <a:endParaRPr kumimoji="1" lang="ja-JP" altLang="en-US" dirty="0"/>
          </a:p>
        </p:txBody>
      </p:sp>
      <p:sp>
        <p:nvSpPr>
          <p:cNvPr id="3" name="コンテンツ プレースホルダー 2"/>
          <p:cNvSpPr>
            <a:spLocks noGrp="1"/>
          </p:cNvSpPr>
          <p:nvPr>
            <p:ph sz="half" idx="1"/>
          </p:nvPr>
        </p:nvSpPr>
        <p:spPr>
          <a:xfrm>
            <a:off x="457200" y="1600200"/>
            <a:ext cx="4978896" cy="4525963"/>
          </a:xfrm>
        </p:spPr>
        <p:txBody>
          <a:bodyPr>
            <a:normAutofit fontScale="92500" lnSpcReduction="10000"/>
          </a:bodyPr>
          <a:lstStyle/>
          <a:p>
            <a:r>
              <a:rPr lang="ja-JP" altLang="en-US" sz="2000" b="1" dirty="0" smtClean="0"/>
              <a:t>破産法</a:t>
            </a:r>
            <a:r>
              <a:rPr lang="ja-JP" altLang="en-US" sz="2000" dirty="0" smtClean="0"/>
              <a:t>　第</a:t>
            </a:r>
            <a:r>
              <a:rPr lang="en-US" altLang="ja-JP" sz="2000" dirty="0" smtClean="0"/>
              <a:t>162</a:t>
            </a:r>
            <a:r>
              <a:rPr lang="ja-JP" altLang="en-US" sz="2000" dirty="0"/>
              <a:t>条（特定の債権者に対する担保の供与等の否認）</a:t>
            </a:r>
          </a:p>
          <a:p>
            <a:pPr marL="354013" lvl="1" indent="-177800"/>
            <a:r>
              <a:rPr lang="ja-JP" altLang="en-US" sz="1600" dirty="0"/>
              <a:t>①次に掲げる行為（既存の債務についてされた</a:t>
            </a:r>
            <a:r>
              <a:rPr lang="ja-JP" altLang="en-US" sz="1600" b="1" dirty="0">
                <a:solidFill>
                  <a:srgbClr val="002060"/>
                </a:solidFill>
              </a:rPr>
              <a:t>担保の供与</a:t>
            </a:r>
            <a:r>
              <a:rPr lang="ja-JP" altLang="en-US" sz="1600" dirty="0"/>
              <a:t>又は</a:t>
            </a:r>
            <a:r>
              <a:rPr lang="ja-JP" altLang="en-US" sz="1600" b="1" dirty="0">
                <a:solidFill>
                  <a:srgbClr val="002060"/>
                </a:solidFill>
              </a:rPr>
              <a:t>債務の消滅</a:t>
            </a:r>
            <a:r>
              <a:rPr lang="ja-JP" altLang="en-US" sz="1600" dirty="0"/>
              <a:t>に関する行為に限る。）は，破産手続開始後，破産財団のために否認することができる。</a:t>
            </a:r>
          </a:p>
          <a:p>
            <a:pPr marL="530225" lvl="2" indent="-176213"/>
            <a:r>
              <a:rPr lang="ja-JP" altLang="en-US" sz="1500" dirty="0" smtClean="0"/>
              <a:t>　一　破産者が支払不能になった後又は破産手続開始の申立てがあった後にした行為。ただし，債権者が，その行為の当時，次のイ又はロに掲げる区分に応じ，それぞれ当該イ又はロに定める事実を知っていた場合に限る。</a:t>
            </a:r>
          </a:p>
          <a:p>
            <a:pPr marL="633413" lvl="3" indent="-103188"/>
            <a:r>
              <a:rPr lang="ja-JP" altLang="en-US" sz="1500" dirty="0" smtClean="0"/>
              <a:t>　イ　当該行為が支払不能になった後にされたものである場合　支払不能であったこと又は支払の停止があったこと。</a:t>
            </a:r>
          </a:p>
          <a:p>
            <a:pPr marL="633413" lvl="3" indent="-103188"/>
            <a:r>
              <a:rPr lang="ja-JP" altLang="en-US" sz="1500" dirty="0" smtClean="0"/>
              <a:t>　ロ　当該行為が破産手続開始の申立てがあった後にされたものである場合　破産手続開始の申立てがあったこと。</a:t>
            </a:r>
          </a:p>
          <a:p>
            <a:pPr marL="530225" lvl="2" indent="-176213"/>
            <a:r>
              <a:rPr lang="ja-JP" altLang="en-US" sz="1400" dirty="0" smtClean="0"/>
              <a:t>　</a:t>
            </a:r>
            <a:r>
              <a:rPr lang="ja-JP" altLang="en-US" sz="1500" dirty="0" smtClean="0"/>
              <a:t>二　破産者の義務に属せず，又はその時期が破産者の義務に属しない行為であって，支払不能になる前</a:t>
            </a:r>
            <a:r>
              <a:rPr lang="en-US" altLang="ja-JP" sz="1500" dirty="0" smtClean="0"/>
              <a:t>30</a:t>
            </a:r>
            <a:r>
              <a:rPr lang="ja-JP" altLang="en-US" sz="1500" dirty="0" smtClean="0"/>
              <a:t>日以内にされたもの。ただし，債権者がその行為の当時他の破産債権者を害する事実を知らなかったときは，この限りでない。</a:t>
            </a:r>
          </a:p>
        </p:txBody>
      </p:sp>
      <p:sp>
        <p:nvSpPr>
          <p:cNvPr id="7" name="コンテンツ プレースホルダー 6"/>
          <p:cNvSpPr>
            <a:spLocks noGrp="1"/>
          </p:cNvSpPr>
          <p:nvPr>
            <p:ph sz="half" idx="2"/>
          </p:nvPr>
        </p:nvSpPr>
        <p:spPr>
          <a:xfrm>
            <a:off x="5580112" y="1600200"/>
            <a:ext cx="3106688" cy="4525963"/>
          </a:xfrm>
        </p:spPr>
        <p:txBody>
          <a:bodyPr>
            <a:normAutofit fontScale="92500" lnSpcReduction="10000"/>
          </a:bodyPr>
          <a:lstStyle/>
          <a:p>
            <a:pPr marL="265113" lvl="1" indent="-265113"/>
            <a:r>
              <a:rPr lang="ja-JP" altLang="en-US" sz="1600" dirty="0"/>
              <a:t>②前項第一号の規定の適用については，次に掲げる場合には，債権者は，同号に掲げる行為の当時，同号イ又はロに掲げる場合の区分に応じ，それぞれ当該イ又はロに定める事実（同号イに掲げる場合にあっては，支払不能であったこと及び支払の停止があったこと）を知っていたものと推定する。</a:t>
            </a:r>
          </a:p>
          <a:p>
            <a:pPr marL="442913" lvl="2" indent="-177800"/>
            <a:r>
              <a:rPr lang="ja-JP" altLang="en-US" sz="1400" dirty="0"/>
              <a:t>　一　債権者が前条第二項各号に掲げる者のいずれかである場合</a:t>
            </a:r>
          </a:p>
          <a:p>
            <a:pPr marL="442913" lvl="2" indent="-177800"/>
            <a:r>
              <a:rPr lang="ja-JP" altLang="en-US" sz="1400" dirty="0"/>
              <a:t>　二　前項第一号に掲げる行為が破産者の義務に属せず，又はその方法若しくは時期が破産者の義務に属しないものである場合</a:t>
            </a:r>
          </a:p>
          <a:p>
            <a:pPr marL="265113" lvl="1" indent="-176213"/>
            <a:r>
              <a:rPr lang="ja-JP" altLang="en-US" sz="1600" dirty="0"/>
              <a:t>③第一項各号の規定の適用については，支払の停止（破産手続開始の申立て前</a:t>
            </a:r>
            <a:r>
              <a:rPr lang="en-US" altLang="ja-JP" sz="1600" dirty="0"/>
              <a:t>1</a:t>
            </a:r>
            <a:r>
              <a:rPr lang="ja-JP" altLang="en-US" sz="1600" dirty="0"/>
              <a:t>年以内のものに限る。）があった後は，支払不能であったものと推定する。</a:t>
            </a:r>
          </a:p>
          <a:p>
            <a:pPr lvl="1"/>
            <a:endParaRPr kumimoji="1" lang="ja-JP" altLang="en-US" sz="1600" dirty="0"/>
          </a:p>
        </p:txBody>
      </p:sp>
      <p:sp>
        <p:nvSpPr>
          <p:cNvPr id="4" name="日付プレースホルダー 3"/>
          <p:cNvSpPr>
            <a:spLocks noGrp="1"/>
          </p:cNvSpPr>
          <p:nvPr>
            <p:ph type="dt" sz="half" idx="10"/>
          </p:nvPr>
        </p:nvSpPr>
        <p:spPr/>
        <p:txBody>
          <a:bodyPr/>
          <a:lstStyle/>
          <a:p>
            <a:r>
              <a:rPr kumimoji="1" lang="en-US" altLang="ja-JP" smtClean="0"/>
              <a:t>2015/6/9</a:t>
            </a:r>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smtClean="0"/>
              <a:t>Lecture on Obligation 2015</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22</a:t>
            </a:fld>
            <a:endParaRPr kumimoji="1" lang="ja-JP" altLang="en-US"/>
          </a:p>
        </p:txBody>
      </p:sp>
    </p:spTree>
    <p:extLst>
      <p:ext uri="{BB962C8B-B14F-4D97-AF65-F5344CB8AC3E}">
        <p14:creationId xmlns:p14="http://schemas.microsoft.com/office/powerpoint/2010/main" val="4207550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1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up)">
                                      <p:cBhvr>
                                        <p:cTn id="22" dur="1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up)">
                                      <p:cBhvr>
                                        <p:cTn id="27" dur="1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up)">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7">
                                            <p:txEl>
                                              <p:pRg st="0" end="0"/>
                                            </p:txEl>
                                          </p:spTgt>
                                        </p:tgtEl>
                                        <p:attrNameLst>
                                          <p:attrName>style.visibility</p:attrName>
                                        </p:attrNameLst>
                                      </p:cBhvr>
                                      <p:to>
                                        <p:strVal val="visible"/>
                                      </p:to>
                                    </p:set>
                                    <p:animEffect transition="in" filter="wipe(up)">
                                      <p:cBhvr>
                                        <p:cTn id="37" dur="4000"/>
                                        <p:tgtEl>
                                          <p:spTgt spid="7">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7">
                                            <p:txEl>
                                              <p:pRg st="1" end="1"/>
                                            </p:txEl>
                                          </p:spTgt>
                                        </p:tgtEl>
                                        <p:attrNameLst>
                                          <p:attrName>style.visibility</p:attrName>
                                        </p:attrNameLst>
                                      </p:cBhvr>
                                      <p:to>
                                        <p:strVal val="visible"/>
                                      </p:to>
                                    </p:set>
                                    <p:animEffect transition="in" filter="wipe(up)">
                                      <p:cBhvr>
                                        <p:cTn id="42" dur="1000"/>
                                        <p:tgtEl>
                                          <p:spTgt spid="7">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7">
                                            <p:txEl>
                                              <p:pRg st="2" end="2"/>
                                            </p:txEl>
                                          </p:spTgt>
                                        </p:tgtEl>
                                        <p:attrNameLst>
                                          <p:attrName>style.visibility</p:attrName>
                                        </p:attrNameLst>
                                      </p:cBhvr>
                                      <p:to>
                                        <p:strVal val="visible"/>
                                      </p:to>
                                    </p:set>
                                    <p:animEffect transition="in" filter="wipe(up)">
                                      <p:cBhvr>
                                        <p:cTn id="47" dur="2000"/>
                                        <p:tgtEl>
                                          <p:spTgt spid="7">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7">
                                            <p:txEl>
                                              <p:pRg st="3" end="3"/>
                                            </p:txEl>
                                          </p:spTgt>
                                        </p:tgtEl>
                                        <p:attrNameLst>
                                          <p:attrName>style.visibility</p:attrName>
                                        </p:attrNameLst>
                                      </p:cBhvr>
                                      <p:to>
                                        <p:strVal val="visible"/>
                                      </p:to>
                                    </p:set>
                                    <p:animEffect transition="in" filter="wipe(up)">
                                      <p:cBhvr>
                                        <p:cTn id="52" dur="2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idx="1"/>
          </p:nvPr>
        </p:nvSpPr>
        <p:spPr/>
        <p:txBody>
          <a:bodyPr/>
          <a:lstStyle/>
          <a:p>
            <a:r>
              <a:rPr lang="ja-JP" altLang="en-US" dirty="0"/>
              <a:t>詐害行為の「取消し」の</a:t>
            </a:r>
            <a:r>
              <a:rPr lang="ja-JP" altLang="en-US" dirty="0" smtClean="0"/>
              <a:t>意味</a:t>
            </a:r>
            <a:endParaRPr lang="ja-JP" altLang="en-US" dirty="0"/>
          </a:p>
        </p:txBody>
      </p:sp>
      <p:sp>
        <p:nvSpPr>
          <p:cNvPr id="3" name="日付プレースホルダー 2"/>
          <p:cNvSpPr>
            <a:spLocks noGrp="1"/>
          </p:cNvSpPr>
          <p:nvPr>
            <p:ph type="dt" sz="half" idx="10"/>
          </p:nvPr>
        </p:nvSpPr>
        <p:spPr/>
        <p:txBody>
          <a:bodyPr/>
          <a:lstStyle/>
          <a:p>
            <a:r>
              <a:rPr kumimoji="1" lang="en-US" altLang="ja-JP" smtClean="0"/>
              <a:t>2015/6/9</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Lecture on Obligation 2015</a:t>
            </a:r>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23</a:t>
            </a:fld>
            <a:endParaRPr kumimoji="1" lang="ja-JP" altLang="en-US"/>
          </a:p>
        </p:txBody>
      </p:sp>
      <p:sp>
        <p:nvSpPr>
          <p:cNvPr id="6" name="コンテンツ プレースホルダー 5"/>
          <p:cNvSpPr>
            <a:spLocks noGrp="1"/>
          </p:cNvSpPr>
          <p:nvPr>
            <p:ph idx="13"/>
          </p:nvPr>
        </p:nvSpPr>
        <p:spPr/>
        <p:txBody>
          <a:bodyPr>
            <a:normAutofit/>
          </a:bodyPr>
          <a:lstStyle/>
          <a:p>
            <a:pPr marL="514350" indent="-514350">
              <a:buFont typeface="+mj-lt"/>
              <a:buAutoNum type="arabicPeriod"/>
            </a:pPr>
            <a:r>
              <a:rPr lang="ja-JP" altLang="en-US" sz="3600" dirty="0"/>
              <a:t>破産法上の否認との異同</a:t>
            </a:r>
            <a:endParaRPr lang="en-US" altLang="ja-JP" sz="3600" dirty="0"/>
          </a:p>
          <a:p>
            <a:pPr marL="514350" indent="-514350">
              <a:buFont typeface="+mj-lt"/>
              <a:buAutoNum type="arabicPeriod"/>
            </a:pPr>
            <a:r>
              <a:rPr lang="ja-JP" altLang="en-US" sz="3600" dirty="0"/>
              <a:t>民法上の否認</a:t>
            </a:r>
            <a:r>
              <a:rPr lang="ja-JP" altLang="en-US" sz="3600" dirty="0" smtClean="0"/>
              <a:t>（外国法</a:t>
            </a:r>
            <a:r>
              <a:rPr lang="ja-JP" altLang="en-US" sz="3600" dirty="0"/>
              <a:t>人格の否認</a:t>
            </a:r>
            <a:r>
              <a:rPr lang="ja-JP" altLang="en-US" sz="3600" dirty="0" smtClean="0"/>
              <a:t>）との関係</a:t>
            </a:r>
            <a:endParaRPr lang="en-US" altLang="ja-JP" sz="3600" dirty="0"/>
          </a:p>
          <a:p>
            <a:pPr marL="514350" indent="-514350">
              <a:buFont typeface="+mj-lt"/>
              <a:buAutoNum type="arabicPeriod"/>
            </a:pPr>
            <a:r>
              <a:rPr lang="ja-JP" altLang="en-US" sz="3600" dirty="0"/>
              <a:t>否認と対抗不能との関係</a:t>
            </a:r>
            <a:endParaRPr lang="en-US" altLang="ja-JP" sz="3600" dirty="0"/>
          </a:p>
          <a:p>
            <a:pPr marL="514350" indent="-514350">
              <a:buFont typeface="+mj-lt"/>
              <a:buAutoNum type="arabicPeriod"/>
            </a:pPr>
            <a:r>
              <a:rPr lang="ja-JP" altLang="en-US" sz="3600" dirty="0"/>
              <a:t>詐害行為取消と対抗不能との</a:t>
            </a:r>
            <a:r>
              <a:rPr lang="ja-JP" altLang="en-US" sz="3600" dirty="0" smtClean="0"/>
              <a:t>関係</a:t>
            </a:r>
            <a:endParaRPr lang="ja-JP" altLang="en-US" sz="3600" dirty="0"/>
          </a:p>
        </p:txBody>
      </p:sp>
    </p:spTree>
    <p:extLst>
      <p:ext uri="{BB962C8B-B14F-4D97-AF65-F5344CB8AC3E}">
        <p14:creationId xmlns:p14="http://schemas.microsoft.com/office/powerpoint/2010/main" val="459514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75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up)">
                                      <p:cBhvr>
                                        <p:cTn id="12" dur="125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left)">
                                      <p:cBhvr>
                                        <p:cTn id="17" dur="75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ipe(left)">
                                      <p:cBhvr>
                                        <p:cTn id="22" dur="10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詐害行為取消権の「取消し」の意味</a:t>
            </a:r>
            <a:r>
              <a:rPr kumimoji="1" lang="en-US" altLang="ja-JP" dirty="0" smtClean="0"/>
              <a:t/>
            </a:r>
            <a:br>
              <a:rPr kumimoji="1" lang="en-US" altLang="ja-JP" dirty="0" smtClean="0"/>
            </a:br>
            <a:r>
              <a:rPr kumimoji="1" lang="ja-JP" altLang="en-US" sz="3600" dirty="0" smtClean="0"/>
              <a:t>破産法上の否認，民法上の否認</a:t>
            </a:r>
            <a:endParaRPr kumimoji="1" lang="ja-JP" altLang="en-US" dirty="0"/>
          </a:p>
        </p:txBody>
      </p:sp>
      <p:sp>
        <p:nvSpPr>
          <p:cNvPr id="8" name="コンテンツ プレースホルダー 7"/>
          <p:cNvSpPr>
            <a:spLocks noGrp="1"/>
          </p:cNvSpPr>
          <p:nvPr>
            <p:ph idx="1"/>
          </p:nvPr>
        </p:nvSpPr>
        <p:spPr/>
        <p:txBody>
          <a:bodyPr>
            <a:normAutofit lnSpcReduction="10000"/>
          </a:bodyPr>
          <a:lstStyle/>
          <a:p>
            <a:r>
              <a:rPr kumimoji="1" lang="ja-JP" altLang="en-US" dirty="0" smtClean="0"/>
              <a:t>破産法上の</a:t>
            </a:r>
            <a:r>
              <a:rPr kumimoji="1" lang="ja-JP" altLang="en-US" b="1" dirty="0" smtClean="0">
                <a:solidFill>
                  <a:srgbClr val="002060"/>
                </a:solidFill>
              </a:rPr>
              <a:t>否認</a:t>
            </a:r>
            <a:r>
              <a:rPr kumimoji="1" lang="ja-JP" altLang="en-US" dirty="0" smtClean="0"/>
              <a:t>（破産法</a:t>
            </a:r>
            <a:r>
              <a:rPr kumimoji="1" lang="en-US" altLang="ja-JP" dirty="0" smtClean="0"/>
              <a:t>160</a:t>
            </a:r>
            <a:r>
              <a:rPr kumimoji="1" lang="ja-JP" altLang="en-US" dirty="0" smtClean="0"/>
              <a:t>条以下）</a:t>
            </a:r>
            <a:endParaRPr kumimoji="1" lang="en-US" altLang="ja-JP" dirty="0" smtClean="0"/>
          </a:p>
          <a:p>
            <a:pPr lvl="1"/>
            <a:r>
              <a:rPr lang="ja-JP" altLang="en-US" dirty="0"/>
              <a:t>総債権者を代表する破産</a:t>
            </a:r>
            <a:r>
              <a:rPr lang="ja-JP" altLang="en-US" dirty="0" smtClean="0"/>
              <a:t>管財人が，債権者を害する債務者の財産逸失</a:t>
            </a:r>
            <a:r>
              <a:rPr kumimoji="1" lang="ja-JP" altLang="en-US" dirty="0" smtClean="0"/>
              <a:t>行為を否認して，</a:t>
            </a:r>
            <a:endParaRPr kumimoji="1" lang="en-US" altLang="ja-JP" dirty="0" smtClean="0"/>
          </a:p>
          <a:p>
            <a:pPr lvl="1"/>
            <a:r>
              <a:rPr kumimoji="1" lang="ja-JP" altLang="en-US" dirty="0" smtClean="0"/>
              <a:t>破産管財人が管理する破産財団に</a:t>
            </a:r>
            <a:r>
              <a:rPr lang="ja-JP" altLang="en-US" dirty="0"/>
              <a:t>逸失財産を</a:t>
            </a:r>
            <a:r>
              <a:rPr kumimoji="1" lang="ja-JP" altLang="en-US" dirty="0" smtClean="0"/>
              <a:t>復帰させる行為</a:t>
            </a:r>
            <a:endParaRPr kumimoji="1" lang="en-US" altLang="ja-JP" dirty="0" smtClean="0"/>
          </a:p>
          <a:p>
            <a:r>
              <a:rPr lang="ja-JP" altLang="en-US" dirty="0" smtClean="0"/>
              <a:t>民法</a:t>
            </a:r>
            <a:r>
              <a:rPr lang="ja-JP" altLang="en-US" dirty="0"/>
              <a:t>上</a:t>
            </a:r>
            <a:r>
              <a:rPr lang="ja-JP" altLang="en-US" dirty="0" smtClean="0"/>
              <a:t>の</a:t>
            </a:r>
            <a:r>
              <a:rPr lang="ja-JP" altLang="en-US" b="1" dirty="0" smtClean="0">
                <a:solidFill>
                  <a:srgbClr val="002060"/>
                </a:solidFill>
              </a:rPr>
              <a:t>否認</a:t>
            </a:r>
            <a:r>
              <a:rPr lang="ja-JP" altLang="en-US" dirty="0" smtClean="0"/>
              <a:t>（民法</a:t>
            </a:r>
            <a:r>
              <a:rPr lang="en-US" altLang="ja-JP" dirty="0" smtClean="0"/>
              <a:t>37</a:t>
            </a:r>
            <a:r>
              <a:rPr lang="ja-JP" altLang="en-US" dirty="0" smtClean="0"/>
              <a:t>条）</a:t>
            </a:r>
            <a:endParaRPr lang="en-US" altLang="ja-JP" dirty="0" smtClean="0"/>
          </a:p>
          <a:p>
            <a:pPr lvl="1"/>
            <a:r>
              <a:rPr lang="ja-JP" altLang="en-US" dirty="0"/>
              <a:t>第三者が</a:t>
            </a:r>
            <a:r>
              <a:rPr kumimoji="1" lang="ja-JP" altLang="en-US" dirty="0" smtClean="0"/>
              <a:t>登記のない外国法人の</a:t>
            </a:r>
            <a:r>
              <a:rPr kumimoji="1" lang="ja-JP" altLang="en-US" b="1" dirty="0" smtClean="0">
                <a:solidFill>
                  <a:srgbClr val="002060"/>
                </a:solidFill>
              </a:rPr>
              <a:t>法人格を否認する</a:t>
            </a:r>
            <a:r>
              <a:rPr kumimoji="1" lang="ja-JP" altLang="en-US" dirty="0" smtClean="0"/>
              <a:t>行為（民法</a:t>
            </a:r>
            <a:r>
              <a:rPr kumimoji="1" lang="en-US" altLang="ja-JP" dirty="0" smtClean="0"/>
              <a:t>37</a:t>
            </a:r>
            <a:r>
              <a:rPr kumimoji="1" lang="ja-JP" altLang="en-US" dirty="0" smtClean="0"/>
              <a:t>条</a:t>
            </a:r>
            <a:r>
              <a:rPr kumimoji="1" lang="en-US" altLang="ja-JP" dirty="0" smtClean="0"/>
              <a:t>5</a:t>
            </a:r>
            <a:r>
              <a:rPr kumimoji="1" lang="ja-JP" altLang="en-US" dirty="0" smtClean="0"/>
              <a:t>項）</a:t>
            </a:r>
            <a:endParaRPr kumimoji="1" lang="en-US" altLang="ja-JP" dirty="0" smtClean="0"/>
          </a:p>
          <a:p>
            <a:pPr lvl="1"/>
            <a:r>
              <a:rPr kumimoji="1" lang="ja-JP" altLang="en-US" dirty="0" smtClean="0"/>
              <a:t>登記がないと</a:t>
            </a:r>
            <a:r>
              <a:rPr lang="ja-JP" altLang="en-US" dirty="0" smtClean="0"/>
              <a:t>，「</a:t>
            </a:r>
            <a:r>
              <a:rPr kumimoji="1" lang="ja-JP" altLang="en-US" dirty="0" smtClean="0"/>
              <a:t>第三者に対抗できない」（民法</a:t>
            </a:r>
            <a:r>
              <a:rPr kumimoji="1" lang="en-US" altLang="ja-JP" dirty="0" smtClean="0"/>
              <a:t>37</a:t>
            </a:r>
            <a:r>
              <a:rPr kumimoji="1" lang="ja-JP" altLang="en-US" dirty="0" smtClean="0"/>
              <a:t>条</a:t>
            </a:r>
            <a:r>
              <a:rPr kumimoji="1" lang="en-US" altLang="ja-JP" dirty="0" smtClean="0"/>
              <a:t>2</a:t>
            </a:r>
            <a:r>
              <a:rPr kumimoji="1" lang="ja-JP" altLang="en-US" dirty="0" smtClean="0"/>
              <a:t>項）という表現を使うこともある。</a:t>
            </a:r>
            <a:endParaRPr kumimoji="1" lang="en-US" altLang="ja-JP" dirty="0" smtClean="0"/>
          </a:p>
          <a:p>
            <a:pPr lvl="1"/>
            <a:endParaRPr kumimoji="1" lang="ja-JP" altLang="en-US" dirty="0"/>
          </a:p>
        </p:txBody>
      </p:sp>
      <p:sp>
        <p:nvSpPr>
          <p:cNvPr id="5" name="日付プレースホルダー 4"/>
          <p:cNvSpPr>
            <a:spLocks noGrp="1"/>
          </p:cNvSpPr>
          <p:nvPr>
            <p:ph type="dt" sz="half" idx="10"/>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1"/>
          </p:nvPr>
        </p:nvSpPr>
        <p:spPr/>
        <p:txBody>
          <a:bodyPr/>
          <a:lstStyle/>
          <a:p>
            <a:r>
              <a:rPr lang="en-US" altLang="ja-JP" smtClean="0"/>
              <a:t>Lecture on Obligation 2015</a:t>
            </a:r>
            <a:endParaRPr lang="ja-JP" altLang="en-US" dirty="0" smtClean="0"/>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24</a:t>
            </a:fld>
            <a:endParaRPr kumimoji="1" lang="ja-JP" altLang="en-US"/>
          </a:p>
        </p:txBody>
      </p:sp>
    </p:spTree>
    <p:extLst>
      <p:ext uri="{BB962C8B-B14F-4D97-AF65-F5344CB8AC3E}">
        <p14:creationId xmlns:p14="http://schemas.microsoft.com/office/powerpoint/2010/main" val="4287314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left)">
                                      <p:cBhvr>
                                        <p:cTn id="7" dur="10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wipe(up)">
                                      <p:cBhvr>
                                        <p:cTn id="12" dur="175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wipe(up)">
                                      <p:cBhvr>
                                        <p:cTn id="17" dur="1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wipe(left)">
                                      <p:cBhvr>
                                        <p:cTn id="22" dur="75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wipe(up)">
                                      <p:cBhvr>
                                        <p:cTn id="27" dur="15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wipe(up)">
                                      <p:cBhvr>
                                        <p:cTn id="32" dur="1750"/>
                                        <p:tgtEl>
                                          <p:spTgt spid="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民法にある「</a:t>
            </a:r>
            <a:r>
              <a:rPr lang="ja-JP" altLang="en-US" dirty="0"/>
              <a:t>否認</a:t>
            </a:r>
            <a:r>
              <a:rPr lang="ja-JP" altLang="en-US" dirty="0" smtClean="0"/>
              <a:t>」という用語</a:t>
            </a:r>
            <a:r>
              <a:rPr lang="en-US" altLang="ja-JP" dirty="0" smtClean="0"/>
              <a:t/>
            </a:r>
            <a:br>
              <a:rPr lang="en-US" altLang="ja-JP" dirty="0" smtClean="0"/>
            </a:br>
            <a:r>
              <a:rPr lang="ja-JP" altLang="en-US" sz="3100" dirty="0" smtClean="0"/>
              <a:t>「否認」は </a:t>
            </a:r>
            <a:r>
              <a:rPr lang="ja-JP" altLang="en-US" sz="3100" dirty="0">
                <a:hlinkClick r:id="rId3" action="ppaction://hlinksldjump"/>
              </a:rPr>
              <a:t>「対抗不能</a:t>
            </a:r>
            <a:r>
              <a:rPr lang="ja-JP" altLang="en-US" sz="3100" dirty="0" smtClean="0">
                <a:hlinkClick r:id="rId3" action="ppaction://hlinksldjump"/>
              </a:rPr>
              <a:t>」の理解</a:t>
            </a:r>
            <a:r>
              <a:rPr lang="ja-JP" altLang="en-US" sz="3100" dirty="0" smtClean="0"/>
              <a:t>の架け橋となる→</a:t>
            </a:r>
            <a:r>
              <a:rPr lang="en-US" altLang="ja-JP" sz="3100" dirty="0">
                <a:hlinkClick r:id="rId4" action="ppaction://hlinksldjump"/>
              </a:rPr>
              <a:t>Q8</a:t>
            </a:r>
            <a:endParaRPr kumimoji="1" lang="ja-JP" altLang="en-US" sz="3100" dirty="0"/>
          </a:p>
        </p:txBody>
      </p:sp>
      <p:sp>
        <p:nvSpPr>
          <p:cNvPr id="3" name="コンテンツ プレースホルダー 2"/>
          <p:cNvSpPr>
            <a:spLocks noGrp="1"/>
          </p:cNvSpPr>
          <p:nvPr>
            <p:ph sz="half" idx="1"/>
          </p:nvPr>
        </p:nvSpPr>
        <p:spPr>
          <a:xfrm>
            <a:off x="457200" y="1600200"/>
            <a:ext cx="3682752" cy="4525963"/>
          </a:xfrm>
        </p:spPr>
        <p:txBody>
          <a:bodyPr>
            <a:normAutofit lnSpcReduction="10000"/>
          </a:bodyPr>
          <a:lstStyle/>
          <a:p>
            <a:r>
              <a:rPr lang="ja-JP" altLang="en-US" b="1" dirty="0"/>
              <a:t>第</a:t>
            </a:r>
            <a:r>
              <a:rPr lang="en-US" altLang="ja-JP" b="1" dirty="0"/>
              <a:t>37</a:t>
            </a:r>
            <a:r>
              <a:rPr lang="ja-JP" altLang="en-US" b="1" dirty="0"/>
              <a:t>条</a:t>
            </a:r>
            <a:r>
              <a:rPr lang="ja-JP" altLang="en-US" dirty="0"/>
              <a:t>（外国法人の登記）</a:t>
            </a:r>
            <a:endParaRPr lang="en-US" altLang="ja-JP" dirty="0"/>
          </a:p>
          <a:p>
            <a:pPr lvl="1"/>
            <a:r>
              <a:rPr lang="ja-JP" altLang="en-US" dirty="0"/>
              <a:t>②前項各号に掲げる事項に変更を生じたときは，</a:t>
            </a:r>
            <a:r>
              <a:rPr lang="en-US" altLang="ja-JP" dirty="0"/>
              <a:t>3</a:t>
            </a:r>
            <a:r>
              <a:rPr lang="ja-JP" altLang="en-US" dirty="0"/>
              <a:t>週間以内に，変更の登記をしなければならない。この場合において，登記前にあっては，その変更をもって</a:t>
            </a:r>
            <a:r>
              <a:rPr lang="ja-JP" altLang="en-US" b="1" dirty="0">
                <a:solidFill>
                  <a:schemeClr val="tx2"/>
                </a:solidFill>
              </a:rPr>
              <a:t>第三者に対抗することができない</a:t>
            </a:r>
            <a:r>
              <a:rPr lang="ja-JP" altLang="en-US" b="1" dirty="0" smtClean="0">
                <a:solidFill>
                  <a:schemeClr val="tx2"/>
                </a:solidFill>
              </a:rPr>
              <a:t>。</a:t>
            </a:r>
            <a:endParaRPr lang="ja-JP" altLang="en-US" b="1" dirty="0">
              <a:solidFill>
                <a:schemeClr val="tx2"/>
              </a:solidFill>
            </a:endParaRPr>
          </a:p>
        </p:txBody>
      </p:sp>
      <p:sp>
        <p:nvSpPr>
          <p:cNvPr id="4" name="コンテンツ プレースホルダー 3"/>
          <p:cNvSpPr>
            <a:spLocks noGrp="1"/>
          </p:cNvSpPr>
          <p:nvPr>
            <p:ph sz="half" idx="2"/>
          </p:nvPr>
        </p:nvSpPr>
        <p:spPr/>
        <p:txBody>
          <a:bodyPr>
            <a:normAutofit lnSpcReduction="10000"/>
          </a:bodyPr>
          <a:lstStyle/>
          <a:p>
            <a:pPr lvl="1"/>
            <a:r>
              <a:rPr lang="ja-JP" altLang="en-US" dirty="0"/>
              <a:t>⑤外国法人が初めて日本に事務所を設けたときは，その事務所の所在地において登記するまでは，</a:t>
            </a:r>
            <a:r>
              <a:rPr lang="ja-JP" altLang="en-US" b="1" dirty="0"/>
              <a:t>第三者は，その法人の</a:t>
            </a:r>
            <a:r>
              <a:rPr lang="ja-JP" altLang="en-US" b="1" dirty="0">
                <a:solidFill>
                  <a:srgbClr val="FF0000"/>
                </a:solidFill>
              </a:rPr>
              <a:t>成立を否認する</a:t>
            </a:r>
            <a:r>
              <a:rPr lang="ja-JP" altLang="en-US" b="1" dirty="0" smtClean="0">
                <a:solidFill>
                  <a:srgbClr val="FF0000"/>
                </a:solidFill>
              </a:rPr>
              <a:t>ことが</a:t>
            </a:r>
            <a:r>
              <a:rPr lang="ja-JP" altLang="en-US" b="1" dirty="0">
                <a:solidFill>
                  <a:srgbClr val="FF0000"/>
                </a:solidFill>
              </a:rPr>
              <a:t>できる</a:t>
            </a:r>
            <a:r>
              <a:rPr lang="ja-JP" altLang="en-US" b="1" dirty="0" smtClean="0"/>
              <a:t>。</a:t>
            </a:r>
            <a:endParaRPr lang="en-US" altLang="ja-JP" b="1" dirty="0" smtClean="0"/>
          </a:p>
          <a:p>
            <a:r>
              <a:rPr kumimoji="1" lang="ja-JP" altLang="en-US" b="1" dirty="0"/>
              <a:t>この条文によって</a:t>
            </a:r>
            <a:r>
              <a:rPr kumimoji="1" lang="ja-JP" altLang="en-US" b="1" dirty="0" smtClean="0"/>
              <a:t>，対抗不能と否認との関係を明らかにすることができる。</a:t>
            </a:r>
            <a:endParaRPr kumimoji="1" lang="ja-JP" altLang="en-US" b="1" dirty="0"/>
          </a:p>
        </p:txBody>
      </p:sp>
      <p:sp>
        <p:nvSpPr>
          <p:cNvPr id="5" name="日付プレースホルダー 4"/>
          <p:cNvSpPr>
            <a:spLocks noGrp="1"/>
          </p:cNvSpPr>
          <p:nvPr>
            <p:ph type="dt" sz="half" idx="10"/>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1"/>
          </p:nvPr>
        </p:nvSpPr>
        <p:spPr/>
        <p:txBody>
          <a:bodyPr/>
          <a:lstStyle/>
          <a:p>
            <a:r>
              <a:rPr lang="en-US" altLang="ja-JP" smtClean="0"/>
              <a:t>Lecture on Obligation 2015</a:t>
            </a:r>
            <a:endParaRPr lang="ja-JP" altLang="en-US" dirty="0" smtClean="0"/>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25</a:t>
            </a:fld>
            <a:endParaRPr kumimoji="1" lang="ja-JP" altLang="en-US"/>
          </a:p>
        </p:txBody>
      </p:sp>
    </p:spTree>
    <p:extLst>
      <p:ext uri="{BB962C8B-B14F-4D97-AF65-F5344CB8AC3E}">
        <p14:creationId xmlns:p14="http://schemas.microsoft.com/office/powerpoint/2010/main" val="851839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wipe(up)">
                                      <p:cBhvr>
                                        <p:cTn id="17" dur="10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wipe(up)">
                                      <p:cBhvr>
                                        <p:cTn id="22" dur="10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7" presetClass="emph" presetSubtype="0" repeatCount="3000" fill="remove" nodeType="clickEffect">
                                  <p:stCondLst>
                                    <p:cond delay="0"/>
                                  </p:stCondLst>
                                  <p:childTnLst>
                                    <p:animClr clrSpc="rgb" dir="cw">
                                      <p:cBhvr override="childStyle">
                                        <p:cTn id="26" dur="500" autoRev="1" fill="remove"/>
                                        <p:tgtEl>
                                          <p:spTgt spid="4">
                                            <p:txEl>
                                              <p:pRg st="1" end="1"/>
                                            </p:txEl>
                                          </p:spTgt>
                                        </p:tgtEl>
                                        <p:attrNameLst>
                                          <p:attrName>style.color</p:attrName>
                                        </p:attrNameLst>
                                      </p:cBhvr>
                                      <p:to>
                                        <a:schemeClr val="bg1"/>
                                      </p:to>
                                    </p:animClr>
                                    <p:animClr clrSpc="rgb" dir="cw">
                                      <p:cBhvr>
                                        <p:cTn id="27" dur="500" autoRev="1" fill="remove"/>
                                        <p:tgtEl>
                                          <p:spTgt spid="4">
                                            <p:txEl>
                                              <p:pRg st="1" end="1"/>
                                            </p:txEl>
                                          </p:spTgt>
                                        </p:tgtEl>
                                        <p:attrNameLst>
                                          <p:attrName>fillcolor</p:attrName>
                                        </p:attrNameLst>
                                      </p:cBhvr>
                                      <p:to>
                                        <a:schemeClr val="bg1"/>
                                      </p:to>
                                    </p:animClr>
                                    <p:set>
                                      <p:cBhvr>
                                        <p:cTn id="28" dur="500" autoRev="1" fill="remove"/>
                                        <p:tgtEl>
                                          <p:spTgt spid="4">
                                            <p:txEl>
                                              <p:pRg st="1" end="1"/>
                                            </p:txEl>
                                          </p:spTgt>
                                        </p:tgtEl>
                                        <p:attrNameLst>
                                          <p:attrName>fill.type</p:attrName>
                                        </p:attrNameLst>
                                      </p:cBhvr>
                                      <p:to>
                                        <p:strVal val="solid"/>
                                      </p:to>
                                    </p:set>
                                    <p:set>
                                      <p:cBhvr>
                                        <p:cTn id="29" dur="500" autoRev="1" fill="remove"/>
                                        <p:tgtEl>
                                          <p:spTgt spid="4">
                                            <p:txEl>
                                              <p:pRg st="1" end="1"/>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p:txBody>
          <a:bodyPr>
            <a:normAutofit fontScale="90000"/>
          </a:bodyPr>
          <a:lstStyle/>
          <a:p>
            <a:r>
              <a:rPr kumimoji="1" lang="ja-JP" altLang="en-US" dirty="0" smtClean="0"/>
              <a:t>否認と対抗不能との関係（</a:t>
            </a:r>
            <a:r>
              <a:rPr kumimoji="1" lang="en-US" altLang="ja-JP" dirty="0" smtClean="0"/>
              <a:t>1/3</a:t>
            </a:r>
            <a:r>
              <a:rPr kumimoji="1" lang="ja-JP" altLang="en-US" dirty="0" smtClean="0"/>
              <a:t>）</a:t>
            </a:r>
            <a:r>
              <a:rPr kumimoji="1" lang="en-US" altLang="ja-JP" dirty="0" smtClean="0"/>
              <a:t/>
            </a:r>
            <a:br>
              <a:rPr kumimoji="1" lang="en-US" altLang="ja-JP" dirty="0" smtClean="0"/>
            </a:br>
            <a:r>
              <a:rPr lang="ja-JP" altLang="en-US" sz="3100" dirty="0" smtClean="0">
                <a:hlinkClick r:id="rId3" action="ppaction://hlinksldjump"/>
              </a:rPr>
              <a:t>民法</a:t>
            </a:r>
            <a:r>
              <a:rPr lang="en-US" altLang="ja-JP" sz="3100" dirty="0" smtClean="0">
                <a:hlinkClick r:id="rId3" action="ppaction://hlinksldjump"/>
              </a:rPr>
              <a:t>37</a:t>
            </a:r>
            <a:r>
              <a:rPr lang="ja-JP" altLang="en-US" sz="3100" dirty="0" smtClean="0">
                <a:hlinkClick r:id="rId3" action="ppaction://hlinksldjump"/>
              </a:rPr>
              <a:t>条（法人格の否認）</a:t>
            </a:r>
            <a:r>
              <a:rPr lang="ja-JP" altLang="en-US" sz="3100" dirty="0" smtClean="0"/>
              <a:t>の</a:t>
            </a:r>
            <a:r>
              <a:rPr lang="ja-JP" altLang="en-US" sz="3100" dirty="0"/>
              <a:t>意味→</a:t>
            </a:r>
            <a:r>
              <a:rPr lang="en-US" altLang="ja-JP" sz="3100" dirty="0">
                <a:hlinkClick r:id="rId4" action="ppaction://hlinksldjump"/>
              </a:rPr>
              <a:t>Q8</a:t>
            </a:r>
            <a:endParaRPr kumimoji="1" lang="ja-JP" altLang="en-US" sz="3100" dirty="0"/>
          </a:p>
        </p:txBody>
      </p:sp>
      <p:sp>
        <p:nvSpPr>
          <p:cNvPr id="5" name="日付プレースホルダー 4"/>
          <p:cNvSpPr>
            <a:spLocks noGrp="1"/>
          </p:cNvSpPr>
          <p:nvPr>
            <p:ph type="dt" sz="half" idx="10"/>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1"/>
          </p:nvPr>
        </p:nvSpPr>
        <p:spPr/>
        <p:txBody>
          <a:bodyPr/>
          <a:lstStyle/>
          <a:p>
            <a:r>
              <a:rPr lang="en-US" altLang="ja-JP" smtClean="0"/>
              <a:t>Lecture on Obligation 2015</a:t>
            </a:r>
            <a:endParaRPr lang="ja-JP" altLang="en-US" dirty="0" smtClean="0"/>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26</a:t>
            </a:fld>
            <a:endParaRPr kumimoji="1" lang="ja-JP" altLang="en-US"/>
          </a:p>
        </p:txBody>
      </p:sp>
      <p:sp>
        <p:nvSpPr>
          <p:cNvPr id="17" name="下矢印 16"/>
          <p:cNvSpPr/>
          <p:nvPr/>
        </p:nvSpPr>
        <p:spPr>
          <a:xfrm rot="4372260">
            <a:off x="2747377" y="1616341"/>
            <a:ext cx="484632" cy="2569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下矢印 17"/>
          <p:cNvSpPr/>
          <p:nvPr/>
        </p:nvSpPr>
        <p:spPr>
          <a:xfrm rot="17148001">
            <a:off x="2719470" y="1673109"/>
            <a:ext cx="484632" cy="250281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619944" y="4581128"/>
            <a:ext cx="8056512" cy="369332"/>
          </a:xfrm>
          <a:prstGeom prst="rect">
            <a:avLst/>
          </a:prstGeom>
          <a:noFill/>
        </p:spPr>
        <p:txBody>
          <a:bodyPr wrap="square" rtlCol="0">
            <a:spAutoFit/>
          </a:bodyPr>
          <a:lstStyle/>
          <a:p>
            <a:r>
              <a:rPr kumimoji="1" lang="ja-JP" altLang="en-US" b="1" dirty="0" smtClean="0"/>
              <a:t>第三者（</a:t>
            </a:r>
            <a:r>
              <a:rPr kumimoji="1" lang="en-US" altLang="ja-JP" b="1" dirty="0" smtClean="0"/>
              <a:t>X</a:t>
            </a:r>
            <a:r>
              <a:rPr kumimoji="1" lang="ja-JP" altLang="en-US" b="1" dirty="0" smtClean="0"/>
              <a:t>）は，</a:t>
            </a:r>
            <a:r>
              <a:rPr kumimoji="1" lang="en-US" altLang="ja-JP" b="1" dirty="0" smtClean="0"/>
              <a:t>Y</a:t>
            </a:r>
            <a:r>
              <a:rPr kumimoji="1" lang="ja-JP" altLang="en-US" b="1" dirty="0" smtClean="0"/>
              <a:t>の外国法人の設立行為（</a:t>
            </a:r>
            <a:r>
              <a:rPr kumimoji="1" lang="en-US" altLang="ja-JP" b="1" dirty="0" smtClean="0"/>
              <a:t>A</a:t>
            </a:r>
            <a:r>
              <a:rPr kumimoji="1" lang="ja-JP" altLang="en-US" b="1" dirty="0" smtClean="0"/>
              <a:t>）を，否認することができる。</a:t>
            </a:r>
            <a:endParaRPr kumimoji="1" lang="ja-JP" altLang="en-US" b="1" dirty="0"/>
          </a:p>
        </p:txBody>
      </p:sp>
      <p:sp>
        <p:nvSpPr>
          <p:cNvPr id="21" name="テキスト ボックス 20"/>
          <p:cNvSpPr txBox="1"/>
          <p:nvPr/>
        </p:nvSpPr>
        <p:spPr>
          <a:xfrm>
            <a:off x="619944" y="5435932"/>
            <a:ext cx="8056512" cy="369332"/>
          </a:xfrm>
          <a:prstGeom prst="rect">
            <a:avLst/>
          </a:prstGeom>
          <a:noFill/>
        </p:spPr>
        <p:txBody>
          <a:bodyPr wrap="square" rtlCol="0">
            <a:spAutoFit/>
          </a:bodyPr>
          <a:lstStyle/>
          <a:p>
            <a:r>
              <a:rPr kumimoji="1" lang="ja-JP" altLang="en-US" b="1" dirty="0" smtClean="0"/>
              <a:t>外国法人（</a:t>
            </a:r>
            <a:r>
              <a:rPr kumimoji="1" lang="en-US" altLang="ja-JP" b="1" dirty="0" smtClean="0"/>
              <a:t>Y</a:t>
            </a:r>
            <a:r>
              <a:rPr kumimoji="1" lang="ja-JP" altLang="en-US" b="1" dirty="0" smtClean="0"/>
              <a:t>）の成立行為は，第三者（</a:t>
            </a:r>
            <a:r>
              <a:rPr kumimoji="1" lang="en-US" altLang="ja-JP" b="1" dirty="0" smtClean="0"/>
              <a:t>X</a:t>
            </a:r>
            <a:r>
              <a:rPr kumimoji="1" lang="ja-JP" altLang="en-US" b="1" dirty="0" smtClean="0"/>
              <a:t>）に，対抗することができない。</a:t>
            </a:r>
            <a:endParaRPr kumimoji="1" lang="ja-JP" altLang="en-US" b="1" dirty="0"/>
          </a:p>
        </p:txBody>
      </p:sp>
      <p:sp>
        <p:nvSpPr>
          <p:cNvPr id="22" name="下矢印 21"/>
          <p:cNvSpPr/>
          <p:nvPr/>
        </p:nvSpPr>
        <p:spPr>
          <a:xfrm>
            <a:off x="6763554" y="2581602"/>
            <a:ext cx="484632" cy="7753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4" name="直線矢印コネクタ 23"/>
          <p:cNvCxnSpPr/>
          <p:nvPr/>
        </p:nvCxnSpPr>
        <p:spPr>
          <a:xfrm flipH="1">
            <a:off x="1979712" y="4950460"/>
            <a:ext cx="1872208" cy="485472"/>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p:nvPr/>
        </p:nvCxnSpPr>
        <p:spPr>
          <a:xfrm>
            <a:off x="1619672" y="4950460"/>
            <a:ext cx="2669109" cy="485472"/>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a:off x="6444208" y="4950460"/>
            <a:ext cx="0" cy="485472"/>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9" name="角丸四角形 8"/>
          <p:cNvSpPr/>
          <p:nvPr/>
        </p:nvSpPr>
        <p:spPr>
          <a:xfrm>
            <a:off x="971600" y="1928814"/>
            <a:ext cx="1739544" cy="62454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b="1" dirty="0" smtClean="0"/>
              <a:t>X</a:t>
            </a:r>
            <a:r>
              <a:rPr kumimoji="1" lang="ja-JP" altLang="en-US" b="1" dirty="0" smtClean="0"/>
              <a:t>は，</a:t>
            </a:r>
            <a:endParaRPr kumimoji="1" lang="ja-JP" altLang="en-US" b="1" dirty="0"/>
          </a:p>
        </p:txBody>
      </p:sp>
      <p:sp>
        <p:nvSpPr>
          <p:cNvPr id="11" name="角丸四角形 10"/>
          <p:cNvSpPr/>
          <p:nvPr/>
        </p:nvSpPr>
        <p:spPr>
          <a:xfrm>
            <a:off x="3419872" y="1928814"/>
            <a:ext cx="1584176" cy="62454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b="1" dirty="0" smtClean="0"/>
              <a:t>Y</a:t>
            </a:r>
            <a:r>
              <a:rPr kumimoji="1" lang="ja-JP" altLang="en-US" b="1" dirty="0" smtClean="0"/>
              <a:t>の行為を</a:t>
            </a:r>
            <a:endParaRPr kumimoji="1" lang="ja-JP" altLang="en-US" b="1" dirty="0"/>
          </a:p>
        </p:txBody>
      </p:sp>
      <p:sp>
        <p:nvSpPr>
          <p:cNvPr id="12" name="角丸四角形 11"/>
          <p:cNvSpPr/>
          <p:nvPr/>
        </p:nvSpPr>
        <p:spPr>
          <a:xfrm>
            <a:off x="5580112" y="1957054"/>
            <a:ext cx="2851517" cy="624548"/>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b="1" dirty="0" smtClean="0"/>
              <a:t>否認することができる。</a:t>
            </a:r>
            <a:endParaRPr kumimoji="1" lang="ja-JP" altLang="en-US" b="1" dirty="0"/>
          </a:p>
        </p:txBody>
      </p:sp>
      <p:sp>
        <p:nvSpPr>
          <p:cNvPr id="13" name="角丸四角形 12"/>
          <p:cNvSpPr/>
          <p:nvPr/>
        </p:nvSpPr>
        <p:spPr>
          <a:xfrm>
            <a:off x="971600" y="3393330"/>
            <a:ext cx="1739544" cy="62454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b="1" dirty="0" smtClean="0"/>
              <a:t>Y</a:t>
            </a:r>
            <a:r>
              <a:rPr kumimoji="1" lang="ja-JP" altLang="en-US" b="1" dirty="0" smtClean="0"/>
              <a:t>の行為は，</a:t>
            </a:r>
            <a:endParaRPr kumimoji="1" lang="ja-JP" altLang="en-US" b="1" dirty="0"/>
          </a:p>
        </p:txBody>
      </p:sp>
      <p:sp>
        <p:nvSpPr>
          <p:cNvPr id="15" name="角丸四角形 14"/>
          <p:cNvSpPr/>
          <p:nvPr/>
        </p:nvSpPr>
        <p:spPr>
          <a:xfrm>
            <a:off x="3347864" y="3393330"/>
            <a:ext cx="1584176" cy="62454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b="1" dirty="0" smtClean="0"/>
              <a:t>X</a:t>
            </a:r>
            <a:r>
              <a:rPr kumimoji="1" lang="ja-JP" altLang="en-US" b="1" dirty="0" smtClean="0"/>
              <a:t>に</a:t>
            </a:r>
            <a:endParaRPr kumimoji="1" lang="ja-JP" altLang="en-US" b="1" dirty="0"/>
          </a:p>
        </p:txBody>
      </p:sp>
      <p:sp>
        <p:nvSpPr>
          <p:cNvPr id="16" name="角丸四角形 15"/>
          <p:cNvSpPr/>
          <p:nvPr/>
        </p:nvSpPr>
        <p:spPr>
          <a:xfrm>
            <a:off x="5580112" y="3356992"/>
            <a:ext cx="2851517" cy="624548"/>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b="1" dirty="0" smtClean="0"/>
              <a:t>対抗することができない。</a:t>
            </a:r>
            <a:endParaRPr kumimoji="1" lang="ja-JP" altLang="en-US" b="1" dirty="0"/>
          </a:p>
        </p:txBody>
      </p:sp>
      <p:sp>
        <p:nvSpPr>
          <p:cNvPr id="2" name="テキスト ボックス 1"/>
          <p:cNvSpPr txBox="1"/>
          <p:nvPr/>
        </p:nvSpPr>
        <p:spPr>
          <a:xfrm>
            <a:off x="6588224" y="5027124"/>
            <a:ext cx="2056918" cy="369332"/>
          </a:xfrm>
          <a:prstGeom prst="rect">
            <a:avLst/>
          </a:prstGeom>
          <a:noFill/>
        </p:spPr>
        <p:txBody>
          <a:bodyPr wrap="square" rtlCol="0">
            <a:spAutoFit/>
          </a:bodyPr>
          <a:lstStyle/>
          <a:p>
            <a:r>
              <a:rPr kumimoji="1" lang="ja-JP" altLang="en-US" dirty="0" smtClean="0"/>
              <a:t>民法</a:t>
            </a:r>
            <a:r>
              <a:rPr kumimoji="1" lang="en-US" altLang="ja-JP" dirty="0" smtClean="0"/>
              <a:t>37</a:t>
            </a:r>
            <a:r>
              <a:rPr kumimoji="1" lang="ja-JP" altLang="en-US" dirty="0" smtClean="0"/>
              <a:t>条</a:t>
            </a:r>
            <a:r>
              <a:rPr kumimoji="1" lang="en-US" altLang="ja-JP" dirty="0" smtClean="0"/>
              <a:t>5</a:t>
            </a:r>
            <a:r>
              <a:rPr lang="ja-JP" altLang="en-US" dirty="0" smtClean="0"/>
              <a:t>項→</a:t>
            </a:r>
            <a:r>
              <a:rPr lang="en-US" altLang="ja-JP" dirty="0" smtClean="0"/>
              <a:t>2</a:t>
            </a:r>
            <a:r>
              <a:rPr lang="ja-JP" altLang="en-US" dirty="0" smtClean="0"/>
              <a:t>項</a:t>
            </a:r>
            <a:endParaRPr kumimoji="1" lang="ja-JP" altLang="en-US" dirty="0"/>
          </a:p>
        </p:txBody>
      </p:sp>
    </p:spTree>
    <p:extLst>
      <p:ext uri="{BB962C8B-B14F-4D97-AF65-F5344CB8AC3E}">
        <p14:creationId xmlns:p14="http://schemas.microsoft.com/office/powerpoint/2010/main" val="2767417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par>
                          <p:cTn id="8" fill="hold">
                            <p:stCondLst>
                              <p:cond delay="500"/>
                            </p:stCondLst>
                            <p:childTnLst>
                              <p:par>
                                <p:cTn id="9" presetID="22" presetClass="entr" presetSubtype="8" fill="hold" grpId="0" nodeType="afterEffect">
                                  <p:stCondLst>
                                    <p:cond delay="250"/>
                                  </p:stCondLst>
                                  <p:childTnLst>
                                    <p:set>
                                      <p:cBhvr>
                                        <p:cTn id="10" dur="1" fill="hold">
                                          <p:stCondLst>
                                            <p:cond delay="0"/>
                                          </p:stCondLst>
                                        </p:cTn>
                                        <p:tgtEl>
                                          <p:spTgt spid="11"/>
                                        </p:tgtEl>
                                        <p:attrNameLst>
                                          <p:attrName>style.visibility</p:attrName>
                                        </p:attrNameLst>
                                      </p:cBhvr>
                                      <p:to>
                                        <p:strVal val="visible"/>
                                      </p:to>
                                    </p:set>
                                    <p:animEffect transition="in" filter="wipe(left)">
                                      <p:cBhvr>
                                        <p:cTn id="11" dur="500"/>
                                        <p:tgtEl>
                                          <p:spTgt spid="11"/>
                                        </p:tgtEl>
                                      </p:cBhvr>
                                    </p:animEffect>
                                  </p:childTnLst>
                                </p:cTn>
                              </p:par>
                            </p:childTnLst>
                          </p:cTn>
                        </p:par>
                        <p:par>
                          <p:cTn id="12" fill="hold">
                            <p:stCondLst>
                              <p:cond delay="1250"/>
                            </p:stCondLst>
                            <p:childTnLst>
                              <p:par>
                                <p:cTn id="13" presetID="22" presetClass="entr" presetSubtype="8" fill="hold" grpId="0" nodeType="afterEffect">
                                  <p:stCondLst>
                                    <p:cond delay="250"/>
                                  </p:stCondLst>
                                  <p:childTnLst>
                                    <p:set>
                                      <p:cBhvr>
                                        <p:cTn id="14" dur="1" fill="hold">
                                          <p:stCondLst>
                                            <p:cond delay="0"/>
                                          </p:stCondLst>
                                        </p:cTn>
                                        <p:tgtEl>
                                          <p:spTgt spid="12"/>
                                        </p:tgtEl>
                                        <p:attrNameLst>
                                          <p:attrName>style.visibility</p:attrName>
                                        </p:attrNameLst>
                                      </p:cBhvr>
                                      <p:to>
                                        <p:strVal val="visible"/>
                                      </p:to>
                                    </p:set>
                                    <p:animEffect transition="in" filter="wipe(left)">
                                      <p:cBhvr>
                                        <p:cTn id="15" dur="5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wipe(left)">
                                      <p:cBhvr>
                                        <p:cTn id="20" dur="500"/>
                                        <p:tgtEl>
                                          <p:spTgt spid="17"/>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wipe(left)">
                                      <p:cBhvr>
                                        <p:cTn id="25" dur="500"/>
                                        <p:tgtEl>
                                          <p:spTgt spid="13"/>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wipe(left)">
                                      <p:cBhvr>
                                        <p:cTn id="30" dur="500"/>
                                        <p:tgtEl>
                                          <p:spTgt spid="18"/>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wipe(left)">
                                      <p:cBhvr>
                                        <p:cTn id="35" dur="500"/>
                                        <p:tgtEl>
                                          <p:spTgt spid="15"/>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22"/>
                                        </p:tgtEl>
                                        <p:attrNameLst>
                                          <p:attrName>style.visibility</p:attrName>
                                        </p:attrNameLst>
                                      </p:cBhvr>
                                      <p:to>
                                        <p:strVal val="visible"/>
                                      </p:to>
                                    </p:set>
                                    <p:animEffect transition="in" filter="wipe(left)">
                                      <p:cBhvr>
                                        <p:cTn id="40" dur="500"/>
                                        <p:tgtEl>
                                          <p:spTgt spid="22"/>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wipe(left)">
                                      <p:cBhvr>
                                        <p:cTn id="45" dur="500"/>
                                        <p:tgtEl>
                                          <p:spTgt spid="16"/>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grpId="0" nodeType="clickEffect">
                                  <p:stCondLst>
                                    <p:cond delay="0"/>
                                  </p:stCondLst>
                                  <p:childTnLst>
                                    <p:set>
                                      <p:cBhvr>
                                        <p:cTn id="49" dur="1" fill="hold">
                                          <p:stCondLst>
                                            <p:cond delay="0"/>
                                          </p:stCondLst>
                                        </p:cTn>
                                        <p:tgtEl>
                                          <p:spTgt spid="20"/>
                                        </p:tgtEl>
                                        <p:attrNameLst>
                                          <p:attrName>style.visibility</p:attrName>
                                        </p:attrNameLst>
                                      </p:cBhvr>
                                      <p:to>
                                        <p:strVal val="visible"/>
                                      </p:to>
                                    </p:set>
                                    <p:animEffect transition="in" filter="wipe(left)">
                                      <p:cBhvr>
                                        <p:cTn id="50" dur="2000"/>
                                        <p:tgtEl>
                                          <p:spTgt spid="20"/>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grpId="0" nodeType="clickEffect">
                                  <p:stCondLst>
                                    <p:cond delay="0"/>
                                  </p:stCondLst>
                                  <p:childTnLst>
                                    <p:set>
                                      <p:cBhvr>
                                        <p:cTn id="54" dur="1" fill="hold">
                                          <p:stCondLst>
                                            <p:cond delay="0"/>
                                          </p:stCondLst>
                                        </p:cTn>
                                        <p:tgtEl>
                                          <p:spTgt spid="21"/>
                                        </p:tgtEl>
                                        <p:attrNameLst>
                                          <p:attrName>style.visibility</p:attrName>
                                        </p:attrNameLst>
                                      </p:cBhvr>
                                      <p:to>
                                        <p:strVal val="visible"/>
                                      </p:to>
                                    </p:set>
                                    <p:animEffect transition="in" filter="wipe(left)">
                                      <p:cBhvr>
                                        <p:cTn id="55" dur="2000"/>
                                        <p:tgtEl>
                                          <p:spTgt spid="21"/>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1" fill="hold" nodeType="clickEffect">
                                  <p:stCondLst>
                                    <p:cond delay="0"/>
                                  </p:stCondLst>
                                  <p:childTnLst>
                                    <p:set>
                                      <p:cBhvr>
                                        <p:cTn id="59" dur="1" fill="hold">
                                          <p:stCondLst>
                                            <p:cond delay="0"/>
                                          </p:stCondLst>
                                        </p:cTn>
                                        <p:tgtEl>
                                          <p:spTgt spid="24"/>
                                        </p:tgtEl>
                                        <p:attrNameLst>
                                          <p:attrName>style.visibility</p:attrName>
                                        </p:attrNameLst>
                                      </p:cBhvr>
                                      <p:to>
                                        <p:strVal val="visible"/>
                                      </p:to>
                                    </p:set>
                                    <p:animEffect transition="in" filter="wipe(up)">
                                      <p:cBhvr>
                                        <p:cTn id="60" dur="500"/>
                                        <p:tgtEl>
                                          <p:spTgt spid="24"/>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1" fill="hold" nodeType="clickEffect">
                                  <p:stCondLst>
                                    <p:cond delay="0"/>
                                  </p:stCondLst>
                                  <p:childTnLst>
                                    <p:set>
                                      <p:cBhvr>
                                        <p:cTn id="64" dur="1" fill="hold">
                                          <p:stCondLst>
                                            <p:cond delay="0"/>
                                          </p:stCondLst>
                                        </p:cTn>
                                        <p:tgtEl>
                                          <p:spTgt spid="29"/>
                                        </p:tgtEl>
                                        <p:attrNameLst>
                                          <p:attrName>style.visibility</p:attrName>
                                        </p:attrNameLst>
                                      </p:cBhvr>
                                      <p:to>
                                        <p:strVal val="visible"/>
                                      </p:to>
                                    </p:set>
                                    <p:animEffect transition="in" filter="wipe(up)">
                                      <p:cBhvr>
                                        <p:cTn id="65" dur="500"/>
                                        <p:tgtEl>
                                          <p:spTgt spid="29"/>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1" fill="hold" nodeType="clickEffect">
                                  <p:stCondLst>
                                    <p:cond delay="0"/>
                                  </p:stCondLst>
                                  <p:childTnLst>
                                    <p:set>
                                      <p:cBhvr>
                                        <p:cTn id="69" dur="1" fill="hold">
                                          <p:stCondLst>
                                            <p:cond delay="0"/>
                                          </p:stCondLst>
                                        </p:cTn>
                                        <p:tgtEl>
                                          <p:spTgt spid="31"/>
                                        </p:tgtEl>
                                        <p:attrNameLst>
                                          <p:attrName>style.visibility</p:attrName>
                                        </p:attrNameLst>
                                      </p:cBhvr>
                                      <p:to>
                                        <p:strVal val="visible"/>
                                      </p:to>
                                    </p:set>
                                    <p:animEffect transition="in" filter="wipe(up)">
                                      <p:cBhvr>
                                        <p:cTn id="70" dur="500"/>
                                        <p:tgtEl>
                                          <p:spTgt spid="31"/>
                                        </p:tgtEl>
                                      </p:cBhvr>
                                    </p:animEffect>
                                  </p:childTnLst>
                                </p:cTn>
                              </p:par>
                            </p:childTnLst>
                          </p:cTn>
                        </p:par>
                        <p:par>
                          <p:cTn id="71" fill="hold">
                            <p:stCondLst>
                              <p:cond delay="500"/>
                            </p:stCondLst>
                            <p:childTnLst>
                              <p:par>
                                <p:cTn id="72" presetID="22" presetClass="entr" presetSubtype="8" fill="hold" grpId="0" nodeType="afterEffect">
                                  <p:stCondLst>
                                    <p:cond delay="250"/>
                                  </p:stCondLst>
                                  <p:childTnLst>
                                    <p:set>
                                      <p:cBhvr>
                                        <p:cTn id="73" dur="1" fill="hold">
                                          <p:stCondLst>
                                            <p:cond delay="0"/>
                                          </p:stCondLst>
                                        </p:cTn>
                                        <p:tgtEl>
                                          <p:spTgt spid="2"/>
                                        </p:tgtEl>
                                        <p:attrNameLst>
                                          <p:attrName>style.visibility</p:attrName>
                                        </p:attrNameLst>
                                      </p:cBhvr>
                                      <p:to>
                                        <p:strVal val="visible"/>
                                      </p:to>
                                    </p:set>
                                    <p:animEffect transition="in" filter="wipe(left)">
                                      <p:cBhvr>
                                        <p:cTn id="7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20" grpId="0"/>
      <p:bldP spid="21" grpId="0"/>
      <p:bldP spid="22" grpId="0" animBg="1"/>
      <p:bldP spid="9" grpId="0" animBg="1"/>
      <p:bldP spid="11" grpId="0" animBg="1"/>
      <p:bldP spid="12" grpId="0" animBg="1"/>
      <p:bldP spid="13" grpId="0" animBg="1"/>
      <p:bldP spid="15" grpId="0" animBg="1"/>
      <p:bldP spid="16" grpId="0" animBg="1"/>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p:txBody>
          <a:bodyPr>
            <a:normAutofit fontScale="90000"/>
          </a:bodyPr>
          <a:lstStyle/>
          <a:p>
            <a:r>
              <a:rPr kumimoji="1" lang="ja-JP" altLang="en-US" dirty="0" smtClean="0"/>
              <a:t>否認と対抗不能との関係（</a:t>
            </a:r>
            <a:r>
              <a:rPr kumimoji="1" lang="en-US" altLang="ja-JP" dirty="0" smtClean="0"/>
              <a:t>2/3</a:t>
            </a:r>
            <a:r>
              <a:rPr kumimoji="1" lang="ja-JP" altLang="en-US" dirty="0" smtClean="0"/>
              <a:t>）</a:t>
            </a:r>
            <a:r>
              <a:rPr kumimoji="1" lang="en-US" altLang="ja-JP" dirty="0" smtClean="0"/>
              <a:t/>
            </a:r>
            <a:br>
              <a:rPr kumimoji="1" lang="en-US" altLang="ja-JP" dirty="0" smtClean="0"/>
            </a:br>
            <a:r>
              <a:rPr lang="ja-JP" altLang="en-US" sz="2700" dirty="0" smtClean="0">
                <a:hlinkClick r:id="rId3" action="ppaction://hlinksldjump"/>
              </a:rPr>
              <a:t>破産法</a:t>
            </a:r>
            <a:r>
              <a:rPr lang="en-US" altLang="ja-JP" sz="2700" dirty="0" smtClean="0">
                <a:hlinkClick r:id="rId3" action="ppaction://hlinksldjump"/>
              </a:rPr>
              <a:t>160</a:t>
            </a:r>
            <a:r>
              <a:rPr lang="ja-JP" altLang="en-US" sz="2700" dirty="0" smtClean="0">
                <a:hlinkClick r:id="rId3" action="ppaction://hlinksldjump"/>
              </a:rPr>
              <a:t>条（否認）</a:t>
            </a:r>
            <a:r>
              <a:rPr lang="ja-JP" altLang="en-US" sz="2700" dirty="0" smtClean="0"/>
              <a:t>，</a:t>
            </a:r>
            <a:r>
              <a:rPr lang="ja-JP" altLang="en-US" sz="2700" dirty="0" smtClean="0">
                <a:hlinkClick r:id="rId4" action="ppaction://hlinksldjump"/>
              </a:rPr>
              <a:t>民法</a:t>
            </a:r>
            <a:r>
              <a:rPr lang="en-US" altLang="ja-JP" sz="2700" dirty="0" smtClean="0">
                <a:hlinkClick r:id="rId4" action="ppaction://hlinksldjump"/>
              </a:rPr>
              <a:t>424</a:t>
            </a:r>
            <a:r>
              <a:rPr lang="ja-JP" altLang="en-US" sz="2700" dirty="0" smtClean="0">
                <a:hlinkClick r:id="rId4" action="ppaction://hlinksldjump"/>
              </a:rPr>
              <a:t>条（取消し）の意味</a:t>
            </a:r>
            <a:r>
              <a:rPr lang="ja-JP" altLang="en-US" sz="2700" dirty="0"/>
              <a:t>，→</a:t>
            </a:r>
            <a:r>
              <a:rPr lang="en-US" altLang="ja-JP" sz="2700" dirty="0">
                <a:hlinkClick r:id="rId5" action="ppaction://hlinksldjump"/>
              </a:rPr>
              <a:t>Q8</a:t>
            </a:r>
            <a:endParaRPr kumimoji="1" lang="ja-JP" altLang="en-US" sz="2700" dirty="0"/>
          </a:p>
        </p:txBody>
      </p:sp>
      <p:sp>
        <p:nvSpPr>
          <p:cNvPr id="5" name="日付プレースホルダー 4"/>
          <p:cNvSpPr>
            <a:spLocks noGrp="1"/>
          </p:cNvSpPr>
          <p:nvPr>
            <p:ph type="dt" sz="half" idx="10"/>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1"/>
          </p:nvPr>
        </p:nvSpPr>
        <p:spPr/>
        <p:txBody>
          <a:bodyPr/>
          <a:lstStyle/>
          <a:p>
            <a:r>
              <a:rPr lang="en-US" altLang="ja-JP" smtClean="0"/>
              <a:t>Lecture on Obligation 2015</a:t>
            </a:r>
            <a:endParaRPr lang="ja-JP" altLang="en-US" dirty="0" smtClean="0"/>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27</a:t>
            </a:fld>
            <a:endParaRPr kumimoji="1" lang="ja-JP" altLang="en-US"/>
          </a:p>
        </p:txBody>
      </p:sp>
      <p:sp>
        <p:nvSpPr>
          <p:cNvPr id="17" name="下矢印 16"/>
          <p:cNvSpPr/>
          <p:nvPr/>
        </p:nvSpPr>
        <p:spPr>
          <a:xfrm rot="4372260">
            <a:off x="2747377" y="1616341"/>
            <a:ext cx="484632" cy="256940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下矢印 17"/>
          <p:cNvSpPr/>
          <p:nvPr/>
        </p:nvSpPr>
        <p:spPr>
          <a:xfrm rot="17148001">
            <a:off x="2722434" y="1670867"/>
            <a:ext cx="484632" cy="25089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433143" y="4581128"/>
            <a:ext cx="8459337" cy="369332"/>
          </a:xfrm>
          <a:prstGeom prst="rect">
            <a:avLst/>
          </a:prstGeom>
          <a:noFill/>
        </p:spPr>
        <p:txBody>
          <a:bodyPr wrap="square" rtlCol="0">
            <a:spAutoFit/>
          </a:bodyPr>
          <a:lstStyle/>
          <a:p>
            <a:r>
              <a:rPr kumimoji="1" lang="ja-JP" altLang="en-US" b="1" dirty="0" smtClean="0"/>
              <a:t>破産管財人（</a:t>
            </a:r>
            <a:r>
              <a:rPr kumimoji="1" lang="en-US" altLang="ja-JP" b="1" dirty="0" smtClean="0"/>
              <a:t>X</a:t>
            </a:r>
            <a:r>
              <a:rPr kumimoji="1" lang="ja-JP" altLang="en-US" b="1" dirty="0" smtClean="0"/>
              <a:t>）は，債務者（</a:t>
            </a:r>
            <a:r>
              <a:rPr kumimoji="1" lang="en-US" altLang="ja-JP" b="1" dirty="0" smtClean="0"/>
              <a:t>Y</a:t>
            </a:r>
            <a:r>
              <a:rPr kumimoji="1" lang="ja-JP" altLang="en-US" b="1" dirty="0" smtClean="0"/>
              <a:t>）の詐害行為（</a:t>
            </a:r>
            <a:r>
              <a:rPr kumimoji="1" lang="en-US" altLang="ja-JP" b="1" dirty="0" smtClean="0"/>
              <a:t>A</a:t>
            </a:r>
            <a:r>
              <a:rPr kumimoji="1" lang="ja-JP" altLang="en-US" b="1" dirty="0" smtClean="0"/>
              <a:t>）を，否認することができる。</a:t>
            </a:r>
            <a:endParaRPr kumimoji="1" lang="ja-JP" altLang="en-US" b="1" dirty="0"/>
          </a:p>
        </p:txBody>
      </p:sp>
      <p:sp>
        <p:nvSpPr>
          <p:cNvPr id="21" name="テキスト ボックス 20"/>
          <p:cNvSpPr txBox="1"/>
          <p:nvPr/>
        </p:nvSpPr>
        <p:spPr>
          <a:xfrm>
            <a:off x="433143" y="5435932"/>
            <a:ext cx="8459337" cy="369332"/>
          </a:xfrm>
          <a:prstGeom prst="rect">
            <a:avLst/>
          </a:prstGeom>
          <a:noFill/>
        </p:spPr>
        <p:txBody>
          <a:bodyPr wrap="square" rtlCol="0">
            <a:spAutoFit/>
          </a:bodyPr>
          <a:lstStyle/>
          <a:p>
            <a:r>
              <a:rPr kumimoji="1" lang="ja-JP" altLang="en-US" b="1" dirty="0" smtClean="0"/>
              <a:t>債務者（</a:t>
            </a:r>
            <a:r>
              <a:rPr kumimoji="1" lang="en-US" altLang="ja-JP" b="1" dirty="0" smtClean="0"/>
              <a:t>Y</a:t>
            </a:r>
            <a:r>
              <a:rPr kumimoji="1" lang="ja-JP" altLang="en-US" b="1" dirty="0" smtClean="0"/>
              <a:t>）</a:t>
            </a:r>
            <a:r>
              <a:rPr lang="ja-JP" altLang="en-US" b="1" dirty="0"/>
              <a:t>の</a:t>
            </a:r>
            <a:r>
              <a:rPr kumimoji="1" lang="ja-JP" altLang="en-US" b="1" dirty="0" smtClean="0"/>
              <a:t>詐害行為（</a:t>
            </a:r>
            <a:r>
              <a:rPr kumimoji="1" lang="en-US" altLang="ja-JP" b="1" dirty="0" smtClean="0"/>
              <a:t>A</a:t>
            </a:r>
            <a:r>
              <a:rPr kumimoji="1" lang="ja-JP" altLang="en-US" b="1" dirty="0" smtClean="0"/>
              <a:t>）は，破産管財人（</a:t>
            </a:r>
            <a:r>
              <a:rPr kumimoji="1" lang="en-US" altLang="ja-JP" b="1" dirty="0" smtClean="0"/>
              <a:t>X</a:t>
            </a:r>
            <a:r>
              <a:rPr kumimoji="1" lang="ja-JP" altLang="en-US" b="1" dirty="0" smtClean="0"/>
              <a:t>）に，対抗することができない。</a:t>
            </a:r>
            <a:endParaRPr kumimoji="1" lang="ja-JP" altLang="en-US" b="1" dirty="0"/>
          </a:p>
        </p:txBody>
      </p:sp>
      <p:sp>
        <p:nvSpPr>
          <p:cNvPr id="22" name="下矢印 21"/>
          <p:cNvSpPr/>
          <p:nvPr/>
        </p:nvSpPr>
        <p:spPr>
          <a:xfrm>
            <a:off x="6763554" y="2581602"/>
            <a:ext cx="484632" cy="7753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7" name="直線矢印コネクタ 26"/>
          <p:cNvCxnSpPr/>
          <p:nvPr/>
        </p:nvCxnSpPr>
        <p:spPr>
          <a:xfrm flipH="1">
            <a:off x="2198507" y="4924630"/>
            <a:ext cx="2085461" cy="574985"/>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p:nvPr/>
        </p:nvCxnSpPr>
        <p:spPr>
          <a:xfrm>
            <a:off x="1907704" y="4950460"/>
            <a:ext cx="2664296" cy="485472"/>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a:off x="6763554" y="4924630"/>
            <a:ext cx="0" cy="485472"/>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9" name="角丸四角形 8"/>
          <p:cNvSpPr/>
          <p:nvPr/>
        </p:nvSpPr>
        <p:spPr>
          <a:xfrm>
            <a:off x="1046380" y="1928814"/>
            <a:ext cx="1581404" cy="62454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b="1" dirty="0" smtClean="0"/>
              <a:t>X</a:t>
            </a:r>
            <a:r>
              <a:rPr kumimoji="1" lang="ja-JP" altLang="en-US" b="1" dirty="0" smtClean="0"/>
              <a:t>は，</a:t>
            </a:r>
            <a:endParaRPr kumimoji="1" lang="ja-JP" altLang="en-US" b="1" dirty="0"/>
          </a:p>
        </p:txBody>
      </p:sp>
      <p:sp>
        <p:nvSpPr>
          <p:cNvPr id="11" name="角丸四角形 10"/>
          <p:cNvSpPr/>
          <p:nvPr/>
        </p:nvSpPr>
        <p:spPr>
          <a:xfrm>
            <a:off x="3491880" y="1928814"/>
            <a:ext cx="1440160" cy="62454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b="1" dirty="0" smtClean="0"/>
              <a:t>Y</a:t>
            </a:r>
            <a:r>
              <a:rPr kumimoji="1" lang="ja-JP" altLang="en-US" b="1" dirty="0" smtClean="0"/>
              <a:t>の行為を</a:t>
            </a:r>
            <a:endParaRPr kumimoji="1" lang="ja-JP" altLang="en-US" b="1" dirty="0"/>
          </a:p>
        </p:txBody>
      </p:sp>
      <p:sp>
        <p:nvSpPr>
          <p:cNvPr id="12" name="角丸四角形 11"/>
          <p:cNvSpPr/>
          <p:nvPr/>
        </p:nvSpPr>
        <p:spPr>
          <a:xfrm>
            <a:off x="5580112" y="1957054"/>
            <a:ext cx="2851517" cy="624548"/>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b="1" dirty="0" smtClean="0"/>
              <a:t>否認することができる。</a:t>
            </a:r>
            <a:endParaRPr kumimoji="1" lang="ja-JP" altLang="en-US" b="1" dirty="0"/>
          </a:p>
        </p:txBody>
      </p:sp>
      <p:sp>
        <p:nvSpPr>
          <p:cNvPr id="13" name="角丸四角形 12"/>
          <p:cNvSpPr/>
          <p:nvPr/>
        </p:nvSpPr>
        <p:spPr>
          <a:xfrm>
            <a:off x="1046380" y="3393330"/>
            <a:ext cx="1581404" cy="62454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b="1" dirty="0" smtClean="0"/>
              <a:t>Y</a:t>
            </a:r>
            <a:r>
              <a:rPr kumimoji="1" lang="ja-JP" altLang="en-US" b="1" dirty="0" smtClean="0"/>
              <a:t>の行為は，</a:t>
            </a:r>
            <a:endParaRPr kumimoji="1" lang="ja-JP" altLang="en-US" b="1" dirty="0"/>
          </a:p>
        </p:txBody>
      </p:sp>
      <p:sp>
        <p:nvSpPr>
          <p:cNvPr id="15" name="角丸四角形 14"/>
          <p:cNvSpPr/>
          <p:nvPr/>
        </p:nvSpPr>
        <p:spPr>
          <a:xfrm>
            <a:off x="3419872" y="3393330"/>
            <a:ext cx="1440160" cy="62454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b="1" dirty="0" smtClean="0"/>
              <a:t>X</a:t>
            </a:r>
            <a:r>
              <a:rPr kumimoji="1" lang="ja-JP" altLang="en-US" b="1" dirty="0" smtClean="0"/>
              <a:t>に</a:t>
            </a:r>
            <a:endParaRPr kumimoji="1" lang="ja-JP" altLang="en-US" b="1" dirty="0"/>
          </a:p>
        </p:txBody>
      </p:sp>
      <p:sp>
        <p:nvSpPr>
          <p:cNvPr id="16" name="角丸四角形 15"/>
          <p:cNvSpPr/>
          <p:nvPr/>
        </p:nvSpPr>
        <p:spPr>
          <a:xfrm>
            <a:off x="5580112" y="3356992"/>
            <a:ext cx="2851517" cy="624548"/>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b="1" dirty="0" smtClean="0"/>
              <a:t>対抗することができない。</a:t>
            </a:r>
            <a:endParaRPr kumimoji="1" lang="ja-JP" altLang="en-US" b="1" dirty="0"/>
          </a:p>
        </p:txBody>
      </p:sp>
    </p:spTree>
    <p:extLst>
      <p:ext uri="{BB962C8B-B14F-4D97-AF65-F5344CB8AC3E}">
        <p14:creationId xmlns:p14="http://schemas.microsoft.com/office/powerpoint/2010/main" val="3089328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par>
                          <p:cTn id="8" fill="hold">
                            <p:stCondLst>
                              <p:cond delay="500"/>
                            </p:stCondLst>
                            <p:childTnLst>
                              <p:par>
                                <p:cTn id="9" presetID="22" presetClass="entr" presetSubtype="8" fill="hold" grpId="0" nodeType="afterEffect">
                                  <p:stCondLst>
                                    <p:cond delay="250"/>
                                  </p:stCondLst>
                                  <p:childTnLst>
                                    <p:set>
                                      <p:cBhvr>
                                        <p:cTn id="10" dur="1" fill="hold">
                                          <p:stCondLst>
                                            <p:cond delay="0"/>
                                          </p:stCondLst>
                                        </p:cTn>
                                        <p:tgtEl>
                                          <p:spTgt spid="11"/>
                                        </p:tgtEl>
                                        <p:attrNameLst>
                                          <p:attrName>style.visibility</p:attrName>
                                        </p:attrNameLst>
                                      </p:cBhvr>
                                      <p:to>
                                        <p:strVal val="visible"/>
                                      </p:to>
                                    </p:set>
                                    <p:animEffect transition="in" filter="wipe(left)">
                                      <p:cBhvr>
                                        <p:cTn id="11" dur="500"/>
                                        <p:tgtEl>
                                          <p:spTgt spid="11"/>
                                        </p:tgtEl>
                                      </p:cBhvr>
                                    </p:animEffect>
                                  </p:childTnLst>
                                </p:cTn>
                              </p:par>
                            </p:childTnLst>
                          </p:cTn>
                        </p:par>
                        <p:par>
                          <p:cTn id="12" fill="hold">
                            <p:stCondLst>
                              <p:cond delay="1250"/>
                            </p:stCondLst>
                            <p:childTnLst>
                              <p:par>
                                <p:cTn id="13" presetID="22" presetClass="entr" presetSubtype="8" fill="hold" grpId="0" nodeType="afterEffect">
                                  <p:stCondLst>
                                    <p:cond delay="250"/>
                                  </p:stCondLst>
                                  <p:childTnLst>
                                    <p:set>
                                      <p:cBhvr>
                                        <p:cTn id="14" dur="1" fill="hold">
                                          <p:stCondLst>
                                            <p:cond delay="0"/>
                                          </p:stCondLst>
                                        </p:cTn>
                                        <p:tgtEl>
                                          <p:spTgt spid="12"/>
                                        </p:tgtEl>
                                        <p:attrNameLst>
                                          <p:attrName>style.visibility</p:attrName>
                                        </p:attrNameLst>
                                      </p:cBhvr>
                                      <p:to>
                                        <p:strVal val="visible"/>
                                      </p:to>
                                    </p:set>
                                    <p:animEffect transition="in" filter="wipe(left)">
                                      <p:cBhvr>
                                        <p:cTn id="15" dur="500"/>
                                        <p:tgtEl>
                                          <p:spTgt spid="12"/>
                                        </p:tgtEl>
                                      </p:cBhvr>
                                    </p:animEffect>
                                  </p:childTnLst>
                                </p:cTn>
                              </p:par>
                            </p:childTnLst>
                          </p:cTn>
                        </p:par>
                        <p:par>
                          <p:cTn id="16" fill="hold">
                            <p:stCondLst>
                              <p:cond delay="2000"/>
                            </p:stCondLst>
                            <p:childTnLst>
                              <p:par>
                                <p:cTn id="17" presetID="22" presetClass="entr" presetSubtype="8" fill="hold" grpId="0" nodeType="after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wipe(left)">
                                      <p:cBhvr>
                                        <p:cTn id="19" dur="500"/>
                                        <p:tgtEl>
                                          <p:spTgt spid="17"/>
                                        </p:tgtEl>
                                      </p:cBhvr>
                                    </p:animEffect>
                                  </p:childTnLst>
                                </p:cTn>
                              </p:par>
                            </p:childTnLst>
                          </p:cTn>
                        </p:par>
                        <p:par>
                          <p:cTn id="20" fill="hold">
                            <p:stCondLst>
                              <p:cond delay="2500"/>
                            </p:stCondLst>
                            <p:childTnLst>
                              <p:par>
                                <p:cTn id="21" presetID="22" presetClass="entr" presetSubtype="8"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ipe(left)">
                                      <p:cBhvr>
                                        <p:cTn id="23" dur="500"/>
                                        <p:tgtEl>
                                          <p:spTgt spid="13"/>
                                        </p:tgtEl>
                                      </p:cBhvr>
                                    </p:animEffect>
                                  </p:childTnLst>
                                </p:cTn>
                              </p:par>
                            </p:childTnLst>
                          </p:cTn>
                        </p:par>
                        <p:par>
                          <p:cTn id="24" fill="hold">
                            <p:stCondLst>
                              <p:cond delay="3000"/>
                            </p:stCondLst>
                            <p:childTnLst>
                              <p:par>
                                <p:cTn id="25" presetID="22" presetClass="entr" presetSubtype="8" fill="hold" grpId="0" nodeType="after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wipe(left)">
                                      <p:cBhvr>
                                        <p:cTn id="27" dur="500"/>
                                        <p:tgtEl>
                                          <p:spTgt spid="18"/>
                                        </p:tgtEl>
                                      </p:cBhvr>
                                    </p:animEffect>
                                  </p:childTnLst>
                                </p:cTn>
                              </p:par>
                            </p:childTnLst>
                          </p:cTn>
                        </p:par>
                        <p:par>
                          <p:cTn id="28" fill="hold">
                            <p:stCondLst>
                              <p:cond delay="3500"/>
                            </p:stCondLst>
                            <p:childTnLst>
                              <p:par>
                                <p:cTn id="29" presetID="22" presetClass="entr" presetSubtype="8"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wipe(left)">
                                      <p:cBhvr>
                                        <p:cTn id="31" dur="500"/>
                                        <p:tgtEl>
                                          <p:spTgt spid="15"/>
                                        </p:tgtEl>
                                      </p:cBhvr>
                                    </p:animEffect>
                                  </p:childTnLst>
                                </p:cTn>
                              </p:par>
                            </p:childTnLst>
                          </p:cTn>
                        </p:par>
                        <p:par>
                          <p:cTn id="32" fill="hold">
                            <p:stCondLst>
                              <p:cond delay="4000"/>
                            </p:stCondLst>
                            <p:childTnLst>
                              <p:par>
                                <p:cTn id="33" presetID="22" presetClass="entr" presetSubtype="8" fill="hold" grpId="0" nodeType="after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wipe(left)">
                                      <p:cBhvr>
                                        <p:cTn id="35" dur="500"/>
                                        <p:tgtEl>
                                          <p:spTgt spid="22"/>
                                        </p:tgtEl>
                                      </p:cBhvr>
                                    </p:animEffect>
                                  </p:childTnLst>
                                </p:cTn>
                              </p:par>
                            </p:childTnLst>
                          </p:cTn>
                        </p:par>
                        <p:par>
                          <p:cTn id="36" fill="hold">
                            <p:stCondLst>
                              <p:cond delay="4500"/>
                            </p:stCondLst>
                            <p:childTnLst>
                              <p:par>
                                <p:cTn id="37" presetID="22" presetClass="entr" presetSubtype="8" fill="hold" grpId="0" nodeType="after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wipe(left)">
                                      <p:cBhvr>
                                        <p:cTn id="39" dur="500"/>
                                        <p:tgtEl>
                                          <p:spTgt spid="16"/>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wipe(left)">
                                      <p:cBhvr>
                                        <p:cTn id="44" dur="2000"/>
                                        <p:tgtEl>
                                          <p:spTgt spid="20"/>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childTnLst>
                                    <p:set>
                                      <p:cBhvr>
                                        <p:cTn id="48" dur="1" fill="hold">
                                          <p:stCondLst>
                                            <p:cond delay="0"/>
                                          </p:stCondLst>
                                        </p:cTn>
                                        <p:tgtEl>
                                          <p:spTgt spid="21"/>
                                        </p:tgtEl>
                                        <p:attrNameLst>
                                          <p:attrName>style.visibility</p:attrName>
                                        </p:attrNameLst>
                                      </p:cBhvr>
                                      <p:to>
                                        <p:strVal val="visible"/>
                                      </p:to>
                                    </p:set>
                                    <p:animEffect transition="in" filter="wipe(left)">
                                      <p:cBhvr>
                                        <p:cTn id="49" dur="2000"/>
                                        <p:tgtEl>
                                          <p:spTgt spid="21"/>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1" fill="hold" nodeType="clickEffect">
                                  <p:stCondLst>
                                    <p:cond delay="0"/>
                                  </p:stCondLst>
                                  <p:childTnLst>
                                    <p:set>
                                      <p:cBhvr>
                                        <p:cTn id="53" dur="1" fill="hold">
                                          <p:stCondLst>
                                            <p:cond delay="0"/>
                                          </p:stCondLst>
                                        </p:cTn>
                                        <p:tgtEl>
                                          <p:spTgt spid="27"/>
                                        </p:tgtEl>
                                        <p:attrNameLst>
                                          <p:attrName>style.visibility</p:attrName>
                                        </p:attrNameLst>
                                      </p:cBhvr>
                                      <p:to>
                                        <p:strVal val="visible"/>
                                      </p:to>
                                    </p:set>
                                    <p:animEffect transition="in" filter="wipe(up)">
                                      <p:cBhvr>
                                        <p:cTn id="54" dur="500"/>
                                        <p:tgtEl>
                                          <p:spTgt spid="27"/>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1" fill="hold" nodeType="clickEffect">
                                  <p:stCondLst>
                                    <p:cond delay="0"/>
                                  </p:stCondLst>
                                  <p:childTnLst>
                                    <p:set>
                                      <p:cBhvr>
                                        <p:cTn id="58" dur="1" fill="hold">
                                          <p:stCondLst>
                                            <p:cond delay="0"/>
                                          </p:stCondLst>
                                        </p:cTn>
                                        <p:tgtEl>
                                          <p:spTgt spid="29"/>
                                        </p:tgtEl>
                                        <p:attrNameLst>
                                          <p:attrName>style.visibility</p:attrName>
                                        </p:attrNameLst>
                                      </p:cBhvr>
                                      <p:to>
                                        <p:strVal val="visible"/>
                                      </p:to>
                                    </p:set>
                                    <p:animEffect transition="in" filter="wipe(up)">
                                      <p:cBhvr>
                                        <p:cTn id="59" dur="500"/>
                                        <p:tgtEl>
                                          <p:spTgt spid="29"/>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1" fill="hold" nodeType="clickEffect">
                                  <p:stCondLst>
                                    <p:cond delay="0"/>
                                  </p:stCondLst>
                                  <p:childTnLst>
                                    <p:set>
                                      <p:cBhvr>
                                        <p:cTn id="63" dur="1" fill="hold">
                                          <p:stCondLst>
                                            <p:cond delay="0"/>
                                          </p:stCondLst>
                                        </p:cTn>
                                        <p:tgtEl>
                                          <p:spTgt spid="31"/>
                                        </p:tgtEl>
                                        <p:attrNameLst>
                                          <p:attrName>style.visibility</p:attrName>
                                        </p:attrNameLst>
                                      </p:cBhvr>
                                      <p:to>
                                        <p:strVal val="visible"/>
                                      </p:to>
                                    </p:set>
                                    <p:animEffect transition="in" filter="wipe(up)">
                                      <p:cBhvr>
                                        <p:cTn id="64"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20" grpId="0"/>
      <p:bldP spid="21" grpId="0"/>
      <p:bldP spid="22" grpId="0" animBg="1"/>
      <p:bldP spid="9" grpId="0" animBg="1"/>
      <p:bldP spid="11" grpId="0" animBg="1"/>
      <p:bldP spid="12" grpId="0" animBg="1"/>
      <p:bldP spid="13" grpId="0" animBg="1"/>
      <p:bldP spid="15" grpId="0" animBg="1"/>
      <p:bldP spid="1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p:txBody>
          <a:bodyPr>
            <a:normAutofit fontScale="90000"/>
          </a:bodyPr>
          <a:lstStyle/>
          <a:p>
            <a:r>
              <a:rPr kumimoji="1" lang="ja-JP" altLang="en-US" dirty="0" smtClean="0"/>
              <a:t>否認と対抗不能との関係（</a:t>
            </a:r>
            <a:r>
              <a:rPr kumimoji="1" lang="en-US" altLang="ja-JP" dirty="0" smtClean="0"/>
              <a:t>3/3</a:t>
            </a:r>
            <a:r>
              <a:rPr kumimoji="1" lang="ja-JP" altLang="en-US" dirty="0" smtClean="0"/>
              <a:t>）</a:t>
            </a:r>
            <a:r>
              <a:rPr kumimoji="1" lang="en-US" altLang="ja-JP" dirty="0" smtClean="0"/>
              <a:t/>
            </a:r>
            <a:br>
              <a:rPr kumimoji="1" lang="en-US" altLang="ja-JP" dirty="0" smtClean="0"/>
            </a:br>
            <a:r>
              <a:rPr lang="ja-JP" altLang="en-US" sz="2700" dirty="0" smtClean="0">
                <a:hlinkClick r:id="rId3" action="ppaction://hlinksldjump"/>
              </a:rPr>
              <a:t>民法</a:t>
            </a:r>
            <a:r>
              <a:rPr lang="en-US" altLang="ja-JP" sz="2700" dirty="0">
                <a:hlinkClick r:id="rId3" action="ppaction://hlinksldjump"/>
              </a:rPr>
              <a:t>177</a:t>
            </a:r>
            <a:r>
              <a:rPr lang="ja-JP" altLang="en-US" sz="2700" dirty="0" smtClean="0">
                <a:hlinkClick r:id="rId3" action="ppaction://hlinksldjump"/>
              </a:rPr>
              <a:t>条（不動産物権変動の対抗要件）</a:t>
            </a:r>
            <a:r>
              <a:rPr lang="ja-JP" altLang="en-US" sz="2700" dirty="0" smtClean="0"/>
              <a:t>の意味</a:t>
            </a:r>
            <a:r>
              <a:rPr lang="ja-JP" altLang="en-US" sz="2700" dirty="0"/>
              <a:t>→</a:t>
            </a:r>
            <a:r>
              <a:rPr lang="en-US" altLang="ja-JP" sz="2700" dirty="0">
                <a:hlinkClick r:id="rId4" action="ppaction://hlinksldjump"/>
              </a:rPr>
              <a:t>Q8</a:t>
            </a:r>
            <a:endParaRPr kumimoji="1" lang="ja-JP" altLang="en-US" sz="3100" dirty="0"/>
          </a:p>
        </p:txBody>
      </p:sp>
      <p:sp>
        <p:nvSpPr>
          <p:cNvPr id="5" name="日付プレースホルダー 4"/>
          <p:cNvSpPr>
            <a:spLocks noGrp="1"/>
          </p:cNvSpPr>
          <p:nvPr>
            <p:ph type="dt" sz="half" idx="10"/>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1"/>
          </p:nvPr>
        </p:nvSpPr>
        <p:spPr/>
        <p:txBody>
          <a:bodyPr/>
          <a:lstStyle/>
          <a:p>
            <a:r>
              <a:rPr lang="en-US" altLang="ja-JP" smtClean="0"/>
              <a:t>Lecture on Obligation 2015</a:t>
            </a:r>
            <a:endParaRPr lang="ja-JP" altLang="en-US" dirty="0" smtClean="0"/>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28</a:t>
            </a:fld>
            <a:endParaRPr kumimoji="1" lang="ja-JP" altLang="en-US"/>
          </a:p>
        </p:txBody>
      </p:sp>
      <p:sp>
        <p:nvSpPr>
          <p:cNvPr id="17" name="下矢印 16"/>
          <p:cNvSpPr/>
          <p:nvPr/>
        </p:nvSpPr>
        <p:spPr>
          <a:xfrm rot="4372260" flipV="1">
            <a:off x="2691528" y="1730259"/>
            <a:ext cx="484632" cy="25567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下矢印 17"/>
          <p:cNvSpPr/>
          <p:nvPr/>
        </p:nvSpPr>
        <p:spPr>
          <a:xfrm rot="17148001" flipV="1">
            <a:off x="2827345" y="1691301"/>
            <a:ext cx="484632" cy="259697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467543" y="4509120"/>
            <a:ext cx="8099297" cy="369332"/>
          </a:xfrm>
          <a:prstGeom prst="rect">
            <a:avLst/>
          </a:prstGeom>
          <a:noFill/>
        </p:spPr>
        <p:txBody>
          <a:bodyPr wrap="square" rtlCol="0">
            <a:spAutoFit/>
          </a:bodyPr>
          <a:lstStyle/>
          <a:p>
            <a:r>
              <a:rPr kumimoji="1" lang="ja-JP" altLang="en-US" b="1" dirty="0" smtClean="0"/>
              <a:t>先に登記を得た第</a:t>
            </a:r>
            <a:r>
              <a:rPr kumimoji="1" lang="en-US" altLang="ja-JP" b="1" dirty="0" smtClean="0"/>
              <a:t>2</a:t>
            </a:r>
            <a:r>
              <a:rPr kumimoji="1" lang="ja-JP" altLang="en-US" b="1" dirty="0" smtClean="0"/>
              <a:t>買主（</a:t>
            </a:r>
            <a:r>
              <a:rPr kumimoji="1" lang="en-US" altLang="ja-JP" b="1" dirty="0" smtClean="0"/>
              <a:t>X</a:t>
            </a:r>
            <a:r>
              <a:rPr kumimoji="1" lang="ja-JP" altLang="en-US" b="1" dirty="0" smtClean="0"/>
              <a:t>）は，第</a:t>
            </a:r>
            <a:r>
              <a:rPr lang="en-US" altLang="ja-JP" b="1" dirty="0"/>
              <a:t>1</a:t>
            </a:r>
            <a:r>
              <a:rPr kumimoji="1" lang="ja-JP" altLang="en-US" b="1" dirty="0" smtClean="0"/>
              <a:t>買主（</a:t>
            </a:r>
            <a:r>
              <a:rPr kumimoji="1" lang="en-US" altLang="ja-JP" b="1" dirty="0" smtClean="0"/>
              <a:t>Y</a:t>
            </a:r>
            <a:r>
              <a:rPr kumimoji="1" lang="ja-JP" altLang="en-US" b="1" dirty="0" smtClean="0"/>
              <a:t>）の物権行為（</a:t>
            </a:r>
            <a:r>
              <a:rPr kumimoji="1" lang="en-US" altLang="ja-JP" b="1" dirty="0" smtClean="0"/>
              <a:t>A</a:t>
            </a:r>
            <a:r>
              <a:rPr kumimoji="1" lang="ja-JP" altLang="en-US" b="1" dirty="0" smtClean="0"/>
              <a:t>）を，否認できる。</a:t>
            </a:r>
            <a:endParaRPr kumimoji="1" lang="ja-JP" altLang="en-US" b="1" dirty="0"/>
          </a:p>
        </p:txBody>
      </p:sp>
      <p:sp>
        <p:nvSpPr>
          <p:cNvPr id="21" name="テキスト ボックス 20"/>
          <p:cNvSpPr txBox="1"/>
          <p:nvPr/>
        </p:nvSpPr>
        <p:spPr>
          <a:xfrm>
            <a:off x="467543" y="5301208"/>
            <a:ext cx="8099297" cy="369332"/>
          </a:xfrm>
          <a:prstGeom prst="rect">
            <a:avLst/>
          </a:prstGeom>
          <a:noFill/>
        </p:spPr>
        <p:txBody>
          <a:bodyPr wrap="square" rtlCol="0">
            <a:spAutoFit/>
          </a:bodyPr>
          <a:lstStyle/>
          <a:p>
            <a:r>
              <a:rPr kumimoji="1" lang="ja-JP" altLang="en-US" b="1" dirty="0" smtClean="0"/>
              <a:t>第</a:t>
            </a:r>
            <a:r>
              <a:rPr kumimoji="1" lang="en-US" altLang="ja-JP" b="1" dirty="0" smtClean="0"/>
              <a:t>1</a:t>
            </a:r>
            <a:r>
              <a:rPr kumimoji="1" lang="ja-JP" altLang="en-US" b="1" dirty="0" smtClean="0"/>
              <a:t>買主（</a:t>
            </a:r>
            <a:r>
              <a:rPr kumimoji="1" lang="en-US" altLang="ja-JP" b="1" dirty="0" smtClean="0"/>
              <a:t>Y</a:t>
            </a:r>
            <a:r>
              <a:rPr kumimoji="1" lang="ja-JP" altLang="en-US" b="1" dirty="0" smtClean="0"/>
              <a:t>）</a:t>
            </a:r>
            <a:r>
              <a:rPr lang="ja-JP" altLang="en-US" b="1" dirty="0"/>
              <a:t>の</a:t>
            </a:r>
            <a:r>
              <a:rPr kumimoji="1" lang="ja-JP" altLang="en-US" b="1" dirty="0" smtClean="0"/>
              <a:t>物権行為（</a:t>
            </a:r>
            <a:r>
              <a:rPr kumimoji="1" lang="en-US" altLang="ja-JP" b="1" dirty="0" smtClean="0"/>
              <a:t>A</a:t>
            </a:r>
            <a:r>
              <a:rPr kumimoji="1" lang="ja-JP" altLang="en-US" b="1" dirty="0" smtClean="0"/>
              <a:t>）は，先に登記を得た第</a:t>
            </a:r>
            <a:r>
              <a:rPr kumimoji="1" lang="en-US" altLang="ja-JP" b="1" dirty="0" smtClean="0"/>
              <a:t>2</a:t>
            </a:r>
            <a:r>
              <a:rPr kumimoji="1" lang="ja-JP" altLang="en-US" b="1" dirty="0" smtClean="0"/>
              <a:t>買主（</a:t>
            </a:r>
            <a:r>
              <a:rPr kumimoji="1" lang="en-US" altLang="ja-JP" b="1" dirty="0" smtClean="0"/>
              <a:t>X</a:t>
            </a:r>
            <a:r>
              <a:rPr kumimoji="1" lang="ja-JP" altLang="en-US" b="1" dirty="0" smtClean="0"/>
              <a:t>）に，対抗できない。</a:t>
            </a:r>
            <a:endParaRPr kumimoji="1" lang="ja-JP" altLang="en-US" b="1" dirty="0"/>
          </a:p>
        </p:txBody>
      </p:sp>
      <p:sp>
        <p:nvSpPr>
          <p:cNvPr id="22" name="下矢印 21"/>
          <p:cNvSpPr/>
          <p:nvPr/>
        </p:nvSpPr>
        <p:spPr>
          <a:xfrm flipV="1">
            <a:off x="6763554" y="2581602"/>
            <a:ext cx="484632" cy="7753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4" name="直線矢印コネクタ 23"/>
          <p:cNvCxnSpPr/>
          <p:nvPr/>
        </p:nvCxnSpPr>
        <p:spPr>
          <a:xfrm flipH="1" flipV="1">
            <a:off x="2590800" y="4815732"/>
            <a:ext cx="2989312" cy="557484"/>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p:nvPr/>
        </p:nvCxnSpPr>
        <p:spPr>
          <a:xfrm flipV="1">
            <a:off x="2195736" y="4815732"/>
            <a:ext cx="3024336" cy="557484"/>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flipV="1">
            <a:off x="7164288" y="4815732"/>
            <a:ext cx="0" cy="557484"/>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9" name="角丸四角形 8"/>
          <p:cNvSpPr/>
          <p:nvPr/>
        </p:nvSpPr>
        <p:spPr>
          <a:xfrm>
            <a:off x="1046380" y="1928814"/>
            <a:ext cx="1581404" cy="62454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b="1" dirty="0" smtClean="0"/>
              <a:t>X</a:t>
            </a:r>
            <a:r>
              <a:rPr kumimoji="1" lang="ja-JP" altLang="en-US" b="1" dirty="0" smtClean="0"/>
              <a:t>は，</a:t>
            </a:r>
            <a:endParaRPr kumimoji="1" lang="ja-JP" altLang="en-US" b="1" dirty="0"/>
          </a:p>
        </p:txBody>
      </p:sp>
      <p:sp>
        <p:nvSpPr>
          <p:cNvPr id="11" name="角丸四角形 10"/>
          <p:cNvSpPr/>
          <p:nvPr/>
        </p:nvSpPr>
        <p:spPr>
          <a:xfrm>
            <a:off x="3491880" y="1928814"/>
            <a:ext cx="1440160" cy="62454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b="1" dirty="0" smtClean="0"/>
              <a:t>Y</a:t>
            </a:r>
            <a:r>
              <a:rPr kumimoji="1" lang="ja-JP" altLang="en-US" b="1" dirty="0" smtClean="0"/>
              <a:t>の行為を</a:t>
            </a:r>
            <a:endParaRPr kumimoji="1" lang="ja-JP" altLang="en-US" b="1" dirty="0"/>
          </a:p>
        </p:txBody>
      </p:sp>
      <p:sp>
        <p:nvSpPr>
          <p:cNvPr id="12" name="角丸四角形 11"/>
          <p:cNvSpPr/>
          <p:nvPr/>
        </p:nvSpPr>
        <p:spPr>
          <a:xfrm>
            <a:off x="5580112" y="1957054"/>
            <a:ext cx="2851517" cy="624548"/>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b="1" dirty="0" smtClean="0"/>
              <a:t>否認することができる。</a:t>
            </a:r>
            <a:endParaRPr kumimoji="1" lang="ja-JP" altLang="en-US" b="1" dirty="0"/>
          </a:p>
        </p:txBody>
      </p:sp>
      <p:sp>
        <p:nvSpPr>
          <p:cNvPr id="13" name="角丸四角形 12"/>
          <p:cNvSpPr/>
          <p:nvPr/>
        </p:nvSpPr>
        <p:spPr>
          <a:xfrm>
            <a:off x="1046380" y="3393330"/>
            <a:ext cx="1581404" cy="62454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b="1" dirty="0" smtClean="0"/>
              <a:t>Y</a:t>
            </a:r>
            <a:r>
              <a:rPr kumimoji="1" lang="ja-JP" altLang="en-US" b="1" dirty="0" smtClean="0"/>
              <a:t>の行為は，</a:t>
            </a:r>
            <a:endParaRPr kumimoji="1" lang="ja-JP" altLang="en-US" b="1" dirty="0"/>
          </a:p>
        </p:txBody>
      </p:sp>
      <p:sp>
        <p:nvSpPr>
          <p:cNvPr id="15" name="角丸四角形 14"/>
          <p:cNvSpPr/>
          <p:nvPr/>
        </p:nvSpPr>
        <p:spPr>
          <a:xfrm>
            <a:off x="3419872" y="3393330"/>
            <a:ext cx="1440160" cy="62454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b="1" dirty="0" smtClean="0"/>
              <a:t>X</a:t>
            </a:r>
            <a:r>
              <a:rPr kumimoji="1" lang="ja-JP" altLang="en-US" b="1" dirty="0" smtClean="0"/>
              <a:t>に</a:t>
            </a:r>
            <a:endParaRPr kumimoji="1" lang="ja-JP" altLang="en-US" b="1" dirty="0"/>
          </a:p>
        </p:txBody>
      </p:sp>
      <p:sp>
        <p:nvSpPr>
          <p:cNvPr id="16" name="角丸四角形 15"/>
          <p:cNvSpPr/>
          <p:nvPr/>
        </p:nvSpPr>
        <p:spPr>
          <a:xfrm>
            <a:off x="5580112" y="3356992"/>
            <a:ext cx="2851517" cy="624548"/>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b="1" dirty="0" smtClean="0"/>
              <a:t>対抗することができない。</a:t>
            </a:r>
            <a:endParaRPr kumimoji="1" lang="ja-JP" altLang="en-US" b="1" dirty="0"/>
          </a:p>
        </p:txBody>
      </p:sp>
    </p:spTree>
    <p:extLst>
      <p:ext uri="{BB962C8B-B14F-4D97-AF65-F5344CB8AC3E}">
        <p14:creationId xmlns:p14="http://schemas.microsoft.com/office/powerpoint/2010/main" val="3987071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left)">
                                      <p:cBhvr>
                                        <p:cTn id="11" dur="500"/>
                                        <p:tgtEl>
                                          <p:spTgt spid="15"/>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wipe(left)">
                                      <p:cBhvr>
                                        <p:cTn id="15" dur="500"/>
                                        <p:tgtEl>
                                          <p:spTgt spid="16"/>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wipe(down)">
                                      <p:cBhvr>
                                        <p:cTn id="20" dur="500"/>
                                        <p:tgtEl>
                                          <p:spTgt spid="18"/>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left)">
                                      <p:cBhvr>
                                        <p:cTn id="25" dur="500"/>
                                        <p:tgtEl>
                                          <p:spTgt spid="9"/>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17"/>
                                        </p:tgtEl>
                                        <p:attrNameLst>
                                          <p:attrName>style.visibility</p:attrName>
                                        </p:attrNameLst>
                                      </p:cBhvr>
                                      <p:to>
                                        <p:strVal val="visible"/>
                                      </p:to>
                                    </p:set>
                                    <p:animEffect transition="in" filter="wipe(down)">
                                      <p:cBhvr>
                                        <p:cTn id="30" dur="500"/>
                                        <p:tgtEl>
                                          <p:spTgt spid="17"/>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ipe(left)">
                                      <p:cBhvr>
                                        <p:cTn id="35" dur="50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22"/>
                                        </p:tgtEl>
                                        <p:attrNameLst>
                                          <p:attrName>style.visibility</p:attrName>
                                        </p:attrNameLst>
                                      </p:cBhvr>
                                      <p:to>
                                        <p:strVal val="visible"/>
                                      </p:to>
                                    </p:set>
                                    <p:animEffect transition="in" filter="wipe(down)">
                                      <p:cBhvr>
                                        <p:cTn id="40" dur="500"/>
                                        <p:tgtEl>
                                          <p:spTgt spid="22"/>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12"/>
                                        </p:tgtEl>
                                        <p:attrNameLst>
                                          <p:attrName>style.visibility</p:attrName>
                                        </p:attrNameLst>
                                      </p:cBhvr>
                                      <p:to>
                                        <p:strVal val="visible"/>
                                      </p:to>
                                    </p:set>
                                    <p:animEffect transition="in" filter="wipe(left)">
                                      <p:cBhvr>
                                        <p:cTn id="45" dur="500"/>
                                        <p:tgtEl>
                                          <p:spTgt spid="12"/>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grpId="0" nodeType="clickEffect">
                                  <p:stCondLst>
                                    <p:cond delay="0"/>
                                  </p:stCondLst>
                                  <p:childTnLst>
                                    <p:set>
                                      <p:cBhvr>
                                        <p:cTn id="49" dur="1" fill="hold">
                                          <p:stCondLst>
                                            <p:cond delay="0"/>
                                          </p:stCondLst>
                                        </p:cTn>
                                        <p:tgtEl>
                                          <p:spTgt spid="21"/>
                                        </p:tgtEl>
                                        <p:attrNameLst>
                                          <p:attrName>style.visibility</p:attrName>
                                        </p:attrNameLst>
                                      </p:cBhvr>
                                      <p:to>
                                        <p:strVal val="visible"/>
                                      </p:to>
                                    </p:set>
                                    <p:animEffect transition="in" filter="wipe(left)">
                                      <p:cBhvr>
                                        <p:cTn id="50" dur="500"/>
                                        <p:tgtEl>
                                          <p:spTgt spid="21"/>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grpId="0" nodeType="clickEffect">
                                  <p:stCondLst>
                                    <p:cond delay="0"/>
                                  </p:stCondLst>
                                  <p:childTnLst>
                                    <p:set>
                                      <p:cBhvr>
                                        <p:cTn id="54" dur="1" fill="hold">
                                          <p:stCondLst>
                                            <p:cond delay="0"/>
                                          </p:stCondLst>
                                        </p:cTn>
                                        <p:tgtEl>
                                          <p:spTgt spid="20"/>
                                        </p:tgtEl>
                                        <p:attrNameLst>
                                          <p:attrName>style.visibility</p:attrName>
                                        </p:attrNameLst>
                                      </p:cBhvr>
                                      <p:to>
                                        <p:strVal val="visible"/>
                                      </p:to>
                                    </p:set>
                                    <p:animEffect transition="in" filter="wipe(left)">
                                      <p:cBhvr>
                                        <p:cTn id="55" dur="500"/>
                                        <p:tgtEl>
                                          <p:spTgt spid="20"/>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4" fill="hold" nodeType="clickEffect">
                                  <p:stCondLst>
                                    <p:cond delay="0"/>
                                  </p:stCondLst>
                                  <p:childTnLst>
                                    <p:set>
                                      <p:cBhvr>
                                        <p:cTn id="59" dur="1" fill="hold">
                                          <p:stCondLst>
                                            <p:cond delay="0"/>
                                          </p:stCondLst>
                                        </p:cTn>
                                        <p:tgtEl>
                                          <p:spTgt spid="24"/>
                                        </p:tgtEl>
                                        <p:attrNameLst>
                                          <p:attrName>style.visibility</p:attrName>
                                        </p:attrNameLst>
                                      </p:cBhvr>
                                      <p:to>
                                        <p:strVal val="visible"/>
                                      </p:to>
                                    </p:set>
                                    <p:animEffect transition="in" filter="wipe(down)">
                                      <p:cBhvr>
                                        <p:cTn id="60" dur="500"/>
                                        <p:tgtEl>
                                          <p:spTgt spid="24"/>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4" fill="hold" nodeType="clickEffect">
                                  <p:stCondLst>
                                    <p:cond delay="0"/>
                                  </p:stCondLst>
                                  <p:childTnLst>
                                    <p:set>
                                      <p:cBhvr>
                                        <p:cTn id="64" dur="1" fill="hold">
                                          <p:stCondLst>
                                            <p:cond delay="0"/>
                                          </p:stCondLst>
                                        </p:cTn>
                                        <p:tgtEl>
                                          <p:spTgt spid="29"/>
                                        </p:tgtEl>
                                        <p:attrNameLst>
                                          <p:attrName>style.visibility</p:attrName>
                                        </p:attrNameLst>
                                      </p:cBhvr>
                                      <p:to>
                                        <p:strVal val="visible"/>
                                      </p:to>
                                    </p:set>
                                    <p:animEffect transition="in" filter="wipe(down)">
                                      <p:cBhvr>
                                        <p:cTn id="65" dur="500"/>
                                        <p:tgtEl>
                                          <p:spTgt spid="29"/>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4" fill="hold" nodeType="clickEffect">
                                  <p:stCondLst>
                                    <p:cond delay="0"/>
                                  </p:stCondLst>
                                  <p:childTnLst>
                                    <p:set>
                                      <p:cBhvr>
                                        <p:cTn id="69" dur="1" fill="hold">
                                          <p:stCondLst>
                                            <p:cond delay="0"/>
                                          </p:stCondLst>
                                        </p:cTn>
                                        <p:tgtEl>
                                          <p:spTgt spid="31"/>
                                        </p:tgtEl>
                                        <p:attrNameLst>
                                          <p:attrName>style.visibility</p:attrName>
                                        </p:attrNameLst>
                                      </p:cBhvr>
                                      <p:to>
                                        <p:strVal val="visible"/>
                                      </p:to>
                                    </p:set>
                                    <p:animEffect transition="in" filter="wipe(down)">
                                      <p:cBhvr>
                                        <p:cTn id="70"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20" grpId="0"/>
      <p:bldP spid="21" grpId="0"/>
      <p:bldP spid="22" grpId="0" animBg="1"/>
      <p:bldP spid="9" grpId="0" animBg="1"/>
      <p:bldP spid="11" grpId="0" animBg="1"/>
      <p:bldP spid="12" grpId="0" animBg="1"/>
      <p:bldP spid="13" grpId="0" animBg="1"/>
      <p:bldP spid="15" grpId="0" animBg="1"/>
      <p:bldP spid="1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不動産売買の二重譲渡</a:t>
            </a:r>
            <a:r>
              <a:rPr lang="ja-JP" altLang="en-US" sz="2700" dirty="0" smtClean="0"/>
              <a:t>→</a:t>
            </a:r>
            <a:r>
              <a:rPr lang="ja-JP" altLang="en-US" sz="2700" b="1" dirty="0" smtClean="0">
                <a:latin typeface="Times New Roman" panose="02020603050405020304" pitchFamily="18" charset="0"/>
                <a:cs typeface="Times New Roman" panose="02020603050405020304" pitchFamily="18" charset="0"/>
                <a:hlinkClick r:id="rId3" action="ppaction://hlinksldjump"/>
              </a:rPr>
              <a:t>否認権</a:t>
            </a:r>
            <a:r>
              <a:rPr lang="ja-JP" altLang="en-US" sz="2700" dirty="0"/>
              <a:t>→</a:t>
            </a:r>
            <a:r>
              <a:rPr lang="en-US" altLang="ja-JP" sz="2700" dirty="0">
                <a:hlinkClick r:id="rId4" action="ppaction://hlinksldjump"/>
              </a:rPr>
              <a:t>Q8</a:t>
            </a:r>
            <a:endParaRPr kumimoji="1" lang="ja-JP" altLang="en-US" sz="2700" dirty="0"/>
          </a:p>
        </p:txBody>
      </p:sp>
      <p:sp>
        <p:nvSpPr>
          <p:cNvPr id="3" name="日付プレースホルダー 2"/>
          <p:cNvSpPr>
            <a:spLocks noGrp="1"/>
          </p:cNvSpPr>
          <p:nvPr>
            <p:ph type="dt" sz="half" idx="10"/>
          </p:nvPr>
        </p:nvSpPr>
        <p:spPr/>
        <p:txBody>
          <a:bodyPr/>
          <a:lstStyle/>
          <a:p>
            <a:r>
              <a:rPr kumimoji="1" lang="en-US" altLang="ja-JP" smtClean="0"/>
              <a:t>2015/6/9</a:t>
            </a:r>
            <a:endParaRPr kumimoji="1" lang="ja-JP" altLang="en-US"/>
          </a:p>
        </p:txBody>
      </p:sp>
      <p:sp>
        <p:nvSpPr>
          <p:cNvPr id="4" name="フッター プレースホルダー 3"/>
          <p:cNvSpPr>
            <a:spLocks noGrp="1"/>
          </p:cNvSpPr>
          <p:nvPr>
            <p:ph type="ftr" sz="quarter" idx="11"/>
          </p:nvPr>
        </p:nvSpPr>
        <p:spPr/>
        <p:txBody>
          <a:bodyPr/>
          <a:lstStyle/>
          <a:p>
            <a:r>
              <a:rPr lang="en-US" altLang="ja-JP" smtClean="0"/>
              <a:t>Lecture on Obligation 2015</a:t>
            </a:r>
            <a:endParaRPr lang="ja-JP" altLang="en-US" dirty="0" smtClean="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29</a:t>
            </a:fld>
            <a:endParaRPr kumimoji="1" lang="ja-JP" altLang="en-US"/>
          </a:p>
        </p:txBody>
      </p:sp>
      <p:sp>
        <p:nvSpPr>
          <p:cNvPr id="9" name="横巻き 8"/>
          <p:cNvSpPr/>
          <p:nvPr/>
        </p:nvSpPr>
        <p:spPr>
          <a:xfrm>
            <a:off x="6876256" y="2046189"/>
            <a:ext cx="864096" cy="728877"/>
          </a:xfrm>
          <a:prstGeom prst="horizontalScroll">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kumimoji="1" lang="ja-JP" altLang="en-US" dirty="0" smtClean="0"/>
              <a:t>登記</a:t>
            </a:r>
            <a:endParaRPr kumimoji="1" lang="ja-JP" altLang="en-US" dirty="0"/>
          </a:p>
        </p:txBody>
      </p:sp>
      <p:sp>
        <p:nvSpPr>
          <p:cNvPr id="10" name="上矢印 9"/>
          <p:cNvSpPr/>
          <p:nvPr/>
        </p:nvSpPr>
        <p:spPr>
          <a:xfrm rot="19216661">
            <a:off x="4546906" y="2780923"/>
            <a:ext cx="675659" cy="2495377"/>
          </a:xfrm>
          <a:prstGeom prst="up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t>所有権移転の否認</a:t>
            </a:r>
            <a:endParaRPr kumimoji="1" lang="ja-JP" altLang="en-US" dirty="0"/>
          </a:p>
        </p:txBody>
      </p:sp>
      <p:sp>
        <p:nvSpPr>
          <p:cNvPr id="11" name="星 7 10"/>
          <p:cNvSpPr/>
          <p:nvPr/>
        </p:nvSpPr>
        <p:spPr>
          <a:xfrm>
            <a:off x="5488041" y="1268760"/>
            <a:ext cx="1048238" cy="770384"/>
          </a:xfrm>
          <a:prstGeom prst="star7">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kumimoji="1" lang="ja-JP" altLang="en-US" dirty="0" smtClean="0"/>
              <a:t>物権</a:t>
            </a:r>
            <a:endParaRPr kumimoji="1" lang="ja-JP" altLang="en-US" dirty="0"/>
          </a:p>
        </p:txBody>
      </p:sp>
      <p:sp>
        <p:nvSpPr>
          <p:cNvPr id="12" name="左右矢印 11"/>
          <p:cNvSpPr/>
          <p:nvPr/>
        </p:nvSpPr>
        <p:spPr>
          <a:xfrm>
            <a:off x="2411760" y="2046188"/>
            <a:ext cx="2880320" cy="71303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第</a:t>
            </a:r>
            <a:r>
              <a:rPr lang="ja-JP" altLang="en-US" dirty="0"/>
              <a:t>一</a:t>
            </a:r>
            <a:r>
              <a:rPr kumimoji="1" lang="ja-JP" altLang="en-US" dirty="0" smtClean="0"/>
              <a:t>売買</a:t>
            </a:r>
            <a:endParaRPr kumimoji="1" lang="ja-JP" altLang="en-US" dirty="0"/>
          </a:p>
        </p:txBody>
      </p:sp>
      <p:sp>
        <p:nvSpPr>
          <p:cNvPr id="13" name="上下矢印 12"/>
          <p:cNvSpPr/>
          <p:nvPr/>
        </p:nvSpPr>
        <p:spPr>
          <a:xfrm>
            <a:off x="5652120" y="2775066"/>
            <a:ext cx="720080" cy="2144396"/>
          </a:xfrm>
          <a:prstGeom prst="up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dirty="0" smtClean="0"/>
              <a:t>第</a:t>
            </a:r>
            <a:r>
              <a:rPr lang="ja-JP" altLang="en-US" dirty="0"/>
              <a:t>二</a:t>
            </a:r>
            <a:r>
              <a:rPr kumimoji="1" lang="ja-JP" altLang="en-US" dirty="0" smtClean="0"/>
              <a:t>売買</a:t>
            </a:r>
            <a:endParaRPr kumimoji="1" lang="ja-JP" altLang="en-US" dirty="0"/>
          </a:p>
        </p:txBody>
      </p:sp>
      <p:sp>
        <p:nvSpPr>
          <p:cNvPr id="14" name="円弧 13"/>
          <p:cNvSpPr/>
          <p:nvPr/>
        </p:nvSpPr>
        <p:spPr>
          <a:xfrm>
            <a:off x="1691680" y="2327176"/>
            <a:ext cx="3960440" cy="724478"/>
          </a:xfrm>
          <a:prstGeom prst="arc">
            <a:avLst>
              <a:gd name="adj1" fmla="val 83527"/>
              <a:gd name="adj2" fmla="val 10685947"/>
            </a:avLst>
          </a:prstGeom>
          <a:ln w="50800">
            <a:solidFill>
              <a:schemeClr val="tx2"/>
            </a:solidFill>
            <a:prstDash val="sysDot"/>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 name="円弧 14"/>
          <p:cNvSpPr/>
          <p:nvPr/>
        </p:nvSpPr>
        <p:spPr>
          <a:xfrm>
            <a:off x="1691680" y="2204864"/>
            <a:ext cx="3960440" cy="724478"/>
          </a:xfrm>
          <a:prstGeom prst="arc">
            <a:avLst>
              <a:gd name="adj1" fmla="val 203220"/>
              <a:gd name="adj2" fmla="val 10475558"/>
            </a:avLst>
          </a:prstGeom>
          <a:ln w="50800">
            <a:solidFill>
              <a:schemeClr val="accent2"/>
            </a:solidFill>
            <a:prstDash val="sysDot"/>
            <a:headEnd type="stealth"/>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 name="円弧 15"/>
          <p:cNvSpPr/>
          <p:nvPr/>
        </p:nvSpPr>
        <p:spPr>
          <a:xfrm>
            <a:off x="6178642" y="2689415"/>
            <a:ext cx="553598" cy="2323761"/>
          </a:xfrm>
          <a:prstGeom prst="arc">
            <a:avLst>
              <a:gd name="adj1" fmla="val 16389732"/>
              <a:gd name="adj2" fmla="val 5234142"/>
            </a:avLst>
          </a:prstGeom>
          <a:ln w="50800">
            <a:solidFill>
              <a:schemeClr val="accent2"/>
            </a:solidFill>
            <a:prstDash val="sysDot"/>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7" name="円弧 16"/>
          <p:cNvSpPr/>
          <p:nvPr/>
        </p:nvSpPr>
        <p:spPr>
          <a:xfrm>
            <a:off x="6394666" y="2410627"/>
            <a:ext cx="553598" cy="2860021"/>
          </a:xfrm>
          <a:prstGeom prst="arc">
            <a:avLst>
              <a:gd name="adj1" fmla="val 16389732"/>
              <a:gd name="adj2" fmla="val 5234142"/>
            </a:avLst>
          </a:prstGeom>
          <a:ln w="50800">
            <a:solidFill>
              <a:schemeClr val="accent4"/>
            </a:solidFill>
            <a:prstDash val="sysDot"/>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テキスト ボックス 17"/>
          <p:cNvSpPr txBox="1"/>
          <p:nvPr/>
        </p:nvSpPr>
        <p:spPr>
          <a:xfrm>
            <a:off x="467544" y="4293096"/>
            <a:ext cx="4536504" cy="1323439"/>
          </a:xfrm>
          <a:prstGeom prst="rect">
            <a:avLst/>
          </a:prstGeom>
          <a:noFill/>
        </p:spPr>
        <p:txBody>
          <a:bodyPr wrap="square" rtlCol="0">
            <a:spAutoFit/>
          </a:bodyPr>
          <a:lstStyle/>
          <a:p>
            <a:r>
              <a:rPr lang="ja-JP" altLang="en-US" sz="1600" b="1" dirty="0"/>
              <a:t>第</a:t>
            </a:r>
            <a:r>
              <a:rPr lang="en-US" altLang="ja-JP" sz="1600" b="1" dirty="0"/>
              <a:t>177</a:t>
            </a:r>
            <a:r>
              <a:rPr lang="ja-JP" altLang="en-US" sz="1600" b="1" dirty="0"/>
              <a:t>条</a:t>
            </a:r>
            <a:r>
              <a:rPr lang="ja-JP" altLang="en-US" sz="1600" dirty="0"/>
              <a:t>（不動産に関する物権の変動の対抗要件）</a:t>
            </a:r>
          </a:p>
          <a:p>
            <a:r>
              <a:rPr lang="ja-JP" altLang="en-US" sz="1600" dirty="0" smtClean="0"/>
              <a:t>　不動産</a:t>
            </a:r>
            <a:r>
              <a:rPr lang="ja-JP" altLang="en-US" sz="1600" dirty="0"/>
              <a:t>に関する物権の得喪及び変更は，不動産登記法その他の登記に関する法律の定めるところに従いその登記をしなければ，第三者に対抗することができない。</a:t>
            </a:r>
            <a:endParaRPr kumimoji="1" lang="ja-JP" altLang="en-US" sz="1600" dirty="0"/>
          </a:p>
        </p:txBody>
      </p:sp>
      <p:sp>
        <p:nvSpPr>
          <p:cNvPr id="19" name="テキスト ボックス 18"/>
          <p:cNvSpPr txBox="1"/>
          <p:nvPr/>
        </p:nvSpPr>
        <p:spPr>
          <a:xfrm>
            <a:off x="467544" y="3429000"/>
            <a:ext cx="3722361" cy="830997"/>
          </a:xfrm>
          <a:prstGeom prst="rect">
            <a:avLst/>
          </a:prstGeom>
          <a:noFill/>
        </p:spPr>
        <p:txBody>
          <a:bodyPr wrap="square" rtlCol="0">
            <a:spAutoFit/>
          </a:bodyPr>
          <a:lstStyle/>
          <a:p>
            <a:r>
              <a:rPr lang="ja-JP" altLang="en-US" sz="1600" b="1" dirty="0"/>
              <a:t>第</a:t>
            </a:r>
            <a:r>
              <a:rPr lang="en-US" altLang="ja-JP" sz="1600" b="1" dirty="0"/>
              <a:t>176</a:t>
            </a:r>
            <a:r>
              <a:rPr lang="ja-JP" altLang="en-US" sz="1600" b="1" dirty="0"/>
              <a:t>条（物権の設定及び移転）</a:t>
            </a:r>
          </a:p>
          <a:p>
            <a:r>
              <a:rPr lang="ja-JP" altLang="en-US" sz="1600" dirty="0"/>
              <a:t>物権の設定及び移転は，当事者の意思表示のみによって，その効力を生ずる。</a:t>
            </a:r>
            <a:endParaRPr kumimoji="1" lang="ja-JP" altLang="en-US" sz="1600" dirty="0"/>
          </a:p>
        </p:txBody>
      </p:sp>
      <p:sp>
        <p:nvSpPr>
          <p:cNvPr id="6" name="円/楕円 5"/>
          <p:cNvSpPr/>
          <p:nvPr/>
        </p:nvSpPr>
        <p:spPr>
          <a:xfrm>
            <a:off x="971600" y="2039144"/>
            <a:ext cx="1440160" cy="72008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t>第</a:t>
            </a:r>
            <a:r>
              <a:rPr kumimoji="1" lang="en-US" altLang="ja-JP" dirty="0" smtClean="0"/>
              <a:t>1</a:t>
            </a:r>
            <a:r>
              <a:rPr kumimoji="1" lang="ja-JP" altLang="en-US" dirty="0" smtClean="0"/>
              <a:t>買主</a:t>
            </a:r>
            <a:endParaRPr kumimoji="1" lang="ja-JP" altLang="en-US" dirty="0"/>
          </a:p>
        </p:txBody>
      </p:sp>
      <p:sp>
        <p:nvSpPr>
          <p:cNvPr id="7" name="円/楕円 6"/>
          <p:cNvSpPr/>
          <p:nvPr/>
        </p:nvSpPr>
        <p:spPr>
          <a:xfrm>
            <a:off x="5292080" y="2039144"/>
            <a:ext cx="1440160" cy="72008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売主</a:t>
            </a:r>
            <a:endParaRPr kumimoji="1" lang="ja-JP" altLang="en-US" dirty="0"/>
          </a:p>
        </p:txBody>
      </p:sp>
      <p:sp>
        <p:nvSpPr>
          <p:cNvPr id="8" name="円/楕円 7"/>
          <p:cNvSpPr/>
          <p:nvPr/>
        </p:nvSpPr>
        <p:spPr>
          <a:xfrm>
            <a:off x="5292080" y="4919463"/>
            <a:ext cx="1440160" cy="72887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smtClean="0"/>
              <a:t>第</a:t>
            </a:r>
            <a:r>
              <a:rPr kumimoji="1" lang="en-US" altLang="ja-JP" dirty="0" smtClean="0"/>
              <a:t>2</a:t>
            </a:r>
            <a:r>
              <a:rPr kumimoji="1" lang="ja-JP" altLang="en-US" dirty="0" smtClean="0"/>
              <a:t>買主</a:t>
            </a:r>
            <a:endParaRPr kumimoji="1" lang="ja-JP" altLang="en-US" dirty="0"/>
          </a:p>
        </p:txBody>
      </p:sp>
    </p:spTree>
    <p:extLst>
      <p:ext uri="{BB962C8B-B14F-4D97-AF65-F5344CB8AC3E}">
        <p14:creationId xmlns:p14="http://schemas.microsoft.com/office/powerpoint/2010/main" val="1456581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1000"/>
                                        <p:tgtEl>
                                          <p:spTgt spid="7"/>
                                        </p:tgtEl>
                                      </p:cBhvr>
                                    </p:animEffect>
                                  </p:childTnLst>
                                </p:cTn>
                              </p:par>
                              <p:par>
                                <p:cTn id="8" presetID="53" presetClass="entr" presetSubtype="16" fill="hold" grpId="0" nodeType="withEffect">
                                  <p:stCondLst>
                                    <p:cond delay="500"/>
                                  </p:stCondLst>
                                  <p:childTnLst>
                                    <p:set>
                                      <p:cBhvr>
                                        <p:cTn id="9" dur="1" fill="hold">
                                          <p:stCondLst>
                                            <p:cond delay="0"/>
                                          </p:stCondLst>
                                        </p:cTn>
                                        <p:tgtEl>
                                          <p:spTgt spid="11"/>
                                        </p:tgtEl>
                                        <p:attrNameLst>
                                          <p:attrName>style.visibility</p:attrName>
                                        </p:attrNameLst>
                                      </p:cBhvr>
                                      <p:to>
                                        <p:strVal val="visible"/>
                                      </p:to>
                                    </p:set>
                                    <p:anim calcmode="lin" valueType="num">
                                      <p:cBhvr>
                                        <p:cTn id="10" dur="1000" fill="hold"/>
                                        <p:tgtEl>
                                          <p:spTgt spid="11"/>
                                        </p:tgtEl>
                                        <p:attrNameLst>
                                          <p:attrName>ppt_w</p:attrName>
                                        </p:attrNameLst>
                                      </p:cBhvr>
                                      <p:tavLst>
                                        <p:tav tm="0">
                                          <p:val>
                                            <p:fltVal val="0"/>
                                          </p:val>
                                        </p:tav>
                                        <p:tav tm="100000">
                                          <p:val>
                                            <p:strVal val="#ppt_w"/>
                                          </p:val>
                                        </p:tav>
                                      </p:tavLst>
                                    </p:anim>
                                    <p:anim calcmode="lin" valueType="num">
                                      <p:cBhvr>
                                        <p:cTn id="11" dur="1000" fill="hold"/>
                                        <p:tgtEl>
                                          <p:spTgt spid="11"/>
                                        </p:tgtEl>
                                        <p:attrNameLst>
                                          <p:attrName>ppt_h</p:attrName>
                                        </p:attrNameLst>
                                      </p:cBhvr>
                                      <p:tavLst>
                                        <p:tav tm="0">
                                          <p:val>
                                            <p:fltVal val="0"/>
                                          </p:val>
                                        </p:tav>
                                        <p:tav tm="100000">
                                          <p:val>
                                            <p:strVal val="#ppt_h"/>
                                          </p:val>
                                        </p:tav>
                                      </p:tavLst>
                                    </p:anim>
                                    <p:animEffect transition="in" filter="fade">
                                      <p:cBhvr>
                                        <p:cTn id="12" dur="1000"/>
                                        <p:tgtEl>
                                          <p:spTgt spid="11"/>
                                        </p:tgtEl>
                                      </p:cBhvr>
                                    </p:animEffect>
                                  </p:childTnLst>
                                </p:cTn>
                              </p:par>
                              <p:par>
                                <p:cTn id="13" presetID="6" presetClass="entr" presetSubtype="32" fill="hold" grpId="0" nodeType="withEffect">
                                  <p:stCondLst>
                                    <p:cond delay="500"/>
                                  </p:stCondLst>
                                  <p:childTnLst>
                                    <p:set>
                                      <p:cBhvr>
                                        <p:cTn id="14" dur="1" fill="hold">
                                          <p:stCondLst>
                                            <p:cond delay="0"/>
                                          </p:stCondLst>
                                        </p:cTn>
                                        <p:tgtEl>
                                          <p:spTgt spid="9"/>
                                        </p:tgtEl>
                                        <p:attrNameLst>
                                          <p:attrName>style.visibility</p:attrName>
                                        </p:attrNameLst>
                                      </p:cBhvr>
                                      <p:to>
                                        <p:strVal val="visible"/>
                                      </p:to>
                                    </p:set>
                                    <p:animEffect transition="in" filter="circle(out)">
                                      <p:cBhvr>
                                        <p:cTn id="15" dur="10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left)">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6" presetClass="entr" presetSubtype="32"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circle(out)">
                                      <p:cBhvr>
                                        <p:cTn id="25" dur="1000"/>
                                        <p:tgtEl>
                                          <p:spTgt spid="12"/>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1" fill="hold" grpId="0" nodeType="click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wipe(up)">
                                      <p:cBhvr>
                                        <p:cTn id="30" dur="1000"/>
                                        <p:tgtEl>
                                          <p:spTgt spid="19"/>
                                        </p:tgtEl>
                                      </p:cBhvr>
                                    </p:animEffect>
                                  </p:childTnLst>
                                </p:cTn>
                              </p:par>
                            </p:childTnLst>
                          </p:cTn>
                        </p:par>
                        <p:par>
                          <p:cTn id="31" fill="hold">
                            <p:stCondLst>
                              <p:cond delay="1000"/>
                            </p:stCondLst>
                            <p:childTnLst>
                              <p:par>
                                <p:cTn id="32" presetID="37" presetClass="path" presetSubtype="0" accel="50000" decel="50000" fill="hold" grpId="1" nodeType="afterEffect">
                                  <p:stCondLst>
                                    <p:cond delay="500"/>
                                  </p:stCondLst>
                                  <p:childTnLst>
                                    <p:animMotion origin="layout" path="M 4.72222E-6 0.00693 L -0.12674 -0.02936 C -0.15348 -0.03745 -0.19306 -0.04184 -0.23438 -0.04184 C -0.2816 -0.04184 -0.31928 -0.03745 -0.34601 -0.02936 L -0.4724 0.00693 " pathEditMode="relative" rAng="0" ptsTypes="FffFF">
                                      <p:cBhvr>
                                        <p:cTn id="33" dur="1500" fill="hold"/>
                                        <p:tgtEl>
                                          <p:spTgt spid="11"/>
                                        </p:tgtEl>
                                        <p:attrNameLst>
                                          <p:attrName>ppt_x</p:attrName>
                                          <p:attrName>ppt_y</p:attrName>
                                        </p:attrNameLst>
                                      </p:cBhvr>
                                      <p:rCtr x="-23628" y="-2450"/>
                                    </p:animMotion>
                                  </p:childTnLst>
                                </p:cTn>
                              </p:par>
                              <p:par>
                                <p:cTn id="34" presetID="22" presetClass="entr" presetSubtype="2" fill="hold" grpId="0" nodeType="withEffect">
                                  <p:stCondLst>
                                    <p:cond delay="500"/>
                                  </p:stCondLst>
                                  <p:childTnLst>
                                    <p:set>
                                      <p:cBhvr>
                                        <p:cTn id="35" dur="1" fill="hold">
                                          <p:stCondLst>
                                            <p:cond delay="0"/>
                                          </p:stCondLst>
                                        </p:cTn>
                                        <p:tgtEl>
                                          <p:spTgt spid="14"/>
                                        </p:tgtEl>
                                        <p:attrNameLst>
                                          <p:attrName>style.visibility</p:attrName>
                                        </p:attrNameLst>
                                      </p:cBhvr>
                                      <p:to>
                                        <p:strVal val="visible"/>
                                      </p:to>
                                    </p:set>
                                    <p:animEffect transition="in" filter="wipe(right)">
                                      <p:cBhvr>
                                        <p:cTn id="36" dur="1000"/>
                                        <p:tgtEl>
                                          <p:spTgt spid="14"/>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wipe(left)">
                                      <p:cBhvr>
                                        <p:cTn id="41" dur="500"/>
                                        <p:tgtEl>
                                          <p:spTgt spid="8"/>
                                        </p:tgtEl>
                                      </p:cBhvr>
                                    </p:animEffect>
                                  </p:childTnLst>
                                </p:cTn>
                              </p:par>
                            </p:childTnLst>
                          </p:cTn>
                        </p:par>
                      </p:childTnLst>
                    </p:cTn>
                  </p:par>
                  <p:par>
                    <p:cTn id="42" fill="hold">
                      <p:stCondLst>
                        <p:cond delay="indefinite"/>
                      </p:stCondLst>
                      <p:childTnLst>
                        <p:par>
                          <p:cTn id="43" fill="hold">
                            <p:stCondLst>
                              <p:cond delay="0"/>
                            </p:stCondLst>
                            <p:childTnLst>
                              <p:par>
                                <p:cTn id="44" presetID="6" presetClass="entr" presetSubtype="32" fill="hold" grpId="0" nodeType="click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circle(out)">
                                      <p:cBhvr>
                                        <p:cTn id="46" dur="1000"/>
                                        <p:tgtEl>
                                          <p:spTgt spid="13"/>
                                        </p:tgtEl>
                                      </p:cBhvr>
                                    </p:animEffect>
                                  </p:childTnLst>
                                </p:cTn>
                              </p:par>
                            </p:childTnLst>
                          </p:cTn>
                        </p:par>
                      </p:childTnLst>
                    </p:cTn>
                  </p:par>
                  <p:par>
                    <p:cTn id="47" fill="hold">
                      <p:stCondLst>
                        <p:cond delay="indefinite"/>
                      </p:stCondLst>
                      <p:childTnLst>
                        <p:par>
                          <p:cTn id="48" fill="hold">
                            <p:stCondLst>
                              <p:cond delay="0"/>
                            </p:stCondLst>
                            <p:childTnLst>
                              <p:par>
                                <p:cTn id="49" presetID="42" presetClass="path" presetSubtype="0" accel="50000" decel="50000" fill="hold" grpId="1" nodeType="clickEffect">
                                  <p:stCondLst>
                                    <p:cond delay="0"/>
                                  </p:stCondLst>
                                  <p:childTnLst>
                                    <p:animMotion origin="layout" path="M 1.94444E-6 -2.72307E-6 L 1.94444E-6 0.42095 " pathEditMode="relative" rAng="0" ptsTypes="AA">
                                      <p:cBhvr>
                                        <p:cTn id="50" dur="1500" fill="hold"/>
                                        <p:tgtEl>
                                          <p:spTgt spid="9"/>
                                        </p:tgtEl>
                                        <p:attrNameLst>
                                          <p:attrName>ppt_x</p:attrName>
                                          <p:attrName>ppt_y</p:attrName>
                                        </p:attrNameLst>
                                      </p:cBhvr>
                                      <p:rCtr x="0" y="21036"/>
                                    </p:animMotion>
                                  </p:childTnLst>
                                </p:cTn>
                              </p:par>
                              <p:par>
                                <p:cTn id="51" presetID="22" presetClass="entr" presetSubtype="1" fill="hold" grpId="0" nodeType="withEffect">
                                  <p:stCondLst>
                                    <p:cond delay="500"/>
                                  </p:stCondLst>
                                  <p:childTnLst>
                                    <p:set>
                                      <p:cBhvr>
                                        <p:cTn id="52" dur="1" fill="hold">
                                          <p:stCondLst>
                                            <p:cond delay="0"/>
                                          </p:stCondLst>
                                        </p:cTn>
                                        <p:tgtEl>
                                          <p:spTgt spid="17"/>
                                        </p:tgtEl>
                                        <p:attrNameLst>
                                          <p:attrName>style.visibility</p:attrName>
                                        </p:attrNameLst>
                                      </p:cBhvr>
                                      <p:to>
                                        <p:strVal val="visible"/>
                                      </p:to>
                                    </p:set>
                                    <p:animEffect transition="in" filter="wipe(up)">
                                      <p:cBhvr>
                                        <p:cTn id="53" dur="1000"/>
                                        <p:tgtEl>
                                          <p:spTgt spid="17"/>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1" fill="hold" grpId="0" nodeType="clickEffect">
                                  <p:stCondLst>
                                    <p:cond delay="0"/>
                                  </p:stCondLst>
                                  <p:childTnLst>
                                    <p:set>
                                      <p:cBhvr>
                                        <p:cTn id="57" dur="1" fill="hold">
                                          <p:stCondLst>
                                            <p:cond delay="0"/>
                                          </p:stCondLst>
                                        </p:cTn>
                                        <p:tgtEl>
                                          <p:spTgt spid="18"/>
                                        </p:tgtEl>
                                        <p:attrNameLst>
                                          <p:attrName>style.visibility</p:attrName>
                                        </p:attrNameLst>
                                      </p:cBhvr>
                                      <p:to>
                                        <p:strVal val="visible"/>
                                      </p:to>
                                    </p:set>
                                    <p:animEffect transition="in" filter="wipe(up)">
                                      <p:cBhvr>
                                        <p:cTn id="58" dur="1000"/>
                                        <p:tgtEl>
                                          <p:spTgt spid="18"/>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4" fill="hold" grpId="0" nodeType="clickEffect">
                                  <p:stCondLst>
                                    <p:cond delay="0"/>
                                  </p:stCondLst>
                                  <p:childTnLst>
                                    <p:set>
                                      <p:cBhvr>
                                        <p:cTn id="62" dur="1" fill="hold">
                                          <p:stCondLst>
                                            <p:cond delay="0"/>
                                          </p:stCondLst>
                                        </p:cTn>
                                        <p:tgtEl>
                                          <p:spTgt spid="10"/>
                                        </p:tgtEl>
                                        <p:attrNameLst>
                                          <p:attrName>style.visibility</p:attrName>
                                        </p:attrNameLst>
                                      </p:cBhvr>
                                      <p:to>
                                        <p:strVal val="visible"/>
                                      </p:to>
                                    </p:set>
                                    <p:animEffect transition="in" filter="wipe(down)">
                                      <p:cBhvr>
                                        <p:cTn id="63" dur="1000"/>
                                        <p:tgtEl>
                                          <p:spTgt spid="10"/>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grpId="0" nodeType="clickEffect">
                                  <p:stCondLst>
                                    <p:cond delay="0"/>
                                  </p:stCondLst>
                                  <p:childTnLst>
                                    <p:set>
                                      <p:cBhvr>
                                        <p:cTn id="67" dur="1" fill="hold">
                                          <p:stCondLst>
                                            <p:cond delay="0"/>
                                          </p:stCondLst>
                                        </p:cTn>
                                        <p:tgtEl>
                                          <p:spTgt spid="15"/>
                                        </p:tgtEl>
                                        <p:attrNameLst>
                                          <p:attrName>style.visibility</p:attrName>
                                        </p:attrNameLst>
                                      </p:cBhvr>
                                      <p:to>
                                        <p:strVal val="visible"/>
                                      </p:to>
                                    </p:set>
                                    <p:animEffect transition="in" filter="wipe(left)">
                                      <p:cBhvr>
                                        <p:cTn id="68" dur="1000"/>
                                        <p:tgtEl>
                                          <p:spTgt spid="15"/>
                                        </p:tgtEl>
                                      </p:cBhvr>
                                    </p:animEffect>
                                  </p:childTnLst>
                                </p:cTn>
                              </p:par>
                              <p:par>
                                <p:cTn id="69" presetID="37" presetClass="path" presetSubtype="0" accel="50000" decel="50000" fill="hold" grpId="2" nodeType="withEffect">
                                  <p:stCondLst>
                                    <p:cond delay="500"/>
                                  </p:stCondLst>
                                  <p:childTnLst>
                                    <p:animMotion origin="layout" path="M -0.4724 0.00694 L -0.3441 -0.04902 C -0.31702 -0.06128 -0.27691 -0.06799 -0.23473 -0.06799 C -0.18664 -0.06799 -0.14809 -0.06128 -0.12119 -0.04902 L 0.00798 0.00694 " pathEditMode="relative" rAng="0" ptsTypes="FffFF">
                                      <p:cBhvr>
                                        <p:cTn id="70" dur="1500" fill="hold"/>
                                        <p:tgtEl>
                                          <p:spTgt spid="11"/>
                                        </p:tgtEl>
                                        <p:attrNameLst>
                                          <p:attrName>ppt_x</p:attrName>
                                          <p:attrName>ppt_y</p:attrName>
                                        </p:attrNameLst>
                                      </p:cBhvr>
                                      <p:rCtr x="24010" y="-3747"/>
                                    </p:animMotion>
                                  </p:childTnLst>
                                </p:cTn>
                              </p:par>
                            </p:childTnLst>
                          </p:cTn>
                        </p:par>
                      </p:childTnLst>
                    </p:cTn>
                  </p:par>
                  <p:par>
                    <p:cTn id="71" fill="hold">
                      <p:stCondLst>
                        <p:cond delay="indefinite"/>
                      </p:stCondLst>
                      <p:childTnLst>
                        <p:par>
                          <p:cTn id="72" fill="hold">
                            <p:stCondLst>
                              <p:cond delay="0"/>
                            </p:stCondLst>
                            <p:childTnLst>
                              <p:par>
                                <p:cTn id="73" presetID="37" presetClass="path" presetSubtype="0" accel="50000" decel="50000" fill="hold" grpId="3" nodeType="clickEffect">
                                  <p:stCondLst>
                                    <p:cond delay="0"/>
                                  </p:stCondLst>
                                  <p:childTnLst>
                                    <p:animMotion origin="layout" path="M 0.00799 0.00694 L 0.12934 0.08672 C 0.15868 0.10499 0.18368 0.14685 0.20955 0.18733 C 0.22986 0.24306 0.23958 0.29255 0.24219 0.32909 L 0.24722 0.52798 " pathEditMode="relative" rAng="3515085" ptsTypes="FffFF">
                                      <p:cBhvr>
                                        <p:cTn id="74" dur="1500" fill="hold"/>
                                        <p:tgtEl>
                                          <p:spTgt spid="11"/>
                                        </p:tgtEl>
                                        <p:attrNameLst>
                                          <p:attrName>ppt_x</p:attrName>
                                          <p:attrName>ppt_y</p:attrName>
                                        </p:attrNameLst>
                                      </p:cBhvr>
                                      <p:rCtr x="16267" y="22525"/>
                                    </p:animMotion>
                                  </p:childTnLst>
                                </p:cTn>
                              </p:par>
                              <p:par>
                                <p:cTn id="75" presetID="22" presetClass="entr" presetSubtype="1" fill="hold" grpId="0" nodeType="withEffect">
                                  <p:stCondLst>
                                    <p:cond delay="500"/>
                                  </p:stCondLst>
                                  <p:childTnLst>
                                    <p:set>
                                      <p:cBhvr>
                                        <p:cTn id="76" dur="1" fill="hold">
                                          <p:stCondLst>
                                            <p:cond delay="0"/>
                                          </p:stCondLst>
                                        </p:cTn>
                                        <p:tgtEl>
                                          <p:spTgt spid="16"/>
                                        </p:tgtEl>
                                        <p:attrNameLst>
                                          <p:attrName>style.visibility</p:attrName>
                                        </p:attrNameLst>
                                      </p:cBhvr>
                                      <p:to>
                                        <p:strVal val="visible"/>
                                      </p:to>
                                    </p:set>
                                    <p:animEffect transition="in" filter="wipe(up)">
                                      <p:cBhvr>
                                        <p:cTn id="77"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10" grpId="0" animBg="1"/>
      <p:bldP spid="11" grpId="0" animBg="1"/>
      <p:bldP spid="11" grpId="1" animBg="1"/>
      <p:bldP spid="11" grpId="2" animBg="1"/>
      <p:bldP spid="11" grpId="3" animBg="1"/>
      <p:bldP spid="12" grpId="0" animBg="1"/>
      <p:bldP spid="13" grpId="0" animBg="1"/>
      <p:bldP spid="14" grpId="0" animBg="1"/>
      <p:bldP spid="15" grpId="0" animBg="1"/>
      <p:bldP spid="16" grpId="0" animBg="1"/>
      <p:bldP spid="17" grpId="0" animBg="1"/>
      <p:bldP spid="18" grpId="0"/>
      <p:bldP spid="19" grpId="0"/>
      <p:bldP spid="6" grpId="0" animBg="1"/>
      <p:bldP spid="7" grpId="0"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債権総論の内容 </a:t>
            </a:r>
            <a:r>
              <a:rPr kumimoji="1" lang="ja-JP" altLang="en-US" sz="2800" dirty="0" smtClean="0"/>
              <a:t>→</a:t>
            </a:r>
            <a:r>
              <a:rPr kumimoji="1" lang="ja-JP" altLang="en-US" sz="2800" dirty="0" smtClean="0">
                <a:hlinkClick r:id="rId3" action="ppaction://hlinksldjump"/>
              </a:rPr>
              <a:t>目次</a:t>
            </a:r>
            <a:endParaRPr kumimoji="1" lang="ja-JP" altLang="en-US" sz="2800" dirty="0"/>
          </a:p>
        </p:txBody>
      </p:sp>
      <p:sp>
        <p:nvSpPr>
          <p:cNvPr id="3" name="日付プレースホルダー 2"/>
          <p:cNvSpPr>
            <a:spLocks noGrp="1"/>
          </p:cNvSpPr>
          <p:nvPr>
            <p:ph type="dt" sz="half" idx="10"/>
          </p:nvPr>
        </p:nvSpPr>
        <p:spPr/>
        <p:txBody>
          <a:bodyPr/>
          <a:lstStyle/>
          <a:p>
            <a:r>
              <a:rPr kumimoji="1" lang="en-US" altLang="ja-JP" smtClean="0"/>
              <a:t>2015/6/9</a:t>
            </a:r>
            <a:endParaRPr kumimoji="1" lang="ja-JP" altLang="en-US"/>
          </a:p>
        </p:txBody>
      </p:sp>
      <p:sp>
        <p:nvSpPr>
          <p:cNvPr id="4" name="フッター プレースホルダー 3"/>
          <p:cNvSpPr>
            <a:spLocks noGrp="1"/>
          </p:cNvSpPr>
          <p:nvPr>
            <p:ph type="ftr" sz="quarter" idx="11"/>
          </p:nvPr>
        </p:nvSpPr>
        <p:spPr/>
        <p:txBody>
          <a:bodyPr/>
          <a:lstStyle/>
          <a:p>
            <a:r>
              <a:rPr lang="en-US" altLang="ja-JP" smtClean="0"/>
              <a:t>Lecture on Obligation 2015</a:t>
            </a:r>
            <a:endParaRPr lang="ja-JP" altLang="en-US" dirty="0" smtClean="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3</a:t>
            </a:fld>
            <a:endParaRPr kumimoji="1" lang="ja-JP" altLang="en-US"/>
          </a:p>
        </p:txBody>
      </p:sp>
      <p:graphicFrame>
        <p:nvGraphicFramePr>
          <p:cNvPr id="6" name="図表 5"/>
          <p:cNvGraphicFramePr/>
          <p:nvPr>
            <p:extLst>
              <p:ext uri="{D42A27DB-BD31-4B8C-83A1-F6EECF244321}">
                <p14:modId xmlns:p14="http://schemas.microsoft.com/office/powerpoint/2010/main" val="1766624163"/>
              </p:ext>
            </p:extLst>
          </p:nvPr>
        </p:nvGraphicFramePr>
        <p:xfrm>
          <a:off x="467544" y="1628800"/>
          <a:ext cx="8136904" cy="453650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4656489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idx="1"/>
          </p:nvPr>
        </p:nvSpPr>
        <p:spPr/>
        <p:txBody>
          <a:bodyPr/>
          <a:lstStyle/>
          <a:p>
            <a:r>
              <a:rPr lang="ja-JP" altLang="en-US" dirty="0" smtClean="0"/>
              <a:t>民法（債権関係）改正法案</a:t>
            </a:r>
            <a:endParaRPr lang="ja-JP" altLang="en-US" dirty="0"/>
          </a:p>
        </p:txBody>
      </p:sp>
      <p:sp>
        <p:nvSpPr>
          <p:cNvPr id="3" name="日付プレースホルダー 2"/>
          <p:cNvSpPr>
            <a:spLocks noGrp="1"/>
          </p:cNvSpPr>
          <p:nvPr>
            <p:ph type="dt" sz="half" idx="10"/>
          </p:nvPr>
        </p:nvSpPr>
        <p:spPr/>
        <p:txBody>
          <a:bodyPr/>
          <a:lstStyle/>
          <a:p>
            <a:r>
              <a:rPr kumimoji="1" lang="en-US" altLang="ja-JP" smtClean="0"/>
              <a:t>2015/6/9</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Lecture on Obligation 2015</a:t>
            </a:r>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30</a:t>
            </a:fld>
            <a:endParaRPr kumimoji="1" lang="ja-JP" altLang="en-US"/>
          </a:p>
        </p:txBody>
      </p:sp>
      <p:sp>
        <p:nvSpPr>
          <p:cNvPr id="6" name="コンテンツ プレースホルダー 5"/>
          <p:cNvSpPr>
            <a:spLocks noGrp="1"/>
          </p:cNvSpPr>
          <p:nvPr>
            <p:ph idx="13"/>
          </p:nvPr>
        </p:nvSpPr>
        <p:spPr>
          <a:xfrm>
            <a:off x="333693" y="2048867"/>
            <a:ext cx="8549640" cy="3828405"/>
          </a:xfrm>
        </p:spPr>
        <p:txBody>
          <a:bodyPr>
            <a:noAutofit/>
          </a:bodyPr>
          <a:lstStyle/>
          <a:p>
            <a:pPr marL="514350" indent="-514350">
              <a:buFont typeface="+mj-lt"/>
              <a:buAutoNum type="arabicPeriod"/>
            </a:pPr>
            <a:r>
              <a:rPr lang="ja-JP" altLang="en-US" sz="2800" dirty="0">
                <a:hlinkClick r:id="rId3" action="ppaction://hlinksldjump"/>
              </a:rPr>
              <a:t>詐害行為取消権の要件</a:t>
            </a:r>
            <a:endParaRPr lang="en-US" altLang="ja-JP" sz="2800" dirty="0"/>
          </a:p>
          <a:p>
            <a:pPr marL="914400" lvl="1" indent="-514350"/>
            <a:r>
              <a:rPr lang="ja-JP" altLang="en-US" sz="2400" dirty="0">
                <a:hlinkClick r:id="rId3" action="ppaction://hlinksldjump"/>
              </a:rPr>
              <a:t>民法</a:t>
            </a:r>
            <a:r>
              <a:rPr lang="en-US" altLang="ja-JP" sz="2400" dirty="0">
                <a:hlinkClick r:id="rId3" action="ppaction://hlinksldjump"/>
              </a:rPr>
              <a:t>424</a:t>
            </a:r>
            <a:r>
              <a:rPr lang="ja-JP" altLang="en-US" sz="2400" dirty="0" smtClean="0">
                <a:hlinkClick r:id="rId3" action="ppaction://hlinksldjump"/>
              </a:rPr>
              <a:t>条</a:t>
            </a:r>
            <a:r>
              <a:rPr lang="ja-JP" altLang="en-US" sz="2400" dirty="0" smtClean="0"/>
              <a:t>，</a:t>
            </a:r>
            <a:r>
              <a:rPr lang="en-US" altLang="ja-JP" sz="2400" dirty="0" smtClean="0">
                <a:hlinkClick r:id="rId4" action="ppaction://hlinksldjump"/>
              </a:rPr>
              <a:t>424</a:t>
            </a:r>
            <a:r>
              <a:rPr lang="ja-JP" altLang="en-US" sz="2400" dirty="0" smtClean="0">
                <a:hlinkClick r:id="rId4" action="ppaction://hlinksldjump"/>
              </a:rPr>
              <a:t>条の</a:t>
            </a:r>
            <a:r>
              <a:rPr lang="en-US" altLang="ja-JP" sz="2400" dirty="0" smtClean="0">
                <a:hlinkClick r:id="rId4" action="ppaction://hlinksldjump"/>
              </a:rPr>
              <a:t>2</a:t>
            </a:r>
            <a:r>
              <a:rPr lang="ja-JP" altLang="en-US" sz="2400" dirty="0" err="1" smtClean="0"/>
              <a:t>，</a:t>
            </a:r>
            <a:r>
              <a:rPr lang="en-US" altLang="ja-JP" sz="2400" dirty="0" smtClean="0">
                <a:hlinkClick r:id="rId5" action="ppaction://hlinksldjump"/>
              </a:rPr>
              <a:t>424</a:t>
            </a:r>
            <a:r>
              <a:rPr lang="ja-JP" altLang="en-US" sz="2400" dirty="0" smtClean="0">
                <a:hlinkClick r:id="rId5" action="ppaction://hlinksldjump"/>
              </a:rPr>
              <a:t>条の</a:t>
            </a:r>
            <a:r>
              <a:rPr lang="en-US" altLang="ja-JP" sz="2400" dirty="0" smtClean="0">
                <a:hlinkClick r:id="rId5" action="ppaction://hlinksldjump"/>
              </a:rPr>
              <a:t>3</a:t>
            </a:r>
            <a:r>
              <a:rPr lang="ja-JP" altLang="en-US" sz="2400" dirty="0" err="1" smtClean="0"/>
              <a:t>，</a:t>
            </a:r>
            <a:r>
              <a:rPr lang="en-US" altLang="ja-JP" sz="2400" dirty="0" smtClean="0">
                <a:hlinkClick r:id="rId6" action="ppaction://hlinksldjump"/>
              </a:rPr>
              <a:t>424</a:t>
            </a:r>
            <a:r>
              <a:rPr lang="ja-JP" altLang="en-US" sz="2400" dirty="0" smtClean="0">
                <a:hlinkClick r:id="rId6" action="ppaction://hlinksldjump"/>
              </a:rPr>
              <a:t>条の</a:t>
            </a:r>
            <a:r>
              <a:rPr lang="en-US" altLang="ja-JP" sz="2400" dirty="0" smtClean="0">
                <a:hlinkClick r:id="rId6" action="ppaction://hlinksldjump"/>
              </a:rPr>
              <a:t>4</a:t>
            </a:r>
            <a:r>
              <a:rPr lang="ja-JP" altLang="en-US" sz="2400" dirty="0" err="1" smtClean="0"/>
              <a:t>，</a:t>
            </a:r>
            <a:r>
              <a:rPr lang="en-US" altLang="ja-JP" sz="2400" dirty="0" smtClean="0">
                <a:hlinkClick r:id="rId7" action="ppaction://hlinksldjump"/>
              </a:rPr>
              <a:t>424</a:t>
            </a:r>
            <a:r>
              <a:rPr lang="ja-JP" altLang="en-US" sz="2400" dirty="0">
                <a:hlinkClick r:id="rId7" action="ppaction://hlinksldjump"/>
              </a:rPr>
              <a:t>条の</a:t>
            </a:r>
            <a:r>
              <a:rPr lang="en-US" altLang="ja-JP" sz="2400" dirty="0">
                <a:hlinkClick r:id="rId7" action="ppaction://hlinksldjump"/>
              </a:rPr>
              <a:t>5</a:t>
            </a:r>
            <a:endParaRPr lang="en-US" altLang="ja-JP" sz="2400" dirty="0"/>
          </a:p>
          <a:p>
            <a:pPr marL="514350" indent="-514350">
              <a:buFont typeface="+mj-lt"/>
              <a:buAutoNum type="arabicPeriod"/>
            </a:pPr>
            <a:r>
              <a:rPr lang="ja-JP" altLang="en-US" sz="2800" dirty="0">
                <a:hlinkClick r:id="rId8" action="ppaction://hlinksldjump"/>
              </a:rPr>
              <a:t>詐害行為取消権の行使の方法</a:t>
            </a:r>
            <a:endParaRPr lang="en-US" altLang="ja-JP" sz="2800" dirty="0"/>
          </a:p>
          <a:p>
            <a:pPr marL="914400" lvl="1" indent="-514350"/>
            <a:r>
              <a:rPr lang="ja-JP" altLang="en-US" sz="2400" dirty="0">
                <a:hlinkClick r:id="rId8" action="ppaction://hlinksldjump"/>
              </a:rPr>
              <a:t>民法</a:t>
            </a:r>
            <a:r>
              <a:rPr lang="en-US" altLang="ja-JP" sz="2400" dirty="0">
                <a:hlinkClick r:id="rId8" action="ppaction://hlinksldjump"/>
              </a:rPr>
              <a:t>424</a:t>
            </a:r>
            <a:r>
              <a:rPr lang="ja-JP" altLang="en-US" sz="2400" dirty="0">
                <a:hlinkClick r:id="rId8" action="ppaction://hlinksldjump"/>
              </a:rPr>
              <a:t>条の</a:t>
            </a:r>
            <a:r>
              <a:rPr lang="en-US" altLang="ja-JP" sz="2400" dirty="0" smtClean="0">
                <a:hlinkClick r:id="rId8" action="ppaction://hlinksldjump"/>
              </a:rPr>
              <a:t>6</a:t>
            </a:r>
            <a:r>
              <a:rPr lang="ja-JP" altLang="en-US" sz="2400" dirty="0" err="1" smtClean="0"/>
              <a:t>，</a:t>
            </a:r>
            <a:r>
              <a:rPr lang="en-US" altLang="ja-JP" sz="2400" dirty="0" smtClean="0">
                <a:hlinkClick r:id="rId9" action="ppaction://hlinksldjump"/>
              </a:rPr>
              <a:t>424</a:t>
            </a:r>
            <a:r>
              <a:rPr lang="ja-JP" altLang="en-US" sz="2400" dirty="0" smtClean="0">
                <a:hlinkClick r:id="rId9" action="ppaction://hlinksldjump"/>
              </a:rPr>
              <a:t>条の</a:t>
            </a:r>
            <a:r>
              <a:rPr lang="en-US" altLang="ja-JP" sz="2400" dirty="0" smtClean="0">
                <a:hlinkClick r:id="rId9" action="ppaction://hlinksldjump"/>
              </a:rPr>
              <a:t>7</a:t>
            </a:r>
            <a:r>
              <a:rPr lang="ja-JP" altLang="en-US" sz="2400" dirty="0" err="1" smtClean="0"/>
              <a:t>，</a:t>
            </a:r>
            <a:r>
              <a:rPr lang="en-US" altLang="ja-JP" sz="2400" dirty="0" smtClean="0">
                <a:hlinkClick r:id="rId10" action="ppaction://hlinksldjump"/>
              </a:rPr>
              <a:t>424</a:t>
            </a:r>
            <a:r>
              <a:rPr lang="ja-JP" altLang="en-US" sz="2400" dirty="0" smtClean="0">
                <a:hlinkClick r:id="rId10" action="ppaction://hlinksldjump"/>
              </a:rPr>
              <a:t>条の</a:t>
            </a:r>
            <a:r>
              <a:rPr lang="en-US" altLang="ja-JP" sz="2400" dirty="0" smtClean="0">
                <a:hlinkClick r:id="rId10" action="ppaction://hlinksldjump"/>
              </a:rPr>
              <a:t>8</a:t>
            </a:r>
            <a:r>
              <a:rPr lang="ja-JP" altLang="en-US" sz="2400" dirty="0" err="1" smtClean="0"/>
              <a:t>，</a:t>
            </a:r>
            <a:r>
              <a:rPr lang="en-US" altLang="ja-JP" sz="2400" dirty="0" smtClean="0">
                <a:hlinkClick r:id="rId11" action="ppaction://hlinksldjump"/>
              </a:rPr>
              <a:t>424</a:t>
            </a:r>
            <a:r>
              <a:rPr lang="ja-JP" altLang="en-US" sz="2400" dirty="0">
                <a:hlinkClick r:id="rId11" action="ppaction://hlinksldjump"/>
              </a:rPr>
              <a:t>条の</a:t>
            </a:r>
            <a:r>
              <a:rPr lang="en-US" altLang="ja-JP" sz="2400" dirty="0">
                <a:hlinkClick r:id="rId11" action="ppaction://hlinksldjump"/>
              </a:rPr>
              <a:t>9</a:t>
            </a:r>
            <a:endParaRPr lang="en-US" altLang="ja-JP" sz="2400" dirty="0"/>
          </a:p>
          <a:p>
            <a:pPr marL="514350" indent="-514350">
              <a:buFont typeface="+mj-lt"/>
              <a:buAutoNum type="arabicPeriod"/>
            </a:pPr>
            <a:r>
              <a:rPr lang="ja-JP" altLang="en-US" sz="2800" dirty="0">
                <a:hlinkClick r:id="rId12" action="ppaction://hlinksldjump"/>
              </a:rPr>
              <a:t>詐害行為取消権の行使の効果</a:t>
            </a:r>
            <a:endParaRPr lang="en-US" altLang="ja-JP" sz="2800" dirty="0"/>
          </a:p>
          <a:p>
            <a:pPr marL="914400" lvl="1" indent="-514350"/>
            <a:r>
              <a:rPr lang="ja-JP" altLang="en-US" sz="2400" dirty="0">
                <a:hlinkClick r:id="rId12" action="ppaction://hlinksldjump"/>
              </a:rPr>
              <a:t>民法</a:t>
            </a:r>
            <a:r>
              <a:rPr lang="en-US" altLang="ja-JP" sz="2400" dirty="0">
                <a:hlinkClick r:id="rId12" action="ppaction://hlinksldjump"/>
              </a:rPr>
              <a:t>425</a:t>
            </a:r>
            <a:r>
              <a:rPr lang="ja-JP" altLang="en-US" sz="2400" dirty="0" smtClean="0">
                <a:hlinkClick r:id="rId12" action="ppaction://hlinksldjump"/>
              </a:rPr>
              <a:t>条</a:t>
            </a:r>
            <a:r>
              <a:rPr lang="ja-JP" altLang="en-US" sz="2400" dirty="0" smtClean="0"/>
              <a:t>，</a:t>
            </a:r>
            <a:r>
              <a:rPr lang="en-US" altLang="ja-JP" sz="2400" dirty="0" smtClean="0">
                <a:hlinkClick r:id="rId13" action="ppaction://hlinksldjump"/>
              </a:rPr>
              <a:t>425</a:t>
            </a:r>
            <a:r>
              <a:rPr lang="ja-JP" altLang="en-US" sz="2400" dirty="0" smtClean="0">
                <a:hlinkClick r:id="rId13" action="ppaction://hlinksldjump"/>
              </a:rPr>
              <a:t>条の</a:t>
            </a:r>
            <a:r>
              <a:rPr lang="en-US" altLang="ja-JP" sz="2400" dirty="0" smtClean="0">
                <a:hlinkClick r:id="rId13" action="ppaction://hlinksldjump"/>
              </a:rPr>
              <a:t>2</a:t>
            </a:r>
            <a:r>
              <a:rPr lang="ja-JP" altLang="en-US" sz="2400" dirty="0" err="1" smtClean="0"/>
              <a:t>，</a:t>
            </a:r>
            <a:r>
              <a:rPr lang="en-US" altLang="ja-JP" sz="2400" dirty="0" smtClean="0">
                <a:hlinkClick r:id="rId14" action="ppaction://hlinksldjump"/>
              </a:rPr>
              <a:t>425</a:t>
            </a:r>
            <a:r>
              <a:rPr lang="ja-JP" altLang="en-US" sz="2400" dirty="0" smtClean="0">
                <a:hlinkClick r:id="rId14" action="ppaction://hlinksldjump"/>
              </a:rPr>
              <a:t>条の</a:t>
            </a:r>
            <a:r>
              <a:rPr lang="en-US" altLang="ja-JP" sz="2400" dirty="0" smtClean="0">
                <a:hlinkClick r:id="rId14" action="ppaction://hlinksldjump"/>
              </a:rPr>
              <a:t>3</a:t>
            </a:r>
            <a:r>
              <a:rPr lang="ja-JP" altLang="en-US" sz="2400" dirty="0" err="1" smtClean="0"/>
              <a:t>，</a:t>
            </a:r>
            <a:r>
              <a:rPr lang="en-US" altLang="ja-JP" sz="2400" dirty="0" smtClean="0">
                <a:hlinkClick r:id="rId15" action="ppaction://hlinksldjump"/>
              </a:rPr>
              <a:t>425</a:t>
            </a:r>
            <a:r>
              <a:rPr lang="ja-JP" altLang="en-US" sz="2400" dirty="0" smtClean="0">
                <a:hlinkClick r:id="rId15" action="ppaction://hlinksldjump"/>
              </a:rPr>
              <a:t>条</a:t>
            </a:r>
            <a:r>
              <a:rPr lang="ja-JP" altLang="en-US" sz="2400" dirty="0">
                <a:hlinkClick r:id="rId15" action="ppaction://hlinksldjump"/>
              </a:rPr>
              <a:t>の</a:t>
            </a:r>
            <a:r>
              <a:rPr lang="en-US" altLang="ja-JP" sz="2400" dirty="0">
                <a:hlinkClick r:id="rId15" action="ppaction://hlinksldjump"/>
              </a:rPr>
              <a:t>4</a:t>
            </a:r>
            <a:endParaRPr lang="en-US" altLang="ja-JP" sz="2400" dirty="0"/>
          </a:p>
          <a:p>
            <a:pPr marL="514350" indent="-514350">
              <a:buFont typeface="+mj-lt"/>
              <a:buAutoNum type="arabicPeriod"/>
            </a:pPr>
            <a:r>
              <a:rPr lang="ja-JP" altLang="en-US" sz="2800" dirty="0">
                <a:hlinkClick r:id="rId16" action="ppaction://hlinksldjump"/>
              </a:rPr>
              <a:t>詐害行為取消権の期間の制限</a:t>
            </a:r>
            <a:endParaRPr lang="en-US" altLang="ja-JP" sz="2800" dirty="0"/>
          </a:p>
          <a:p>
            <a:pPr marL="914400" lvl="1" indent="-514350"/>
            <a:r>
              <a:rPr lang="ja-JP" altLang="en-US" sz="2400" dirty="0">
                <a:hlinkClick r:id="rId16" action="ppaction://hlinksldjump"/>
              </a:rPr>
              <a:t>民法</a:t>
            </a:r>
            <a:r>
              <a:rPr lang="en-US" altLang="ja-JP" sz="2400" dirty="0">
                <a:hlinkClick r:id="rId16" action="ppaction://hlinksldjump"/>
              </a:rPr>
              <a:t>426</a:t>
            </a:r>
            <a:r>
              <a:rPr lang="ja-JP" altLang="en-US" sz="2400" dirty="0" smtClean="0">
                <a:hlinkClick r:id="rId16" action="ppaction://hlinksldjump"/>
              </a:rPr>
              <a:t>条</a:t>
            </a:r>
            <a:endParaRPr lang="ja-JP" altLang="en-US" sz="2400" dirty="0"/>
          </a:p>
        </p:txBody>
      </p:sp>
    </p:spTree>
    <p:extLst>
      <p:ext uri="{BB962C8B-B14F-4D97-AF65-F5344CB8AC3E}">
        <p14:creationId xmlns:p14="http://schemas.microsoft.com/office/powerpoint/2010/main" val="3480092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75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left)">
                                      <p:cBhvr>
                                        <p:cTn id="12" dur="10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left)">
                                      <p:cBhvr>
                                        <p:cTn id="17" dur="75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ipe(left)">
                                      <p:cBhvr>
                                        <p:cTn id="22" dur="10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wipe(left)">
                                      <p:cBhvr>
                                        <p:cTn id="27" dur="75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wipe(left)">
                                      <p:cBhvr>
                                        <p:cTn id="32" dur="10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wipe(left)">
                                      <p:cBhvr>
                                        <p:cTn id="37" dur="75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wipe(left)">
                                      <p:cBhvr>
                                        <p:cTn id="42"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民法改正法案（</a:t>
            </a:r>
            <a:r>
              <a:rPr kumimoji="1" lang="en-US" altLang="ja-JP" dirty="0" smtClean="0"/>
              <a:t>1/14</a:t>
            </a:r>
            <a:r>
              <a:rPr kumimoji="1" lang="ja-JP" altLang="en-US" dirty="0" smtClean="0"/>
              <a:t>）</a:t>
            </a:r>
            <a:r>
              <a:rPr kumimoji="1" lang="ja-JP" altLang="en-US" sz="3100" dirty="0" smtClean="0"/>
              <a:t>←</a:t>
            </a:r>
            <a:r>
              <a:rPr kumimoji="1" lang="ja-JP" altLang="en-US" sz="3100" dirty="0" smtClean="0">
                <a:hlinkClick r:id="rId3" action="ppaction://hlinksldjump"/>
              </a:rPr>
              <a:t>目次</a:t>
            </a:r>
            <a:r>
              <a:rPr kumimoji="1" lang="en-US" altLang="ja-JP" dirty="0" smtClean="0"/>
              <a:t/>
            </a:r>
            <a:br>
              <a:rPr kumimoji="1" lang="en-US" altLang="ja-JP" dirty="0" smtClean="0"/>
            </a:br>
            <a:r>
              <a:rPr lang="ja-JP" altLang="en-US" sz="3600" dirty="0" smtClean="0"/>
              <a:t>総論：主観的要件と効果（強制執行の準備）</a:t>
            </a:r>
            <a:endParaRPr kumimoji="1" lang="ja-JP" altLang="en-US" sz="3600" dirty="0"/>
          </a:p>
        </p:txBody>
      </p:sp>
      <p:sp>
        <p:nvSpPr>
          <p:cNvPr id="3" name="コンテンツ プレースホルダー 2"/>
          <p:cNvSpPr>
            <a:spLocks noGrp="1"/>
          </p:cNvSpPr>
          <p:nvPr>
            <p:ph idx="1"/>
          </p:nvPr>
        </p:nvSpPr>
        <p:spPr/>
        <p:txBody>
          <a:bodyPr>
            <a:normAutofit fontScale="77500" lnSpcReduction="20000"/>
          </a:bodyPr>
          <a:lstStyle/>
          <a:p>
            <a:r>
              <a:rPr lang="ja-JP" altLang="en-US" dirty="0"/>
              <a:t>第</a:t>
            </a:r>
            <a:r>
              <a:rPr lang="en-US" altLang="ja-JP" dirty="0"/>
              <a:t>424</a:t>
            </a:r>
            <a:r>
              <a:rPr lang="ja-JP" altLang="en-US" dirty="0"/>
              <a:t>条（詐害行為取消請求）</a:t>
            </a:r>
          </a:p>
          <a:p>
            <a:pPr lvl="1"/>
            <a:r>
              <a:rPr lang="ja-JP" altLang="en-US" dirty="0"/>
              <a:t>①債権者は，債務者が債権者を害することを知ってした行為</a:t>
            </a:r>
            <a:r>
              <a:rPr lang="en-US" altLang="ja-JP" dirty="0"/>
              <a:t>〔</a:t>
            </a:r>
            <a:r>
              <a:rPr lang="ja-JP" altLang="en-US" dirty="0"/>
              <a:t>詐害行為</a:t>
            </a:r>
            <a:r>
              <a:rPr lang="en-US" altLang="ja-JP" dirty="0"/>
              <a:t>〕</a:t>
            </a:r>
            <a:r>
              <a:rPr lang="ja-JP" altLang="en-US" dirty="0"/>
              <a:t>の取消しを</a:t>
            </a:r>
            <a:r>
              <a:rPr lang="ja-JP" altLang="en-US" b="1" dirty="0">
                <a:solidFill>
                  <a:srgbClr val="002060"/>
                </a:solidFill>
              </a:rPr>
              <a:t>裁判所に請求する</a:t>
            </a:r>
            <a:r>
              <a:rPr lang="ja-JP" altLang="en-US" dirty="0"/>
              <a:t>ことができる。ただし，その行為によって利益を受けた者（以下この款において「受益者」という。）がその行為の時において債権者を害することを知らなかったときは，この限りでない。</a:t>
            </a:r>
          </a:p>
          <a:p>
            <a:pPr lvl="1"/>
            <a:r>
              <a:rPr lang="ja-JP" altLang="en-US" dirty="0"/>
              <a:t>②前項の規定は，財産権を目的としない行為については，適用しない。</a:t>
            </a:r>
          </a:p>
          <a:p>
            <a:pPr lvl="1"/>
            <a:r>
              <a:rPr lang="ja-JP" altLang="en-US" dirty="0"/>
              <a:t>（新設）③債権者は，その債権が第</a:t>
            </a:r>
            <a:r>
              <a:rPr lang="en-US" altLang="ja-JP" dirty="0"/>
              <a:t>1</a:t>
            </a:r>
            <a:r>
              <a:rPr lang="ja-JP" altLang="en-US" dirty="0"/>
              <a:t>項に規定する行為の前の原因に基づいて生じたものである場合に限り，同項の規定による請求（以下「詐害行為取消請求」という。）をすることができる。</a:t>
            </a:r>
          </a:p>
          <a:p>
            <a:pPr lvl="1"/>
            <a:r>
              <a:rPr lang="ja-JP" altLang="en-US" dirty="0"/>
              <a:t>（新設）④債権者は，その債権が強制執行により実現することのできないものであるときは，詐害行為取消請求をすることができない</a:t>
            </a:r>
            <a:r>
              <a:rPr lang="ja-JP" altLang="en-US" dirty="0" smtClean="0"/>
              <a:t>。</a:t>
            </a:r>
            <a:endParaRPr lang="ja-JP" altLang="en-US" dirty="0"/>
          </a:p>
        </p:txBody>
      </p:sp>
      <p:sp>
        <p:nvSpPr>
          <p:cNvPr id="4" name="日付プレースホルダー 3"/>
          <p:cNvSpPr>
            <a:spLocks noGrp="1"/>
          </p:cNvSpPr>
          <p:nvPr>
            <p:ph type="dt" sz="half" idx="10"/>
          </p:nvPr>
        </p:nvSpPr>
        <p:spPr/>
        <p:txBody>
          <a:bodyPr/>
          <a:lstStyle/>
          <a:p>
            <a:r>
              <a:rPr kumimoji="1" lang="en-US" altLang="ja-JP" smtClean="0"/>
              <a:t>2015/6/9</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Lecture on Obligation 2015</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31</a:t>
            </a:fld>
            <a:endParaRPr kumimoji="1" lang="ja-JP" altLang="en-US"/>
          </a:p>
        </p:txBody>
      </p:sp>
    </p:spTree>
    <p:extLst>
      <p:ext uri="{BB962C8B-B14F-4D97-AF65-F5344CB8AC3E}">
        <p14:creationId xmlns:p14="http://schemas.microsoft.com/office/powerpoint/2010/main" val="344714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7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4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125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up)">
                                      <p:cBhvr>
                                        <p:cTn id="22" dur="3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up)">
                                      <p:cBhvr>
                                        <p:cTn id="27" dur="22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民法改正法案</a:t>
            </a:r>
            <a:r>
              <a:rPr lang="ja-JP" altLang="en-US" dirty="0" smtClean="0"/>
              <a:t>（</a:t>
            </a:r>
            <a:r>
              <a:rPr lang="en-US" altLang="ja-JP" dirty="0" smtClean="0"/>
              <a:t>2/14</a:t>
            </a:r>
            <a:r>
              <a:rPr lang="ja-JP" altLang="en-US" dirty="0" smtClean="0"/>
              <a:t>）</a:t>
            </a:r>
            <a:r>
              <a:rPr lang="ja-JP" altLang="en-US" dirty="0"/>
              <a:t> </a:t>
            </a:r>
            <a:r>
              <a:rPr lang="ja-JP" altLang="en-US" sz="3100" dirty="0"/>
              <a:t>←</a:t>
            </a:r>
            <a:r>
              <a:rPr lang="ja-JP" altLang="en-US" sz="3100" dirty="0">
                <a:hlinkClick r:id="rId3" action="ppaction://hlinksldjump"/>
              </a:rPr>
              <a:t>目次</a:t>
            </a:r>
            <a:r>
              <a:rPr lang="en-US" altLang="ja-JP" dirty="0" smtClean="0"/>
              <a:t/>
            </a:r>
            <a:br>
              <a:rPr lang="en-US" altLang="ja-JP" dirty="0" smtClean="0"/>
            </a:br>
            <a:r>
              <a:rPr lang="ja-JP" altLang="en-US" sz="3600" dirty="0" smtClean="0"/>
              <a:t>要件</a:t>
            </a:r>
            <a:r>
              <a:rPr lang="en-US" altLang="ja-JP" sz="3600" dirty="0" smtClean="0"/>
              <a:t>1</a:t>
            </a:r>
            <a:r>
              <a:rPr lang="ja-JP" altLang="en-US" sz="3600" dirty="0" smtClean="0"/>
              <a:t>：隠匿等の処分行為</a:t>
            </a:r>
            <a:endParaRPr kumimoji="1" lang="ja-JP" altLang="en-US" dirty="0"/>
          </a:p>
        </p:txBody>
      </p:sp>
      <p:sp>
        <p:nvSpPr>
          <p:cNvPr id="3" name="コンテンツ プレースホルダー 2"/>
          <p:cNvSpPr>
            <a:spLocks noGrp="1"/>
          </p:cNvSpPr>
          <p:nvPr>
            <p:ph idx="1"/>
          </p:nvPr>
        </p:nvSpPr>
        <p:spPr/>
        <p:txBody>
          <a:bodyPr>
            <a:noAutofit/>
          </a:bodyPr>
          <a:lstStyle/>
          <a:p>
            <a:r>
              <a:rPr lang="ja-JP" altLang="en-US" sz="2000" b="1" dirty="0"/>
              <a:t>第</a:t>
            </a:r>
            <a:r>
              <a:rPr lang="en-US" altLang="ja-JP" sz="2000" b="1" dirty="0"/>
              <a:t>424</a:t>
            </a:r>
            <a:r>
              <a:rPr lang="ja-JP" altLang="en-US" sz="2000" b="1" dirty="0"/>
              <a:t>条の</a:t>
            </a:r>
            <a:r>
              <a:rPr lang="en-US" altLang="ja-JP" sz="2000" b="1" dirty="0"/>
              <a:t>2</a:t>
            </a:r>
            <a:r>
              <a:rPr lang="ja-JP" altLang="en-US" sz="2000" b="1" dirty="0"/>
              <a:t>（相当の対価を得てした財産の処分行為の特則）</a:t>
            </a:r>
          </a:p>
          <a:p>
            <a:pPr marL="447675" lvl="1" indent="-265113"/>
            <a:r>
              <a:rPr lang="ja-JP" altLang="en-US" sz="2000" dirty="0"/>
              <a:t>債務者が，その有する財産を処分する行為をした場合において，</a:t>
            </a:r>
            <a:r>
              <a:rPr lang="ja-JP" altLang="en-US" sz="2000" b="1" dirty="0">
                <a:solidFill>
                  <a:srgbClr val="002060"/>
                </a:solidFill>
              </a:rPr>
              <a:t>受益者から相当の対価を取得しているとき</a:t>
            </a:r>
            <a:r>
              <a:rPr lang="ja-JP" altLang="en-US" sz="2000" dirty="0"/>
              <a:t>は，債権者は，次に掲げる要件のいずれにも該当する場合に限り，その行為について，詐害行為取消請求をすることができる。</a:t>
            </a:r>
          </a:p>
          <a:p>
            <a:pPr marL="711200" lvl="2" indent="-263525"/>
            <a:r>
              <a:rPr lang="ja-JP" altLang="en-US" sz="2000" dirty="0"/>
              <a:t>　一　その行為が，不動産の金銭への換価その他の当該処分による財産の種類の変更により，債務者において隠匿，無償の供与その他の債権者を害することとなる処分（以下この条において「</a:t>
            </a:r>
            <a:r>
              <a:rPr lang="ja-JP" altLang="en-US" sz="2000" b="1" dirty="0">
                <a:solidFill>
                  <a:srgbClr val="002060"/>
                </a:solidFill>
              </a:rPr>
              <a:t>隠匿等の処分</a:t>
            </a:r>
            <a:r>
              <a:rPr lang="ja-JP" altLang="en-US" sz="2000" dirty="0"/>
              <a:t>」という。）をするおそれを現に生じさせるものであること。</a:t>
            </a:r>
          </a:p>
          <a:p>
            <a:pPr marL="711200" lvl="2" indent="-263525"/>
            <a:r>
              <a:rPr lang="ja-JP" altLang="en-US" sz="2000" dirty="0"/>
              <a:t>　二　</a:t>
            </a:r>
            <a:r>
              <a:rPr lang="ja-JP" altLang="en-US" sz="2000" b="1" dirty="0">
                <a:solidFill>
                  <a:srgbClr val="002060"/>
                </a:solidFill>
              </a:rPr>
              <a:t>債務者</a:t>
            </a:r>
            <a:r>
              <a:rPr lang="ja-JP" altLang="en-US" sz="2000" dirty="0"/>
              <a:t>が，その行為の当時，対価として取得した金銭その他の財産について，</a:t>
            </a:r>
            <a:r>
              <a:rPr lang="ja-JP" altLang="en-US" sz="2000" b="1" dirty="0">
                <a:solidFill>
                  <a:srgbClr val="002060"/>
                </a:solidFill>
              </a:rPr>
              <a:t>隠匿等の処分をする意思</a:t>
            </a:r>
            <a:r>
              <a:rPr lang="ja-JP" altLang="en-US" sz="2000" dirty="0"/>
              <a:t>を有していたこと。</a:t>
            </a:r>
          </a:p>
          <a:p>
            <a:pPr marL="711200" lvl="2" indent="-263525"/>
            <a:r>
              <a:rPr lang="ja-JP" altLang="en-US" sz="2000" dirty="0"/>
              <a:t>　三　</a:t>
            </a:r>
            <a:r>
              <a:rPr lang="ja-JP" altLang="en-US" sz="2000" b="1" dirty="0">
                <a:solidFill>
                  <a:srgbClr val="002060"/>
                </a:solidFill>
              </a:rPr>
              <a:t>受益者</a:t>
            </a:r>
            <a:r>
              <a:rPr lang="ja-JP" altLang="en-US" sz="2000" dirty="0"/>
              <a:t>が，その行為の当時，債務者が</a:t>
            </a:r>
            <a:r>
              <a:rPr lang="ja-JP" altLang="en-US" sz="2000" b="1" dirty="0">
                <a:solidFill>
                  <a:srgbClr val="002060"/>
                </a:solidFill>
              </a:rPr>
              <a:t>隠匿等の処分をする意思を有していたことを知っていた</a:t>
            </a:r>
            <a:r>
              <a:rPr lang="ja-JP" altLang="en-US" sz="2000" dirty="0"/>
              <a:t>こと</a:t>
            </a:r>
            <a:r>
              <a:rPr lang="ja-JP" altLang="en-US" sz="2000" dirty="0" smtClean="0"/>
              <a:t>。</a:t>
            </a:r>
            <a:endParaRPr lang="ja-JP" altLang="en-US" sz="2000" dirty="0"/>
          </a:p>
        </p:txBody>
      </p:sp>
      <p:sp>
        <p:nvSpPr>
          <p:cNvPr id="4" name="日付プレースホルダー 3"/>
          <p:cNvSpPr>
            <a:spLocks noGrp="1"/>
          </p:cNvSpPr>
          <p:nvPr>
            <p:ph type="dt" sz="half" idx="10"/>
          </p:nvPr>
        </p:nvSpPr>
        <p:spPr/>
        <p:txBody>
          <a:bodyPr/>
          <a:lstStyle/>
          <a:p>
            <a:r>
              <a:rPr kumimoji="1" lang="en-US" altLang="ja-JP" smtClean="0"/>
              <a:t>2015/6/9</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Lecture on Obligation 2015</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32</a:t>
            </a:fld>
            <a:endParaRPr kumimoji="1" lang="ja-JP" altLang="en-US"/>
          </a:p>
        </p:txBody>
      </p:sp>
    </p:spTree>
    <p:extLst>
      <p:ext uri="{BB962C8B-B14F-4D97-AF65-F5344CB8AC3E}">
        <p14:creationId xmlns:p14="http://schemas.microsoft.com/office/powerpoint/2010/main" val="4198751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32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375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up)">
                                      <p:cBhvr>
                                        <p:cTn id="22" dur="175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up)">
                                      <p:cBhvr>
                                        <p:cTn id="27" dur="1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民法改正法案</a:t>
            </a:r>
            <a:r>
              <a:rPr lang="ja-JP" altLang="en-US" dirty="0" smtClean="0"/>
              <a:t>（</a:t>
            </a:r>
            <a:r>
              <a:rPr lang="en-US" altLang="ja-JP" dirty="0" smtClean="0"/>
              <a:t>3/14</a:t>
            </a:r>
            <a:r>
              <a:rPr lang="ja-JP" altLang="en-US" dirty="0" smtClean="0"/>
              <a:t>）</a:t>
            </a:r>
            <a:r>
              <a:rPr lang="ja-JP" altLang="en-US" dirty="0"/>
              <a:t> </a:t>
            </a:r>
            <a:r>
              <a:rPr lang="ja-JP" altLang="en-US" sz="3100" dirty="0"/>
              <a:t>←</a:t>
            </a:r>
            <a:r>
              <a:rPr lang="ja-JP" altLang="en-US" sz="3100" dirty="0">
                <a:hlinkClick r:id="rId3" action="ppaction://hlinksldjump"/>
              </a:rPr>
              <a:t>目次</a:t>
            </a:r>
            <a:r>
              <a:rPr lang="en-US" altLang="ja-JP" dirty="0" smtClean="0"/>
              <a:t/>
            </a:r>
            <a:br>
              <a:rPr lang="en-US" altLang="ja-JP" dirty="0" smtClean="0"/>
            </a:br>
            <a:r>
              <a:rPr lang="ja-JP" altLang="en-US" sz="3600" dirty="0" smtClean="0"/>
              <a:t>要件</a:t>
            </a:r>
            <a:r>
              <a:rPr lang="en-US" altLang="ja-JP" sz="3600" dirty="0" smtClean="0"/>
              <a:t>2</a:t>
            </a:r>
            <a:r>
              <a:rPr lang="ja-JP" altLang="en-US" sz="3600" dirty="0" smtClean="0"/>
              <a:t>：将来の処分行為（担保供与等）</a:t>
            </a:r>
            <a:endParaRPr kumimoji="1" lang="ja-JP" altLang="en-US" sz="3600" dirty="0"/>
          </a:p>
        </p:txBody>
      </p:sp>
      <p:sp>
        <p:nvSpPr>
          <p:cNvPr id="3" name="コンテンツ プレースホルダー 2"/>
          <p:cNvSpPr>
            <a:spLocks noGrp="1"/>
          </p:cNvSpPr>
          <p:nvPr>
            <p:ph idx="1"/>
          </p:nvPr>
        </p:nvSpPr>
        <p:spPr>
          <a:xfrm>
            <a:off x="251520" y="1600200"/>
            <a:ext cx="8640960" cy="4525963"/>
          </a:xfrm>
        </p:spPr>
        <p:txBody>
          <a:bodyPr>
            <a:noAutofit/>
          </a:bodyPr>
          <a:lstStyle/>
          <a:p>
            <a:r>
              <a:rPr lang="ja-JP" altLang="en-US" sz="2000" dirty="0" smtClean="0"/>
              <a:t>第</a:t>
            </a:r>
            <a:r>
              <a:rPr lang="en-US" altLang="ja-JP" sz="2000" dirty="0" smtClean="0"/>
              <a:t>424</a:t>
            </a:r>
            <a:r>
              <a:rPr lang="ja-JP" altLang="en-US" sz="2000" dirty="0"/>
              <a:t>条の</a:t>
            </a:r>
            <a:r>
              <a:rPr lang="en-US" altLang="ja-JP" sz="2000" dirty="0"/>
              <a:t>3</a:t>
            </a:r>
            <a:r>
              <a:rPr lang="ja-JP" altLang="en-US" sz="2000" dirty="0"/>
              <a:t>（特定の債権者に対する担保の供与等の特則）</a:t>
            </a:r>
          </a:p>
          <a:p>
            <a:pPr marL="457200" lvl="1" indent="-274638"/>
            <a:r>
              <a:rPr lang="ja-JP" altLang="en-US" sz="1800" dirty="0"/>
              <a:t>①債務者がした既存の債務についての担保の供与又は債務の消滅に関する行為について，債権者は，次に掲げる要件のいずれにも該当する場合に限り，詐害行為取消請求をすることができる。</a:t>
            </a:r>
          </a:p>
          <a:p>
            <a:pPr marL="708025" lvl="2" indent="-250825"/>
            <a:r>
              <a:rPr lang="ja-JP" altLang="en-US" sz="1600" dirty="0"/>
              <a:t>　一　その行為が，債務者が支払不能（債務者が，支払能力を欠くために，その債務のうち弁済期にあるものにつき，一般的かつ継続的に弁済することができない状態をいう。次項第一号において同じ。）の時に行われたものであること。</a:t>
            </a:r>
          </a:p>
          <a:p>
            <a:pPr marL="708025" lvl="2" indent="-250825"/>
            <a:r>
              <a:rPr lang="ja-JP" altLang="en-US" sz="1600" dirty="0"/>
              <a:t>　二　その行為が，債務者と受益者とが通謀して他の債権者を害する意図をもって行われたものであること。</a:t>
            </a:r>
          </a:p>
          <a:p>
            <a:pPr marL="457200" lvl="1" indent="-274638"/>
            <a:r>
              <a:rPr lang="ja-JP" altLang="en-US" sz="1800" dirty="0"/>
              <a:t>②前項に規定する行為が，債務者の義務に属せず，又はその時期が債務者の義務に属しないものである場合において，次に掲げる要件のいずれにも該当するときは，債権者は，同項の規定にかかわらず，その行為について，詐害行為取消請求をすることができる。</a:t>
            </a:r>
          </a:p>
          <a:p>
            <a:pPr marL="617538" lvl="2" indent="-160338"/>
            <a:r>
              <a:rPr lang="ja-JP" altLang="en-US" sz="1600" dirty="0"/>
              <a:t>　一　その行為が，債務者が支払不能になる前</a:t>
            </a:r>
            <a:r>
              <a:rPr lang="en-US" altLang="ja-JP" sz="1600" dirty="0"/>
              <a:t>30</a:t>
            </a:r>
            <a:r>
              <a:rPr lang="ja-JP" altLang="en-US" sz="1600" dirty="0"/>
              <a:t>日以内に行われたものであること。</a:t>
            </a:r>
          </a:p>
          <a:p>
            <a:pPr marL="617538" lvl="2" indent="-160338"/>
            <a:r>
              <a:rPr lang="ja-JP" altLang="en-US" sz="1600" dirty="0"/>
              <a:t>　二　その行為が，債務者と受益者とが通謀して他の債権者を害する意図をもって行われたものであること。</a:t>
            </a:r>
          </a:p>
          <a:p>
            <a:endParaRPr kumimoji="1" lang="ja-JP" altLang="en-US" sz="2400" dirty="0"/>
          </a:p>
        </p:txBody>
      </p:sp>
      <p:sp>
        <p:nvSpPr>
          <p:cNvPr id="4" name="日付プレースホルダー 3"/>
          <p:cNvSpPr>
            <a:spLocks noGrp="1"/>
          </p:cNvSpPr>
          <p:nvPr>
            <p:ph type="dt" sz="half" idx="10"/>
          </p:nvPr>
        </p:nvSpPr>
        <p:spPr/>
        <p:txBody>
          <a:bodyPr/>
          <a:lstStyle/>
          <a:p>
            <a:r>
              <a:rPr kumimoji="1" lang="en-US" altLang="ja-JP" smtClean="0"/>
              <a:t>2015/6/9</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Lecture on Obligation 2015</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33</a:t>
            </a:fld>
            <a:endParaRPr kumimoji="1" lang="ja-JP" altLang="en-US"/>
          </a:p>
        </p:txBody>
      </p:sp>
    </p:spTree>
    <p:extLst>
      <p:ext uri="{BB962C8B-B14F-4D97-AF65-F5344CB8AC3E}">
        <p14:creationId xmlns:p14="http://schemas.microsoft.com/office/powerpoint/2010/main" val="1007476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3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2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up)">
                                      <p:cBhvr>
                                        <p:cTn id="22" dur="125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up)">
                                      <p:cBhvr>
                                        <p:cTn id="27" dur="325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up)">
                                      <p:cBhvr>
                                        <p:cTn id="37" dur="125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民法改正法案</a:t>
            </a:r>
            <a:r>
              <a:rPr lang="ja-JP" altLang="en-US" dirty="0" smtClean="0"/>
              <a:t>（</a:t>
            </a:r>
            <a:r>
              <a:rPr lang="en-US" altLang="ja-JP" dirty="0" smtClean="0"/>
              <a:t>4/14</a:t>
            </a:r>
            <a:r>
              <a:rPr lang="ja-JP" altLang="en-US" dirty="0" smtClean="0"/>
              <a:t>）</a:t>
            </a:r>
            <a:r>
              <a:rPr lang="ja-JP" altLang="en-US" dirty="0"/>
              <a:t> </a:t>
            </a:r>
            <a:r>
              <a:rPr lang="ja-JP" altLang="en-US" sz="3100" dirty="0"/>
              <a:t>←</a:t>
            </a:r>
            <a:r>
              <a:rPr lang="ja-JP" altLang="en-US" sz="3100" dirty="0">
                <a:hlinkClick r:id="rId3" action="ppaction://hlinksldjump"/>
              </a:rPr>
              <a:t>目次</a:t>
            </a:r>
            <a:r>
              <a:rPr lang="en-US" altLang="ja-JP" dirty="0" smtClean="0"/>
              <a:t/>
            </a:r>
            <a:br>
              <a:rPr lang="en-US" altLang="ja-JP" dirty="0" smtClean="0"/>
            </a:br>
            <a:r>
              <a:rPr lang="ja-JP" altLang="en-US" dirty="0" smtClean="0"/>
              <a:t>要件</a:t>
            </a:r>
            <a:r>
              <a:rPr lang="en-US" altLang="ja-JP" dirty="0" smtClean="0"/>
              <a:t>3</a:t>
            </a:r>
            <a:r>
              <a:rPr lang="ja-JP" altLang="en-US" dirty="0" smtClean="0"/>
              <a:t>：偏頗行為</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smtClean="0"/>
              <a:t>第</a:t>
            </a:r>
            <a:r>
              <a:rPr lang="en-US" altLang="ja-JP" dirty="0" smtClean="0"/>
              <a:t>424</a:t>
            </a:r>
            <a:r>
              <a:rPr lang="ja-JP" altLang="en-US" dirty="0"/>
              <a:t>条の</a:t>
            </a:r>
            <a:r>
              <a:rPr lang="en-US" altLang="ja-JP" dirty="0"/>
              <a:t>4</a:t>
            </a:r>
            <a:r>
              <a:rPr lang="ja-JP" altLang="en-US" dirty="0"/>
              <a:t>（過大な代物弁済等の特則）</a:t>
            </a:r>
          </a:p>
          <a:p>
            <a:pPr lvl="1"/>
            <a:r>
              <a:rPr lang="ja-JP" altLang="en-US" dirty="0"/>
              <a:t>債務者がした債務の消滅に関する行為であって，</a:t>
            </a:r>
            <a:r>
              <a:rPr lang="ja-JP" altLang="en-US" b="1" dirty="0">
                <a:solidFill>
                  <a:srgbClr val="002060"/>
                </a:solidFill>
              </a:rPr>
              <a:t>受益者の受けた給付の価額がその行為によって消滅した債務の額より過大である</a:t>
            </a:r>
            <a:r>
              <a:rPr lang="ja-JP" altLang="en-US" dirty="0"/>
              <a:t>ものについて，第</a:t>
            </a:r>
            <a:r>
              <a:rPr lang="en-US" altLang="ja-JP" dirty="0"/>
              <a:t>424</a:t>
            </a:r>
            <a:r>
              <a:rPr lang="ja-JP" altLang="en-US" dirty="0"/>
              <a:t>条に規定する要件に該当するときは</a:t>
            </a:r>
            <a:r>
              <a:rPr lang="ja-JP" altLang="en-US" dirty="0" smtClean="0"/>
              <a:t>，</a:t>
            </a:r>
            <a:endParaRPr lang="en-US" altLang="ja-JP" dirty="0" smtClean="0"/>
          </a:p>
          <a:p>
            <a:pPr lvl="1"/>
            <a:r>
              <a:rPr lang="ja-JP" altLang="en-US" dirty="0" smtClean="0"/>
              <a:t>債権者</a:t>
            </a:r>
            <a:r>
              <a:rPr lang="ja-JP" altLang="en-US" dirty="0"/>
              <a:t>は，前条第</a:t>
            </a:r>
            <a:r>
              <a:rPr lang="en-US" altLang="ja-JP" dirty="0"/>
              <a:t>1</a:t>
            </a:r>
            <a:r>
              <a:rPr lang="ja-JP" altLang="en-US" dirty="0"/>
              <a:t>項の規定にかかわらず，その消滅した債務の額に相当する部分以外の部分については，詐害行為取消請求をすることができる</a:t>
            </a:r>
            <a:r>
              <a:rPr lang="ja-JP" altLang="en-US" dirty="0" smtClean="0"/>
              <a:t>。</a:t>
            </a:r>
            <a:endParaRPr lang="ja-JP" altLang="en-US" dirty="0"/>
          </a:p>
        </p:txBody>
      </p:sp>
      <p:sp>
        <p:nvSpPr>
          <p:cNvPr id="4" name="日付プレースホルダー 3"/>
          <p:cNvSpPr>
            <a:spLocks noGrp="1"/>
          </p:cNvSpPr>
          <p:nvPr>
            <p:ph type="dt" sz="half" idx="10"/>
          </p:nvPr>
        </p:nvSpPr>
        <p:spPr/>
        <p:txBody>
          <a:bodyPr/>
          <a:lstStyle/>
          <a:p>
            <a:r>
              <a:rPr kumimoji="1" lang="en-US" altLang="ja-JP" smtClean="0"/>
              <a:t>2015/6/9</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Lecture on Obligation 2015</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34</a:t>
            </a:fld>
            <a:endParaRPr kumimoji="1" lang="ja-JP" altLang="en-US"/>
          </a:p>
        </p:txBody>
      </p:sp>
    </p:spTree>
    <p:extLst>
      <p:ext uri="{BB962C8B-B14F-4D97-AF65-F5344CB8AC3E}">
        <p14:creationId xmlns:p14="http://schemas.microsoft.com/office/powerpoint/2010/main" val="2242603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37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3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民法改正法案</a:t>
            </a:r>
            <a:r>
              <a:rPr lang="ja-JP" altLang="en-US" dirty="0" smtClean="0"/>
              <a:t>（</a:t>
            </a:r>
            <a:r>
              <a:rPr lang="en-US" altLang="ja-JP" dirty="0" smtClean="0"/>
              <a:t>5/14</a:t>
            </a:r>
            <a:r>
              <a:rPr lang="ja-JP" altLang="en-US" dirty="0" smtClean="0"/>
              <a:t>）</a:t>
            </a:r>
            <a:r>
              <a:rPr lang="ja-JP" altLang="en-US" dirty="0"/>
              <a:t> </a:t>
            </a:r>
            <a:r>
              <a:rPr lang="ja-JP" altLang="en-US" sz="3100" dirty="0"/>
              <a:t>←</a:t>
            </a:r>
            <a:r>
              <a:rPr lang="ja-JP" altLang="en-US" sz="3100" dirty="0">
                <a:hlinkClick r:id="rId3" action="ppaction://hlinksldjump"/>
              </a:rPr>
              <a:t>目次</a:t>
            </a:r>
            <a:r>
              <a:rPr lang="en-US" altLang="ja-JP" dirty="0" smtClean="0"/>
              <a:t/>
            </a:r>
            <a:br>
              <a:rPr lang="en-US" altLang="ja-JP" dirty="0" smtClean="0"/>
            </a:br>
            <a:r>
              <a:rPr lang="ja-JP" altLang="en-US" sz="3600" b="1" dirty="0"/>
              <a:t>転</a:t>
            </a:r>
            <a:r>
              <a:rPr lang="ja-JP" altLang="en-US" sz="3600" b="1" dirty="0" smtClean="0"/>
              <a:t>得者への請求</a:t>
            </a:r>
            <a:endParaRPr kumimoji="1" lang="ja-JP" altLang="en-US" sz="3600" b="1" dirty="0">
              <a:solidFill>
                <a:srgbClr val="FF0000"/>
              </a:solidFill>
            </a:endParaRPr>
          </a:p>
        </p:txBody>
      </p:sp>
      <p:sp>
        <p:nvSpPr>
          <p:cNvPr id="3" name="コンテンツ プレースホルダー 2"/>
          <p:cNvSpPr>
            <a:spLocks noGrp="1"/>
          </p:cNvSpPr>
          <p:nvPr>
            <p:ph idx="1"/>
          </p:nvPr>
        </p:nvSpPr>
        <p:spPr/>
        <p:txBody>
          <a:bodyPr>
            <a:normAutofit fontScale="85000" lnSpcReduction="10000"/>
          </a:bodyPr>
          <a:lstStyle/>
          <a:p>
            <a:r>
              <a:rPr lang="ja-JP" altLang="en-US" dirty="0" smtClean="0"/>
              <a:t>第</a:t>
            </a:r>
            <a:r>
              <a:rPr lang="en-US" altLang="ja-JP" dirty="0" smtClean="0"/>
              <a:t>424</a:t>
            </a:r>
            <a:r>
              <a:rPr lang="ja-JP" altLang="en-US" dirty="0"/>
              <a:t>条の</a:t>
            </a:r>
            <a:r>
              <a:rPr lang="en-US" altLang="ja-JP" dirty="0"/>
              <a:t>5</a:t>
            </a:r>
            <a:r>
              <a:rPr lang="ja-JP" altLang="en-US" dirty="0"/>
              <a:t>（転得者に対する詐害行為取消請求）</a:t>
            </a:r>
          </a:p>
          <a:p>
            <a:pPr marL="617538" lvl="1" indent="-342900"/>
            <a:r>
              <a:rPr lang="ja-JP" altLang="en-US" dirty="0"/>
              <a:t>債権者は，受益者に対して詐害行為取消請求をすることができる場合において，受益者に移転した財産を転得した者があるときは，次の各号に掲げる区分に応じ，それぞれ当該各号に定める場合に限り，その転得者に対しても，詐害行為取消請求をすることができる。</a:t>
            </a:r>
          </a:p>
          <a:p>
            <a:pPr marL="708025" lvl="2" indent="-250825"/>
            <a:r>
              <a:rPr lang="ja-JP" altLang="en-US" dirty="0"/>
              <a:t>　一　その転得者が受益者から転得した者である場合 その転得者が，転得の当時，債務者がした行為が債権者を害することを知っていたとき。</a:t>
            </a:r>
          </a:p>
          <a:p>
            <a:pPr marL="708025" lvl="2" indent="-250825"/>
            <a:r>
              <a:rPr lang="ja-JP" altLang="en-US" dirty="0"/>
              <a:t>　二　その転得者が他の転得者から転得した者である場合 その転得者及びその前に転得した全ての転得者が，それぞれの転得の当時，債務者がした行為が債権者を害することを知っていたとき</a:t>
            </a:r>
            <a:r>
              <a:rPr lang="ja-JP" altLang="en-US" dirty="0" smtClean="0"/>
              <a:t>。</a:t>
            </a:r>
            <a:endParaRPr lang="ja-JP" altLang="en-US" dirty="0"/>
          </a:p>
        </p:txBody>
      </p:sp>
      <p:sp>
        <p:nvSpPr>
          <p:cNvPr id="4" name="日付プレースホルダー 3"/>
          <p:cNvSpPr>
            <a:spLocks noGrp="1"/>
          </p:cNvSpPr>
          <p:nvPr>
            <p:ph type="dt" sz="half" idx="10"/>
          </p:nvPr>
        </p:nvSpPr>
        <p:spPr/>
        <p:txBody>
          <a:bodyPr/>
          <a:lstStyle/>
          <a:p>
            <a:r>
              <a:rPr kumimoji="1" lang="en-US" altLang="ja-JP" smtClean="0"/>
              <a:t>2015/6/9</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Lecture on Obligation 2015</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35</a:t>
            </a:fld>
            <a:endParaRPr kumimoji="1" lang="ja-JP" altLang="en-US"/>
          </a:p>
        </p:txBody>
      </p:sp>
    </p:spTree>
    <p:extLst>
      <p:ext uri="{BB962C8B-B14F-4D97-AF65-F5344CB8AC3E}">
        <p14:creationId xmlns:p14="http://schemas.microsoft.com/office/powerpoint/2010/main" val="3121735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1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225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up)">
                                      <p:cBhvr>
                                        <p:cTn id="22" dur="27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民法改正法案</a:t>
            </a:r>
            <a:r>
              <a:rPr lang="ja-JP" altLang="en-US" dirty="0" smtClean="0"/>
              <a:t>（</a:t>
            </a:r>
            <a:r>
              <a:rPr lang="en-US" altLang="ja-JP" dirty="0" smtClean="0"/>
              <a:t>6/14</a:t>
            </a:r>
            <a:r>
              <a:rPr lang="ja-JP" altLang="en-US" dirty="0" smtClean="0"/>
              <a:t>）</a:t>
            </a:r>
            <a:r>
              <a:rPr lang="ja-JP" altLang="en-US" dirty="0"/>
              <a:t> </a:t>
            </a:r>
            <a:r>
              <a:rPr lang="ja-JP" altLang="en-US" sz="3100" dirty="0"/>
              <a:t>←</a:t>
            </a:r>
            <a:r>
              <a:rPr lang="ja-JP" altLang="en-US" sz="3100" dirty="0">
                <a:hlinkClick r:id="rId3" action="ppaction://hlinksldjump"/>
              </a:rPr>
              <a:t>目次</a:t>
            </a:r>
            <a:r>
              <a:rPr lang="en-US" altLang="ja-JP" dirty="0" smtClean="0"/>
              <a:t/>
            </a:r>
            <a:br>
              <a:rPr lang="en-US" altLang="ja-JP" dirty="0" smtClean="0"/>
            </a:br>
            <a:r>
              <a:rPr lang="ja-JP" altLang="en-US" sz="3600" dirty="0"/>
              <a:t>詐害行為取消権</a:t>
            </a:r>
            <a:r>
              <a:rPr lang="ja-JP" altLang="en-US" sz="3600" dirty="0" smtClean="0"/>
              <a:t>の効果（</a:t>
            </a:r>
            <a:r>
              <a:rPr lang="ja-JP" altLang="en-US" sz="3600" b="1" dirty="0" smtClean="0">
                <a:solidFill>
                  <a:srgbClr val="FF0000"/>
                </a:solidFill>
              </a:rPr>
              <a:t>立法の過誤</a:t>
            </a:r>
            <a:r>
              <a:rPr lang="ja-JP" altLang="en-US" sz="3600" dirty="0" smtClean="0"/>
              <a:t>）</a:t>
            </a:r>
            <a:endParaRPr kumimoji="1" lang="ja-JP" altLang="en-US" sz="3600" dirty="0"/>
          </a:p>
        </p:txBody>
      </p:sp>
      <p:sp>
        <p:nvSpPr>
          <p:cNvPr id="3" name="コンテンツ プレースホルダー 2"/>
          <p:cNvSpPr>
            <a:spLocks noGrp="1"/>
          </p:cNvSpPr>
          <p:nvPr>
            <p:ph idx="1"/>
          </p:nvPr>
        </p:nvSpPr>
        <p:spPr/>
        <p:txBody>
          <a:bodyPr>
            <a:normAutofit fontScale="85000" lnSpcReduction="10000"/>
          </a:bodyPr>
          <a:lstStyle/>
          <a:p>
            <a:r>
              <a:rPr lang="ja-JP" altLang="en-US" dirty="0" smtClean="0"/>
              <a:t>第</a:t>
            </a:r>
            <a:r>
              <a:rPr lang="en-US" altLang="ja-JP" dirty="0" smtClean="0"/>
              <a:t>424</a:t>
            </a:r>
            <a:r>
              <a:rPr lang="ja-JP" altLang="en-US" dirty="0"/>
              <a:t>条の</a:t>
            </a:r>
            <a:r>
              <a:rPr lang="en-US" altLang="ja-JP" dirty="0"/>
              <a:t>6</a:t>
            </a:r>
            <a:r>
              <a:rPr lang="ja-JP" altLang="en-US" dirty="0"/>
              <a:t>（財産の返還又は価額の償還の請求）</a:t>
            </a:r>
          </a:p>
          <a:p>
            <a:pPr lvl="1"/>
            <a:r>
              <a:rPr lang="ja-JP" altLang="en-US" dirty="0"/>
              <a:t>①</a:t>
            </a:r>
            <a:r>
              <a:rPr lang="ja-JP" altLang="en-US" b="1" dirty="0">
                <a:solidFill>
                  <a:srgbClr val="FF0000"/>
                </a:solidFill>
              </a:rPr>
              <a:t>債権者は</a:t>
            </a:r>
            <a:r>
              <a:rPr lang="ja-JP" altLang="en-US" dirty="0"/>
              <a:t>，受益者に対する詐害行為取消請求において，債務者がした行為の取消しとともに，その行為によって</a:t>
            </a:r>
            <a:r>
              <a:rPr lang="ja-JP" altLang="en-US" b="1" dirty="0">
                <a:solidFill>
                  <a:srgbClr val="FF0000"/>
                </a:solidFill>
              </a:rPr>
              <a:t>受益者に移転した財産の返還を請求することができる</a:t>
            </a:r>
            <a:r>
              <a:rPr lang="ja-JP" altLang="en-US" dirty="0" smtClean="0"/>
              <a:t>。</a:t>
            </a:r>
            <a:endParaRPr lang="en-US" altLang="ja-JP" dirty="0" smtClean="0"/>
          </a:p>
          <a:p>
            <a:pPr lvl="1"/>
            <a:r>
              <a:rPr lang="ja-JP" altLang="en-US" dirty="0" smtClean="0"/>
              <a:t>受益者</a:t>
            </a:r>
            <a:r>
              <a:rPr lang="ja-JP" altLang="en-US" dirty="0"/>
              <a:t>がその財産の返還をすることが困難であるときは，</a:t>
            </a:r>
            <a:r>
              <a:rPr lang="ja-JP" altLang="en-US" b="1" dirty="0">
                <a:solidFill>
                  <a:srgbClr val="FF0000"/>
                </a:solidFill>
              </a:rPr>
              <a:t>債権者は</a:t>
            </a:r>
            <a:r>
              <a:rPr lang="ja-JP" altLang="en-US" dirty="0"/>
              <a:t>，その</a:t>
            </a:r>
            <a:r>
              <a:rPr lang="ja-JP" altLang="en-US" b="1" dirty="0">
                <a:solidFill>
                  <a:srgbClr val="FF0000"/>
                </a:solidFill>
              </a:rPr>
              <a:t>価額の償還を請求することができる</a:t>
            </a:r>
            <a:r>
              <a:rPr lang="ja-JP" altLang="en-US" dirty="0"/>
              <a:t>。</a:t>
            </a:r>
          </a:p>
          <a:p>
            <a:pPr lvl="1"/>
            <a:r>
              <a:rPr lang="ja-JP" altLang="en-US" dirty="0"/>
              <a:t>②</a:t>
            </a:r>
            <a:r>
              <a:rPr lang="ja-JP" altLang="en-US" b="1" dirty="0">
                <a:solidFill>
                  <a:srgbClr val="FF0000"/>
                </a:solidFill>
              </a:rPr>
              <a:t>債権者は</a:t>
            </a:r>
            <a:r>
              <a:rPr lang="ja-JP" altLang="en-US" dirty="0"/>
              <a:t>，転得者に対する詐害行為取消請求において，債務者がした行為の取消しとともに，</a:t>
            </a:r>
            <a:r>
              <a:rPr lang="ja-JP" altLang="en-US" b="1" dirty="0">
                <a:solidFill>
                  <a:srgbClr val="FF0000"/>
                </a:solidFill>
              </a:rPr>
              <a:t>転得者が転得した財産の返還を請求することができる</a:t>
            </a:r>
            <a:r>
              <a:rPr lang="ja-JP" altLang="en-US" dirty="0" smtClean="0"/>
              <a:t>。</a:t>
            </a:r>
            <a:endParaRPr lang="en-US" altLang="ja-JP" dirty="0" smtClean="0"/>
          </a:p>
          <a:p>
            <a:pPr lvl="1"/>
            <a:r>
              <a:rPr lang="ja-JP" altLang="en-US" dirty="0" smtClean="0"/>
              <a:t>転</a:t>
            </a:r>
            <a:r>
              <a:rPr lang="ja-JP" altLang="en-US" dirty="0"/>
              <a:t>得者がその財産の返還をすることが困難であるときは，</a:t>
            </a:r>
            <a:r>
              <a:rPr lang="ja-JP" altLang="en-US" b="1" dirty="0">
                <a:solidFill>
                  <a:srgbClr val="FF0000"/>
                </a:solidFill>
              </a:rPr>
              <a:t>債権者は</a:t>
            </a:r>
            <a:r>
              <a:rPr lang="ja-JP" altLang="en-US" dirty="0"/>
              <a:t>，その</a:t>
            </a:r>
            <a:r>
              <a:rPr lang="ja-JP" altLang="en-US" b="1" dirty="0">
                <a:solidFill>
                  <a:srgbClr val="FF0000"/>
                </a:solidFill>
              </a:rPr>
              <a:t>価額の償還を請求することができる</a:t>
            </a:r>
            <a:r>
              <a:rPr lang="ja-JP" altLang="en-US" dirty="0" smtClean="0"/>
              <a:t>。</a:t>
            </a:r>
            <a:endParaRPr lang="ja-JP" altLang="en-US" dirty="0"/>
          </a:p>
        </p:txBody>
      </p:sp>
      <p:sp>
        <p:nvSpPr>
          <p:cNvPr id="4" name="日付プレースホルダー 3"/>
          <p:cNvSpPr>
            <a:spLocks noGrp="1"/>
          </p:cNvSpPr>
          <p:nvPr>
            <p:ph type="dt" sz="half" idx="10"/>
          </p:nvPr>
        </p:nvSpPr>
        <p:spPr/>
        <p:txBody>
          <a:bodyPr/>
          <a:lstStyle/>
          <a:p>
            <a:r>
              <a:rPr kumimoji="1" lang="en-US" altLang="ja-JP" smtClean="0"/>
              <a:t>2015/6/9</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Lecture on Obligation 2015</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36</a:t>
            </a:fld>
            <a:endParaRPr kumimoji="1" lang="ja-JP" altLang="en-US"/>
          </a:p>
        </p:txBody>
      </p:sp>
    </p:spTree>
    <p:extLst>
      <p:ext uri="{BB962C8B-B14F-4D97-AF65-F5344CB8AC3E}">
        <p14:creationId xmlns:p14="http://schemas.microsoft.com/office/powerpoint/2010/main" val="73297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3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up)">
                                      <p:cBhvr>
                                        <p:cTn id="22" dur="275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up)">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民法改正法案</a:t>
            </a:r>
            <a:r>
              <a:rPr lang="ja-JP" altLang="en-US" dirty="0" smtClean="0"/>
              <a:t>（</a:t>
            </a:r>
            <a:r>
              <a:rPr lang="en-US" altLang="ja-JP" dirty="0" smtClean="0"/>
              <a:t>7/14</a:t>
            </a:r>
            <a:r>
              <a:rPr lang="ja-JP" altLang="en-US" dirty="0" smtClean="0"/>
              <a:t>）</a:t>
            </a:r>
            <a:r>
              <a:rPr lang="ja-JP" altLang="en-US" dirty="0"/>
              <a:t> </a:t>
            </a:r>
            <a:r>
              <a:rPr lang="ja-JP" altLang="en-US" sz="3100" dirty="0"/>
              <a:t>←</a:t>
            </a:r>
            <a:r>
              <a:rPr lang="ja-JP" altLang="en-US" sz="3100" dirty="0">
                <a:hlinkClick r:id="rId3" action="ppaction://hlinksldjump"/>
              </a:rPr>
              <a:t>目次</a:t>
            </a:r>
            <a:r>
              <a:rPr lang="en-US" altLang="ja-JP" dirty="0" smtClean="0"/>
              <a:t/>
            </a:r>
            <a:br>
              <a:rPr lang="en-US" altLang="ja-JP" dirty="0" smtClean="0"/>
            </a:br>
            <a:r>
              <a:rPr lang="ja-JP" altLang="en-US" sz="3600" dirty="0" smtClean="0"/>
              <a:t>訴えの被告と訴訟告知</a:t>
            </a:r>
            <a:endParaRPr kumimoji="1" lang="ja-JP" altLang="en-US" sz="3600" dirty="0"/>
          </a:p>
        </p:txBody>
      </p:sp>
      <p:sp>
        <p:nvSpPr>
          <p:cNvPr id="3" name="コンテンツ プレースホルダー 2"/>
          <p:cNvSpPr>
            <a:spLocks noGrp="1"/>
          </p:cNvSpPr>
          <p:nvPr>
            <p:ph idx="1"/>
          </p:nvPr>
        </p:nvSpPr>
        <p:spPr/>
        <p:txBody>
          <a:bodyPr>
            <a:normAutofit fontScale="92500" lnSpcReduction="10000"/>
          </a:bodyPr>
          <a:lstStyle/>
          <a:p>
            <a:r>
              <a:rPr lang="ja-JP" altLang="en-US" dirty="0" smtClean="0"/>
              <a:t>第</a:t>
            </a:r>
            <a:r>
              <a:rPr lang="en-US" altLang="ja-JP" dirty="0" smtClean="0"/>
              <a:t>424</a:t>
            </a:r>
            <a:r>
              <a:rPr lang="ja-JP" altLang="en-US" dirty="0"/>
              <a:t>条の</a:t>
            </a:r>
            <a:r>
              <a:rPr lang="en-US" altLang="ja-JP" dirty="0"/>
              <a:t>7</a:t>
            </a:r>
            <a:r>
              <a:rPr lang="ja-JP" altLang="en-US" dirty="0"/>
              <a:t>（被告及び訴訟告知）</a:t>
            </a:r>
          </a:p>
          <a:p>
            <a:pPr lvl="1"/>
            <a:r>
              <a:rPr lang="ja-JP" altLang="en-US" dirty="0"/>
              <a:t>①詐害行為取消請求に係る訴えについては，次の各号に掲げる区分に応じ，それぞれ当該各号に定める者を被告とする。</a:t>
            </a:r>
          </a:p>
          <a:p>
            <a:pPr lvl="2"/>
            <a:r>
              <a:rPr lang="ja-JP" altLang="en-US" dirty="0"/>
              <a:t>　一　</a:t>
            </a:r>
            <a:r>
              <a:rPr lang="ja-JP" altLang="en-US" b="1" dirty="0"/>
              <a:t>受益者に対する</a:t>
            </a:r>
            <a:r>
              <a:rPr lang="ja-JP" altLang="en-US" dirty="0"/>
              <a:t>詐害行為取消請求に係る</a:t>
            </a:r>
            <a:r>
              <a:rPr lang="ja-JP" altLang="en-US" b="1" dirty="0"/>
              <a:t>訴え</a:t>
            </a:r>
            <a:r>
              <a:rPr lang="ja-JP" altLang="en-US" dirty="0"/>
              <a:t> </a:t>
            </a:r>
            <a:r>
              <a:rPr lang="ja-JP" altLang="en-US" b="1" dirty="0"/>
              <a:t>受益者</a:t>
            </a:r>
          </a:p>
          <a:p>
            <a:pPr lvl="2"/>
            <a:r>
              <a:rPr lang="ja-JP" altLang="en-US" dirty="0"/>
              <a:t>　二　</a:t>
            </a:r>
            <a:r>
              <a:rPr lang="ja-JP" altLang="en-US" b="1" dirty="0">
                <a:solidFill>
                  <a:srgbClr val="002060"/>
                </a:solidFill>
              </a:rPr>
              <a:t>転得者に対する</a:t>
            </a:r>
            <a:r>
              <a:rPr lang="ja-JP" altLang="en-US" dirty="0"/>
              <a:t>詐害行為取消請求に係る</a:t>
            </a:r>
            <a:r>
              <a:rPr lang="ja-JP" altLang="en-US" b="1" dirty="0">
                <a:solidFill>
                  <a:srgbClr val="002060"/>
                </a:solidFill>
              </a:rPr>
              <a:t>訴え</a:t>
            </a:r>
            <a:r>
              <a:rPr lang="ja-JP" altLang="en-US" dirty="0"/>
              <a:t> その詐害行為取消請求の相手方である</a:t>
            </a:r>
            <a:r>
              <a:rPr lang="ja-JP" altLang="en-US" b="1" dirty="0"/>
              <a:t>転得者</a:t>
            </a:r>
          </a:p>
          <a:p>
            <a:pPr lvl="1"/>
            <a:r>
              <a:rPr lang="ja-JP" altLang="en-US" dirty="0"/>
              <a:t>②債権者は，詐害行為取消請求に係る訴えを提起したときは，遅滞なく，</a:t>
            </a:r>
            <a:r>
              <a:rPr lang="ja-JP" altLang="en-US" b="1" dirty="0">
                <a:solidFill>
                  <a:srgbClr val="002060"/>
                </a:solidFill>
              </a:rPr>
              <a:t>債務者に対し，訴訟告知</a:t>
            </a:r>
            <a:r>
              <a:rPr lang="ja-JP" altLang="en-US" dirty="0"/>
              <a:t>をしなければならない。</a:t>
            </a:r>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2015/6/9</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Lecture on Obligation 2015</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37</a:t>
            </a:fld>
            <a:endParaRPr kumimoji="1" lang="ja-JP" altLang="en-US"/>
          </a:p>
        </p:txBody>
      </p:sp>
    </p:spTree>
    <p:extLst>
      <p:ext uri="{BB962C8B-B14F-4D97-AF65-F5344CB8AC3E}">
        <p14:creationId xmlns:p14="http://schemas.microsoft.com/office/powerpoint/2010/main" val="1320749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22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125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up)">
                                      <p:cBhvr>
                                        <p:cTn id="22" dur="175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up)">
                                      <p:cBhvr>
                                        <p:cTn id="27" dur="22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民法改正法案</a:t>
            </a:r>
            <a:r>
              <a:rPr lang="ja-JP" altLang="en-US" dirty="0" smtClean="0"/>
              <a:t>（</a:t>
            </a:r>
            <a:r>
              <a:rPr lang="en-US" altLang="ja-JP" dirty="0" smtClean="0"/>
              <a:t>8/14</a:t>
            </a:r>
            <a:r>
              <a:rPr lang="ja-JP" altLang="en-US" dirty="0" smtClean="0"/>
              <a:t>）</a:t>
            </a:r>
            <a:r>
              <a:rPr lang="ja-JP" altLang="en-US" dirty="0"/>
              <a:t> </a:t>
            </a:r>
            <a:r>
              <a:rPr lang="ja-JP" altLang="en-US" sz="3600" dirty="0"/>
              <a:t>←</a:t>
            </a:r>
            <a:r>
              <a:rPr lang="ja-JP" altLang="en-US" sz="3600" dirty="0">
                <a:hlinkClick r:id="rId3" action="ppaction://hlinksldjump"/>
              </a:rPr>
              <a:t>目次</a:t>
            </a:r>
            <a:r>
              <a:rPr lang="en-US" altLang="ja-JP" dirty="0" smtClean="0"/>
              <a:t/>
            </a:r>
            <a:br>
              <a:rPr lang="en-US" altLang="ja-JP" dirty="0" smtClean="0"/>
            </a:br>
            <a:r>
              <a:rPr lang="ja-JP" altLang="en-US" sz="3600" b="1" dirty="0">
                <a:solidFill>
                  <a:srgbClr val="FF0000"/>
                </a:solidFill>
              </a:rPr>
              <a:t>取消</a:t>
            </a:r>
            <a:r>
              <a:rPr lang="ja-JP" altLang="en-US" sz="3600" b="1" dirty="0" smtClean="0">
                <a:solidFill>
                  <a:srgbClr val="FF0000"/>
                </a:solidFill>
              </a:rPr>
              <a:t>し</a:t>
            </a:r>
            <a:r>
              <a:rPr lang="ja-JP" altLang="en-US" sz="3600" dirty="0" smtClean="0"/>
              <a:t>の範囲（</a:t>
            </a:r>
            <a:r>
              <a:rPr lang="ja-JP" altLang="en-US" sz="3600" b="1" dirty="0" smtClean="0">
                <a:solidFill>
                  <a:srgbClr val="002060"/>
                </a:solidFill>
              </a:rPr>
              <a:t>配当の範囲</a:t>
            </a:r>
            <a:r>
              <a:rPr lang="ja-JP" altLang="en-US" sz="3600" b="1" dirty="0" smtClean="0">
                <a:solidFill>
                  <a:srgbClr val="FF0000"/>
                </a:solidFill>
              </a:rPr>
              <a:t>の誤り</a:t>
            </a:r>
            <a:r>
              <a:rPr lang="ja-JP" altLang="en-US" sz="3600" dirty="0" smtClean="0"/>
              <a:t>）</a:t>
            </a:r>
            <a:endParaRPr kumimoji="1" lang="ja-JP" altLang="en-US" sz="3600" dirty="0"/>
          </a:p>
        </p:txBody>
      </p:sp>
      <p:sp>
        <p:nvSpPr>
          <p:cNvPr id="3" name="コンテンツ プレースホルダー 2"/>
          <p:cNvSpPr>
            <a:spLocks noGrp="1"/>
          </p:cNvSpPr>
          <p:nvPr>
            <p:ph idx="1"/>
          </p:nvPr>
        </p:nvSpPr>
        <p:spPr/>
        <p:txBody>
          <a:bodyPr>
            <a:normAutofit/>
          </a:bodyPr>
          <a:lstStyle/>
          <a:p>
            <a:r>
              <a:rPr lang="ja-JP" altLang="en-US" dirty="0"/>
              <a:t>（新設）第</a:t>
            </a:r>
            <a:r>
              <a:rPr lang="en-US" altLang="ja-JP" dirty="0"/>
              <a:t>424</a:t>
            </a:r>
            <a:r>
              <a:rPr lang="ja-JP" altLang="en-US" dirty="0"/>
              <a:t>条の</a:t>
            </a:r>
            <a:r>
              <a:rPr lang="en-US" altLang="ja-JP" dirty="0"/>
              <a:t>8</a:t>
            </a:r>
            <a:r>
              <a:rPr lang="ja-JP" altLang="en-US" dirty="0"/>
              <a:t>（詐害行為の取消しの範囲）</a:t>
            </a:r>
          </a:p>
          <a:p>
            <a:pPr lvl="1"/>
            <a:r>
              <a:rPr lang="ja-JP" altLang="en-US" dirty="0" smtClean="0"/>
              <a:t>①債権者は，詐害行為取消請求をする場合において，債務者がした行為の目的が可分であるときは，</a:t>
            </a:r>
            <a:r>
              <a:rPr lang="ja-JP" altLang="en-US" b="1" dirty="0" smtClean="0">
                <a:solidFill>
                  <a:srgbClr val="002060"/>
                </a:solidFill>
              </a:rPr>
              <a:t>自己の債権の額の限度においてのみ</a:t>
            </a:r>
            <a:r>
              <a:rPr lang="ja-JP" altLang="en-US" dirty="0" smtClean="0"/>
              <a:t>，その行為の取消しを請求することができる。</a:t>
            </a:r>
          </a:p>
          <a:p>
            <a:pPr lvl="1"/>
            <a:r>
              <a:rPr lang="ja-JP" altLang="en-US" dirty="0" smtClean="0"/>
              <a:t>②債権者が第</a:t>
            </a:r>
            <a:r>
              <a:rPr lang="en-US" altLang="ja-JP" dirty="0" smtClean="0"/>
              <a:t>424</a:t>
            </a:r>
            <a:r>
              <a:rPr lang="ja-JP" altLang="en-US" dirty="0" smtClean="0"/>
              <a:t>条の</a:t>
            </a:r>
            <a:r>
              <a:rPr lang="en-US" altLang="ja-JP" dirty="0" smtClean="0"/>
              <a:t>6</a:t>
            </a:r>
            <a:r>
              <a:rPr lang="ja-JP" altLang="en-US" dirty="0" smtClean="0"/>
              <a:t>第</a:t>
            </a:r>
            <a:r>
              <a:rPr lang="en-US" altLang="ja-JP" dirty="0" smtClean="0"/>
              <a:t>1</a:t>
            </a:r>
            <a:r>
              <a:rPr lang="ja-JP" altLang="en-US" dirty="0" smtClean="0"/>
              <a:t>項後段又は第</a:t>
            </a:r>
            <a:r>
              <a:rPr lang="en-US" altLang="ja-JP" dirty="0" smtClean="0"/>
              <a:t>2</a:t>
            </a:r>
            <a:r>
              <a:rPr lang="ja-JP" altLang="en-US" dirty="0" smtClean="0"/>
              <a:t>項後段の規定により価額の償還を請求する場合についても，前項と同様とする。</a:t>
            </a:r>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2015/6/9</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Lecture on Obligation 2015</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38</a:t>
            </a:fld>
            <a:endParaRPr kumimoji="1" lang="ja-JP" altLang="en-US"/>
          </a:p>
        </p:txBody>
      </p:sp>
    </p:spTree>
    <p:extLst>
      <p:ext uri="{BB962C8B-B14F-4D97-AF65-F5344CB8AC3E}">
        <p14:creationId xmlns:p14="http://schemas.microsoft.com/office/powerpoint/2010/main" val="3288607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1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37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2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民法改正法案</a:t>
            </a:r>
            <a:r>
              <a:rPr lang="ja-JP" altLang="en-US" dirty="0" smtClean="0"/>
              <a:t>（</a:t>
            </a:r>
            <a:r>
              <a:rPr lang="en-US" altLang="ja-JP" dirty="0" smtClean="0"/>
              <a:t>9/14</a:t>
            </a:r>
            <a:r>
              <a:rPr lang="ja-JP" altLang="en-US" dirty="0" smtClean="0"/>
              <a:t>）</a:t>
            </a:r>
            <a:r>
              <a:rPr lang="ja-JP" altLang="en-US" dirty="0"/>
              <a:t> </a:t>
            </a:r>
            <a:r>
              <a:rPr lang="ja-JP" altLang="en-US" sz="3100" dirty="0"/>
              <a:t>←</a:t>
            </a:r>
            <a:r>
              <a:rPr lang="ja-JP" altLang="en-US" sz="3100" dirty="0">
                <a:hlinkClick r:id="rId3" action="ppaction://hlinksldjump"/>
              </a:rPr>
              <a:t>目次</a:t>
            </a:r>
            <a:r>
              <a:rPr lang="en-US" altLang="ja-JP" dirty="0" smtClean="0"/>
              <a:t/>
            </a:r>
            <a:br>
              <a:rPr lang="en-US" altLang="ja-JP" dirty="0" smtClean="0"/>
            </a:br>
            <a:r>
              <a:rPr lang="ja-JP" altLang="en-US" sz="3600" dirty="0" smtClean="0"/>
              <a:t>受益者・転得者の義務（</a:t>
            </a:r>
            <a:r>
              <a:rPr lang="ja-JP" altLang="en-US" sz="3600" b="1" dirty="0" smtClean="0">
                <a:solidFill>
                  <a:srgbClr val="FF0000"/>
                </a:solidFill>
              </a:rPr>
              <a:t>立法の過誤</a:t>
            </a:r>
            <a:r>
              <a:rPr lang="ja-JP" altLang="en-US" sz="3600" dirty="0" smtClean="0"/>
              <a:t>）</a:t>
            </a:r>
            <a:endParaRPr kumimoji="1" lang="ja-JP" altLang="en-US" sz="3600" dirty="0"/>
          </a:p>
        </p:txBody>
      </p:sp>
      <p:sp>
        <p:nvSpPr>
          <p:cNvPr id="3" name="コンテンツ プレースホルダー 2"/>
          <p:cNvSpPr>
            <a:spLocks noGrp="1"/>
          </p:cNvSpPr>
          <p:nvPr>
            <p:ph idx="1"/>
          </p:nvPr>
        </p:nvSpPr>
        <p:spPr/>
        <p:txBody>
          <a:bodyPr>
            <a:normAutofit fontScale="85000" lnSpcReduction="20000"/>
          </a:bodyPr>
          <a:lstStyle/>
          <a:p>
            <a:r>
              <a:rPr lang="ja-JP" altLang="en-US" dirty="0" smtClean="0"/>
              <a:t>第</a:t>
            </a:r>
            <a:r>
              <a:rPr lang="en-US" altLang="ja-JP" dirty="0" smtClean="0"/>
              <a:t>424</a:t>
            </a:r>
            <a:r>
              <a:rPr lang="ja-JP" altLang="en-US" dirty="0"/>
              <a:t>条の</a:t>
            </a:r>
            <a:r>
              <a:rPr lang="en-US" altLang="ja-JP" dirty="0"/>
              <a:t>9</a:t>
            </a:r>
            <a:r>
              <a:rPr lang="ja-JP" altLang="en-US" dirty="0"/>
              <a:t>（債権者への支払又は引渡し）</a:t>
            </a:r>
          </a:p>
          <a:p>
            <a:pPr lvl="1"/>
            <a:r>
              <a:rPr lang="ja-JP" altLang="en-US" dirty="0"/>
              <a:t>①債権者は，第</a:t>
            </a:r>
            <a:r>
              <a:rPr lang="en-US" altLang="ja-JP" dirty="0"/>
              <a:t>424</a:t>
            </a:r>
            <a:r>
              <a:rPr lang="ja-JP" altLang="en-US" dirty="0"/>
              <a:t>条の</a:t>
            </a:r>
            <a:r>
              <a:rPr lang="en-US" altLang="ja-JP" dirty="0"/>
              <a:t>6</a:t>
            </a:r>
            <a:r>
              <a:rPr lang="ja-JP" altLang="en-US" dirty="0"/>
              <a:t>第</a:t>
            </a:r>
            <a:r>
              <a:rPr lang="en-US" altLang="ja-JP" dirty="0"/>
              <a:t>1</a:t>
            </a:r>
            <a:r>
              <a:rPr lang="ja-JP" altLang="en-US" dirty="0"/>
              <a:t>項前段又は第</a:t>
            </a:r>
            <a:r>
              <a:rPr lang="en-US" altLang="ja-JP" dirty="0"/>
              <a:t>2</a:t>
            </a:r>
            <a:r>
              <a:rPr lang="ja-JP" altLang="en-US" dirty="0"/>
              <a:t>項前段の規定により受益者又は転得者に対して財産の返還を請求する場合において，その返還の請求が金銭の支払又は動産の引渡しを求めるものであるときは，受益者に対してその支払又は引渡しを，転得者に対してその引渡しを，</a:t>
            </a:r>
            <a:r>
              <a:rPr lang="ja-JP" altLang="en-US" b="1" dirty="0">
                <a:solidFill>
                  <a:srgbClr val="FF0000"/>
                </a:solidFill>
              </a:rPr>
              <a:t>自己に対してすることを求めることができる</a:t>
            </a:r>
            <a:r>
              <a:rPr lang="ja-JP" altLang="en-US" dirty="0" smtClean="0"/>
              <a:t>。</a:t>
            </a:r>
            <a:endParaRPr lang="en-US" altLang="ja-JP" dirty="0" smtClean="0"/>
          </a:p>
          <a:p>
            <a:pPr lvl="1"/>
            <a:r>
              <a:rPr lang="ja-JP" altLang="en-US" dirty="0" smtClean="0"/>
              <a:t>この</a:t>
            </a:r>
            <a:r>
              <a:rPr lang="ja-JP" altLang="en-US" dirty="0"/>
              <a:t>場合において，受益者又は転得者は，債権者に対してその支払又は引渡しをしたときは，</a:t>
            </a:r>
            <a:r>
              <a:rPr lang="ja-JP" altLang="en-US" b="1" dirty="0">
                <a:solidFill>
                  <a:srgbClr val="002060"/>
                </a:solidFill>
              </a:rPr>
              <a:t>債務者に対してその支払又は引渡しをすることを要しない</a:t>
            </a:r>
            <a:r>
              <a:rPr lang="ja-JP" altLang="en-US" dirty="0"/>
              <a:t>。</a:t>
            </a:r>
          </a:p>
          <a:p>
            <a:pPr lvl="1"/>
            <a:r>
              <a:rPr lang="ja-JP" altLang="en-US" dirty="0"/>
              <a:t>②債権者が第</a:t>
            </a:r>
            <a:r>
              <a:rPr lang="en-US" altLang="ja-JP" dirty="0"/>
              <a:t>424</a:t>
            </a:r>
            <a:r>
              <a:rPr lang="ja-JP" altLang="en-US" dirty="0"/>
              <a:t>条の</a:t>
            </a:r>
            <a:r>
              <a:rPr lang="en-US" altLang="ja-JP" dirty="0"/>
              <a:t>6</a:t>
            </a:r>
            <a:r>
              <a:rPr lang="ja-JP" altLang="en-US" dirty="0"/>
              <a:t>第</a:t>
            </a:r>
            <a:r>
              <a:rPr lang="en-US" altLang="ja-JP" dirty="0"/>
              <a:t>1</a:t>
            </a:r>
            <a:r>
              <a:rPr lang="ja-JP" altLang="en-US" dirty="0"/>
              <a:t>項後段又は第</a:t>
            </a:r>
            <a:r>
              <a:rPr lang="en-US" altLang="ja-JP" dirty="0"/>
              <a:t>2</a:t>
            </a:r>
            <a:r>
              <a:rPr lang="ja-JP" altLang="en-US" dirty="0"/>
              <a:t>項後段の規定により受益者又は転得者に対して価額の償還を請求する場合についても，前項と同様とする。</a:t>
            </a:r>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2015/6/9</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Lecture on Obligation 2015</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39</a:t>
            </a:fld>
            <a:endParaRPr kumimoji="1" lang="ja-JP" altLang="en-US"/>
          </a:p>
        </p:txBody>
      </p:sp>
    </p:spTree>
    <p:extLst>
      <p:ext uri="{BB962C8B-B14F-4D97-AF65-F5344CB8AC3E}">
        <p14:creationId xmlns:p14="http://schemas.microsoft.com/office/powerpoint/2010/main" val="3928002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2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up)">
                                      <p:cBhvr>
                                        <p:cTn id="22" dur="27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プレースホルダー 6"/>
          <p:cNvSpPr>
            <a:spLocks noGrp="1"/>
          </p:cNvSpPr>
          <p:nvPr>
            <p:ph type="body" idx="1"/>
          </p:nvPr>
        </p:nvSpPr>
        <p:spPr/>
        <p:txBody>
          <a:bodyPr/>
          <a:lstStyle/>
          <a:p>
            <a:r>
              <a:rPr lang="ja-JP" altLang="en-US" dirty="0"/>
              <a:t>債権の対外的効力</a:t>
            </a:r>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2015/6/9</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Lecture on Obligation 2015</a:t>
            </a:r>
            <a:endParaRPr kumimoji="1" lang="ja-JP" altLang="en-US"/>
          </a:p>
        </p:txBody>
      </p:sp>
      <p:sp>
        <p:nvSpPr>
          <p:cNvPr id="6" name="スライド番号プレースホルダー 5"/>
          <p:cNvSpPr>
            <a:spLocks noGrp="1"/>
          </p:cNvSpPr>
          <p:nvPr>
            <p:ph type="sldNum" sz="quarter" idx="12"/>
          </p:nvPr>
        </p:nvSpPr>
        <p:spPr/>
        <p:txBody>
          <a:bodyPr/>
          <a:lstStyle/>
          <a:p>
            <a:fld id="{3E80BECE-F5FE-4480-9557-6E25550DFE25}" type="slidenum">
              <a:rPr kumimoji="1" lang="ja-JP" altLang="en-US" smtClean="0"/>
              <a:t>4</a:t>
            </a:fld>
            <a:endParaRPr kumimoji="1" lang="ja-JP" altLang="en-US"/>
          </a:p>
        </p:txBody>
      </p:sp>
      <p:sp>
        <p:nvSpPr>
          <p:cNvPr id="8" name="コンテンツ プレースホルダー 7"/>
          <p:cNvSpPr>
            <a:spLocks noGrp="1"/>
          </p:cNvSpPr>
          <p:nvPr>
            <p:ph idx="13"/>
          </p:nvPr>
        </p:nvSpPr>
        <p:spPr/>
        <p:txBody>
          <a:bodyPr/>
          <a:lstStyle/>
          <a:p>
            <a:pPr marL="514350" indent="-514350">
              <a:buFont typeface="+mj-lt"/>
              <a:buAutoNum type="arabicPeriod"/>
            </a:pPr>
            <a:r>
              <a:rPr lang="ja-JP" altLang="en-US" dirty="0"/>
              <a:t>第三者への直接請求</a:t>
            </a:r>
            <a:endParaRPr lang="en-US" altLang="ja-JP" dirty="0"/>
          </a:p>
          <a:p>
            <a:pPr marL="971550" lvl="1" indent="-514350"/>
            <a:r>
              <a:rPr lang="ja-JP" altLang="en-US" dirty="0"/>
              <a:t>債権者</a:t>
            </a:r>
            <a:r>
              <a:rPr lang="ja-JP" altLang="en-US" dirty="0" smtClean="0"/>
              <a:t>代位権（民法</a:t>
            </a:r>
            <a:r>
              <a:rPr lang="en-US" altLang="ja-JP" dirty="0" smtClean="0"/>
              <a:t>423</a:t>
            </a:r>
            <a:r>
              <a:rPr lang="ja-JP" altLang="en-US" dirty="0" smtClean="0"/>
              <a:t>条）</a:t>
            </a:r>
            <a:endParaRPr lang="en-US" altLang="ja-JP" dirty="0" smtClean="0"/>
          </a:p>
          <a:p>
            <a:pPr marL="971550" lvl="1" indent="-514350"/>
            <a:r>
              <a:rPr lang="ja-JP" altLang="en-US" dirty="0" smtClean="0"/>
              <a:t>直接訴権（民法</a:t>
            </a:r>
            <a:r>
              <a:rPr lang="en-US" altLang="ja-JP" dirty="0" smtClean="0"/>
              <a:t>613</a:t>
            </a:r>
            <a:r>
              <a:rPr lang="ja-JP" altLang="en-US" dirty="0" smtClean="0"/>
              <a:t>条，自賠法</a:t>
            </a:r>
            <a:r>
              <a:rPr lang="en-US" altLang="ja-JP" dirty="0" smtClean="0"/>
              <a:t>16</a:t>
            </a:r>
            <a:r>
              <a:rPr lang="ja-JP" altLang="en-US" dirty="0" smtClean="0"/>
              <a:t>条）</a:t>
            </a:r>
            <a:endParaRPr lang="en-US" altLang="ja-JP" dirty="0"/>
          </a:p>
          <a:p>
            <a:pPr marL="514350" indent="-514350">
              <a:buFont typeface="+mj-lt"/>
              <a:buAutoNum type="arabicPeriod"/>
            </a:pPr>
            <a:r>
              <a:rPr lang="ja-JP" altLang="en-US" dirty="0"/>
              <a:t>第三者への追及効</a:t>
            </a:r>
            <a:endParaRPr lang="en-US" altLang="ja-JP" dirty="0"/>
          </a:p>
          <a:p>
            <a:pPr marL="971550" lvl="1" indent="-514350"/>
            <a:r>
              <a:rPr lang="ja-JP" altLang="en-US" dirty="0"/>
              <a:t>詐害行為</a:t>
            </a:r>
            <a:r>
              <a:rPr lang="ja-JP" altLang="en-US" dirty="0" smtClean="0"/>
              <a:t>取消権（民法</a:t>
            </a:r>
            <a:r>
              <a:rPr lang="en-US" altLang="ja-JP" dirty="0" smtClean="0"/>
              <a:t>424</a:t>
            </a:r>
            <a:r>
              <a:rPr lang="ja-JP" altLang="en-US" dirty="0" smtClean="0"/>
              <a:t>条～</a:t>
            </a:r>
            <a:r>
              <a:rPr lang="en-US" altLang="ja-JP" dirty="0" smtClean="0"/>
              <a:t>426</a:t>
            </a:r>
            <a:r>
              <a:rPr lang="ja-JP" altLang="en-US" dirty="0" smtClean="0"/>
              <a:t>条）</a:t>
            </a:r>
            <a:endParaRPr lang="en-US" altLang="ja-JP" dirty="0" smtClean="0"/>
          </a:p>
          <a:p>
            <a:pPr marL="971550" lvl="1" indent="-514350"/>
            <a:r>
              <a:rPr lang="ja-JP" altLang="en-US" dirty="0" smtClean="0"/>
              <a:t>抵当権（登記</a:t>
            </a:r>
            <a:r>
              <a:rPr lang="en-US" altLang="ja-JP" dirty="0" smtClean="0"/>
              <a:t>=</a:t>
            </a:r>
            <a:r>
              <a:rPr lang="ja-JP" altLang="en-US" dirty="0" smtClean="0"/>
              <a:t>周知）の</a:t>
            </a:r>
            <a:r>
              <a:rPr lang="ja-JP" altLang="en-US" dirty="0"/>
              <a:t>追及効</a:t>
            </a:r>
            <a:r>
              <a:rPr lang="ja-JP" altLang="en-US" dirty="0" smtClean="0"/>
              <a:t>との</a:t>
            </a:r>
            <a:r>
              <a:rPr lang="ja-JP" altLang="en-US" dirty="0"/>
              <a:t>比較</a:t>
            </a:r>
          </a:p>
        </p:txBody>
      </p:sp>
    </p:spTree>
    <p:extLst>
      <p:ext uri="{BB962C8B-B14F-4D97-AF65-F5344CB8AC3E}">
        <p14:creationId xmlns:p14="http://schemas.microsoft.com/office/powerpoint/2010/main" val="618112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left)">
                                      <p:cBhvr>
                                        <p:cTn id="7" dur="75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wipe(left)">
                                      <p:cBhvr>
                                        <p:cTn id="12" dur="75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wipe(left)">
                                      <p:cBhvr>
                                        <p:cTn id="17" dur="10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wipe(left)">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wipe(left)">
                                      <p:cBhvr>
                                        <p:cTn id="27" dur="10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wipe(left)">
                                      <p:cBhvr>
                                        <p:cTn id="32" dur="1000"/>
                                        <p:tgtEl>
                                          <p:spTgt spid="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民法改正法案（</a:t>
            </a:r>
            <a:r>
              <a:rPr lang="en-US" altLang="ja-JP" dirty="0" smtClean="0"/>
              <a:t>10/14</a:t>
            </a:r>
            <a:r>
              <a:rPr lang="ja-JP" altLang="en-US" dirty="0" smtClean="0"/>
              <a:t>）</a:t>
            </a:r>
            <a:r>
              <a:rPr lang="ja-JP" altLang="en-US" dirty="0"/>
              <a:t> </a:t>
            </a:r>
            <a:r>
              <a:rPr lang="ja-JP" altLang="en-US" sz="3100" dirty="0"/>
              <a:t>←</a:t>
            </a:r>
            <a:r>
              <a:rPr lang="ja-JP" altLang="en-US" sz="3100" dirty="0">
                <a:hlinkClick r:id="rId3" action="ppaction://hlinksldjump"/>
              </a:rPr>
              <a:t>目次</a:t>
            </a:r>
            <a:r>
              <a:rPr lang="en-US" altLang="ja-JP" dirty="0" smtClean="0"/>
              <a:t/>
            </a:r>
            <a:br>
              <a:rPr lang="en-US" altLang="ja-JP" dirty="0" smtClean="0"/>
            </a:br>
            <a:r>
              <a:rPr lang="ja-JP" altLang="en-US" sz="3600" dirty="0"/>
              <a:t>判決</a:t>
            </a:r>
            <a:r>
              <a:rPr lang="ja-JP" altLang="en-US" sz="3600" dirty="0" smtClean="0"/>
              <a:t>の効力の主観的範囲</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sz="4400" dirty="0"/>
              <a:t>第</a:t>
            </a:r>
            <a:r>
              <a:rPr lang="en-US" altLang="ja-JP" sz="4400" dirty="0"/>
              <a:t>425</a:t>
            </a:r>
            <a:r>
              <a:rPr lang="ja-JP" altLang="en-US" sz="4400" dirty="0"/>
              <a:t>条（認容判決の効力が及ぶ者の範囲）</a:t>
            </a:r>
          </a:p>
          <a:p>
            <a:pPr lvl="1"/>
            <a:r>
              <a:rPr lang="ja-JP" altLang="en-US" sz="4000" dirty="0"/>
              <a:t>詐害行為取消請求を認容する確定判決は，債務者及びその全ての債権者に対してもその効力を有する</a:t>
            </a:r>
            <a:r>
              <a:rPr lang="ja-JP" altLang="en-US" sz="4000" dirty="0" smtClean="0"/>
              <a:t>。</a:t>
            </a:r>
            <a:endParaRPr lang="ja-JP" altLang="en-US" sz="4000" dirty="0"/>
          </a:p>
        </p:txBody>
      </p:sp>
      <p:sp>
        <p:nvSpPr>
          <p:cNvPr id="4" name="日付プレースホルダー 3"/>
          <p:cNvSpPr>
            <a:spLocks noGrp="1"/>
          </p:cNvSpPr>
          <p:nvPr>
            <p:ph type="dt" sz="half" idx="10"/>
          </p:nvPr>
        </p:nvSpPr>
        <p:spPr/>
        <p:txBody>
          <a:bodyPr/>
          <a:lstStyle/>
          <a:p>
            <a:r>
              <a:rPr kumimoji="1" lang="en-US" altLang="ja-JP" smtClean="0"/>
              <a:t>2015/6/9</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Lecture on Obligation 2015</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40</a:t>
            </a:fld>
            <a:endParaRPr kumimoji="1" lang="ja-JP" altLang="en-US"/>
          </a:p>
        </p:txBody>
      </p:sp>
    </p:spTree>
    <p:extLst>
      <p:ext uri="{BB962C8B-B14F-4D97-AF65-F5344CB8AC3E}">
        <p14:creationId xmlns:p14="http://schemas.microsoft.com/office/powerpoint/2010/main" val="3749071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1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3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民法改正法案（</a:t>
            </a:r>
            <a:r>
              <a:rPr lang="en-US" altLang="ja-JP" dirty="0" smtClean="0"/>
              <a:t>11/14</a:t>
            </a:r>
            <a:r>
              <a:rPr lang="ja-JP" altLang="en-US" dirty="0" smtClean="0"/>
              <a:t>）</a:t>
            </a:r>
            <a:r>
              <a:rPr lang="ja-JP" altLang="en-US" dirty="0"/>
              <a:t> </a:t>
            </a:r>
            <a:r>
              <a:rPr lang="ja-JP" altLang="en-US" sz="3100" dirty="0"/>
              <a:t>←</a:t>
            </a:r>
            <a:r>
              <a:rPr lang="ja-JP" altLang="en-US" sz="3100" dirty="0">
                <a:hlinkClick r:id="rId3" action="ppaction://hlinksldjump"/>
              </a:rPr>
              <a:t>目次</a:t>
            </a:r>
            <a:r>
              <a:rPr lang="en-US" altLang="ja-JP" dirty="0" smtClean="0"/>
              <a:t/>
            </a:r>
            <a:br>
              <a:rPr lang="en-US" altLang="ja-JP" dirty="0" smtClean="0"/>
            </a:br>
            <a:r>
              <a:rPr lang="ja-JP" altLang="en-US" sz="3600" dirty="0" smtClean="0"/>
              <a:t>受益者の求償権</a:t>
            </a:r>
            <a:endParaRPr kumimoji="1" lang="ja-JP" altLang="en-US" dirty="0"/>
          </a:p>
        </p:txBody>
      </p:sp>
      <p:sp>
        <p:nvSpPr>
          <p:cNvPr id="3" name="コンテンツ プレースホルダー 2"/>
          <p:cNvSpPr>
            <a:spLocks noGrp="1"/>
          </p:cNvSpPr>
          <p:nvPr>
            <p:ph idx="1"/>
          </p:nvPr>
        </p:nvSpPr>
        <p:spPr>
          <a:xfrm>
            <a:off x="457200" y="1600200"/>
            <a:ext cx="8435280" cy="4525963"/>
          </a:xfrm>
        </p:spPr>
        <p:txBody>
          <a:bodyPr>
            <a:noAutofit/>
          </a:bodyPr>
          <a:lstStyle/>
          <a:p>
            <a:r>
              <a:rPr lang="ja-JP" altLang="en-US" dirty="0" smtClean="0"/>
              <a:t>第</a:t>
            </a:r>
            <a:r>
              <a:rPr lang="en-US" altLang="ja-JP" dirty="0" smtClean="0"/>
              <a:t>425</a:t>
            </a:r>
            <a:r>
              <a:rPr lang="ja-JP" altLang="en-US" dirty="0"/>
              <a:t>条の</a:t>
            </a:r>
            <a:r>
              <a:rPr lang="en-US" altLang="ja-JP" dirty="0"/>
              <a:t>2</a:t>
            </a:r>
            <a:r>
              <a:rPr lang="ja-JP" altLang="en-US" dirty="0"/>
              <a:t>（債務者の受けた反対給付に関する受益者の権利）</a:t>
            </a:r>
          </a:p>
          <a:p>
            <a:pPr lvl="1"/>
            <a:r>
              <a:rPr lang="ja-JP" altLang="en-US" dirty="0" smtClean="0"/>
              <a:t>債務者がした財産の処分に関する行為（債務の消滅に関する行為を除く。）が取り消されたときは，受益者は，債務者</a:t>
            </a:r>
            <a:r>
              <a:rPr lang="ja-JP" altLang="en-US" dirty="0"/>
              <a:t>に対し，その財産を取得するためにした反対給付の返還を請求することができる</a:t>
            </a:r>
            <a:r>
              <a:rPr lang="ja-JP" altLang="en-US" dirty="0" smtClean="0"/>
              <a:t>。</a:t>
            </a:r>
            <a:endParaRPr lang="en-US" altLang="ja-JP" dirty="0" smtClean="0"/>
          </a:p>
          <a:p>
            <a:pPr lvl="1"/>
            <a:r>
              <a:rPr lang="ja-JP" altLang="en-US" dirty="0" smtClean="0"/>
              <a:t>債務者</a:t>
            </a:r>
            <a:r>
              <a:rPr lang="ja-JP" altLang="en-US" dirty="0"/>
              <a:t>がその反対給付の返還をすることが困難であるときは，受益者は，その価額の償還を請求することができる。</a:t>
            </a:r>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2015/6/9</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Lecture on Obligation 2015</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41</a:t>
            </a:fld>
            <a:endParaRPr kumimoji="1" lang="ja-JP" altLang="en-US"/>
          </a:p>
        </p:txBody>
      </p:sp>
    </p:spTree>
    <p:extLst>
      <p:ext uri="{BB962C8B-B14F-4D97-AF65-F5344CB8AC3E}">
        <p14:creationId xmlns:p14="http://schemas.microsoft.com/office/powerpoint/2010/main" val="3929273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1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4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22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民法改正法案（</a:t>
            </a:r>
            <a:r>
              <a:rPr lang="en-US" altLang="ja-JP" dirty="0" smtClean="0"/>
              <a:t>12/14</a:t>
            </a:r>
            <a:r>
              <a:rPr lang="ja-JP" altLang="en-US" dirty="0" smtClean="0"/>
              <a:t>）</a:t>
            </a:r>
            <a:r>
              <a:rPr lang="ja-JP" altLang="en-US" dirty="0"/>
              <a:t> </a:t>
            </a:r>
            <a:r>
              <a:rPr lang="ja-JP" altLang="en-US" sz="3100" dirty="0"/>
              <a:t>←</a:t>
            </a:r>
            <a:r>
              <a:rPr lang="ja-JP" altLang="en-US" sz="3100" dirty="0">
                <a:hlinkClick r:id="rId3" action="ppaction://hlinksldjump"/>
              </a:rPr>
              <a:t>目次</a:t>
            </a:r>
            <a:r>
              <a:rPr lang="en-US" altLang="ja-JP" dirty="0" smtClean="0"/>
              <a:t/>
            </a:r>
            <a:br>
              <a:rPr lang="en-US" altLang="ja-JP" dirty="0" smtClean="0"/>
            </a:br>
            <a:r>
              <a:rPr lang="ja-JP" altLang="en-US" sz="3600" dirty="0" smtClean="0"/>
              <a:t>受益者の債権者としての資格の回復</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第</a:t>
            </a:r>
            <a:r>
              <a:rPr lang="en-US" altLang="ja-JP" dirty="0" smtClean="0"/>
              <a:t>425</a:t>
            </a:r>
            <a:r>
              <a:rPr lang="ja-JP" altLang="en-US" dirty="0"/>
              <a:t>条の</a:t>
            </a:r>
            <a:r>
              <a:rPr lang="en-US" altLang="ja-JP" dirty="0"/>
              <a:t>3</a:t>
            </a:r>
            <a:r>
              <a:rPr lang="ja-JP" altLang="en-US" dirty="0"/>
              <a:t>（受益者の債権の回復）</a:t>
            </a:r>
          </a:p>
          <a:p>
            <a:pPr lvl="1"/>
            <a:r>
              <a:rPr lang="ja-JP" altLang="en-US" dirty="0"/>
              <a:t>債務者がした債務の消滅に関する行為が取り消された場合（第</a:t>
            </a:r>
            <a:r>
              <a:rPr lang="en-US" altLang="ja-JP" dirty="0"/>
              <a:t>424</a:t>
            </a:r>
            <a:r>
              <a:rPr lang="ja-JP" altLang="en-US" dirty="0"/>
              <a:t>条の</a:t>
            </a:r>
            <a:r>
              <a:rPr lang="en-US" altLang="ja-JP" dirty="0"/>
              <a:t>4</a:t>
            </a:r>
            <a:r>
              <a:rPr lang="ja-JP" altLang="en-US" dirty="0"/>
              <a:t>の規定により取り消された場合を除く。）において</a:t>
            </a:r>
            <a:r>
              <a:rPr lang="ja-JP" altLang="en-US" dirty="0" smtClean="0"/>
              <a:t>，</a:t>
            </a:r>
            <a:endParaRPr lang="en-US" altLang="ja-JP" dirty="0" smtClean="0"/>
          </a:p>
          <a:p>
            <a:pPr lvl="1"/>
            <a:r>
              <a:rPr lang="ja-JP" altLang="en-US" dirty="0" smtClean="0"/>
              <a:t>受益者</a:t>
            </a:r>
            <a:r>
              <a:rPr lang="ja-JP" altLang="en-US" dirty="0"/>
              <a:t>が債務者から受けた給付を返還し，又はその価額を償還したときは</a:t>
            </a:r>
            <a:r>
              <a:rPr lang="ja-JP" altLang="en-US" dirty="0" smtClean="0"/>
              <a:t>，</a:t>
            </a:r>
            <a:endParaRPr lang="en-US" altLang="ja-JP" dirty="0" smtClean="0"/>
          </a:p>
          <a:p>
            <a:pPr lvl="1"/>
            <a:r>
              <a:rPr lang="ja-JP" altLang="en-US" dirty="0" smtClean="0"/>
              <a:t>受益者</a:t>
            </a:r>
            <a:r>
              <a:rPr lang="ja-JP" altLang="en-US" dirty="0"/>
              <a:t>の債務者に対する債権は，これによって原状に復する。</a:t>
            </a:r>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2015/6/9</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Lecture on Obligation 2015</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42</a:t>
            </a:fld>
            <a:endParaRPr kumimoji="1" lang="ja-JP" altLang="en-US"/>
          </a:p>
        </p:txBody>
      </p:sp>
    </p:spTree>
    <p:extLst>
      <p:ext uri="{BB962C8B-B14F-4D97-AF65-F5344CB8AC3E}">
        <p14:creationId xmlns:p14="http://schemas.microsoft.com/office/powerpoint/2010/main" val="1752099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2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1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up)">
                                      <p:cBhvr>
                                        <p:cTn id="22" dur="12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民法改正法案（</a:t>
            </a:r>
            <a:r>
              <a:rPr lang="en-US" altLang="ja-JP" dirty="0" smtClean="0"/>
              <a:t>13/14</a:t>
            </a:r>
            <a:r>
              <a:rPr lang="ja-JP" altLang="en-US" dirty="0" smtClean="0"/>
              <a:t>）</a:t>
            </a:r>
            <a:r>
              <a:rPr lang="ja-JP" altLang="en-US" dirty="0"/>
              <a:t> </a:t>
            </a:r>
            <a:r>
              <a:rPr lang="ja-JP" altLang="en-US" sz="3100" dirty="0"/>
              <a:t>←</a:t>
            </a:r>
            <a:r>
              <a:rPr lang="ja-JP" altLang="en-US" sz="3100" dirty="0">
                <a:hlinkClick r:id="rId3" action="ppaction://hlinksldjump"/>
              </a:rPr>
              <a:t>目次</a:t>
            </a:r>
            <a:r>
              <a:rPr lang="en-US" altLang="ja-JP" dirty="0" smtClean="0"/>
              <a:t/>
            </a:r>
            <a:br>
              <a:rPr lang="en-US" altLang="ja-JP" dirty="0" smtClean="0"/>
            </a:br>
            <a:r>
              <a:rPr lang="ja-JP" altLang="en-US" sz="3600" dirty="0" smtClean="0"/>
              <a:t>転得者の求償権</a:t>
            </a:r>
            <a:endParaRPr kumimoji="1" lang="ja-JP" altLang="en-US" dirty="0"/>
          </a:p>
        </p:txBody>
      </p:sp>
      <p:sp>
        <p:nvSpPr>
          <p:cNvPr id="3" name="コンテンツ プレースホルダー 2"/>
          <p:cNvSpPr>
            <a:spLocks noGrp="1"/>
          </p:cNvSpPr>
          <p:nvPr>
            <p:ph idx="1"/>
          </p:nvPr>
        </p:nvSpPr>
        <p:spPr>
          <a:xfrm>
            <a:off x="457200" y="1600200"/>
            <a:ext cx="8435280" cy="4525963"/>
          </a:xfrm>
        </p:spPr>
        <p:txBody>
          <a:bodyPr>
            <a:noAutofit/>
          </a:bodyPr>
          <a:lstStyle/>
          <a:p>
            <a:r>
              <a:rPr lang="ja-JP" altLang="en-US" sz="2400" dirty="0" smtClean="0"/>
              <a:t>第</a:t>
            </a:r>
            <a:r>
              <a:rPr lang="en-US" altLang="ja-JP" sz="2400" dirty="0" smtClean="0"/>
              <a:t>425</a:t>
            </a:r>
            <a:r>
              <a:rPr lang="ja-JP" altLang="en-US" sz="2400" dirty="0"/>
              <a:t>条の</a:t>
            </a:r>
            <a:r>
              <a:rPr lang="en-US" altLang="ja-JP" sz="2400" dirty="0"/>
              <a:t>4</a:t>
            </a:r>
            <a:r>
              <a:rPr lang="ja-JP" altLang="en-US" sz="2400" dirty="0"/>
              <a:t>（詐害行為取消請求を受けた転得者の権利）</a:t>
            </a:r>
          </a:p>
          <a:p>
            <a:pPr marL="457200" lvl="1" indent="-274638"/>
            <a:r>
              <a:rPr lang="ja-JP" altLang="en-US" sz="2000" dirty="0"/>
              <a:t>債務者がした行為が転得者に対する詐害行為取消請求によって取り消されたときは，その転得者は，次の各号に掲げる区分に応じ，それぞれ当該各号に定める権利を行使することができる</a:t>
            </a:r>
            <a:r>
              <a:rPr lang="ja-JP" altLang="en-US" sz="2000" dirty="0" smtClean="0"/>
              <a:t>。</a:t>
            </a:r>
            <a:endParaRPr lang="en-US" altLang="ja-JP" sz="2000" dirty="0" smtClean="0"/>
          </a:p>
          <a:p>
            <a:pPr marL="457200" lvl="1" indent="-274638"/>
            <a:r>
              <a:rPr lang="ja-JP" altLang="en-US" sz="2000" dirty="0" smtClean="0"/>
              <a:t>ただし</a:t>
            </a:r>
            <a:r>
              <a:rPr lang="ja-JP" altLang="en-US" sz="2000" dirty="0"/>
              <a:t>，その転得者がその前者から財産を取得するためにした反対給付又はその前者から財産を取得することによって消滅した債権の価額を限度とする。</a:t>
            </a:r>
          </a:p>
          <a:p>
            <a:pPr marL="617538" lvl="2" indent="-160338"/>
            <a:r>
              <a:rPr lang="ja-JP" altLang="en-US" sz="1800" dirty="0"/>
              <a:t>　</a:t>
            </a:r>
            <a:r>
              <a:rPr lang="ja-JP" altLang="en-US" sz="1800" dirty="0" smtClean="0"/>
              <a:t>一　第</a:t>
            </a:r>
            <a:r>
              <a:rPr lang="en-US" altLang="ja-JP" sz="1800" dirty="0" smtClean="0"/>
              <a:t>425</a:t>
            </a:r>
            <a:r>
              <a:rPr lang="ja-JP" altLang="en-US" sz="1800" dirty="0"/>
              <a:t>条の</a:t>
            </a:r>
            <a:r>
              <a:rPr lang="en-US" altLang="ja-JP" sz="1800" dirty="0"/>
              <a:t>2</a:t>
            </a:r>
            <a:r>
              <a:rPr lang="ja-JP" altLang="en-US" sz="1800" dirty="0"/>
              <a:t>に規定する行為が取り消された場合 その行為が受益者に対する詐害行為取消請求によって取り消されたとすれば同条の規定により生ずべき受益者の債務者に対する反対給付の返還請求権又はその価額の償還請求権</a:t>
            </a:r>
          </a:p>
          <a:p>
            <a:pPr marL="617538" lvl="2" indent="-160338"/>
            <a:r>
              <a:rPr lang="ja-JP" altLang="en-US" sz="1800" dirty="0"/>
              <a:t>　</a:t>
            </a:r>
            <a:r>
              <a:rPr lang="ja-JP" altLang="en-US" sz="1800" dirty="0" smtClean="0"/>
              <a:t>二　前条</a:t>
            </a:r>
            <a:r>
              <a:rPr lang="ja-JP" altLang="en-US" sz="1800" dirty="0"/>
              <a:t>に規定する行為が取り消された場合（第</a:t>
            </a:r>
            <a:r>
              <a:rPr lang="en-US" altLang="ja-JP" sz="1800" dirty="0"/>
              <a:t>424</a:t>
            </a:r>
            <a:r>
              <a:rPr lang="ja-JP" altLang="en-US" sz="1800" dirty="0"/>
              <a:t>条の</a:t>
            </a:r>
            <a:r>
              <a:rPr lang="en-US" altLang="ja-JP" sz="1800" dirty="0"/>
              <a:t>4</a:t>
            </a:r>
            <a:r>
              <a:rPr lang="ja-JP" altLang="en-US" sz="1800" dirty="0"/>
              <a:t>の規定により取り消された場合を除く。） その行為が受益者に対する詐害行為取消請求によって取り消されたとすれば前条の規定により回復すべき受益者の債務者に対する債権</a:t>
            </a:r>
            <a:endParaRPr kumimoji="1" lang="ja-JP" altLang="en-US" sz="1800" dirty="0"/>
          </a:p>
        </p:txBody>
      </p:sp>
      <p:sp>
        <p:nvSpPr>
          <p:cNvPr id="4" name="日付プレースホルダー 3"/>
          <p:cNvSpPr>
            <a:spLocks noGrp="1"/>
          </p:cNvSpPr>
          <p:nvPr>
            <p:ph type="dt" sz="half" idx="10"/>
          </p:nvPr>
        </p:nvSpPr>
        <p:spPr/>
        <p:txBody>
          <a:bodyPr/>
          <a:lstStyle/>
          <a:p>
            <a:r>
              <a:rPr kumimoji="1" lang="en-US" altLang="ja-JP" smtClean="0"/>
              <a:t>2015/6/9</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Lecture on Obligation 2015</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43</a:t>
            </a:fld>
            <a:endParaRPr kumimoji="1" lang="ja-JP" altLang="en-US"/>
          </a:p>
        </p:txBody>
      </p:sp>
    </p:spTree>
    <p:extLst>
      <p:ext uri="{BB962C8B-B14F-4D97-AF65-F5344CB8AC3E}">
        <p14:creationId xmlns:p14="http://schemas.microsoft.com/office/powerpoint/2010/main" val="2791971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27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225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up)">
                                      <p:cBhvr>
                                        <p:cTn id="22" dur="3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up)">
                                      <p:cBhvr>
                                        <p:cTn id="27" dur="3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民法改正法案（</a:t>
            </a:r>
            <a:r>
              <a:rPr lang="en-US" altLang="ja-JP" dirty="0" smtClean="0"/>
              <a:t>14/14</a:t>
            </a:r>
            <a:r>
              <a:rPr lang="ja-JP" altLang="en-US" dirty="0" smtClean="0"/>
              <a:t>）</a:t>
            </a:r>
            <a:r>
              <a:rPr lang="ja-JP" altLang="en-US" dirty="0"/>
              <a:t> </a:t>
            </a:r>
            <a:r>
              <a:rPr lang="ja-JP" altLang="en-US" sz="2800" dirty="0"/>
              <a:t>←</a:t>
            </a:r>
            <a:r>
              <a:rPr lang="ja-JP" altLang="en-US" sz="2800" dirty="0">
                <a:hlinkClick r:id="rId3" action="ppaction://hlinksldjump"/>
              </a:rPr>
              <a:t>目次</a:t>
            </a:r>
            <a:endParaRPr kumimoji="1" lang="ja-JP" altLang="en-US" sz="2800" dirty="0"/>
          </a:p>
        </p:txBody>
      </p:sp>
      <p:sp>
        <p:nvSpPr>
          <p:cNvPr id="3" name="コンテンツ プレースホルダー 2"/>
          <p:cNvSpPr>
            <a:spLocks noGrp="1"/>
          </p:cNvSpPr>
          <p:nvPr>
            <p:ph idx="1"/>
          </p:nvPr>
        </p:nvSpPr>
        <p:spPr/>
        <p:txBody>
          <a:bodyPr>
            <a:noAutofit/>
          </a:bodyPr>
          <a:lstStyle/>
          <a:p>
            <a:r>
              <a:rPr lang="ja-JP" altLang="en-US" sz="3600" dirty="0"/>
              <a:t>第</a:t>
            </a:r>
            <a:r>
              <a:rPr lang="en-US" altLang="ja-JP" sz="3600" dirty="0"/>
              <a:t>426</a:t>
            </a:r>
            <a:r>
              <a:rPr lang="ja-JP" altLang="en-US" sz="3600" dirty="0"/>
              <a:t>条</a:t>
            </a:r>
            <a:r>
              <a:rPr lang="en-US" altLang="ja-JP" sz="3600" dirty="0"/>
              <a:t>〔</a:t>
            </a:r>
            <a:r>
              <a:rPr lang="ja-JP" altLang="en-US" sz="3600" dirty="0"/>
              <a:t>詐害行為取消権の期間の制限</a:t>
            </a:r>
            <a:r>
              <a:rPr lang="en-US" altLang="ja-JP" sz="3600" dirty="0"/>
              <a:t>〕</a:t>
            </a:r>
          </a:p>
          <a:p>
            <a:pPr lvl="1"/>
            <a:r>
              <a:rPr lang="ja-JP" altLang="en-US" sz="3200" dirty="0"/>
              <a:t>詐害行為取消請求に係る訴えは，債務者が債権者を害することを知って行為をしたことを債権者が知った時から</a:t>
            </a:r>
            <a:r>
              <a:rPr lang="en-US" altLang="ja-JP" sz="3200" dirty="0"/>
              <a:t>2</a:t>
            </a:r>
            <a:r>
              <a:rPr lang="ja-JP" altLang="en-US" sz="3200" dirty="0"/>
              <a:t>年を経過したときは，提起することができない</a:t>
            </a:r>
            <a:r>
              <a:rPr lang="ja-JP" altLang="en-US" sz="3200" dirty="0" smtClean="0"/>
              <a:t>。</a:t>
            </a:r>
            <a:endParaRPr lang="en-US" altLang="ja-JP" sz="3200" dirty="0" smtClean="0"/>
          </a:p>
          <a:p>
            <a:pPr lvl="1"/>
            <a:r>
              <a:rPr lang="ja-JP" altLang="en-US" sz="3200" dirty="0" smtClean="0"/>
              <a:t>行為</a:t>
            </a:r>
            <a:r>
              <a:rPr lang="ja-JP" altLang="en-US" sz="3200" dirty="0"/>
              <a:t>の時から</a:t>
            </a:r>
            <a:r>
              <a:rPr lang="en-US" altLang="ja-JP" sz="3200" dirty="0"/>
              <a:t>10</a:t>
            </a:r>
            <a:r>
              <a:rPr lang="ja-JP" altLang="en-US" sz="3200" dirty="0"/>
              <a:t>年を経過したときも，同様とする。</a:t>
            </a:r>
            <a:endParaRPr kumimoji="1" lang="ja-JP" altLang="en-US" sz="3200" dirty="0"/>
          </a:p>
        </p:txBody>
      </p:sp>
      <p:sp>
        <p:nvSpPr>
          <p:cNvPr id="4" name="日付プレースホルダー 3"/>
          <p:cNvSpPr>
            <a:spLocks noGrp="1"/>
          </p:cNvSpPr>
          <p:nvPr>
            <p:ph type="dt" sz="half" idx="10"/>
          </p:nvPr>
        </p:nvSpPr>
        <p:spPr/>
        <p:txBody>
          <a:bodyPr/>
          <a:lstStyle/>
          <a:p>
            <a:r>
              <a:rPr kumimoji="1" lang="en-US" altLang="ja-JP" smtClean="0"/>
              <a:t>2015/6/9</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Lecture on Obligation 2015</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44</a:t>
            </a:fld>
            <a:endParaRPr kumimoji="1" lang="ja-JP" altLang="en-US"/>
          </a:p>
        </p:txBody>
      </p:sp>
    </p:spTree>
    <p:extLst>
      <p:ext uri="{BB962C8B-B14F-4D97-AF65-F5344CB8AC3E}">
        <p14:creationId xmlns:p14="http://schemas.microsoft.com/office/powerpoint/2010/main" val="4015501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1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37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12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lang="ja-JP" altLang="en-US" dirty="0">
                <a:solidFill>
                  <a:schemeClr val="accent6">
                    <a:lumMod val="50000"/>
                  </a:schemeClr>
                </a:solidFill>
              </a:rPr>
              <a:t>定期</a:t>
            </a:r>
            <a:r>
              <a:rPr lang="ja-JP" altLang="en-US" dirty="0" smtClean="0">
                <a:solidFill>
                  <a:schemeClr val="accent6">
                    <a:lumMod val="50000"/>
                  </a:schemeClr>
                </a:solidFill>
              </a:rPr>
              <a:t>試験仮想問題（</a:t>
            </a:r>
            <a:r>
              <a:rPr lang="en-US" altLang="ja-JP" dirty="0" smtClean="0">
                <a:solidFill>
                  <a:schemeClr val="accent6">
                    <a:lumMod val="50000"/>
                  </a:schemeClr>
                </a:solidFill>
              </a:rPr>
              <a:t>8/10</a:t>
            </a:r>
            <a:r>
              <a:rPr lang="ja-JP" altLang="en-US" dirty="0" smtClean="0">
                <a:solidFill>
                  <a:schemeClr val="accent6">
                    <a:lumMod val="50000"/>
                  </a:schemeClr>
                </a:solidFill>
              </a:rPr>
              <a:t>）</a:t>
            </a:r>
            <a:r>
              <a:rPr lang="ja-JP" altLang="en-US" sz="2800" dirty="0" smtClean="0">
                <a:solidFill>
                  <a:schemeClr val="accent6">
                    <a:lumMod val="50000"/>
                  </a:schemeClr>
                </a:solidFill>
              </a:rPr>
              <a:t>→</a:t>
            </a:r>
            <a:r>
              <a:rPr lang="en-US" altLang="ja-JP" sz="2800" dirty="0" smtClean="0">
                <a:solidFill>
                  <a:schemeClr val="accent6">
                    <a:lumMod val="50000"/>
                  </a:schemeClr>
                </a:solidFill>
                <a:hlinkClick r:id="" action="ppaction://noaction"/>
              </a:rPr>
              <a:t>Q9</a:t>
            </a:r>
            <a:endParaRPr kumimoji="1" lang="ja-JP" altLang="en-US" sz="2800" dirty="0">
              <a:solidFill>
                <a:schemeClr val="accent6">
                  <a:lumMod val="50000"/>
                </a:schemeClr>
              </a:solidFill>
            </a:endParaRPr>
          </a:p>
        </p:txBody>
      </p:sp>
      <p:sp>
        <p:nvSpPr>
          <p:cNvPr id="8" name="コンテンツ プレースホルダー 7"/>
          <p:cNvSpPr>
            <a:spLocks noGrp="1"/>
          </p:cNvSpPr>
          <p:nvPr>
            <p:ph idx="1"/>
          </p:nvPr>
        </p:nvSpPr>
        <p:spPr/>
        <p:txBody>
          <a:bodyPr>
            <a:normAutofit/>
          </a:bodyPr>
          <a:lstStyle/>
          <a:p>
            <a:r>
              <a:rPr kumimoji="1" lang="ja-JP" altLang="en-US" sz="2800" dirty="0" smtClean="0"/>
              <a:t>詐害行為取消権の取消しの意味について，以下の順序で答えなさい。</a:t>
            </a:r>
            <a:endParaRPr kumimoji="1" lang="en-US" altLang="ja-JP" sz="2800" dirty="0" smtClean="0"/>
          </a:p>
          <a:p>
            <a:pPr marL="971550" lvl="1" indent="-514350">
              <a:buFont typeface="+mj-lt"/>
              <a:buAutoNum type="arabicPeriod"/>
            </a:pPr>
            <a:r>
              <a:rPr lang="ja-JP" altLang="en-US" sz="2400" dirty="0" smtClean="0">
                <a:hlinkClick r:id="rId3" action="ppaction://hlinksldjump"/>
              </a:rPr>
              <a:t>破産法</a:t>
            </a:r>
            <a:r>
              <a:rPr lang="en-US" altLang="ja-JP" sz="2400" dirty="0" smtClean="0">
                <a:hlinkClick r:id="rId3" action="ppaction://hlinksldjump"/>
              </a:rPr>
              <a:t>160</a:t>
            </a:r>
            <a:r>
              <a:rPr lang="ja-JP" altLang="en-US" sz="2400" dirty="0" smtClean="0">
                <a:hlinkClick r:id="rId3" action="ppaction://hlinksldjump"/>
              </a:rPr>
              <a:t>条以下の否認権</a:t>
            </a:r>
            <a:r>
              <a:rPr lang="ja-JP" altLang="en-US" sz="2400" dirty="0" smtClean="0"/>
              <a:t>と民法</a:t>
            </a:r>
            <a:r>
              <a:rPr lang="en-US" altLang="ja-JP" sz="2400" dirty="0" smtClean="0"/>
              <a:t>424</a:t>
            </a:r>
            <a:r>
              <a:rPr lang="ja-JP" altLang="en-US" sz="2400" dirty="0" smtClean="0"/>
              <a:t>条の詐害行為取消権の異同（類似点と相違点）について，具体例を挙げて</a:t>
            </a:r>
            <a:r>
              <a:rPr lang="ja-JP" altLang="en-US" sz="2400" dirty="0" smtClean="0">
                <a:hlinkClick r:id="rId4" action="ppaction://hlinksldjump"/>
              </a:rPr>
              <a:t>アイラック（</a:t>
            </a:r>
            <a:r>
              <a:rPr lang="en-US" altLang="ja-JP" sz="2400" dirty="0" smtClean="0">
                <a:hlinkClick r:id="rId4" action="ppaction://hlinksldjump"/>
              </a:rPr>
              <a:t>IRAC</a:t>
            </a:r>
            <a:r>
              <a:rPr lang="ja-JP" altLang="en-US" sz="2400" dirty="0" smtClean="0">
                <a:hlinkClick r:id="rId4" action="ppaction://hlinksldjump"/>
              </a:rPr>
              <a:t>）</a:t>
            </a:r>
            <a:r>
              <a:rPr lang="ja-JP" altLang="en-US" sz="2400" dirty="0" smtClean="0"/>
              <a:t>で説明しなさい。</a:t>
            </a:r>
            <a:endParaRPr lang="en-US" altLang="ja-JP" sz="2400" dirty="0" smtClean="0"/>
          </a:p>
          <a:p>
            <a:pPr marL="971550" lvl="1" indent="-514350">
              <a:buFont typeface="+mj-lt"/>
              <a:buAutoNum type="arabicPeriod"/>
            </a:pPr>
            <a:r>
              <a:rPr kumimoji="1" lang="ja-JP" altLang="en-US" sz="2400" dirty="0" smtClean="0"/>
              <a:t>民法の中で「否認」という用語を用いている条文（</a:t>
            </a:r>
            <a:r>
              <a:rPr kumimoji="1" lang="ja-JP" altLang="en-US" sz="2400" dirty="0" smtClean="0">
                <a:hlinkClick r:id="rId5" action="ppaction://hlinksldjump"/>
              </a:rPr>
              <a:t>民法</a:t>
            </a:r>
            <a:r>
              <a:rPr kumimoji="1" lang="en-US" altLang="ja-JP" sz="2400" dirty="0" smtClean="0">
                <a:hlinkClick r:id="rId5" action="ppaction://hlinksldjump"/>
              </a:rPr>
              <a:t>37</a:t>
            </a:r>
            <a:r>
              <a:rPr kumimoji="1" lang="ja-JP" altLang="en-US" sz="2400" dirty="0" smtClean="0">
                <a:hlinkClick r:id="rId5" action="ppaction://hlinksldjump"/>
              </a:rPr>
              <a:t>条</a:t>
            </a:r>
            <a:r>
              <a:rPr kumimoji="1" lang="en-US" altLang="ja-JP" sz="2400" dirty="0" smtClean="0">
                <a:hlinkClick r:id="rId5" action="ppaction://hlinksldjump"/>
              </a:rPr>
              <a:t>5</a:t>
            </a:r>
            <a:r>
              <a:rPr kumimoji="1" lang="ja-JP" altLang="en-US" sz="2400" dirty="0" smtClean="0">
                <a:hlinkClick r:id="rId5" action="ppaction://hlinksldjump"/>
              </a:rPr>
              <a:t>項</a:t>
            </a:r>
            <a:r>
              <a:rPr kumimoji="1" lang="ja-JP" altLang="en-US" sz="2400" dirty="0" smtClean="0"/>
              <a:t>）について，同条</a:t>
            </a:r>
            <a:r>
              <a:rPr kumimoji="1" lang="en-US" altLang="ja-JP" sz="2400" dirty="0" smtClean="0"/>
              <a:t>2</a:t>
            </a:r>
            <a:r>
              <a:rPr kumimoji="1" lang="ja-JP" altLang="en-US" sz="2400" dirty="0" smtClean="0"/>
              <a:t>項を参考にして，「対抗できない」という用語で書き替えなさい。</a:t>
            </a:r>
            <a:endParaRPr kumimoji="1" lang="en-US" altLang="ja-JP" sz="2400" dirty="0" smtClean="0"/>
          </a:p>
          <a:p>
            <a:pPr marL="971550" lvl="1" indent="-514350">
              <a:buFont typeface="+mj-lt"/>
              <a:buAutoNum type="arabicPeriod"/>
            </a:pPr>
            <a:r>
              <a:rPr lang="ja-JP" altLang="en-US" sz="2400" dirty="0"/>
              <a:t>詐害行為</a:t>
            </a:r>
            <a:r>
              <a:rPr lang="ja-JP" altLang="en-US" sz="2400" dirty="0" smtClean="0"/>
              <a:t>取消権に関する民法</a:t>
            </a:r>
            <a:r>
              <a:rPr lang="en-US" altLang="ja-JP" sz="2400" dirty="0" smtClean="0"/>
              <a:t>424</a:t>
            </a:r>
            <a:r>
              <a:rPr lang="ja-JP" altLang="en-US" sz="2400" dirty="0" smtClean="0"/>
              <a:t>条を「対抗することができない」という用語を用いて</a:t>
            </a:r>
            <a:r>
              <a:rPr lang="ja-JP" altLang="en-US" sz="2400" dirty="0" smtClean="0">
                <a:hlinkClick r:id="rId6" action="ppaction://hlinksldjump"/>
              </a:rPr>
              <a:t>書き替え</a:t>
            </a:r>
            <a:r>
              <a:rPr lang="ja-JP" altLang="en-US" sz="2400" dirty="0" smtClean="0"/>
              <a:t>なさい。</a:t>
            </a:r>
            <a:endParaRPr kumimoji="1" lang="ja-JP" altLang="en-US" sz="2400" dirty="0"/>
          </a:p>
        </p:txBody>
      </p:sp>
      <p:sp>
        <p:nvSpPr>
          <p:cNvPr id="4" name="日付プレースホルダー 3"/>
          <p:cNvSpPr>
            <a:spLocks noGrp="1"/>
          </p:cNvSpPr>
          <p:nvPr>
            <p:ph type="dt" sz="half" idx="10"/>
          </p:nvPr>
        </p:nvSpPr>
        <p:spPr/>
        <p:txBody>
          <a:bodyPr/>
          <a:lstStyle/>
          <a:p>
            <a:r>
              <a:rPr kumimoji="1" lang="en-US" altLang="ja-JP" smtClean="0"/>
              <a:t>2015/6/9</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Lecture on Obligation 2015</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45</a:t>
            </a:fld>
            <a:endParaRPr kumimoji="1" lang="ja-JP" altLang="en-US"/>
          </a:p>
        </p:txBody>
      </p:sp>
    </p:spTree>
    <p:extLst>
      <p:ext uri="{BB962C8B-B14F-4D97-AF65-F5344CB8AC3E}">
        <p14:creationId xmlns:p14="http://schemas.microsoft.com/office/powerpoint/2010/main" val="368706887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a:xfrm>
            <a:off x="457200" y="274638"/>
            <a:ext cx="8229600" cy="994122"/>
          </a:xfrm>
        </p:spPr>
        <p:txBody>
          <a:bodyPr/>
          <a:lstStyle/>
          <a:p>
            <a:r>
              <a:rPr kumimoji="1" lang="ja-JP" altLang="en-US" dirty="0" smtClean="0"/>
              <a:t>活用すべき文献</a:t>
            </a:r>
            <a:endParaRPr kumimoji="1" lang="ja-JP" altLang="en-US" dirty="0"/>
          </a:p>
        </p:txBody>
      </p:sp>
      <p:sp>
        <p:nvSpPr>
          <p:cNvPr id="3" name="日付プレースホルダー 2"/>
          <p:cNvSpPr>
            <a:spLocks noGrp="1"/>
          </p:cNvSpPr>
          <p:nvPr>
            <p:ph type="dt" sz="half" idx="10"/>
          </p:nvPr>
        </p:nvSpPr>
        <p:spPr/>
        <p:txBody>
          <a:bodyPr/>
          <a:lstStyle/>
          <a:p>
            <a:r>
              <a:rPr kumimoji="1" lang="en-US" altLang="ja-JP" smtClean="0"/>
              <a:t>2015/6/9</a:t>
            </a:r>
            <a:endParaRPr kumimoji="1" lang="ja-JP" altLang="en-US"/>
          </a:p>
        </p:txBody>
      </p:sp>
      <p:sp>
        <p:nvSpPr>
          <p:cNvPr id="4" name="フッター プレースホルダー 3"/>
          <p:cNvSpPr>
            <a:spLocks noGrp="1"/>
          </p:cNvSpPr>
          <p:nvPr>
            <p:ph type="ftr" sz="quarter" idx="11"/>
          </p:nvPr>
        </p:nvSpPr>
        <p:spPr/>
        <p:txBody>
          <a:bodyPr/>
          <a:lstStyle/>
          <a:p>
            <a:r>
              <a:rPr lang="en-US" altLang="ja-JP" smtClean="0"/>
              <a:t>Lecture on Obligation 2015</a:t>
            </a:r>
            <a:endParaRPr lang="ja-JP" altLang="en-US" dirty="0" smtClean="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46</a:t>
            </a:fld>
            <a:endParaRPr kumimoji="1" lang="ja-JP" altLang="en-US"/>
          </a:p>
        </p:txBody>
      </p:sp>
      <p:sp>
        <p:nvSpPr>
          <p:cNvPr id="6" name="タイトル 2"/>
          <p:cNvSpPr txBox="1">
            <a:spLocks/>
          </p:cNvSpPr>
          <p:nvPr/>
        </p:nvSpPr>
        <p:spPr bwMode="auto">
          <a:xfrm>
            <a:off x="611188" y="7389813"/>
            <a:ext cx="7772400" cy="626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kumimoji="1">
                <a:solidFill>
                  <a:schemeClr val="tx1"/>
                </a:solidFill>
                <a:latin typeface="Tahoma" charset="0"/>
                <a:ea typeface="ＭＳ Ｐゴシック" charset="-128"/>
              </a:defRPr>
            </a:lvl1pPr>
            <a:lvl2pPr marL="742950" indent="-285750" eaLnBrk="0" hangingPunct="0">
              <a:defRPr kumimoji="1">
                <a:solidFill>
                  <a:schemeClr val="tx1"/>
                </a:solidFill>
                <a:latin typeface="Tahoma" charset="0"/>
                <a:ea typeface="ＭＳ Ｐゴシック" charset="-128"/>
              </a:defRPr>
            </a:lvl2pPr>
            <a:lvl3pPr marL="1143000" indent="-228600" eaLnBrk="0" hangingPunct="0">
              <a:defRPr kumimoji="1">
                <a:solidFill>
                  <a:schemeClr val="tx1"/>
                </a:solidFill>
                <a:latin typeface="Tahoma" charset="0"/>
                <a:ea typeface="ＭＳ Ｐゴシック" charset="-128"/>
              </a:defRPr>
            </a:lvl3pPr>
            <a:lvl4pPr marL="1600200" indent="-228600" eaLnBrk="0" hangingPunct="0">
              <a:defRPr kumimoji="1">
                <a:solidFill>
                  <a:schemeClr val="tx1"/>
                </a:solidFill>
                <a:latin typeface="Tahoma" charset="0"/>
                <a:ea typeface="ＭＳ Ｐゴシック" charset="-128"/>
              </a:defRPr>
            </a:lvl4pPr>
            <a:lvl5pPr marL="2057400" indent="-228600" eaLnBrk="0" hangingPunct="0">
              <a:defRPr kumimoji="1">
                <a:solidFill>
                  <a:schemeClr val="tx1"/>
                </a:solidFill>
                <a:latin typeface="Tahoma" charset="0"/>
                <a:ea typeface="ＭＳ Ｐゴシック" charset="-128"/>
              </a:defRPr>
            </a:lvl5pPr>
            <a:lvl6pPr marL="2514600" indent="-228600" eaLnBrk="0" fontAlgn="base" hangingPunct="0">
              <a:spcBef>
                <a:spcPct val="0"/>
              </a:spcBef>
              <a:spcAft>
                <a:spcPct val="0"/>
              </a:spcAft>
              <a:defRPr kumimoji="1">
                <a:solidFill>
                  <a:schemeClr val="tx1"/>
                </a:solidFill>
                <a:latin typeface="Tahoma" charset="0"/>
                <a:ea typeface="ＭＳ Ｐゴシック" charset="-128"/>
              </a:defRPr>
            </a:lvl6pPr>
            <a:lvl7pPr marL="2971800" indent="-228600" eaLnBrk="0" fontAlgn="base" hangingPunct="0">
              <a:spcBef>
                <a:spcPct val="0"/>
              </a:spcBef>
              <a:spcAft>
                <a:spcPct val="0"/>
              </a:spcAft>
              <a:defRPr kumimoji="1">
                <a:solidFill>
                  <a:schemeClr val="tx1"/>
                </a:solidFill>
                <a:latin typeface="Tahoma" charset="0"/>
                <a:ea typeface="ＭＳ Ｐゴシック" charset="-128"/>
              </a:defRPr>
            </a:lvl7pPr>
            <a:lvl8pPr marL="3429000" indent="-228600" eaLnBrk="0" fontAlgn="base" hangingPunct="0">
              <a:spcBef>
                <a:spcPct val="0"/>
              </a:spcBef>
              <a:spcAft>
                <a:spcPct val="0"/>
              </a:spcAft>
              <a:defRPr kumimoji="1">
                <a:solidFill>
                  <a:schemeClr val="tx1"/>
                </a:solidFill>
                <a:latin typeface="Tahoma" charset="0"/>
                <a:ea typeface="ＭＳ Ｐゴシック" charset="-128"/>
              </a:defRPr>
            </a:lvl8pPr>
            <a:lvl9pPr marL="3886200" indent="-228600" eaLnBrk="0" fontAlgn="base" hangingPunct="0">
              <a:spcBef>
                <a:spcPct val="0"/>
              </a:spcBef>
              <a:spcAft>
                <a:spcPct val="0"/>
              </a:spcAft>
              <a:defRPr kumimoji="1">
                <a:solidFill>
                  <a:schemeClr val="tx1"/>
                </a:solidFill>
                <a:latin typeface="Tahoma" charset="0"/>
                <a:ea typeface="ＭＳ Ｐゴシック" charset="-128"/>
              </a:defRPr>
            </a:lvl9pPr>
          </a:lstStyle>
          <a:p>
            <a:pPr algn="ctr" eaLnBrk="1" hangingPunct="1">
              <a:lnSpc>
                <a:spcPct val="80000"/>
              </a:lnSpc>
            </a:pPr>
            <a:r>
              <a:rPr lang="ja-JP" altLang="en-US" sz="6000" dirty="0" smtClean="0">
                <a:solidFill>
                  <a:schemeClr val="tx2"/>
                </a:solidFill>
              </a:rPr>
              <a:t>債権総論</a:t>
            </a:r>
            <a:r>
              <a:rPr lang="en-US" altLang="ja-JP" sz="6000" dirty="0" smtClean="0">
                <a:solidFill>
                  <a:schemeClr val="tx2"/>
                </a:solidFill>
              </a:rPr>
              <a:t>1</a:t>
            </a:r>
            <a:r>
              <a:rPr lang="en-US" altLang="ja-JP" sz="4400" dirty="0">
                <a:solidFill>
                  <a:schemeClr val="tx2"/>
                </a:solidFill>
              </a:rPr>
              <a:t/>
            </a:r>
            <a:br>
              <a:rPr lang="en-US" altLang="ja-JP" sz="4400" dirty="0">
                <a:solidFill>
                  <a:schemeClr val="tx2"/>
                </a:solidFill>
              </a:rPr>
            </a:br>
            <a:r>
              <a:rPr lang="en-US" altLang="ja-JP" sz="4400" dirty="0">
                <a:solidFill>
                  <a:schemeClr val="tx2"/>
                </a:solidFill>
              </a:rPr>
              <a:t/>
            </a:r>
            <a:br>
              <a:rPr lang="en-US" altLang="ja-JP" sz="4400" dirty="0">
                <a:solidFill>
                  <a:schemeClr val="tx2"/>
                </a:solidFill>
              </a:rPr>
            </a:br>
            <a:r>
              <a:rPr lang="en-US" altLang="ja-JP" sz="3200" dirty="0" smtClean="0">
                <a:solidFill>
                  <a:schemeClr val="tx2"/>
                </a:solidFill>
              </a:rPr>
              <a:t>2015</a:t>
            </a:r>
            <a:r>
              <a:rPr lang="ja-JP" altLang="en-US" sz="3200" dirty="0" smtClean="0">
                <a:solidFill>
                  <a:schemeClr val="tx2"/>
                </a:solidFill>
              </a:rPr>
              <a:t>年</a:t>
            </a:r>
            <a:r>
              <a:rPr lang="en-US" altLang="ja-JP" sz="3200" dirty="0" smtClean="0">
                <a:solidFill>
                  <a:schemeClr val="tx2"/>
                </a:solidFill>
              </a:rPr>
              <a:t>6</a:t>
            </a:r>
            <a:r>
              <a:rPr lang="ja-JP" altLang="en-US" sz="3200" dirty="0" smtClean="0">
                <a:solidFill>
                  <a:schemeClr val="tx2"/>
                </a:solidFill>
              </a:rPr>
              <a:t>月</a:t>
            </a:r>
            <a:r>
              <a:rPr lang="en-US" altLang="ja-JP" sz="3200" dirty="0" smtClean="0">
                <a:solidFill>
                  <a:schemeClr val="tx2"/>
                </a:solidFill>
              </a:rPr>
              <a:t>9</a:t>
            </a:r>
            <a:r>
              <a:rPr lang="ja-JP" altLang="en-US" sz="3200" dirty="0" smtClean="0">
                <a:solidFill>
                  <a:schemeClr val="tx2"/>
                </a:solidFill>
              </a:rPr>
              <a:t>日</a:t>
            </a:r>
            <a:r>
              <a:rPr lang="en-US" altLang="ja-JP" sz="3200" dirty="0">
                <a:solidFill>
                  <a:schemeClr val="tx2"/>
                </a:solidFill>
              </a:rPr>
              <a:t/>
            </a:r>
            <a:br>
              <a:rPr lang="en-US" altLang="ja-JP" sz="3200" dirty="0">
                <a:solidFill>
                  <a:schemeClr val="tx2"/>
                </a:solidFill>
              </a:rPr>
            </a:br>
            <a:r>
              <a:rPr lang="en-US" altLang="ja-JP" sz="3200" dirty="0">
                <a:solidFill>
                  <a:schemeClr val="tx2"/>
                </a:solidFill>
              </a:rPr>
              <a:t/>
            </a:r>
            <a:br>
              <a:rPr lang="en-US" altLang="ja-JP" sz="3200" dirty="0">
                <a:solidFill>
                  <a:schemeClr val="tx2"/>
                </a:solidFill>
              </a:rPr>
            </a:br>
            <a:r>
              <a:rPr lang="ja-JP" altLang="en-US" sz="3200" dirty="0">
                <a:solidFill>
                  <a:schemeClr val="tx2"/>
                </a:solidFill>
              </a:rPr>
              <a:t>明治学院</a:t>
            </a:r>
            <a:r>
              <a:rPr lang="ja-JP" altLang="en-US" sz="3200" dirty="0" smtClean="0">
                <a:solidFill>
                  <a:schemeClr val="tx2"/>
                </a:solidFill>
              </a:rPr>
              <a:t>大学法学部教授</a:t>
            </a:r>
            <a:r>
              <a:rPr lang="en-US" altLang="ja-JP" sz="3200" dirty="0">
                <a:solidFill>
                  <a:schemeClr val="tx2"/>
                </a:solidFill>
              </a:rPr>
              <a:t/>
            </a:r>
            <a:br>
              <a:rPr lang="en-US" altLang="ja-JP" sz="3200" dirty="0">
                <a:solidFill>
                  <a:schemeClr val="tx2"/>
                </a:solidFill>
              </a:rPr>
            </a:br>
            <a:r>
              <a:rPr lang="en-US" altLang="ja-JP" sz="3200" dirty="0">
                <a:solidFill>
                  <a:schemeClr val="tx2"/>
                </a:solidFill>
              </a:rPr>
              <a:t/>
            </a:r>
            <a:br>
              <a:rPr lang="en-US" altLang="ja-JP" sz="3200" dirty="0">
                <a:solidFill>
                  <a:schemeClr val="tx2"/>
                </a:solidFill>
              </a:rPr>
            </a:br>
            <a:r>
              <a:rPr lang="ja-JP" altLang="en-US" sz="3200" dirty="0">
                <a:solidFill>
                  <a:schemeClr val="tx2"/>
                </a:solidFill>
              </a:rPr>
              <a:t>加賀山　茂</a:t>
            </a:r>
            <a:endParaRPr lang="en-US" altLang="ja-JP" sz="3200" dirty="0">
              <a:solidFill>
                <a:schemeClr val="tx2"/>
              </a:solidFill>
            </a:endParaRPr>
          </a:p>
          <a:p>
            <a:pPr algn="ctr" eaLnBrk="1" hangingPunct="1">
              <a:lnSpc>
                <a:spcPct val="80000"/>
              </a:lnSpc>
            </a:pPr>
            <a:endParaRPr lang="en-US" altLang="ja-JP" sz="3200" dirty="0">
              <a:solidFill>
                <a:schemeClr val="tx2"/>
              </a:solidFill>
            </a:endParaRPr>
          </a:p>
          <a:p>
            <a:pPr algn="ctr" eaLnBrk="1" hangingPunct="1">
              <a:lnSpc>
                <a:spcPct val="80000"/>
              </a:lnSpc>
            </a:pPr>
            <a:endParaRPr lang="en-US" altLang="ja-JP" sz="3200" dirty="0">
              <a:solidFill>
                <a:schemeClr val="tx2"/>
              </a:solidFill>
            </a:endParaRPr>
          </a:p>
          <a:p>
            <a:pPr algn="ctr" eaLnBrk="1" hangingPunct="1">
              <a:lnSpc>
                <a:spcPct val="80000"/>
              </a:lnSpc>
            </a:pPr>
            <a:r>
              <a:rPr lang="ja-JP" altLang="en-US" sz="4000" dirty="0" smtClean="0">
                <a:solidFill>
                  <a:schemeClr val="tx2"/>
                </a:solidFill>
              </a:rPr>
              <a:t>最後までお付き合いいただき</a:t>
            </a:r>
            <a:endParaRPr lang="en-US" altLang="ja-JP" sz="2400" dirty="0" smtClean="0">
              <a:solidFill>
                <a:schemeClr val="tx2"/>
              </a:solidFill>
            </a:endParaRPr>
          </a:p>
          <a:p>
            <a:pPr algn="ctr" eaLnBrk="1" hangingPunct="1">
              <a:lnSpc>
                <a:spcPct val="80000"/>
              </a:lnSpc>
            </a:pPr>
            <a:endParaRPr lang="en-US" altLang="ja-JP" sz="2400" dirty="0" smtClean="0">
              <a:solidFill>
                <a:schemeClr val="tx2"/>
              </a:solidFill>
            </a:endParaRPr>
          </a:p>
          <a:p>
            <a:pPr algn="ctr" eaLnBrk="1" hangingPunct="1">
              <a:lnSpc>
                <a:spcPct val="80000"/>
              </a:lnSpc>
            </a:pPr>
            <a:r>
              <a:rPr lang="ja-JP" altLang="en-US" sz="4000" dirty="0" smtClean="0">
                <a:solidFill>
                  <a:schemeClr val="tx2"/>
                </a:solidFill>
              </a:rPr>
              <a:t>ありがとうございまし</a:t>
            </a:r>
            <a:r>
              <a:rPr lang="ja-JP" altLang="en-US" sz="4000" dirty="0">
                <a:solidFill>
                  <a:schemeClr val="tx2"/>
                </a:solidFill>
              </a:rPr>
              <a:t>た</a:t>
            </a:r>
            <a:r>
              <a:rPr lang="ja-JP" altLang="en-US" sz="4400" dirty="0" smtClean="0">
                <a:solidFill>
                  <a:schemeClr val="tx2"/>
                </a:solidFill>
              </a:rPr>
              <a:t>。</a:t>
            </a:r>
            <a:r>
              <a:rPr lang="en-US" altLang="ja-JP" sz="4400" dirty="0">
                <a:solidFill>
                  <a:schemeClr val="tx2"/>
                </a:solidFill>
              </a:rPr>
              <a:t/>
            </a:r>
            <a:br>
              <a:rPr lang="en-US" altLang="ja-JP" sz="4400" dirty="0">
                <a:solidFill>
                  <a:schemeClr val="tx2"/>
                </a:solidFill>
              </a:rPr>
            </a:br>
            <a:endParaRPr lang="ja-JP" altLang="en-US" sz="4400" dirty="0">
              <a:solidFill>
                <a:schemeClr val="tx2"/>
              </a:solidFill>
            </a:endParaRPr>
          </a:p>
        </p:txBody>
      </p:sp>
      <p:sp>
        <p:nvSpPr>
          <p:cNvPr id="7" name="コンテンツ プレースホルダー 6"/>
          <p:cNvSpPr txBox="1">
            <a:spLocks/>
          </p:cNvSpPr>
          <p:nvPr/>
        </p:nvSpPr>
        <p:spPr>
          <a:xfrm>
            <a:off x="457200" y="1268760"/>
            <a:ext cx="8229600" cy="4813995"/>
          </a:xfrm>
          <a:prstGeom prst="rect">
            <a:avLst/>
          </a:prstGeom>
        </p:spPr>
        <p:txBody>
          <a:bodyPr>
            <a:noAutofit/>
          </a:bodyPr>
          <a:lstStyle>
            <a:lvl1pPr marL="342900" indent="-342900" algn="l" defTabSz="914400" rtl="0" eaLnBrk="1" latinLnBrk="0" hangingPunct="1">
              <a:spcBef>
                <a:spcPct val="20000"/>
              </a:spcBef>
              <a:buClr>
                <a:schemeClr val="tx2"/>
              </a:buClr>
              <a:buFont typeface="Wingdings" panose="05000000000000000000" pitchFamily="2" charset="2"/>
              <a:buChar char="n"/>
              <a:defRPr kumimoji="1" sz="3200" kern="1200">
                <a:solidFill>
                  <a:schemeClr val="tx1"/>
                </a:solidFill>
                <a:latin typeface="+mn-lt"/>
                <a:ea typeface="+mn-ea"/>
                <a:cs typeface="+mn-cs"/>
              </a:defRPr>
            </a:lvl1pPr>
            <a:lvl2pPr marL="742950" indent="-285750" algn="l" defTabSz="914400" rtl="0" eaLnBrk="1" latinLnBrk="0" hangingPunct="1">
              <a:spcBef>
                <a:spcPct val="20000"/>
              </a:spcBef>
              <a:buClr>
                <a:srgbClr val="FF0000"/>
              </a:buClr>
              <a:buFont typeface="Wingdings" panose="05000000000000000000" pitchFamily="2" charset="2"/>
              <a:buChar char="n"/>
              <a:defRPr kumimoji="1" sz="28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Wingdings" panose="05000000000000000000" pitchFamily="2" charset="2"/>
              <a:buChar char="n"/>
              <a:defRPr kumimoji="1" sz="2400" kern="1200">
                <a:solidFill>
                  <a:schemeClr val="tx1"/>
                </a:solidFill>
                <a:latin typeface="+mn-lt"/>
                <a:ea typeface="+mn-ea"/>
                <a:cs typeface="+mn-cs"/>
              </a:defRPr>
            </a:lvl3pPr>
            <a:lvl4pPr marL="1600200" indent="-228600" algn="l" defTabSz="914400" rtl="0" eaLnBrk="1" latinLnBrk="0" hangingPunct="1">
              <a:spcBef>
                <a:spcPct val="20000"/>
              </a:spcBef>
              <a:buClr>
                <a:srgbClr val="FF0000"/>
              </a:buClr>
              <a:buFont typeface="Wingdings" panose="05000000000000000000" pitchFamily="2" charset="2"/>
              <a:buChar char="n"/>
              <a:defRPr kumimoji="1" sz="20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Wingdings" panose="05000000000000000000" pitchFamily="2" charset="2"/>
              <a:buChar char="n"/>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sz="1800" dirty="0" smtClean="0"/>
              <a:t>民法の入門書（</a:t>
            </a:r>
            <a:r>
              <a:rPr lang="en-US" altLang="ja-JP" sz="1800" dirty="0" smtClean="0"/>
              <a:t>DVD</a:t>
            </a:r>
            <a:r>
              <a:rPr lang="ja-JP" altLang="en-US" sz="1800" dirty="0" smtClean="0"/>
              <a:t>付）</a:t>
            </a:r>
            <a:endParaRPr lang="en-US" altLang="ja-JP" sz="1800" dirty="0" smtClean="0"/>
          </a:p>
          <a:p>
            <a:pPr lvl="1"/>
            <a:r>
              <a:rPr lang="ja-JP" altLang="en-US" sz="1600" dirty="0" smtClean="0"/>
              <a:t>加賀山茂</a:t>
            </a:r>
            <a:r>
              <a:rPr lang="en-US" altLang="ja-JP" sz="1600" dirty="0" smtClean="0"/>
              <a:t>『</a:t>
            </a:r>
            <a:r>
              <a:rPr lang="ja-JP" altLang="en-US" sz="1600" dirty="0" smtClean="0"/>
              <a:t>民法入門・担保法革命</a:t>
            </a:r>
            <a:r>
              <a:rPr lang="en-US" altLang="ja-JP" sz="1600" dirty="0" smtClean="0"/>
              <a:t>』</a:t>
            </a:r>
            <a:r>
              <a:rPr lang="ja-JP" altLang="en-US" sz="1600" dirty="0" smtClean="0"/>
              <a:t>信山社（</a:t>
            </a:r>
            <a:r>
              <a:rPr lang="en-US" altLang="ja-JP" sz="1600" dirty="0" smtClean="0"/>
              <a:t>2013</a:t>
            </a:r>
            <a:r>
              <a:rPr lang="ja-JP" altLang="en-US" sz="1600" dirty="0" smtClean="0"/>
              <a:t>）</a:t>
            </a:r>
          </a:p>
          <a:p>
            <a:r>
              <a:rPr lang="ja-JP" altLang="en-US" sz="1800" dirty="0" smtClean="0"/>
              <a:t>民法（財産法）全体を理解する上での助</a:t>
            </a:r>
            <a:r>
              <a:rPr lang="ja-JP" altLang="en-US" sz="1800" dirty="0" err="1" smtClean="0"/>
              <a:t>っ</a:t>
            </a:r>
            <a:r>
              <a:rPr lang="ja-JP" altLang="en-US" sz="1800" dirty="0" smtClean="0"/>
              <a:t>人</a:t>
            </a:r>
            <a:endParaRPr lang="en-US" altLang="ja-JP" sz="1800" dirty="0" smtClean="0"/>
          </a:p>
          <a:p>
            <a:pPr lvl="1"/>
            <a:r>
              <a:rPr lang="ja-JP" altLang="en-US" sz="1600" dirty="0" smtClean="0"/>
              <a:t>我妻栄</a:t>
            </a:r>
            <a:r>
              <a:rPr lang="en-US" altLang="ja-JP" sz="1600" dirty="0" smtClean="0"/>
              <a:t>=</a:t>
            </a:r>
            <a:r>
              <a:rPr lang="ja-JP" altLang="en-US" sz="1600" dirty="0" smtClean="0"/>
              <a:t>有泉亨</a:t>
            </a:r>
            <a:r>
              <a:rPr lang="en-US" altLang="ja-JP" sz="1600" dirty="0" smtClean="0"/>
              <a:t>『</a:t>
            </a:r>
            <a:r>
              <a:rPr lang="ja-JP" altLang="en-US" sz="1600" dirty="0" smtClean="0"/>
              <a:t>コンメンタール民法</a:t>
            </a:r>
            <a:r>
              <a:rPr lang="en-US" altLang="ja-JP" sz="1600" dirty="0" smtClean="0"/>
              <a:t>』〔</a:t>
            </a:r>
            <a:r>
              <a:rPr lang="ja-JP" altLang="en-US" sz="1600" dirty="0" smtClean="0"/>
              <a:t>第</a:t>
            </a:r>
            <a:r>
              <a:rPr lang="en-US" altLang="ja-JP" sz="1600" dirty="0" smtClean="0"/>
              <a:t>3</a:t>
            </a:r>
            <a:r>
              <a:rPr lang="ja-JP" altLang="en-US" sz="1600" dirty="0" smtClean="0"/>
              <a:t>版</a:t>
            </a:r>
            <a:r>
              <a:rPr lang="en-US" altLang="ja-JP" sz="1600" dirty="0" smtClean="0"/>
              <a:t>〕</a:t>
            </a:r>
            <a:r>
              <a:rPr lang="ja-JP" altLang="en-US" sz="1600" dirty="0" smtClean="0"/>
              <a:t>日本評論社（</a:t>
            </a:r>
            <a:r>
              <a:rPr lang="en-US" altLang="ja-JP" sz="1600" dirty="0" smtClean="0"/>
              <a:t>2013</a:t>
            </a:r>
            <a:r>
              <a:rPr lang="ja-JP" altLang="en-US" sz="1600" dirty="0" smtClean="0"/>
              <a:t>）</a:t>
            </a:r>
            <a:endParaRPr lang="en-US" altLang="ja-JP" sz="1600" dirty="0" smtClean="0"/>
          </a:p>
          <a:p>
            <a:pPr lvl="1"/>
            <a:r>
              <a:rPr lang="ja-JP" altLang="en-US" sz="1600" dirty="0" smtClean="0"/>
              <a:t>金子</a:t>
            </a:r>
            <a:r>
              <a:rPr lang="en-US" altLang="ja-JP" sz="1600" dirty="0" smtClean="0"/>
              <a:t>=</a:t>
            </a:r>
            <a:r>
              <a:rPr lang="ja-JP" altLang="en-US" sz="1600" dirty="0" smtClean="0"/>
              <a:t>新堂</a:t>
            </a:r>
            <a:r>
              <a:rPr lang="en-US" altLang="ja-JP" sz="1600" dirty="0" smtClean="0"/>
              <a:t>=</a:t>
            </a:r>
            <a:r>
              <a:rPr lang="ja-JP" altLang="en-US" sz="1600" dirty="0" smtClean="0"/>
              <a:t>平井編</a:t>
            </a:r>
            <a:r>
              <a:rPr lang="en-US" altLang="ja-JP" sz="1600" dirty="0" smtClean="0"/>
              <a:t>『</a:t>
            </a:r>
            <a:r>
              <a:rPr lang="ja-JP" altLang="en-US" sz="1600" b="1" dirty="0" smtClean="0">
                <a:solidFill>
                  <a:schemeClr val="tx2"/>
                </a:solidFill>
              </a:rPr>
              <a:t>法律学小辞典</a:t>
            </a:r>
            <a:r>
              <a:rPr lang="en-US" altLang="ja-JP" sz="1600" dirty="0" smtClean="0"/>
              <a:t>』</a:t>
            </a:r>
            <a:r>
              <a:rPr lang="ja-JP" altLang="en-US" sz="1600" dirty="0" smtClean="0"/>
              <a:t>有斐閣（</a:t>
            </a:r>
            <a:r>
              <a:rPr lang="en-US" altLang="ja-JP" sz="1600" dirty="0" smtClean="0"/>
              <a:t>2008</a:t>
            </a:r>
            <a:r>
              <a:rPr lang="ja-JP" altLang="en-US" sz="1600" dirty="0" smtClean="0"/>
              <a:t>）</a:t>
            </a:r>
            <a:endParaRPr lang="en-US" altLang="ja-JP" sz="1600" dirty="0" smtClean="0"/>
          </a:p>
          <a:p>
            <a:r>
              <a:rPr lang="ja-JP" altLang="en-US" sz="1800" dirty="0" smtClean="0"/>
              <a:t>契約法全体についての概説書</a:t>
            </a:r>
            <a:endParaRPr lang="en-US" altLang="ja-JP" sz="1800" dirty="0" smtClean="0"/>
          </a:p>
          <a:p>
            <a:pPr lvl="1"/>
            <a:r>
              <a:rPr lang="ja-JP" altLang="en-US" sz="1600" dirty="0" smtClean="0"/>
              <a:t>加賀山茂</a:t>
            </a:r>
            <a:r>
              <a:rPr lang="en-US" altLang="ja-JP" sz="1600" dirty="0" smtClean="0"/>
              <a:t>『</a:t>
            </a:r>
            <a:r>
              <a:rPr lang="ja-JP" altLang="en-US" sz="1600" dirty="0" smtClean="0"/>
              <a:t>契約法講義</a:t>
            </a:r>
            <a:r>
              <a:rPr lang="en-US" altLang="ja-JP" sz="1600" dirty="0" smtClean="0"/>
              <a:t>』</a:t>
            </a:r>
            <a:r>
              <a:rPr lang="ja-JP" altLang="en-US" sz="1600" dirty="0" smtClean="0"/>
              <a:t>日本評論社（</a:t>
            </a:r>
            <a:r>
              <a:rPr lang="en-US" altLang="ja-JP" sz="1600" dirty="0" smtClean="0"/>
              <a:t>2009</a:t>
            </a:r>
            <a:r>
              <a:rPr lang="ja-JP" altLang="en-US" sz="1600" dirty="0" smtClean="0"/>
              <a:t>）</a:t>
            </a:r>
            <a:endParaRPr lang="en-US" altLang="ja-JP" sz="1600" dirty="0" smtClean="0"/>
          </a:p>
          <a:p>
            <a:r>
              <a:rPr lang="ja-JP" altLang="en-US" sz="1800" dirty="0" smtClean="0"/>
              <a:t>債権総論の優れた教科書</a:t>
            </a:r>
            <a:endParaRPr lang="en-US" altLang="ja-JP" sz="1800" dirty="0" smtClean="0"/>
          </a:p>
          <a:p>
            <a:pPr lvl="1"/>
            <a:r>
              <a:rPr lang="ja-JP" altLang="en-US" sz="1600" dirty="0" smtClean="0"/>
              <a:t>平井宜雄</a:t>
            </a:r>
            <a:r>
              <a:rPr lang="en-US" altLang="ja-JP" sz="1600" dirty="0" smtClean="0"/>
              <a:t>『</a:t>
            </a:r>
            <a:r>
              <a:rPr lang="ja-JP" altLang="en-US" sz="1600" dirty="0" smtClean="0"/>
              <a:t>債権総論</a:t>
            </a:r>
            <a:r>
              <a:rPr lang="en-US" altLang="ja-JP" sz="1600" dirty="0" smtClean="0"/>
              <a:t>』 〔</a:t>
            </a:r>
            <a:r>
              <a:rPr lang="ja-JP" altLang="en-US" sz="1600" dirty="0" smtClean="0"/>
              <a:t>第</a:t>
            </a:r>
            <a:r>
              <a:rPr lang="en-US" altLang="ja-JP" sz="1600" dirty="0" smtClean="0"/>
              <a:t>2</a:t>
            </a:r>
            <a:r>
              <a:rPr lang="ja-JP" altLang="en-US" sz="1600" dirty="0" smtClean="0"/>
              <a:t>版</a:t>
            </a:r>
            <a:r>
              <a:rPr lang="en-US" altLang="ja-JP" sz="1600" dirty="0" smtClean="0"/>
              <a:t>〕</a:t>
            </a:r>
            <a:r>
              <a:rPr lang="ja-JP" altLang="en-US" sz="1600" dirty="0" smtClean="0"/>
              <a:t>弘文堂（</a:t>
            </a:r>
            <a:r>
              <a:rPr lang="en-US" altLang="ja-JP" sz="1600" dirty="0" smtClean="0"/>
              <a:t>1994</a:t>
            </a:r>
            <a:r>
              <a:rPr lang="ja-JP" altLang="en-US" sz="1600" dirty="0" smtClean="0"/>
              <a:t>）</a:t>
            </a:r>
          </a:p>
          <a:p>
            <a:r>
              <a:rPr lang="ja-JP" altLang="en-US" sz="1800" dirty="0" smtClean="0"/>
              <a:t>債務不履行に関する文献</a:t>
            </a:r>
            <a:endParaRPr lang="en-US" altLang="ja-JP" sz="1600" dirty="0" smtClean="0"/>
          </a:p>
          <a:p>
            <a:pPr lvl="1"/>
            <a:r>
              <a:rPr lang="ja-JP" altLang="en-US" sz="1600" dirty="0" smtClean="0"/>
              <a:t>平井宜雄</a:t>
            </a:r>
            <a:r>
              <a:rPr lang="en-US" altLang="ja-JP" sz="1600" dirty="0" smtClean="0"/>
              <a:t>『</a:t>
            </a:r>
            <a:r>
              <a:rPr lang="ja-JP" altLang="en-US" sz="1600" dirty="0" smtClean="0"/>
              <a:t>損害賠償法の理論</a:t>
            </a:r>
            <a:r>
              <a:rPr lang="en-US" altLang="ja-JP" sz="1600" dirty="0" smtClean="0"/>
              <a:t>』</a:t>
            </a:r>
            <a:r>
              <a:rPr lang="ja-JP" altLang="en-US" sz="1600" dirty="0" smtClean="0"/>
              <a:t>東京大学出版会（</a:t>
            </a:r>
            <a:r>
              <a:rPr lang="en-US" altLang="ja-JP" sz="1600" dirty="0" smtClean="0"/>
              <a:t>1971</a:t>
            </a:r>
            <a:r>
              <a:rPr lang="ja-JP" altLang="en-US" sz="1600" dirty="0" smtClean="0"/>
              <a:t>）</a:t>
            </a:r>
            <a:endParaRPr lang="en-US" altLang="ja-JP" sz="1600" dirty="0" smtClean="0"/>
          </a:p>
          <a:p>
            <a:pPr lvl="1"/>
            <a:r>
              <a:rPr lang="ja-JP" altLang="en-US" sz="1600" dirty="0" smtClean="0"/>
              <a:t>浜上則雄「損害賠償における「保証理論」と「部分的因果関係の理論」（</a:t>
            </a:r>
            <a:r>
              <a:rPr lang="en-US" altLang="ja-JP" sz="1600" dirty="0" smtClean="0"/>
              <a:t>1</a:t>
            </a:r>
            <a:r>
              <a:rPr lang="ja-JP" altLang="en-US" sz="1600" dirty="0" smtClean="0"/>
              <a:t>）（</a:t>
            </a:r>
            <a:r>
              <a:rPr lang="en-US" altLang="ja-JP" sz="1600" dirty="0" smtClean="0"/>
              <a:t>2</a:t>
            </a:r>
            <a:r>
              <a:rPr lang="ja-JP" altLang="en-US" sz="1600" dirty="0" smtClean="0"/>
              <a:t>・完）民商</a:t>
            </a:r>
            <a:r>
              <a:rPr lang="en-US" altLang="ja-JP" sz="1600" dirty="0" smtClean="0"/>
              <a:t>66</a:t>
            </a:r>
            <a:r>
              <a:rPr lang="ja-JP" altLang="en-US" sz="1600" dirty="0" smtClean="0"/>
              <a:t>巻</a:t>
            </a:r>
            <a:r>
              <a:rPr lang="en-US" altLang="ja-JP" sz="1600" dirty="0" smtClean="0"/>
              <a:t>4</a:t>
            </a:r>
            <a:r>
              <a:rPr lang="ja-JP" altLang="en-US" sz="1600" dirty="0" smtClean="0"/>
              <a:t>号（</a:t>
            </a:r>
            <a:r>
              <a:rPr lang="en-US" altLang="ja-JP" sz="1600" dirty="0" smtClean="0"/>
              <a:t>1972</a:t>
            </a:r>
            <a:r>
              <a:rPr lang="ja-JP" altLang="en-US" sz="1600" dirty="0" smtClean="0"/>
              <a:t>）</a:t>
            </a:r>
            <a:r>
              <a:rPr lang="en-US" altLang="ja-JP" sz="1600" dirty="0" smtClean="0"/>
              <a:t>3-33</a:t>
            </a:r>
            <a:r>
              <a:rPr lang="ja-JP" altLang="en-US" sz="1600" dirty="0" smtClean="0"/>
              <a:t>頁</a:t>
            </a:r>
            <a:r>
              <a:rPr lang="en-US" altLang="ja-JP" sz="1600" dirty="0" smtClean="0"/>
              <a:t>, 66</a:t>
            </a:r>
            <a:r>
              <a:rPr lang="ja-JP" altLang="en-US" sz="1600" dirty="0" smtClean="0"/>
              <a:t>巻</a:t>
            </a:r>
            <a:r>
              <a:rPr lang="en-US" altLang="ja-JP" sz="1600" dirty="0" smtClean="0"/>
              <a:t>5</a:t>
            </a:r>
            <a:r>
              <a:rPr lang="ja-JP" altLang="en-US" sz="1600" dirty="0" smtClean="0"/>
              <a:t>号</a:t>
            </a:r>
            <a:r>
              <a:rPr lang="en-US" altLang="ja-JP" sz="1600" dirty="0" smtClean="0"/>
              <a:t>35-65</a:t>
            </a:r>
            <a:r>
              <a:rPr lang="ja-JP" altLang="en-US" sz="1600" dirty="0" smtClean="0"/>
              <a:t>頁</a:t>
            </a:r>
            <a:endParaRPr lang="en-US" altLang="ja-JP" sz="1600" dirty="0" smtClean="0"/>
          </a:p>
          <a:p>
            <a:r>
              <a:rPr lang="ja-JP" altLang="en-US" sz="1800" dirty="0" smtClean="0"/>
              <a:t>債権者代位権・直接訴権，詐害行為取消権，連帯債務，保証の文献</a:t>
            </a:r>
            <a:endParaRPr lang="en-US" altLang="ja-JP" sz="1800" dirty="0" smtClean="0"/>
          </a:p>
          <a:p>
            <a:pPr lvl="1"/>
            <a:r>
              <a:rPr lang="ja-JP" altLang="en-US" sz="1600" dirty="0" smtClean="0"/>
              <a:t>加賀山茂</a:t>
            </a:r>
            <a:r>
              <a:rPr lang="en-US" altLang="ja-JP" sz="1600" dirty="0" smtClean="0"/>
              <a:t>『</a:t>
            </a:r>
            <a:r>
              <a:rPr lang="ja-JP" altLang="en-US" sz="1600" dirty="0" smtClean="0"/>
              <a:t>債権</a:t>
            </a:r>
            <a:r>
              <a:rPr lang="ja-JP" altLang="en-US" sz="1600" dirty="0"/>
              <a:t>担保法</a:t>
            </a:r>
            <a:r>
              <a:rPr lang="ja-JP" altLang="en-US" sz="1600" dirty="0" smtClean="0"/>
              <a:t>講義</a:t>
            </a:r>
            <a:r>
              <a:rPr lang="en-US" altLang="ja-JP" sz="1600" dirty="0" smtClean="0"/>
              <a:t>』</a:t>
            </a:r>
            <a:r>
              <a:rPr lang="ja-JP" altLang="en-US" sz="1600" dirty="0" smtClean="0"/>
              <a:t>日本評論社（</a:t>
            </a:r>
            <a:r>
              <a:rPr lang="en-US" altLang="ja-JP" sz="1600" dirty="0" smtClean="0"/>
              <a:t>2011</a:t>
            </a:r>
            <a:r>
              <a:rPr lang="ja-JP" altLang="en-US" sz="1600" dirty="0" smtClean="0"/>
              <a:t>）</a:t>
            </a:r>
            <a:endParaRPr lang="en-US" altLang="ja-JP" sz="1600" dirty="0" smtClean="0"/>
          </a:p>
        </p:txBody>
      </p:sp>
    </p:spTree>
    <p:extLst>
      <p:ext uri="{BB962C8B-B14F-4D97-AF65-F5344CB8AC3E}">
        <p14:creationId xmlns:p14="http://schemas.microsoft.com/office/powerpoint/2010/main" val="977920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xit" presetSubtype="1" fill="hold" grpId="0" nodeType="withEffect">
                                  <p:stCondLst>
                                    <p:cond delay="0"/>
                                  </p:stCondLst>
                                  <p:childTnLst>
                                    <p:anim calcmode="lin" valueType="num">
                                      <p:cBhvr additive="base">
                                        <p:cTn id="6" dur="10000"/>
                                        <p:tgtEl>
                                          <p:spTgt spid="6"/>
                                        </p:tgtEl>
                                        <p:attrNameLst>
                                          <p:attrName>ppt_x</p:attrName>
                                        </p:attrNameLst>
                                      </p:cBhvr>
                                      <p:tavLst>
                                        <p:tav tm="0">
                                          <p:val>
                                            <p:strVal val="ppt_x"/>
                                          </p:val>
                                        </p:tav>
                                        <p:tav tm="100000">
                                          <p:val>
                                            <p:strVal val="ppt_x"/>
                                          </p:val>
                                        </p:tav>
                                      </p:tavLst>
                                    </p:anim>
                                    <p:anim calcmode="lin" valueType="num">
                                      <p:cBhvr additive="base">
                                        <p:cTn id="7" dur="10000"/>
                                        <p:tgtEl>
                                          <p:spTgt spid="6"/>
                                        </p:tgtEl>
                                        <p:attrNameLst>
                                          <p:attrName>ppt_y</p:attrName>
                                        </p:attrNameLst>
                                      </p:cBhvr>
                                      <p:tavLst>
                                        <p:tav tm="0">
                                          <p:val>
                                            <p:strVal val="ppt_y"/>
                                          </p:val>
                                        </p:tav>
                                        <p:tav tm="100000">
                                          <p:val>
                                            <p:strVal val="0-ppt_h/2"/>
                                          </p:val>
                                        </p:tav>
                                      </p:tavLst>
                                    </p:anim>
                                    <p:set>
                                      <p:cBhvr>
                                        <p:cTn id="8" dur="1" fill="hold">
                                          <p:stCondLst>
                                            <p:cond delay="9999"/>
                                          </p:stCondLst>
                                        </p:cTn>
                                        <p:tgtEl>
                                          <p:spTgt spid="6"/>
                                        </p:tgtEl>
                                        <p:attrNameLst>
                                          <p:attrName>style.visibility</p:attrName>
                                        </p:attrNameLst>
                                      </p:cBhvr>
                                      <p:to>
                                        <p:strVal val="hidden"/>
                                      </p:to>
                                    </p:set>
                                  </p:childTnLst>
                                </p:cTn>
                              </p:par>
                            </p:childTnLst>
                          </p:cTn>
                        </p:par>
                        <p:par>
                          <p:cTn id="9" fill="hold">
                            <p:stCondLst>
                              <p:cond delay="10000"/>
                            </p:stCondLst>
                            <p:childTnLst>
                              <p:par>
                                <p:cTn id="10" presetID="16" presetClass="entr" presetSubtype="37" fill="hold" grpId="0" nodeType="after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outVertical)">
                                      <p:cBhvr>
                                        <p:cTn id="12" dur="1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wipe(left)">
                                      <p:cBhvr>
                                        <p:cTn id="17" dur="500"/>
                                        <p:tgtEl>
                                          <p:spTgt spid="7">
                                            <p:txEl>
                                              <p:pRg st="0" end="0"/>
                                            </p:txEl>
                                          </p:spTgt>
                                        </p:tgtEl>
                                      </p:cBhvr>
                                    </p:animEffect>
                                  </p:childTnLst>
                                </p:cTn>
                              </p:par>
                            </p:childTnLst>
                          </p:cTn>
                        </p:par>
                        <p:par>
                          <p:cTn id="18" fill="hold">
                            <p:stCondLst>
                              <p:cond delay="500"/>
                            </p:stCondLst>
                            <p:childTnLst>
                              <p:par>
                                <p:cTn id="19" presetID="22" presetClass="entr" presetSubtype="8" fill="hold" grpId="0" nodeType="afterEffect">
                                  <p:stCondLst>
                                    <p:cond delay="0"/>
                                  </p:stCondLst>
                                  <p:childTnLst>
                                    <p:set>
                                      <p:cBhvr>
                                        <p:cTn id="20" dur="1" fill="hold">
                                          <p:stCondLst>
                                            <p:cond delay="0"/>
                                          </p:stCondLst>
                                        </p:cTn>
                                        <p:tgtEl>
                                          <p:spTgt spid="7">
                                            <p:txEl>
                                              <p:pRg st="1" end="1"/>
                                            </p:txEl>
                                          </p:spTgt>
                                        </p:tgtEl>
                                        <p:attrNameLst>
                                          <p:attrName>style.visibility</p:attrName>
                                        </p:attrNameLst>
                                      </p:cBhvr>
                                      <p:to>
                                        <p:strVal val="visible"/>
                                      </p:to>
                                    </p:set>
                                    <p:animEffect transition="in" filter="wipe(left)">
                                      <p:cBhvr>
                                        <p:cTn id="21" dur="750"/>
                                        <p:tgtEl>
                                          <p:spTgt spid="7">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7">
                                            <p:txEl>
                                              <p:pRg st="2" end="2"/>
                                            </p:txEl>
                                          </p:spTgt>
                                        </p:tgtEl>
                                        <p:attrNameLst>
                                          <p:attrName>style.visibility</p:attrName>
                                        </p:attrNameLst>
                                      </p:cBhvr>
                                      <p:to>
                                        <p:strVal val="visible"/>
                                      </p:to>
                                    </p:set>
                                    <p:animEffect transition="in" filter="wipe(left)">
                                      <p:cBhvr>
                                        <p:cTn id="26" dur="750"/>
                                        <p:tgtEl>
                                          <p:spTgt spid="7">
                                            <p:txEl>
                                              <p:pRg st="2" end="2"/>
                                            </p:txEl>
                                          </p:spTgt>
                                        </p:tgtEl>
                                      </p:cBhvr>
                                    </p:animEffect>
                                  </p:childTnLst>
                                </p:cTn>
                              </p:par>
                            </p:childTnLst>
                          </p:cTn>
                        </p:par>
                        <p:par>
                          <p:cTn id="27" fill="hold">
                            <p:stCondLst>
                              <p:cond delay="750"/>
                            </p:stCondLst>
                            <p:childTnLst>
                              <p:par>
                                <p:cTn id="28" presetID="22" presetClass="entr" presetSubtype="8" fill="hold" grpId="0" nodeType="afterEffect">
                                  <p:stCondLst>
                                    <p:cond delay="0"/>
                                  </p:stCondLst>
                                  <p:childTnLst>
                                    <p:set>
                                      <p:cBhvr>
                                        <p:cTn id="29" dur="1" fill="hold">
                                          <p:stCondLst>
                                            <p:cond delay="0"/>
                                          </p:stCondLst>
                                        </p:cTn>
                                        <p:tgtEl>
                                          <p:spTgt spid="7">
                                            <p:txEl>
                                              <p:pRg st="3" end="3"/>
                                            </p:txEl>
                                          </p:spTgt>
                                        </p:tgtEl>
                                        <p:attrNameLst>
                                          <p:attrName>style.visibility</p:attrName>
                                        </p:attrNameLst>
                                      </p:cBhvr>
                                      <p:to>
                                        <p:strVal val="visible"/>
                                      </p:to>
                                    </p:set>
                                    <p:animEffect transition="in" filter="wipe(left)">
                                      <p:cBhvr>
                                        <p:cTn id="30" dur="1000"/>
                                        <p:tgtEl>
                                          <p:spTgt spid="7">
                                            <p:txEl>
                                              <p:pRg st="3" end="3"/>
                                            </p:txEl>
                                          </p:spTgt>
                                        </p:tgtEl>
                                      </p:cBhvr>
                                    </p:animEffect>
                                  </p:childTnLst>
                                </p:cTn>
                              </p:par>
                            </p:childTnLst>
                          </p:cTn>
                        </p:par>
                        <p:par>
                          <p:cTn id="31" fill="hold">
                            <p:stCondLst>
                              <p:cond delay="1750"/>
                            </p:stCondLst>
                            <p:childTnLst>
                              <p:par>
                                <p:cTn id="32" presetID="22" presetClass="entr" presetSubtype="8" fill="hold" grpId="0" nodeType="afterEffect">
                                  <p:stCondLst>
                                    <p:cond delay="0"/>
                                  </p:stCondLst>
                                  <p:childTnLst>
                                    <p:set>
                                      <p:cBhvr>
                                        <p:cTn id="33" dur="1" fill="hold">
                                          <p:stCondLst>
                                            <p:cond delay="0"/>
                                          </p:stCondLst>
                                        </p:cTn>
                                        <p:tgtEl>
                                          <p:spTgt spid="7">
                                            <p:txEl>
                                              <p:pRg st="4" end="4"/>
                                            </p:txEl>
                                          </p:spTgt>
                                        </p:tgtEl>
                                        <p:attrNameLst>
                                          <p:attrName>style.visibility</p:attrName>
                                        </p:attrNameLst>
                                      </p:cBhvr>
                                      <p:to>
                                        <p:strVal val="visible"/>
                                      </p:to>
                                    </p:set>
                                    <p:animEffect transition="in" filter="wipe(left)">
                                      <p:cBhvr>
                                        <p:cTn id="34" dur="750"/>
                                        <p:tgtEl>
                                          <p:spTgt spid="7">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7">
                                            <p:txEl>
                                              <p:pRg st="5" end="5"/>
                                            </p:txEl>
                                          </p:spTgt>
                                        </p:tgtEl>
                                        <p:attrNameLst>
                                          <p:attrName>style.visibility</p:attrName>
                                        </p:attrNameLst>
                                      </p:cBhvr>
                                      <p:to>
                                        <p:strVal val="visible"/>
                                      </p:to>
                                    </p:set>
                                    <p:animEffect transition="in" filter="wipe(left)">
                                      <p:cBhvr>
                                        <p:cTn id="39" dur="750"/>
                                        <p:tgtEl>
                                          <p:spTgt spid="7">
                                            <p:txEl>
                                              <p:pRg st="5" end="5"/>
                                            </p:txEl>
                                          </p:spTgt>
                                        </p:tgtEl>
                                      </p:cBhvr>
                                    </p:animEffect>
                                  </p:childTnLst>
                                </p:cTn>
                              </p:par>
                            </p:childTnLst>
                          </p:cTn>
                        </p:par>
                        <p:par>
                          <p:cTn id="40" fill="hold">
                            <p:stCondLst>
                              <p:cond delay="750"/>
                            </p:stCondLst>
                            <p:childTnLst>
                              <p:par>
                                <p:cTn id="41" presetID="22" presetClass="entr" presetSubtype="8" fill="hold" grpId="0" nodeType="afterEffect">
                                  <p:stCondLst>
                                    <p:cond delay="0"/>
                                  </p:stCondLst>
                                  <p:childTnLst>
                                    <p:set>
                                      <p:cBhvr>
                                        <p:cTn id="42" dur="1" fill="hold">
                                          <p:stCondLst>
                                            <p:cond delay="0"/>
                                          </p:stCondLst>
                                        </p:cTn>
                                        <p:tgtEl>
                                          <p:spTgt spid="7">
                                            <p:txEl>
                                              <p:pRg st="6" end="6"/>
                                            </p:txEl>
                                          </p:spTgt>
                                        </p:tgtEl>
                                        <p:attrNameLst>
                                          <p:attrName>style.visibility</p:attrName>
                                        </p:attrNameLst>
                                      </p:cBhvr>
                                      <p:to>
                                        <p:strVal val="visible"/>
                                      </p:to>
                                    </p:set>
                                    <p:animEffect transition="in" filter="wipe(left)">
                                      <p:cBhvr>
                                        <p:cTn id="43" dur="750"/>
                                        <p:tgtEl>
                                          <p:spTgt spid="7">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7">
                                            <p:txEl>
                                              <p:pRg st="7" end="7"/>
                                            </p:txEl>
                                          </p:spTgt>
                                        </p:tgtEl>
                                        <p:attrNameLst>
                                          <p:attrName>style.visibility</p:attrName>
                                        </p:attrNameLst>
                                      </p:cBhvr>
                                      <p:to>
                                        <p:strVal val="visible"/>
                                      </p:to>
                                    </p:set>
                                    <p:animEffect transition="in" filter="wipe(left)">
                                      <p:cBhvr>
                                        <p:cTn id="48" dur="750"/>
                                        <p:tgtEl>
                                          <p:spTgt spid="7">
                                            <p:txEl>
                                              <p:pRg st="7" end="7"/>
                                            </p:txEl>
                                          </p:spTgt>
                                        </p:tgtEl>
                                      </p:cBhvr>
                                    </p:animEffect>
                                  </p:childTnLst>
                                </p:cTn>
                              </p:par>
                            </p:childTnLst>
                          </p:cTn>
                        </p:par>
                        <p:par>
                          <p:cTn id="49" fill="hold">
                            <p:stCondLst>
                              <p:cond delay="750"/>
                            </p:stCondLst>
                            <p:childTnLst>
                              <p:par>
                                <p:cTn id="50" presetID="22" presetClass="entr" presetSubtype="8" fill="hold" grpId="0" nodeType="afterEffect">
                                  <p:stCondLst>
                                    <p:cond delay="0"/>
                                  </p:stCondLst>
                                  <p:childTnLst>
                                    <p:set>
                                      <p:cBhvr>
                                        <p:cTn id="51" dur="1" fill="hold">
                                          <p:stCondLst>
                                            <p:cond delay="0"/>
                                          </p:stCondLst>
                                        </p:cTn>
                                        <p:tgtEl>
                                          <p:spTgt spid="7">
                                            <p:txEl>
                                              <p:pRg st="8" end="8"/>
                                            </p:txEl>
                                          </p:spTgt>
                                        </p:tgtEl>
                                        <p:attrNameLst>
                                          <p:attrName>style.visibility</p:attrName>
                                        </p:attrNameLst>
                                      </p:cBhvr>
                                      <p:to>
                                        <p:strVal val="visible"/>
                                      </p:to>
                                    </p:set>
                                    <p:animEffect transition="in" filter="wipe(left)">
                                      <p:cBhvr>
                                        <p:cTn id="52" dur="750"/>
                                        <p:tgtEl>
                                          <p:spTgt spid="7">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7">
                                            <p:txEl>
                                              <p:pRg st="9" end="9"/>
                                            </p:txEl>
                                          </p:spTgt>
                                        </p:tgtEl>
                                        <p:attrNameLst>
                                          <p:attrName>style.visibility</p:attrName>
                                        </p:attrNameLst>
                                      </p:cBhvr>
                                      <p:to>
                                        <p:strVal val="visible"/>
                                      </p:to>
                                    </p:set>
                                    <p:animEffect transition="in" filter="wipe(left)">
                                      <p:cBhvr>
                                        <p:cTn id="57" dur="750"/>
                                        <p:tgtEl>
                                          <p:spTgt spid="7">
                                            <p:txEl>
                                              <p:pRg st="9" end="9"/>
                                            </p:txEl>
                                          </p:spTgt>
                                        </p:tgtEl>
                                      </p:cBhvr>
                                    </p:animEffect>
                                  </p:childTnLst>
                                </p:cTn>
                              </p:par>
                            </p:childTnLst>
                          </p:cTn>
                        </p:par>
                        <p:par>
                          <p:cTn id="58" fill="hold">
                            <p:stCondLst>
                              <p:cond delay="750"/>
                            </p:stCondLst>
                            <p:childTnLst>
                              <p:par>
                                <p:cTn id="59" presetID="22" presetClass="entr" presetSubtype="8" fill="hold" grpId="0" nodeType="afterEffect">
                                  <p:stCondLst>
                                    <p:cond delay="0"/>
                                  </p:stCondLst>
                                  <p:childTnLst>
                                    <p:set>
                                      <p:cBhvr>
                                        <p:cTn id="60" dur="1" fill="hold">
                                          <p:stCondLst>
                                            <p:cond delay="0"/>
                                          </p:stCondLst>
                                        </p:cTn>
                                        <p:tgtEl>
                                          <p:spTgt spid="7">
                                            <p:txEl>
                                              <p:pRg st="10" end="10"/>
                                            </p:txEl>
                                          </p:spTgt>
                                        </p:tgtEl>
                                        <p:attrNameLst>
                                          <p:attrName>style.visibility</p:attrName>
                                        </p:attrNameLst>
                                      </p:cBhvr>
                                      <p:to>
                                        <p:strVal val="visible"/>
                                      </p:to>
                                    </p:set>
                                    <p:animEffect transition="in" filter="wipe(left)">
                                      <p:cBhvr>
                                        <p:cTn id="61" dur="750"/>
                                        <p:tgtEl>
                                          <p:spTgt spid="7">
                                            <p:txEl>
                                              <p:pRg st="10" end="10"/>
                                            </p:txEl>
                                          </p:spTgt>
                                        </p:tgtEl>
                                      </p:cBhvr>
                                    </p:animEffect>
                                  </p:childTnLst>
                                </p:cTn>
                              </p:par>
                            </p:childTnLst>
                          </p:cTn>
                        </p:par>
                        <p:par>
                          <p:cTn id="62" fill="hold">
                            <p:stCondLst>
                              <p:cond delay="1500"/>
                            </p:stCondLst>
                            <p:childTnLst>
                              <p:par>
                                <p:cTn id="63" presetID="22" presetClass="entr" presetSubtype="1" fill="hold" grpId="0" nodeType="afterEffect">
                                  <p:stCondLst>
                                    <p:cond delay="0"/>
                                  </p:stCondLst>
                                  <p:childTnLst>
                                    <p:set>
                                      <p:cBhvr>
                                        <p:cTn id="64" dur="1" fill="hold">
                                          <p:stCondLst>
                                            <p:cond delay="0"/>
                                          </p:stCondLst>
                                        </p:cTn>
                                        <p:tgtEl>
                                          <p:spTgt spid="7">
                                            <p:txEl>
                                              <p:pRg st="11" end="11"/>
                                            </p:txEl>
                                          </p:spTgt>
                                        </p:tgtEl>
                                        <p:attrNameLst>
                                          <p:attrName>style.visibility</p:attrName>
                                        </p:attrNameLst>
                                      </p:cBhvr>
                                      <p:to>
                                        <p:strVal val="visible"/>
                                      </p:to>
                                    </p:set>
                                    <p:animEffect transition="in" filter="wipe(up)">
                                      <p:cBhvr>
                                        <p:cTn id="65" dur="1500"/>
                                        <p:tgtEl>
                                          <p:spTgt spid="7">
                                            <p:txEl>
                                              <p:pRg st="11" end="11"/>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grpId="0" nodeType="clickEffect">
                                  <p:stCondLst>
                                    <p:cond delay="0"/>
                                  </p:stCondLst>
                                  <p:childTnLst>
                                    <p:set>
                                      <p:cBhvr>
                                        <p:cTn id="69" dur="1" fill="hold">
                                          <p:stCondLst>
                                            <p:cond delay="0"/>
                                          </p:stCondLst>
                                        </p:cTn>
                                        <p:tgtEl>
                                          <p:spTgt spid="7">
                                            <p:txEl>
                                              <p:pRg st="12" end="12"/>
                                            </p:txEl>
                                          </p:spTgt>
                                        </p:tgtEl>
                                        <p:attrNameLst>
                                          <p:attrName>style.visibility</p:attrName>
                                        </p:attrNameLst>
                                      </p:cBhvr>
                                      <p:to>
                                        <p:strVal val="visible"/>
                                      </p:to>
                                    </p:set>
                                    <p:animEffect transition="in" filter="wipe(left)">
                                      <p:cBhvr>
                                        <p:cTn id="70" dur="750"/>
                                        <p:tgtEl>
                                          <p:spTgt spid="7">
                                            <p:txEl>
                                              <p:pRg st="12" end="12"/>
                                            </p:txEl>
                                          </p:spTgt>
                                        </p:tgtEl>
                                      </p:cBhvr>
                                    </p:animEffect>
                                  </p:childTnLst>
                                </p:cTn>
                              </p:par>
                            </p:childTnLst>
                          </p:cTn>
                        </p:par>
                        <p:par>
                          <p:cTn id="71" fill="hold">
                            <p:stCondLst>
                              <p:cond delay="750"/>
                            </p:stCondLst>
                            <p:childTnLst>
                              <p:par>
                                <p:cTn id="72" presetID="22" presetClass="entr" presetSubtype="8" fill="hold" grpId="0" nodeType="afterEffect">
                                  <p:stCondLst>
                                    <p:cond delay="0"/>
                                  </p:stCondLst>
                                  <p:childTnLst>
                                    <p:set>
                                      <p:cBhvr>
                                        <p:cTn id="73" dur="1" fill="hold">
                                          <p:stCondLst>
                                            <p:cond delay="0"/>
                                          </p:stCondLst>
                                        </p:cTn>
                                        <p:tgtEl>
                                          <p:spTgt spid="7">
                                            <p:txEl>
                                              <p:pRg st="13" end="13"/>
                                            </p:txEl>
                                          </p:spTgt>
                                        </p:tgtEl>
                                        <p:attrNameLst>
                                          <p:attrName>style.visibility</p:attrName>
                                        </p:attrNameLst>
                                      </p:cBhvr>
                                      <p:to>
                                        <p:strVal val="visible"/>
                                      </p:to>
                                    </p:set>
                                    <p:animEffect transition="in" filter="wipe(left)">
                                      <p:cBhvr>
                                        <p:cTn id="74" dur="750"/>
                                        <p:tgtEl>
                                          <p:spTgt spid="7">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 grpId="0"/>
      <p:bldP spid="7"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債権の対外的効力</a:t>
            </a:r>
            <a:r>
              <a:rPr kumimoji="1" lang="ja-JP" altLang="en-US" sz="2800" dirty="0" smtClean="0"/>
              <a:t>→</a:t>
            </a:r>
            <a:r>
              <a:rPr kumimoji="1" lang="ja-JP" altLang="en-US" sz="2800" dirty="0" smtClean="0">
                <a:hlinkClick r:id="rId3" action="ppaction://hlinksldjump"/>
              </a:rPr>
              <a:t>債権総論</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sz="2400" dirty="0" smtClean="0"/>
              <a:t>債権の</a:t>
            </a:r>
            <a:r>
              <a:rPr kumimoji="1" lang="ja-JP" altLang="en-US" sz="2400" dirty="0" smtClean="0"/>
              <a:t>相対的効力の原則</a:t>
            </a:r>
            <a:endParaRPr kumimoji="1" lang="en-US" altLang="ja-JP" sz="2400" dirty="0" smtClean="0"/>
          </a:p>
          <a:p>
            <a:pPr lvl="1"/>
            <a:r>
              <a:rPr lang="ja-JP" altLang="en-US" sz="2000" dirty="0"/>
              <a:t>債権の効力</a:t>
            </a:r>
            <a:r>
              <a:rPr lang="ja-JP" altLang="en-US" sz="2000" dirty="0" smtClean="0"/>
              <a:t>は，当事者間でのみ生じる。</a:t>
            </a:r>
            <a:endParaRPr lang="en-US" altLang="ja-JP" sz="2000" dirty="0" smtClean="0"/>
          </a:p>
          <a:p>
            <a:pPr lvl="2"/>
            <a:r>
              <a:rPr kumimoji="1" lang="ja-JP" altLang="en-US" sz="1800" dirty="0"/>
              <a:t>第三者</a:t>
            </a:r>
            <a:r>
              <a:rPr kumimoji="1" lang="ja-JP" altLang="en-US" sz="1800" dirty="0" smtClean="0"/>
              <a:t>に請求</a:t>
            </a:r>
            <a:r>
              <a:rPr kumimoji="1" lang="ja-JP" altLang="en-US" sz="1800" dirty="0"/>
              <a:t>すること</a:t>
            </a:r>
            <a:r>
              <a:rPr kumimoji="1" lang="ja-JP" altLang="en-US" sz="1800" dirty="0" smtClean="0"/>
              <a:t>はできない。→例外</a:t>
            </a:r>
            <a:endParaRPr kumimoji="1" lang="en-US" altLang="ja-JP" sz="1800" dirty="0" smtClean="0"/>
          </a:p>
          <a:p>
            <a:pPr lvl="2"/>
            <a:r>
              <a:rPr lang="ja-JP" altLang="en-US" sz="1800" dirty="0"/>
              <a:t>第三者</a:t>
            </a:r>
            <a:r>
              <a:rPr lang="ja-JP" altLang="en-US" sz="1800" dirty="0" smtClean="0"/>
              <a:t>の物に対して強制執行をすることはできない。→</a:t>
            </a:r>
            <a:r>
              <a:rPr lang="ja-JP" altLang="en-US" sz="1800" dirty="0" smtClean="0">
                <a:hlinkClick r:id="rId4" action="ppaction://hlinksldjump"/>
              </a:rPr>
              <a:t>例外</a:t>
            </a:r>
            <a:endParaRPr kumimoji="1" lang="en-US" altLang="ja-JP" sz="1800" dirty="0" smtClean="0"/>
          </a:p>
          <a:p>
            <a:r>
              <a:rPr kumimoji="1" lang="ja-JP" altLang="en-US" sz="2400" dirty="0" smtClean="0"/>
              <a:t>債権の対外的効力</a:t>
            </a:r>
            <a:endParaRPr kumimoji="1" lang="en-US" altLang="ja-JP" sz="2400" dirty="0" smtClean="0"/>
          </a:p>
          <a:p>
            <a:pPr lvl="1"/>
            <a:r>
              <a:rPr lang="ja-JP" altLang="en-US" sz="2000" dirty="0" smtClean="0"/>
              <a:t>第三者</a:t>
            </a:r>
            <a:r>
              <a:rPr lang="ja-JP" altLang="en-US" sz="2000" dirty="0"/>
              <a:t>に</a:t>
            </a:r>
            <a:r>
              <a:rPr lang="ja-JP" altLang="en-US" sz="2000" dirty="0" smtClean="0"/>
              <a:t>対する請求</a:t>
            </a:r>
            <a:endParaRPr lang="en-US" altLang="ja-JP" sz="2000" dirty="0" smtClean="0"/>
          </a:p>
          <a:p>
            <a:pPr lvl="2"/>
            <a:r>
              <a:rPr lang="ja-JP" altLang="en-US" sz="1800" dirty="0" smtClean="0"/>
              <a:t>債権者代位権（</a:t>
            </a:r>
            <a:r>
              <a:rPr lang="ja-JP" altLang="en-US" sz="1800" dirty="0"/>
              <a:t>民法</a:t>
            </a:r>
            <a:r>
              <a:rPr lang="en-US" altLang="ja-JP" sz="1800" dirty="0"/>
              <a:t>423</a:t>
            </a:r>
            <a:r>
              <a:rPr lang="ja-JP" altLang="en-US" sz="1800" dirty="0" smtClean="0"/>
              <a:t>条）</a:t>
            </a:r>
            <a:endParaRPr lang="en-US" altLang="ja-JP" sz="1800" dirty="0" smtClean="0"/>
          </a:p>
          <a:p>
            <a:pPr lvl="3"/>
            <a:r>
              <a:rPr lang="ja-JP" altLang="en-US" sz="1600" dirty="0"/>
              <a:t>他の債権者ととも</a:t>
            </a:r>
            <a:r>
              <a:rPr lang="ja-JP" altLang="en-US" sz="1600" dirty="0" smtClean="0"/>
              <a:t>に，第三者（第三債務者）に請求することができる。</a:t>
            </a:r>
            <a:endParaRPr lang="en-US" altLang="ja-JP" sz="1600" dirty="0" smtClean="0"/>
          </a:p>
          <a:p>
            <a:pPr lvl="2"/>
            <a:r>
              <a:rPr kumimoji="1" lang="ja-JP" altLang="en-US" sz="1800" dirty="0" smtClean="0"/>
              <a:t>直接訴権（</a:t>
            </a:r>
            <a:r>
              <a:rPr lang="ja-JP" altLang="en-US" sz="1800" dirty="0"/>
              <a:t>民法</a:t>
            </a:r>
            <a:r>
              <a:rPr lang="en-US" altLang="ja-JP" sz="1800" dirty="0"/>
              <a:t>613</a:t>
            </a:r>
            <a:r>
              <a:rPr lang="ja-JP" altLang="en-US" sz="1800" dirty="0"/>
              <a:t>条，自賠法</a:t>
            </a:r>
            <a:r>
              <a:rPr lang="en-US" altLang="ja-JP" sz="1800" dirty="0" smtClean="0"/>
              <a:t>16</a:t>
            </a:r>
            <a:r>
              <a:rPr lang="ja-JP" altLang="en-US" sz="1800" dirty="0" smtClean="0"/>
              <a:t>条</a:t>
            </a:r>
            <a:r>
              <a:rPr kumimoji="1" lang="ja-JP" altLang="en-US" sz="1800" dirty="0" smtClean="0"/>
              <a:t>）</a:t>
            </a:r>
            <a:endParaRPr kumimoji="1" lang="en-US" altLang="ja-JP" sz="1800" dirty="0" smtClean="0"/>
          </a:p>
          <a:p>
            <a:pPr lvl="3"/>
            <a:r>
              <a:rPr lang="ja-JP" altLang="en-US" sz="1600" dirty="0"/>
              <a:t>排他的</a:t>
            </a:r>
            <a:r>
              <a:rPr lang="ja-JP" altLang="en-US" sz="1600" dirty="0" smtClean="0"/>
              <a:t>に，第三者（第三債務者）に請求することができる。</a:t>
            </a:r>
            <a:endParaRPr lang="en-US" altLang="ja-JP" sz="1600" dirty="0" smtClean="0"/>
          </a:p>
          <a:p>
            <a:pPr lvl="1"/>
            <a:r>
              <a:rPr lang="ja-JP" altLang="en-US" sz="2000" dirty="0" smtClean="0"/>
              <a:t>第三者</a:t>
            </a:r>
            <a:r>
              <a:rPr lang="ja-JP" altLang="en-US" sz="2000" dirty="0"/>
              <a:t>に</a:t>
            </a:r>
            <a:r>
              <a:rPr lang="ja-JP" altLang="en-US" sz="2000" dirty="0" smtClean="0"/>
              <a:t>対する追及効</a:t>
            </a:r>
            <a:endParaRPr lang="en-US" altLang="ja-JP" sz="2000" dirty="0" smtClean="0"/>
          </a:p>
          <a:p>
            <a:pPr lvl="2"/>
            <a:r>
              <a:rPr kumimoji="1" lang="ja-JP" altLang="en-US" sz="1800" dirty="0">
                <a:hlinkClick r:id="rId4" action="ppaction://hlinksldjump"/>
              </a:rPr>
              <a:t>詐害行為</a:t>
            </a:r>
            <a:r>
              <a:rPr kumimoji="1" lang="ja-JP" altLang="en-US" sz="1800" dirty="0" smtClean="0">
                <a:hlinkClick r:id="rId4" action="ppaction://hlinksldjump"/>
              </a:rPr>
              <a:t>取消権（</a:t>
            </a:r>
            <a:r>
              <a:rPr lang="ja-JP" altLang="en-US" sz="1800" dirty="0">
                <a:hlinkClick r:id="rId4" action="ppaction://hlinksldjump"/>
              </a:rPr>
              <a:t>民法</a:t>
            </a:r>
            <a:r>
              <a:rPr lang="en-US" altLang="ja-JP" sz="1800" dirty="0">
                <a:hlinkClick r:id="rId4" action="ppaction://hlinksldjump"/>
              </a:rPr>
              <a:t>424</a:t>
            </a:r>
            <a:r>
              <a:rPr lang="ja-JP" altLang="en-US" sz="1800" dirty="0">
                <a:hlinkClick r:id="rId4" action="ppaction://hlinksldjump"/>
              </a:rPr>
              <a:t>条～</a:t>
            </a:r>
            <a:r>
              <a:rPr lang="en-US" altLang="ja-JP" sz="1800" dirty="0">
                <a:hlinkClick r:id="rId4" action="ppaction://hlinksldjump"/>
              </a:rPr>
              <a:t>426</a:t>
            </a:r>
            <a:r>
              <a:rPr lang="ja-JP" altLang="en-US" sz="1800" dirty="0" smtClean="0">
                <a:hlinkClick r:id="rId4" action="ppaction://hlinksldjump"/>
              </a:rPr>
              <a:t>条</a:t>
            </a:r>
            <a:r>
              <a:rPr kumimoji="1" lang="ja-JP" altLang="en-US" sz="1800" dirty="0" smtClean="0">
                <a:hlinkClick r:id="rId4" action="ppaction://hlinksldjump"/>
              </a:rPr>
              <a:t>）</a:t>
            </a:r>
            <a:r>
              <a:rPr kumimoji="1" lang="ja-JP" altLang="en-US" sz="1800" dirty="0" smtClean="0"/>
              <a:t>　←</a:t>
            </a:r>
            <a:r>
              <a:rPr kumimoji="1" lang="ja-JP" altLang="en-US" sz="1800" dirty="0" smtClean="0">
                <a:hlinkClick r:id="rId5" action="ppaction://hlinksldjump"/>
              </a:rPr>
              <a:t>学説の状況</a:t>
            </a:r>
            <a:endParaRPr kumimoji="1" lang="en-US" altLang="ja-JP" sz="1800" dirty="0" smtClean="0"/>
          </a:p>
          <a:p>
            <a:pPr lvl="3"/>
            <a:r>
              <a:rPr lang="ja-JP" altLang="en-US" sz="1600" dirty="0"/>
              <a:t>第三</a:t>
            </a:r>
            <a:r>
              <a:rPr lang="ja-JP" altLang="en-US" sz="1600" dirty="0" smtClean="0"/>
              <a:t>取得者（受益者，転得者）に対して強制執行を行うことができる。</a:t>
            </a:r>
            <a:endParaRPr lang="en-US" altLang="ja-JP" sz="1600" dirty="0" smtClean="0"/>
          </a:p>
        </p:txBody>
      </p:sp>
      <p:sp>
        <p:nvSpPr>
          <p:cNvPr id="4" name="日付プレースホルダー 3"/>
          <p:cNvSpPr>
            <a:spLocks noGrp="1"/>
          </p:cNvSpPr>
          <p:nvPr>
            <p:ph type="dt" sz="half" idx="10"/>
          </p:nvPr>
        </p:nvSpPr>
        <p:spPr/>
        <p:txBody>
          <a:bodyPr/>
          <a:lstStyle/>
          <a:p>
            <a:r>
              <a:rPr kumimoji="1" lang="en-US" altLang="ja-JP" smtClean="0"/>
              <a:t>2015/6/9</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Lecture on Obligation 2015</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5</a:t>
            </a:fld>
            <a:endParaRPr kumimoji="1" lang="ja-JP" altLang="en-US"/>
          </a:p>
        </p:txBody>
      </p:sp>
    </p:spTree>
    <p:extLst>
      <p:ext uri="{BB962C8B-B14F-4D97-AF65-F5344CB8AC3E}">
        <p14:creationId xmlns:p14="http://schemas.microsoft.com/office/powerpoint/2010/main" val="1560300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1000"/>
                                        <p:tgtEl>
                                          <p:spTgt spid="3">
                                            <p:txEl>
                                              <p:pRg st="1" end="1"/>
                                            </p:txEl>
                                          </p:spTgt>
                                        </p:tgtEl>
                                      </p:cBhvr>
                                    </p:animEffect>
                                  </p:childTnLst>
                                </p:cTn>
                              </p:par>
                            </p:childTnLst>
                          </p:cTn>
                        </p:par>
                        <p:par>
                          <p:cTn id="12" fill="hold">
                            <p:stCondLst>
                              <p:cond delay="2000"/>
                            </p:stCondLst>
                            <p:childTnLst>
                              <p:par>
                                <p:cTn id="13" presetID="22" presetClass="entr" presetSubtype="8"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1000"/>
                                        <p:tgtEl>
                                          <p:spTgt spid="3">
                                            <p:txEl>
                                              <p:pRg st="2" end="2"/>
                                            </p:txEl>
                                          </p:spTgt>
                                        </p:tgtEl>
                                      </p:cBhvr>
                                    </p:animEffect>
                                  </p:childTnLst>
                                </p:cTn>
                              </p:par>
                            </p:childTnLst>
                          </p:cTn>
                        </p:par>
                        <p:par>
                          <p:cTn id="16" fill="hold">
                            <p:stCondLst>
                              <p:cond delay="3000"/>
                            </p:stCondLst>
                            <p:childTnLst>
                              <p:par>
                                <p:cTn id="17" presetID="22" presetClass="entr" presetSubtype="8"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1000"/>
                                        <p:tgtEl>
                                          <p:spTgt spid="3">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wipe(left)">
                                      <p:cBhvr>
                                        <p:cTn id="24" dur="1000"/>
                                        <p:tgtEl>
                                          <p:spTgt spid="3">
                                            <p:txEl>
                                              <p:pRg st="4" end="4"/>
                                            </p:txEl>
                                          </p:spTgt>
                                        </p:tgtEl>
                                      </p:cBhvr>
                                    </p:animEffect>
                                  </p:childTnLst>
                                </p:cTn>
                              </p:par>
                            </p:childTnLst>
                          </p:cTn>
                        </p:par>
                        <p:par>
                          <p:cTn id="25" fill="hold">
                            <p:stCondLst>
                              <p:cond delay="1000"/>
                            </p:stCondLst>
                            <p:childTnLst>
                              <p:par>
                                <p:cTn id="26" presetID="22" presetClass="entr" presetSubtype="8" fill="hold" grpId="0" nodeType="after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left)">
                                      <p:cBhvr>
                                        <p:cTn id="28" dur="10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wipe(left)">
                                      <p:cBhvr>
                                        <p:cTn id="33" dur="1000"/>
                                        <p:tgtEl>
                                          <p:spTgt spid="3">
                                            <p:txEl>
                                              <p:pRg st="6" end="6"/>
                                            </p:txEl>
                                          </p:spTgt>
                                        </p:tgtEl>
                                      </p:cBhvr>
                                    </p:animEffect>
                                  </p:childTnLst>
                                </p:cTn>
                              </p:par>
                            </p:childTnLst>
                          </p:cTn>
                        </p:par>
                        <p:par>
                          <p:cTn id="34" fill="hold">
                            <p:stCondLst>
                              <p:cond delay="1000"/>
                            </p:stCondLst>
                            <p:childTnLst>
                              <p:par>
                                <p:cTn id="35" presetID="22" presetClass="entr" presetSubtype="8" fill="hold" grpId="0" nodeType="after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left)">
                                      <p:cBhvr>
                                        <p:cTn id="37" dur="10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wipe(left)">
                                      <p:cBhvr>
                                        <p:cTn id="42" dur="1000"/>
                                        <p:tgtEl>
                                          <p:spTgt spid="3">
                                            <p:txEl>
                                              <p:pRg st="8" end="8"/>
                                            </p:txEl>
                                          </p:spTgt>
                                        </p:tgtEl>
                                      </p:cBhvr>
                                    </p:animEffect>
                                  </p:childTnLst>
                                </p:cTn>
                              </p:par>
                            </p:childTnLst>
                          </p:cTn>
                        </p:par>
                        <p:par>
                          <p:cTn id="43" fill="hold">
                            <p:stCondLst>
                              <p:cond delay="1000"/>
                            </p:stCondLst>
                            <p:childTnLst>
                              <p:par>
                                <p:cTn id="44" presetID="22" presetClass="entr" presetSubtype="8" fill="hold" grpId="0" nodeType="afterEffect">
                                  <p:stCondLst>
                                    <p:cond delay="0"/>
                                  </p:stCondLst>
                                  <p:childTnLst>
                                    <p:set>
                                      <p:cBhvr>
                                        <p:cTn id="45" dur="1" fill="hold">
                                          <p:stCondLst>
                                            <p:cond delay="0"/>
                                          </p:stCondLst>
                                        </p:cTn>
                                        <p:tgtEl>
                                          <p:spTgt spid="3">
                                            <p:txEl>
                                              <p:pRg st="9" end="9"/>
                                            </p:txEl>
                                          </p:spTgt>
                                        </p:tgtEl>
                                        <p:attrNameLst>
                                          <p:attrName>style.visibility</p:attrName>
                                        </p:attrNameLst>
                                      </p:cBhvr>
                                      <p:to>
                                        <p:strVal val="visible"/>
                                      </p:to>
                                    </p:set>
                                    <p:animEffect transition="in" filter="wipe(left)">
                                      <p:cBhvr>
                                        <p:cTn id="46" dur="1000"/>
                                        <p:tgtEl>
                                          <p:spTgt spid="3">
                                            <p:txEl>
                                              <p:pRg st="9" end="9"/>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0" nodeType="click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Effect transition="in" filter="wipe(left)">
                                      <p:cBhvr>
                                        <p:cTn id="51" dur="1000"/>
                                        <p:tgtEl>
                                          <p:spTgt spid="3">
                                            <p:txEl>
                                              <p:pRg st="10" end="10"/>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grpId="0" nodeType="clickEffect">
                                  <p:stCondLst>
                                    <p:cond delay="0"/>
                                  </p:stCondLst>
                                  <p:childTnLst>
                                    <p:set>
                                      <p:cBhvr>
                                        <p:cTn id="55" dur="1" fill="hold">
                                          <p:stCondLst>
                                            <p:cond delay="0"/>
                                          </p:stCondLst>
                                        </p:cTn>
                                        <p:tgtEl>
                                          <p:spTgt spid="3">
                                            <p:txEl>
                                              <p:pRg st="11" end="11"/>
                                            </p:txEl>
                                          </p:spTgt>
                                        </p:tgtEl>
                                        <p:attrNameLst>
                                          <p:attrName>style.visibility</p:attrName>
                                        </p:attrNameLst>
                                      </p:cBhvr>
                                      <p:to>
                                        <p:strVal val="visible"/>
                                      </p:to>
                                    </p:set>
                                    <p:animEffect transition="in" filter="wipe(left)">
                                      <p:cBhvr>
                                        <p:cTn id="56" dur="1000"/>
                                        <p:tgtEl>
                                          <p:spTgt spid="3">
                                            <p:txEl>
                                              <p:pRg st="11" end="11"/>
                                            </p:txEl>
                                          </p:spTgt>
                                        </p:tgtEl>
                                      </p:cBhvr>
                                    </p:animEffect>
                                  </p:childTnLst>
                                </p:cTn>
                              </p:par>
                            </p:childTnLst>
                          </p:cTn>
                        </p:par>
                        <p:par>
                          <p:cTn id="57" fill="hold">
                            <p:stCondLst>
                              <p:cond delay="1000"/>
                            </p:stCondLst>
                            <p:childTnLst>
                              <p:par>
                                <p:cTn id="58" presetID="22" presetClass="entr" presetSubtype="8" fill="hold" grpId="0" nodeType="afterEffect">
                                  <p:stCondLst>
                                    <p:cond delay="0"/>
                                  </p:stCondLst>
                                  <p:childTnLst>
                                    <p:set>
                                      <p:cBhvr>
                                        <p:cTn id="59" dur="1" fill="hold">
                                          <p:stCondLst>
                                            <p:cond delay="0"/>
                                          </p:stCondLst>
                                        </p:cTn>
                                        <p:tgtEl>
                                          <p:spTgt spid="3">
                                            <p:txEl>
                                              <p:pRg st="12" end="12"/>
                                            </p:txEl>
                                          </p:spTgt>
                                        </p:tgtEl>
                                        <p:attrNameLst>
                                          <p:attrName>style.visibility</p:attrName>
                                        </p:attrNameLst>
                                      </p:cBhvr>
                                      <p:to>
                                        <p:strVal val="visible"/>
                                      </p:to>
                                    </p:set>
                                    <p:animEffect transition="in" filter="wipe(left)">
                                      <p:cBhvr>
                                        <p:cTn id="60" dur="10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ctrTitle"/>
          </p:nvPr>
        </p:nvSpPr>
        <p:spPr/>
        <p:txBody>
          <a:bodyPr/>
          <a:lstStyle/>
          <a:p>
            <a:r>
              <a:rPr kumimoji="1" lang="en-US" altLang="ja-JP" dirty="0" smtClean="0"/>
              <a:t>8</a:t>
            </a:r>
            <a:r>
              <a:rPr kumimoji="1" lang="ja-JP" altLang="en-US" dirty="0" err="1" smtClean="0"/>
              <a:t>．</a:t>
            </a:r>
            <a:r>
              <a:rPr kumimoji="1" lang="ja-JP" altLang="en-US" dirty="0" smtClean="0"/>
              <a:t>詐害行為取消権</a:t>
            </a:r>
            <a:endParaRPr kumimoji="1" lang="ja-JP" altLang="en-US" dirty="0"/>
          </a:p>
        </p:txBody>
      </p:sp>
      <p:sp>
        <p:nvSpPr>
          <p:cNvPr id="9" name="サブタイトル 8"/>
          <p:cNvSpPr>
            <a:spLocks noGrp="1"/>
          </p:cNvSpPr>
          <p:nvPr>
            <p:ph type="subTitle" idx="1"/>
          </p:nvPr>
        </p:nvSpPr>
        <p:spPr/>
        <p:txBody>
          <a:bodyPr/>
          <a:lstStyle/>
          <a:p>
            <a:r>
              <a:rPr kumimoji="1" lang="ja-JP" altLang="en-US" dirty="0" smtClean="0">
                <a:solidFill>
                  <a:schemeClr val="tx1"/>
                </a:solidFill>
              </a:rPr>
              <a:t>破産法上の否認権との異同を学ぶ</a:t>
            </a:r>
            <a:endParaRPr kumimoji="1" lang="ja-JP" altLang="en-US" dirty="0">
              <a:solidFill>
                <a:schemeClr val="tx1"/>
              </a:solidFill>
            </a:endParaRPr>
          </a:p>
        </p:txBody>
      </p:sp>
      <p:sp>
        <p:nvSpPr>
          <p:cNvPr id="5" name="日付プレースホルダー 4"/>
          <p:cNvSpPr>
            <a:spLocks noGrp="1"/>
          </p:cNvSpPr>
          <p:nvPr>
            <p:ph type="dt" sz="half" idx="10"/>
          </p:nvPr>
        </p:nvSpPr>
        <p:spPr/>
        <p:txBody>
          <a:bodyPr/>
          <a:lstStyle/>
          <a:p>
            <a:r>
              <a:rPr kumimoji="1" lang="en-US" altLang="ja-JP" smtClean="0"/>
              <a:t>2015/6/9</a:t>
            </a:r>
            <a:endParaRPr kumimoji="1" lang="ja-JP" altLang="en-US"/>
          </a:p>
        </p:txBody>
      </p:sp>
      <p:sp>
        <p:nvSpPr>
          <p:cNvPr id="6" name="フッター プレースホルダー 5"/>
          <p:cNvSpPr>
            <a:spLocks noGrp="1"/>
          </p:cNvSpPr>
          <p:nvPr>
            <p:ph type="ftr" sz="quarter" idx="11"/>
          </p:nvPr>
        </p:nvSpPr>
        <p:spPr/>
        <p:txBody>
          <a:bodyPr/>
          <a:lstStyle/>
          <a:p>
            <a:r>
              <a:rPr lang="en-US" altLang="ja-JP" smtClean="0"/>
              <a:t>Lecture on Obligation 2015</a:t>
            </a:r>
            <a:endParaRPr lang="ja-JP" altLang="en-US" dirty="0" smtClean="0"/>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6</a:t>
            </a:fld>
            <a:endParaRPr kumimoji="1" lang="ja-JP" altLang="en-US"/>
          </a:p>
        </p:txBody>
      </p:sp>
    </p:spTree>
    <p:extLst>
      <p:ext uri="{BB962C8B-B14F-4D97-AF65-F5344CB8AC3E}">
        <p14:creationId xmlns:p14="http://schemas.microsoft.com/office/powerpoint/2010/main" val="62170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left)">
                                      <p:cBhvr>
                                        <p:cTn id="7" dur="10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lstStyle/>
          <a:p>
            <a:r>
              <a:rPr kumimoji="1" lang="ja-JP" altLang="en-US" dirty="0" smtClean="0"/>
              <a:t>詐害行為取消権（</a:t>
            </a:r>
            <a:r>
              <a:rPr kumimoji="1" lang="en-US" altLang="ja-JP" dirty="0" smtClean="0"/>
              <a:t>1/3</a:t>
            </a:r>
            <a:r>
              <a:rPr kumimoji="1" lang="ja-JP" altLang="en-US" dirty="0" smtClean="0"/>
              <a:t>） </a:t>
            </a:r>
            <a:r>
              <a:rPr kumimoji="1" lang="ja-JP" altLang="en-US" sz="2800" dirty="0" smtClean="0"/>
              <a:t>→</a:t>
            </a:r>
            <a:r>
              <a:rPr kumimoji="1" lang="en-US" altLang="ja-JP" sz="2800" dirty="0" smtClean="0">
                <a:hlinkClick r:id="rId3" action="ppaction://hlinksldjump"/>
              </a:rPr>
              <a:t>Q8</a:t>
            </a:r>
            <a:endParaRPr kumimoji="1" lang="ja-JP" altLang="en-US" sz="2800" dirty="0"/>
          </a:p>
        </p:txBody>
      </p:sp>
      <p:sp>
        <p:nvSpPr>
          <p:cNvPr id="3" name="日付プレースホルダー 2"/>
          <p:cNvSpPr>
            <a:spLocks noGrp="1"/>
          </p:cNvSpPr>
          <p:nvPr>
            <p:ph type="dt" sz="half" idx="10"/>
          </p:nvPr>
        </p:nvSpPr>
        <p:spPr/>
        <p:txBody>
          <a:bodyPr/>
          <a:lstStyle/>
          <a:p>
            <a:r>
              <a:rPr kumimoji="1" lang="en-US" altLang="ja-JP" smtClean="0"/>
              <a:t>2015/6/9</a:t>
            </a:r>
            <a:endParaRPr kumimoji="1" lang="ja-JP" altLang="en-US"/>
          </a:p>
        </p:txBody>
      </p:sp>
      <p:sp>
        <p:nvSpPr>
          <p:cNvPr id="4" name="フッター プレースホルダー 3"/>
          <p:cNvSpPr>
            <a:spLocks noGrp="1"/>
          </p:cNvSpPr>
          <p:nvPr>
            <p:ph type="ftr" sz="quarter" idx="11"/>
          </p:nvPr>
        </p:nvSpPr>
        <p:spPr/>
        <p:txBody>
          <a:bodyPr/>
          <a:lstStyle/>
          <a:p>
            <a:r>
              <a:rPr lang="en-US" altLang="ja-JP" smtClean="0"/>
              <a:t>Lecture on Obligation 2015</a:t>
            </a:r>
            <a:endParaRPr lang="ja-JP" altLang="en-US" dirty="0" smtClean="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7</a:t>
            </a:fld>
            <a:endParaRPr kumimoji="1" lang="ja-JP" altLang="en-US"/>
          </a:p>
        </p:txBody>
      </p:sp>
      <p:sp>
        <p:nvSpPr>
          <p:cNvPr id="9" name="コンテンツ プレースホルダー 5"/>
          <p:cNvSpPr>
            <a:spLocks noGrp="1"/>
          </p:cNvSpPr>
          <p:nvPr>
            <p:ph sz="half" idx="1"/>
          </p:nvPr>
        </p:nvSpPr>
        <p:spPr>
          <a:xfrm>
            <a:off x="529208" y="1600200"/>
            <a:ext cx="3610744" cy="4525963"/>
          </a:xfrm>
        </p:spPr>
        <p:txBody>
          <a:bodyPr>
            <a:normAutofit/>
          </a:bodyPr>
          <a:lstStyle/>
          <a:p>
            <a:r>
              <a:rPr lang="ja-JP" altLang="en-US" sz="2000" b="1" dirty="0"/>
              <a:t>第</a:t>
            </a:r>
            <a:r>
              <a:rPr lang="en-US" altLang="ja-JP" sz="2000" b="1" dirty="0"/>
              <a:t>424</a:t>
            </a:r>
            <a:r>
              <a:rPr lang="ja-JP" altLang="en-US" sz="2000" b="1" dirty="0"/>
              <a:t>条</a:t>
            </a:r>
            <a:r>
              <a:rPr lang="ja-JP" altLang="en-US" sz="2000" dirty="0"/>
              <a:t>（詐害行為取消権</a:t>
            </a:r>
            <a:r>
              <a:rPr lang="ja-JP" altLang="en-US" sz="2000" dirty="0" smtClean="0"/>
              <a:t>）</a:t>
            </a:r>
            <a:endParaRPr lang="en-US" altLang="ja-JP" sz="2000" dirty="0" smtClean="0"/>
          </a:p>
          <a:p>
            <a:pPr lvl="1"/>
            <a:r>
              <a:rPr lang="ja-JP" altLang="en-US" sz="1800" dirty="0" smtClean="0"/>
              <a:t>①</a:t>
            </a:r>
            <a:r>
              <a:rPr lang="ja-JP" altLang="en-US" sz="1800" dirty="0"/>
              <a:t>債権者は，債務者が債権者を害することを知ってした法律行為の取消しを裁判所に請求することができる</a:t>
            </a:r>
            <a:r>
              <a:rPr lang="ja-JP" altLang="en-US" sz="1800" dirty="0" smtClean="0"/>
              <a:t>。</a:t>
            </a:r>
            <a:endParaRPr lang="en-US" altLang="ja-JP" sz="1800" dirty="0" smtClean="0"/>
          </a:p>
          <a:p>
            <a:pPr lvl="2"/>
            <a:r>
              <a:rPr lang="ja-JP" altLang="en-US" sz="1600" dirty="0" smtClean="0"/>
              <a:t>ただし</a:t>
            </a:r>
            <a:r>
              <a:rPr lang="ja-JP" altLang="en-US" sz="1600" dirty="0"/>
              <a:t>，その行為によって利益を受けた者又は転得者がその行為又は転得の時において債権者を害すべき事実を知らなかったときは，この限りでない</a:t>
            </a:r>
            <a:r>
              <a:rPr lang="ja-JP" altLang="en-US" sz="1600" dirty="0" smtClean="0"/>
              <a:t>。</a:t>
            </a:r>
            <a:endParaRPr lang="en-US" altLang="ja-JP" sz="1600" dirty="0" smtClean="0"/>
          </a:p>
          <a:p>
            <a:pPr lvl="1"/>
            <a:r>
              <a:rPr lang="ja-JP" altLang="en-US" sz="1800" dirty="0" smtClean="0"/>
              <a:t>②</a:t>
            </a:r>
            <a:r>
              <a:rPr lang="ja-JP" altLang="en-US" sz="1800" dirty="0"/>
              <a:t>前項の規定は，財産権を</a:t>
            </a:r>
            <a:r>
              <a:rPr lang="ja-JP" altLang="en-US" sz="1800" dirty="0" smtClean="0"/>
              <a:t>目的と</a:t>
            </a:r>
            <a:r>
              <a:rPr lang="ja-JP" altLang="en-US" sz="1800" dirty="0"/>
              <a:t>しない法律行為については，適用しない</a:t>
            </a:r>
            <a:r>
              <a:rPr lang="ja-JP" altLang="en-US" sz="1800" dirty="0" smtClean="0"/>
              <a:t>。</a:t>
            </a:r>
            <a:endParaRPr lang="en-US" altLang="ja-JP" sz="1800" dirty="0" smtClean="0"/>
          </a:p>
        </p:txBody>
      </p:sp>
      <p:sp>
        <p:nvSpPr>
          <p:cNvPr id="10" name="コンテンツ プレースホルダー 6"/>
          <p:cNvSpPr>
            <a:spLocks noGrp="1"/>
          </p:cNvSpPr>
          <p:nvPr>
            <p:ph sz="half" idx="2"/>
          </p:nvPr>
        </p:nvSpPr>
        <p:spPr>
          <a:xfrm>
            <a:off x="4427984" y="1600200"/>
            <a:ext cx="4114800" cy="4525963"/>
          </a:xfrm>
        </p:spPr>
        <p:txBody>
          <a:bodyPr>
            <a:normAutofit/>
          </a:bodyPr>
          <a:lstStyle/>
          <a:p>
            <a:r>
              <a:rPr lang="ja-JP" altLang="en-US" sz="2000" b="1" dirty="0"/>
              <a:t>第</a:t>
            </a:r>
            <a:r>
              <a:rPr lang="en-US" altLang="ja-JP" sz="2000" b="1" dirty="0"/>
              <a:t>425</a:t>
            </a:r>
            <a:r>
              <a:rPr lang="ja-JP" altLang="en-US" sz="2000" b="1" dirty="0"/>
              <a:t>条</a:t>
            </a:r>
            <a:r>
              <a:rPr lang="ja-JP" altLang="en-US" sz="2000" dirty="0"/>
              <a:t>（詐害行為の取消しの効果）</a:t>
            </a:r>
            <a:endParaRPr lang="en-US" altLang="ja-JP" sz="2000" dirty="0"/>
          </a:p>
          <a:p>
            <a:pPr lvl="1"/>
            <a:r>
              <a:rPr lang="ja-JP" altLang="en-US" sz="1800" dirty="0"/>
              <a:t>前条の規定による取消しは，すべての債権者の利益のためにその効力を生ずる。</a:t>
            </a:r>
            <a:endParaRPr lang="en-US" altLang="ja-JP" sz="1800" dirty="0"/>
          </a:p>
          <a:p>
            <a:r>
              <a:rPr lang="ja-JP" altLang="en-US" sz="2000" b="1" dirty="0"/>
              <a:t>第</a:t>
            </a:r>
            <a:r>
              <a:rPr lang="en-US" altLang="ja-JP" sz="2000" b="1" dirty="0"/>
              <a:t>426</a:t>
            </a:r>
            <a:r>
              <a:rPr lang="ja-JP" altLang="en-US" sz="2000" b="1" dirty="0"/>
              <a:t>条</a:t>
            </a:r>
            <a:r>
              <a:rPr lang="ja-JP" altLang="en-US" sz="2000" dirty="0"/>
              <a:t>（詐害行為取消権の期間の制限）</a:t>
            </a:r>
            <a:endParaRPr lang="en-US" altLang="ja-JP" sz="2000" dirty="0"/>
          </a:p>
          <a:p>
            <a:pPr lvl="1"/>
            <a:r>
              <a:rPr lang="ja-JP" altLang="en-US" sz="1800" dirty="0"/>
              <a:t>第</a:t>
            </a:r>
            <a:r>
              <a:rPr lang="en-US" altLang="ja-JP" sz="1800" dirty="0"/>
              <a:t>424</a:t>
            </a:r>
            <a:r>
              <a:rPr lang="ja-JP" altLang="en-US" sz="1800" dirty="0"/>
              <a:t>条</a:t>
            </a:r>
            <a:r>
              <a:rPr lang="en-US" altLang="ja-JP" sz="1800" dirty="0"/>
              <a:t>〔</a:t>
            </a:r>
            <a:r>
              <a:rPr lang="ja-JP" altLang="en-US" sz="1800" dirty="0"/>
              <a:t>詐害行為取消権</a:t>
            </a:r>
            <a:r>
              <a:rPr lang="en-US" altLang="ja-JP" sz="1800" dirty="0"/>
              <a:t>〕</a:t>
            </a:r>
            <a:r>
              <a:rPr lang="ja-JP" altLang="en-US" sz="1800" dirty="0"/>
              <a:t>の規定による取消権は，債権者が取消しの原因を知った時から</a:t>
            </a:r>
            <a:r>
              <a:rPr lang="en-US" altLang="ja-JP" sz="1800" dirty="0"/>
              <a:t>2</a:t>
            </a:r>
            <a:r>
              <a:rPr lang="ja-JP" altLang="en-US" sz="1800" dirty="0"/>
              <a:t>年間行使しないときは，時効によって消滅する</a:t>
            </a:r>
            <a:r>
              <a:rPr lang="ja-JP" altLang="en-US" sz="1800" dirty="0" smtClean="0"/>
              <a:t>。</a:t>
            </a:r>
            <a:endParaRPr lang="en-US" altLang="ja-JP" sz="1800" dirty="0" smtClean="0"/>
          </a:p>
          <a:p>
            <a:pPr lvl="1"/>
            <a:r>
              <a:rPr lang="ja-JP" altLang="en-US" sz="1800" dirty="0" smtClean="0"/>
              <a:t>行為</a:t>
            </a:r>
            <a:r>
              <a:rPr lang="ja-JP" altLang="en-US" sz="1800" dirty="0"/>
              <a:t>の時から</a:t>
            </a:r>
            <a:r>
              <a:rPr lang="en-US" altLang="ja-JP" sz="1800" dirty="0"/>
              <a:t>20</a:t>
            </a:r>
            <a:r>
              <a:rPr lang="ja-JP" altLang="en-US" sz="1800" dirty="0"/>
              <a:t>年を経過したときも，同様とする</a:t>
            </a:r>
            <a:r>
              <a:rPr lang="ja-JP" altLang="en-US" sz="1800" dirty="0" smtClean="0"/>
              <a:t>。</a:t>
            </a:r>
            <a:endParaRPr lang="ja-JP" altLang="en-US" sz="1800" dirty="0"/>
          </a:p>
        </p:txBody>
      </p:sp>
    </p:spTree>
    <p:extLst>
      <p:ext uri="{BB962C8B-B14F-4D97-AF65-F5344CB8AC3E}">
        <p14:creationId xmlns:p14="http://schemas.microsoft.com/office/powerpoint/2010/main" val="4280719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left)">
                                      <p:cBhvr>
                                        <p:cTn id="7" dur="10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wipe(up)">
                                      <p:cBhvr>
                                        <p:cTn id="12" dur="30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wipe(up)">
                                      <p:cBhvr>
                                        <p:cTn id="17" dur="40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wipe(up)">
                                      <p:cBhvr>
                                        <p:cTn id="22" dur="2000"/>
                                        <p:tgtEl>
                                          <p:spTgt spid="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0">
                                            <p:txEl>
                                              <p:pRg st="0" end="0"/>
                                            </p:txEl>
                                          </p:spTgt>
                                        </p:tgtEl>
                                        <p:attrNameLst>
                                          <p:attrName>style.visibility</p:attrName>
                                        </p:attrNameLst>
                                      </p:cBhvr>
                                      <p:to>
                                        <p:strVal val="visible"/>
                                      </p:to>
                                    </p:set>
                                    <p:animEffect transition="in" filter="wipe(up)">
                                      <p:cBhvr>
                                        <p:cTn id="27" dur="1250"/>
                                        <p:tgtEl>
                                          <p:spTgt spid="10">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10">
                                            <p:txEl>
                                              <p:pRg st="1" end="1"/>
                                            </p:txEl>
                                          </p:spTgt>
                                        </p:tgtEl>
                                        <p:attrNameLst>
                                          <p:attrName>style.visibility</p:attrName>
                                        </p:attrNameLst>
                                      </p:cBhvr>
                                      <p:to>
                                        <p:strVal val="visible"/>
                                      </p:to>
                                    </p:set>
                                    <p:animEffect transition="in" filter="wipe(up)">
                                      <p:cBhvr>
                                        <p:cTn id="32" dur="2000"/>
                                        <p:tgtEl>
                                          <p:spTgt spid="10">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10">
                                            <p:txEl>
                                              <p:pRg st="2" end="2"/>
                                            </p:txEl>
                                          </p:spTgt>
                                        </p:tgtEl>
                                        <p:attrNameLst>
                                          <p:attrName>style.visibility</p:attrName>
                                        </p:attrNameLst>
                                      </p:cBhvr>
                                      <p:to>
                                        <p:strVal val="visible"/>
                                      </p:to>
                                    </p:set>
                                    <p:animEffect transition="in" filter="wipe(up)">
                                      <p:cBhvr>
                                        <p:cTn id="37" dur="1250"/>
                                        <p:tgtEl>
                                          <p:spTgt spid="10">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10">
                                            <p:txEl>
                                              <p:pRg st="3" end="3"/>
                                            </p:txEl>
                                          </p:spTgt>
                                        </p:tgtEl>
                                        <p:attrNameLst>
                                          <p:attrName>style.visibility</p:attrName>
                                        </p:attrNameLst>
                                      </p:cBhvr>
                                      <p:to>
                                        <p:strVal val="visible"/>
                                      </p:to>
                                    </p:set>
                                    <p:animEffect transition="in" filter="wipe(up)">
                                      <p:cBhvr>
                                        <p:cTn id="42" dur="3250"/>
                                        <p:tgtEl>
                                          <p:spTgt spid="10">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10">
                                            <p:txEl>
                                              <p:pRg st="4" end="4"/>
                                            </p:txEl>
                                          </p:spTgt>
                                        </p:tgtEl>
                                        <p:attrNameLst>
                                          <p:attrName>style.visibility</p:attrName>
                                        </p:attrNameLst>
                                      </p:cBhvr>
                                      <p:to>
                                        <p:strVal val="visible"/>
                                      </p:to>
                                    </p:set>
                                    <p:animEffect transition="in" filter="wipe(up)">
                                      <p:cBhvr>
                                        <p:cTn id="47" dur="1500"/>
                                        <p:tgtEl>
                                          <p:spTgt spid="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P spid="10"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プレースホルダー 6"/>
          <p:cNvSpPr>
            <a:spLocks noGrp="1"/>
          </p:cNvSpPr>
          <p:nvPr>
            <p:ph type="body" idx="1"/>
          </p:nvPr>
        </p:nvSpPr>
        <p:spPr/>
        <p:txBody>
          <a:bodyPr/>
          <a:lstStyle/>
          <a:p>
            <a:r>
              <a:rPr lang="ja-JP" altLang="en-US" dirty="0"/>
              <a:t>詐害行為取消権の法的</a:t>
            </a:r>
            <a:r>
              <a:rPr lang="ja-JP" altLang="en-US" dirty="0" smtClean="0"/>
              <a:t>性質</a:t>
            </a:r>
            <a:endParaRPr lang="ja-JP" altLang="en-US" dirty="0"/>
          </a:p>
        </p:txBody>
      </p:sp>
      <p:sp>
        <p:nvSpPr>
          <p:cNvPr id="3" name="日付プレースホルダー 2"/>
          <p:cNvSpPr>
            <a:spLocks noGrp="1"/>
          </p:cNvSpPr>
          <p:nvPr>
            <p:ph type="dt" sz="half" idx="10"/>
          </p:nvPr>
        </p:nvSpPr>
        <p:spPr/>
        <p:txBody>
          <a:bodyPr/>
          <a:lstStyle/>
          <a:p>
            <a:r>
              <a:rPr kumimoji="1" lang="en-US" altLang="ja-JP" smtClean="0"/>
              <a:t>2015/6/9</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Lecture on Obligation 2015</a:t>
            </a:r>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8</a:t>
            </a:fld>
            <a:endParaRPr kumimoji="1" lang="ja-JP" altLang="en-US"/>
          </a:p>
        </p:txBody>
      </p:sp>
      <p:sp>
        <p:nvSpPr>
          <p:cNvPr id="8" name="コンテンツ プレースホルダー 7"/>
          <p:cNvSpPr>
            <a:spLocks noGrp="1"/>
          </p:cNvSpPr>
          <p:nvPr>
            <p:ph idx="13"/>
          </p:nvPr>
        </p:nvSpPr>
        <p:spPr>
          <a:xfrm>
            <a:off x="722313" y="2204864"/>
            <a:ext cx="7772400" cy="3816424"/>
          </a:xfrm>
        </p:spPr>
        <p:txBody>
          <a:bodyPr>
            <a:noAutofit/>
          </a:bodyPr>
          <a:lstStyle/>
          <a:p>
            <a:r>
              <a:rPr lang="ja-JP" altLang="en-US" sz="2400" dirty="0"/>
              <a:t>詐害行為取消権</a:t>
            </a:r>
            <a:r>
              <a:rPr lang="ja-JP" altLang="en-US" sz="2400" dirty="0" smtClean="0"/>
              <a:t>の法的性質</a:t>
            </a:r>
            <a:endParaRPr lang="en-US" altLang="ja-JP" sz="2400" dirty="0" smtClean="0"/>
          </a:p>
          <a:p>
            <a:pPr lvl="1"/>
            <a:r>
              <a:rPr lang="ja-JP" altLang="en-US" sz="2000" dirty="0" smtClean="0"/>
              <a:t>民法</a:t>
            </a:r>
            <a:r>
              <a:rPr lang="en-US" altLang="ja-JP" sz="2000" dirty="0" smtClean="0"/>
              <a:t>120</a:t>
            </a:r>
            <a:r>
              <a:rPr lang="ja-JP" altLang="en-US" sz="2000" dirty="0" smtClean="0"/>
              <a:t>条以下の取消権ではない（債権者は取消権者ではない）。</a:t>
            </a:r>
            <a:endParaRPr lang="en-US" altLang="ja-JP" sz="2000" dirty="0" smtClean="0"/>
          </a:p>
          <a:p>
            <a:pPr lvl="1"/>
            <a:r>
              <a:rPr lang="ja-JP" altLang="en-US" sz="2000" dirty="0"/>
              <a:t>破産</a:t>
            </a:r>
            <a:r>
              <a:rPr lang="ja-JP" altLang="en-US" sz="2000" dirty="0" smtClean="0"/>
              <a:t>させないので，破産法上の否認権（破産法</a:t>
            </a:r>
            <a:r>
              <a:rPr lang="en-US" altLang="ja-JP" sz="2000" dirty="0" smtClean="0"/>
              <a:t>160</a:t>
            </a:r>
            <a:r>
              <a:rPr lang="ja-JP" altLang="en-US" sz="2000" dirty="0" smtClean="0"/>
              <a:t>条以下）とも，前提が異なる（もっとも，効果は非常によく似ている）。</a:t>
            </a:r>
            <a:endParaRPr lang="en-US" altLang="ja-JP" sz="2000" dirty="0" smtClean="0"/>
          </a:p>
          <a:p>
            <a:pPr lvl="1"/>
            <a:r>
              <a:rPr lang="ja-JP" altLang="en-US" sz="2000" dirty="0" smtClean="0"/>
              <a:t>民法</a:t>
            </a:r>
            <a:r>
              <a:rPr lang="ja-JP" altLang="en-US" sz="2000" dirty="0"/>
              <a:t>上</a:t>
            </a:r>
            <a:r>
              <a:rPr lang="ja-JP" altLang="en-US" sz="2000" dirty="0" smtClean="0"/>
              <a:t>の否認（民法</a:t>
            </a:r>
            <a:r>
              <a:rPr lang="en-US" altLang="ja-JP" sz="2000" dirty="0" smtClean="0"/>
              <a:t>37</a:t>
            </a:r>
            <a:r>
              <a:rPr lang="ja-JP" altLang="en-US" sz="2000" dirty="0" smtClean="0"/>
              <a:t>条</a:t>
            </a:r>
            <a:r>
              <a:rPr lang="en-US" altLang="ja-JP" sz="2000" dirty="0" smtClean="0"/>
              <a:t>5</a:t>
            </a:r>
            <a:r>
              <a:rPr lang="ja-JP" altLang="en-US" sz="2000" dirty="0" smtClean="0"/>
              <a:t>項）と同じく，法律行為のある効果を第三者に対抗できなくする制度である（否認</a:t>
            </a:r>
            <a:r>
              <a:rPr lang="en-US" altLang="ja-JP" sz="2000" dirty="0" smtClean="0"/>
              <a:t>=</a:t>
            </a:r>
            <a:r>
              <a:rPr lang="ja-JP" altLang="en-US" sz="2000" dirty="0" smtClean="0"/>
              <a:t>対抗不能説）。</a:t>
            </a:r>
            <a:endParaRPr lang="en-US" altLang="ja-JP" sz="2000" dirty="0"/>
          </a:p>
          <a:p>
            <a:r>
              <a:rPr lang="ja-JP" altLang="en-US" sz="2400" dirty="0"/>
              <a:t>詐害行為取消権の性質に関する学説</a:t>
            </a:r>
            <a:endParaRPr lang="en-US" altLang="ja-JP" sz="2400" dirty="0"/>
          </a:p>
          <a:p>
            <a:pPr marL="914400" lvl="1" indent="-514350"/>
            <a:r>
              <a:rPr lang="en-US" altLang="ja-JP" sz="2000" dirty="0" smtClean="0"/>
              <a:t>(1)</a:t>
            </a:r>
            <a:r>
              <a:rPr lang="ja-JP" altLang="en-US" sz="2000" dirty="0" smtClean="0"/>
              <a:t>形成権説</a:t>
            </a:r>
            <a:r>
              <a:rPr lang="ja-JP" altLang="en-US" sz="2000" dirty="0"/>
              <a:t>（取消権説</a:t>
            </a:r>
            <a:r>
              <a:rPr lang="ja-JP" altLang="en-US" sz="2000" dirty="0" smtClean="0"/>
              <a:t>），</a:t>
            </a:r>
            <a:r>
              <a:rPr lang="en-US" altLang="ja-JP" sz="2000" dirty="0" smtClean="0"/>
              <a:t>(2)</a:t>
            </a:r>
            <a:r>
              <a:rPr lang="ja-JP" altLang="en-US" sz="2000" dirty="0" smtClean="0"/>
              <a:t>請求権説，</a:t>
            </a:r>
            <a:r>
              <a:rPr lang="en-US" altLang="ja-JP" sz="2000" dirty="0" smtClean="0"/>
              <a:t>(3)</a:t>
            </a:r>
            <a:r>
              <a:rPr lang="ja-JP" altLang="en-US" sz="2000" dirty="0" smtClean="0"/>
              <a:t>折衷説</a:t>
            </a:r>
            <a:r>
              <a:rPr lang="ja-JP" altLang="en-US" sz="2000" dirty="0"/>
              <a:t>（相対的取消権説</a:t>
            </a:r>
            <a:r>
              <a:rPr lang="ja-JP" altLang="en-US" sz="2000" dirty="0" smtClean="0"/>
              <a:t>），</a:t>
            </a:r>
            <a:r>
              <a:rPr lang="en-US" altLang="ja-JP" sz="2000" dirty="0" smtClean="0"/>
              <a:t>(4)</a:t>
            </a:r>
            <a:r>
              <a:rPr lang="ja-JP" altLang="en-US" sz="2000" dirty="0" smtClean="0"/>
              <a:t>責任説</a:t>
            </a:r>
            <a:r>
              <a:rPr lang="ja-JP" altLang="en-US" sz="2000" dirty="0"/>
              <a:t>（責任無効説</a:t>
            </a:r>
            <a:r>
              <a:rPr lang="ja-JP" altLang="en-US" sz="2000" dirty="0" smtClean="0"/>
              <a:t>），</a:t>
            </a:r>
            <a:r>
              <a:rPr lang="en-US" altLang="ja-JP" sz="2000" dirty="0" smtClean="0"/>
              <a:t>(5)</a:t>
            </a:r>
            <a:r>
              <a:rPr lang="ja-JP" altLang="en-US" sz="2000" dirty="0" smtClean="0"/>
              <a:t>訴権説</a:t>
            </a:r>
            <a:r>
              <a:rPr lang="ja-JP" altLang="en-US" sz="2000" dirty="0"/>
              <a:t>（対抗不能説</a:t>
            </a:r>
            <a:r>
              <a:rPr lang="ja-JP" altLang="en-US" sz="2000" dirty="0" smtClean="0"/>
              <a:t>）</a:t>
            </a:r>
            <a:endParaRPr lang="en-US" altLang="ja-JP" sz="2000" dirty="0"/>
          </a:p>
        </p:txBody>
      </p:sp>
    </p:spTree>
    <p:extLst>
      <p:ext uri="{BB962C8B-B14F-4D97-AF65-F5344CB8AC3E}">
        <p14:creationId xmlns:p14="http://schemas.microsoft.com/office/powerpoint/2010/main" val="323299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left)">
                                      <p:cBhvr>
                                        <p:cTn id="7" dur="75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wipe(up)">
                                      <p:cBhvr>
                                        <p:cTn id="12" dur="125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wipe(up)">
                                      <p:cBhvr>
                                        <p:cTn id="17" dur="175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wipe(up)">
                                      <p:cBhvr>
                                        <p:cTn id="22" dur="20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wipe(left)">
                                      <p:cBhvr>
                                        <p:cTn id="27" dur="75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wipe(up)">
                                      <p:cBhvr>
                                        <p:cTn id="32" dur="2000"/>
                                        <p:tgtEl>
                                          <p:spTgt spid="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詐害行為取消権（</a:t>
            </a:r>
            <a:r>
              <a:rPr kumimoji="1" lang="en-US" altLang="ja-JP" dirty="0" smtClean="0"/>
              <a:t>2/3</a:t>
            </a:r>
            <a:r>
              <a:rPr lang="ja-JP" altLang="en-US" dirty="0"/>
              <a:t>）</a:t>
            </a:r>
            <a:r>
              <a:rPr lang="ja-JP" altLang="en-US" sz="3100" dirty="0"/>
              <a:t>→</a:t>
            </a:r>
            <a:r>
              <a:rPr lang="en-US" altLang="ja-JP" sz="3100" dirty="0">
                <a:hlinkClick r:id="rId3" action="ppaction://hlinksldjump"/>
              </a:rPr>
              <a:t>Q8</a:t>
            </a:r>
            <a:r>
              <a:rPr kumimoji="1" lang="en-US" altLang="ja-JP" dirty="0" smtClean="0"/>
              <a:t/>
            </a:r>
            <a:br>
              <a:rPr kumimoji="1" lang="en-US" altLang="ja-JP" dirty="0" smtClean="0"/>
            </a:br>
            <a:r>
              <a:rPr kumimoji="1" lang="ja-JP" altLang="en-US" dirty="0" smtClean="0"/>
              <a:t>（</a:t>
            </a:r>
            <a:r>
              <a:rPr lang="ja-JP" altLang="en-US" sz="4000" dirty="0" smtClean="0"/>
              <a:t>民法</a:t>
            </a:r>
            <a:r>
              <a:rPr lang="en-US" altLang="ja-JP" sz="4000" dirty="0" smtClean="0"/>
              <a:t>424</a:t>
            </a:r>
            <a:r>
              <a:rPr lang="ja-JP" altLang="en-US" sz="4000" dirty="0" smtClean="0"/>
              <a:t>条～</a:t>
            </a:r>
            <a:r>
              <a:rPr lang="en-US" altLang="ja-JP" sz="4000" dirty="0" smtClean="0"/>
              <a:t>426</a:t>
            </a:r>
            <a:r>
              <a:rPr lang="ja-JP" altLang="en-US" sz="4000" dirty="0" smtClean="0"/>
              <a:t>条）</a:t>
            </a:r>
            <a:r>
              <a:rPr lang="ja-JP" altLang="en-US" sz="2800" dirty="0" smtClean="0"/>
              <a:t>→</a:t>
            </a:r>
            <a:r>
              <a:rPr lang="ja-JP" altLang="en-US" sz="2800" dirty="0">
                <a:hlinkClick r:id="rId4" action="ppaction://hlinksldjump"/>
              </a:rPr>
              <a:t>債権</a:t>
            </a:r>
            <a:r>
              <a:rPr lang="ja-JP" altLang="en-US" sz="2800" dirty="0" smtClean="0">
                <a:hlinkClick r:id="rId4" action="ppaction://hlinksldjump"/>
              </a:rPr>
              <a:t>総論</a:t>
            </a:r>
            <a:r>
              <a:rPr lang="ja-JP" altLang="en-US" sz="3100" dirty="0" smtClean="0"/>
              <a:t>，</a:t>
            </a:r>
            <a:r>
              <a:rPr lang="ja-JP" altLang="en-US" sz="3100" dirty="0" smtClean="0">
                <a:hlinkClick r:id="rId5" action="ppaction://hlinksldjump"/>
              </a:rPr>
              <a:t>原則</a:t>
            </a:r>
            <a:endParaRPr kumimoji="1" lang="ja-JP" altLang="en-US" sz="3100" dirty="0"/>
          </a:p>
        </p:txBody>
      </p:sp>
      <p:sp>
        <p:nvSpPr>
          <p:cNvPr id="4" name="日付プレースホルダー 3"/>
          <p:cNvSpPr>
            <a:spLocks noGrp="1"/>
          </p:cNvSpPr>
          <p:nvPr>
            <p:ph type="dt" sz="half" idx="10"/>
          </p:nvPr>
        </p:nvSpPr>
        <p:spPr/>
        <p:txBody>
          <a:bodyPr/>
          <a:lstStyle/>
          <a:p>
            <a:r>
              <a:rPr kumimoji="1" lang="en-US" altLang="ja-JP" smtClean="0"/>
              <a:t>2015/6/9</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Lecture on Obligation 2015</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9</a:t>
            </a:fld>
            <a:endParaRPr kumimoji="1" lang="ja-JP" altLang="en-US"/>
          </a:p>
        </p:txBody>
      </p:sp>
      <p:sp>
        <p:nvSpPr>
          <p:cNvPr id="3" name="正方形/長方形 2"/>
          <p:cNvSpPr/>
          <p:nvPr/>
        </p:nvSpPr>
        <p:spPr>
          <a:xfrm>
            <a:off x="5252435" y="2708920"/>
            <a:ext cx="1131195" cy="5409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責任財産</a:t>
            </a:r>
            <a:endParaRPr kumimoji="1" lang="ja-JP" altLang="en-US" dirty="0"/>
          </a:p>
        </p:txBody>
      </p:sp>
      <p:sp>
        <p:nvSpPr>
          <p:cNvPr id="20" name="正方形/長方形 19"/>
          <p:cNvSpPr/>
          <p:nvPr/>
        </p:nvSpPr>
        <p:spPr>
          <a:xfrm>
            <a:off x="5266543" y="4005064"/>
            <a:ext cx="1131195" cy="5409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責任財産</a:t>
            </a:r>
            <a:endParaRPr kumimoji="1" lang="ja-JP" altLang="en-US" dirty="0"/>
          </a:p>
        </p:txBody>
      </p:sp>
      <p:sp>
        <p:nvSpPr>
          <p:cNvPr id="21" name="正方形/長方形 20"/>
          <p:cNvSpPr/>
          <p:nvPr/>
        </p:nvSpPr>
        <p:spPr>
          <a:xfrm>
            <a:off x="5266542" y="5286050"/>
            <a:ext cx="1131195" cy="5409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責任財産</a:t>
            </a:r>
            <a:endParaRPr kumimoji="1" lang="ja-JP" altLang="en-US" dirty="0"/>
          </a:p>
        </p:txBody>
      </p:sp>
      <p:sp>
        <p:nvSpPr>
          <p:cNvPr id="13" name="右矢印 12"/>
          <p:cNvSpPr/>
          <p:nvPr/>
        </p:nvSpPr>
        <p:spPr>
          <a:xfrm>
            <a:off x="2051720" y="1695747"/>
            <a:ext cx="4536504" cy="780506"/>
          </a:xfrm>
          <a:prstGeom prst="rightArrow">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金銭債権</a:t>
            </a:r>
            <a:endParaRPr kumimoji="1" lang="ja-JP" altLang="en-US" b="1" dirty="0">
              <a:solidFill>
                <a:schemeClr val="tx1"/>
              </a:solidFill>
            </a:endParaRPr>
          </a:p>
        </p:txBody>
      </p:sp>
      <p:sp>
        <p:nvSpPr>
          <p:cNvPr id="23" name="右矢印 22"/>
          <p:cNvSpPr/>
          <p:nvPr/>
        </p:nvSpPr>
        <p:spPr>
          <a:xfrm rot="694943">
            <a:off x="1941247" y="2244858"/>
            <a:ext cx="3343190" cy="745687"/>
          </a:xfrm>
          <a:prstGeom prst="rightArrow">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強制執行</a:t>
            </a:r>
            <a:endParaRPr kumimoji="1" lang="ja-JP" altLang="en-US" dirty="0">
              <a:solidFill>
                <a:schemeClr val="tx1"/>
              </a:solidFill>
            </a:endParaRPr>
          </a:p>
        </p:txBody>
      </p:sp>
      <p:sp>
        <p:nvSpPr>
          <p:cNvPr id="17" name="右矢印 16"/>
          <p:cNvSpPr/>
          <p:nvPr/>
        </p:nvSpPr>
        <p:spPr>
          <a:xfrm rot="1575104">
            <a:off x="2118843" y="3166348"/>
            <a:ext cx="3296445" cy="745687"/>
          </a:xfrm>
          <a:prstGeom prst="rightArrow">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詐害行為取消権・強制執行</a:t>
            </a:r>
            <a:endParaRPr kumimoji="1" lang="ja-JP" altLang="en-US" dirty="0">
              <a:solidFill>
                <a:schemeClr val="tx1"/>
              </a:solidFill>
            </a:endParaRPr>
          </a:p>
        </p:txBody>
      </p:sp>
      <p:sp>
        <p:nvSpPr>
          <p:cNvPr id="24" name="右矢印 23"/>
          <p:cNvSpPr/>
          <p:nvPr/>
        </p:nvSpPr>
        <p:spPr>
          <a:xfrm rot="2112633">
            <a:off x="1612251" y="3973085"/>
            <a:ext cx="4005349" cy="745687"/>
          </a:xfrm>
          <a:prstGeom prst="rightArrow">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詐害行為取消権・強制執行</a:t>
            </a:r>
            <a:endParaRPr kumimoji="1" lang="ja-JP" altLang="en-US" dirty="0">
              <a:solidFill>
                <a:schemeClr val="tx1"/>
              </a:solidFill>
            </a:endParaRPr>
          </a:p>
        </p:txBody>
      </p:sp>
      <p:sp>
        <p:nvSpPr>
          <p:cNvPr id="26" name="正方形/長方形 25"/>
          <p:cNvSpPr/>
          <p:nvPr/>
        </p:nvSpPr>
        <p:spPr>
          <a:xfrm>
            <a:off x="5254362" y="2672058"/>
            <a:ext cx="1131195" cy="540918"/>
          </a:xfrm>
          <a:prstGeom prst="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責任財産</a:t>
            </a:r>
            <a:endParaRPr kumimoji="1" lang="ja-JP" altLang="en-US" dirty="0">
              <a:solidFill>
                <a:schemeClr val="tx1"/>
              </a:solidFill>
            </a:endParaRPr>
          </a:p>
        </p:txBody>
      </p:sp>
      <p:sp>
        <p:nvSpPr>
          <p:cNvPr id="27" name="正方形/長方形 26"/>
          <p:cNvSpPr/>
          <p:nvPr/>
        </p:nvSpPr>
        <p:spPr>
          <a:xfrm>
            <a:off x="5280650" y="3968202"/>
            <a:ext cx="1131195" cy="540918"/>
          </a:xfrm>
          <a:prstGeom prst="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責任財産</a:t>
            </a:r>
            <a:endParaRPr kumimoji="1" lang="ja-JP" altLang="en-US" dirty="0">
              <a:solidFill>
                <a:schemeClr val="tx1"/>
              </a:solidFill>
            </a:endParaRPr>
          </a:p>
        </p:txBody>
      </p:sp>
      <p:sp>
        <p:nvSpPr>
          <p:cNvPr id="7" name="下矢印 6"/>
          <p:cNvSpPr/>
          <p:nvPr/>
        </p:nvSpPr>
        <p:spPr>
          <a:xfrm>
            <a:off x="5652120" y="3238408"/>
            <a:ext cx="1382714" cy="755226"/>
          </a:xfrm>
          <a:prstGeom prst="down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詐害</a:t>
            </a:r>
            <a:r>
              <a:rPr lang="en-US" altLang="ja-JP" dirty="0" smtClean="0"/>
              <a:t/>
            </a:r>
            <a:br>
              <a:rPr lang="en-US" altLang="ja-JP" dirty="0" smtClean="0"/>
            </a:br>
            <a:r>
              <a:rPr lang="ja-JP" altLang="en-US" dirty="0" smtClean="0"/>
              <a:t>譲渡</a:t>
            </a:r>
            <a:endParaRPr kumimoji="1" lang="ja-JP" altLang="en-US" dirty="0"/>
          </a:p>
        </p:txBody>
      </p:sp>
      <p:sp>
        <p:nvSpPr>
          <p:cNvPr id="25" name="下矢印 24"/>
          <p:cNvSpPr/>
          <p:nvPr/>
        </p:nvSpPr>
        <p:spPr>
          <a:xfrm>
            <a:off x="5580112" y="4534552"/>
            <a:ext cx="1382714" cy="740068"/>
          </a:xfrm>
          <a:prstGeom prst="down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詐害</a:t>
            </a:r>
            <a:r>
              <a:rPr lang="en-US" altLang="ja-JP" dirty="0" smtClean="0"/>
              <a:t/>
            </a:r>
            <a:br>
              <a:rPr lang="en-US" altLang="ja-JP" dirty="0" smtClean="0"/>
            </a:br>
            <a:r>
              <a:rPr lang="ja-JP" altLang="en-US" dirty="0" smtClean="0"/>
              <a:t>譲渡</a:t>
            </a:r>
            <a:endParaRPr kumimoji="1" lang="ja-JP" altLang="en-US" dirty="0"/>
          </a:p>
        </p:txBody>
      </p:sp>
      <p:sp>
        <p:nvSpPr>
          <p:cNvPr id="9" name="円/楕円 8"/>
          <p:cNvSpPr/>
          <p:nvPr/>
        </p:nvSpPr>
        <p:spPr>
          <a:xfrm>
            <a:off x="467544" y="1628800"/>
            <a:ext cx="1963855" cy="1807779"/>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kumimoji="1" lang="ja-JP" altLang="en-US" b="1" dirty="0" smtClean="0">
                <a:solidFill>
                  <a:schemeClr val="bg1"/>
                </a:solidFill>
              </a:rPr>
              <a:t>債権者</a:t>
            </a:r>
            <a:r>
              <a:rPr kumimoji="1" lang="en-US" altLang="ja-JP" b="1" dirty="0" smtClean="0">
                <a:solidFill>
                  <a:schemeClr val="bg1"/>
                </a:solidFill>
                <a:latin typeface="Times New Roman" panose="02020603050405020304" pitchFamily="18" charset="0"/>
                <a:cs typeface="Times New Roman" panose="02020603050405020304" pitchFamily="18" charset="0"/>
              </a:rPr>
              <a:t>A</a:t>
            </a:r>
            <a:endParaRPr kumimoji="1" lang="ja-JP" altLang="en-US" b="1" dirty="0">
              <a:solidFill>
                <a:schemeClr val="bg1"/>
              </a:solidFill>
              <a:latin typeface="Times New Roman" panose="02020603050405020304" pitchFamily="18" charset="0"/>
              <a:cs typeface="Times New Roman" panose="02020603050405020304" pitchFamily="18" charset="0"/>
            </a:endParaRPr>
          </a:p>
        </p:txBody>
      </p:sp>
      <p:sp>
        <p:nvSpPr>
          <p:cNvPr id="10" name="円/楕円 9"/>
          <p:cNvSpPr/>
          <p:nvPr/>
        </p:nvSpPr>
        <p:spPr>
          <a:xfrm>
            <a:off x="6397738" y="3789040"/>
            <a:ext cx="1963855" cy="914400"/>
          </a:xfrm>
          <a:prstGeom prst="ellipse">
            <a:avLst/>
          </a:prstGeom>
          <a:ln/>
        </p:spPr>
        <p:style>
          <a:lnRef idx="3">
            <a:schemeClr val="lt1"/>
          </a:lnRef>
          <a:fillRef idx="1">
            <a:schemeClr val="accent4"/>
          </a:fillRef>
          <a:effectRef idx="1">
            <a:schemeClr val="accent4"/>
          </a:effectRef>
          <a:fontRef idx="minor">
            <a:schemeClr val="lt1"/>
          </a:fontRef>
        </p:style>
        <p:txBody>
          <a:bodyPr rtlCol="0" anchor="ctr"/>
          <a:lstStyle/>
          <a:p>
            <a:pPr algn="ctr"/>
            <a:r>
              <a:rPr kumimoji="1" lang="ja-JP" altLang="en-US" b="1" dirty="0" smtClean="0">
                <a:solidFill>
                  <a:schemeClr val="bg1"/>
                </a:solidFill>
                <a:latin typeface="Times New Roman" panose="02020603050405020304" pitchFamily="18" charset="0"/>
                <a:cs typeface="Times New Roman" panose="02020603050405020304" pitchFamily="18" charset="0"/>
              </a:rPr>
              <a:t>悪意の</a:t>
            </a:r>
            <a:r>
              <a:rPr kumimoji="1" lang="en-US" altLang="ja-JP" b="1" dirty="0" smtClean="0">
                <a:solidFill>
                  <a:schemeClr val="bg1"/>
                </a:solidFill>
                <a:latin typeface="Times New Roman" panose="02020603050405020304" pitchFamily="18" charset="0"/>
                <a:cs typeface="Times New Roman" panose="02020603050405020304" pitchFamily="18" charset="0"/>
              </a:rPr>
              <a:t/>
            </a:r>
            <a:br>
              <a:rPr kumimoji="1" lang="en-US" altLang="ja-JP" b="1" dirty="0" smtClean="0">
                <a:solidFill>
                  <a:schemeClr val="bg1"/>
                </a:solidFill>
                <a:latin typeface="Times New Roman" panose="02020603050405020304" pitchFamily="18" charset="0"/>
                <a:cs typeface="Times New Roman" panose="02020603050405020304" pitchFamily="18" charset="0"/>
              </a:rPr>
            </a:br>
            <a:r>
              <a:rPr kumimoji="1" lang="ja-JP" altLang="en-US" b="1" dirty="0" smtClean="0">
                <a:solidFill>
                  <a:schemeClr val="bg1"/>
                </a:solidFill>
                <a:latin typeface="Times New Roman" panose="02020603050405020304" pitchFamily="18" charset="0"/>
                <a:cs typeface="Times New Roman" panose="02020603050405020304" pitchFamily="18" charset="0"/>
              </a:rPr>
              <a:t>受益者</a:t>
            </a:r>
            <a:r>
              <a:rPr kumimoji="1" lang="en-US" altLang="ja-JP" b="1" dirty="0" smtClean="0">
                <a:solidFill>
                  <a:schemeClr val="bg1"/>
                </a:solidFill>
                <a:latin typeface="Times New Roman" panose="02020603050405020304" pitchFamily="18" charset="0"/>
                <a:cs typeface="Times New Roman" panose="02020603050405020304" pitchFamily="18" charset="0"/>
              </a:rPr>
              <a:t>C</a:t>
            </a:r>
            <a:endParaRPr kumimoji="1" lang="ja-JP" altLang="en-US" b="1" dirty="0">
              <a:solidFill>
                <a:schemeClr val="bg1"/>
              </a:solidFill>
              <a:latin typeface="Times New Roman" panose="02020603050405020304" pitchFamily="18" charset="0"/>
              <a:cs typeface="Times New Roman" panose="02020603050405020304" pitchFamily="18" charset="0"/>
            </a:endParaRPr>
          </a:p>
        </p:txBody>
      </p:sp>
      <p:sp>
        <p:nvSpPr>
          <p:cNvPr id="12" name="円/楕円 11"/>
          <p:cNvSpPr/>
          <p:nvPr/>
        </p:nvSpPr>
        <p:spPr>
          <a:xfrm>
            <a:off x="6397737" y="1662273"/>
            <a:ext cx="1963855" cy="1740832"/>
          </a:xfrm>
          <a:prstGeom prst="ellipse">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kumimoji="1" lang="ja-JP" altLang="en-US" b="1" dirty="0" smtClean="0">
                <a:solidFill>
                  <a:schemeClr val="bg1"/>
                </a:solidFill>
              </a:rPr>
              <a:t>債務者</a:t>
            </a:r>
            <a:r>
              <a:rPr kumimoji="1" lang="en-US" altLang="ja-JP" b="1" dirty="0" smtClean="0">
                <a:solidFill>
                  <a:schemeClr val="bg1"/>
                </a:solidFill>
                <a:latin typeface="Times New Roman" panose="02020603050405020304" pitchFamily="18" charset="0"/>
                <a:cs typeface="Times New Roman" panose="02020603050405020304" pitchFamily="18" charset="0"/>
              </a:rPr>
              <a:t>B</a:t>
            </a:r>
            <a:endParaRPr kumimoji="1" lang="ja-JP" altLang="en-US" b="1" dirty="0">
              <a:solidFill>
                <a:schemeClr val="bg1"/>
              </a:solidFill>
              <a:latin typeface="Times New Roman" panose="02020603050405020304" pitchFamily="18" charset="0"/>
              <a:cs typeface="Times New Roman" panose="02020603050405020304" pitchFamily="18" charset="0"/>
            </a:endParaRPr>
          </a:p>
        </p:txBody>
      </p:sp>
      <p:sp>
        <p:nvSpPr>
          <p:cNvPr id="22" name="円/楕円 21"/>
          <p:cNvSpPr/>
          <p:nvPr/>
        </p:nvSpPr>
        <p:spPr>
          <a:xfrm>
            <a:off x="6397738" y="5070026"/>
            <a:ext cx="1963855" cy="914400"/>
          </a:xfrm>
          <a:prstGeom prst="ellipse">
            <a:avLst/>
          </a:prstGeom>
          <a:ln/>
        </p:spPr>
        <p:style>
          <a:lnRef idx="3">
            <a:schemeClr val="lt1"/>
          </a:lnRef>
          <a:fillRef idx="1">
            <a:schemeClr val="accent4"/>
          </a:fillRef>
          <a:effectRef idx="1">
            <a:schemeClr val="accent4"/>
          </a:effectRef>
          <a:fontRef idx="minor">
            <a:schemeClr val="lt1"/>
          </a:fontRef>
        </p:style>
        <p:txBody>
          <a:bodyPr rtlCol="0" anchor="ctr"/>
          <a:lstStyle/>
          <a:p>
            <a:pPr algn="ctr"/>
            <a:r>
              <a:rPr kumimoji="1" lang="ja-JP" altLang="en-US" b="1" dirty="0" smtClean="0">
                <a:solidFill>
                  <a:schemeClr val="bg1"/>
                </a:solidFill>
                <a:latin typeface="Times New Roman" panose="02020603050405020304" pitchFamily="18" charset="0"/>
                <a:cs typeface="Times New Roman" panose="02020603050405020304" pitchFamily="18" charset="0"/>
              </a:rPr>
              <a:t>悪意の</a:t>
            </a:r>
            <a:r>
              <a:rPr kumimoji="1" lang="en-US" altLang="ja-JP" b="1" dirty="0" smtClean="0">
                <a:solidFill>
                  <a:schemeClr val="bg1"/>
                </a:solidFill>
                <a:latin typeface="Times New Roman" panose="02020603050405020304" pitchFamily="18" charset="0"/>
                <a:cs typeface="Times New Roman" panose="02020603050405020304" pitchFamily="18" charset="0"/>
              </a:rPr>
              <a:t/>
            </a:r>
            <a:br>
              <a:rPr kumimoji="1" lang="en-US" altLang="ja-JP" b="1" dirty="0" smtClean="0">
                <a:solidFill>
                  <a:schemeClr val="bg1"/>
                </a:solidFill>
                <a:latin typeface="Times New Roman" panose="02020603050405020304" pitchFamily="18" charset="0"/>
                <a:cs typeface="Times New Roman" panose="02020603050405020304" pitchFamily="18" charset="0"/>
              </a:rPr>
            </a:br>
            <a:r>
              <a:rPr kumimoji="1" lang="ja-JP" altLang="en-US" b="1" dirty="0" smtClean="0">
                <a:solidFill>
                  <a:schemeClr val="bg1"/>
                </a:solidFill>
                <a:latin typeface="Times New Roman" panose="02020603050405020304" pitchFamily="18" charset="0"/>
                <a:cs typeface="Times New Roman" panose="02020603050405020304" pitchFamily="18" charset="0"/>
              </a:rPr>
              <a:t>転得者</a:t>
            </a:r>
            <a:r>
              <a:rPr kumimoji="1" lang="en-US" altLang="ja-JP" b="1" dirty="0" smtClean="0">
                <a:solidFill>
                  <a:schemeClr val="bg1"/>
                </a:solidFill>
                <a:latin typeface="Times New Roman" panose="02020603050405020304" pitchFamily="18" charset="0"/>
                <a:cs typeface="Times New Roman" panose="02020603050405020304" pitchFamily="18" charset="0"/>
              </a:rPr>
              <a:t>D</a:t>
            </a:r>
            <a:endParaRPr kumimoji="1" lang="ja-JP" altLang="en-US" b="1" dirty="0">
              <a:solidFill>
                <a:schemeClr val="bg1"/>
              </a:solidFill>
              <a:latin typeface="Times New Roman" panose="02020603050405020304" pitchFamily="18" charset="0"/>
              <a:cs typeface="Times New Roman" panose="02020603050405020304" pitchFamily="18" charset="0"/>
            </a:endParaRPr>
          </a:p>
        </p:txBody>
      </p:sp>
      <p:sp>
        <p:nvSpPr>
          <p:cNvPr id="8" name="テキスト ボックス 7"/>
          <p:cNvSpPr txBox="1"/>
          <p:nvPr/>
        </p:nvSpPr>
        <p:spPr>
          <a:xfrm>
            <a:off x="611560" y="4221088"/>
            <a:ext cx="3708412" cy="1754326"/>
          </a:xfrm>
          <a:prstGeom prst="rect">
            <a:avLst/>
          </a:prstGeom>
          <a:noFill/>
        </p:spPr>
        <p:txBody>
          <a:bodyPr wrap="square" rtlCol="0">
            <a:spAutoFit/>
          </a:bodyPr>
          <a:lstStyle/>
          <a:p>
            <a:pPr marL="285750" indent="-285750">
              <a:buClr>
                <a:schemeClr val="tx2"/>
              </a:buClr>
              <a:buFont typeface="Wingdings" panose="05000000000000000000" pitchFamily="2" charset="2"/>
              <a:buChar char="n"/>
            </a:pPr>
            <a:r>
              <a:rPr lang="ja-JP" altLang="en-US" dirty="0" smtClean="0"/>
              <a:t>債務者が責任</a:t>
            </a:r>
            <a:r>
              <a:rPr lang="ja-JP" altLang="en-US" dirty="0"/>
              <a:t>財産</a:t>
            </a:r>
            <a:r>
              <a:rPr lang="ja-JP" altLang="en-US" dirty="0" smtClean="0"/>
              <a:t>を</a:t>
            </a:r>
            <a:endParaRPr lang="en-US" altLang="ja-JP" dirty="0" smtClean="0"/>
          </a:p>
          <a:p>
            <a:pPr marL="285750" indent="-285750">
              <a:buClr>
                <a:schemeClr val="tx2"/>
              </a:buClr>
              <a:buFont typeface="Wingdings" panose="05000000000000000000" pitchFamily="2" charset="2"/>
              <a:buChar char="n"/>
            </a:pPr>
            <a:r>
              <a:rPr lang="ja-JP" altLang="en-US" dirty="0" smtClean="0"/>
              <a:t>悪意で逸失させたときには，</a:t>
            </a:r>
            <a:endParaRPr lang="en-US" altLang="ja-JP" dirty="0" smtClean="0"/>
          </a:p>
          <a:p>
            <a:pPr marL="285750" indent="-285750">
              <a:buClr>
                <a:schemeClr val="tx2"/>
              </a:buClr>
              <a:buFont typeface="Wingdings" panose="05000000000000000000" pitchFamily="2" charset="2"/>
              <a:buChar char="n"/>
            </a:pPr>
            <a:r>
              <a:rPr lang="ja-JP" altLang="en-US" dirty="0" smtClean="0"/>
              <a:t>債権にも，追及効がある。</a:t>
            </a:r>
            <a:endParaRPr lang="en-US" altLang="ja-JP" dirty="0" smtClean="0"/>
          </a:p>
          <a:p>
            <a:pPr marL="285750" indent="-285750">
              <a:buClr>
                <a:schemeClr val="tx2"/>
              </a:buClr>
              <a:buFont typeface="Wingdings" panose="05000000000000000000" pitchFamily="2" charset="2"/>
              <a:buChar char="n"/>
            </a:pPr>
            <a:r>
              <a:rPr lang="ja-JP" altLang="en-US" dirty="0"/>
              <a:t>悪意</a:t>
            </a:r>
            <a:r>
              <a:rPr lang="ja-JP" altLang="en-US" dirty="0" smtClean="0"/>
              <a:t>の</a:t>
            </a:r>
            <a:r>
              <a:rPr lang="ja-JP" altLang="en-US" dirty="0"/>
              <a:t>転得者に対して</a:t>
            </a:r>
            <a:r>
              <a:rPr lang="ja-JP" altLang="en-US" dirty="0" smtClean="0"/>
              <a:t>も，</a:t>
            </a:r>
            <a:endParaRPr lang="en-US" altLang="ja-JP" dirty="0" smtClean="0"/>
          </a:p>
          <a:p>
            <a:pPr marL="285750" indent="-285750">
              <a:buClr>
                <a:schemeClr val="tx2"/>
              </a:buClr>
              <a:buFont typeface="Wingdings" panose="05000000000000000000" pitchFamily="2" charset="2"/>
              <a:buChar char="n"/>
            </a:pPr>
            <a:r>
              <a:rPr lang="ja-JP" altLang="en-US" dirty="0"/>
              <a:t>どこまで</a:t>
            </a:r>
            <a:r>
              <a:rPr lang="ja-JP" altLang="en-US" dirty="0" smtClean="0"/>
              <a:t>も追及</a:t>
            </a:r>
            <a:r>
              <a:rPr lang="ja-JP" altLang="en-US" dirty="0"/>
              <a:t>できる</a:t>
            </a:r>
            <a:r>
              <a:rPr lang="ja-JP" altLang="en-US" dirty="0" smtClean="0"/>
              <a:t>。</a:t>
            </a:r>
            <a:endParaRPr lang="en-US" altLang="ja-JP" dirty="0" smtClean="0"/>
          </a:p>
          <a:p>
            <a:pPr marL="742950" lvl="1" indent="-285750">
              <a:buClr>
                <a:schemeClr val="tx2"/>
              </a:buClr>
              <a:buFont typeface="Wingdings" panose="05000000000000000000" pitchFamily="2" charset="2"/>
              <a:buChar char="n"/>
            </a:pPr>
            <a:r>
              <a:rPr lang="ja-JP" altLang="en-US" dirty="0" smtClean="0">
                <a:hlinkClick r:id="rId6" action="ppaction://hlinksldjump"/>
              </a:rPr>
              <a:t>学説の状況</a:t>
            </a:r>
            <a:endParaRPr lang="en-US" altLang="ja-JP" dirty="0" smtClean="0"/>
          </a:p>
        </p:txBody>
      </p:sp>
    </p:spTree>
    <p:extLst>
      <p:ext uri="{BB962C8B-B14F-4D97-AF65-F5344CB8AC3E}">
        <p14:creationId xmlns:p14="http://schemas.microsoft.com/office/powerpoint/2010/main" val="2695063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par>
                          <p:cTn id="8" fill="hold">
                            <p:stCondLst>
                              <p:cond delay="500"/>
                            </p:stCondLst>
                            <p:childTnLst>
                              <p:par>
                                <p:cTn id="9" presetID="22" presetClass="entr" presetSubtype="8" fill="hold" grpId="0" nodeType="afterEffect">
                                  <p:stCondLst>
                                    <p:cond delay="250"/>
                                  </p:stCondLst>
                                  <p:childTnLst>
                                    <p:set>
                                      <p:cBhvr>
                                        <p:cTn id="10" dur="1" fill="hold">
                                          <p:stCondLst>
                                            <p:cond delay="0"/>
                                          </p:stCondLst>
                                        </p:cTn>
                                        <p:tgtEl>
                                          <p:spTgt spid="12"/>
                                        </p:tgtEl>
                                        <p:attrNameLst>
                                          <p:attrName>style.visibility</p:attrName>
                                        </p:attrNameLst>
                                      </p:cBhvr>
                                      <p:to>
                                        <p:strVal val="visible"/>
                                      </p:to>
                                    </p:set>
                                    <p:animEffect transition="in" filter="wipe(left)">
                                      <p:cBhvr>
                                        <p:cTn id="11" dur="500"/>
                                        <p:tgtEl>
                                          <p:spTgt spid="12"/>
                                        </p:tgtEl>
                                      </p:cBhvr>
                                    </p:animEffect>
                                  </p:childTnLst>
                                </p:cTn>
                              </p:par>
                            </p:childTnLst>
                          </p:cTn>
                        </p:par>
                        <p:par>
                          <p:cTn id="12" fill="hold">
                            <p:stCondLst>
                              <p:cond delay="1250"/>
                            </p:stCondLst>
                            <p:childTnLst>
                              <p:par>
                                <p:cTn id="13" presetID="22" presetClass="entr" presetSubtype="8" fill="hold" grpId="0" nodeType="afterEffect">
                                  <p:stCondLst>
                                    <p:cond delay="250"/>
                                  </p:stCondLst>
                                  <p:childTnLst>
                                    <p:set>
                                      <p:cBhvr>
                                        <p:cTn id="14" dur="1" fill="hold">
                                          <p:stCondLst>
                                            <p:cond delay="0"/>
                                          </p:stCondLst>
                                        </p:cTn>
                                        <p:tgtEl>
                                          <p:spTgt spid="13"/>
                                        </p:tgtEl>
                                        <p:attrNameLst>
                                          <p:attrName>style.visibility</p:attrName>
                                        </p:attrNameLst>
                                      </p:cBhvr>
                                      <p:to>
                                        <p:strVal val="visible"/>
                                      </p:to>
                                    </p:set>
                                    <p:animEffect transition="in" filter="wipe(left)">
                                      <p:cBhvr>
                                        <p:cTn id="15" dur="50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wipe(left)">
                                      <p:cBhvr>
                                        <p:cTn id="20" dur="500"/>
                                        <p:tgtEl>
                                          <p:spTgt spid="3"/>
                                        </p:tgtEl>
                                      </p:cBhvr>
                                    </p:animEffect>
                                  </p:childTnLst>
                                </p:cTn>
                              </p:par>
                            </p:childTnLst>
                          </p:cTn>
                        </p:par>
                        <p:par>
                          <p:cTn id="21" fill="hold">
                            <p:stCondLst>
                              <p:cond delay="500"/>
                            </p:stCondLst>
                            <p:childTnLst>
                              <p:par>
                                <p:cTn id="22" presetID="22" presetClass="entr" presetSubtype="1" fill="hold" grpId="0" nodeType="afterEffect">
                                  <p:stCondLst>
                                    <p:cond delay="250"/>
                                  </p:stCondLst>
                                  <p:childTnLst>
                                    <p:set>
                                      <p:cBhvr>
                                        <p:cTn id="23" dur="1" fill="hold">
                                          <p:stCondLst>
                                            <p:cond delay="0"/>
                                          </p:stCondLst>
                                        </p:cTn>
                                        <p:tgtEl>
                                          <p:spTgt spid="23"/>
                                        </p:tgtEl>
                                        <p:attrNameLst>
                                          <p:attrName>style.visibility</p:attrName>
                                        </p:attrNameLst>
                                      </p:cBhvr>
                                      <p:to>
                                        <p:strVal val="visible"/>
                                      </p:to>
                                    </p:set>
                                    <p:animEffect transition="in" filter="wipe(up)">
                                      <p:cBhvr>
                                        <p:cTn id="24" dur="500"/>
                                        <p:tgtEl>
                                          <p:spTgt spid="23"/>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1"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wipe(up)">
                                      <p:cBhvr>
                                        <p:cTn id="29" dur="500"/>
                                        <p:tgtEl>
                                          <p:spTgt spid="7"/>
                                        </p:tgtEl>
                                      </p:cBhvr>
                                    </p:animEffect>
                                  </p:childTnLst>
                                </p:cTn>
                              </p:par>
                              <p:par>
                                <p:cTn id="30" presetID="10" presetClass="exit" presetSubtype="0" fill="hold" grpId="1" nodeType="withEffect">
                                  <p:stCondLst>
                                    <p:cond delay="250"/>
                                  </p:stCondLst>
                                  <p:childTnLst>
                                    <p:animEffect transition="out" filter="fade">
                                      <p:cBhvr>
                                        <p:cTn id="31" dur="500"/>
                                        <p:tgtEl>
                                          <p:spTgt spid="3"/>
                                        </p:tgtEl>
                                      </p:cBhvr>
                                    </p:animEffect>
                                    <p:set>
                                      <p:cBhvr>
                                        <p:cTn id="32" dur="1" fill="hold">
                                          <p:stCondLst>
                                            <p:cond delay="499"/>
                                          </p:stCondLst>
                                        </p:cTn>
                                        <p:tgtEl>
                                          <p:spTgt spid="3"/>
                                        </p:tgtEl>
                                        <p:attrNameLst>
                                          <p:attrName>style.visibility</p:attrName>
                                        </p:attrNameLst>
                                      </p:cBhvr>
                                      <p:to>
                                        <p:strVal val="hidden"/>
                                      </p:to>
                                    </p:set>
                                  </p:childTnLst>
                                </p:cTn>
                              </p:par>
                              <p:par>
                                <p:cTn id="33" presetID="10" presetClass="entr" presetSubtype="0" fill="hold" grpId="1" nodeType="withEffect">
                                  <p:stCondLst>
                                    <p:cond delay="250"/>
                                  </p:stCondLst>
                                  <p:childTnLst>
                                    <p:set>
                                      <p:cBhvr>
                                        <p:cTn id="34" dur="1" fill="hold">
                                          <p:stCondLst>
                                            <p:cond delay="0"/>
                                          </p:stCondLst>
                                        </p:cTn>
                                        <p:tgtEl>
                                          <p:spTgt spid="26"/>
                                        </p:tgtEl>
                                        <p:attrNameLst>
                                          <p:attrName>style.visibility</p:attrName>
                                        </p:attrNameLst>
                                      </p:cBhvr>
                                      <p:to>
                                        <p:strVal val="visible"/>
                                      </p:to>
                                    </p:set>
                                    <p:animEffect transition="in" filter="fade">
                                      <p:cBhvr>
                                        <p:cTn id="35" dur="500"/>
                                        <p:tgtEl>
                                          <p:spTgt spid="26"/>
                                        </p:tgtEl>
                                      </p:cBhvr>
                                    </p:animEffect>
                                  </p:childTnLst>
                                </p:cTn>
                              </p:par>
                            </p:childTnLst>
                          </p:cTn>
                        </p:par>
                        <p:par>
                          <p:cTn id="36" fill="hold">
                            <p:stCondLst>
                              <p:cond delay="750"/>
                            </p:stCondLst>
                            <p:childTnLst>
                              <p:par>
                                <p:cTn id="37" presetID="22" presetClass="entr" presetSubtype="8" fill="hold" grpId="0" nodeType="afterEffect">
                                  <p:stCondLst>
                                    <p:cond delay="250"/>
                                  </p:stCondLst>
                                  <p:childTnLst>
                                    <p:set>
                                      <p:cBhvr>
                                        <p:cTn id="38" dur="1" fill="hold">
                                          <p:stCondLst>
                                            <p:cond delay="0"/>
                                          </p:stCondLst>
                                        </p:cTn>
                                        <p:tgtEl>
                                          <p:spTgt spid="20"/>
                                        </p:tgtEl>
                                        <p:attrNameLst>
                                          <p:attrName>style.visibility</p:attrName>
                                        </p:attrNameLst>
                                      </p:cBhvr>
                                      <p:to>
                                        <p:strVal val="visible"/>
                                      </p:to>
                                    </p:set>
                                    <p:animEffect transition="in" filter="wipe(left)">
                                      <p:cBhvr>
                                        <p:cTn id="39" dur="500"/>
                                        <p:tgtEl>
                                          <p:spTgt spid="20"/>
                                        </p:tgtEl>
                                      </p:cBhvr>
                                    </p:animEffect>
                                  </p:childTnLst>
                                </p:cTn>
                              </p:par>
                              <p:par>
                                <p:cTn id="40" presetID="22" presetClass="entr" presetSubtype="8" fill="hold" grpId="0" nodeType="withEffect">
                                  <p:stCondLst>
                                    <p:cond delay="250"/>
                                  </p:stCondLst>
                                  <p:childTnLst>
                                    <p:set>
                                      <p:cBhvr>
                                        <p:cTn id="41" dur="1" fill="hold">
                                          <p:stCondLst>
                                            <p:cond delay="0"/>
                                          </p:stCondLst>
                                        </p:cTn>
                                        <p:tgtEl>
                                          <p:spTgt spid="10"/>
                                        </p:tgtEl>
                                        <p:attrNameLst>
                                          <p:attrName>style.visibility</p:attrName>
                                        </p:attrNameLst>
                                      </p:cBhvr>
                                      <p:to>
                                        <p:strVal val="visible"/>
                                      </p:to>
                                    </p:set>
                                    <p:animEffect transition="in" filter="wipe(left)">
                                      <p:cBhvr>
                                        <p:cTn id="42" dur="5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wipe(up)">
                                      <p:cBhvr>
                                        <p:cTn id="47" dur="500"/>
                                        <p:tgtEl>
                                          <p:spTgt spid="17"/>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25"/>
                                        </p:tgtEl>
                                        <p:attrNameLst>
                                          <p:attrName>style.visibility</p:attrName>
                                        </p:attrNameLst>
                                      </p:cBhvr>
                                      <p:to>
                                        <p:strVal val="visible"/>
                                      </p:to>
                                    </p:set>
                                    <p:animEffect transition="in" filter="wipe(up)">
                                      <p:cBhvr>
                                        <p:cTn id="52" dur="500"/>
                                        <p:tgtEl>
                                          <p:spTgt spid="25"/>
                                        </p:tgtEl>
                                      </p:cBhvr>
                                    </p:animEffect>
                                  </p:childTnLst>
                                </p:cTn>
                              </p:par>
                              <p:par>
                                <p:cTn id="53" presetID="10" presetClass="exit" presetSubtype="0" fill="hold" grpId="1" nodeType="withEffect">
                                  <p:stCondLst>
                                    <p:cond delay="250"/>
                                  </p:stCondLst>
                                  <p:childTnLst>
                                    <p:animEffect transition="out" filter="fade">
                                      <p:cBhvr>
                                        <p:cTn id="54" dur="500"/>
                                        <p:tgtEl>
                                          <p:spTgt spid="20"/>
                                        </p:tgtEl>
                                      </p:cBhvr>
                                    </p:animEffect>
                                    <p:set>
                                      <p:cBhvr>
                                        <p:cTn id="55" dur="1" fill="hold">
                                          <p:stCondLst>
                                            <p:cond delay="499"/>
                                          </p:stCondLst>
                                        </p:cTn>
                                        <p:tgtEl>
                                          <p:spTgt spid="20"/>
                                        </p:tgtEl>
                                        <p:attrNameLst>
                                          <p:attrName>style.visibility</p:attrName>
                                        </p:attrNameLst>
                                      </p:cBhvr>
                                      <p:to>
                                        <p:strVal val="hidden"/>
                                      </p:to>
                                    </p:set>
                                  </p:childTnLst>
                                </p:cTn>
                              </p:par>
                              <p:par>
                                <p:cTn id="56" presetID="10" presetClass="entr" presetSubtype="0" fill="hold" grpId="1" nodeType="withEffect">
                                  <p:stCondLst>
                                    <p:cond delay="250"/>
                                  </p:stCondLst>
                                  <p:childTnLst>
                                    <p:set>
                                      <p:cBhvr>
                                        <p:cTn id="57" dur="1" fill="hold">
                                          <p:stCondLst>
                                            <p:cond delay="0"/>
                                          </p:stCondLst>
                                        </p:cTn>
                                        <p:tgtEl>
                                          <p:spTgt spid="27"/>
                                        </p:tgtEl>
                                        <p:attrNameLst>
                                          <p:attrName>style.visibility</p:attrName>
                                        </p:attrNameLst>
                                      </p:cBhvr>
                                      <p:to>
                                        <p:strVal val="visible"/>
                                      </p:to>
                                    </p:set>
                                    <p:animEffect transition="in" filter="fade">
                                      <p:cBhvr>
                                        <p:cTn id="58" dur="500"/>
                                        <p:tgtEl>
                                          <p:spTgt spid="27"/>
                                        </p:tgtEl>
                                      </p:cBhvr>
                                    </p:animEffect>
                                  </p:childTnLst>
                                </p:cTn>
                              </p:par>
                            </p:childTnLst>
                          </p:cTn>
                        </p:par>
                        <p:par>
                          <p:cTn id="59" fill="hold">
                            <p:stCondLst>
                              <p:cond delay="750"/>
                            </p:stCondLst>
                            <p:childTnLst>
                              <p:par>
                                <p:cTn id="60" presetID="22" presetClass="entr" presetSubtype="8" fill="hold" grpId="0" nodeType="afterEffect">
                                  <p:stCondLst>
                                    <p:cond delay="250"/>
                                  </p:stCondLst>
                                  <p:childTnLst>
                                    <p:set>
                                      <p:cBhvr>
                                        <p:cTn id="61" dur="1" fill="hold">
                                          <p:stCondLst>
                                            <p:cond delay="0"/>
                                          </p:stCondLst>
                                        </p:cTn>
                                        <p:tgtEl>
                                          <p:spTgt spid="21"/>
                                        </p:tgtEl>
                                        <p:attrNameLst>
                                          <p:attrName>style.visibility</p:attrName>
                                        </p:attrNameLst>
                                      </p:cBhvr>
                                      <p:to>
                                        <p:strVal val="visible"/>
                                      </p:to>
                                    </p:set>
                                    <p:animEffect transition="in" filter="wipe(left)">
                                      <p:cBhvr>
                                        <p:cTn id="62" dur="500"/>
                                        <p:tgtEl>
                                          <p:spTgt spid="21"/>
                                        </p:tgtEl>
                                      </p:cBhvr>
                                    </p:animEffect>
                                  </p:childTnLst>
                                </p:cTn>
                              </p:par>
                              <p:par>
                                <p:cTn id="63" presetID="22" presetClass="entr" presetSubtype="8" fill="hold" grpId="0" nodeType="withEffect">
                                  <p:stCondLst>
                                    <p:cond delay="250"/>
                                  </p:stCondLst>
                                  <p:childTnLst>
                                    <p:set>
                                      <p:cBhvr>
                                        <p:cTn id="64" dur="1" fill="hold">
                                          <p:stCondLst>
                                            <p:cond delay="0"/>
                                          </p:stCondLst>
                                        </p:cTn>
                                        <p:tgtEl>
                                          <p:spTgt spid="22"/>
                                        </p:tgtEl>
                                        <p:attrNameLst>
                                          <p:attrName>style.visibility</p:attrName>
                                        </p:attrNameLst>
                                      </p:cBhvr>
                                      <p:to>
                                        <p:strVal val="visible"/>
                                      </p:to>
                                    </p:set>
                                    <p:animEffect transition="in" filter="wipe(left)">
                                      <p:cBhvr>
                                        <p:cTn id="65" dur="500"/>
                                        <p:tgtEl>
                                          <p:spTgt spid="22"/>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1" fill="hold" grpId="0" nodeType="clickEffect">
                                  <p:stCondLst>
                                    <p:cond delay="0"/>
                                  </p:stCondLst>
                                  <p:childTnLst>
                                    <p:set>
                                      <p:cBhvr>
                                        <p:cTn id="69" dur="1" fill="hold">
                                          <p:stCondLst>
                                            <p:cond delay="0"/>
                                          </p:stCondLst>
                                        </p:cTn>
                                        <p:tgtEl>
                                          <p:spTgt spid="24"/>
                                        </p:tgtEl>
                                        <p:attrNameLst>
                                          <p:attrName>style.visibility</p:attrName>
                                        </p:attrNameLst>
                                      </p:cBhvr>
                                      <p:to>
                                        <p:strVal val="visible"/>
                                      </p:to>
                                    </p:set>
                                    <p:animEffect transition="in" filter="wipe(up)">
                                      <p:cBhvr>
                                        <p:cTn id="70" dur="500"/>
                                        <p:tgtEl>
                                          <p:spTgt spid="24"/>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grpId="0" nodeType="clickEffect">
                                  <p:stCondLst>
                                    <p:cond delay="0"/>
                                  </p:stCondLst>
                                  <p:childTnLst>
                                    <p:set>
                                      <p:cBhvr>
                                        <p:cTn id="74" dur="1" fill="hold">
                                          <p:stCondLst>
                                            <p:cond delay="0"/>
                                          </p:stCondLst>
                                        </p:cTn>
                                        <p:tgtEl>
                                          <p:spTgt spid="8">
                                            <p:txEl>
                                              <p:pRg st="0" end="0"/>
                                            </p:txEl>
                                          </p:spTgt>
                                        </p:tgtEl>
                                        <p:attrNameLst>
                                          <p:attrName>style.visibility</p:attrName>
                                        </p:attrNameLst>
                                      </p:cBhvr>
                                      <p:to>
                                        <p:strVal val="visible"/>
                                      </p:to>
                                    </p:set>
                                    <p:animEffect transition="in" filter="wipe(left)">
                                      <p:cBhvr>
                                        <p:cTn id="75" dur="750"/>
                                        <p:tgtEl>
                                          <p:spTgt spid="8">
                                            <p:txEl>
                                              <p:pRg st="0" end="0"/>
                                            </p:txEl>
                                          </p:spTgt>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8" fill="hold" grpId="0" nodeType="clickEffect">
                                  <p:stCondLst>
                                    <p:cond delay="0"/>
                                  </p:stCondLst>
                                  <p:childTnLst>
                                    <p:set>
                                      <p:cBhvr>
                                        <p:cTn id="79" dur="1" fill="hold">
                                          <p:stCondLst>
                                            <p:cond delay="0"/>
                                          </p:stCondLst>
                                        </p:cTn>
                                        <p:tgtEl>
                                          <p:spTgt spid="8">
                                            <p:txEl>
                                              <p:pRg st="1" end="1"/>
                                            </p:txEl>
                                          </p:spTgt>
                                        </p:tgtEl>
                                        <p:attrNameLst>
                                          <p:attrName>style.visibility</p:attrName>
                                        </p:attrNameLst>
                                      </p:cBhvr>
                                      <p:to>
                                        <p:strVal val="visible"/>
                                      </p:to>
                                    </p:set>
                                    <p:animEffect transition="in" filter="wipe(left)">
                                      <p:cBhvr>
                                        <p:cTn id="80" dur="750"/>
                                        <p:tgtEl>
                                          <p:spTgt spid="8">
                                            <p:txEl>
                                              <p:pRg st="1" end="1"/>
                                            </p:txEl>
                                          </p:spTgt>
                                        </p:tgtEl>
                                      </p:cBhvr>
                                    </p:animEffect>
                                  </p:childTnLst>
                                </p:cTn>
                              </p:par>
                            </p:childTnLst>
                          </p:cTn>
                        </p:par>
                      </p:childTnLst>
                    </p:cTn>
                  </p:par>
                  <p:par>
                    <p:cTn id="81" fill="hold">
                      <p:stCondLst>
                        <p:cond delay="indefinite"/>
                      </p:stCondLst>
                      <p:childTnLst>
                        <p:par>
                          <p:cTn id="82" fill="hold">
                            <p:stCondLst>
                              <p:cond delay="0"/>
                            </p:stCondLst>
                            <p:childTnLst>
                              <p:par>
                                <p:cTn id="83" presetID="22" presetClass="entr" presetSubtype="8" fill="hold" grpId="0" nodeType="clickEffect">
                                  <p:stCondLst>
                                    <p:cond delay="0"/>
                                  </p:stCondLst>
                                  <p:childTnLst>
                                    <p:set>
                                      <p:cBhvr>
                                        <p:cTn id="84" dur="1" fill="hold">
                                          <p:stCondLst>
                                            <p:cond delay="0"/>
                                          </p:stCondLst>
                                        </p:cTn>
                                        <p:tgtEl>
                                          <p:spTgt spid="8">
                                            <p:txEl>
                                              <p:pRg st="2" end="2"/>
                                            </p:txEl>
                                          </p:spTgt>
                                        </p:tgtEl>
                                        <p:attrNameLst>
                                          <p:attrName>style.visibility</p:attrName>
                                        </p:attrNameLst>
                                      </p:cBhvr>
                                      <p:to>
                                        <p:strVal val="visible"/>
                                      </p:to>
                                    </p:set>
                                    <p:animEffect transition="in" filter="wipe(left)">
                                      <p:cBhvr>
                                        <p:cTn id="85" dur="750"/>
                                        <p:tgtEl>
                                          <p:spTgt spid="8">
                                            <p:txEl>
                                              <p:pRg st="2" end="2"/>
                                            </p:txEl>
                                          </p:spTgt>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8" fill="hold" grpId="0" nodeType="clickEffect">
                                  <p:stCondLst>
                                    <p:cond delay="0"/>
                                  </p:stCondLst>
                                  <p:childTnLst>
                                    <p:set>
                                      <p:cBhvr>
                                        <p:cTn id="89" dur="1" fill="hold">
                                          <p:stCondLst>
                                            <p:cond delay="0"/>
                                          </p:stCondLst>
                                        </p:cTn>
                                        <p:tgtEl>
                                          <p:spTgt spid="8">
                                            <p:txEl>
                                              <p:pRg st="3" end="3"/>
                                            </p:txEl>
                                          </p:spTgt>
                                        </p:tgtEl>
                                        <p:attrNameLst>
                                          <p:attrName>style.visibility</p:attrName>
                                        </p:attrNameLst>
                                      </p:cBhvr>
                                      <p:to>
                                        <p:strVal val="visible"/>
                                      </p:to>
                                    </p:set>
                                    <p:animEffect transition="in" filter="wipe(left)">
                                      <p:cBhvr>
                                        <p:cTn id="90" dur="750"/>
                                        <p:tgtEl>
                                          <p:spTgt spid="8">
                                            <p:txEl>
                                              <p:pRg st="3" end="3"/>
                                            </p:txEl>
                                          </p:spTgt>
                                        </p:tgtEl>
                                      </p:cBhvr>
                                    </p:animEffect>
                                  </p:childTnLst>
                                </p:cTn>
                              </p:par>
                            </p:childTnLst>
                          </p:cTn>
                        </p:par>
                      </p:childTnLst>
                    </p:cTn>
                  </p:par>
                  <p:par>
                    <p:cTn id="91" fill="hold">
                      <p:stCondLst>
                        <p:cond delay="indefinite"/>
                      </p:stCondLst>
                      <p:childTnLst>
                        <p:par>
                          <p:cTn id="92" fill="hold">
                            <p:stCondLst>
                              <p:cond delay="0"/>
                            </p:stCondLst>
                            <p:childTnLst>
                              <p:par>
                                <p:cTn id="93" presetID="22" presetClass="entr" presetSubtype="8" fill="hold" grpId="0" nodeType="clickEffect">
                                  <p:stCondLst>
                                    <p:cond delay="0"/>
                                  </p:stCondLst>
                                  <p:childTnLst>
                                    <p:set>
                                      <p:cBhvr>
                                        <p:cTn id="94" dur="1" fill="hold">
                                          <p:stCondLst>
                                            <p:cond delay="0"/>
                                          </p:stCondLst>
                                        </p:cTn>
                                        <p:tgtEl>
                                          <p:spTgt spid="8">
                                            <p:txEl>
                                              <p:pRg st="4" end="4"/>
                                            </p:txEl>
                                          </p:spTgt>
                                        </p:tgtEl>
                                        <p:attrNameLst>
                                          <p:attrName>style.visibility</p:attrName>
                                        </p:attrNameLst>
                                      </p:cBhvr>
                                      <p:to>
                                        <p:strVal val="visible"/>
                                      </p:to>
                                    </p:set>
                                    <p:animEffect transition="in" filter="wipe(left)">
                                      <p:cBhvr>
                                        <p:cTn id="95" dur="750"/>
                                        <p:tgtEl>
                                          <p:spTgt spid="8">
                                            <p:txEl>
                                              <p:pRg st="4" end="4"/>
                                            </p:txEl>
                                          </p:spTgt>
                                        </p:tgtEl>
                                      </p:cBhvr>
                                    </p:animEffect>
                                  </p:childTnLst>
                                </p:cTn>
                              </p:par>
                            </p:childTnLst>
                          </p:cTn>
                        </p:par>
                      </p:childTnLst>
                    </p:cTn>
                  </p:par>
                  <p:par>
                    <p:cTn id="96" fill="hold">
                      <p:stCondLst>
                        <p:cond delay="indefinite"/>
                      </p:stCondLst>
                      <p:childTnLst>
                        <p:par>
                          <p:cTn id="97" fill="hold">
                            <p:stCondLst>
                              <p:cond delay="0"/>
                            </p:stCondLst>
                            <p:childTnLst>
                              <p:par>
                                <p:cTn id="98" presetID="22" presetClass="entr" presetSubtype="8" fill="hold" grpId="0" nodeType="clickEffect">
                                  <p:stCondLst>
                                    <p:cond delay="0"/>
                                  </p:stCondLst>
                                  <p:childTnLst>
                                    <p:set>
                                      <p:cBhvr>
                                        <p:cTn id="99" dur="1" fill="hold">
                                          <p:stCondLst>
                                            <p:cond delay="0"/>
                                          </p:stCondLst>
                                        </p:cTn>
                                        <p:tgtEl>
                                          <p:spTgt spid="8">
                                            <p:txEl>
                                              <p:pRg st="5" end="5"/>
                                            </p:txEl>
                                          </p:spTgt>
                                        </p:tgtEl>
                                        <p:attrNameLst>
                                          <p:attrName>style.visibility</p:attrName>
                                        </p:attrNameLst>
                                      </p:cBhvr>
                                      <p:to>
                                        <p:strVal val="visible"/>
                                      </p:to>
                                    </p:set>
                                    <p:animEffect transition="in" filter="wipe(left)">
                                      <p:cBhvr>
                                        <p:cTn id="100" dur="750"/>
                                        <p:tgtEl>
                                          <p:spTgt spid="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20" grpId="0" animBg="1"/>
      <p:bldP spid="20" grpId="1" animBg="1"/>
      <p:bldP spid="21" grpId="0" animBg="1"/>
      <p:bldP spid="13" grpId="0" animBg="1"/>
      <p:bldP spid="23" grpId="0" animBg="1"/>
      <p:bldP spid="17" grpId="0" animBg="1"/>
      <p:bldP spid="24" grpId="0" animBg="1"/>
      <p:bldP spid="26" grpId="1" animBg="1"/>
      <p:bldP spid="27" grpId="1" animBg="1"/>
      <p:bldP spid="7" grpId="0" animBg="1"/>
      <p:bldP spid="25" grpId="0" animBg="1"/>
      <p:bldP spid="9" grpId="0" animBg="1"/>
      <p:bldP spid="10" grpId="0" animBg="1"/>
      <p:bldP spid="12" grpId="0" animBg="1"/>
      <p:bldP spid="22" grpId="0" animBg="1"/>
      <p:bldP spid="8" grpId="0" uiExpand="1" build="p"/>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28125</TotalTime>
  <Words>7473</Words>
  <Application>Microsoft Office PowerPoint</Application>
  <PresentationFormat>画面に合わせる (4:3)</PresentationFormat>
  <Paragraphs>1383</Paragraphs>
  <Slides>46</Slides>
  <Notes>46</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46</vt:i4>
      </vt:variant>
    </vt:vector>
  </HeadingPairs>
  <TitlesOfParts>
    <vt:vector size="54" baseType="lpstr">
      <vt:lpstr>ＭＳ Ｐゴシック</vt:lpstr>
      <vt:lpstr>Arial</vt:lpstr>
      <vt:lpstr>Calibri</vt:lpstr>
      <vt:lpstr>Tahoma</vt:lpstr>
      <vt:lpstr>Times New Roman</vt:lpstr>
      <vt:lpstr>Wingdings</vt:lpstr>
      <vt:lpstr>Office テーマ</vt:lpstr>
      <vt:lpstr>デザインの設定</vt:lpstr>
      <vt:lpstr>債権総論1  第10回（詐害行為取消権）</vt:lpstr>
      <vt:lpstr>債権総論1　目次　→総論体系図</vt:lpstr>
      <vt:lpstr>債権総論の内容 →目次</vt:lpstr>
      <vt:lpstr>PowerPoint プレゼンテーション</vt:lpstr>
      <vt:lpstr>債権の対外的効力→債権総論</vt:lpstr>
      <vt:lpstr>8．詐害行為取消権</vt:lpstr>
      <vt:lpstr>詐害行為取消権（1/3） →Q8</vt:lpstr>
      <vt:lpstr>PowerPoint プレゼンテーション</vt:lpstr>
      <vt:lpstr>詐害行為取消権（2/3）→Q8 （民法424条～426条）→債権総論，原則</vt:lpstr>
      <vt:lpstr>詐害行為取消権（3/3）→Q8 取消しの意味に関する学説→債権総論</vt:lpstr>
      <vt:lpstr>詐害行為取消権（3/3）→Q8 取消しの意味に関する学説→債権総論</vt:lpstr>
      <vt:lpstr>詐害行為取消権（3/3）→Q8 取消しの意味に関する学説→債権総論</vt:lpstr>
      <vt:lpstr>詐害行為取消権（3/3）→Q8 取消しの意味に関する学説→債権総論</vt:lpstr>
      <vt:lpstr>詐害行為取消権（3/3）→Q8 取消しの意味に関する学説→債権総論</vt:lpstr>
      <vt:lpstr>詐害行為取消権（3/3）→Q8 取消しの意味に関する学説→債権総論</vt:lpstr>
      <vt:lpstr>詐害行為取消権（3/3）→Q8 取消しの意味に関する学説→債権総論</vt:lpstr>
      <vt:lpstr>詐害行為取消権（2/3）復習→Q8 （民法424条～426条）→債権総論</vt:lpstr>
      <vt:lpstr>PowerPoint プレゼンテーション</vt:lpstr>
      <vt:lpstr>詐害行為取消権の要件</vt:lpstr>
      <vt:lpstr>詐害行為取消権と類似の制度 破産法上の否認権→対抗不能，→Q8</vt:lpstr>
      <vt:lpstr>隠匿等の処分の否認</vt:lpstr>
      <vt:lpstr>将来的処分（担保の供与等）の否認</vt:lpstr>
      <vt:lpstr>PowerPoint プレゼンテーション</vt:lpstr>
      <vt:lpstr>詐害行為取消権の「取消し」の意味 破産法上の否認，民法上の否認</vt:lpstr>
      <vt:lpstr>民法にある「否認」という用語 「否認」は 「対抗不能」の理解の架け橋となる→Q8</vt:lpstr>
      <vt:lpstr>否認と対抗不能との関係（1/3） 民法37条（法人格の否認）の意味→Q8</vt:lpstr>
      <vt:lpstr>否認と対抗不能との関係（2/3） 破産法160条（否認），民法424条（取消し）の意味，→Q8</vt:lpstr>
      <vt:lpstr>否認と対抗不能との関係（3/3） 民法177条（不動産物権変動の対抗要件）の意味→Q8</vt:lpstr>
      <vt:lpstr>不動産売買の二重譲渡→否認権→Q8</vt:lpstr>
      <vt:lpstr>PowerPoint プレゼンテーション</vt:lpstr>
      <vt:lpstr>民法改正法案（1/14）←目次 総論：主観的要件と効果（強制執行の準備）</vt:lpstr>
      <vt:lpstr>民法改正法案（2/14） ←目次 要件1：隠匿等の処分行為</vt:lpstr>
      <vt:lpstr>民法改正法案（3/14） ←目次 要件2：将来の処分行為（担保供与等）</vt:lpstr>
      <vt:lpstr>民法改正法案（4/14） ←目次 要件3：偏頗行為</vt:lpstr>
      <vt:lpstr>民法改正法案（5/14） ←目次 転得者への請求</vt:lpstr>
      <vt:lpstr>民法改正法案（6/14） ←目次 詐害行為取消権の効果（立法の過誤）</vt:lpstr>
      <vt:lpstr>民法改正法案（7/14） ←目次 訴えの被告と訴訟告知</vt:lpstr>
      <vt:lpstr>民法改正法案（8/14） ←目次 取消しの範囲（配当の範囲の誤り）</vt:lpstr>
      <vt:lpstr>民法改正法案（9/14） ←目次 受益者・転得者の義務（立法の過誤）</vt:lpstr>
      <vt:lpstr>民法改正法案（10/14） ←目次 判決の効力の主観的範囲</vt:lpstr>
      <vt:lpstr>民法改正法案（11/14） ←目次 受益者の求償権</vt:lpstr>
      <vt:lpstr>民法改正法案（12/14） ←目次 受益者の債権者としての資格の回復</vt:lpstr>
      <vt:lpstr>民法改正法案（13/14） ←目次 転得者の求償権</vt:lpstr>
      <vt:lpstr>民法改正法案（14/14） ←目次</vt:lpstr>
      <vt:lpstr>定期試験仮想問題（8/10）→Q9</vt:lpstr>
      <vt:lpstr>活用すべき文献</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債権総論講義</dc:title>
  <dc:creator>KAGAYAMA Shigeru</dc:creator>
  <cp:lastModifiedBy>加賀山茂</cp:lastModifiedBy>
  <cp:revision>1290</cp:revision>
  <cp:lastPrinted>2015-04-13T03:41:16Z</cp:lastPrinted>
  <dcterms:modified xsi:type="dcterms:W3CDTF">2015-06-08T14:30:24Z</dcterms:modified>
</cp:coreProperties>
</file>