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5"/>
  </p:notesMasterIdLst>
  <p:handoutMasterIdLst>
    <p:handoutMasterId r:id="rId26"/>
  </p:handoutMasterIdLst>
  <p:sldIdLst>
    <p:sldId id="722" r:id="rId3"/>
    <p:sldId id="481" r:id="rId4"/>
    <p:sldId id="338" r:id="rId5"/>
    <p:sldId id="644" r:id="rId6"/>
    <p:sldId id="554" r:id="rId7"/>
    <p:sldId id="555" r:id="rId8"/>
    <p:sldId id="556" r:id="rId9"/>
    <p:sldId id="679" r:id="rId10"/>
    <p:sldId id="557" r:id="rId11"/>
    <p:sldId id="616" r:id="rId12"/>
    <p:sldId id="617" r:id="rId13"/>
    <p:sldId id="558" r:id="rId14"/>
    <p:sldId id="559" r:id="rId15"/>
    <p:sldId id="620" r:id="rId16"/>
    <p:sldId id="634" r:id="rId17"/>
    <p:sldId id="619" r:id="rId18"/>
    <p:sldId id="632" r:id="rId19"/>
    <p:sldId id="633" r:id="rId20"/>
    <p:sldId id="723" r:id="rId21"/>
    <p:sldId id="560" r:id="rId22"/>
    <p:sldId id="600" r:id="rId23"/>
    <p:sldId id="648" r:id="rId24"/>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債権総論講義1 タイトル" id="{EEA6388E-0000-4BEF-99E4-D1C9DF12F575}">
          <p14:sldIdLst>
            <p14:sldId id="722"/>
          </p14:sldIdLst>
        </p14:section>
        <p14:section name="目次" id="{27EA17C2-2037-4CD0-8CAE-640FDCC442FF}">
          <p14:sldIdLst>
            <p14:sldId id="481"/>
            <p14:sldId id="338"/>
          </p14:sldIdLst>
        </p14:section>
        <p14:section name="保証" id="{B174F7BB-E627-4E60-AA6B-22B183BF8AB3}">
          <p14:sldIdLst>
            <p14:sldId id="644"/>
            <p14:sldId id="554"/>
            <p14:sldId id="555"/>
            <p14:sldId id="556"/>
            <p14:sldId id="679"/>
            <p14:sldId id="557"/>
            <p14:sldId id="616"/>
            <p14:sldId id="617"/>
            <p14:sldId id="558"/>
            <p14:sldId id="559"/>
            <p14:sldId id="620"/>
            <p14:sldId id="634"/>
            <p14:sldId id="619"/>
            <p14:sldId id="632"/>
            <p14:sldId id="633"/>
            <p14:sldId id="723"/>
            <p14:sldId id="560"/>
            <p14:sldId id="600"/>
          </p14:sldIdLst>
        </p14:section>
        <p14:section name="エンディング" id="{21DA4F55-6742-4E5E-ACE4-4D893207DE13}">
          <p14:sldIdLst>
            <p14:sldId id="64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65" autoAdjust="0"/>
    <p:restoredTop sz="62171" autoAdjust="0"/>
  </p:normalViewPr>
  <p:slideViewPr>
    <p:cSldViewPr>
      <p:cViewPr varScale="1">
        <p:scale>
          <a:sx n="37" d="100"/>
          <a:sy n="37" d="100"/>
        </p:scale>
        <p:origin x="1368"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955"/>
    </p:cViewPr>
  </p:notesTextViewPr>
  <p:notesViewPr>
    <p:cSldViewPr showGuides="1">
      <p:cViewPr varScale="1">
        <p:scale>
          <a:sx n="70" d="100"/>
          <a:sy n="70" d="100"/>
        </p:scale>
        <p:origin x="-2328" y="-11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slide" Target="../slides/slide5.xml"/><Relationship Id="rId1" Type="http://schemas.openxmlformats.org/officeDocument/2006/relationships/slide" Target="../slides/slide18.xml"/><Relationship Id="rId4"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585AA5-2A47-42F6-A619-A6946038D672}" type="doc">
      <dgm:prSet loTypeId="urn:microsoft.com/office/officeart/2005/8/layout/hierarchy2" loCatId="hierarchy" qsTypeId="urn:microsoft.com/office/officeart/2005/8/quickstyle/simple1" qsCatId="simple" csTypeId="urn:microsoft.com/office/officeart/2005/8/colors/colorful2" csCatId="colorful" phldr="1"/>
      <dgm:spPr/>
      <dgm:t>
        <a:bodyPr/>
        <a:lstStyle/>
        <a:p>
          <a:endParaRPr kumimoji="1" lang="ja-JP" altLang="en-US"/>
        </a:p>
      </dgm:t>
    </dgm:pt>
    <dgm:pt modelId="{373312FE-2544-4CBA-9AAE-C2888DA43FBA}">
      <dgm:prSet phldrT="[テキスト]" custT="1">
        <dgm:style>
          <a:lnRef idx="3">
            <a:schemeClr val="lt1"/>
          </a:lnRef>
          <a:fillRef idx="1">
            <a:schemeClr val="accent5"/>
          </a:fillRef>
          <a:effectRef idx="1">
            <a:schemeClr val="accent5"/>
          </a:effectRef>
          <a:fontRef idx="minor">
            <a:schemeClr val="lt1"/>
          </a:fontRef>
        </dgm:style>
      </dgm:prSet>
      <dgm:spPr/>
      <dgm:t>
        <a:bodyPr/>
        <a:lstStyle/>
        <a:p>
          <a:r>
            <a:rPr kumimoji="1" lang="ja-JP" altLang="en-US" sz="1800" b="1" dirty="0" smtClean="0"/>
            <a:t>債</a:t>
          </a:r>
          <a:r>
            <a:rPr kumimoji="1" lang="en-US" altLang="ja-JP" sz="1800" b="1" dirty="0" smtClean="0"/>
            <a:t/>
          </a:r>
          <a:br>
            <a:rPr kumimoji="1" lang="en-US" altLang="ja-JP" sz="1800" b="1" dirty="0" smtClean="0"/>
          </a:br>
          <a:r>
            <a:rPr kumimoji="1" lang="ja-JP" altLang="en-US" sz="1800" b="1" dirty="0" smtClean="0"/>
            <a:t>権</a:t>
          </a:r>
          <a:r>
            <a:rPr kumimoji="1" lang="en-US" altLang="ja-JP" sz="1800" b="1" dirty="0" smtClean="0"/>
            <a:t/>
          </a:r>
          <a:br>
            <a:rPr kumimoji="1" lang="en-US" altLang="ja-JP" sz="1800" b="1" dirty="0" smtClean="0"/>
          </a:br>
          <a:r>
            <a:rPr kumimoji="1" lang="ja-JP" altLang="en-US" sz="1800" b="1" dirty="0" smtClean="0"/>
            <a:t>総</a:t>
          </a:r>
          <a:r>
            <a:rPr kumimoji="1" lang="en-US" altLang="ja-JP" sz="1800" b="1" dirty="0" smtClean="0"/>
            <a:t/>
          </a:r>
          <a:br>
            <a:rPr kumimoji="1" lang="en-US" altLang="ja-JP" sz="1800" b="1" dirty="0" smtClean="0"/>
          </a:br>
          <a:r>
            <a:rPr kumimoji="1" lang="ja-JP" altLang="en-US" sz="1800" b="1" dirty="0" smtClean="0"/>
            <a:t>論</a:t>
          </a:r>
          <a:endParaRPr kumimoji="1" lang="ja-JP" altLang="en-US" sz="1800" b="1" dirty="0"/>
        </a:p>
      </dgm:t>
    </dgm:pt>
    <dgm:pt modelId="{07B665DC-D909-4F2D-ACBC-19C9E03CB0DA}" type="parTrans" cxnId="{56407EFE-BCA8-4A76-B36A-312584AAD64E}">
      <dgm:prSet/>
      <dgm:spPr/>
      <dgm:t>
        <a:bodyPr/>
        <a:lstStyle/>
        <a:p>
          <a:endParaRPr kumimoji="1" lang="ja-JP" altLang="en-US" sz="1800" b="1"/>
        </a:p>
      </dgm:t>
    </dgm:pt>
    <dgm:pt modelId="{F3D99DF8-DFF9-43D6-9510-9A836FF06F0A}" type="sibTrans" cxnId="{56407EFE-BCA8-4A76-B36A-312584AAD64E}">
      <dgm:prSet/>
      <dgm:spPr/>
      <dgm:t>
        <a:bodyPr/>
        <a:lstStyle/>
        <a:p>
          <a:endParaRPr kumimoji="1" lang="ja-JP" altLang="en-US" sz="1800" b="1"/>
        </a:p>
      </dgm:t>
    </dgm:pt>
    <dgm:pt modelId="{E790689D-9E5D-4B60-8772-FA973FBF53D1}">
      <dgm:prSet phldrT="[テキスト]" custT="1">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sz="1800" b="1" dirty="0" smtClean="0"/>
            <a:t>債権の目的</a:t>
          </a:r>
          <a:endParaRPr kumimoji="1" lang="ja-JP" altLang="en-US" sz="1800" b="1" dirty="0"/>
        </a:p>
      </dgm:t>
    </dgm:pt>
    <dgm:pt modelId="{3FF8C6FD-3518-4418-8CEC-E0CB1F3F120E}" type="parTrans" cxnId="{075196ED-5C83-41B6-9569-E50CE3605F10}">
      <dgm:prSet custT="1"/>
      <dgm:spPr/>
      <dgm:t>
        <a:bodyPr/>
        <a:lstStyle/>
        <a:p>
          <a:endParaRPr kumimoji="1" lang="ja-JP" altLang="en-US" sz="1800" b="1"/>
        </a:p>
      </dgm:t>
    </dgm:pt>
    <dgm:pt modelId="{964694D8-DEA8-403C-BBD0-BD7F4B25280F}" type="sibTrans" cxnId="{075196ED-5C83-41B6-9569-E50CE3605F10}">
      <dgm:prSet/>
      <dgm:spPr/>
      <dgm:t>
        <a:bodyPr/>
        <a:lstStyle/>
        <a:p>
          <a:endParaRPr kumimoji="1" lang="ja-JP" altLang="en-US" sz="1800" b="1"/>
        </a:p>
      </dgm:t>
    </dgm:pt>
    <dgm:pt modelId="{74438B7B-3232-4EFB-B958-361C21D60420}">
      <dgm:prSet phldrT="[テキスト]" custT="1">
        <dgm:style>
          <a:lnRef idx="1">
            <a:schemeClr val="accent3"/>
          </a:lnRef>
          <a:fillRef idx="3">
            <a:schemeClr val="accent3"/>
          </a:fillRef>
          <a:effectRef idx="2">
            <a:schemeClr val="accent3"/>
          </a:effectRef>
          <a:fontRef idx="minor">
            <a:schemeClr val="lt1"/>
          </a:fontRef>
        </dgm:style>
      </dgm:prSet>
      <dgm:spPr/>
      <dgm:t>
        <a:bodyPr/>
        <a:lstStyle/>
        <a:p>
          <a:r>
            <a:rPr kumimoji="1" lang="ja-JP" altLang="en-US" sz="1800" b="1" dirty="0" smtClean="0"/>
            <a:t>債権の効力</a:t>
          </a:r>
          <a:endParaRPr kumimoji="1" lang="ja-JP" altLang="en-US" sz="1800" b="1" dirty="0"/>
        </a:p>
      </dgm:t>
    </dgm:pt>
    <dgm:pt modelId="{264DD244-DAC0-4CCA-BFCA-0AC350FFFF4B}" type="parTrans" cxnId="{9B33C506-1FB8-4DE2-AE5B-6B288C0283F7}">
      <dgm:prSet custT="1"/>
      <dgm:spPr/>
      <dgm:t>
        <a:bodyPr/>
        <a:lstStyle/>
        <a:p>
          <a:endParaRPr kumimoji="1" lang="ja-JP" altLang="en-US" sz="1800" b="1"/>
        </a:p>
      </dgm:t>
    </dgm:pt>
    <dgm:pt modelId="{81FB2604-BC70-4D40-8556-1052FE99895D}" type="sibTrans" cxnId="{9B33C506-1FB8-4DE2-AE5B-6B288C0283F7}">
      <dgm:prSet/>
      <dgm:spPr/>
      <dgm:t>
        <a:bodyPr/>
        <a:lstStyle/>
        <a:p>
          <a:endParaRPr kumimoji="1" lang="ja-JP" altLang="en-US" sz="1800" b="1"/>
        </a:p>
      </dgm:t>
    </dgm:pt>
    <dgm:pt modelId="{B6E1D921-182E-4048-BDC8-724A0C897426}">
      <dgm:prSet phldrT="[テキスト]" custT="1">
        <dgm:style>
          <a:lnRef idx="1">
            <a:schemeClr val="accent3"/>
          </a:lnRef>
          <a:fillRef idx="3">
            <a:schemeClr val="accent3"/>
          </a:fillRef>
          <a:effectRef idx="2">
            <a:schemeClr val="accent3"/>
          </a:effectRef>
          <a:fontRef idx="minor">
            <a:schemeClr val="lt1"/>
          </a:fontRef>
        </dgm:style>
      </dgm:prSet>
      <dgm:spPr/>
      <dgm:t>
        <a:bodyPr/>
        <a:lstStyle/>
        <a:p>
          <a:r>
            <a:rPr kumimoji="1" lang="ja-JP" altLang="en-US" sz="1800" b="1" dirty="0" smtClean="0"/>
            <a:t>多数当事者関係</a:t>
          </a:r>
          <a:endParaRPr kumimoji="1" lang="ja-JP" altLang="en-US" sz="1800" b="1" dirty="0"/>
        </a:p>
      </dgm:t>
    </dgm:pt>
    <dgm:pt modelId="{5B6274AF-3B28-43CD-908D-53DE9484E8F9}" type="parTrans" cxnId="{C260FF7D-BCDA-4888-BE39-BAA0FAC10BAC}">
      <dgm:prSet custT="1"/>
      <dgm:spPr/>
      <dgm:t>
        <a:bodyPr/>
        <a:lstStyle/>
        <a:p>
          <a:endParaRPr kumimoji="1" lang="ja-JP" altLang="en-US" sz="1800" b="1"/>
        </a:p>
      </dgm:t>
    </dgm:pt>
    <dgm:pt modelId="{6FEBE3F1-365E-4C65-974C-209DB339D806}" type="sibTrans" cxnId="{C260FF7D-BCDA-4888-BE39-BAA0FAC10BAC}">
      <dgm:prSet/>
      <dgm:spPr/>
      <dgm:t>
        <a:bodyPr/>
        <a:lstStyle/>
        <a:p>
          <a:endParaRPr kumimoji="1" lang="ja-JP" altLang="en-US" sz="1800" b="1"/>
        </a:p>
      </dgm:t>
    </dgm:pt>
    <dgm:pt modelId="{FCBF3A01-E91B-4DD1-B42C-490771F3EA12}">
      <dgm:prSet phldrT="[テキスト]" custT="1">
        <dgm:style>
          <a:lnRef idx="1">
            <a:schemeClr val="accent3"/>
          </a:lnRef>
          <a:fillRef idx="2">
            <a:schemeClr val="accent3"/>
          </a:fillRef>
          <a:effectRef idx="1">
            <a:schemeClr val="accent3"/>
          </a:effectRef>
          <a:fontRef idx="minor">
            <a:schemeClr val="dk1"/>
          </a:fontRef>
        </dgm:style>
      </dgm:prSet>
      <dgm:spPr/>
      <dgm:t>
        <a:bodyPr/>
        <a:lstStyle/>
        <a:p>
          <a:r>
            <a:rPr kumimoji="1" lang="ja-JP" altLang="en-US" sz="1800" b="1" dirty="0" smtClean="0"/>
            <a:t>債権の譲渡</a:t>
          </a:r>
          <a:endParaRPr kumimoji="1" lang="ja-JP" altLang="en-US" sz="1800" b="1" dirty="0"/>
        </a:p>
      </dgm:t>
    </dgm:pt>
    <dgm:pt modelId="{1DC6C766-D3FE-459A-A5C3-E6A4AB0203D2}" type="parTrans" cxnId="{D170769A-0BCB-47BE-B0C1-951A40E94B4D}">
      <dgm:prSet custT="1"/>
      <dgm:spPr/>
      <dgm:t>
        <a:bodyPr/>
        <a:lstStyle/>
        <a:p>
          <a:endParaRPr kumimoji="1" lang="ja-JP" altLang="en-US" sz="1800" b="1"/>
        </a:p>
      </dgm:t>
    </dgm:pt>
    <dgm:pt modelId="{CA41A4EF-A132-47BD-A3FB-03598378B16A}" type="sibTrans" cxnId="{D170769A-0BCB-47BE-B0C1-951A40E94B4D}">
      <dgm:prSet/>
      <dgm:spPr/>
      <dgm:t>
        <a:bodyPr/>
        <a:lstStyle/>
        <a:p>
          <a:endParaRPr kumimoji="1" lang="ja-JP" altLang="en-US" sz="1800" b="1"/>
        </a:p>
      </dgm:t>
    </dgm:pt>
    <dgm:pt modelId="{0F70F376-AB1F-4B3C-A51F-C1817C6F7CB7}">
      <dgm:prSet phldrT="[テキスト]" custT="1">
        <dgm:style>
          <a:lnRef idx="1">
            <a:schemeClr val="accent3"/>
          </a:lnRef>
          <a:fillRef idx="3">
            <a:schemeClr val="accent3"/>
          </a:fillRef>
          <a:effectRef idx="2">
            <a:schemeClr val="accent3"/>
          </a:effectRef>
          <a:fontRef idx="minor">
            <a:schemeClr val="lt1"/>
          </a:fontRef>
        </dgm:style>
      </dgm:prSet>
      <dgm:spPr/>
      <dgm:t>
        <a:bodyPr/>
        <a:lstStyle/>
        <a:p>
          <a:r>
            <a:rPr kumimoji="1" lang="ja-JP" altLang="en-US" sz="1800" b="1" dirty="0" smtClean="0"/>
            <a:t>債権の消滅</a:t>
          </a:r>
          <a:endParaRPr kumimoji="1" lang="ja-JP" altLang="en-US" sz="1800" b="1" dirty="0"/>
        </a:p>
      </dgm:t>
    </dgm:pt>
    <dgm:pt modelId="{8E0CF490-21E8-4747-AEC0-7686E6A5E200}" type="parTrans" cxnId="{E88AA480-EF03-4170-9401-B7AEDB7B1F08}">
      <dgm:prSet custT="1"/>
      <dgm:spPr/>
      <dgm:t>
        <a:bodyPr/>
        <a:lstStyle/>
        <a:p>
          <a:endParaRPr kumimoji="1" lang="ja-JP" altLang="en-US" sz="1800" b="1"/>
        </a:p>
      </dgm:t>
    </dgm:pt>
    <dgm:pt modelId="{8E6690B3-DD80-40EE-8421-6A5F9CB4938A}" type="sibTrans" cxnId="{E88AA480-EF03-4170-9401-B7AEDB7B1F08}">
      <dgm:prSet/>
      <dgm:spPr/>
      <dgm:t>
        <a:bodyPr/>
        <a:lstStyle/>
        <a:p>
          <a:endParaRPr kumimoji="1" lang="ja-JP" altLang="en-US" sz="1800" b="1"/>
        </a:p>
      </dgm:t>
    </dgm:pt>
    <dgm:pt modelId="{C971C309-3051-4634-A044-956F18AC6851}">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弁済</a:t>
          </a:r>
          <a:endParaRPr kumimoji="1" lang="ja-JP" altLang="en-US" sz="1800" b="1" dirty="0"/>
        </a:p>
      </dgm:t>
    </dgm:pt>
    <dgm:pt modelId="{6FCDD6B8-04F5-47AE-9460-7A24AF4CAB8D}" type="parTrans" cxnId="{B472C232-5633-4631-BA37-C9A9F15972D9}">
      <dgm:prSet custT="1"/>
      <dgm:spPr/>
      <dgm:t>
        <a:bodyPr/>
        <a:lstStyle/>
        <a:p>
          <a:endParaRPr kumimoji="1" lang="ja-JP" altLang="en-US" sz="1800" b="1"/>
        </a:p>
      </dgm:t>
    </dgm:pt>
    <dgm:pt modelId="{A0468C3A-65CE-49BF-9682-4AA7BE9FE0B0}" type="sibTrans" cxnId="{B472C232-5633-4631-BA37-C9A9F15972D9}">
      <dgm:prSet/>
      <dgm:spPr/>
      <dgm:t>
        <a:bodyPr/>
        <a:lstStyle/>
        <a:p>
          <a:endParaRPr kumimoji="1" lang="ja-JP" altLang="en-US" sz="1800" b="1"/>
        </a:p>
      </dgm:t>
    </dgm:pt>
    <dgm:pt modelId="{2C4A9001-E0E7-4709-ACE2-F1545DD53E31}">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相殺</a:t>
          </a:r>
          <a:endParaRPr kumimoji="1" lang="ja-JP" altLang="en-US" sz="1800" b="1" dirty="0"/>
        </a:p>
      </dgm:t>
    </dgm:pt>
    <dgm:pt modelId="{7B2E9CDD-117E-4A39-A9D5-5112F1508175}" type="parTrans" cxnId="{AA3F2491-4C1A-483A-9803-DEE1634BDD01}">
      <dgm:prSet custT="1"/>
      <dgm:spPr/>
      <dgm:t>
        <a:bodyPr/>
        <a:lstStyle/>
        <a:p>
          <a:endParaRPr kumimoji="1" lang="ja-JP" altLang="en-US" sz="1800" b="1"/>
        </a:p>
      </dgm:t>
    </dgm:pt>
    <dgm:pt modelId="{78722C14-72D3-4A40-90C8-4CD5955DCDA3}" type="sibTrans" cxnId="{AA3F2491-4C1A-483A-9803-DEE1634BDD01}">
      <dgm:prSet/>
      <dgm:spPr/>
      <dgm:t>
        <a:bodyPr/>
        <a:lstStyle/>
        <a:p>
          <a:endParaRPr kumimoji="1" lang="ja-JP" altLang="en-US" sz="1800" b="1"/>
        </a:p>
      </dgm:t>
    </dgm:pt>
    <dgm:pt modelId="{824223B2-4B7F-44C5-A545-C134924AE4D8}">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更改</a:t>
          </a:r>
          <a:endParaRPr kumimoji="1" lang="ja-JP" altLang="en-US" sz="1800" b="1" dirty="0"/>
        </a:p>
      </dgm:t>
    </dgm:pt>
    <dgm:pt modelId="{04E65CE7-CD27-4A36-8C3C-A728B4D6EDD7}" type="parTrans" cxnId="{1964F25C-EB29-46D7-BEA0-A1022DE9A32B}">
      <dgm:prSet custT="1"/>
      <dgm:spPr/>
      <dgm:t>
        <a:bodyPr/>
        <a:lstStyle/>
        <a:p>
          <a:endParaRPr kumimoji="1" lang="ja-JP" altLang="en-US" sz="1800" b="1"/>
        </a:p>
      </dgm:t>
    </dgm:pt>
    <dgm:pt modelId="{C085A112-BD2D-49BA-992F-37AB404EEA2D}" type="sibTrans" cxnId="{1964F25C-EB29-46D7-BEA0-A1022DE9A32B}">
      <dgm:prSet/>
      <dgm:spPr/>
      <dgm:t>
        <a:bodyPr/>
        <a:lstStyle/>
        <a:p>
          <a:endParaRPr kumimoji="1" lang="ja-JP" altLang="en-US" sz="1800" b="1"/>
        </a:p>
      </dgm:t>
    </dgm:pt>
    <dgm:pt modelId="{F3122972-5E0B-4FFA-8E93-417FD181C159}">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免除</a:t>
          </a:r>
          <a:endParaRPr kumimoji="1" lang="ja-JP" altLang="en-US" sz="1800" b="1" dirty="0"/>
        </a:p>
      </dgm:t>
    </dgm:pt>
    <dgm:pt modelId="{D21C6BE2-0AF5-42D5-9D00-DE943E1DD344}" type="parTrans" cxnId="{1D2F82DB-A3FC-41E4-AFA3-4B49EB5218CF}">
      <dgm:prSet custT="1"/>
      <dgm:spPr/>
      <dgm:t>
        <a:bodyPr/>
        <a:lstStyle/>
        <a:p>
          <a:endParaRPr kumimoji="1" lang="ja-JP" altLang="en-US" sz="1800" b="1"/>
        </a:p>
      </dgm:t>
    </dgm:pt>
    <dgm:pt modelId="{76DE91CE-5627-4224-8628-87EF51A66F90}" type="sibTrans" cxnId="{1D2F82DB-A3FC-41E4-AFA3-4B49EB5218CF}">
      <dgm:prSet/>
      <dgm:spPr/>
      <dgm:t>
        <a:bodyPr/>
        <a:lstStyle/>
        <a:p>
          <a:endParaRPr kumimoji="1" lang="ja-JP" altLang="en-US" sz="1800" b="1"/>
        </a:p>
      </dgm:t>
    </dgm:pt>
    <dgm:pt modelId="{23B38D7C-3CC3-483E-95A2-BBA7D9CEC56B}">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t>混同</a:t>
          </a:r>
          <a:endParaRPr kumimoji="1" lang="ja-JP" altLang="en-US" sz="1800" b="1" dirty="0"/>
        </a:p>
      </dgm:t>
    </dgm:pt>
    <dgm:pt modelId="{C75CC8E4-2085-4773-99F8-7A8EF93A127B}" type="parTrans" cxnId="{0A33FD00-3F91-47CE-9353-230FFB3787DA}">
      <dgm:prSet custT="1"/>
      <dgm:spPr/>
      <dgm:t>
        <a:bodyPr/>
        <a:lstStyle/>
        <a:p>
          <a:endParaRPr kumimoji="1" lang="ja-JP" altLang="en-US" sz="1800" b="1"/>
        </a:p>
      </dgm:t>
    </dgm:pt>
    <dgm:pt modelId="{A43D6451-2E60-4904-B1BF-C09BC701E89D}" type="sibTrans" cxnId="{0A33FD00-3F91-47CE-9353-230FFB3787DA}">
      <dgm:prSet/>
      <dgm:spPr/>
      <dgm:t>
        <a:bodyPr/>
        <a:lstStyle/>
        <a:p>
          <a:endParaRPr kumimoji="1" lang="ja-JP" altLang="en-US" sz="1800" b="1"/>
        </a:p>
      </dgm:t>
    </dgm:pt>
    <dgm:pt modelId="{B4F7076B-898A-423D-97B5-CE4884BC20FB}">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hlinkClick xmlns:r="http://schemas.openxmlformats.org/officeDocument/2006/relationships" r:id="" action="ppaction://noaction"/>
            </a:rPr>
            <a:t>履行強制</a:t>
          </a:r>
          <a:endParaRPr kumimoji="1" lang="ja-JP" altLang="en-US" sz="1800" b="1" dirty="0"/>
        </a:p>
      </dgm:t>
    </dgm:pt>
    <dgm:pt modelId="{6889CFF1-8CCD-47CA-BDD5-44C4C4B2C7EC}" type="parTrans" cxnId="{A92C9B98-4CB1-4C83-BD34-4EAAA898F79F}">
      <dgm:prSet custT="1"/>
      <dgm:spPr/>
      <dgm:t>
        <a:bodyPr/>
        <a:lstStyle/>
        <a:p>
          <a:endParaRPr kumimoji="1" lang="ja-JP" altLang="en-US" sz="1800" b="1"/>
        </a:p>
      </dgm:t>
    </dgm:pt>
    <dgm:pt modelId="{9CF2BD5C-0EBA-4EAC-A204-DB7A39CB4CA4}" type="sibTrans" cxnId="{A92C9B98-4CB1-4C83-BD34-4EAAA898F79F}">
      <dgm:prSet/>
      <dgm:spPr/>
      <dgm:t>
        <a:bodyPr/>
        <a:lstStyle/>
        <a:p>
          <a:endParaRPr kumimoji="1" lang="ja-JP" altLang="en-US" sz="1800" b="1"/>
        </a:p>
      </dgm:t>
    </dgm:pt>
    <dgm:pt modelId="{8F2C0127-28CB-4ACA-A92B-339660600D08}">
      <dgm:prSet phldrT="[テキスト]" custT="1">
        <dgm:style>
          <a:lnRef idx="1">
            <a:schemeClr val="accent5"/>
          </a:lnRef>
          <a:fillRef idx="2">
            <a:schemeClr val="accent5"/>
          </a:fillRef>
          <a:effectRef idx="1">
            <a:schemeClr val="accent5"/>
          </a:effectRef>
          <a:fontRef idx="minor">
            <a:schemeClr val="dk1"/>
          </a:fontRef>
        </dgm:style>
      </dgm:prSet>
      <dgm:spPr/>
      <dgm:t>
        <a:bodyPr/>
        <a:lstStyle/>
        <a:p>
          <a:r>
            <a:rPr kumimoji="1" lang="ja-JP" altLang="en-US" sz="1800" b="1" dirty="0" smtClean="0">
              <a:hlinkClick xmlns:r="http://schemas.openxmlformats.org/officeDocument/2006/relationships" r:id="rId1" action="ppaction://hlinksldjump"/>
            </a:rPr>
            <a:t>損害賠償</a:t>
          </a:r>
          <a:endParaRPr kumimoji="1" lang="ja-JP" altLang="en-US" sz="1800" b="1" dirty="0"/>
        </a:p>
      </dgm:t>
    </dgm:pt>
    <dgm:pt modelId="{ECDDAE8D-901B-49B9-97B2-8213662B1C6E}" type="parTrans" cxnId="{CF286042-434B-48D5-BB28-B801367CF340}">
      <dgm:prSet custT="1"/>
      <dgm:spPr/>
      <dgm:t>
        <a:bodyPr/>
        <a:lstStyle/>
        <a:p>
          <a:endParaRPr kumimoji="1" lang="ja-JP" altLang="en-US" sz="1800" b="1"/>
        </a:p>
      </dgm:t>
    </dgm:pt>
    <dgm:pt modelId="{6A22CEF7-F23D-4690-A00B-AE6C13373B98}" type="sibTrans" cxnId="{CF286042-434B-48D5-BB28-B801367CF340}">
      <dgm:prSet/>
      <dgm:spPr/>
      <dgm:t>
        <a:bodyPr/>
        <a:lstStyle/>
        <a:p>
          <a:endParaRPr kumimoji="1" lang="ja-JP" altLang="en-US" sz="1800" b="1"/>
        </a:p>
      </dgm:t>
    </dgm:pt>
    <dgm:pt modelId="{A685CAEC-A84A-4201-AF40-3B32E0B703E7}">
      <dgm:prSet phldrT="[テキスト]" custT="1"/>
      <dgm:spPr>
        <a:solidFill>
          <a:schemeClr val="accent4">
            <a:lumMod val="60000"/>
            <a:lumOff val="40000"/>
          </a:schemeClr>
        </a:solidFill>
      </dgm:spPr>
      <dgm:t>
        <a:bodyPr/>
        <a:lstStyle/>
        <a:p>
          <a:r>
            <a:rPr kumimoji="1" lang="ja-JP" altLang="en-US" sz="1800" b="1" dirty="0" smtClean="0">
              <a:hlinkClick xmlns:r="http://schemas.openxmlformats.org/officeDocument/2006/relationships" r:id="rId2" action="ppaction://hlinksldjump"/>
            </a:rPr>
            <a:t>対外的効力</a:t>
          </a:r>
          <a:endParaRPr kumimoji="1" lang="ja-JP" altLang="en-US" sz="1800" b="1" dirty="0"/>
        </a:p>
      </dgm:t>
    </dgm:pt>
    <dgm:pt modelId="{9864DC15-A4B9-46AB-8BDF-00B1DB58D94E}" type="parTrans" cxnId="{FF7CCD33-6EB8-4515-891E-0AB952DDA3D1}">
      <dgm:prSet custT="1"/>
      <dgm:spPr/>
      <dgm:t>
        <a:bodyPr/>
        <a:lstStyle/>
        <a:p>
          <a:endParaRPr kumimoji="1" lang="ja-JP" altLang="en-US" sz="1800" b="1"/>
        </a:p>
      </dgm:t>
    </dgm:pt>
    <dgm:pt modelId="{E34D6341-217E-415B-BC6F-CB2E8847A56C}" type="sibTrans" cxnId="{FF7CCD33-6EB8-4515-891E-0AB952DDA3D1}">
      <dgm:prSet/>
      <dgm:spPr/>
      <dgm:t>
        <a:bodyPr/>
        <a:lstStyle/>
        <a:p>
          <a:endParaRPr kumimoji="1" lang="ja-JP" altLang="en-US" sz="1800" b="1"/>
        </a:p>
      </dgm:t>
    </dgm:pt>
    <dgm:pt modelId="{B2C265BA-2236-4353-AB25-EC30413A03AA}">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800" b="1" dirty="0" smtClean="0">
              <a:hlinkClick xmlns:r="http://schemas.openxmlformats.org/officeDocument/2006/relationships" r:id="rId3" action="ppaction://hlinksldjump"/>
            </a:rPr>
            <a:t>詐害行為取消権</a:t>
          </a:r>
          <a:endParaRPr kumimoji="1" lang="ja-JP" altLang="en-US" sz="1800" b="1" dirty="0"/>
        </a:p>
      </dgm:t>
    </dgm:pt>
    <dgm:pt modelId="{7FD34813-8573-48C0-8CC6-80877E459EC3}" type="parTrans" cxnId="{EEE04875-C110-495C-ACE5-5D2D1F6D0A4B}">
      <dgm:prSet custT="1"/>
      <dgm:spPr/>
      <dgm:t>
        <a:bodyPr/>
        <a:lstStyle/>
        <a:p>
          <a:endParaRPr kumimoji="1" lang="ja-JP" altLang="en-US" sz="1800" b="1"/>
        </a:p>
      </dgm:t>
    </dgm:pt>
    <dgm:pt modelId="{75558F9F-E6FE-4C3B-8BD0-AE9F3191DCD2}" type="sibTrans" cxnId="{EEE04875-C110-495C-ACE5-5D2D1F6D0A4B}">
      <dgm:prSet/>
      <dgm:spPr/>
      <dgm:t>
        <a:bodyPr/>
        <a:lstStyle/>
        <a:p>
          <a:endParaRPr kumimoji="1" lang="ja-JP" altLang="en-US" sz="1800" b="1"/>
        </a:p>
      </dgm:t>
    </dgm:pt>
    <dgm:pt modelId="{633AB0CB-8B11-4D99-B31C-BEA8422D50EC}">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1800" b="1" dirty="0" smtClean="0">
              <a:hlinkClick xmlns:r="http://schemas.openxmlformats.org/officeDocument/2006/relationships" r:id="" action="ppaction://noaction"/>
            </a:rPr>
            <a:t>可分・不可分債権</a:t>
          </a:r>
          <a:endParaRPr kumimoji="1" lang="ja-JP" altLang="en-US" sz="1800" b="1" dirty="0"/>
        </a:p>
      </dgm:t>
    </dgm:pt>
    <dgm:pt modelId="{ECD6E9AD-E638-401C-942E-506A3181BB6C}" type="parTrans" cxnId="{4B2EE5A4-C574-44B7-BB0E-553AA6745902}">
      <dgm:prSet custT="1"/>
      <dgm:spPr/>
      <dgm:t>
        <a:bodyPr/>
        <a:lstStyle/>
        <a:p>
          <a:endParaRPr kumimoji="1" lang="ja-JP" altLang="en-US" sz="1800" b="1"/>
        </a:p>
      </dgm:t>
    </dgm:pt>
    <dgm:pt modelId="{E6169D1A-8A65-422A-92E1-2B0F2821E985}" type="sibTrans" cxnId="{4B2EE5A4-C574-44B7-BB0E-553AA6745902}">
      <dgm:prSet/>
      <dgm:spPr/>
      <dgm:t>
        <a:bodyPr/>
        <a:lstStyle/>
        <a:p>
          <a:endParaRPr kumimoji="1" lang="ja-JP" altLang="en-US" sz="1800" b="1"/>
        </a:p>
      </dgm:t>
    </dgm:pt>
    <dgm:pt modelId="{0C09D163-D529-4347-9107-4F457C3115E8}">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1800" b="1" dirty="0" smtClean="0">
              <a:hlinkClick xmlns:r="http://schemas.openxmlformats.org/officeDocument/2006/relationships" r:id="" action="ppaction://noaction"/>
            </a:rPr>
            <a:t>連帯債務</a:t>
          </a:r>
          <a:endParaRPr kumimoji="1" lang="ja-JP" altLang="en-US" sz="1800" b="1" dirty="0"/>
        </a:p>
      </dgm:t>
    </dgm:pt>
    <dgm:pt modelId="{0C1B9D95-63AC-4041-9B25-8D36984D1545}" type="parTrans" cxnId="{A2107E53-A42A-4669-8810-E915FBA73EFA}">
      <dgm:prSet custT="1"/>
      <dgm:spPr/>
      <dgm:t>
        <a:bodyPr/>
        <a:lstStyle/>
        <a:p>
          <a:endParaRPr kumimoji="1" lang="ja-JP" altLang="en-US" sz="1800" b="1"/>
        </a:p>
      </dgm:t>
    </dgm:pt>
    <dgm:pt modelId="{D750C736-B767-45AF-A2D9-477B2EB9433C}" type="sibTrans" cxnId="{A2107E53-A42A-4669-8810-E915FBA73EFA}">
      <dgm:prSet/>
      <dgm:spPr/>
      <dgm:t>
        <a:bodyPr/>
        <a:lstStyle/>
        <a:p>
          <a:endParaRPr kumimoji="1" lang="ja-JP" altLang="en-US" sz="1800" b="1"/>
        </a:p>
      </dgm:t>
    </dgm:pt>
    <dgm:pt modelId="{83EC7C1F-6F40-4F31-A48E-821B8F7BC3AF}">
      <dgm:prSet phldrT="[テキスト]" custT="1">
        <dgm:style>
          <a:lnRef idx="1">
            <a:schemeClr val="accent4"/>
          </a:lnRef>
          <a:fillRef idx="2">
            <a:schemeClr val="accent4"/>
          </a:fillRef>
          <a:effectRef idx="1">
            <a:schemeClr val="accent4"/>
          </a:effectRef>
          <a:fontRef idx="minor">
            <a:schemeClr val="dk1"/>
          </a:fontRef>
        </dgm:style>
      </dgm:prSet>
      <dgm:spPr/>
      <dgm:t>
        <a:bodyPr/>
        <a:lstStyle/>
        <a:p>
          <a:r>
            <a:rPr kumimoji="1" lang="ja-JP" altLang="en-US" sz="1800" b="1" dirty="0" smtClean="0">
              <a:hlinkClick xmlns:r="http://schemas.openxmlformats.org/officeDocument/2006/relationships" r:id="rId2" action="ppaction://hlinksldjump"/>
            </a:rPr>
            <a:t>保証</a:t>
          </a:r>
          <a:endParaRPr kumimoji="1" lang="ja-JP" altLang="en-US" sz="1800" b="1" dirty="0"/>
        </a:p>
      </dgm:t>
    </dgm:pt>
    <dgm:pt modelId="{72942335-7F43-4492-90FB-D92E925700D2}" type="parTrans" cxnId="{3078EB49-488B-41AC-91F8-6DF41F3C1DAC}">
      <dgm:prSet custT="1"/>
      <dgm:spPr/>
      <dgm:t>
        <a:bodyPr/>
        <a:lstStyle/>
        <a:p>
          <a:endParaRPr kumimoji="1" lang="ja-JP" altLang="en-US" sz="1800" b="1"/>
        </a:p>
      </dgm:t>
    </dgm:pt>
    <dgm:pt modelId="{F3F263BD-CEA1-486E-A346-5CAB5C49B3C3}" type="sibTrans" cxnId="{3078EB49-488B-41AC-91F8-6DF41F3C1DAC}">
      <dgm:prSet/>
      <dgm:spPr/>
      <dgm:t>
        <a:bodyPr/>
        <a:lstStyle/>
        <a:p>
          <a:endParaRPr kumimoji="1" lang="ja-JP" altLang="en-US" sz="1800" b="1"/>
        </a:p>
      </dgm:t>
    </dgm:pt>
    <dgm:pt modelId="{A5AF2FE5-E926-46DF-9012-1256D372DB38}">
      <dgm:prSet phldrT="[テキスト]" custT="1"/>
      <dgm:spPr>
        <a:solidFill>
          <a:schemeClr val="accent4">
            <a:lumMod val="60000"/>
            <a:lumOff val="40000"/>
          </a:schemeClr>
        </a:solidFill>
      </dgm:spPr>
      <dgm:t>
        <a:bodyPr/>
        <a:lstStyle/>
        <a:p>
          <a:r>
            <a:rPr kumimoji="1" lang="ja-JP" altLang="en-US" sz="1800" b="1" dirty="0" smtClean="0">
              <a:hlinkClick xmlns:r="http://schemas.openxmlformats.org/officeDocument/2006/relationships" r:id="rId3" action="ppaction://hlinksldjump"/>
            </a:rPr>
            <a:t>対内的効力</a:t>
          </a:r>
          <a:endParaRPr kumimoji="1" lang="ja-JP" altLang="en-US" sz="1800" b="1" dirty="0"/>
        </a:p>
      </dgm:t>
    </dgm:pt>
    <dgm:pt modelId="{D32D4521-141B-4F37-938C-42DB91F3E3F5}" type="parTrans" cxnId="{E2D0CD7C-3401-4217-8832-C119A7FD6873}">
      <dgm:prSet custT="1"/>
      <dgm:spPr/>
      <dgm:t>
        <a:bodyPr/>
        <a:lstStyle/>
        <a:p>
          <a:endParaRPr kumimoji="1" lang="ja-JP" altLang="en-US" sz="1800" b="1"/>
        </a:p>
      </dgm:t>
    </dgm:pt>
    <dgm:pt modelId="{CB2FD080-99B3-4691-8A7D-D7C01681E462}" type="sibTrans" cxnId="{E2D0CD7C-3401-4217-8832-C119A7FD6873}">
      <dgm:prSet/>
      <dgm:spPr/>
      <dgm:t>
        <a:bodyPr/>
        <a:lstStyle/>
        <a:p>
          <a:endParaRPr kumimoji="1" lang="ja-JP" altLang="en-US" sz="1800" b="1"/>
        </a:p>
      </dgm:t>
    </dgm:pt>
    <dgm:pt modelId="{4721B757-41CB-452C-B1B6-EA547C10CFC9}">
      <dgm:prSet phldrT="[テキスト]" custT="1">
        <dgm:style>
          <a:lnRef idx="1">
            <a:schemeClr val="accent6"/>
          </a:lnRef>
          <a:fillRef idx="2">
            <a:schemeClr val="accent6"/>
          </a:fillRef>
          <a:effectRef idx="1">
            <a:schemeClr val="accent6"/>
          </a:effectRef>
          <a:fontRef idx="minor">
            <a:schemeClr val="dk1"/>
          </a:fontRef>
        </dgm:style>
      </dgm:prSet>
      <dgm:spPr/>
      <dgm:t>
        <a:bodyPr/>
        <a:lstStyle/>
        <a:p>
          <a:r>
            <a:rPr kumimoji="1" lang="ja-JP" altLang="en-US" sz="1800" b="1" dirty="0" smtClean="0">
              <a:hlinkClick xmlns:r="http://schemas.openxmlformats.org/officeDocument/2006/relationships" r:id="rId4" action="ppaction://hlinksldjump"/>
            </a:rPr>
            <a:t>債権者代位権</a:t>
          </a:r>
          <a:endParaRPr kumimoji="1" lang="ja-JP" altLang="en-US" sz="1800" b="1" dirty="0"/>
        </a:p>
      </dgm:t>
    </dgm:pt>
    <dgm:pt modelId="{4143AAFC-A78C-4A17-8DE8-0A0C0B7F45DB}" type="parTrans" cxnId="{F3A836C0-DF0A-4578-B3C3-CB9810592FC1}">
      <dgm:prSet custT="1"/>
      <dgm:spPr/>
      <dgm:t>
        <a:bodyPr/>
        <a:lstStyle/>
        <a:p>
          <a:endParaRPr kumimoji="1" lang="ja-JP" altLang="en-US" sz="1800" b="1"/>
        </a:p>
      </dgm:t>
    </dgm:pt>
    <dgm:pt modelId="{8F9E63E6-8CF3-40AD-B506-C212207080BF}" type="sibTrans" cxnId="{F3A836C0-DF0A-4578-B3C3-CB9810592FC1}">
      <dgm:prSet/>
      <dgm:spPr/>
      <dgm:t>
        <a:bodyPr/>
        <a:lstStyle/>
        <a:p>
          <a:endParaRPr kumimoji="1" lang="ja-JP" altLang="en-US" sz="1800" b="1"/>
        </a:p>
      </dgm:t>
    </dgm:pt>
    <dgm:pt modelId="{7BEFA527-BD8A-4DA1-897A-3ED25A225EF1}" type="pres">
      <dgm:prSet presAssocID="{CD585AA5-2A47-42F6-A619-A6946038D672}" presName="diagram" presStyleCnt="0">
        <dgm:presLayoutVars>
          <dgm:chPref val="1"/>
          <dgm:dir/>
          <dgm:animOne val="branch"/>
          <dgm:animLvl val="lvl"/>
          <dgm:resizeHandles val="exact"/>
        </dgm:presLayoutVars>
      </dgm:prSet>
      <dgm:spPr/>
      <dgm:t>
        <a:bodyPr/>
        <a:lstStyle/>
        <a:p>
          <a:endParaRPr kumimoji="1" lang="ja-JP" altLang="en-US"/>
        </a:p>
      </dgm:t>
    </dgm:pt>
    <dgm:pt modelId="{571DBE65-4E02-488D-ABCF-D26E80B6FCE7}" type="pres">
      <dgm:prSet presAssocID="{373312FE-2544-4CBA-9AAE-C2888DA43FBA}" presName="root1" presStyleCnt="0"/>
      <dgm:spPr/>
    </dgm:pt>
    <dgm:pt modelId="{C109536B-B238-43A4-8089-E5F04636403A}" type="pres">
      <dgm:prSet presAssocID="{373312FE-2544-4CBA-9AAE-C2888DA43FBA}" presName="LevelOneTextNode" presStyleLbl="node0" presStyleIdx="0" presStyleCnt="1" custScaleX="56448" custScaleY="313842" custLinFactNeighborX="-371" custLinFactNeighborY="-9363">
        <dgm:presLayoutVars>
          <dgm:chPref val="3"/>
        </dgm:presLayoutVars>
      </dgm:prSet>
      <dgm:spPr/>
      <dgm:t>
        <a:bodyPr/>
        <a:lstStyle/>
        <a:p>
          <a:endParaRPr kumimoji="1" lang="ja-JP" altLang="en-US"/>
        </a:p>
      </dgm:t>
    </dgm:pt>
    <dgm:pt modelId="{E4F83F56-1480-4ECE-81E8-D3ECC8004AC8}" type="pres">
      <dgm:prSet presAssocID="{373312FE-2544-4CBA-9AAE-C2888DA43FBA}" presName="level2hierChild" presStyleCnt="0"/>
      <dgm:spPr/>
    </dgm:pt>
    <dgm:pt modelId="{2A5DD27B-6377-45B3-BCB0-6E5E5877211A}" type="pres">
      <dgm:prSet presAssocID="{3FF8C6FD-3518-4418-8CEC-E0CB1F3F120E}" presName="conn2-1" presStyleLbl="parChTrans1D2" presStyleIdx="0" presStyleCnt="5"/>
      <dgm:spPr/>
      <dgm:t>
        <a:bodyPr/>
        <a:lstStyle/>
        <a:p>
          <a:endParaRPr kumimoji="1" lang="ja-JP" altLang="en-US"/>
        </a:p>
      </dgm:t>
    </dgm:pt>
    <dgm:pt modelId="{CC1634AC-ECFC-4A75-B076-560E01BC3CFD}" type="pres">
      <dgm:prSet presAssocID="{3FF8C6FD-3518-4418-8CEC-E0CB1F3F120E}" presName="connTx" presStyleLbl="parChTrans1D2" presStyleIdx="0" presStyleCnt="5"/>
      <dgm:spPr/>
      <dgm:t>
        <a:bodyPr/>
        <a:lstStyle/>
        <a:p>
          <a:endParaRPr kumimoji="1" lang="ja-JP" altLang="en-US"/>
        </a:p>
      </dgm:t>
    </dgm:pt>
    <dgm:pt modelId="{E8B7F824-C422-4BF0-A22C-3961ABD3F410}" type="pres">
      <dgm:prSet presAssocID="{E790689D-9E5D-4B60-8772-FA973FBF53D1}" presName="root2" presStyleCnt="0"/>
      <dgm:spPr/>
    </dgm:pt>
    <dgm:pt modelId="{EA1452E0-2326-41DD-9E55-5307506272A9}" type="pres">
      <dgm:prSet presAssocID="{E790689D-9E5D-4B60-8772-FA973FBF53D1}" presName="LevelTwoTextNode" presStyleLbl="node2" presStyleIdx="0" presStyleCnt="5" custScaleX="161051" custScaleY="68302" custLinFactNeighborY="-15325">
        <dgm:presLayoutVars>
          <dgm:chPref val="3"/>
        </dgm:presLayoutVars>
      </dgm:prSet>
      <dgm:spPr/>
      <dgm:t>
        <a:bodyPr/>
        <a:lstStyle/>
        <a:p>
          <a:endParaRPr kumimoji="1" lang="ja-JP" altLang="en-US"/>
        </a:p>
      </dgm:t>
    </dgm:pt>
    <dgm:pt modelId="{82747F0A-4500-423D-B1D0-B890B4E822BF}" type="pres">
      <dgm:prSet presAssocID="{E790689D-9E5D-4B60-8772-FA973FBF53D1}" presName="level3hierChild" presStyleCnt="0"/>
      <dgm:spPr/>
    </dgm:pt>
    <dgm:pt modelId="{23E4A298-627C-4164-A581-B66014E337C2}" type="pres">
      <dgm:prSet presAssocID="{264DD244-DAC0-4CCA-BFCA-0AC350FFFF4B}" presName="conn2-1" presStyleLbl="parChTrans1D2" presStyleIdx="1" presStyleCnt="5"/>
      <dgm:spPr/>
      <dgm:t>
        <a:bodyPr/>
        <a:lstStyle/>
        <a:p>
          <a:endParaRPr kumimoji="1" lang="ja-JP" altLang="en-US"/>
        </a:p>
      </dgm:t>
    </dgm:pt>
    <dgm:pt modelId="{D6D2786E-52B2-469F-8648-C3757E2D781A}" type="pres">
      <dgm:prSet presAssocID="{264DD244-DAC0-4CCA-BFCA-0AC350FFFF4B}" presName="connTx" presStyleLbl="parChTrans1D2" presStyleIdx="1" presStyleCnt="5"/>
      <dgm:spPr/>
      <dgm:t>
        <a:bodyPr/>
        <a:lstStyle/>
        <a:p>
          <a:endParaRPr kumimoji="1" lang="ja-JP" altLang="en-US"/>
        </a:p>
      </dgm:t>
    </dgm:pt>
    <dgm:pt modelId="{A3B67C75-B8EB-4894-83EE-7E9E5A4A11A9}" type="pres">
      <dgm:prSet presAssocID="{74438B7B-3232-4EFB-B958-361C21D60420}" presName="root2" presStyleCnt="0"/>
      <dgm:spPr/>
    </dgm:pt>
    <dgm:pt modelId="{F34B0C03-03D9-4050-82E3-C773A58D9D4E}" type="pres">
      <dgm:prSet presAssocID="{74438B7B-3232-4EFB-B958-361C21D60420}" presName="LevelTwoTextNode" presStyleLbl="node2" presStyleIdx="1" presStyleCnt="5" custScaleX="161051" custScaleY="68302" custLinFactNeighborY="-12733">
        <dgm:presLayoutVars>
          <dgm:chPref val="3"/>
        </dgm:presLayoutVars>
      </dgm:prSet>
      <dgm:spPr/>
      <dgm:t>
        <a:bodyPr/>
        <a:lstStyle/>
        <a:p>
          <a:endParaRPr kumimoji="1" lang="ja-JP" altLang="en-US"/>
        </a:p>
      </dgm:t>
    </dgm:pt>
    <dgm:pt modelId="{2E66F1B3-5054-4570-A428-E295EA7A3798}" type="pres">
      <dgm:prSet presAssocID="{74438B7B-3232-4EFB-B958-361C21D60420}" presName="level3hierChild" presStyleCnt="0"/>
      <dgm:spPr/>
    </dgm:pt>
    <dgm:pt modelId="{5521E3CF-B97C-4BB2-933C-BAD038A97C7F}" type="pres">
      <dgm:prSet presAssocID="{D32D4521-141B-4F37-938C-42DB91F3E3F5}" presName="conn2-1" presStyleLbl="parChTrans1D3" presStyleIdx="0" presStyleCnt="10"/>
      <dgm:spPr/>
      <dgm:t>
        <a:bodyPr/>
        <a:lstStyle/>
        <a:p>
          <a:endParaRPr kumimoji="1" lang="ja-JP" altLang="en-US"/>
        </a:p>
      </dgm:t>
    </dgm:pt>
    <dgm:pt modelId="{83C06190-57EE-4270-8990-C2DBF2DE6251}" type="pres">
      <dgm:prSet presAssocID="{D32D4521-141B-4F37-938C-42DB91F3E3F5}" presName="connTx" presStyleLbl="parChTrans1D3" presStyleIdx="0" presStyleCnt="10"/>
      <dgm:spPr/>
      <dgm:t>
        <a:bodyPr/>
        <a:lstStyle/>
        <a:p>
          <a:endParaRPr kumimoji="1" lang="ja-JP" altLang="en-US"/>
        </a:p>
      </dgm:t>
    </dgm:pt>
    <dgm:pt modelId="{92F70BA4-29CE-442D-A359-5A9DF7A0FC6D}" type="pres">
      <dgm:prSet presAssocID="{A5AF2FE5-E926-46DF-9012-1256D372DB38}" presName="root2" presStyleCnt="0"/>
      <dgm:spPr/>
    </dgm:pt>
    <dgm:pt modelId="{35ECB1A7-DDB0-448F-B87B-1DC5108E19F7}" type="pres">
      <dgm:prSet presAssocID="{A5AF2FE5-E926-46DF-9012-1256D372DB38}" presName="LevelTwoTextNode" presStyleLbl="node3" presStyleIdx="0" presStyleCnt="10" custScaleX="214359" custScaleY="82645" custLinFactNeighborY="-6976">
        <dgm:presLayoutVars>
          <dgm:chPref val="3"/>
        </dgm:presLayoutVars>
      </dgm:prSet>
      <dgm:spPr/>
      <dgm:t>
        <a:bodyPr/>
        <a:lstStyle/>
        <a:p>
          <a:endParaRPr kumimoji="1" lang="ja-JP" altLang="en-US"/>
        </a:p>
      </dgm:t>
    </dgm:pt>
    <dgm:pt modelId="{2B9CCCC4-2033-4D82-A3B3-866D8BDAD85D}" type="pres">
      <dgm:prSet presAssocID="{A5AF2FE5-E926-46DF-9012-1256D372DB38}" presName="level3hierChild" presStyleCnt="0"/>
      <dgm:spPr/>
    </dgm:pt>
    <dgm:pt modelId="{7DB6BA9B-35D5-42C0-92D8-5C96B56CA5A5}" type="pres">
      <dgm:prSet presAssocID="{6889CFF1-8CCD-47CA-BDD5-44C4C4B2C7EC}" presName="conn2-1" presStyleLbl="parChTrans1D4" presStyleIdx="0" presStyleCnt="4"/>
      <dgm:spPr/>
      <dgm:t>
        <a:bodyPr/>
        <a:lstStyle/>
        <a:p>
          <a:endParaRPr kumimoji="1" lang="ja-JP" altLang="en-US"/>
        </a:p>
      </dgm:t>
    </dgm:pt>
    <dgm:pt modelId="{B52F1FBF-DDCC-4F0A-9844-4D76D9660C52}" type="pres">
      <dgm:prSet presAssocID="{6889CFF1-8CCD-47CA-BDD5-44C4C4B2C7EC}" presName="connTx" presStyleLbl="parChTrans1D4" presStyleIdx="0" presStyleCnt="4"/>
      <dgm:spPr/>
      <dgm:t>
        <a:bodyPr/>
        <a:lstStyle/>
        <a:p>
          <a:endParaRPr kumimoji="1" lang="ja-JP" altLang="en-US"/>
        </a:p>
      </dgm:t>
    </dgm:pt>
    <dgm:pt modelId="{72D073A3-034E-4B5B-850D-BDE7E882579A}" type="pres">
      <dgm:prSet presAssocID="{B4F7076B-898A-423D-97B5-CE4884BC20FB}" presName="root2" presStyleCnt="0"/>
      <dgm:spPr/>
    </dgm:pt>
    <dgm:pt modelId="{46FF0FFB-F068-4B1B-A82F-4732C1A5C61D}" type="pres">
      <dgm:prSet presAssocID="{B4F7076B-898A-423D-97B5-CE4884BC20FB}" presName="LevelTwoTextNode" presStyleLbl="node4" presStyleIdx="0" presStyleCnt="4" custScaleX="161051" custScaleY="51316" custLinFactNeighborX="371" custLinFactNeighborY="-4812">
        <dgm:presLayoutVars>
          <dgm:chPref val="3"/>
        </dgm:presLayoutVars>
      </dgm:prSet>
      <dgm:spPr/>
      <dgm:t>
        <a:bodyPr/>
        <a:lstStyle/>
        <a:p>
          <a:endParaRPr kumimoji="1" lang="ja-JP" altLang="en-US"/>
        </a:p>
      </dgm:t>
    </dgm:pt>
    <dgm:pt modelId="{200119AF-715A-41D5-982D-8527935A4EDF}" type="pres">
      <dgm:prSet presAssocID="{B4F7076B-898A-423D-97B5-CE4884BC20FB}" presName="level3hierChild" presStyleCnt="0"/>
      <dgm:spPr/>
    </dgm:pt>
    <dgm:pt modelId="{91AACBDE-33FF-41E7-A1E0-41750AD970A8}" type="pres">
      <dgm:prSet presAssocID="{ECDDAE8D-901B-49B9-97B2-8213662B1C6E}" presName="conn2-1" presStyleLbl="parChTrans1D4" presStyleIdx="1" presStyleCnt="4"/>
      <dgm:spPr/>
      <dgm:t>
        <a:bodyPr/>
        <a:lstStyle/>
        <a:p>
          <a:endParaRPr kumimoji="1" lang="ja-JP" altLang="en-US"/>
        </a:p>
      </dgm:t>
    </dgm:pt>
    <dgm:pt modelId="{83600D96-4827-4457-8D22-7FC30EAAA443}" type="pres">
      <dgm:prSet presAssocID="{ECDDAE8D-901B-49B9-97B2-8213662B1C6E}" presName="connTx" presStyleLbl="parChTrans1D4" presStyleIdx="1" presStyleCnt="4"/>
      <dgm:spPr/>
      <dgm:t>
        <a:bodyPr/>
        <a:lstStyle/>
        <a:p>
          <a:endParaRPr kumimoji="1" lang="ja-JP" altLang="en-US"/>
        </a:p>
      </dgm:t>
    </dgm:pt>
    <dgm:pt modelId="{43077B6D-B708-4343-97B1-7F3B0783AF6E}" type="pres">
      <dgm:prSet presAssocID="{8F2C0127-28CB-4ACA-A92B-339660600D08}" presName="root2" presStyleCnt="0"/>
      <dgm:spPr/>
    </dgm:pt>
    <dgm:pt modelId="{EDE9C102-0D0A-40E1-B02F-D96D95F8E8EC}" type="pres">
      <dgm:prSet presAssocID="{8F2C0127-28CB-4ACA-A92B-339660600D08}" presName="LevelTwoTextNode" presStyleLbl="node4" presStyleIdx="1" presStyleCnt="4" custScaleX="161051" custScaleY="51316" custLinFactNeighborX="371" custLinFactNeighborY="-12743">
        <dgm:presLayoutVars>
          <dgm:chPref val="3"/>
        </dgm:presLayoutVars>
      </dgm:prSet>
      <dgm:spPr/>
      <dgm:t>
        <a:bodyPr/>
        <a:lstStyle/>
        <a:p>
          <a:endParaRPr kumimoji="1" lang="ja-JP" altLang="en-US"/>
        </a:p>
      </dgm:t>
    </dgm:pt>
    <dgm:pt modelId="{8B23BBC0-7FDF-4D45-9CB7-EBCB10DD6CE5}" type="pres">
      <dgm:prSet presAssocID="{8F2C0127-28CB-4ACA-A92B-339660600D08}" presName="level3hierChild" presStyleCnt="0"/>
      <dgm:spPr/>
    </dgm:pt>
    <dgm:pt modelId="{2C8A8B71-3D82-45FC-91D6-21E4F577C143}" type="pres">
      <dgm:prSet presAssocID="{9864DC15-A4B9-46AB-8BDF-00B1DB58D94E}" presName="conn2-1" presStyleLbl="parChTrans1D3" presStyleIdx="1" presStyleCnt="10"/>
      <dgm:spPr/>
      <dgm:t>
        <a:bodyPr/>
        <a:lstStyle/>
        <a:p>
          <a:endParaRPr kumimoji="1" lang="ja-JP" altLang="en-US"/>
        </a:p>
      </dgm:t>
    </dgm:pt>
    <dgm:pt modelId="{98D52197-B056-458A-A970-7B788A5E181E}" type="pres">
      <dgm:prSet presAssocID="{9864DC15-A4B9-46AB-8BDF-00B1DB58D94E}" presName="connTx" presStyleLbl="parChTrans1D3" presStyleIdx="1" presStyleCnt="10"/>
      <dgm:spPr/>
      <dgm:t>
        <a:bodyPr/>
        <a:lstStyle/>
        <a:p>
          <a:endParaRPr kumimoji="1" lang="ja-JP" altLang="en-US"/>
        </a:p>
      </dgm:t>
    </dgm:pt>
    <dgm:pt modelId="{F247BFCF-22BE-4EAA-AB29-B5E665DDD633}" type="pres">
      <dgm:prSet presAssocID="{A685CAEC-A84A-4201-AF40-3B32E0B703E7}" presName="root2" presStyleCnt="0"/>
      <dgm:spPr/>
    </dgm:pt>
    <dgm:pt modelId="{362E926E-432B-4AF5-A8A2-9523244C7E30}" type="pres">
      <dgm:prSet presAssocID="{A685CAEC-A84A-4201-AF40-3B32E0B703E7}" presName="LevelTwoTextNode" presStyleLbl="node3" presStyleIdx="1" presStyleCnt="10" custScaleX="214359" custScaleY="82645" custLinFactNeighborY="-22965">
        <dgm:presLayoutVars>
          <dgm:chPref val="3"/>
        </dgm:presLayoutVars>
      </dgm:prSet>
      <dgm:spPr/>
      <dgm:t>
        <a:bodyPr/>
        <a:lstStyle/>
        <a:p>
          <a:endParaRPr kumimoji="1" lang="ja-JP" altLang="en-US"/>
        </a:p>
      </dgm:t>
    </dgm:pt>
    <dgm:pt modelId="{EE72BF1A-5466-467A-9E41-4B6869800EE6}" type="pres">
      <dgm:prSet presAssocID="{A685CAEC-A84A-4201-AF40-3B32E0B703E7}" presName="level3hierChild" presStyleCnt="0"/>
      <dgm:spPr/>
    </dgm:pt>
    <dgm:pt modelId="{0B54B85F-C7B8-46B0-92A9-031FB1E4E455}" type="pres">
      <dgm:prSet presAssocID="{4143AAFC-A78C-4A17-8DE8-0A0C0B7F45DB}" presName="conn2-1" presStyleLbl="parChTrans1D4" presStyleIdx="2" presStyleCnt="4"/>
      <dgm:spPr/>
      <dgm:t>
        <a:bodyPr/>
        <a:lstStyle/>
        <a:p>
          <a:endParaRPr kumimoji="1" lang="ja-JP" altLang="en-US"/>
        </a:p>
      </dgm:t>
    </dgm:pt>
    <dgm:pt modelId="{963078CB-8DA7-45B9-AD82-7D6ECB3FE0B1}" type="pres">
      <dgm:prSet presAssocID="{4143AAFC-A78C-4A17-8DE8-0A0C0B7F45DB}" presName="connTx" presStyleLbl="parChTrans1D4" presStyleIdx="2" presStyleCnt="4"/>
      <dgm:spPr/>
      <dgm:t>
        <a:bodyPr/>
        <a:lstStyle/>
        <a:p>
          <a:endParaRPr kumimoji="1" lang="ja-JP" altLang="en-US"/>
        </a:p>
      </dgm:t>
    </dgm:pt>
    <dgm:pt modelId="{CBEBB4A7-B5F1-4AC7-B481-C86496E3C6D3}" type="pres">
      <dgm:prSet presAssocID="{4721B757-41CB-452C-B1B6-EA547C10CFC9}" presName="root2" presStyleCnt="0"/>
      <dgm:spPr/>
    </dgm:pt>
    <dgm:pt modelId="{10D42795-88F6-454C-B135-7493651F2185}" type="pres">
      <dgm:prSet presAssocID="{4721B757-41CB-452C-B1B6-EA547C10CFC9}" presName="LevelTwoTextNode" presStyleLbl="node4" presStyleIdx="2" presStyleCnt="4" custScaleX="161051" custScaleY="62093" custLinFactNeighborX="371" custLinFactNeighborY="-15300">
        <dgm:presLayoutVars>
          <dgm:chPref val="3"/>
        </dgm:presLayoutVars>
      </dgm:prSet>
      <dgm:spPr/>
      <dgm:t>
        <a:bodyPr/>
        <a:lstStyle/>
        <a:p>
          <a:endParaRPr kumimoji="1" lang="ja-JP" altLang="en-US"/>
        </a:p>
      </dgm:t>
    </dgm:pt>
    <dgm:pt modelId="{83DAC17F-C1E2-493A-BDFA-C533F4375068}" type="pres">
      <dgm:prSet presAssocID="{4721B757-41CB-452C-B1B6-EA547C10CFC9}" presName="level3hierChild" presStyleCnt="0"/>
      <dgm:spPr/>
    </dgm:pt>
    <dgm:pt modelId="{A121E7C7-8332-4A8C-BDAC-71636066A16E}" type="pres">
      <dgm:prSet presAssocID="{7FD34813-8573-48C0-8CC6-80877E459EC3}" presName="conn2-1" presStyleLbl="parChTrans1D4" presStyleIdx="3" presStyleCnt="4"/>
      <dgm:spPr/>
      <dgm:t>
        <a:bodyPr/>
        <a:lstStyle/>
        <a:p>
          <a:endParaRPr kumimoji="1" lang="ja-JP" altLang="en-US"/>
        </a:p>
      </dgm:t>
    </dgm:pt>
    <dgm:pt modelId="{1BB69A9A-225C-4E48-9F68-ECBFD9D63021}" type="pres">
      <dgm:prSet presAssocID="{7FD34813-8573-48C0-8CC6-80877E459EC3}" presName="connTx" presStyleLbl="parChTrans1D4" presStyleIdx="3" presStyleCnt="4"/>
      <dgm:spPr/>
      <dgm:t>
        <a:bodyPr/>
        <a:lstStyle/>
        <a:p>
          <a:endParaRPr kumimoji="1" lang="ja-JP" altLang="en-US"/>
        </a:p>
      </dgm:t>
    </dgm:pt>
    <dgm:pt modelId="{A5F90A1B-FE75-4B96-86C6-813E18B0B204}" type="pres">
      <dgm:prSet presAssocID="{B2C265BA-2236-4353-AB25-EC30413A03AA}" presName="root2" presStyleCnt="0"/>
      <dgm:spPr/>
    </dgm:pt>
    <dgm:pt modelId="{A808F4EB-F2C7-4285-BF27-250C78E7876A}" type="pres">
      <dgm:prSet presAssocID="{B2C265BA-2236-4353-AB25-EC30413A03AA}" presName="LevelTwoTextNode" presStyleLbl="node4" presStyleIdx="3" presStyleCnt="4" custScaleX="161051" custScaleY="62093" custLinFactNeighborX="371" custLinFactNeighborY="-15300">
        <dgm:presLayoutVars>
          <dgm:chPref val="3"/>
        </dgm:presLayoutVars>
      </dgm:prSet>
      <dgm:spPr/>
      <dgm:t>
        <a:bodyPr/>
        <a:lstStyle/>
        <a:p>
          <a:endParaRPr kumimoji="1" lang="ja-JP" altLang="en-US"/>
        </a:p>
      </dgm:t>
    </dgm:pt>
    <dgm:pt modelId="{C414742F-1C8D-4006-948D-EEDE00AD1DAC}" type="pres">
      <dgm:prSet presAssocID="{B2C265BA-2236-4353-AB25-EC30413A03AA}" presName="level3hierChild" presStyleCnt="0"/>
      <dgm:spPr/>
    </dgm:pt>
    <dgm:pt modelId="{D071414C-3653-4650-A586-4A35AE5C80EE}" type="pres">
      <dgm:prSet presAssocID="{5B6274AF-3B28-43CD-908D-53DE9484E8F9}" presName="conn2-1" presStyleLbl="parChTrans1D2" presStyleIdx="2" presStyleCnt="5"/>
      <dgm:spPr/>
      <dgm:t>
        <a:bodyPr/>
        <a:lstStyle/>
        <a:p>
          <a:endParaRPr kumimoji="1" lang="ja-JP" altLang="en-US"/>
        </a:p>
      </dgm:t>
    </dgm:pt>
    <dgm:pt modelId="{298294D8-EA72-4233-8EE1-8D84C95058EA}" type="pres">
      <dgm:prSet presAssocID="{5B6274AF-3B28-43CD-908D-53DE9484E8F9}" presName="connTx" presStyleLbl="parChTrans1D2" presStyleIdx="2" presStyleCnt="5"/>
      <dgm:spPr/>
      <dgm:t>
        <a:bodyPr/>
        <a:lstStyle/>
        <a:p>
          <a:endParaRPr kumimoji="1" lang="ja-JP" altLang="en-US"/>
        </a:p>
      </dgm:t>
    </dgm:pt>
    <dgm:pt modelId="{55987BB9-CBB8-486D-96B2-CAF739FBC2F9}" type="pres">
      <dgm:prSet presAssocID="{B6E1D921-182E-4048-BDC8-724A0C897426}" presName="root2" presStyleCnt="0"/>
      <dgm:spPr/>
    </dgm:pt>
    <dgm:pt modelId="{9D953FA6-05F7-4775-B1D4-2E3459D67464}" type="pres">
      <dgm:prSet presAssocID="{B6E1D921-182E-4048-BDC8-724A0C897426}" presName="LevelTwoTextNode" presStyleLbl="node2" presStyleIdx="2" presStyleCnt="5" custScaleX="161051" custScaleY="75132" custLinFactNeighborY="-22968">
        <dgm:presLayoutVars>
          <dgm:chPref val="3"/>
        </dgm:presLayoutVars>
      </dgm:prSet>
      <dgm:spPr/>
      <dgm:t>
        <a:bodyPr/>
        <a:lstStyle/>
        <a:p>
          <a:endParaRPr kumimoji="1" lang="ja-JP" altLang="en-US"/>
        </a:p>
      </dgm:t>
    </dgm:pt>
    <dgm:pt modelId="{2DAC249A-9FC1-492A-9380-5FDB9CF256AE}" type="pres">
      <dgm:prSet presAssocID="{B6E1D921-182E-4048-BDC8-724A0C897426}" presName="level3hierChild" presStyleCnt="0"/>
      <dgm:spPr/>
    </dgm:pt>
    <dgm:pt modelId="{CB8A3205-89AD-42D2-810E-97C46EB82B60}" type="pres">
      <dgm:prSet presAssocID="{ECD6E9AD-E638-401C-942E-506A3181BB6C}" presName="conn2-1" presStyleLbl="parChTrans1D3" presStyleIdx="2" presStyleCnt="10"/>
      <dgm:spPr/>
      <dgm:t>
        <a:bodyPr/>
        <a:lstStyle/>
        <a:p>
          <a:endParaRPr kumimoji="1" lang="ja-JP" altLang="en-US"/>
        </a:p>
      </dgm:t>
    </dgm:pt>
    <dgm:pt modelId="{A456E213-2A1A-4EE4-ACB3-D489A3B027CE}" type="pres">
      <dgm:prSet presAssocID="{ECD6E9AD-E638-401C-942E-506A3181BB6C}" presName="connTx" presStyleLbl="parChTrans1D3" presStyleIdx="2" presStyleCnt="10"/>
      <dgm:spPr/>
      <dgm:t>
        <a:bodyPr/>
        <a:lstStyle/>
        <a:p>
          <a:endParaRPr kumimoji="1" lang="ja-JP" altLang="en-US"/>
        </a:p>
      </dgm:t>
    </dgm:pt>
    <dgm:pt modelId="{8BE0EC91-08D8-4C1C-8494-0E9B1ED782CA}" type="pres">
      <dgm:prSet presAssocID="{633AB0CB-8B11-4D99-B31C-BEA8422D50EC}" presName="root2" presStyleCnt="0"/>
      <dgm:spPr/>
    </dgm:pt>
    <dgm:pt modelId="{E9ADF1D5-730A-46CA-A3D7-DF18E387141A}" type="pres">
      <dgm:prSet presAssocID="{633AB0CB-8B11-4D99-B31C-BEA8422D50EC}" presName="LevelTwoTextNode" presStyleLbl="node3" presStyleIdx="2" presStyleCnt="10" custScaleX="214359" custScaleY="62093" custLinFactNeighborY="-22968">
        <dgm:presLayoutVars>
          <dgm:chPref val="3"/>
        </dgm:presLayoutVars>
      </dgm:prSet>
      <dgm:spPr/>
      <dgm:t>
        <a:bodyPr/>
        <a:lstStyle/>
        <a:p>
          <a:endParaRPr kumimoji="1" lang="ja-JP" altLang="en-US"/>
        </a:p>
      </dgm:t>
    </dgm:pt>
    <dgm:pt modelId="{DA2A4698-90B8-4E30-BBEC-59F4742E6D38}" type="pres">
      <dgm:prSet presAssocID="{633AB0CB-8B11-4D99-B31C-BEA8422D50EC}" presName="level3hierChild" presStyleCnt="0"/>
      <dgm:spPr/>
    </dgm:pt>
    <dgm:pt modelId="{C8CEEAEF-30E4-4C2B-A31A-86B159A3EBC8}" type="pres">
      <dgm:prSet presAssocID="{0C1B9D95-63AC-4041-9B25-8D36984D1545}" presName="conn2-1" presStyleLbl="parChTrans1D3" presStyleIdx="3" presStyleCnt="10"/>
      <dgm:spPr/>
      <dgm:t>
        <a:bodyPr/>
        <a:lstStyle/>
        <a:p>
          <a:endParaRPr kumimoji="1" lang="ja-JP" altLang="en-US"/>
        </a:p>
      </dgm:t>
    </dgm:pt>
    <dgm:pt modelId="{D6C76E7B-227D-4F1B-96E7-70926C7E3017}" type="pres">
      <dgm:prSet presAssocID="{0C1B9D95-63AC-4041-9B25-8D36984D1545}" presName="connTx" presStyleLbl="parChTrans1D3" presStyleIdx="3" presStyleCnt="10"/>
      <dgm:spPr/>
      <dgm:t>
        <a:bodyPr/>
        <a:lstStyle/>
        <a:p>
          <a:endParaRPr kumimoji="1" lang="ja-JP" altLang="en-US"/>
        </a:p>
      </dgm:t>
    </dgm:pt>
    <dgm:pt modelId="{C0B3B843-24A1-400D-A325-616A513DD20F}" type="pres">
      <dgm:prSet presAssocID="{0C09D163-D529-4347-9107-4F457C3115E8}" presName="root2" presStyleCnt="0"/>
      <dgm:spPr/>
    </dgm:pt>
    <dgm:pt modelId="{5E3A3560-7862-4420-A061-F9CD45ECD8D7}" type="pres">
      <dgm:prSet presAssocID="{0C09D163-D529-4347-9107-4F457C3115E8}" presName="LevelTwoTextNode" presStyleLbl="node3" presStyleIdx="3" presStyleCnt="10" custScaleX="214359" custScaleY="56448" custLinFactNeighborY="-22968">
        <dgm:presLayoutVars>
          <dgm:chPref val="3"/>
        </dgm:presLayoutVars>
      </dgm:prSet>
      <dgm:spPr/>
      <dgm:t>
        <a:bodyPr/>
        <a:lstStyle/>
        <a:p>
          <a:endParaRPr kumimoji="1" lang="ja-JP" altLang="en-US"/>
        </a:p>
      </dgm:t>
    </dgm:pt>
    <dgm:pt modelId="{A126746F-1933-4F44-B0A5-EC9FB4673287}" type="pres">
      <dgm:prSet presAssocID="{0C09D163-D529-4347-9107-4F457C3115E8}" presName="level3hierChild" presStyleCnt="0"/>
      <dgm:spPr/>
    </dgm:pt>
    <dgm:pt modelId="{35AEBBF5-D820-41B3-B557-741F0C91638F}" type="pres">
      <dgm:prSet presAssocID="{72942335-7F43-4492-90FB-D92E925700D2}" presName="conn2-1" presStyleLbl="parChTrans1D3" presStyleIdx="4" presStyleCnt="10"/>
      <dgm:spPr/>
      <dgm:t>
        <a:bodyPr/>
        <a:lstStyle/>
        <a:p>
          <a:endParaRPr kumimoji="1" lang="ja-JP" altLang="en-US"/>
        </a:p>
      </dgm:t>
    </dgm:pt>
    <dgm:pt modelId="{5567C5FA-7AE1-4EEB-8E35-B35CED5D64DD}" type="pres">
      <dgm:prSet presAssocID="{72942335-7F43-4492-90FB-D92E925700D2}" presName="connTx" presStyleLbl="parChTrans1D3" presStyleIdx="4" presStyleCnt="10"/>
      <dgm:spPr/>
      <dgm:t>
        <a:bodyPr/>
        <a:lstStyle/>
        <a:p>
          <a:endParaRPr kumimoji="1" lang="ja-JP" altLang="en-US"/>
        </a:p>
      </dgm:t>
    </dgm:pt>
    <dgm:pt modelId="{9B4E8759-20E5-4023-8F63-7191AD31C943}" type="pres">
      <dgm:prSet presAssocID="{83EC7C1F-6F40-4F31-A48E-821B8F7BC3AF}" presName="root2" presStyleCnt="0"/>
      <dgm:spPr/>
    </dgm:pt>
    <dgm:pt modelId="{4DDD3F42-EED2-49B0-965D-89CDD5BC8AA1}" type="pres">
      <dgm:prSet presAssocID="{83EC7C1F-6F40-4F31-A48E-821B8F7BC3AF}" presName="LevelTwoTextNode" presStyleLbl="node3" presStyleIdx="4" presStyleCnt="10" custScaleX="214359" custScaleY="56448" custLinFactNeighborY="-22968">
        <dgm:presLayoutVars>
          <dgm:chPref val="3"/>
        </dgm:presLayoutVars>
      </dgm:prSet>
      <dgm:spPr/>
      <dgm:t>
        <a:bodyPr/>
        <a:lstStyle/>
        <a:p>
          <a:endParaRPr kumimoji="1" lang="ja-JP" altLang="en-US"/>
        </a:p>
      </dgm:t>
    </dgm:pt>
    <dgm:pt modelId="{5FA53BD8-599C-4955-9BB6-4085F6486812}" type="pres">
      <dgm:prSet presAssocID="{83EC7C1F-6F40-4F31-A48E-821B8F7BC3AF}" presName="level3hierChild" presStyleCnt="0"/>
      <dgm:spPr/>
    </dgm:pt>
    <dgm:pt modelId="{1175853E-FDC5-49DD-9AAD-6C3314A84FA0}" type="pres">
      <dgm:prSet presAssocID="{1DC6C766-D3FE-459A-A5C3-E6A4AB0203D2}" presName="conn2-1" presStyleLbl="parChTrans1D2" presStyleIdx="3" presStyleCnt="5"/>
      <dgm:spPr/>
      <dgm:t>
        <a:bodyPr/>
        <a:lstStyle/>
        <a:p>
          <a:endParaRPr kumimoji="1" lang="ja-JP" altLang="en-US"/>
        </a:p>
      </dgm:t>
    </dgm:pt>
    <dgm:pt modelId="{BA19CF10-F31E-4BAD-B72C-E817494E746D}" type="pres">
      <dgm:prSet presAssocID="{1DC6C766-D3FE-459A-A5C3-E6A4AB0203D2}" presName="connTx" presStyleLbl="parChTrans1D2" presStyleIdx="3" presStyleCnt="5"/>
      <dgm:spPr/>
      <dgm:t>
        <a:bodyPr/>
        <a:lstStyle/>
        <a:p>
          <a:endParaRPr kumimoji="1" lang="ja-JP" altLang="en-US"/>
        </a:p>
      </dgm:t>
    </dgm:pt>
    <dgm:pt modelId="{D438BA5D-5B72-4921-B695-68BB7D43C991}" type="pres">
      <dgm:prSet presAssocID="{FCBF3A01-E91B-4DD1-B42C-490771F3EA12}" presName="root2" presStyleCnt="0"/>
      <dgm:spPr/>
    </dgm:pt>
    <dgm:pt modelId="{75D0B7BA-6E7F-48B0-B2DD-2C99F87E2392}" type="pres">
      <dgm:prSet presAssocID="{FCBF3A01-E91B-4DD1-B42C-490771F3EA12}" presName="LevelTwoTextNode" presStyleLbl="node2" presStyleIdx="3" presStyleCnt="5" custScaleX="161051" custScaleY="68302" custLinFactNeighborY="23">
        <dgm:presLayoutVars>
          <dgm:chPref val="3"/>
        </dgm:presLayoutVars>
      </dgm:prSet>
      <dgm:spPr/>
      <dgm:t>
        <a:bodyPr/>
        <a:lstStyle/>
        <a:p>
          <a:endParaRPr kumimoji="1" lang="ja-JP" altLang="en-US"/>
        </a:p>
      </dgm:t>
    </dgm:pt>
    <dgm:pt modelId="{024FF0C6-0589-491D-8ECE-1D1BF84C70D0}" type="pres">
      <dgm:prSet presAssocID="{FCBF3A01-E91B-4DD1-B42C-490771F3EA12}" presName="level3hierChild" presStyleCnt="0"/>
      <dgm:spPr/>
    </dgm:pt>
    <dgm:pt modelId="{ED0CAD46-8095-4333-AA58-65B5D962125E}" type="pres">
      <dgm:prSet presAssocID="{8E0CF490-21E8-4747-AEC0-7686E6A5E200}" presName="conn2-1" presStyleLbl="parChTrans1D2" presStyleIdx="4" presStyleCnt="5"/>
      <dgm:spPr/>
      <dgm:t>
        <a:bodyPr/>
        <a:lstStyle/>
        <a:p>
          <a:endParaRPr kumimoji="1" lang="ja-JP" altLang="en-US"/>
        </a:p>
      </dgm:t>
    </dgm:pt>
    <dgm:pt modelId="{6D3657F1-1154-41D8-B848-450BF9C732DC}" type="pres">
      <dgm:prSet presAssocID="{8E0CF490-21E8-4747-AEC0-7686E6A5E200}" presName="connTx" presStyleLbl="parChTrans1D2" presStyleIdx="4" presStyleCnt="5"/>
      <dgm:spPr/>
      <dgm:t>
        <a:bodyPr/>
        <a:lstStyle/>
        <a:p>
          <a:endParaRPr kumimoji="1" lang="ja-JP" altLang="en-US"/>
        </a:p>
      </dgm:t>
    </dgm:pt>
    <dgm:pt modelId="{303B5872-A5E6-4E6B-AC92-E32DEDAE8D4B}" type="pres">
      <dgm:prSet presAssocID="{0F70F376-AB1F-4B3C-A51F-C1817C6F7CB7}" presName="root2" presStyleCnt="0"/>
      <dgm:spPr/>
    </dgm:pt>
    <dgm:pt modelId="{BC508720-A323-4727-95C4-275FE597D8EC}" type="pres">
      <dgm:prSet presAssocID="{0F70F376-AB1F-4B3C-A51F-C1817C6F7CB7}" presName="LevelTwoTextNode" presStyleLbl="node2" presStyleIdx="4" presStyleCnt="5" custScaleX="161051" custScaleY="68302" custLinFactNeighborY="-15306">
        <dgm:presLayoutVars>
          <dgm:chPref val="3"/>
        </dgm:presLayoutVars>
      </dgm:prSet>
      <dgm:spPr/>
      <dgm:t>
        <a:bodyPr/>
        <a:lstStyle/>
        <a:p>
          <a:endParaRPr kumimoji="1" lang="ja-JP" altLang="en-US"/>
        </a:p>
      </dgm:t>
    </dgm:pt>
    <dgm:pt modelId="{63EFDDB8-C7C3-4AF9-8EE8-59D533D6A778}" type="pres">
      <dgm:prSet presAssocID="{0F70F376-AB1F-4B3C-A51F-C1817C6F7CB7}" presName="level3hierChild" presStyleCnt="0"/>
      <dgm:spPr/>
    </dgm:pt>
    <dgm:pt modelId="{0D034AB0-6B9A-4DF5-8472-499E9C068F27}" type="pres">
      <dgm:prSet presAssocID="{6FCDD6B8-04F5-47AE-9460-7A24AF4CAB8D}" presName="conn2-1" presStyleLbl="parChTrans1D3" presStyleIdx="5" presStyleCnt="10"/>
      <dgm:spPr/>
      <dgm:t>
        <a:bodyPr/>
        <a:lstStyle/>
        <a:p>
          <a:endParaRPr kumimoji="1" lang="ja-JP" altLang="en-US"/>
        </a:p>
      </dgm:t>
    </dgm:pt>
    <dgm:pt modelId="{F8535FF1-47E6-4CA7-9935-75F38B1CD95D}" type="pres">
      <dgm:prSet presAssocID="{6FCDD6B8-04F5-47AE-9460-7A24AF4CAB8D}" presName="connTx" presStyleLbl="parChTrans1D3" presStyleIdx="5" presStyleCnt="10"/>
      <dgm:spPr/>
      <dgm:t>
        <a:bodyPr/>
        <a:lstStyle/>
        <a:p>
          <a:endParaRPr kumimoji="1" lang="ja-JP" altLang="en-US"/>
        </a:p>
      </dgm:t>
    </dgm:pt>
    <dgm:pt modelId="{9F3E70FE-A93E-4505-9844-47CB6AB7BA8B}" type="pres">
      <dgm:prSet presAssocID="{C971C309-3051-4634-A044-956F18AC6851}" presName="root2" presStyleCnt="0"/>
      <dgm:spPr/>
    </dgm:pt>
    <dgm:pt modelId="{1133AF82-A490-4545-8750-4820D33B0AEA}" type="pres">
      <dgm:prSet presAssocID="{C971C309-3051-4634-A044-956F18AC6851}" presName="LevelTwoTextNode" presStyleLbl="node3" presStyleIdx="5" presStyleCnt="10" custScaleX="214359" custScaleY="56448" custLinFactNeighborY="-15306">
        <dgm:presLayoutVars>
          <dgm:chPref val="3"/>
        </dgm:presLayoutVars>
      </dgm:prSet>
      <dgm:spPr/>
      <dgm:t>
        <a:bodyPr/>
        <a:lstStyle/>
        <a:p>
          <a:endParaRPr kumimoji="1" lang="ja-JP" altLang="en-US"/>
        </a:p>
      </dgm:t>
    </dgm:pt>
    <dgm:pt modelId="{476CCE22-20BE-423F-8F74-249F57F6896B}" type="pres">
      <dgm:prSet presAssocID="{C971C309-3051-4634-A044-956F18AC6851}" presName="level3hierChild" presStyleCnt="0"/>
      <dgm:spPr/>
    </dgm:pt>
    <dgm:pt modelId="{3C6C097F-19E6-4FEB-B977-DD7556441FF8}" type="pres">
      <dgm:prSet presAssocID="{7B2E9CDD-117E-4A39-A9D5-5112F1508175}" presName="conn2-1" presStyleLbl="parChTrans1D3" presStyleIdx="6" presStyleCnt="10"/>
      <dgm:spPr/>
      <dgm:t>
        <a:bodyPr/>
        <a:lstStyle/>
        <a:p>
          <a:endParaRPr kumimoji="1" lang="ja-JP" altLang="en-US"/>
        </a:p>
      </dgm:t>
    </dgm:pt>
    <dgm:pt modelId="{29C11189-743F-4577-B1D7-A3AE6EF84B3D}" type="pres">
      <dgm:prSet presAssocID="{7B2E9CDD-117E-4A39-A9D5-5112F1508175}" presName="connTx" presStyleLbl="parChTrans1D3" presStyleIdx="6" presStyleCnt="10"/>
      <dgm:spPr/>
      <dgm:t>
        <a:bodyPr/>
        <a:lstStyle/>
        <a:p>
          <a:endParaRPr kumimoji="1" lang="ja-JP" altLang="en-US"/>
        </a:p>
      </dgm:t>
    </dgm:pt>
    <dgm:pt modelId="{51F88F11-8F22-47DD-BE47-2AA43AF8D293}" type="pres">
      <dgm:prSet presAssocID="{2C4A9001-E0E7-4709-ACE2-F1545DD53E31}" presName="root2" presStyleCnt="0"/>
      <dgm:spPr/>
    </dgm:pt>
    <dgm:pt modelId="{ACD3DA2E-EF22-4009-9795-0A0D9A5028AF}" type="pres">
      <dgm:prSet presAssocID="{2C4A9001-E0E7-4709-ACE2-F1545DD53E31}" presName="LevelTwoTextNode" presStyleLbl="node3" presStyleIdx="6" presStyleCnt="10" custScaleX="214359" custScaleY="56448" custLinFactNeighborY="-15306">
        <dgm:presLayoutVars>
          <dgm:chPref val="3"/>
        </dgm:presLayoutVars>
      </dgm:prSet>
      <dgm:spPr/>
      <dgm:t>
        <a:bodyPr/>
        <a:lstStyle/>
        <a:p>
          <a:endParaRPr kumimoji="1" lang="ja-JP" altLang="en-US"/>
        </a:p>
      </dgm:t>
    </dgm:pt>
    <dgm:pt modelId="{8DFB4DB1-1ED4-41F3-80C9-246E5D782208}" type="pres">
      <dgm:prSet presAssocID="{2C4A9001-E0E7-4709-ACE2-F1545DD53E31}" presName="level3hierChild" presStyleCnt="0"/>
      <dgm:spPr/>
    </dgm:pt>
    <dgm:pt modelId="{B5CEEFAF-5291-40AD-A651-62E863BFF74F}" type="pres">
      <dgm:prSet presAssocID="{04E65CE7-CD27-4A36-8C3C-A728B4D6EDD7}" presName="conn2-1" presStyleLbl="parChTrans1D3" presStyleIdx="7" presStyleCnt="10"/>
      <dgm:spPr/>
      <dgm:t>
        <a:bodyPr/>
        <a:lstStyle/>
        <a:p>
          <a:endParaRPr kumimoji="1" lang="ja-JP" altLang="en-US"/>
        </a:p>
      </dgm:t>
    </dgm:pt>
    <dgm:pt modelId="{4F6F19EE-1883-4C59-A45D-C6D79B076219}" type="pres">
      <dgm:prSet presAssocID="{04E65CE7-CD27-4A36-8C3C-A728B4D6EDD7}" presName="connTx" presStyleLbl="parChTrans1D3" presStyleIdx="7" presStyleCnt="10"/>
      <dgm:spPr/>
      <dgm:t>
        <a:bodyPr/>
        <a:lstStyle/>
        <a:p>
          <a:endParaRPr kumimoji="1" lang="ja-JP" altLang="en-US"/>
        </a:p>
      </dgm:t>
    </dgm:pt>
    <dgm:pt modelId="{E198A6D0-344E-4A45-A83F-8A66617FC25D}" type="pres">
      <dgm:prSet presAssocID="{824223B2-4B7F-44C5-A545-C134924AE4D8}" presName="root2" presStyleCnt="0"/>
      <dgm:spPr/>
    </dgm:pt>
    <dgm:pt modelId="{87A16363-17D3-4224-B263-199A9B1B44AB}" type="pres">
      <dgm:prSet presAssocID="{824223B2-4B7F-44C5-A545-C134924AE4D8}" presName="LevelTwoTextNode" presStyleLbl="node3" presStyleIdx="7" presStyleCnt="10" custScaleX="214359" custScaleY="56448" custLinFactNeighborY="-15306">
        <dgm:presLayoutVars>
          <dgm:chPref val="3"/>
        </dgm:presLayoutVars>
      </dgm:prSet>
      <dgm:spPr/>
      <dgm:t>
        <a:bodyPr/>
        <a:lstStyle/>
        <a:p>
          <a:endParaRPr kumimoji="1" lang="ja-JP" altLang="en-US"/>
        </a:p>
      </dgm:t>
    </dgm:pt>
    <dgm:pt modelId="{892FDC3A-7CA1-4FD7-89CC-360C0051C674}" type="pres">
      <dgm:prSet presAssocID="{824223B2-4B7F-44C5-A545-C134924AE4D8}" presName="level3hierChild" presStyleCnt="0"/>
      <dgm:spPr/>
    </dgm:pt>
    <dgm:pt modelId="{61A421B0-8694-4DD1-A737-7B5F65C55C63}" type="pres">
      <dgm:prSet presAssocID="{D21C6BE2-0AF5-42D5-9D00-DE943E1DD344}" presName="conn2-1" presStyleLbl="parChTrans1D3" presStyleIdx="8" presStyleCnt="10"/>
      <dgm:spPr/>
      <dgm:t>
        <a:bodyPr/>
        <a:lstStyle/>
        <a:p>
          <a:endParaRPr kumimoji="1" lang="ja-JP" altLang="en-US"/>
        </a:p>
      </dgm:t>
    </dgm:pt>
    <dgm:pt modelId="{21479786-B092-4E59-AEDA-B873B253FAA9}" type="pres">
      <dgm:prSet presAssocID="{D21C6BE2-0AF5-42D5-9D00-DE943E1DD344}" presName="connTx" presStyleLbl="parChTrans1D3" presStyleIdx="8" presStyleCnt="10"/>
      <dgm:spPr/>
      <dgm:t>
        <a:bodyPr/>
        <a:lstStyle/>
        <a:p>
          <a:endParaRPr kumimoji="1" lang="ja-JP" altLang="en-US"/>
        </a:p>
      </dgm:t>
    </dgm:pt>
    <dgm:pt modelId="{0D8A7DF4-6918-4988-924F-09B393D6EA0C}" type="pres">
      <dgm:prSet presAssocID="{F3122972-5E0B-4FFA-8E93-417FD181C159}" presName="root2" presStyleCnt="0"/>
      <dgm:spPr/>
    </dgm:pt>
    <dgm:pt modelId="{8528AFD5-7770-4BB7-BFD8-0BC3DBECA0E0}" type="pres">
      <dgm:prSet presAssocID="{F3122972-5E0B-4FFA-8E93-417FD181C159}" presName="LevelTwoTextNode" presStyleLbl="node3" presStyleIdx="8" presStyleCnt="10" custScaleX="214359" custScaleY="56448" custLinFactNeighborY="-15306">
        <dgm:presLayoutVars>
          <dgm:chPref val="3"/>
        </dgm:presLayoutVars>
      </dgm:prSet>
      <dgm:spPr/>
      <dgm:t>
        <a:bodyPr/>
        <a:lstStyle/>
        <a:p>
          <a:endParaRPr kumimoji="1" lang="ja-JP" altLang="en-US"/>
        </a:p>
      </dgm:t>
    </dgm:pt>
    <dgm:pt modelId="{191D35A3-458F-43E9-B15A-865B9541C285}" type="pres">
      <dgm:prSet presAssocID="{F3122972-5E0B-4FFA-8E93-417FD181C159}" presName="level3hierChild" presStyleCnt="0"/>
      <dgm:spPr/>
    </dgm:pt>
    <dgm:pt modelId="{96B70007-EEB8-481A-8CF1-42255D59D55C}" type="pres">
      <dgm:prSet presAssocID="{C75CC8E4-2085-4773-99F8-7A8EF93A127B}" presName="conn2-1" presStyleLbl="parChTrans1D3" presStyleIdx="9" presStyleCnt="10"/>
      <dgm:spPr/>
      <dgm:t>
        <a:bodyPr/>
        <a:lstStyle/>
        <a:p>
          <a:endParaRPr kumimoji="1" lang="ja-JP" altLang="en-US"/>
        </a:p>
      </dgm:t>
    </dgm:pt>
    <dgm:pt modelId="{BD01BC89-FAF6-45C0-8FBA-B3CEF4D381BB}" type="pres">
      <dgm:prSet presAssocID="{C75CC8E4-2085-4773-99F8-7A8EF93A127B}" presName="connTx" presStyleLbl="parChTrans1D3" presStyleIdx="9" presStyleCnt="10"/>
      <dgm:spPr/>
      <dgm:t>
        <a:bodyPr/>
        <a:lstStyle/>
        <a:p>
          <a:endParaRPr kumimoji="1" lang="ja-JP" altLang="en-US"/>
        </a:p>
      </dgm:t>
    </dgm:pt>
    <dgm:pt modelId="{8E20FDB1-48F4-4E02-9889-CB8BB90DD4EB}" type="pres">
      <dgm:prSet presAssocID="{23B38D7C-3CC3-483E-95A2-BBA7D9CEC56B}" presName="root2" presStyleCnt="0"/>
      <dgm:spPr/>
    </dgm:pt>
    <dgm:pt modelId="{3B7C543B-9D5A-4905-B5DC-866673B0903C}" type="pres">
      <dgm:prSet presAssocID="{23B38D7C-3CC3-483E-95A2-BBA7D9CEC56B}" presName="LevelTwoTextNode" presStyleLbl="node3" presStyleIdx="9" presStyleCnt="10" custScaleX="214359" custScaleY="56448" custLinFactNeighborY="-15306">
        <dgm:presLayoutVars>
          <dgm:chPref val="3"/>
        </dgm:presLayoutVars>
      </dgm:prSet>
      <dgm:spPr/>
      <dgm:t>
        <a:bodyPr/>
        <a:lstStyle/>
        <a:p>
          <a:endParaRPr kumimoji="1" lang="ja-JP" altLang="en-US"/>
        </a:p>
      </dgm:t>
    </dgm:pt>
    <dgm:pt modelId="{BF9193F1-8F1E-4B08-9F26-D252CAEAC881}" type="pres">
      <dgm:prSet presAssocID="{23B38D7C-3CC3-483E-95A2-BBA7D9CEC56B}" presName="level3hierChild" presStyleCnt="0"/>
      <dgm:spPr/>
    </dgm:pt>
  </dgm:ptLst>
  <dgm:cxnLst>
    <dgm:cxn modelId="{2216FA57-AA05-4000-BB80-C2AAF993FA51}" type="presOf" srcId="{72942335-7F43-4492-90FB-D92E925700D2}" destId="{35AEBBF5-D820-41B3-B557-741F0C91638F}" srcOrd="0" destOrd="0" presId="urn:microsoft.com/office/officeart/2005/8/layout/hierarchy2"/>
    <dgm:cxn modelId="{95210FCE-4BDE-475E-9C5E-E8FB2957EC8F}" type="presOf" srcId="{6FCDD6B8-04F5-47AE-9460-7A24AF4CAB8D}" destId="{F8535FF1-47E6-4CA7-9935-75F38B1CD95D}" srcOrd="1" destOrd="0" presId="urn:microsoft.com/office/officeart/2005/8/layout/hierarchy2"/>
    <dgm:cxn modelId="{0A33FD00-3F91-47CE-9353-230FFB3787DA}" srcId="{0F70F376-AB1F-4B3C-A51F-C1817C6F7CB7}" destId="{23B38D7C-3CC3-483E-95A2-BBA7D9CEC56B}" srcOrd="4" destOrd="0" parTransId="{C75CC8E4-2085-4773-99F8-7A8EF93A127B}" sibTransId="{A43D6451-2E60-4904-B1BF-C09BC701E89D}"/>
    <dgm:cxn modelId="{88409C93-6473-4B06-A892-10FB401A7796}" type="presOf" srcId="{6889CFF1-8CCD-47CA-BDD5-44C4C4B2C7EC}" destId="{7DB6BA9B-35D5-42C0-92D8-5C96B56CA5A5}" srcOrd="0" destOrd="0" presId="urn:microsoft.com/office/officeart/2005/8/layout/hierarchy2"/>
    <dgm:cxn modelId="{8826CFF4-4044-40A9-BA4A-4FD2F75BB963}" type="presOf" srcId="{B2C265BA-2236-4353-AB25-EC30413A03AA}" destId="{A808F4EB-F2C7-4285-BF27-250C78E7876A}" srcOrd="0" destOrd="0" presId="urn:microsoft.com/office/officeart/2005/8/layout/hierarchy2"/>
    <dgm:cxn modelId="{F3C0153E-FA25-4AD4-BD31-150D3B09FD5A}" type="presOf" srcId="{4143AAFC-A78C-4A17-8DE8-0A0C0B7F45DB}" destId="{963078CB-8DA7-45B9-AD82-7D6ECB3FE0B1}" srcOrd="1" destOrd="0" presId="urn:microsoft.com/office/officeart/2005/8/layout/hierarchy2"/>
    <dgm:cxn modelId="{42A93323-18B9-46BD-9E37-565A03F8EF9E}" type="presOf" srcId="{7B2E9CDD-117E-4A39-A9D5-5112F1508175}" destId="{29C11189-743F-4577-B1D7-A3AE6EF84B3D}" srcOrd="1" destOrd="0" presId="urn:microsoft.com/office/officeart/2005/8/layout/hierarchy2"/>
    <dgm:cxn modelId="{B472C232-5633-4631-BA37-C9A9F15972D9}" srcId="{0F70F376-AB1F-4B3C-A51F-C1817C6F7CB7}" destId="{C971C309-3051-4634-A044-956F18AC6851}" srcOrd="0" destOrd="0" parTransId="{6FCDD6B8-04F5-47AE-9460-7A24AF4CAB8D}" sibTransId="{A0468C3A-65CE-49BF-9682-4AA7BE9FE0B0}"/>
    <dgm:cxn modelId="{6259673E-CE23-4D87-83E7-EAD6022708CA}" type="presOf" srcId="{9864DC15-A4B9-46AB-8BDF-00B1DB58D94E}" destId="{2C8A8B71-3D82-45FC-91D6-21E4F577C143}" srcOrd="0" destOrd="0" presId="urn:microsoft.com/office/officeart/2005/8/layout/hierarchy2"/>
    <dgm:cxn modelId="{E2D0CD7C-3401-4217-8832-C119A7FD6873}" srcId="{74438B7B-3232-4EFB-B958-361C21D60420}" destId="{A5AF2FE5-E926-46DF-9012-1256D372DB38}" srcOrd="0" destOrd="0" parTransId="{D32D4521-141B-4F37-938C-42DB91F3E3F5}" sibTransId="{CB2FD080-99B3-4691-8A7D-D7C01681E462}"/>
    <dgm:cxn modelId="{73060D4F-43F8-4A17-844B-F564D12CF4AF}" type="presOf" srcId="{0C1B9D95-63AC-4041-9B25-8D36984D1545}" destId="{C8CEEAEF-30E4-4C2B-A31A-86B159A3EBC8}" srcOrd="0" destOrd="0" presId="urn:microsoft.com/office/officeart/2005/8/layout/hierarchy2"/>
    <dgm:cxn modelId="{E88AA480-EF03-4170-9401-B7AEDB7B1F08}" srcId="{373312FE-2544-4CBA-9AAE-C2888DA43FBA}" destId="{0F70F376-AB1F-4B3C-A51F-C1817C6F7CB7}" srcOrd="4" destOrd="0" parTransId="{8E0CF490-21E8-4747-AEC0-7686E6A5E200}" sibTransId="{8E6690B3-DD80-40EE-8421-6A5F9CB4938A}"/>
    <dgm:cxn modelId="{549F15AB-2586-4E62-9AA7-20093A8B233F}" type="presOf" srcId="{264DD244-DAC0-4CCA-BFCA-0AC350FFFF4B}" destId="{23E4A298-627C-4164-A581-B66014E337C2}" srcOrd="0" destOrd="0" presId="urn:microsoft.com/office/officeart/2005/8/layout/hierarchy2"/>
    <dgm:cxn modelId="{5BDE58FE-B4B9-4BC5-B891-4A9469A62D81}" type="presOf" srcId="{A5AF2FE5-E926-46DF-9012-1256D372DB38}" destId="{35ECB1A7-DDB0-448F-B87B-1DC5108E19F7}" srcOrd="0" destOrd="0" presId="urn:microsoft.com/office/officeart/2005/8/layout/hierarchy2"/>
    <dgm:cxn modelId="{C6AED308-6C4A-449A-993C-ED8DBA3FF911}" type="presOf" srcId="{4721B757-41CB-452C-B1B6-EA547C10CFC9}" destId="{10D42795-88F6-454C-B135-7493651F2185}" srcOrd="0" destOrd="0" presId="urn:microsoft.com/office/officeart/2005/8/layout/hierarchy2"/>
    <dgm:cxn modelId="{1D2F82DB-A3FC-41E4-AFA3-4B49EB5218CF}" srcId="{0F70F376-AB1F-4B3C-A51F-C1817C6F7CB7}" destId="{F3122972-5E0B-4FFA-8E93-417FD181C159}" srcOrd="3" destOrd="0" parTransId="{D21C6BE2-0AF5-42D5-9D00-DE943E1DD344}" sibTransId="{76DE91CE-5627-4224-8628-87EF51A66F90}"/>
    <dgm:cxn modelId="{592500CF-EB2F-4463-9E15-6B199CFD772A}" type="presOf" srcId="{8E0CF490-21E8-4747-AEC0-7686E6A5E200}" destId="{6D3657F1-1154-41D8-B848-450BF9C732DC}" srcOrd="1" destOrd="0" presId="urn:microsoft.com/office/officeart/2005/8/layout/hierarchy2"/>
    <dgm:cxn modelId="{099B781D-AA65-417F-A54F-CA4A04E1738C}" type="presOf" srcId="{ECD6E9AD-E638-401C-942E-506A3181BB6C}" destId="{A456E213-2A1A-4EE4-ACB3-D489A3B027CE}" srcOrd="1" destOrd="0" presId="urn:microsoft.com/office/officeart/2005/8/layout/hierarchy2"/>
    <dgm:cxn modelId="{D2C19130-E423-46D5-87E3-5922D7A0FDF7}" type="presOf" srcId="{0C1B9D95-63AC-4041-9B25-8D36984D1545}" destId="{D6C76E7B-227D-4F1B-96E7-70926C7E3017}" srcOrd="1" destOrd="0" presId="urn:microsoft.com/office/officeart/2005/8/layout/hierarchy2"/>
    <dgm:cxn modelId="{F78CC4BF-FF44-4801-8075-40A0081EB38E}" type="presOf" srcId="{4143AAFC-A78C-4A17-8DE8-0A0C0B7F45DB}" destId="{0B54B85F-C7B8-46B0-92A9-031FB1E4E455}" srcOrd="0" destOrd="0" presId="urn:microsoft.com/office/officeart/2005/8/layout/hierarchy2"/>
    <dgm:cxn modelId="{C61BC348-8BD3-46CF-91D7-1B1E92F05FE6}" type="presOf" srcId="{1DC6C766-D3FE-459A-A5C3-E6A4AB0203D2}" destId="{BA19CF10-F31E-4BAD-B72C-E817494E746D}" srcOrd="1" destOrd="0" presId="urn:microsoft.com/office/officeart/2005/8/layout/hierarchy2"/>
    <dgm:cxn modelId="{4F5E715D-FC4E-42BB-9D7C-6DA1A2DC8F58}" type="presOf" srcId="{9864DC15-A4B9-46AB-8BDF-00B1DB58D94E}" destId="{98D52197-B056-458A-A970-7B788A5E181E}" srcOrd="1" destOrd="0" presId="urn:microsoft.com/office/officeart/2005/8/layout/hierarchy2"/>
    <dgm:cxn modelId="{87AC4730-3F9A-4269-A4D0-2A6E0665860D}" type="presOf" srcId="{2C4A9001-E0E7-4709-ACE2-F1545DD53E31}" destId="{ACD3DA2E-EF22-4009-9795-0A0D9A5028AF}" srcOrd="0" destOrd="0" presId="urn:microsoft.com/office/officeart/2005/8/layout/hierarchy2"/>
    <dgm:cxn modelId="{A92C9B98-4CB1-4C83-BD34-4EAAA898F79F}" srcId="{A5AF2FE5-E926-46DF-9012-1256D372DB38}" destId="{B4F7076B-898A-423D-97B5-CE4884BC20FB}" srcOrd="0" destOrd="0" parTransId="{6889CFF1-8CCD-47CA-BDD5-44C4C4B2C7EC}" sibTransId="{9CF2BD5C-0EBA-4EAC-A204-DB7A39CB4CA4}"/>
    <dgm:cxn modelId="{F478FD8C-B5F9-4DA9-A742-436DC7A44B18}" type="presOf" srcId="{8F2C0127-28CB-4ACA-A92B-339660600D08}" destId="{EDE9C102-0D0A-40E1-B02F-D96D95F8E8EC}" srcOrd="0" destOrd="0" presId="urn:microsoft.com/office/officeart/2005/8/layout/hierarchy2"/>
    <dgm:cxn modelId="{A84B3B98-DE9C-4CA5-8763-4FAE3B5A2194}" type="presOf" srcId="{E790689D-9E5D-4B60-8772-FA973FBF53D1}" destId="{EA1452E0-2326-41DD-9E55-5307506272A9}" srcOrd="0" destOrd="0" presId="urn:microsoft.com/office/officeart/2005/8/layout/hierarchy2"/>
    <dgm:cxn modelId="{6F55A69E-D395-4689-9B6F-97E8FDBE5E2D}" type="presOf" srcId="{C971C309-3051-4634-A044-956F18AC6851}" destId="{1133AF82-A490-4545-8750-4820D33B0AEA}" srcOrd="0" destOrd="0" presId="urn:microsoft.com/office/officeart/2005/8/layout/hierarchy2"/>
    <dgm:cxn modelId="{8ACE67EA-4FD1-4856-87F0-389AB4DC59FB}" type="presOf" srcId="{D32D4521-141B-4F37-938C-42DB91F3E3F5}" destId="{83C06190-57EE-4270-8990-C2DBF2DE6251}" srcOrd="1" destOrd="0" presId="urn:microsoft.com/office/officeart/2005/8/layout/hierarchy2"/>
    <dgm:cxn modelId="{F3A836C0-DF0A-4578-B3C3-CB9810592FC1}" srcId="{A685CAEC-A84A-4201-AF40-3B32E0B703E7}" destId="{4721B757-41CB-452C-B1B6-EA547C10CFC9}" srcOrd="0" destOrd="0" parTransId="{4143AAFC-A78C-4A17-8DE8-0A0C0B7F45DB}" sibTransId="{8F9E63E6-8CF3-40AD-B506-C212207080BF}"/>
    <dgm:cxn modelId="{9D7B7100-E08D-4AFF-A77F-9D424AFCEA51}" type="presOf" srcId="{04E65CE7-CD27-4A36-8C3C-A728B4D6EDD7}" destId="{B5CEEFAF-5291-40AD-A651-62E863BFF74F}" srcOrd="0" destOrd="0" presId="urn:microsoft.com/office/officeart/2005/8/layout/hierarchy2"/>
    <dgm:cxn modelId="{EEE04875-C110-495C-ACE5-5D2D1F6D0A4B}" srcId="{A685CAEC-A84A-4201-AF40-3B32E0B703E7}" destId="{B2C265BA-2236-4353-AB25-EC30413A03AA}" srcOrd="1" destOrd="0" parTransId="{7FD34813-8573-48C0-8CC6-80877E459EC3}" sibTransId="{75558F9F-E6FE-4C3B-8BD0-AE9F3191DCD2}"/>
    <dgm:cxn modelId="{0A50FCC4-4390-43CA-B015-0E016E04560E}" type="presOf" srcId="{ECDDAE8D-901B-49B9-97B2-8213662B1C6E}" destId="{91AACBDE-33FF-41E7-A1E0-41750AD970A8}" srcOrd="0" destOrd="0" presId="urn:microsoft.com/office/officeart/2005/8/layout/hierarchy2"/>
    <dgm:cxn modelId="{1964F25C-EB29-46D7-BEA0-A1022DE9A32B}" srcId="{0F70F376-AB1F-4B3C-A51F-C1817C6F7CB7}" destId="{824223B2-4B7F-44C5-A545-C134924AE4D8}" srcOrd="2" destOrd="0" parTransId="{04E65CE7-CD27-4A36-8C3C-A728B4D6EDD7}" sibTransId="{C085A112-BD2D-49BA-992F-37AB404EEA2D}"/>
    <dgm:cxn modelId="{5663DFB7-0541-4A14-AC3D-1C23A9CCBBE1}" type="presOf" srcId="{8E0CF490-21E8-4747-AEC0-7686E6A5E200}" destId="{ED0CAD46-8095-4333-AA58-65B5D962125E}" srcOrd="0" destOrd="0" presId="urn:microsoft.com/office/officeart/2005/8/layout/hierarchy2"/>
    <dgm:cxn modelId="{14FA8695-BE2A-4DC6-B359-04F0C0B5302D}" type="presOf" srcId="{23B38D7C-3CC3-483E-95A2-BBA7D9CEC56B}" destId="{3B7C543B-9D5A-4905-B5DC-866673B0903C}" srcOrd="0" destOrd="0" presId="urn:microsoft.com/office/officeart/2005/8/layout/hierarchy2"/>
    <dgm:cxn modelId="{CF286042-434B-48D5-BB28-B801367CF340}" srcId="{A5AF2FE5-E926-46DF-9012-1256D372DB38}" destId="{8F2C0127-28CB-4ACA-A92B-339660600D08}" srcOrd="1" destOrd="0" parTransId="{ECDDAE8D-901B-49B9-97B2-8213662B1C6E}" sibTransId="{6A22CEF7-F23D-4690-A00B-AE6C13373B98}"/>
    <dgm:cxn modelId="{31B6494E-19AA-4432-AA8F-28D13507C361}" type="presOf" srcId="{6889CFF1-8CCD-47CA-BDD5-44C4C4B2C7EC}" destId="{B52F1FBF-DDCC-4F0A-9844-4D76D9660C52}" srcOrd="1" destOrd="0" presId="urn:microsoft.com/office/officeart/2005/8/layout/hierarchy2"/>
    <dgm:cxn modelId="{0275CE3B-2868-4E01-9402-329429202440}" type="presOf" srcId="{D21C6BE2-0AF5-42D5-9D00-DE943E1DD344}" destId="{21479786-B092-4E59-AEDA-B873B253FAA9}" srcOrd="1" destOrd="0" presId="urn:microsoft.com/office/officeart/2005/8/layout/hierarchy2"/>
    <dgm:cxn modelId="{2044DBED-D6EB-4486-8C6E-F4748E716D6A}" type="presOf" srcId="{CD585AA5-2A47-42F6-A619-A6946038D672}" destId="{7BEFA527-BD8A-4DA1-897A-3ED25A225EF1}" srcOrd="0" destOrd="0" presId="urn:microsoft.com/office/officeart/2005/8/layout/hierarchy2"/>
    <dgm:cxn modelId="{3078EB49-488B-41AC-91F8-6DF41F3C1DAC}" srcId="{B6E1D921-182E-4048-BDC8-724A0C897426}" destId="{83EC7C1F-6F40-4F31-A48E-821B8F7BC3AF}" srcOrd="2" destOrd="0" parTransId="{72942335-7F43-4492-90FB-D92E925700D2}" sibTransId="{F3F263BD-CEA1-486E-A346-5CAB5C49B3C3}"/>
    <dgm:cxn modelId="{70256305-ACCE-4768-8458-441D7FE6D252}" type="presOf" srcId="{ECD6E9AD-E638-401C-942E-506A3181BB6C}" destId="{CB8A3205-89AD-42D2-810E-97C46EB82B60}" srcOrd="0" destOrd="0" presId="urn:microsoft.com/office/officeart/2005/8/layout/hierarchy2"/>
    <dgm:cxn modelId="{56407EFE-BCA8-4A76-B36A-312584AAD64E}" srcId="{CD585AA5-2A47-42F6-A619-A6946038D672}" destId="{373312FE-2544-4CBA-9AAE-C2888DA43FBA}" srcOrd="0" destOrd="0" parTransId="{07B665DC-D909-4F2D-ACBC-19C9E03CB0DA}" sibTransId="{F3D99DF8-DFF9-43D6-9510-9A836FF06F0A}"/>
    <dgm:cxn modelId="{68DA0007-A6BC-406D-AE13-B3FC9B5F06D7}" type="presOf" srcId="{0F70F376-AB1F-4B3C-A51F-C1817C6F7CB7}" destId="{BC508720-A323-4727-95C4-275FE597D8EC}" srcOrd="0" destOrd="0" presId="urn:microsoft.com/office/officeart/2005/8/layout/hierarchy2"/>
    <dgm:cxn modelId="{C5C17133-8965-46D6-B47E-8D2B3CDC78C9}" type="presOf" srcId="{C75CC8E4-2085-4773-99F8-7A8EF93A127B}" destId="{96B70007-EEB8-481A-8CF1-42255D59D55C}" srcOrd="0" destOrd="0" presId="urn:microsoft.com/office/officeart/2005/8/layout/hierarchy2"/>
    <dgm:cxn modelId="{97913B93-FECD-407C-9281-3CDC8ACCF149}" type="presOf" srcId="{7FD34813-8573-48C0-8CC6-80877E459EC3}" destId="{A121E7C7-8332-4A8C-BDAC-71636066A16E}" srcOrd="0" destOrd="0" presId="urn:microsoft.com/office/officeart/2005/8/layout/hierarchy2"/>
    <dgm:cxn modelId="{37EA63AB-7F52-4F98-B5BF-A451F8947490}" type="presOf" srcId="{1DC6C766-D3FE-459A-A5C3-E6A4AB0203D2}" destId="{1175853E-FDC5-49DD-9AAD-6C3314A84FA0}" srcOrd="0" destOrd="0" presId="urn:microsoft.com/office/officeart/2005/8/layout/hierarchy2"/>
    <dgm:cxn modelId="{D446F7B5-AF3E-4B4C-8BA8-9CFEB55DB99C}" type="presOf" srcId="{74438B7B-3232-4EFB-B958-361C21D60420}" destId="{F34B0C03-03D9-4050-82E3-C773A58D9D4E}" srcOrd="0" destOrd="0" presId="urn:microsoft.com/office/officeart/2005/8/layout/hierarchy2"/>
    <dgm:cxn modelId="{D65DA9A7-766E-4509-BC5E-922D20A92E40}" type="presOf" srcId="{5B6274AF-3B28-43CD-908D-53DE9484E8F9}" destId="{D071414C-3653-4650-A586-4A35AE5C80EE}" srcOrd="0" destOrd="0" presId="urn:microsoft.com/office/officeart/2005/8/layout/hierarchy2"/>
    <dgm:cxn modelId="{69813ADE-B2E7-45DF-8C08-9493C6B08BE1}" type="presOf" srcId="{C75CC8E4-2085-4773-99F8-7A8EF93A127B}" destId="{BD01BC89-FAF6-45C0-8FBA-B3CEF4D381BB}" srcOrd="1" destOrd="0" presId="urn:microsoft.com/office/officeart/2005/8/layout/hierarchy2"/>
    <dgm:cxn modelId="{203A8BC1-833B-434B-A2A2-270F4B5A196B}" type="presOf" srcId="{04E65CE7-CD27-4A36-8C3C-A728B4D6EDD7}" destId="{4F6F19EE-1883-4C59-A45D-C6D79B076219}" srcOrd="1" destOrd="0" presId="urn:microsoft.com/office/officeart/2005/8/layout/hierarchy2"/>
    <dgm:cxn modelId="{AA3F2491-4C1A-483A-9803-DEE1634BDD01}" srcId="{0F70F376-AB1F-4B3C-A51F-C1817C6F7CB7}" destId="{2C4A9001-E0E7-4709-ACE2-F1545DD53E31}" srcOrd="1" destOrd="0" parTransId="{7B2E9CDD-117E-4A39-A9D5-5112F1508175}" sibTransId="{78722C14-72D3-4A40-90C8-4CD5955DCDA3}"/>
    <dgm:cxn modelId="{368C56CD-30A9-4007-9E71-EE793B5224E3}" type="presOf" srcId="{5B6274AF-3B28-43CD-908D-53DE9484E8F9}" destId="{298294D8-EA72-4233-8EE1-8D84C95058EA}" srcOrd="1" destOrd="0" presId="urn:microsoft.com/office/officeart/2005/8/layout/hierarchy2"/>
    <dgm:cxn modelId="{76D6E054-D071-4CBF-8F17-A8533A3023B0}" type="presOf" srcId="{72942335-7F43-4492-90FB-D92E925700D2}" destId="{5567C5FA-7AE1-4EEB-8E35-B35CED5D64DD}" srcOrd="1" destOrd="0" presId="urn:microsoft.com/office/officeart/2005/8/layout/hierarchy2"/>
    <dgm:cxn modelId="{16386699-7350-49C7-BAB1-64E023DC01BB}" type="presOf" srcId="{D21C6BE2-0AF5-42D5-9D00-DE943E1DD344}" destId="{61A421B0-8694-4DD1-A737-7B5F65C55C63}" srcOrd="0" destOrd="0" presId="urn:microsoft.com/office/officeart/2005/8/layout/hierarchy2"/>
    <dgm:cxn modelId="{457C26CD-FBFC-4C14-A0CA-5E33FA346964}" type="presOf" srcId="{3FF8C6FD-3518-4418-8CEC-E0CB1F3F120E}" destId="{2A5DD27B-6377-45B3-BCB0-6E5E5877211A}" srcOrd="0" destOrd="0" presId="urn:microsoft.com/office/officeart/2005/8/layout/hierarchy2"/>
    <dgm:cxn modelId="{973D93D4-2247-4CE3-AFFC-DC7A3A7C0315}" type="presOf" srcId="{7B2E9CDD-117E-4A39-A9D5-5112F1508175}" destId="{3C6C097F-19E6-4FEB-B977-DD7556441FF8}" srcOrd="0" destOrd="0" presId="urn:microsoft.com/office/officeart/2005/8/layout/hierarchy2"/>
    <dgm:cxn modelId="{C5F68C7C-B180-48A2-8FE0-D480EB81DD7C}" type="presOf" srcId="{FCBF3A01-E91B-4DD1-B42C-490771F3EA12}" destId="{75D0B7BA-6E7F-48B0-B2DD-2C99F87E2392}" srcOrd="0" destOrd="0" presId="urn:microsoft.com/office/officeart/2005/8/layout/hierarchy2"/>
    <dgm:cxn modelId="{F8C7ABA2-FABA-4BCB-AC47-92782E4D946F}" type="presOf" srcId="{D32D4521-141B-4F37-938C-42DB91F3E3F5}" destId="{5521E3CF-B97C-4BB2-933C-BAD038A97C7F}" srcOrd="0" destOrd="0" presId="urn:microsoft.com/office/officeart/2005/8/layout/hierarchy2"/>
    <dgm:cxn modelId="{AE0EE782-1961-4B98-905F-61FA39905C51}" type="presOf" srcId="{6FCDD6B8-04F5-47AE-9460-7A24AF4CAB8D}" destId="{0D034AB0-6B9A-4DF5-8472-499E9C068F27}" srcOrd="0" destOrd="0" presId="urn:microsoft.com/office/officeart/2005/8/layout/hierarchy2"/>
    <dgm:cxn modelId="{C260FF7D-BCDA-4888-BE39-BAA0FAC10BAC}" srcId="{373312FE-2544-4CBA-9AAE-C2888DA43FBA}" destId="{B6E1D921-182E-4048-BDC8-724A0C897426}" srcOrd="2" destOrd="0" parTransId="{5B6274AF-3B28-43CD-908D-53DE9484E8F9}" sibTransId="{6FEBE3F1-365E-4C65-974C-209DB339D806}"/>
    <dgm:cxn modelId="{4B2EE5A4-C574-44B7-BB0E-553AA6745902}" srcId="{B6E1D921-182E-4048-BDC8-724A0C897426}" destId="{633AB0CB-8B11-4D99-B31C-BEA8422D50EC}" srcOrd="0" destOrd="0" parTransId="{ECD6E9AD-E638-401C-942E-506A3181BB6C}" sibTransId="{E6169D1A-8A65-422A-92E1-2B0F2821E985}"/>
    <dgm:cxn modelId="{9688684F-85F8-4E50-B75C-9EB787BA43A8}" type="presOf" srcId="{7FD34813-8573-48C0-8CC6-80877E459EC3}" destId="{1BB69A9A-225C-4E48-9F68-ECBFD9D63021}" srcOrd="1" destOrd="0" presId="urn:microsoft.com/office/officeart/2005/8/layout/hierarchy2"/>
    <dgm:cxn modelId="{6F3091DA-EF97-4E26-86DE-428508CB0615}" type="presOf" srcId="{633AB0CB-8B11-4D99-B31C-BEA8422D50EC}" destId="{E9ADF1D5-730A-46CA-A3D7-DF18E387141A}" srcOrd="0" destOrd="0" presId="urn:microsoft.com/office/officeart/2005/8/layout/hierarchy2"/>
    <dgm:cxn modelId="{5BBA41DC-5E6F-4344-AAE6-24A28F41B1FB}" type="presOf" srcId="{373312FE-2544-4CBA-9AAE-C2888DA43FBA}" destId="{C109536B-B238-43A4-8089-E5F04636403A}" srcOrd="0" destOrd="0" presId="urn:microsoft.com/office/officeart/2005/8/layout/hierarchy2"/>
    <dgm:cxn modelId="{CC60A2CD-803E-463C-83A4-9FBF6B278997}" type="presOf" srcId="{0C09D163-D529-4347-9107-4F457C3115E8}" destId="{5E3A3560-7862-4420-A061-F9CD45ECD8D7}" srcOrd="0" destOrd="0" presId="urn:microsoft.com/office/officeart/2005/8/layout/hierarchy2"/>
    <dgm:cxn modelId="{5FB995C1-B00A-42A8-AB6C-1CA288184CC2}" type="presOf" srcId="{83EC7C1F-6F40-4F31-A48E-821B8F7BC3AF}" destId="{4DDD3F42-EED2-49B0-965D-89CDD5BC8AA1}" srcOrd="0" destOrd="0" presId="urn:microsoft.com/office/officeart/2005/8/layout/hierarchy2"/>
    <dgm:cxn modelId="{F6032A69-923E-4003-9D6D-7597AACED2A3}" type="presOf" srcId="{824223B2-4B7F-44C5-A545-C134924AE4D8}" destId="{87A16363-17D3-4224-B263-199A9B1B44AB}" srcOrd="0" destOrd="0" presId="urn:microsoft.com/office/officeart/2005/8/layout/hierarchy2"/>
    <dgm:cxn modelId="{0E8FCFA8-7ECE-4868-BCC5-334559D9F2D8}" type="presOf" srcId="{F3122972-5E0B-4FFA-8E93-417FD181C159}" destId="{8528AFD5-7770-4BB7-BFD8-0BC3DBECA0E0}" srcOrd="0" destOrd="0" presId="urn:microsoft.com/office/officeart/2005/8/layout/hierarchy2"/>
    <dgm:cxn modelId="{A2107E53-A42A-4669-8810-E915FBA73EFA}" srcId="{B6E1D921-182E-4048-BDC8-724A0C897426}" destId="{0C09D163-D529-4347-9107-4F457C3115E8}" srcOrd="1" destOrd="0" parTransId="{0C1B9D95-63AC-4041-9B25-8D36984D1545}" sibTransId="{D750C736-B767-45AF-A2D9-477B2EB9433C}"/>
    <dgm:cxn modelId="{615544CD-385F-4C01-BDFC-94476A17C0B8}" type="presOf" srcId="{264DD244-DAC0-4CCA-BFCA-0AC350FFFF4B}" destId="{D6D2786E-52B2-469F-8648-C3757E2D781A}" srcOrd="1" destOrd="0" presId="urn:microsoft.com/office/officeart/2005/8/layout/hierarchy2"/>
    <dgm:cxn modelId="{9B33C506-1FB8-4DE2-AE5B-6B288C0283F7}" srcId="{373312FE-2544-4CBA-9AAE-C2888DA43FBA}" destId="{74438B7B-3232-4EFB-B958-361C21D60420}" srcOrd="1" destOrd="0" parTransId="{264DD244-DAC0-4CCA-BFCA-0AC350FFFF4B}" sibTransId="{81FB2604-BC70-4D40-8556-1052FE99895D}"/>
    <dgm:cxn modelId="{6D1D2CFB-B903-4292-A81E-AC76BC8FA4EE}" type="presOf" srcId="{B6E1D921-182E-4048-BDC8-724A0C897426}" destId="{9D953FA6-05F7-4775-B1D4-2E3459D67464}" srcOrd="0" destOrd="0" presId="urn:microsoft.com/office/officeart/2005/8/layout/hierarchy2"/>
    <dgm:cxn modelId="{075196ED-5C83-41B6-9569-E50CE3605F10}" srcId="{373312FE-2544-4CBA-9AAE-C2888DA43FBA}" destId="{E790689D-9E5D-4B60-8772-FA973FBF53D1}" srcOrd="0" destOrd="0" parTransId="{3FF8C6FD-3518-4418-8CEC-E0CB1F3F120E}" sibTransId="{964694D8-DEA8-403C-BBD0-BD7F4B25280F}"/>
    <dgm:cxn modelId="{275815F5-F073-4D82-9C59-F3C8F84A2084}" type="presOf" srcId="{3FF8C6FD-3518-4418-8CEC-E0CB1F3F120E}" destId="{CC1634AC-ECFC-4A75-B076-560E01BC3CFD}" srcOrd="1" destOrd="0" presId="urn:microsoft.com/office/officeart/2005/8/layout/hierarchy2"/>
    <dgm:cxn modelId="{5A7EF04E-F895-4965-AE42-374D5E34594B}" type="presOf" srcId="{A685CAEC-A84A-4201-AF40-3B32E0B703E7}" destId="{362E926E-432B-4AF5-A8A2-9523244C7E30}" srcOrd="0" destOrd="0" presId="urn:microsoft.com/office/officeart/2005/8/layout/hierarchy2"/>
    <dgm:cxn modelId="{D170769A-0BCB-47BE-B0C1-951A40E94B4D}" srcId="{373312FE-2544-4CBA-9AAE-C2888DA43FBA}" destId="{FCBF3A01-E91B-4DD1-B42C-490771F3EA12}" srcOrd="3" destOrd="0" parTransId="{1DC6C766-D3FE-459A-A5C3-E6A4AB0203D2}" sibTransId="{CA41A4EF-A132-47BD-A3FB-03598378B16A}"/>
    <dgm:cxn modelId="{FF7CCD33-6EB8-4515-891E-0AB952DDA3D1}" srcId="{74438B7B-3232-4EFB-B958-361C21D60420}" destId="{A685CAEC-A84A-4201-AF40-3B32E0B703E7}" srcOrd="1" destOrd="0" parTransId="{9864DC15-A4B9-46AB-8BDF-00B1DB58D94E}" sibTransId="{E34D6341-217E-415B-BC6F-CB2E8847A56C}"/>
    <dgm:cxn modelId="{13F21DE2-0750-4294-9643-7A7294325751}" type="presOf" srcId="{ECDDAE8D-901B-49B9-97B2-8213662B1C6E}" destId="{83600D96-4827-4457-8D22-7FC30EAAA443}" srcOrd="1" destOrd="0" presId="urn:microsoft.com/office/officeart/2005/8/layout/hierarchy2"/>
    <dgm:cxn modelId="{6CF5A2FA-B8D9-4A77-912D-EBEC290BB51D}" type="presOf" srcId="{B4F7076B-898A-423D-97B5-CE4884BC20FB}" destId="{46FF0FFB-F068-4B1B-A82F-4732C1A5C61D}" srcOrd="0" destOrd="0" presId="urn:microsoft.com/office/officeart/2005/8/layout/hierarchy2"/>
    <dgm:cxn modelId="{E4FC1498-7F78-45B8-88FC-07A840CA7DEC}" type="presParOf" srcId="{7BEFA527-BD8A-4DA1-897A-3ED25A225EF1}" destId="{571DBE65-4E02-488D-ABCF-D26E80B6FCE7}" srcOrd="0" destOrd="0" presId="urn:microsoft.com/office/officeart/2005/8/layout/hierarchy2"/>
    <dgm:cxn modelId="{201F74FC-E255-4D76-8EBB-829FBAE2964E}" type="presParOf" srcId="{571DBE65-4E02-488D-ABCF-D26E80B6FCE7}" destId="{C109536B-B238-43A4-8089-E5F04636403A}" srcOrd="0" destOrd="0" presId="urn:microsoft.com/office/officeart/2005/8/layout/hierarchy2"/>
    <dgm:cxn modelId="{1C27B931-0D50-46E4-A69F-76069B85F3A3}" type="presParOf" srcId="{571DBE65-4E02-488D-ABCF-D26E80B6FCE7}" destId="{E4F83F56-1480-4ECE-81E8-D3ECC8004AC8}" srcOrd="1" destOrd="0" presId="urn:microsoft.com/office/officeart/2005/8/layout/hierarchy2"/>
    <dgm:cxn modelId="{0B53A571-6D22-493A-BE6B-E36D62FB9346}" type="presParOf" srcId="{E4F83F56-1480-4ECE-81E8-D3ECC8004AC8}" destId="{2A5DD27B-6377-45B3-BCB0-6E5E5877211A}" srcOrd="0" destOrd="0" presId="urn:microsoft.com/office/officeart/2005/8/layout/hierarchy2"/>
    <dgm:cxn modelId="{940AF4C3-BF73-41FB-B1EF-830BB25D127B}" type="presParOf" srcId="{2A5DD27B-6377-45B3-BCB0-6E5E5877211A}" destId="{CC1634AC-ECFC-4A75-B076-560E01BC3CFD}" srcOrd="0" destOrd="0" presId="urn:microsoft.com/office/officeart/2005/8/layout/hierarchy2"/>
    <dgm:cxn modelId="{855DAE20-558D-4121-823F-56F7E5FCFF35}" type="presParOf" srcId="{E4F83F56-1480-4ECE-81E8-D3ECC8004AC8}" destId="{E8B7F824-C422-4BF0-A22C-3961ABD3F410}" srcOrd="1" destOrd="0" presId="urn:microsoft.com/office/officeart/2005/8/layout/hierarchy2"/>
    <dgm:cxn modelId="{550151D5-E7AA-45F6-89BE-925A7CAF8D48}" type="presParOf" srcId="{E8B7F824-C422-4BF0-A22C-3961ABD3F410}" destId="{EA1452E0-2326-41DD-9E55-5307506272A9}" srcOrd="0" destOrd="0" presId="urn:microsoft.com/office/officeart/2005/8/layout/hierarchy2"/>
    <dgm:cxn modelId="{F6D1EB18-8C74-4A49-BA8F-0AE1CAD567C7}" type="presParOf" srcId="{E8B7F824-C422-4BF0-A22C-3961ABD3F410}" destId="{82747F0A-4500-423D-B1D0-B890B4E822BF}" srcOrd="1" destOrd="0" presId="urn:microsoft.com/office/officeart/2005/8/layout/hierarchy2"/>
    <dgm:cxn modelId="{018675D4-3D33-4F11-9FF5-2E400F582DF5}" type="presParOf" srcId="{E4F83F56-1480-4ECE-81E8-D3ECC8004AC8}" destId="{23E4A298-627C-4164-A581-B66014E337C2}" srcOrd="2" destOrd="0" presId="urn:microsoft.com/office/officeart/2005/8/layout/hierarchy2"/>
    <dgm:cxn modelId="{913E88BA-C3D2-4EA2-A64F-12E41FB05E1B}" type="presParOf" srcId="{23E4A298-627C-4164-A581-B66014E337C2}" destId="{D6D2786E-52B2-469F-8648-C3757E2D781A}" srcOrd="0" destOrd="0" presId="urn:microsoft.com/office/officeart/2005/8/layout/hierarchy2"/>
    <dgm:cxn modelId="{F6BCC973-6127-478B-91D4-843BCDF0A6A2}" type="presParOf" srcId="{E4F83F56-1480-4ECE-81E8-D3ECC8004AC8}" destId="{A3B67C75-B8EB-4894-83EE-7E9E5A4A11A9}" srcOrd="3" destOrd="0" presId="urn:microsoft.com/office/officeart/2005/8/layout/hierarchy2"/>
    <dgm:cxn modelId="{13CABEE5-D68A-4DC4-A540-CA4B2A8652FC}" type="presParOf" srcId="{A3B67C75-B8EB-4894-83EE-7E9E5A4A11A9}" destId="{F34B0C03-03D9-4050-82E3-C773A58D9D4E}" srcOrd="0" destOrd="0" presId="urn:microsoft.com/office/officeart/2005/8/layout/hierarchy2"/>
    <dgm:cxn modelId="{1F294805-AC13-42EA-B548-E217A78FAE83}" type="presParOf" srcId="{A3B67C75-B8EB-4894-83EE-7E9E5A4A11A9}" destId="{2E66F1B3-5054-4570-A428-E295EA7A3798}" srcOrd="1" destOrd="0" presId="urn:microsoft.com/office/officeart/2005/8/layout/hierarchy2"/>
    <dgm:cxn modelId="{ACFF57B0-3259-45DE-B46E-AD91E5C9C068}" type="presParOf" srcId="{2E66F1B3-5054-4570-A428-E295EA7A3798}" destId="{5521E3CF-B97C-4BB2-933C-BAD038A97C7F}" srcOrd="0" destOrd="0" presId="urn:microsoft.com/office/officeart/2005/8/layout/hierarchy2"/>
    <dgm:cxn modelId="{6FDC9888-6A25-415A-8D0C-F1B64F1CE63C}" type="presParOf" srcId="{5521E3CF-B97C-4BB2-933C-BAD038A97C7F}" destId="{83C06190-57EE-4270-8990-C2DBF2DE6251}" srcOrd="0" destOrd="0" presId="urn:microsoft.com/office/officeart/2005/8/layout/hierarchy2"/>
    <dgm:cxn modelId="{8F7D9491-8562-4C6B-AD97-165E96608D75}" type="presParOf" srcId="{2E66F1B3-5054-4570-A428-E295EA7A3798}" destId="{92F70BA4-29CE-442D-A359-5A9DF7A0FC6D}" srcOrd="1" destOrd="0" presId="urn:microsoft.com/office/officeart/2005/8/layout/hierarchy2"/>
    <dgm:cxn modelId="{71BEFFF9-B132-4AD0-968E-E3F5EEBE74A9}" type="presParOf" srcId="{92F70BA4-29CE-442D-A359-5A9DF7A0FC6D}" destId="{35ECB1A7-DDB0-448F-B87B-1DC5108E19F7}" srcOrd="0" destOrd="0" presId="urn:microsoft.com/office/officeart/2005/8/layout/hierarchy2"/>
    <dgm:cxn modelId="{0746B508-8BBE-4A33-9F4A-7A79E28612D1}" type="presParOf" srcId="{92F70BA4-29CE-442D-A359-5A9DF7A0FC6D}" destId="{2B9CCCC4-2033-4D82-A3B3-866D8BDAD85D}" srcOrd="1" destOrd="0" presId="urn:microsoft.com/office/officeart/2005/8/layout/hierarchy2"/>
    <dgm:cxn modelId="{FB58E182-7964-4699-9C58-FF04BAEEF7EF}" type="presParOf" srcId="{2B9CCCC4-2033-4D82-A3B3-866D8BDAD85D}" destId="{7DB6BA9B-35D5-42C0-92D8-5C96B56CA5A5}" srcOrd="0" destOrd="0" presId="urn:microsoft.com/office/officeart/2005/8/layout/hierarchy2"/>
    <dgm:cxn modelId="{FC659CFF-8297-4365-B458-164D460CF337}" type="presParOf" srcId="{7DB6BA9B-35D5-42C0-92D8-5C96B56CA5A5}" destId="{B52F1FBF-DDCC-4F0A-9844-4D76D9660C52}" srcOrd="0" destOrd="0" presId="urn:microsoft.com/office/officeart/2005/8/layout/hierarchy2"/>
    <dgm:cxn modelId="{B7406340-5620-4E69-A20A-DF2C5E9D3D76}" type="presParOf" srcId="{2B9CCCC4-2033-4D82-A3B3-866D8BDAD85D}" destId="{72D073A3-034E-4B5B-850D-BDE7E882579A}" srcOrd="1" destOrd="0" presId="urn:microsoft.com/office/officeart/2005/8/layout/hierarchy2"/>
    <dgm:cxn modelId="{73D22534-4299-418C-8C4B-0157EA0C2574}" type="presParOf" srcId="{72D073A3-034E-4B5B-850D-BDE7E882579A}" destId="{46FF0FFB-F068-4B1B-A82F-4732C1A5C61D}" srcOrd="0" destOrd="0" presId="urn:microsoft.com/office/officeart/2005/8/layout/hierarchy2"/>
    <dgm:cxn modelId="{2A33F528-BC2A-4A71-A7B1-23FD690468CE}" type="presParOf" srcId="{72D073A3-034E-4B5B-850D-BDE7E882579A}" destId="{200119AF-715A-41D5-982D-8527935A4EDF}" srcOrd="1" destOrd="0" presId="urn:microsoft.com/office/officeart/2005/8/layout/hierarchy2"/>
    <dgm:cxn modelId="{5DC153C2-EE9B-4408-B732-FFE8D5442DA8}" type="presParOf" srcId="{2B9CCCC4-2033-4D82-A3B3-866D8BDAD85D}" destId="{91AACBDE-33FF-41E7-A1E0-41750AD970A8}" srcOrd="2" destOrd="0" presId="urn:microsoft.com/office/officeart/2005/8/layout/hierarchy2"/>
    <dgm:cxn modelId="{3027001B-BFED-4899-A121-CD5909C4CF6D}" type="presParOf" srcId="{91AACBDE-33FF-41E7-A1E0-41750AD970A8}" destId="{83600D96-4827-4457-8D22-7FC30EAAA443}" srcOrd="0" destOrd="0" presId="urn:microsoft.com/office/officeart/2005/8/layout/hierarchy2"/>
    <dgm:cxn modelId="{5AECBD6C-342B-4059-A1EE-E639C56BBB1D}" type="presParOf" srcId="{2B9CCCC4-2033-4D82-A3B3-866D8BDAD85D}" destId="{43077B6D-B708-4343-97B1-7F3B0783AF6E}" srcOrd="3" destOrd="0" presId="urn:microsoft.com/office/officeart/2005/8/layout/hierarchy2"/>
    <dgm:cxn modelId="{E3E87818-5290-4571-B690-21F29C11E2DB}" type="presParOf" srcId="{43077B6D-B708-4343-97B1-7F3B0783AF6E}" destId="{EDE9C102-0D0A-40E1-B02F-D96D95F8E8EC}" srcOrd="0" destOrd="0" presId="urn:microsoft.com/office/officeart/2005/8/layout/hierarchy2"/>
    <dgm:cxn modelId="{57E6E1D8-481B-4308-B95F-E29B615797EB}" type="presParOf" srcId="{43077B6D-B708-4343-97B1-7F3B0783AF6E}" destId="{8B23BBC0-7FDF-4D45-9CB7-EBCB10DD6CE5}" srcOrd="1" destOrd="0" presId="urn:microsoft.com/office/officeart/2005/8/layout/hierarchy2"/>
    <dgm:cxn modelId="{92ED8C1E-BDFF-4897-8A41-E8D119296505}" type="presParOf" srcId="{2E66F1B3-5054-4570-A428-E295EA7A3798}" destId="{2C8A8B71-3D82-45FC-91D6-21E4F577C143}" srcOrd="2" destOrd="0" presId="urn:microsoft.com/office/officeart/2005/8/layout/hierarchy2"/>
    <dgm:cxn modelId="{3F9E1C94-CBCC-43C8-9282-619315D991A5}" type="presParOf" srcId="{2C8A8B71-3D82-45FC-91D6-21E4F577C143}" destId="{98D52197-B056-458A-A970-7B788A5E181E}" srcOrd="0" destOrd="0" presId="urn:microsoft.com/office/officeart/2005/8/layout/hierarchy2"/>
    <dgm:cxn modelId="{114ECE7B-5C02-410F-A224-6259B4FB4104}" type="presParOf" srcId="{2E66F1B3-5054-4570-A428-E295EA7A3798}" destId="{F247BFCF-22BE-4EAA-AB29-B5E665DDD633}" srcOrd="3" destOrd="0" presId="urn:microsoft.com/office/officeart/2005/8/layout/hierarchy2"/>
    <dgm:cxn modelId="{81A5A962-14AE-4B7F-99E4-18E0614B77E5}" type="presParOf" srcId="{F247BFCF-22BE-4EAA-AB29-B5E665DDD633}" destId="{362E926E-432B-4AF5-A8A2-9523244C7E30}" srcOrd="0" destOrd="0" presId="urn:microsoft.com/office/officeart/2005/8/layout/hierarchy2"/>
    <dgm:cxn modelId="{3D848C4B-8A7E-4918-8B71-B95FD5D4A5D1}" type="presParOf" srcId="{F247BFCF-22BE-4EAA-AB29-B5E665DDD633}" destId="{EE72BF1A-5466-467A-9E41-4B6869800EE6}" srcOrd="1" destOrd="0" presId="urn:microsoft.com/office/officeart/2005/8/layout/hierarchy2"/>
    <dgm:cxn modelId="{9F6ADE06-34D2-4EBA-908E-074FF195FF4A}" type="presParOf" srcId="{EE72BF1A-5466-467A-9E41-4B6869800EE6}" destId="{0B54B85F-C7B8-46B0-92A9-031FB1E4E455}" srcOrd="0" destOrd="0" presId="urn:microsoft.com/office/officeart/2005/8/layout/hierarchy2"/>
    <dgm:cxn modelId="{7CAA693F-EFD7-4269-B5F7-1955CA6B13D4}" type="presParOf" srcId="{0B54B85F-C7B8-46B0-92A9-031FB1E4E455}" destId="{963078CB-8DA7-45B9-AD82-7D6ECB3FE0B1}" srcOrd="0" destOrd="0" presId="urn:microsoft.com/office/officeart/2005/8/layout/hierarchy2"/>
    <dgm:cxn modelId="{33F2A713-F52B-4867-8C97-46E1A085FEBE}" type="presParOf" srcId="{EE72BF1A-5466-467A-9E41-4B6869800EE6}" destId="{CBEBB4A7-B5F1-4AC7-B481-C86496E3C6D3}" srcOrd="1" destOrd="0" presId="urn:microsoft.com/office/officeart/2005/8/layout/hierarchy2"/>
    <dgm:cxn modelId="{7CCAADB2-626C-4A28-B90B-55CD753095E3}" type="presParOf" srcId="{CBEBB4A7-B5F1-4AC7-B481-C86496E3C6D3}" destId="{10D42795-88F6-454C-B135-7493651F2185}" srcOrd="0" destOrd="0" presId="urn:microsoft.com/office/officeart/2005/8/layout/hierarchy2"/>
    <dgm:cxn modelId="{1DB3BD6E-496B-4963-AAF8-4DA908C092EA}" type="presParOf" srcId="{CBEBB4A7-B5F1-4AC7-B481-C86496E3C6D3}" destId="{83DAC17F-C1E2-493A-BDFA-C533F4375068}" srcOrd="1" destOrd="0" presId="urn:microsoft.com/office/officeart/2005/8/layout/hierarchy2"/>
    <dgm:cxn modelId="{6915CFC2-FF65-4BAA-9D79-96F5FBE2ABFA}" type="presParOf" srcId="{EE72BF1A-5466-467A-9E41-4B6869800EE6}" destId="{A121E7C7-8332-4A8C-BDAC-71636066A16E}" srcOrd="2" destOrd="0" presId="urn:microsoft.com/office/officeart/2005/8/layout/hierarchy2"/>
    <dgm:cxn modelId="{E5D6FDFD-C14D-4622-92C4-C48CF8BA1DB0}" type="presParOf" srcId="{A121E7C7-8332-4A8C-BDAC-71636066A16E}" destId="{1BB69A9A-225C-4E48-9F68-ECBFD9D63021}" srcOrd="0" destOrd="0" presId="urn:microsoft.com/office/officeart/2005/8/layout/hierarchy2"/>
    <dgm:cxn modelId="{7C195EF0-DF84-4CD8-8592-56AB42B866F7}" type="presParOf" srcId="{EE72BF1A-5466-467A-9E41-4B6869800EE6}" destId="{A5F90A1B-FE75-4B96-86C6-813E18B0B204}" srcOrd="3" destOrd="0" presId="urn:microsoft.com/office/officeart/2005/8/layout/hierarchy2"/>
    <dgm:cxn modelId="{2867E21C-4F42-4968-9B90-935E904DE312}" type="presParOf" srcId="{A5F90A1B-FE75-4B96-86C6-813E18B0B204}" destId="{A808F4EB-F2C7-4285-BF27-250C78E7876A}" srcOrd="0" destOrd="0" presId="urn:microsoft.com/office/officeart/2005/8/layout/hierarchy2"/>
    <dgm:cxn modelId="{09761E9F-9C11-4F8B-9F78-C13E8BFE7128}" type="presParOf" srcId="{A5F90A1B-FE75-4B96-86C6-813E18B0B204}" destId="{C414742F-1C8D-4006-948D-EEDE00AD1DAC}" srcOrd="1" destOrd="0" presId="urn:microsoft.com/office/officeart/2005/8/layout/hierarchy2"/>
    <dgm:cxn modelId="{2BF70073-6F00-4B43-84D4-70751A8CDCB1}" type="presParOf" srcId="{E4F83F56-1480-4ECE-81E8-D3ECC8004AC8}" destId="{D071414C-3653-4650-A586-4A35AE5C80EE}" srcOrd="4" destOrd="0" presId="urn:microsoft.com/office/officeart/2005/8/layout/hierarchy2"/>
    <dgm:cxn modelId="{B258817A-FE93-4DBC-95DB-A5277DAE6094}" type="presParOf" srcId="{D071414C-3653-4650-A586-4A35AE5C80EE}" destId="{298294D8-EA72-4233-8EE1-8D84C95058EA}" srcOrd="0" destOrd="0" presId="urn:microsoft.com/office/officeart/2005/8/layout/hierarchy2"/>
    <dgm:cxn modelId="{E5CE5A9D-B56C-4B61-A70E-15DCE9FEEA67}" type="presParOf" srcId="{E4F83F56-1480-4ECE-81E8-D3ECC8004AC8}" destId="{55987BB9-CBB8-486D-96B2-CAF739FBC2F9}" srcOrd="5" destOrd="0" presId="urn:microsoft.com/office/officeart/2005/8/layout/hierarchy2"/>
    <dgm:cxn modelId="{E818AAFB-9EAF-48D7-BE06-A0CC1B0160FA}" type="presParOf" srcId="{55987BB9-CBB8-486D-96B2-CAF739FBC2F9}" destId="{9D953FA6-05F7-4775-B1D4-2E3459D67464}" srcOrd="0" destOrd="0" presId="urn:microsoft.com/office/officeart/2005/8/layout/hierarchy2"/>
    <dgm:cxn modelId="{31B2D3E3-8849-466A-94E6-9FF823C688C4}" type="presParOf" srcId="{55987BB9-CBB8-486D-96B2-CAF739FBC2F9}" destId="{2DAC249A-9FC1-492A-9380-5FDB9CF256AE}" srcOrd="1" destOrd="0" presId="urn:microsoft.com/office/officeart/2005/8/layout/hierarchy2"/>
    <dgm:cxn modelId="{94E1DA48-8A88-4900-9361-404DB895C7C1}" type="presParOf" srcId="{2DAC249A-9FC1-492A-9380-5FDB9CF256AE}" destId="{CB8A3205-89AD-42D2-810E-97C46EB82B60}" srcOrd="0" destOrd="0" presId="urn:microsoft.com/office/officeart/2005/8/layout/hierarchy2"/>
    <dgm:cxn modelId="{21D403A4-C854-4A14-8A80-1FB8DB43CB34}" type="presParOf" srcId="{CB8A3205-89AD-42D2-810E-97C46EB82B60}" destId="{A456E213-2A1A-4EE4-ACB3-D489A3B027CE}" srcOrd="0" destOrd="0" presId="urn:microsoft.com/office/officeart/2005/8/layout/hierarchy2"/>
    <dgm:cxn modelId="{46DD434F-0F36-4E22-B640-BD8EA9E637DF}" type="presParOf" srcId="{2DAC249A-9FC1-492A-9380-5FDB9CF256AE}" destId="{8BE0EC91-08D8-4C1C-8494-0E9B1ED782CA}" srcOrd="1" destOrd="0" presId="urn:microsoft.com/office/officeart/2005/8/layout/hierarchy2"/>
    <dgm:cxn modelId="{1E0544B1-F549-4EF6-B5D3-63C186E605C7}" type="presParOf" srcId="{8BE0EC91-08D8-4C1C-8494-0E9B1ED782CA}" destId="{E9ADF1D5-730A-46CA-A3D7-DF18E387141A}" srcOrd="0" destOrd="0" presId="urn:microsoft.com/office/officeart/2005/8/layout/hierarchy2"/>
    <dgm:cxn modelId="{9748879D-7A2C-4A4A-B4D3-A0557E173D60}" type="presParOf" srcId="{8BE0EC91-08D8-4C1C-8494-0E9B1ED782CA}" destId="{DA2A4698-90B8-4E30-BBEC-59F4742E6D38}" srcOrd="1" destOrd="0" presId="urn:microsoft.com/office/officeart/2005/8/layout/hierarchy2"/>
    <dgm:cxn modelId="{E9877C67-DE14-4904-B65D-E81829AA1BD3}" type="presParOf" srcId="{2DAC249A-9FC1-492A-9380-5FDB9CF256AE}" destId="{C8CEEAEF-30E4-4C2B-A31A-86B159A3EBC8}" srcOrd="2" destOrd="0" presId="urn:microsoft.com/office/officeart/2005/8/layout/hierarchy2"/>
    <dgm:cxn modelId="{106DACC3-469C-4FEB-8DF9-3EE4CBD5DD9A}" type="presParOf" srcId="{C8CEEAEF-30E4-4C2B-A31A-86B159A3EBC8}" destId="{D6C76E7B-227D-4F1B-96E7-70926C7E3017}" srcOrd="0" destOrd="0" presId="urn:microsoft.com/office/officeart/2005/8/layout/hierarchy2"/>
    <dgm:cxn modelId="{D1DEB8E3-B3A2-45D1-8668-021F4215D178}" type="presParOf" srcId="{2DAC249A-9FC1-492A-9380-5FDB9CF256AE}" destId="{C0B3B843-24A1-400D-A325-616A513DD20F}" srcOrd="3" destOrd="0" presId="urn:microsoft.com/office/officeart/2005/8/layout/hierarchy2"/>
    <dgm:cxn modelId="{B2968B58-6A48-40E0-8402-2D8AAA2C1F47}" type="presParOf" srcId="{C0B3B843-24A1-400D-A325-616A513DD20F}" destId="{5E3A3560-7862-4420-A061-F9CD45ECD8D7}" srcOrd="0" destOrd="0" presId="urn:microsoft.com/office/officeart/2005/8/layout/hierarchy2"/>
    <dgm:cxn modelId="{9F51ADDC-76F2-4F6F-B0A1-FF57891CE9AD}" type="presParOf" srcId="{C0B3B843-24A1-400D-A325-616A513DD20F}" destId="{A126746F-1933-4F44-B0A5-EC9FB4673287}" srcOrd="1" destOrd="0" presId="urn:microsoft.com/office/officeart/2005/8/layout/hierarchy2"/>
    <dgm:cxn modelId="{1AA302C7-B6AE-45BE-A894-CF9BA594924C}" type="presParOf" srcId="{2DAC249A-9FC1-492A-9380-5FDB9CF256AE}" destId="{35AEBBF5-D820-41B3-B557-741F0C91638F}" srcOrd="4" destOrd="0" presId="urn:microsoft.com/office/officeart/2005/8/layout/hierarchy2"/>
    <dgm:cxn modelId="{B83EBD8B-3C1B-45FC-BF72-F98B0F98B9BF}" type="presParOf" srcId="{35AEBBF5-D820-41B3-B557-741F0C91638F}" destId="{5567C5FA-7AE1-4EEB-8E35-B35CED5D64DD}" srcOrd="0" destOrd="0" presId="urn:microsoft.com/office/officeart/2005/8/layout/hierarchy2"/>
    <dgm:cxn modelId="{31F698A4-FC21-425A-856F-D6C289A5B491}" type="presParOf" srcId="{2DAC249A-9FC1-492A-9380-5FDB9CF256AE}" destId="{9B4E8759-20E5-4023-8F63-7191AD31C943}" srcOrd="5" destOrd="0" presId="urn:microsoft.com/office/officeart/2005/8/layout/hierarchy2"/>
    <dgm:cxn modelId="{7EA80653-F5E8-4A5B-8BFB-DC456B36AD63}" type="presParOf" srcId="{9B4E8759-20E5-4023-8F63-7191AD31C943}" destId="{4DDD3F42-EED2-49B0-965D-89CDD5BC8AA1}" srcOrd="0" destOrd="0" presId="urn:microsoft.com/office/officeart/2005/8/layout/hierarchy2"/>
    <dgm:cxn modelId="{60AAAA6A-BAA3-4960-8FDF-F15F4E1C01A4}" type="presParOf" srcId="{9B4E8759-20E5-4023-8F63-7191AD31C943}" destId="{5FA53BD8-599C-4955-9BB6-4085F6486812}" srcOrd="1" destOrd="0" presId="urn:microsoft.com/office/officeart/2005/8/layout/hierarchy2"/>
    <dgm:cxn modelId="{069AAF3E-0FF5-46B1-A0A3-8CDC5C38D68F}" type="presParOf" srcId="{E4F83F56-1480-4ECE-81E8-D3ECC8004AC8}" destId="{1175853E-FDC5-49DD-9AAD-6C3314A84FA0}" srcOrd="6" destOrd="0" presId="urn:microsoft.com/office/officeart/2005/8/layout/hierarchy2"/>
    <dgm:cxn modelId="{51886C8D-B5A9-4434-9979-2B0B7FEE9A32}" type="presParOf" srcId="{1175853E-FDC5-49DD-9AAD-6C3314A84FA0}" destId="{BA19CF10-F31E-4BAD-B72C-E817494E746D}" srcOrd="0" destOrd="0" presId="urn:microsoft.com/office/officeart/2005/8/layout/hierarchy2"/>
    <dgm:cxn modelId="{D3999028-66F6-4202-8BD1-F457AB18F75E}" type="presParOf" srcId="{E4F83F56-1480-4ECE-81E8-D3ECC8004AC8}" destId="{D438BA5D-5B72-4921-B695-68BB7D43C991}" srcOrd="7" destOrd="0" presId="urn:microsoft.com/office/officeart/2005/8/layout/hierarchy2"/>
    <dgm:cxn modelId="{0070E587-063A-4CF4-9948-3CF6181663FC}" type="presParOf" srcId="{D438BA5D-5B72-4921-B695-68BB7D43C991}" destId="{75D0B7BA-6E7F-48B0-B2DD-2C99F87E2392}" srcOrd="0" destOrd="0" presId="urn:microsoft.com/office/officeart/2005/8/layout/hierarchy2"/>
    <dgm:cxn modelId="{4D0BC90B-76DD-4F0D-8FD3-F60A75A99D67}" type="presParOf" srcId="{D438BA5D-5B72-4921-B695-68BB7D43C991}" destId="{024FF0C6-0589-491D-8ECE-1D1BF84C70D0}" srcOrd="1" destOrd="0" presId="urn:microsoft.com/office/officeart/2005/8/layout/hierarchy2"/>
    <dgm:cxn modelId="{873703DC-1164-46C6-A666-5213E9652214}" type="presParOf" srcId="{E4F83F56-1480-4ECE-81E8-D3ECC8004AC8}" destId="{ED0CAD46-8095-4333-AA58-65B5D962125E}" srcOrd="8" destOrd="0" presId="urn:microsoft.com/office/officeart/2005/8/layout/hierarchy2"/>
    <dgm:cxn modelId="{F9F23F7E-07B3-4FBE-8486-C2560A76AE0F}" type="presParOf" srcId="{ED0CAD46-8095-4333-AA58-65B5D962125E}" destId="{6D3657F1-1154-41D8-B848-450BF9C732DC}" srcOrd="0" destOrd="0" presId="urn:microsoft.com/office/officeart/2005/8/layout/hierarchy2"/>
    <dgm:cxn modelId="{EDF13071-FA35-4642-8694-94F93C1BC366}" type="presParOf" srcId="{E4F83F56-1480-4ECE-81E8-D3ECC8004AC8}" destId="{303B5872-A5E6-4E6B-AC92-E32DEDAE8D4B}" srcOrd="9" destOrd="0" presId="urn:microsoft.com/office/officeart/2005/8/layout/hierarchy2"/>
    <dgm:cxn modelId="{93ACD05C-2A9E-457A-BAD4-FB15FC50195D}" type="presParOf" srcId="{303B5872-A5E6-4E6B-AC92-E32DEDAE8D4B}" destId="{BC508720-A323-4727-95C4-275FE597D8EC}" srcOrd="0" destOrd="0" presId="urn:microsoft.com/office/officeart/2005/8/layout/hierarchy2"/>
    <dgm:cxn modelId="{B12C928B-1BE1-4A5F-AD9A-E09D30C28DA2}" type="presParOf" srcId="{303B5872-A5E6-4E6B-AC92-E32DEDAE8D4B}" destId="{63EFDDB8-C7C3-4AF9-8EE8-59D533D6A778}" srcOrd="1" destOrd="0" presId="urn:microsoft.com/office/officeart/2005/8/layout/hierarchy2"/>
    <dgm:cxn modelId="{70B23BAC-C8BD-4065-869E-59DE65027B3B}" type="presParOf" srcId="{63EFDDB8-C7C3-4AF9-8EE8-59D533D6A778}" destId="{0D034AB0-6B9A-4DF5-8472-499E9C068F27}" srcOrd="0" destOrd="0" presId="urn:microsoft.com/office/officeart/2005/8/layout/hierarchy2"/>
    <dgm:cxn modelId="{44628B68-9CE8-4B93-BD41-A0A24D7AC7C0}" type="presParOf" srcId="{0D034AB0-6B9A-4DF5-8472-499E9C068F27}" destId="{F8535FF1-47E6-4CA7-9935-75F38B1CD95D}" srcOrd="0" destOrd="0" presId="urn:microsoft.com/office/officeart/2005/8/layout/hierarchy2"/>
    <dgm:cxn modelId="{5D73C274-CCD7-4AD0-A755-F151B308EA18}" type="presParOf" srcId="{63EFDDB8-C7C3-4AF9-8EE8-59D533D6A778}" destId="{9F3E70FE-A93E-4505-9844-47CB6AB7BA8B}" srcOrd="1" destOrd="0" presId="urn:microsoft.com/office/officeart/2005/8/layout/hierarchy2"/>
    <dgm:cxn modelId="{DDA96B2C-5713-4B2C-8B93-873FC7B897FA}" type="presParOf" srcId="{9F3E70FE-A93E-4505-9844-47CB6AB7BA8B}" destId="{1133AF82-A490-4545-8750-4820D33B0AEA}" srcOrd="0" destOrd="0" presId="urn:microsoft.com/office/officeart/2005/8/layout/hierarchy2"/>
    <dgm:cxn modelId="{CE00A017-0019-453D-9E75-104F6FE57BFE}" type="presParOf" srcId="{9F3E70FE-A93E-4505-9844-47CB6AB7BA8B}" destId="{476CCE22-20BE-423F-8F74-249F57F6896B}" srcOrd="1" destOrd="0" presId="urn:microsoft.com/office/officeart/2005/8/layout/hierarchy2"/>
    <dgm:cxn modelId="{3382184D-01F7-4FC9-9C4B-49996EF0E52B}" type="presParOf" srcId="{63EFDDB8-C7C3-4AF9-8EE8-59D533D6A778}" destId="{3C6C097F-19E6-4FEB-B977-DD7556441FF8}" srcOrd="2" destOrd="0" presId="urn:microsoft.com/office/officeart/2005/8/layout/hierarchy2"/>
    <dgm:cxn modelId="{9921F735-7CE8-4AD3-B22F-473D9BA1DC22}" type="presParOf" srcId="{3C6C097F-19E6-4FEB-B977-DD7556441FF8}" destId="{29C11189-743F-4577-B1D7-A3AE6EF84B3D}" srcOrd="0" destOrd="0" presId="urn:microsoft.com/office/officeart/2005/8/layout/hierarchy2"/>
    <dgm:cxn modelId="{AECA8891-38B2-4585-9191-196F5FDF1571}" type="presParOf" srcId="{63EFDDB8-C7C3-4AF9-8EE8-59D533D6A778}" destId="{51F88F11-8F22-47DD-BE47-2AA43AF8D293}" srcOrd="3" destOrd="0" presId="urn:microsoft.com/office/officeart/2005/8/layout/hierarchy2"/>
    <dgm:cxn modelId="{48C7C3D4-2C5E-4757-89C4-A7955D180782}" type="presParOf" srcId="{51F88F11-8F22-47DD-BE47-2AA43AF8D293}" destId="{ACD3DA2E-EF22-4009-9795-0A0D9A5028AF}" srcOrd="0" destOrd="0" presId="urn:microsoft.com/office/officeart/2005/8/layout/hierarchy2"/>
    <dgm:cxn modelId="{9CAC7D55-E29A-4EA3-A23C-7F8190879075}" type="presParOf" srcId="{51F88F11-8F22-47DD-BE47-2AA43AF8D293}" destId="{8DFB4DB1-1ED4-41F3-80C9-246E5D782208}" srcOrd="1" destOrd="0" presId="urn:microsoft.com/office/officeart/2005/8/layout/hierarchy2"/>
    <dgm:cxn modelId="{BD175EB8-32A9-43C3-A9D9-44ADEC1E2335}" type="presParOf" srcId="{63EFDDB8-C7C3-4AF9-8EE8-59D533D6A778}" destId="{B5CEEFAF-5291-40AD-A651-62E863BFF74F}" srcOrd="4" destOrd="0" presId="urn:microsoft.com/office/officeart/2005/8/layout/hierarchy2"/>
    <dgm:cxn modelId="{0684528D-9D30-4204-B01B-557272EEC8BF}" type="presParOf" srcId="{B5CEEFAF-5291-40AD-A651-62E863BFF74F}" destId="{4F6F19EE-1883-4C59-A45D-C6D79B076219}" srcOrd="0" destOrd="0" presId="urn:microsoft.com/office/officeart/2005/8/layout/hierarchy2"/>
    <dgm:cxn modelId="{BF7C1D95-4156-43BA-8D7D-EB9208425167}" type="presParOf" srcId="{63EFDDB8-C7C3-4AF9-8EE8-59D533D6A778}" destId="{E198A6D0-344E-4A45-A83F-8A66617FC25D}" srcOrd="5" destOrd="0" presId="urn:microsoft.com/office/officeart/2005/8/layout/hierarchy2"/>
    <dgm:cxn modelId="{7135CD48-BFF2-4AB9-AF2F-8BE988FB9286}" type="presParOf" srcId="{E198A6D0-344E-4A45-A83F-8A66617FC25D}" destId="{87A16363-17D3-4224-B263-199A9B1B44AB}" srcOrd="0" destOrd="0" presId="urn:microsoft.com/office/officeart/2005/8/layout/hierarchy2"/>
    <dgm:cxn modelId="{32DA1908-D10D-40FD-806E-4893287179DD}" type="presParOf" srcId="{E198A6D0-344E-4A45-A83F-8A66617FC25D}" destId="{892FDC3A-7CA1-4FD7-89CC-360C0051C674}" srcOrd="1" destOrd="0" presId="urn:microsoft.com/office/officeart/2005/8/layout/hierarchy2"/>
    <dgm:cxn modelId="{4159B149-87F1-4E2C-B816-E56639D2EB8F}" type="presParOf" srcId="{63EFDDB8-C7C3-4AF9-8EE8-59D533D6A778}" destId="{61A421B0-8694-4DD1-A737-7B5F65C55C63}" srcOrd="6" destOrd="0" presId="urn:microsoft.com/office/officeart/2005/8/layout/hierarchy2"/>
    <dgm:cxn modelId="{9EED2147-63E8-4891-A782-FEA6A16A935D}" type="presParOf" srcId="{61A421B0-8694-4DD1-A737-7B5F65C55C63}" destId="{21479786-B092-4E59-AEDA-B873B253FAA9}" srcOrd="0" destOrd="0" presId="urn:microsoft.com/office/officeart/2005/8/layout/hierarchy2"/>
    <dgm:cxn modelId="{DCAFECA9-7B58-4924-A87C-DF1EAFEFB88E}" type="presParOf" srcId="{63EFDDB8-C7C3-4AF9-8EE8-59D533D6A778}" destId="{0D8A7DF4-6918-4988-924F-09B393D6EA0C}" srcOrd="7" destOrd="0" presId="urn:microsoft.com/office/officeart/2005/8/layout/hierarchy2"/>
    <dgm:cxn modelId="{4697AF85-9AAB-406C-B1FA-02FA9AC82EE5}" type="presParOf" srcId="{0D8A7DF4-6918-4988-924F-09B393D6EA0C}" destId="{8528AFD5-7770-4BB7-BFD8-0BC3DBECA0E0}" srcOrd="0" destOrd="0" presId="urn:microsoft.com/office/officeart/2005/8/layout/hierarchy2"/>
    <dgm:cxn modelId="{58856B09-818F-46B1-A531-EE9A0DB795F1}" type="presParOf" srcId="{0D8A7DF4-6918-4988-924F-09B393D6EA0C}" destId="{191D35A3-458F-43E9-B15A-865B9541C285}" srcOrd="1" destOrd="0" presId="urn:microsoft.com/office/officeart/2005/8/layout/hierarchy2"/>
    <dgm:cxn modelId="{F515176B-85DE-46D1-B235-FE7277B33505}" type="presParOf" srcId="{63EFDDB8-C7C3-4AF9-8EE8-59D533D6A778}" destId="{96B70007-EEB8-481A-8CF1-42255D59D55C}" srcOrd="8" destOrd="0" presId="urn:microsoft.com/office/officeart/2005/8/layout/hierarchy2"/>
    <dgm:cxn modelId="{47EA8260-6208-4322-BD95-9A132AAB9806}" type="presParOf" srcId="{96B70007-EEB8-481A-8CF1-42255D59D55C}" destId="{BD01BC89-FAF6-45C0-8FBA-B3CEF4D381BB}" srcOrd="0" destOrd="0" presId="urn:microsoft.com/office/officeart/2005/8/layout/hierarchy2"/>
    <dgm:cxn modelId="{32DD4E2D-C8CB-4B8C-9106-85C8409D1719}" type="presParOf" srcId="{63EFDDB8-C7C3-4AF9-8EE8-59D533D6A778}" destId="{8E20FDB1-48F4-4E02-9889-CB8BB90DD4EB}" srcOrd="9" destOrd="0" presId="urn:microsoft.com/office/officeart/2005/8/layout/hierarchy2"/>
    <dgm:cxn modelId="{8D4F9061-69F2-40D5-BE72-33A62498D89F}" type="presParOf" srcId="{8E20FDB1-48F4-4E02-9889-CB8BB90DD4EB}" destId="{3B7C543B-9D5A-4905-B5DC-866673B0903C}" srcOrd="0" destOrd="0" presId="urn:microsoft.com/office/officeart/2005/8/layout/hierarchy2"/>
    <dgm:cxn modelId="{0C0D9079-A536-463F-970E-9C2A8950F559}" type="presParOf" srcId="{8E20FDB1-48F4-4E02-9889-CB8BB90DD4EB}" destId="{BF9193F1-8F1E-4B08-9F26-D252CAEAC881}" srcOrd="1" destOrd="0" presId="urn:microsoft.com/office/officeart/2005/8/layout/hierarchy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78FBC3-F78D-4E5B-B8D4-1A7C5001523F}" type="doc">
      <dgm:prSet loTypeId="urn:microsoft.com/office/officeart/2011/layout/HexagonRadial" loCatId="cycle" qsTypeId="urn:microsoft.com/office/officeart/2005/8/quickstyle/simple1" qsCatId="simple" csTypeId="urn:microsoft.com/office/officeart/2005/8/colors/colorful3" csCatId="colorful" phldr="1"/>
      <dgm:spPr/>
      <dgm:t>
        <a:bodyPr/>
        <a:lstStyle/>
        <a:p>
          <a:endParaRPr kumimoji="1" lang="ja-JP" altLang="en-US"/>
        </a:p>
      </dgm:t>
    </dgm:pt>
    <dgm:pt modelId="{09BD1182-4273-4BF7-AB5F-3FAB475DB50F}">
      <dgm:prSet phldrT="[テキスト]" custT="1"/>
      <dgm:spPr/>
      <dgm:t>
        <a:bodyPr/>
        <a:lstStyle/>
        <a:p>
          <a:r>
            <a:rPr kumimoji="1" lang="ja-JP" altLang="en-US" sz="2400" b="1" dirty="0" smtClean="0"/>
            <a:t>主たる債務の目的の範囲</a:t>
          </a:r>
          <a:endParaRPr kumimoji="1" lang="ja-JP" altLang="en-US" sz="2400" b="1" dirty="0"/>
        </a:p>
      </dgm:t>
    </dgm:pt>
    <dgm:pt modelId="{024D79F7-9492-40B4-82C0-475C6ABF67C9}" type="parTrans" cxnId="{7550C848-203D-4E2C-A940-2CAE473C4040}">
      <dgm:prSet/>
      <dgm:spPr/>
      <dgm:t>
        <a:bodyPr/>
        <a:lstStyle/>
        <a:p>
          <a:endParaRPr kumimoji="1" lang="ja-JP" altLang="en-US" sz="2800" b="1"/>
        </a:p>
      </dgm:t>
    </dgm:pt>
    <dgm:pt modelId="{0880CB84-D4EC-450B-A388-22A187FC0644}" type="sibTrans" cxnId="{7550C848-203D-4E2C-A940-2CAE473C4040}">
      <dgm:prSet/>
      <dgm:spPr/>
      <dgm:t>
        <a:bodyPr/>
        <a:lstStyle/>
        <a:p>
          <a:endParaRPr kumimoji="1" lang="ja-JP" altLang="en-US" sz="2800" b="1"/>
        </a:p>
      </dgm:t>
    </dgm:pt>
    <dgm:pt modelId="{BF6569D6-74CB-4A6B-9E58-98E89D90F410}">
      <dgm:prSet phldrT="[テキスト]" custT="1"/>
      <dgm:spPr/>
      <dgm:t>
        <a:bodyPr/>
        <a:lstStyle/>
        <a:p>
          <a:r>
            <a:rPr kumimoji="1" lang="ja-JP" altLang="en-US" sz="2400" b="1" dirty="0" smtClean="0"/>
            <a:t>主たる債務</a:t>
          </a:r>
          <a:endParaRPr kumimoji="1" lang="ja-JP" altLang="en-US" sz="2400" b="1" dirty="0"/>
        </a:p>
      </dgm:t>
    </dgm:pt>
    <dgm:pt modelId="{A83BA373-F2F8-4E43-9D40-B0D643F317DE}" type="parTrans" cxnId="{BDF51F86-134F-47F5-BC04-0121C9E09D24}">
      <dgm:prSet/>
      <dgm:spPr/>
      <dgm:t>
        <a:bodyPr/>
        <a:lstStyle/>
        <a:p>
          <a:endParaRPr kumimoji="1" lang="ja-JP" altLang="en-US" sz="2800" b="1"/>
        </a:p>
      </dgm:t>
    </dgm:pt>
    <dgm:pt modelId="{1EF90E79-A92C-4A5C-BFC8-4F1EDC5DDF82}" type="sibTrans" cxnId="{BDF51F86-134F-47F5-BC04-0121C9E09D24}">
      <dgm:prSet/>
      <dgm:spPr/>
      <dgm:t>
        <a:bodyPr/>
        <a:lstStyle/>
        <a:p>
          <a:endParaRPr kumimoji="1" lang="ja-JP" altLang="en-US" sz="2800" b="1"/>
        </a:p>
      </dgm:t>
    </dgm:pt>
    <dgm:pt modelId="{72CC6239-3372-4987-8FF2-A7ACEE701D22}">
      <dgm:prSet phldrT="[テキスト]" custT="1"/>
      <dgm:spPr/>
      <dgm:t>
        <a:bodyPr/>
        <a:lstStyle/>
        <a:p>
          <a:r>
            <a:rPr kumimoji="1" lang="ja-JP" altLang="en-US" sz="2400" b="1" dirty="0" smtClean="0"/>
            <a:t>遅延利息</a:t>
          </a:r>
          <a:endParaRPr kumimoji="1" lang="ja-JP" altLang="en-US" sz="2400" b="1" dirty="0"/>
        </a:p>
      </dgm:t>
    </dgm:pt>
    <dgm:pt modelId="{2ED74767-2E12-4EC6-923D-BAE8FE5676AF}" type="parTrans" cxnId="{C0D7F91A-DADF-4416-8162-0FE10011CD0A}">
      <dgm:prSet/>
      <dgm:spPr/>
      <dgm:t>
        <a:bodyPr/>
        <a:lstStyle/>
        <a:p>
          <a:endParaRPr kumimoji="1" lang="ja-JP" altLang="en-US" sz="2800" b="1"/>
        </a:p>
      </dgm:t>
    </dgm:pt>
    <dgm:pt modelId="{7A89F56C-1FD8-48A5-9F31-64F4B808ABE3}" type="sibTrans" cxnId="{C0D7F91A-DADF-4416-8162-0FE10011CD0A}">
      <dgm:prSet/>
      <dgm:spPr/>
      <dgm:t>
        <a:bodyPr/>
        <a:lstStyle/>
        <a:p>
          <a:endParaRPr kumimoji="1" lang="ja-JP" altLang="en-US" sz="2800" b="1"/>
        </a:p>
      </dgm:t>
    </dgm:pt>
    <dgm:pt modelId="{B1AA57F8-0436-4C88-A563-AA14057F8B2B}">
      <dgm:prSet phldrT="[テキスト]" custT="1"/>
      <dgm:spPr/>
      <dgm:t>
        <a:bodyPr/>
        <a:lstStyle/>
        <a:p>
          <a:r>
            <a:rPr kumimoji="1" lang="ja-JP" altLang="en-US" sz="2400" b="1" dirty="0" smtClean="0"/>
            <a:t>損害賠償額の予定</a:t>
          </a:r>
          <a:endParaRPr kumimoji="1" lang="ja-JP" altLang="en-US" sz="2400" b="1" dirty="0"/>
        </a:p>
      </dgm:t>
    </dgm:pt>
    <dgm:pt modelId="{38CEAE66-D911-45FD-A9BE-E2C8A5FB11D6}" type="parTrans" cxnId="{32CA471A-E527-40B7-9EC7-4794F6A6542D}">
      <dgm:prSet/>
      <dgm:spPr/>
      <dgm:t>
        <a:bodyPr/>
        <a:lstStyle/>
        <a:p>
          <a:endParaRPr kumimoji="1" lang="ja-JP" altLang="en-US" sz="2800" b="1"/>
        </a:p>
      </dgm:t>
    </dgm:pt>
    <dgm:pt modelId="{E8AEB5B4-79A4-44F5-92FA-55E9221AC6C4}" type="sibTrans" cxnId="{32CA471A-E527-40B7-9EC7-4794F6A6542D}">
      <dgm:prSet/>
      <dgm:spPr/>
      <dgm:t>
        <a:bodyPr/>
        <a:lstStyle/>
        <a:p>
          <a:endParaRPr kumimoji="1" lang="ja-JP" altLang="en-US" sz="2800" b="1"/>
        </a:p>
      </dgm:t>
    </dgm:pt>
    <dgm:pt modelId="{9FB8EF0A-CF8A-42F1-8825-B2C80EBAC893}">
      <dgm:prSet phldrT="[テキスト]" custT="1"/>
      <dgm:spPr/>
      <dgm:t>
        <a:bodyPr/>
        <a:lstStyle/>
        <a:p>
          <a:r>
            <a:rPr kumimoji="1" lang="ja-JP" altLang="en-US" sz="2400" b="1" dirty="0" smtClean="0"/>
            <a:t>利息</a:t>
          </a:r>
          <a:endParaRPr kumimoji="1" lang="ja-JP" altLang="en-US" sz="2400" b="1" dirty="0"/>
        </a:p>
      </dgm:t>
    </dgm:pt>
    <dgm:pt modelId="{9A09E27D-327D-403F-8527-89CBD0A91885}" type="parTrans" cxnId="{246F75EB-8B20-4AC4-A2DF-4ECF9ED97235}">
      <dgm:prSet/>
      <dgm:spPr/>
      <dgm:t>
        <a:bodyPr/>
        <a:lstStyle/>
        <a:p>
          <a:endParaRPr kumimoji="1" lang="ja-JP" altLang="en-US" sz="2800" b="1"/>
        </a:p>
      </dgm:t>
    </dgm:pt>
    <dgm:pt modelId="{EF8115F4-6A8E-4679-AF7D-E2A0CE8274C3}" type="sibTrans" cxnId="{246F75EB-8B20-4AC4-A2DF-4ECF9ED97235}">
      <dgm:prSet/>
      <dgm:spPr/>
      <dgm:t>
        <a:bodyPr/>
        <a:lstStyle/>
        <a:p>
          <a:endParaRPr kumimoji="1" lang="ja-JP" altLang="en-US" sz="2800" b="1"/>
        </a:p>
      </dgm:t>
    </dgm:pt>
    <dgm:pt modelId="{DD067BAB-B071-4F83-B066-55DF9084A415}">
      <dgm:prSet phldrT="[テキスト]" custT="1"/>
      <dgm:spPr/>
      <dgm:t>
        <a:bodyPr/>
        <a:lstStyle/>
        <a:p>
          <a:r>
            <a:rPr kumimoji="1" lang="ja-JP" altLang="en-US" sz="2400" b="1" dirty="0" smtClean="0"/>
            <a:t>損害賠償</a:t>
          </a:r>
          <a:endParaRPr kumimoji="1" lang="ja-JP" altLang="en-US" sz="2400" b="1" dirty="0"/>
        </a:p>
      </dgm:t>
    </dgm:pt>
    <dgm:pt modelId="{37FAF25B-E83B-4A7F-AB8B-2D57AE316708}" type="parTrans" cxnId="{B8CA472A-B6C1-4565-ACAA-7846B4F2EA40}">
      <dgm:prSet/>
      <dgm:spPr/>
      <dgm:t>
        <a:bodyPr/>
        <a:lstStyle/>
        <a:p>
          <a:endParaRPr kumimoji="1" lang="ja-JP" altLang="en-US" sz="2800" b="1"/>
        </a:p>
      </dgm:t>
    </dgm:pt>
    <dgm:pt modelId="{81A16643-B802-402F-A365-0C3B8088E1A4}" type="sibTrans" cxnId="{B8CA472A-B6C1-4565-ACAA-7846B4F2EA40}">
      <dgm:prSet/>
      <dgm:spPr/>
      <dgm:t>
        <a:bodyPr/>
        <a:lstStyle/>
        <a:p>
          <a:endParaRPr kumimoji="1" lang="ja-JP" altLang="en-US" sz="2800" b="1"/>
        </a:p>
      </dgm:t>
    </dgm:pt>
    <dgm:pt modelId="{15F427E8-0F2F-4F6D-B515-C3069B5818B9}">
      <dgm:prSet phldrT="[テキスト]" custT="1"/>
      <dgm:spPr/>
      <dgm:t>
        <a:bodyPr/>
        <a:lstStyle/>
        <a:p>
          <a:r>
            <a:rPr kumimoji="1" lang="ja-JP" altLang="en-US" sz="2400" b="1" dirty="0" smtClean="0"/>
            <a:t>違約金</a:t>
          </a:r>
          <a:endParaRPr kumimoji="1" lang="ja-JP" altLang="en-US" sz="2400" b="1" dirty="0"/>
        </a:p>
      </dgm:t>
    </dgm:pt>
    <dgm:pt modelId="{F44F5F2B-1D0C-4783-98FF-8F34AA709564}" type="parTrans" cxnId="{17566F09-0657-4519-86A8-E2D2B688B1C3}">
      <dgm:prSet/>
      <dgm:spPr/>
      <dgm:t>
        <a:bodyPr/>
        <a:lstStyle/>
        <a:p>
          <a:endParaRPr kumimoji="1" lang="ja-JP" altLang="en-US" sz="2800" b="1"/>
        </a:p>
      </dgm:t>
    </dgm:pt>
    <dgm:pt modelId="{7676280E-2D92-46FA-AE5D-75AE665F3DF2}" type="sibTrans" cxnId="{17566F09-0657-4519-86A8-E2D2B688B1C3}">
      <dgm:prSet/>
      <dgm:spPr/>
      <dgm:t>
        <a:bodyPr/>
        <a:lstStyle/>
        <a:p>
          <a:endParaRPr kumimoji="1" lang="ja-JP" altLang="en-US" sz="2800" b="1"/>
        </a:p>
      </dgm:t>
    </dgm:pt>
    <dgm:pt modelId="{E9BA8913-5963-436B-AAEE-41B4622F360D}" type="pres">
      <dgm:prSet presAssocID="{C178FBC3-F78D-4E5B-B8D4-1A7C5001523F}" presName="Name0" presStyleCnt="0">
        <dgm:presLayoutVars>
          <dgm:chMax val="1"/>
          <dgm:chPref val="1"/>
          <dgm:dir/>
          <dgm:animOne val="branch"/>
          <dgm:animLvl val="lvl"/>
        </dgm:presLayoutVars>
      </dgm:prSet>
      <dgm:spPr/>
      <dgm:t>
        <a:bodyPr/>
        <a:lstStyle/>
        <a:p>
          <a:endParaRPr kumimoji="1" lang="ja-JP" altLang="en-US"/>
        </a:p>
      </dgm:t>
    </dgm:pt>
    <dgm:pt modelId="{413EEABC-9176-4851-8AA5-10CA0122766B}" type="pres">
      <dgm:prSet presAssocID="{09BD1182-4273-4BF7-AB5F-3FAB475DB50F}" presName="Parent" presStyleLbl="node0" presStyleIdx="0" presStyleCnt="1">
        <dgm:presLayoutVars>
          <dgm:chMax val="6"/>
          <dgm:chPref val="6"/>
        </dgm:presLayoutVars>
      </dgm:prSet>
      <dgm:spPr/>
      <dgm:t>
        <a:bodyPr/>
        <a:lstStyle/>
        <a:p>
          <a:endParaRPr kumimoji="1" lang="ja-JP" altLang="en-US"/>
        </a:p>
      </dgm:t>
    </dgm:pt>
    <dgm:pt modelId="{5D656501-A603-48F3-A566-3D229336D26F}" type="pres">
      <dgm:prSet presAssocID="{BF6569D6-74CB-4A6B-9E58-98E89D90F410}" presName="Accent1" presStyleCnt="0"/>
      <dgm:spPr/>
    </dgm:pt>
    <dgm:pt modelId="{D69C28A2-55B6-4299-BFE3-24D0F5C0D718}" type="pres">
      <dgm:prSet presAssocID="{BF6569D6-74CB-4A6B-9E58-98E89D90F410}" presName="Accent" presStyleLbl="bgShp" presStyleIdx="0" presStyleCnt="6"/>
      <dgm:spPr/>
    </dgm:pt>
    <dgm:pt modelId="{120EB5CD-BE1F-432D-83C8-B8FA543283B5}" type="pres">
      <dgm:prSet presAssocID="{BF6569D6-74CB-4A6B-9E58-98E89D90F410}" presName="Child1" presStyleLbl="node1" presStyleIdx="0" presStyleCnt="6">
        <dgm:presLayoutVars>
          <dgm:chMax val="0"/>
          <dgm:chPref val="0"/>
          <dgm:bulletEnabled val="1"/>
        </dgm:presLayoutVars>
      </dgm:prSet>
      <dgm:spPr/>
      <dgm:t>
        <a:bodyPr/>
        <a:lstStyle/>
        <a:p>
          <a:endParaRPr kumimoji="1" lang="ja-JP" altLang="en-US"/>
        </a:p>
      </dgm:t>
    </dgm:pt>
    <dgm:pt modelId="{40D9766B-5B60-4AAB-A688-09738707ED4B}" type="pres">
      <dgm:prSet presAssocID="{9FB8EF0A-CF8A-42F1-8825-B2C80EBAC893}" presName="Accent2" presStyleCnt="0"/>
      <dgm:spPr/>
    </dgm:pt>
    <dgm:pt modelId="{1646EC84-46ED-4500-9BC0-961F28F5C306}" type="pres">
      <dgm:prSet presAssocID="{9FB8EF0A-CF8A-42F1-8825-B2C80EBAC893}" presName="Accent" presStyleLbl="bgShp" presStyleIdx="1" presStyleCnt="6"/>
      <dgm:spPr/>
    </dgm:pt>
    <dgm:pt modelId="{C7DBE1D6-68C6-47A6-BEB4-5CA723324944}" type="pres">
      <dgm:prSet presAssocID="{9FB8EF0A-CF8A-42F1-8825-B2C80EBAC893}" presName="Child2" presStyleLbl="node1" presStyleIdx="1" presStyleCnt="6">
        <dgm:presLayoutVars>
          <dgm:chMax val="0"/>
          <dgm:chPref val="0"/>
          <dgm:bulletEnabled val="1"/>
        </dgm:presLayoutVars>
      </dgm:prSet>
      <dgm:spPr/>
      <dgm:t>
        <a:bodyPr/>
        <a:lstStyle/>
        <a:p>
          <a:endParaRPr kumimoji="1" lang="ja-JP" altLang="en-US"/>
        </a:p>
      </dgm:t>
    </dgm:pt>
    <dgm:pt modelId="{B0863CF5-0495-4A91-B7BA-142E0A8944A2}" type="pres">
      <dgm:prSet presAssocID="{72CC6239-3372-4987-8FF2-A7ACEE701D22}" presName="Accent3" presStyleCnt="0"/>
      <dgm:spPr/>
    </dgm:pt>
    <dgm:pt modelId="{D16602D3-94D8-4A1A-8DF6-828DA1A0DD34}" type="pres">
      <dgm:prSet presAssocID="{72CC6239-3372-4987-8FF2-A7ACEE701D22}" presName="Accent" presStyleLbl="bgShp" presStyleIdx="2" presStyleCnt="6"/>
      <dgm:spPr/>
    </dgm:pt>
    <dgm:pt modelId="{7BDF1171-5AAA-48DD-B102-C0C739B69768}" type="pres">
      <dgm:prSet presAssocID="{72CC6239-3372-4987-8FF2-A7ACEE701D22}" presName="Child3" presStyleLbl="node1" presStyleIdx="2" presStyleCnt="6">
        <dgm:presLayoutVars>
          <dgm:chMax val="0"/>
          <dgm:chPref val="0"/>
          <dgm:bulletEnabled val="1"/>
        </dgm:presLayoutVars>
      </dgm:prSet>
      <dgm:spPr/>
      <dgm:t>
        <a:bodyPr/>
        <a:lstStyle/>
        <a:p>
          <a:endParaRPr kumimoji="1" lang="ja-JP" altLang="en-US"/>
        </a:p>
      </dgm:t>
    </dgm:pt>
    <dgm:pt modelId="{B72196B9-E9B0-4211-AB61-3030D4CEB597}" type="pres">
      <dgm:prSet presAssocID="{DD067BAB-B071-4F83-B066-55DF9084A415}" presName="Accent4" presStyleCnt="0"/>
      <dgm:spPr/>
    </dgm:pt>
    <dgm:pt modelId="{7C67FDD7-6289-43F5-8718-D6EA48CDC0D0}" type="pres">
      <dgm:prSet presAssocID="{DD067BAB-B071-4F83-B066-55DF9084A415}" presName="Accent" presStyleLbl="bgShp" presStyleIdx="3" presStyleCnt="6"/>
      <dgm:spPr/>
    </dgm:pt>
    <dgm:pt modelId="{D2BCBC63-43F2-4570-961C-FBB6DE74306E}" type="pres">
      <dgm:prSet presAssocID="{DD067BAB-B071-4F83-B066-55DF9084A415}" presName="Child4" presStyleLbl="node1" presStyleIdx="3" presStyleCnt="6">
        <dgm:presLayoutVars>
          <dgm:chMax val="0"/>
          <dgm:chPref val="0"/>
          <dgm:bulletEnabled val="1"/>
        </dgm:presLayoutVars>
      </dgm:prSet>
      <dgm:spPr/>
      <dgm:t>
        <a:bodyPr/>
        <a:lstStyle/>
        <a:p>
          <a:endParaRPr kumimoji="1" lang="ja-JP" altLang="en-US"/>
        </a:p>
      </dgm:t>
    </dgm:pt>
    <dgm:pt modelId="{9010968F-2F80-4CB4-B93B-A7E9CFD33532}" type="pres">
      <dgm:prSet presAssocID="{B1AA57F8-0436-4C88-A563-AA14057F8B2B}" presName="Accent5" presStyleCnt="0"/>
      <dgm:spPr/>
    </dgm:pt>
    <dgm:pt modelId="{28C63264-EEF3-40B0-87B0-EC6F2767AC3C}" type="pres">
      <dgm:prSet presAssocID="{B1AA57F8-0436-4C88-A563-AA14057F8B2B}" presName="Accent" presStyleLbl="bgShp" presStyleIdx="4" presStyleCnt="6"/>
      <dgm:spPr/>
    </dgm:pt>
    <dgm:pt modelId="{4774AF28-5C21-4CB8-B933-85F6388EBDC3}" type="pres">
      <dgm:prSet presAssocID="{B1AA57F8-0436-4C88-A563-AA14057F8B2B}" presName="Child5" presStyleLbl="node1" presStyleIdx="4" presStyleCnt="6">
        <dgm:presLayoutVars>
          <dgm:chMax val="0"/>
          <dgm:chPref val="0"/>
          <dgm:bulletEnabled val="1"/>
        </dgm:presLayoutVars>
      </dgm:prSet>
      <dgm:spPr/>
      <dgm:t>
        <a:bodyPr/>
        <a:lstStyle/>
        <a:p>
          <a:endParaRPr kumimoji="1" lang="ja-JP" altLang="en-US"/>
        </a:p>
      </dgm:t>
    </dgm:pt>
    <dgm:pt modelId="{494AF21B-ECBB-4D5E-8AF9-1B366A646B5E}" type="pres">
      <dgm:prSet presAssocID="{15F427E8-0F2F-4F6D-B515-C3069B5818B9}" presName="Accent6" presStyleCnt="0"/>
      <dgm:spPr/>
    </dgm:pt>
    <dgm:pt modelId="{E28A66BA-D5A2-4794-8984-4DD03ABACA73}" type="pres">
      <dgm:prSet presAssocID="{15F427E8-0F2F-4F6D-B515-C3069B5818B9}" presName="Accent" presStyleLbl="bgShp" presStyleIdx="5" presStyleCnt="6"/>
      <dgm:spPr/>
    </dgm:pt>
    <dgm:pt modelId="{E4C04E5B-3052-4B35-B7D2-0F96F2B904FA}" type="pres">
      <dgm:prSet presAssocID="{15F427E8-0F2F-4F6D-B515-C3069B5818B9}" presName="Child6" presStyleLbl="node1" presStyleIdx="5" presStyleCnt="6">
        <dgm:presLayoutVars>
          <dgm:chMax val="0"/>
          <dgm:chPref val="0"/>
          <dgm:bulletEnabled val="1"/>
        </dgm:presLayoutVars>
      </dgm:prSet>
      <dgm:spPr/>
      <dgm:t>
        <a:bodyPr/>
        <a:lstStyle/>
        <a:p>
          <a:endParaRPr kumimoji="1" lang="ja-JP" altLang="en-US"/>
        </a:p>
      </dgm:t>
    </dgm:pt>
  </dgm:ptLst>
  <dgm:cxnLst>
    <dgm:cxn modelId="{CD3ECF3B-73A3-4828-8DAA-9D1994594077}" type="presOf" srcId="{15F427E8-0F2F-4F6D-B515-C3069B5818B9}" destId="{E4C04E5B-3052-4B35-B7D2-0F96F2B904FA}" srcOrd="0" destOrd="0" presId="urn:microsoft.com/office/officeart/2011/layout/HexagonRadial"/>
    <dgm:cxn modelId="{246F75EB-8B20-4AC4-A2DF-4ECF9ED97235}" srcId="{09BD1182-4273-4BF7-AB5F-3FAB475DB50F}" destId="{9FB8EF0A-CF8A-42F1-8825-B2C80EBAC893}" srcOrd="1" destOrd="0" parTransId="{9A09E27D-327D-403F-8527-89CBD0A91885}" sibTransId="{EF8115F4-6A8E-4679-AF7D-E2A0CE8274C3}"/>
    <dgm:cxn modelId="{6E24162A-9668-41CC-B455-195FE10EDDDE}" type="presOf" srcId="{BF6569D6-74CB-4A6B-9E58-98E89D90F410}" destId="{120EB5CD-BE1F-432D-83C8-B8FA543283B5}" srcOrd="0" destOrd="0" presId="urn:microsoft.com/office/officeart/2011/layout/HexagonRadial"/>
    <dgm:cxn modelId="{BDF51F86-134F-47F5-BC04-0121C9E09D24}" srcId="{09BD1182-4273-4BF7-AB5F-3FAB475DB50F}" destId="{BF6569D6-74CB-4A6B-9E58-98E89D90F410}" srcOrd="0" destOrd="0" parTransId="{A83BA373-F2F8-4E43-9D40-B0D643F317DE}" sibTransId="{1EF90E79-A92C-4A5C-BFC8-4F1EDC5DDF82}"/>
    <dgm:cxn modelId="{F942081D-9C68-4DE1-A0BB-DBCD4FBBFA54}" type="presOf" srcId="{B1AA57F8-0436-4C88-A563-AA14057F8B2B}" destId="{4774AF28-5C21-4CB8-B933-85F6388EBDC3}" srcOrd="0" destOrd="0" presId="urn:microsoft.com/office/officeart/2011/layout/HexagonRadial"/>
    <dgm:cxn modelId="{24C9EB04-D4D1-423E-942B-64CDA3D37831}" type="presOf" srcId="{09BD1182-4273-4BF7-AB5F-3FAB475DB50F}" destId="{413EEABC-9176-4851-8AA5-10CA0122766B}" srcOrd="0" destOrd="0" presId="urn:microsoft.com/office/officeart/2011/layout/HexagonRadial"/>
    <dgm:cxn modelId="{7550C848-203D-4E2C-A940-2CAE473C4040}" srcId="{C178FBC3-F78D-4E5B-B8D4-1A7C5001523F}" destId="{09BD1182-4273-4BF7-AB5F-3FAB475DB50F}" srcOrd="0" destOrd="0" parTransId="{024D79F7-9492-40B4-82C0-475C6ABF67C9}" sibTransId="{0880CB84-D4EC-450B-A388-22A187FC0644}"/>
    <dgm:cxn modelId="{17566F09-0657-4519-86A8-E2D2B688B1C3}" srcId="{09BD1182-4273-4BF7-AB5F-3FAB475DB50F}" destId="{15F427E8-0F2F-4F6D-B515-C3069B5818B9}" srcOrd="5" destOrd="0" parTransId="{F44F5F2B-1D0C-4783-98FF-8F34AA709564}" sibTransId="{7676280E-2D92-46FA-AE5D-75AE665F3DF2}"/>
    <dgm:cxn modelId="{32CA471A-E527-40B7-9EC7-4794F6A6542D}" srcId="{09BD1182-4273-4BF7-AB5F-3FAB475DB50F}" destId="{B1AA57F8-0436-4C88-A563-AA14057F8B2B}" srcOrd="4" destOrd="0" parTransId="{38CEAE66-D911-45FD-A9BE-E2C8A5FB11D6}" sibTransId="{E8AEB5B4-79A4-44F5-92FA-55E9221AC6C4}"/>
    <dgm:cxn modelId="{B8CA472A-B6C1-4565-ACAA-7846B4F2EA40}" srcId="{09BD1182-4273-4BF7-AB5F-3FAB475DB50F}" destId="{DD067BAB-B071-4F83-B066-55DF9084A415}" srcOrd="3" destOrd="0" parTransId="{37FAF25B-E83B-4A7F-AB8B-2D57AE316708}" sibTransId="{81A16643-B802-402F-A365-0C3B8088E1A4}"/>
    <dgm:cxn modelId="{EA123AC0-90C4-487C-95D0-C0A5709C8A03}" type="presOf" srcId="{9FB8EF0A-CF8A-42F1-8825-B2C80EBAC893}" destId="{C7DBE1D6-68C6-47A6-BEB4-5CA723324944}" srcOrd="0" destOrd="0" presId="urn:microsoft.com/office/officeart/2011/layout/HexagonRadial"/>
    <dgm:cxn modelId="{08F335B5-FEBE-4ECB-AF84-164574A85DF4}" type="presOf" srcId="{C178FBC3-F78D-4E5B-B8D4-1A7C5001523F}" destId="{E9BA8913-5963-436B-AAEE-41B4622F360D}" srcOrd="0" destOrd="0" presId="urn:microsoft.com/office/officeart/2011/layout/HexagonRadial"/>
    <dgm:cxn modelId="{C0D7F91A-DADF-4416-8162-0FE10011CD0A}" srcId="{09BD1182-4273-4BF7-AB5F-3FAB475DB50F}" destId="{72CC6239-3372-4987-8FF2-A7ACEE701D22}" srcOrd="2" destOrd="0" parTransId="{2ED74767-2E12-4EC6-923D-BAE8FE5676AF}" sibTransId="{7A89F56C-1FD8-48A5-9F31-64F4B808ABE3}"/>
    <dgm:cxn modelId="{2F5CE8A8-3475-492F-A94B-50320A31820C}" type="presOf" srcId="{72CC6239-3372-4987-8FF2-A7ACEE701D22}" destId="{7BDF1171-5AAA-48DD-B102-C0C739B69768}" srcOrd="0" destOrd="0" presId="urn:microsoft.com/office/officeart/2011/layout/HexagonRadial"/>
    <dgm:cxn modelId="{701CC53E-55D6-4EB1-85FA-A06D7FF70791}" type="presOf" srcId="{DD067BAB-B071-4F83-B066-55DF9084A415}" destId="{D2BCBC63-43F2-4570-961C-FBB6DE74306E}" srcOrd="0" destOrd="0" presId="urn:microsoft.com/office/officeart/2011/layout/HexagonRadial"/>
    <dgm:cxn modelId="{B44F2331-2E0B-45E7-BF97-BA552E615A11}" type="presParOf" srcId="{E9BA8913-5963-436B-AAEE-41B4622F360D}" destId="{413EEABC-9176-4851-8AA5-10CA0122766B}" srcOrd="0" destOrd="0" presId="urn:microsoft.com/office/officeart/2011/layout/HexagonRadial"/>
    <dgm:cxn modelId="{67D44DA0-9D3C-4D56-A1F1-CBAB8C2D982D}" type="presParOf" srcId="{E9BA8913-5963-436B-AAEE-41B4622F360D}" destId="{5D656501-A603-48F3-A566-3D229336D26F}" srcOrd="1" destOrd="0" presId="urn:microsoft.com/office/officeart/2011/layout/HexagonRadial"/>
    <dgm:cxn modelId="{6A6B2224-F32D-420F-801C-873FDEA33C5A}" type="presParOf" srcId="{5D656501-A603-48F3-A566-3D229336D26F}" destId="{D69C28A2-55B6-4299-BFE3-24D0F5C0D718}" srcOrd="0" destOrd="0" presId="urn:microsoft.com/office/officeart/2011/layout/HexagonRadial"/>
    <dgm:cxn modelId="{1741A58E-C348-4239-BB5D-A908D4C55CC8}" type="presParOf" srcId="{E9BA8913-5963-436B-AAEE-41B4622F360D}" destId="{120EB5CD-BE1F-432D-83C8-B8FA543283B5}" srcOrd="2" destOrd="0" presId="urn:microsoft.com/office/officeart/2011/layout/HexagonRadial"/>
    <dgm:cxn modelId="{1E722D4E-F99A-46C1-9D74-75BD9BCE02CB}" type="presParOf" srcId="{E9BA8913-5963-436B-AAEE-41B4622F360D}" destId="{40D9766B-5B60-4AAB-A688-09738707ED4B}" srcOrd="3" destOrd="0" presId="urn:microsoft.com/office/officeart/2011/layout/HexagonRadial"/>
    <dgm:cxn modelId="{85940DB4-FE20-473B-8FBD-52E3DF134FF5}" type="presParOf" srcId="{40D9766B-5B60-4AAB-A688-09738707ED4B}" destId="{1646EC84-46ED-4500-9BC0-961F28F5C306}" srcOrd="0" destOrd="0" presId="urn:microsoft.com/office/officeart/2011/layout/HexagonRadial"/>
    <dgm:cxn modelId="{58C39792-A3D1-4B94-BAB5-CE5FA970F155}" type="presParOf" srcId="{E9BA8913-5963-436B-AAEE-41B4622F360D}" destId="{C7DBE1D6-68C6-47A6-BEB4-5CA723324944}" srcOrd="4" destOrd="0" presId="urn:microsoft.com/office/officeart/2011/layout/HexagonRadial"/>
    <dgm:cxn modelId="{138BB252-8CAB-4C27-ACA1-5EEB68281713}" type="presParOf" srcId="{E9BA8913-5963-436B-AAEE-41B4622F360D}" destId="{B0863CF5-0495-4A91-B7BA-142E0A8944A2}" srcOrd="5" destOrd="0" presId="urn:microsoft.com/office/officeart/2011/layout/HexagonRadial"/>
    <dgm:cxn modelId="{CED1E354-5A54-430E-BA0E-D6B2C128CECA}" type="presParOf" srcId="{B0863CF5-0495-4A91-B7BA-142E0A8944A2}" destId="{D16602D3-94D8-4A1A-8DF6-828DA1A0DD34}" srcOrd="0" destOrd="0" presId="urn:microsoft.com/office/officeart/2011/layout/HexagonRadial"/>
    <dgm:cxn modelId="{9AB26127-5B4F-45F7-BADE-E4E10B43233D}" type="presParOf" srcId="{E9BA8913-5963-436B-AAEE-41B4622F360D}" destId="{7BDF1171-5AAA-48DD-B102-C0C739B69768}" srcOrd="6" destOrd="0" presId="urn:microsoft.com/office/officeart/2011/layout/HexagonRadial"/>
    <dgm:cxn modelId="{58820D80-A468-4AF2-B30B-845D82211250}" type="presParOf" srcId="{E9BA8913-5963-436B-AAEE-41B4622F360D}" destId="{B72196B9-E9B0-4211-AB61-3030D4CEB597}" srcOrd="7" destOrd="0" presId="urn:microsoft.com/office/officeart/2011/layout/HexagonRadial"/>
    <dgm:cxn modelId="{AD11C4DD-3ACF-45EE-B026-F8D8411AC697}" type="presParOf" srcId="{B72196B9-E9B0-4211-AB61-3030D4CEB597}" destId="{7C67FDD7-6289-43F5-8718-D6EA48CDC0D0}" srcOrd="0" destOrd="0" presId="urn:microsoft.com/office/officeart/2011/layout/HexagonRadial"/>
    <dgm:cxn modelId="{50F19301-A726-4656-9E3E-C46408131AFB}" type="presParOf" srcId="{E9BA8913-5963-436B-AAEE-41B4622F360D}" destId="{D2BCBC63-43F2-4570-961C-FBB6DE74306E}" srcOrd="8" destOrd="0" presId="urn:microsoft.com/office/officeart/2011/layout/HexagonRadial"/>
    <dgm:cxn modelId="{6A750E11-F548-48D3-A68A-6B6F008B8A49}" type="presParOf" srcId="{E9BA8913-5963-436B-AAEE-41B4622F360D}" destId="{9010968F-2F80-4CB4-B93B-A7E9CFD33532}" srcOrd="9" destOrd="0" presId="urn:microsoft.com/office/officeart/2011/layout/HexagonRadial"/>
    <dgm:cxn modelId="{7610EAFC-7C6E-4EE5-8B0F-6742E5C41231}" type="presParOf" srcId="{9010968F-2F80-4CB4-B93B-A7E9CFD33532}" destId="{28C63264-EEF3-40B0-87B0-EC6F2767AC3C}" srcOrd="0" destOrd="0" presId="urn:microsoft.com/office/officeart/2011/layout/HexagonRadial"/>
    <dgm:cxn modelId="{1D6F0D1A-327F-45A5-87C5-17EC75ED9213}" type="presParOf" srcId="{E9BA8913-5963-436B-AAEE-41B4622F360D}" destId="{4774AF28-5C21-4CB8-B933-85F6388EBDC3}" srcOrd="10" destOrd="0" presId="urn:microsoft.com/office/officeart/2011/layout/HexagonRadial"/>
    <dgm:cxn modelId="{B42ADA13-6796-4DE4-A8D5-1A169EFDAD4F}" type="presParOf" srcId="{E9BA8913-5963-436B-AAEE-41B4622F360D}" destId="{494AF21B-ECBB-4D5E-8AF9-1B366A646B5E}" srcOrd="11" destOrd="0" presId="urn:microsoft.com/office/officeart/2011/layout/HexagonRadial"/>
    <dgm:cxn modelId="{B2A4C6C3-3DA1-4C8A-8EC1-9C341A11E1E2}" type="presParOf" srcId="{494AF21B-ECBB-4D5E-8AF9-1B366A646B5E}" destId="{E28A66BA-D5A2-4794-8984-4DD03ABACA73}" srcOrd="0" destOrd="0" presId="urn:microsoft.com/office/officeart/2011/layout/HexagonRadial"/>
    <dgm:cxn modelId="{1AEC6C94-8C33-43C9-8319-D5F9BF01CA42}" type="presParOf" srcId="{E9BA8913-5963-436B-AAEE-41B4622F360D}" destId="{E4C04E5B-3052-4B35-B7D2-0F96F2B904FA}"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09536B-B238-43A4-8089-E5F04636403A}">
      <dsp:nvSpPr>
        <dsp:cNvPr id="0" name=""/>
        <dsp:cNvSpPr/>
      </dsp:nvSpPr>
      <dsp:spPr>
        <a:xfrm>
          <a:off x="128204" y="1008110"/>
          <a:ext cx="623327" cy="1732800"/>
        </a:xfrm>
        <a:prstGeom prst="roundRect">
          <a:avLst>
            <a:gd name="adj" fmla="val 10000"/>
          </a:avLst>
        </a:prstGeom>
        <a:solidFill>
          <a:schemeClr val="accent5"/>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5"/>
        </a:fillRef>
        <a:effectRef idx="1">
          <a:schemeClr val="accent5"/>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a:t>
          </a:r>
          <a:r>
            <a:rPr kumimoji="1" lang="en-US" altLang="ja-JP" sz="1800" b="1" kern="1200" dirty="0" smtClean="0"/>
            <a:t/>
          </a:r>
          <a:br>
            <a:rPr kumimoji="1" lang="en-US" altLang="ja-JP" sz="1800" b="1" kern="1200" dirty="0" smtClean="0"/>
          </a:br>
          <a:r>
            <a:rPr kumimoji="1" lang="ja-JP" altLang="en-US" sz="1800" b="1" kern="1200" dirty="0" smtClean="0"/>
            <a:t>権</a:t>
          </a:r>
          <a:r>
            <a:rPr kumimoji="1" lang="en-US" altLang="ja-JP" sz="1800" b="1" kern="1200" dirty="0" smtClean="0"/>
            <a:t/>
          </a:r>
          <a:br>
            <a:rPr kumimoji="1" lang="en-US" altLang="ja-JP" sz="1800" b="1" kern="1200" dirty="0" smtClean="0"/>
          </a:br>
          <a:r>
            <a:rPr kumimoji="1" lang="ja-JP" altLang="en-US" sz="1800" b="1" kern="1200" dirty="0" smtClean="0"/>
            <a:t>総</a:t>
          </a:r>
          <a:r>
            <a:rPr kumimoji="1" lang="en-US" altLang="ja-JP" sz="1800" b="1" kern="1200" dirty="0" smtClean="0"/>
            <a:t/>
          </a:r>
          <a:br>
            <a:rPr kumimoji="1" lang="en-US" altLang="ja-JP" sz="1800" b="1" kern="1200" dirty="0" smtClean="0"/>
          </a:br>
          <a:r>
            <a:rPr kumimoji="1" lang="ja-JP" altLang="en-US" sz="1800" b="1" kern="1200" dirty="0" smtClean="0"/>
            <a:t>論</a:t>
          </a:r>
          <a:endParaRPr kumimoji="1" lang="ja-JP" altLang="en-US" sz="1800" b="1" kern="1200" dirty="0"/>
        </a:p>
      </dsp:txBody>
      <dsp:txXfrm>
        <a:off x="146461" y="1026367"/>
        <a:ext cx="586813" cy="1696286"/>
      </dsp:txXfrm>
    </dsp:sp>
    <dsp:sp modelId="{2A5DD27B-6377-45B3-BCB0-6E5E5877211A}">
      <dsp:nvSpPr>
        <dsp:cNvPr id="0" name=""/>
        <dsp:cNvSpPr/>
      </dsp:nvSpPr>
      <dsp:spPr>
        <a:xfrm rot="17088664">
          <a:off x="102482" y="1020579"/>
          <a:ext cx="1743897" cy="21907"/>
        </a:xfrm>
        <a:custGeom>
          <a:avLst/>
          <a:gdLst/>
          <a:ahLst/>
          <a:cxnLst/>
          <a:rect l="0" t="0" r="0" b="0"/>
          <a:pathLst>
            <a:path>
              <a:moveTo>
                <a:pt x="0" y="10953"/>
              </a:moveTo>
              <a:lnTo>
                <a:pt x="1743897" y="109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930833" y="987936"/>
        <a:ext cx="87194" cy="87194"/>
      </dsp:txXfrm>
    </dsp:sp>
    <dsp:sp modelId="{EA1452E0-2326-41DD-9E55-5307506272A9}">
      <dsp:nvSpPr>
        <dsp:cNvPr id="0" name=""/>
        <dsp:cNvSpPr/>
      </dsp:nvSpPr>
      <dsp:spPr>
        <a:xfrm>
          <a:off x="1197329" y="0"/>
          <a:ext cx="1778406" cy="377112"/>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債権の目的</a:t>
          </a:r>
          <a:endParaRPr kumimoji="1" lang="ja-JP" altLang="en-US" sz="1800" b="1" kern="1200" dirty="0"/>
        </a:p>
      </dsp:txBody>
      <dsp:txXfrm>
        <a:off x="1208374" y="11045"/>
        <a:ext cx="1756316" cy="355022"/>
      </dsp:txXfrm>
    </dsp:sp>
    <dsp:sp modelId="{23E4A298-627C-4164-A581-B66014E337C2}">
      <dsp:nvSpPr>
        <dsp:cNvPr id="0" name=""/>
        <dsp:cNvSpPr/>
      </dsp:nvSpPr>
      <dsp:spPr>
        <a:xfrm rot="17402744">
          <a:off x="324145" y="1252666"/>
          <a:ext cx="1300570" cy="21907"/>
        </a:xfrm>
        <a:custGeom>
          <a:avLst/>
          <a:gdLst/>
          <a:ahLst/>
          <a:cxnLst/>
          <a:rect l="0" t="0" r="0" b="0"/>
          <a:pathLst>
            <a:path>
              <a:moveTo>
                <a:pt x="0" y="10953"/>
              </a:moveTo>
              <a:lnTo>
                <a:pt x="1300570" y="109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941916" y="1231105"/>
        <a:ext cx="65028" cy="65028"/>
      </dsp:txXfrm>
    </dsp:sp>
    <dsp:sp modelId="{F34B0C03-03D9-4050-82E3-C773A58D9D4E}">
      <dsp:nvSpPr>
        <dsp:cNvPr id="0" name=""/>
        <dsp:cNvSpPr/>
      </dsp:nvSpPr>
      <dsp:spPr>
        <a:xfrm>
          <a:off x="1197329" y="464173"/>
          <a:ext cx="1778406" cy="377112"/>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債権の効力</a:t>
          </a:r>
          <a:endParaRPr kumimoji="1" lang="ja-JP" altLang="en-US" sz="1800" b="1" kern="1200" dirty="0"/>
        </a:p>
      </dsp:txBody>
      <dsp:txXfrm>
        <a:off x="1208374" y="475218"/>
        <a:ext cx="1756316" cy="355022"/>
      </dsp:txXfrm>
    </dsp:sp>
    <dsp:sp modelId="{5521E3CF-B97C-4BB2-933C-BAD038A97C7F}">
      <dsp:nvSpPr>
        <dsp:cNvPr id="0" name=""/>
        <dsp:cNvSpPr/>
      </dsp:nvSpPr>
      <dsp:spPr>
        <a:xfrm rot="19229985">
          <a:off x="2910370" y="459719"/>
          <a:ext cx="572430" cy="21907"/>
        </a:xfrm>
        <a:custGeom>
          <a:avLst/>
          <a:gdLst/>
          <a:ahLst/>
          <a:cxnLst/>
          <a:rect l="0" t="0" r="0" b="0"/>
          <a:pathLst>
            <a:path>
              <a:moveTo>
                <a:pt x="0" y="10953"/>
              </a:moveTo>
              <a:lnTo>
                <a:pt x="572430"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2274" y="456362"/>
        <a:ext cx="28621" cy="28621"/>
      </dsp:txXfrm>
    </dsp:sp>
    <dsp:sp modelId="{35ECB1A7-DDB0-448F-B87B-1DC5108E19F7}">
      <dsp:nvSpPr>
        <dsp:cNvPr id="0" name=""/>
        <dsp:cNvSpPr/>
      </dsp:nvSpPr>
      <dsp:spPr>
        <a:xfrm>
          <a:off x="3417435" y="60464"/>
          <a:ext cx="2367060" cy="456303"/>
        </a:xfrm>
        <a:prstGeom prst="roundRect">
          <a:avLst>
            <a:gd name="adj" fmla="val 10000"/>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hlinksldjump"/>
            </a:rPr>
            <a:t>対内的効力</a:t>
          </a:r>
          <a:endParaRPr kumimoji="1" lang="ja-JP" altLang="en-US" sz="1800" b="1" kern="1200" dirty="0"/>
        </a:p>
      </dsp:txBody>
      <dsp:txXfrm>
        <a:off x="3430800" y="73829"/>
        <a:ext cx="2340330" cy="429573"/>
      </dsp:txXfrm>
    </dsp:sp>
    <dsp:sp modelId="{7DB6BA9B-35D5-42C0-92D8-5C96B56CA5A5}">
      <dsp:nvSpPr>
        <dsp:cNvPr id="0" name=""/>
        <dsp:cNvSpPr/>
      </dsp:nvSpPr>
      <dsp:spPr>
        <a:xfrm rot="20505343">
          <a:off x="5772697" y="204186"/>
          <a:ext cx="469393" cy="21907"/>
        </a:xfrm>
        <a:custGeom>
          <a:avLst/>
          <a:gdLst/>
          <a:ahLst/>
          <a:cxnLst/>
          <a:rect l="0" t="0" r="0" b="0"/>
          <a:pathLst>
            <a:path>
              <a:moveTo>
                <a:pt x="0" y="10953"/>
              </a:moveTo>
              <a:lnTo>
                <a:pt x="469393" y="1095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5995659" y="203405"/>
        <a:ext cx="23469" cy="23469"/>
      </dsp:txXfrm>
    </dsp:sp>
    <dsp:sp modelId="{46FF0FFB-F068-4B1B-A82F-4732C1A5C61D}">
      <dsp:nvSpPr>
        <dsp:cNvPr id="0" name=""/>
        <dsp:cNvSpPr/>
      </dsp:nvSpPr>
      <dsp:spPr>
        <a:xfrm>
          <a:off x="6230292" y="0"/>
          <a:ext cx="1778406" cy="283328"/>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noaction"/>
            </a:rPr>
            <a:t>履行強制</a:t>
          </a:r>
          <a:endParaRPr kumimoji="1" lang="ja-JP" altLang="en-US" sz="1800" b="1" kern="1200" dirty="0"/>
        </a:p>
      </dsp:txBody>
      <dsp:txXfrm>
        <a:off x="6238590" y="8298"/>
        <a:ext cx="1761810" cy="266732"/>
      </dsp:txXfrm>
    </dsp:sp>
    <dsp:sp modelId="{91AACBDE-33FF-41E7-A1E0-41750AD970A8}">
      <dsp:nvSpPr>
        <dsp:cNvPr id="0" name=""/>
        <dsp:cNvSpPr/>
      </dsp:nvSpPr>
      <dsp:spPr>
        <a:xfrm rot="1124343">
          <a:off x="5772018" y="353279"/>
          <a:ext cx="470750" cy="21907"/>
        </a:xfrm>
        <a:custGeom>
          <a:avLst/>
          <a:gdLst/>
          <a:ahLst/>
          <a:cxnLst/>
          <a:rect l="0" t="0" r="0" b="0"/>
          <a:pathLst>
            <a:path>
              <a:moveTo>
                <a:pt x="0" y="10953"/>
              </a:moveTo>
              <a:lnTo>
                <a:pt x="470750" y="1095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5995625" y="352464"/>
        <a:ext cx="23537" cy="23537"/>
      </dsp:txXfrm>
    </dsp:sp>
    <dsp:sp modelId="{EDE9C102-0D0A-40E1-B02F-D96D95F8E8EC}">
      <dsp:nvSpPr>
        <dsp:cNvPr id="0" name=""/>
        <dsp:cNvSpPr/>
      </dsp:nvSpPr>
      <dsp:spPr>
        <a:xfrm>
          <a:off x="6230292" y="298185"/>
          <a:ext cx="1778406" cy="283328"/>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hlinksldjump"/>
            </a:rPr>
            <a:t>損害賠償</a:t>
          </a:r>
          <a:endParaRPr kumimoji="1" lang="ja-JP" altLang="en-US" sz="1800" b="1" kern="1200" dirty="0"/>
        </a:p>
      </dsp:txBody>
      <dsp:txXfrm>
        <a:off x="6238590" y="306483"/>
        <a:ext cx="1761810" cy="266732"/>
      </dsp:txXfrm>
    </dsp:sp>
    <dsp:sp modelId="{2C8A8B71-3D82-45FC-91D6-21E4F577C143}">
      <dsp:nvSpPr>
        <dsp:cNvPr id="0" name=""/>
        <dsp:cNvSpPr/>
      </dsp:nvSpPr>
      <dsp:spPr>
        <a:xfrm rot="2252334">
          <a:off x="2918064" y="811478"/>
          <a:ext cx="557041" cy="21907"/>
        </a:xfrm>
        <a:custGeom>
          <a:avLst/>
          <a:gdLst/>
          <a:ahLst/>
          <a:cxnLst/>
          <a:rect l="0" t="0" r="0" b="0"/>
          <a:pathLst>
            <a:path>
              <a:moveTo>
                <a:pt x="0" y="10953"/>
              </a:moveTo>
              <a:lnTo>
                <a:pt x="557041"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2659" y="808506"/>
        <a:ext cx="27852" cy="27852"/>
      </dsp:txXfrm>
    </dsp:sp>
    <dsp:sp modelId="{362E926E-432B-4AF5-A8A2-9523244C7E30}">
      <dsp:nvSpPr>
        <dsp:cNvPr id="0" name=""/>
        <dsp:cNvSpPr/>
      </dsp:nvSpPr>
      <dsp:spPr>
        <a:xfrm>
          <a:off x="3417435" y="763982"/>
          <a:ext cx="2367060" cy="456303"/>
        </a:xfrm>
        <a:prstGeom prst="roundRect">
          <a:avLst>
            <a:gd name="adj" fmla="val 10000"/>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hlinksldjump"/>
            </a:rPr>
            <a:t>対外的効力</a:t>
          </a:r>
          <a:endParaRPr kumimoji="1" lang="ja-JP" altLang="en-US" sz="1800" b="1" kern="1200" dirty="0"/>
        </a:p>
      </dsp:txBody>
      <dsp:txXfrm>
        <a:off x="3430800" y="777347"/>
        <a:ext cx="2340330" cy="429573"/>
      </dsp:txXfrm>
    </dsp:sp>
    <dsp:sp modelId="{0B54B85F-C7B8-46B0-92A9-031FB1E4E455}">
      <dsp:nvSpPr>
        <dsp:cNvPr id="0" name=""/>
        <dsp:cNvSpPr/>
      </dsp:nvSpPr>
      <dsp:spPr>
        <a:xfrm rot="20344175">
          <a:off x="5768748" y="895928"/>
          <a:ext cx="477291" cy="21907"/>
        </a:xfrm>
        <a:custGeom>
          <a:avLst/>
          <a:gdLst/>
          <a:ahLst/>
          <a:cxnLst/>
          <a:rect l="0" t="0" r="0" b="0"/>
          <a:pathLst>
            <a:path>
              <a:moveTo>
                <a:pt x="0" y="10953"/>
              </a:moveTo>
              <a:lnTo>
                <a:pt x="477291" y="1095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5995461" y="894950"/>
        <a:ext cx="23864" cy="23864"/>
      </dsp:txXfrm>
    </dsp:sp>
    <dsp:sp modelId="{10D42795-88F6-454C-B135-7493651F2185}">
      <dsp:nvSpPr>
        <dsp:cNvPr id="0" name=""/>
        <dsp:cNvSpPr/>
      </dsp:nvSpPr>
      <dsp:spPr>
        <a:xfrm>
          <a:off x="6230292" y="650214"/>
          <a:ext cx="1778406" cy="342831"/>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hlinksldjump"/>
            </a:rPr>
            <a:t>債権者代位権</a:t>
          </a:r>
          <a:endParaRPr kumimoji="1" lang="ja-JP" altLang="en-US" sz="1800" b="1" kern="1200" dirty="0"/>
        </a:p>
      </dsp:txBody>
      <dsp:txXfrm>
        <a:off x="6240333" y="660255"/>
        <a:ext cx="1758324" cy="322749"/>
      </dsp:txXfrm>
    </dsp:sp>
    <dsp:sp modelId="{A121E7C7-8332-4A8C-BDAC-71636066A16E}">
      <dsp:nvSpPr>
        <dsp:cNvPr id="0" name=""/>
        <dsp:cNvSpPr/>
      </dsp:nvSpPr>
      <dsp:spPr>
        <a:xfrm rot="1787042">
          <a:off x="5750570" y="1108753"/>
          <a:ext cx="513647" cy="21907"/>
        </a:xfrm>
        <a:custGeom>
          <a:avLst/>
          <a:gdLst/>
          <a:ahLst/>
          <a:cxnLst/>
          <a:rect l="0" t="0" r="0" b="0"/>
          <a:pathLst>
            <a:path>
              <a:moveTo>
                <a:pt x="0" y="10953"/>
              </a:moveTo>
              <a:lnTo>
                <a:pt x="513647" y="10953"/>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5994553" y="1106866"/>
        <a:ext cx="25682" cy="25682"/>
      </dsp:txXfrm>
    </dsp:sp>
    <dsp:sp modelId="{A808F4EB-F2C7-4285-BF27-250C78E7876A}">
      <dsp:nvSpPr>
        <dsp:cNvPr id="0" name=""/>
        <dsp:cNvSpPr/>
      </dsp:nvSpPr>
      <dsp:spPr>
        <a:xfrm>
          <a:off x="6230292" y="1075864"/>
          <a:ext cx="1778406" cy="342831"/>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hlinksldjump"/>
            </a:rPr>
            <a:t>詐害行為取消権</a:t>
          </a:r>
          <a:endParaRPr kumimoji="1" lang="ja-JP" altLang="en-US" sz="1800" b="1" kern="1200" dirty="0"/>
        </a:p>
      </dsp:txBody>
      <dsp:txXfrm>
        <a:off x="6240333" y="1085905"/>
        <a:ext cx="1758324" cy="322749"/>
      </dsp:txXfrm>
    </dsp:sp>
    <dsp:sp modelId="{D071414C-3653-4650-A586-4A35AE5C80EE}">
      <dsp:nvSpPr>
        <dsp:cNvPr id="0" name=""/>
        <dsp:cNvSpPr/>
      </dsp:nvSpPr>
      <dsp:spPr>
        <a:xfrm rot="21557404">
          <a:off x="751515" y="1860795"/>
          <a:ext cx="445831" cy="21907"/>
        </a:xfrm>
        <a:custGeom>
          <a:avLst/>
          <a:gdLst/>
          <a:ahLst/>
          <a:cxnLst/>
          <a:rect l="0" t="0" r="0" b="0"/>
          <a:pathLst>
            <a:path>
              <a:moveTo>
                <a:pt x="0" y="10953"/>
              </a:moveTo>
              <a:lnTo>
                <a:pt x="445831" y="109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963284" y="1860603"/>
        <a:ext cx="22291" cy="22291"/>
      </dsp:txXfrm>
    </dsp:sp>
    <dsp:sp modelId="{9D953FA6-05F7-4775-B1D4-2E3459D67464}">
      <dsp:nvSpPr>
        <dsp:cNvPr id="0" name=""/>
        <dsp:cNvSpPr/>
      </dsp:nvSpPr>
      <dsp:spPr>
        <a:xfrm>
          <a:off x="1197329" y="1661575"/>
          <a:ext cx="1778406" cy="414822"/>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多数当事者関係</a:t>
          </a:r>
          <a:endParaRPr kumimoji="1" lang="ja-JP" altLang="en-US" sz="1800" b="1" kern="1200" dirty="0"/>
        </a:p>
      </dsp:txBody>
      <dsp:txXfrm>
        <a:off x="1209479" y="1673725"/>
        <a:ext cx="1754106" cy="390522"/>
      </dsp:txXfrm>
    </dsp:sp>
    <dsp:sp modelId="{CB8A3205-89AD-42D2-810E-97C46EB82B60}">
      <dsp:nvSpPr>
        <dsp:cNvPr id="0" name=""/>
        <dsp:cNvSpPr/>
      </dsp:nvSpPr>
      <dsp:spPr>
        <a:xfrm rot="19093918">
          <a:off x="2900479" y="1660791"/>
          <a:ext cx="592212" cy="21907"/>
        </a:xfrm>
        <a:custGeom>
          <a:avLst/>
          <a:gdLst/>
          <a:ahLst/>
          <a:cxnLst/>
          <a:rect l="0" t="0" r="0" b="0"/>
          <a:pathLst>
            <a:path>
              <a:moveTo>
                <a:pt x="0" y="10953"/>
              </a:moveTo>
              <a:lnTo>
                <a:pt x="592212"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1780" y="1656940"/>
        <a:ext cx="29610" cy="29610"/>
      </dsp:txXfrm>
    </dsp:sp>
    <dsp:sp modelId="{E9ADF1D5-730A-46CA-A3D7-DF18E387141A}">
      <dsp:nvSpPr>
        <dsp:cNvPr id="0" name=""/>
        <dsp:cNvSpPr/>
      </dsp:nvSpPr>
      <dsp:spPr>
        <a:xfrm>
          <a:off x="3417435" y="1303088"/>
          <a:ext cx="2367060" cy="342831"/>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noaction"/>
            </a:rPr>
            <a:t>可分・不可分債権</a:t>
          </a:r>
          <a:endParaRPr kumimoji="1" lang="ja-JP" altLang="en-US" sz="1800" b="1" kern="1200" dirty="0"/>
        </a:p>
      </dsp:txBody>
      <dsp:txXfrm>
        <a:off x="3427476" y="1313129"/>
        <a:ext cx="2346978" cy="322749"/>
      </dsp:txXfrm>
    </dsp:sp>
    <dsp:sp modelId="{C8CEEAEF-30E4-4C2B-A31A-86B159A3EBC8}">
      <dsp:nvSpPr>
        <dsp:cNvPr id="0" name=""/>
        <dsp:cNvSpPr/>
      </dsp:nvSpPr>
      <dsp:spPr>
        <a:xfrm rot="121238">
          <a:off x="2975598" y="1865825"/>
          <a:ext cx="441974" cy="21907"/>
        </a:xfrm>
        <a:custGeom>
          <a:avLst/>
          <a:gdLst/>
          <a:ahLst/>
          <a:cxnLst/>
          <a:rect l="0" t="0" r="0" b="0"/>
          <a:pathLst>
            <a:path>
              <a:moveTo>
                <a:pt x="0" y="10953"/>
              </a:moveTo>
              <a:lnTo>
                <a:pt x="441974"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5536" y="1865729"/>
        <a:ext cx="22098" cy="22098"/>
      </dsp:txXfrm>
    </dsp:sp>
    <dsp:sp modelId="{5E3A3560-7862-4420-A061-F9CD45ECD8D7}">
      <dsp:nvSpPr>
        <dsp:cNvPr id="0" name=""/>
        <dsp:cNvSpPr/>
      </dsp:nvSpPr>
      <dsp:spPr>
        <a:xfrm>
          <a:off x="3417435" y="1728738"/>
          <a:ext cx="2367060" cy="311663"/>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noaction"/>
            </a:rPr>
            <a:t>連帯債務</a:t>
          </a:r>
          <a:endParaRPr kumimoji="1" lang="ja-JP" altLang="en-US" sz="1800" b="1" kern="1200" dirty="0"/>
        </a:p>
      </dsp:txBody>
      <dsp:txXfrm>
        <a:off x="3426563" y="1737866"/>
        <a:ext cx="2348804" cy="293407"/>
      </dsp:txXfrm>
    </dsp:sp>
    <dsp:sp modelId="{35AEBBF5-D820-41B3-B557-741F0C91638F}">
      <dsp:nvSpPr>
        <dsp:cNvPr id="0" name=""/>
        <dsp:cNvSpPr/>
      </dsp:nvSpPr>
      <dsp:spPr>
        <a:xfrm rot="2572383">
          <a:off x="2895233" y="2063066"/>
          <a:ext cx="602704" cy="21907"/>
        </a:xfrm>
        <a:custGeom>
          <a:avLst/>
          <a:gdLst/>
          <a:ahLst/>
          <a:cxnLst/>
          <a:rect l="0" t="0" r="0" b="0"/>
          <a:pathLst>
            <a:path>
              <a:moveTo>
                <a:pt x="0" y="10953"/>
              </a:moveTo>
              <a:lnTo>
                <a:pt x="602704"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1517" y="2058952"/>
        <a:ext cx="30135" cy="30135"/>
      </dsp:txXfrm>
    </dsp:sp>
    <dsp:sp modelId="{4DDD3F42-EED2-49B0-965D-89CDD5BC8AA1}">
      <dsp:nvSpPr>
        <dsp:cNvPr id="0" name=""/>
        <dsp:cNvSpPr/>
      </dsp:nvSpPr>
      <dsp:spPr>
        <a:xfrm>
          <a:off x="3417435" y="2123221"/>
          <a:ext cx="2367060" cy="311663"/>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dsp:spPr>
      <dsp:style>
        <a:lnRef idx="1">
          <a:schemeClr val="accent4"/>
        </a:lnRef>
        <a:fillRef idx="2">
          <a:schemeClr val="accent4"/>
        </a:fillRef>
        <a:effectRef idx="1">
          <a:schemeClr val="accent4"/>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hlinkClick xmlns:r="http://schemas.openxmlformats.org/officeDocument/2006/relationships" r:id="" action="ppaction://hlinksldjump"/>
            </a:rPr>
            <a:t>保証</a:t>
          </a:r>
          <a:endParaRPr kumimoji="1" lang="ja-JP" altLang="en-US" sz="1800" b="1" kern="1200" dirty="0"/>
        </a:p>
      </dsp:txBody>
      <dsp:txXfrm>
        <a:off x="3426563" y="2132349"/>
        <a:ext cx="2348804" cy="293407"/>
      </dsp:txXfrm>
    </dsp:sp>
    <dsp:sp modelId="{1175853E-FDC5-49DD-9AAD-6C3314A84FA0}">
      <dsp:nvSpPr>
        <dsp:cNvPr id="0" name=""/>
        <dsp:cNvSpPr/>
      </dsp:nvSpPr>
      <dsp:spPr>
        <a:xfrm rot="3203823">
          <a:off x="600606" y="2163657"/>
          <a:ext cx="747647" cy="21907"/>
        </a:xfrm>
        <a:custGeom>
          <a:avLst/>
          <a:gdLst/>
          <a:ahLst/>
          <a:cxnLst/>
          <a:rect l="0" t="0" r="0" b="0"/>
          <a:pathLst>
            <a:path>
              <a:moveTo>
                <a:pt x="0" y="10953"/>
              </a:moveTo>
              <a:lnTo>
                <a:pt x="747647" y="109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955739" y="2155920"/>
        <a:ext cx="37382" cy="37382"/>
      </dsp:txXfrm>
    </dsp:sp>
    <dsp:sp modelId="{75D0B7BA-6E7F-48B0-B2DD-2C99F87E2392}">
      <dsp:nvSpPr>
        <dsp:cNvPr id="0" name=""/>
        <dsp:cNvSpPr/>
      </dsp:nvSpPr>
      <dsp:spPr>
        <a:xfrm>
          <a:off x="1197329" y="2286156"/>
          <a:ext cx="1778406" cy="377112"/>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dsp:spPr>
      <dsp:style>
        <a:lnRef idx="1">
          <a:schemeClr val="accent3"/>
        </a:lnRef>
        <a:fillRef idx="2">
          <a:schemeClr val="accent3"/>
        </a:fillRef>
        <a:effectRef idx="1">
          <a:schemeClr val="accent3"/>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債権の譲渡</a:t>
          </a:r>
          <a:endParaRPr kumimoji="1" lang="ja-JP" altLang="en-US" sz="1800" b="1" kern="1200" dirty="0"/>
        </a:p>
      </dsp:txBody>
      <dsp:txXfrm>
        <a:off x="1208374" y="2297201"/>
        <a:ext cx="1756316" cy="355022"/>
      </dsp:txXfrm>
    </dsp:sp>
    <dsp:sp modelId="{ED0CAD46-8095-4333-AA58-65B5D962125E}">
      <dsp:nvSpPr>
        <dsp:cNvPr id="0" name=""/>
        <dsp:cNvSpPr/>
      </dsp:nvSpPr>
      <dsp:spPr>
        <a:xfrm rot="4482394">
          <a:off x="129358" y="2678703"/>
          <a:ext cx="1690145" cy="21907"/>
        </a:xfrm>
        <a:custGeom>
          <a:avLst/>
          <a:gdLst/>
          <a:ahLst/>
          <a:cxnLst/>
          <a:rect l="0" t="0" r="0" b="0"/>
          <a:pathLst>
            <a:path>
              <a:moveTo>
                <a:pt x="0" y="10953"/>
              </a:moveTo>
              <a:lnTo>
                <a:pt x="1690145" y="10953"/>
              </a:lnTo>
            </a:path>
          </a:pathLst>
        </a:custGeom>
        <a:noFill/>
        <a:ln w="25400"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932177" y="2647403"/>
        <a:ext cx="84507" cy="84507"/>
      </dsp:txXfrm>
    </dsp:sp>
    <dsp:sp modelId="{BC508720-A323-4727-95C4-275FE597D8EC}">
      <dsp:nvSpPr>
        <dsp:cNvPr id="0" name=""/>
        <dsp:cNvSpPr/>
      </dsp:nvSpPr>
      <dsp:spPr>
        <a:xfrm>
          <a:off x="1197329" y="3316247"/>
          <a:ext cx="1778406" cy="377112"/>
        </a:xfrm>
        <a:prstGeom prst="roundRect">
          <a:avLst>
            <a:gd name="adj" fmla="val 10000"/>
          </a:avLst>
        </a:prstGeom>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w="9525" cap="flat" cmpd="sng" algn="ctr">
          <a:solidFill>
            <a:schemeClr val="accent3">
              <a:shade val="95000"/>
              <a:satMod val="105000"/>
            </a:schemeClr>
          </a:solidFill>
          <a:prstDash val="solid"/>
        </a:ln>
        <a:effectLst>
          <a:outerShdw blurRad="40000" dist="23000" dir="5400000" rotWithShape="0">
            <a:srgbClr val="000000">
              <a:alpha val="35000"/>
            </a:srgbClr>
          </a:outerShdw>
        </a:effectLst>
      </dsp:spPr>
      <dsp:style>
        <a:lnRef idx="1">
          <a:schemeClr val="accent3"/>
        </a:lnRef>
        <a:fillRef idx="3">
          <a:schemeClr val="accent3"/>
        </a:fillRef>
        <a:effectRef idx="2">
          <a:schemeClr val="accent3"/>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債権の消滅</a:t>
          </a:r>
          <a:endParaRPr kumimoji="1" lang="ja-JP" altLang="en-US" sz="1800" b="1" kern="1200" dirty="0"/>
        </a:p>
      </dsp:txBody>
      <dsp:txXfrm>
        <a:off x="1208374" y="3327292"/>
        <a:ext cx="1756316" cy="355022"/>
      </dsp:txXfrm>
    </dsp:sp>
    <dsp:sp modelId="{0D034AB0-6B9A-4DF5-8472-499E9C068F27}">
      <dsp:nvSpPr>
        <dsp:cNvPr id="0" name=""/>
        <dsp:cNvSpPr/>
      </dsp:nvSpPr>
      <dsp:spPr>
        <a:xfrm rot="17954531">
          <a:off x="2744489" y="3099367"/>
          <a:ext cx="904192" cy="21907"/>
        </a:xfrm>
        <a:custGeom>
          <a:avLst/>
          <a:gdLst/>
          <a:ahLst/>
          <a:cxnLst/>
          <a:rect l="0" t="0" r="0" b="0"/>
          <a:pathLst>
            <a:path>
              <a:moveTo>
                <a:pt x="0" y="10953"/>
              </a:moveTo>
              <a:lnTo>
                <a:pt x="904192"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73980" y="3087716"/>
        <a:ext cx="45209" cy="45209"/>
      </dsp:txXfrm>
    </dsp:sp>
    <dsp:sp modelId="{1133AF82-A490-4545-8750-4820D33B0AEA}">
      <dsp:nvSpPr>
        <dsp:cNvPr id="0" name=""/>
        <dsp:cNvSpPr/>
      </dsp:nvSpPr>
      <dsp:spPr>
        <a:xfrm>
          <a:off x="3417435" y="2560007"/>
          <a:ext cx="2367060" cy="311663"/>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弁済</a:t>
          </a:r>
          <a:endParaRPr kumimoji="1" lang="ja-JP" altLang="en-US" sz="1800" b="1" kern="1200" dirty="0"/>
        </a:p>
      </dsp:txBody>
      <dsp:txXfrm>
        <a:off x="3426563" y="2569135"/>
        <a:ext cx="2348804" cy="293407"/>
      </dsp:txXfrm>
    </dsp:sp>
    <dsp:sp modelId="{3C6C097F-19E6-4FEB-B977-DD7556441FF8}">
      <dsp:nvSpPr>
        <dsp:cNvPr id="0" name=""/>
        <dsp:cNvSpPr/>
      </dsp:nvSpPr>
      <dsp:spPr>
        <a:xfrm rot="19093918">
          <a:off x="2900479" y="3296609"/>
          <a:ext cx="592212" cy="21907"/>
        </a:xfrm>
        <a:custGeom>
          <a:avLst/>
          <a:gdLst/>
          <a:ahLst/>
          <a:cxnLst/>
          <a:rect l="0" t="0" r="0" b="0"/>
          <a:pathLst>
            <a:path>
              <a:moveTo>
                <a:pt x="0" y="10953"/>
              </a:moveTo>
              <a:lnTo>
                <a:pt x="592212"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1780" y="3292757"/>
        <a:ext cx="29610" cy="29610"/>
      </dsp:txXfrm>
    </dsp:sp>
    <dsp:sp modelId="{ACD3DA2E-EF22-4009-9795-0A0D9A5028AF}">
      <dsp:nvSpPr>
        <dsp:cNvPr id="0" name=""/>
        <dsp:cNvSpPr/>
      </dsp:nvSpPr>
      <dsp:spPr>
        <a:xfrm>
          <a:off x="3417435" y="2954489"/>
          <a:ext cx="2367060" cy="311663"/>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相殺</a:t>
          </a:r>
          <a:endParaRPr kumimoji="1" lang="ja-JP" altLang="en-US" sz="1800" b="1" kern="1200" dirty="0"/>
        </a:p>
      </dsp:txBody>
      <dsp:txXfrm>
        <a:off x="3426563" y="2963617"/>
        <a:ext cx="2348804" cy="293407"/>
      </dsp:txXfrm>
    </dsp:sp>
    <dsp:sp modelId="{B5CEEFAF-5291-40AD-A651-62E863BFF74F}">
      <dsp:nvSpPr>
        <dsp:cNvPr id="0" name=""/>
        <dsp:cNvSpPr/>
      </dsp:nvSpPr>
      <dsp:spPr>
        <a:xfrm>
          <a:off x="2975735" y="3493850"/>
          <a:ext cx="441700" cy="21907"/>
        </a:xfrm>
        <a:custGeom>
          <a:avLst/>
          <a:gdLst/>
          <a:ahLst/>
          <a:cxnLst/>
          <a:rect l="0" t="0" r="0" b="0"/>
          <a:pathLst>
            <a:path>
              <a:moveTo>
                <a:pt x="0" y="10953"/>
              </a:moveTo>
              <a:lnTo>
                <a:pt x="441700"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5543" y="3493761"/>
        <a:ext cx="22085" cy="22085"/>
      </dsp:txXfrm>
    </dsp:sp>
    <dsp:sp modelId="{87A16363-17D3-4224-B263-199A9B1B44AB}">
      <dsp:nvSpPr>
        <dsp:cNvPr id="0" name=""/>
        <dsp:cNvSpPr/>
      </dsp:nvSpPr>
      <dsp:spPr>
        <a:xfrm>
          <a:off x="3417435" y="3348972"/>
          <a:ext cx="2367060" cy="311663"/>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更改</a:t>
          </a:r>
          <a:endParaRPr kumimoji="1" lang="ja-JP" altLang="en-US" sz="1800" b="1" kern="1200" dirty="0"/>
        </a:p>
      </dsp:txBody>
      <dsp:txXfrm>
        <a:off x="3426563" y="3358100"/>
        <a:ext cx="2348804" cy="293407"/>
      </dsp:txXfrm>
    </dsp:sp>
    <dsp:sp modelId="{61A421B0-8694-4DD1-A737-7B5F65C55C63}">
      <dsp:nvSpPr>
        <dsp:cNvPr id="0" name=""/>
        <dsp:cNvSpPr/>
      </dsp:nvSpPr>
      <dsp:spPr>
        <a:xfrm rot="2506082">
          <a:off x="2900479" y="3691091"/>
          <a:ext cx="592212" cy="21907"/>
        </a:xfrm>
        <a:custGeom>
          <a:avLst/>
          <a:gdLst/>
          <a:ahLst/>
          <a:cxnLst/>
          <a:rect l="0" t="0" r="0" b="0"/>
          <a:pathLst>
            <a:path>
              <a:moveTo>
                <a:pt x="0" y="10953"/>
              </a:moveTo>
              <a:lnTo>
                <a:pt x="592212"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81780" y="3687239"/>
        <a:ext cx="29610" cy="29610"/>
      </dsp:txXfrm>
    </dsp:sp>
    <dsp:sp modelId="{8528AFD5-7770-4BB7-BFD8-0BC3DBECA0E0}">
      <dsp:nvSpPr>
        <dsp:cNvPr id="0" name=""/>
        <dsp:cNvSpPr/>
      </dsp:nvSpPr>
      <dsp:spPr>
        <a:xfrm>
          <a:off x="3417435" y="3743454"/>
          <a:ext cx="2367060" cy="311663"/>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免除</a:t>
          </a:r>
          <a:endParaRPr kumimoji="1" lang="ja-JP" altLang="en-US" sz="1800" b="1" kern="1200" dirty="0"/>
        </a:p>
      </dsp:txBody>
      <dsp:txXfrm>
        <a:off x="3426563" y="3752582"/>
        <a:ext cx="2348804" cy="293407"/>
      </dsp:txXfrm>
    </dsp:sp>
    <dsp:sp modelId="{96B70007-EEB8-481A-8CF1-42255D59D55C}">
      <dsp:nvSpPr>
        <dsp:cNvPr id="0" name=""/>
        <dsp:cNvSpPr/>
      </dsp:nvSpPr>
      <dsp:spPr>
        <a:xfrm rot="3645469">
          <a:off x="2744489" y="3888332"/>
          <a:ext cx="904192" cy="21907"/>
        </a:xfrm>
        <a:custGeom>
          <a:avLst/>
          <a:gdLst/>
          <a:ahLst/>
          <a:cxnLst/>
          <a:rect l="0" t="0" r="0" b="0"/>
          <a:pathLst>
            <a:path>
              <a:moveTo>
                <a:pt x="0" y="10953"/>
              </a:moveTo>
              <a:lnTo>
                <a:pt x="904192" y="1095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800100">
            <a:lnSpc>
              <a:spcPct val="90000"/>
            </a:lnSpc>
            <a:spcBef>
              <a:spcPct val="0"/>
            </a:spcBef>
            <a:spcAft>
              <a:spcPct val="35000"/>
            </a:spcAft>
          </a:pPr>
          <a:endParaRPr kumimoji="1" lang="ja-JP" altLang="en-US" sz="1800" b="1" kern="1200"/>
        </a:p>
      </dsp:txBody>
      <dsp:txXfrm>
        <a:off x="3173980" y="3876681"/>
        <a:ext cx="45209" cy="45209"/>
      </dsp:txXfrm>
    </dsp:sp>
    <dsp:sp modelId="{3B7C543B-9D5A-4905-B5DC-866673B0903C}">
      <dsp:nvSpPr>
        <dsp:cNvPr id="0" name=""/>
        <dsp:cNvSpPr/>
      </dsp:nvSpPr>
      <dsp:spPr>
        <a:xfrm>
          <a:off x="3417435" y="4137937"/>
          <a:ext cx="2367060" cy="311663"/>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dsp:spPr>
      <dsp:style>
        <a:lnRef idx="1">
          <a:schemeClr val="accent5"/>
        </a:lnRef>
        <a:fillRef idx="2">
          <a:schemeClr val="accent5"/>
        </a:fillRef>
        <a:effectRef idx="1">
          <a:schemeClr val="accent5"/>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kumimoji="1" lang="ja-JP" altLang="en-US" sz="1800" b="1" kern="1200" dirty="0" smtClean="0"/>
            <a:t>混同</a:t>
          </a:r>
          <a:endParaRPr kumimoji="1" lang="ja-JP" altLang="en-US" sz="1800" b="1" kern="1200" dirty="0"/>
        </a:p>
      </dsp:txBody>
      <dsp:txXfrm>
        <a:off x="3426563" y="4147065"/>
        <a:ext cx="2348804" cy="2934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放射状に並んだ六角形"/>
  <dgm:desc val="中心の要素やテーマに関連した一連のプロセスを示す場合に使用します。最大で 6 つまでの第 2 レベルの図形を使用できます。テキストが少ない場合に適しています。使用されていないテキストは表示されませんが、レイアウトを切り替えると使用可能になります。"/>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076364" cy="511731"/>
          </a:xfrm>
          <a:prstGeom prst="rect">
            <a:avLst/>
          </a:prstGeom>
        </p:spPr>
        <p:txBody>
          <a:bodyPr vert="horz" lIns="94823" tIns="47412" rIns="94823" bIns="47412" rtlCol="0"/>
          <a:lstStyle>
            <a:lvl1pPr algn="l">
              <a:defRPr sz="1200"/>
            </a:lvl1pPr>
          </a:lstStyle>
          <a:p>
            <a:r>
              <a:rPr kumimoji="1" lang="en-US" altLang="ja-JP" smtClean="0"/>
              <a:t>Lecture on Obligation, 2015</a:t>
            </a:r>
            <a:endParaRPr kumimoji="1" lang="ja-JP" altLang="en-US"/>
          </a:p>
        </p:txBody>
      </p:sp>
      <p:sp>
        <p:nvSpPr>
          <p:cNvPr id="3" name="日付プレースホルダー 2"/>
          <p:cNvSpPr>
            <a:spLocks noGrp="1"/>
          </p:cNvSpPr>
          <p:nvPr>
            <p:ph type="dt" sz="quarter" idx="1"/>
          </p:nvPr>
        </p:nvSpPr>
        <p:spPr>
          <a:xfrm>
            <a:off x="4021294" y="1"/>
            <a:ext cx="3076364" cy="511731"/>
          </a:xfrm>
          <a:prstGeom prst="rect">
            <a:avLst/>
          </a:prstGeom>
        </p:spPr>
        <p:txBody>
          <a:bodyPr vert="horz" lIns="94823" tIns="47412" rIns="94823" bIns="47412" rtlCol="0"/>
          <a:lstStyle>
            <a:lvl1pPr algn="r">
              <a:defRPr sz="1200"/>
            </a:lvl1pPr>
          </a:lstStyle>
          <a:p>
            <a:fld id="{A6BC601B-182F-4304-9AA3-9C6F2EDEC2CA}" type="datetime1">
              <a:rPr kumimoji="1" lang="ja-JP" altLang="en-US" smtClean="0"/>
              <a:t>2015/6/27</a:t>
            </a:fld>
            <a:endParaRPr kumimoji="1" lang="ja-JP" altLang="en-US"/>
          </a:p>
        </p:txBody>
      </p:sp>
      <p:sp>
        <p:nvSpPr>
          <p:cNvPr id="4" name="フッター プレースホルダー 3"/>
          <p:cNvSpPr>
            <a:spLocks noGrp="1"/>
          </p:cNvSpPr>
          <p:nvPr>
            <p:ph type="ftr" sz="quarter" idx="2"/>
          </p:nvPr>
        </p:nvSpPr>
        <p:spPr>
          <a:xfrm>
            <a:off x="0" y="9721107"/>
            <a:ext cx="3076364" cy="511731"/>
          </a:xfrm>
          <a:prstGeom prst="rect">
            <a:avLst/>
          </a:prstGeom>
        </p:spPr>
        <p:txBody>
          <a:bodyPr vert="horz" lIns="94823" tIns="47412" rIns="94823" bIns="47412" rtlCol="0" anchor="b"/>
          <a:lstStyle>
            <a:lvl1pPr algn="l">
              <a:defRPr sz="1200"/>
            </a:lvl1pPr>
          </a:lstStyle>
          <a:p>
            <a:r>
              <a:rPr kumimoji="1" lang="en-US" altLang="ja-JP" smtClean="0"/>
              <a:t>KAGAYAMA Shigeru</a:t>
            </a:r>
            <a:endParaRPr kumimoji="1" lang="ja-JP" altLang="en-US"/>
          </a:p>
        </p:txBody>
      </p:sp>
      <p:sp>
        <p:nvSpPr>
          <p:cNvPr id="5" name="スライド番号プレースホルダー 4"/>
          <p:cNvSpPr>
            <a:spLocks noGrp="1"/>
          </p:cNvSpPr>
          <p:nvPr>
            <p:ph type="sldNum" sz="quarter" idx="3"/>
          </p:nvPr>
        </p:nvSpPr>
        <p:spPr>
          <a:xfrm>
            <a:off x="4021294" y="9721107"/>
            <a:ext cx="3076364" cy="511731"/>
          </a:xfrm>
          <a:prstGeom prst="rect">
            <a:avLst/>
          </a:prstGeom>
        </p:spPr>
        <p:txBody>
          <a:bodyPr vert="horz" lIns="94823" tIns="47412" rIns="94823" bIns="47412" rtlCol="0" anchor="b"/>
          <a:lstStyle>
            <a:lvl1pPr algn="r">
              <a:defRPr sz="1200"/>
            </a:lvl1pPr>
          </a:lstStyle>
          <a:p>
            <a:fld id="{96F7026F-CE35-4F88-BE90-B1E26B835BB0}" type="slidenum">
              <a:rPr kumimoji="1" lang="ja-JP" altLang="en-US" smtClean="0"/>
              <a:t>‹#›</a:t>
            </a:fld>
            <a:endParaRPr kumimoji="1" lang="ja-JP" altLang="en-US"/>
          </a:p>
        </p:txBody>
      </p:sp>
    </p:spTree>
    <p:extLst>
      <p:ext uri="{BB962C8B-B14F-4D97-AF65-F5344CB8AC3E}">
        <p14:creationId xmlns:p14="http://schemas.microsoft.com/office/powerpoint/2010/main" val="3197388825"/>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076364" cy="511731"/>
          </a:xfrm>
          <a:prstGeom prst="rect">
            <a:avLst/>
          </a:prstGeom>
        </p:spPr>
        <p:txBody>
          <a:bodyPr vert="horz" lIns="94823" tIns="47412" rIns="94823" bIns="47412" rtlCol="0"/>
          <a:lstStyle>
            <a:lvl1pPr algn="l">
              <a:defRPr sz="1200"/>
            </a:lvl1pPr>
          </a:lstStyle>
          <a:p>
            <a:r>
              <a:rPr kumimoji="1" lang="en-US" altLang="ja-JP" smtClean="0"/>
              <a:t>Lecture on Obligation, 2015</a:t>
            </a:r>
            <a:endParaRPr kumimoji="1" lang="ja-JP" altLang="en-US"/>
          </a:p>
        </p:txBody>
      </p:sp>
      <p:sp>
        <p:nvSpPr>
          <p:cNvPr id="3" name="日付プレースホルダー 2"/>
          <p:cNvSpPr>
            <a:spLocks noGrp="1"/>
          </p:cNvSpPr>
          <p:nvPr>
            <p:ph type="dt" idx="1"/>
          </p:nvPr>
        </p:nvSpPr>
        <p:spPr>
          <a:xfrm>
            <a:off x="4021294" y="1"/>
            <a:ext cx="3076364" cy="511731"/>
          </a:xfrm>
          <a:prstGeom prst="rect">
            <a:avLst/>
          </a:prstGeom>
        </p:spPr>
        <p:txBody>
          <a:bodyPr vert="horz" lIns="94823" tIns="47412" rIns="94823" bIns="47412" rtlCol="0"/>
          <a:lstStyle>
            <a:lvl1pPr algn="r">
              <a:defRPr sz="1200"/>
            </a:lvl1pPr>
          </a:lstStyle>
          <a:p>
            <a:fld id="{F9BC9BB0-60D3-47A4-AF1F-18992473E97B}" type="datetime1">
              <a:rPr kumimoji="1" lang="ja-JP" altLang="en-US" smtClean="0"/>
              <a:t>2015/6/27</a:t>
            </a:fld>
            <a:endParaRPr kumimoji="1" lang="ja-JP" altLang="en-US"/>
          </a:p>
        </p:txBody>
      </p:sp>
      <p:sp>
        <p:nvSpPr>
          <p:cNvPr id="4" name="スライド イメージ プレースホルダー 3"/>
          <p:cNvSpPr>
            <a:spLocks noGrp="1" noRot="1" noChangeAspect="1"/>
          </p:cNvSpPr>
          <p:nvPr>
            <p:ph type="sldImg" idx="2"/>
          </p:nvPr>
        </p:nvSpPr>
        <p:spPr>
          <a:xfrm>
            <a:off x="990600" y="766763"/>
            <a:ext cx="5118100" cy="3838575"/>
          </a:xfrm>
          <a:prstGeom prst="rect">
            <a:avLst/>
          </a:prstGeom>
          <a:noFill/>
          <a:ln w="12700">
            <a:solidFill>
              <a:prstClr val="black"/>
            </a:solidFill>
          </a:ln>
        </p:spPr>
        <p:txBody>
          <a:bodyPr vert="horz" lIns="94823" tIns="47412" rIns="94823" bIns="47412" rtlCol="0" anchor="ctr"/>
          <a:lstStyle/>
          <a:p>
            <a:endParaRPr lang="ja-JP" altLang="en-US"/>
          </a:p>
        </p:txBody>
      </p:sp>
      <p:sp>
        <p:nvSpPr>
          <p:cNvPr id="5" name="ノート プレースホルダー 4"/>
          <p:cNvSpPr>
            <a:spLocks noGrp="1"/>
          </p:cNvSpPr>
          <p:nvPr>
            <p:ph type="body" sz="quarter" idx="3"/>
          </p:nvPr>
        </p:nvSpPr>
        <p:spPr>
          <a:xfrm>
            <a:off x="709931" y="4861441"/>
            <a:ext cx="5679440" cy="4605576"/>
          </a:xfrm>
          <a:prstGeom prst="rect">
            <a:avLst/>
          </a:prstGeom>
        </p:spPr>
        <p:txBody>
          <a:bodyPr vert="horz" lIns="94823" tIns="47412" rIns="94823" bIns="4741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107"/>
            <a:ext cx="3076364" cy="511731"/>
          </a:xfrm>
          <a:prstGeom prst="rect">
            <a:avLst/>
          </a:prstGeom>
        </p:spPr>
        <p:txBody>
          <a:bodyPr vert="horz" lIns="94823" tIns="47412" rIns="94823" bIns="47412" rtlCol="0" anchor="b"/>
          <a:lstStyle>
            <a:lvl1pPr algn="l">
              <a:defRPr sz="1200"/>
            </a:lvl1p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5"/>
          </p:nvPr>
        </p:nvSpPr>
        <p:spPr>
          <a:xfrm>
            <a:off x="4021294" y="9721107"/>
            <a:ext cx="3076364" cy="511731"/>
          </a:xfrm>
          <a:prstGeom prst="rect">
            <a:avLst/>
          </a:prstGeom>
        </p:spPr>
        <p:txBody>
          <a:bodyPr vert="horz" lIns="94823" tIns="47412" rIns="94823" bIns="47412" rtlCol="0" anchor="b"/>
          <a:lstStyle>
            <a:lvl1pPr algn="r">
              <a:defRPr sz="1200"/>
            </a:lvl1pPr>
          </a:lstStyle>
          <a:p>
            <a:fld id="{817EC7A2-DCFF-4874-A38D-C5AEF563B38D}" type="slidenum">
              <a:rPr kumimoji="1" lang="ja-JP" altLang="en-US" smtClean="0"/>
              <a:t>‹#›</a:t>
            </a:fld>
            <a:endParaRPr kumimoji="1" lang="ja-JP" altLang="en-US"/>
          </a:p>
        </p:txBody>
      </p:sp>
    </p:spTree>
    <p:extLst>
      <p:ext uri="{BB962C8B-B14F-4D97-AF65-F5344CB8AC3E}">
        <p14:creationId xmlns:p14="http://schemas.microsoft.com/office/powerpoint/2010/main" val="2287545246"/>
      </p:ext>
    </p:extLst>
  </p:cSld>
  <p:clrMap bg1="lt1" tx1="dk1" bg2="lt2" tx2="dk2" accent1="accent1" accent2="accent2" accent3="accent3" accent4="accent4" accent5="accent5" accent6="accent6" hlink="hlink" folHlink="folHlink"/>
  <p:hf/>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solidFill>
                  <a:schemeClr val="tx1"/>
                </a:solidFill>
              </a:rPr>
              <a:t>　</a:t>
            </a:r>
            <a:r>
              <a:rPr kumimoji="1" lang="ja-JP" altLang="en-US" sz="1200" b="0" dirty="0" smtClean="0"/>
              <a:t>この講義のタイトルは，</a:t>
            </a:r>
            <a:r>
              <a:rPr kumimoji="1" lang="ja-JP" altLang="en-US" sz="1200" b="1" dirty="0" smtClean="0"/>
              <a:t>債権総論</a:t>
            </a:r>
            <a:r>
              <a:rPr kumimoji="1" lang="en-US" altLang="ja-JP" sz="1200" b="1" dirty="0" smtClean="0"/>
              <a:t>1</a:t>
            </a:r>
            <a:r>
              <a:rPr kumimoji="1" lang="ja-JP" altLang="en-US" sz="1200" b="1" dirty="0" smtClean="0"/>
              <a:t>（第</a:t>
            </a:r>
            <a:r>
              <a:rPr kumimoji="1" lang="en-US" altLang="ja-JP" sz="1200" b="1" dirty="0" smtClean="0"/>
              <a:t>13-14</a:t>
            </a:r>
            <a:r>
              <a:rPr kumimoji="1" lang="ja-JP" altLang="en-US" sz="1200" b="1" dirty="0" smtClean="0"/>
              <a:t>回・保証）</a:t>
            </a:r>
            <a:r>
              <a:rPr kumimoji="1" lang="ja-JP" altLang="en-US" sz="1200" b="0" dirty="0" smtClean="0"/>
              <a:t>です。</a:t>
            </a:r>
            <a:endParaRPr kumimoji="1" lang="en-US" altLang="ja-JP" sz="1200" b="0" dirty="0" smtClean="0"/>
          </a:p>
          <a:p>
            <a:r>
              <a:rPr kumimoji="1" lang="ja-JP" altLang="en-US" sz="1200" b="0" dirty="0" smtClean="0"/>
              <a:t>★六法とノートを用意してください。</a:t>
            </a:r>
            <a:endParaRPr kumimoji="1" lang="en-US" altLang="ja-JP" sz="1200" b="0" dirty="0" smtClean="0"/>
          </a:p>
          <a:p>
            <a:r>
              <a:rPr kumimoji="1" lang="ja-JP" altLang="en-US" sz="1200" b="0" dirty="0" smtClean="0"/>
              <a:t>★条文が引用されている箇所では，必ず，六法を開いて，その条文を読むようにしましょう。</a:t>
            </a:r>
            <a:endParaRPr kumimoji="1" lang="en-US" altLang="ja-JP" sz="1200" b="0" dirty="0" smtClean="0"/>
          </a:p>
          <a:p>
            <a:r>
              <a:rPr kumimoji="1" lang="ja-JP" altLang="en-US" sz="1200" b="0" dirty="0" smtClean="0"/>
              <a:t>★わからない箇所に出会ったら，そこで止まらずに，どこがわからないのかをノートにメモし，先に進みましょう。</a:t>
            </a:r>
            <a:endParaRPr kumimoji="1" lang="en-US" altLang="ja-JP" sz="1200" b="0" dirty="0" smtClean="0"/>
          </a:p>
          <a:p>
            <a:r>
              <a:rPr kumimoji="1" lang="ja-JP" altLang="en-US" sz="1200" b="0" dirty="0" smtClean="0"/>
              <a:t>■学習を進めるうちに疑問が氷解したときは，忘れずに，ノートに，なぜわからなかったことが，わかるようになったのかをメモしましょう。</a:t>
            </a:r>
            <a:endParaRPr kumimoji="1" lang="en-US" altLang="ja-JP" sz="1200" b="0" dirty="0" smtClean="0"/>
          </a:p>
          <a:p>
            <a:r>
              <a:rPr kumimoji="1" lang="ja-JP" altLang="en-US" sz="1200" b="0" dirty="0" smtClean="0"/>
              <a:t>★そのノートがあれば，定期試験の準備が，とてもらくになるだけではありません。</a:t>
            </a:r>
            <a:endParaRPr kumimoji="1" lang="en-US" altLang="ja-JP" sz="1200" b="0" dirty="0" smtClean="0"/>
          </a:p>
          <a:p>
            <a:r>
              <a:rPr kumimoji="1" lang="ja-JP" altLang="en-US" sz="1200" b="0" dirty="0" smtClean="0"/>
              <a:t>★そのノートは，あなたの一生の宝となるはずです。</a:t>
            </a:r>
            <a:endParaRPr kumimoji="1" lang="en-US" altLang="ja-JP" sz="1200" b="0" dirty="0" smtClean="0"/>
          </a:p>
        </p:txBody>
      </p:sp>
      <p:sp>
        <p:nvSpPr>
          <p:cNvPr id="4" name="スライド番号プレースホルダー 3"/>
          <p:cNvSpPr>
            <a:spLocks noGrp="1"/>
          </p:cNvSpPr>
          <p:nvPr>
            <p:ph type="sldNum" sz="quarter" idx="10"/>
          </p:nvPr>
        </p:nvSpPr>
        <p:spPr/>
        <p:txBody>
          <a:bodyPr/>
          <a:lstStyle/>
          <a:p>
            <a:fld id="{817EC7A2-DCFF-4874-A38D-C5AEF563B38D}" type="slidenum">
              <a:rPr kumimoji="1" lang="ja-JP" altLang="en-US" smtClean="0"/>
              <a:t>1</a:t>
            </a:fld>
            <a:endParaRPr kumimoji="1" lang="ja-JP" altLang="en-US"/>
          </a:p>
        </p:txBody>
      </p:sp>
      <p:sp>
        <p:nvSpPr>
          <p:cNvPr id="5" name="日付プレースホルダー 4"/>
          <p:cNvSpPr>
            <a:spLocks noGrp="1"/>
          </p:cNvSpPr>
          <p:nvPr>
            <p:ph type="dt" idx="11"/>
          </p:nvPr>
        </p:nvSpPr>
        <p:spPr/>
        <p:txBody>
          <a:bodyPr/>
          <a:lstStyle/>
          <a:p>
            <a:r>
              <a:rPr kumimoji="1" lang="en-US" altLang="ja-JP" smtClean="0"/>
              <a:t>2015/4/7</a:t>
            </a:r>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ヘッダー プレースホルダー 6"/>
          <p:cNvSpPr>
            <a:spLocks noGrp="1"/>
          </p:cNvSpPr>
          <p:nvPr>
            <p:ph type="hdr" sz="quarter" idx="13"/>
          </p:nvPr>
        </p:nvSpPr>
        <p:spPr/>
        <p:txBody>
          <a:bodyPr/>
          <a:lstStyle/>
          <a:p>
            <a:r>
              <a:rPr kumimoji="1" lang="en-US" altLang="ja-JP" smtClean="0"/>
              <a:t>Lecture on Obligation, 2015</a:t>
            </a:r>
            <a:endParaRPr kumimoji="1" lang="ja-JP" altLang="en-US"/>
          </a:p>
        </p:txBody>
      </p:sp>
    </p:spTree>
    <p:extLst>
      <p:ext uri="{BB962C8B-B14F-4D97-AF65-F5344CB8AC3E}">
        <p14:creationId xmlns:p14="http://schemas.microsoft.com/office/powerpoint/2010/main" val="31528665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すべての原則に例外があるように，保証のフジュウ性にも例外があります。それが，民法</a:t>
            </a:r>
            <a:r>
              <a:rPr kumimoji="1" lang="en-US" altLang="ja-JP" dirty="0" smtClean="0"/>
              <a:t>449</a:t>
            </a:r>
            <a:r>
              <a:rPr kumimoji="1" lang="ja-JP" altLang="en-US" dirty="0" smtClean="0"/>
              <a:t>条に規定されています。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lang="ja-JP" altLang="en-US" b="1" dirty="0" smtClean="0"/>
              <a:t>第</a:t>
            </a:r>
            <a:r>
              <a:rPr lang="en-US" altLang="ja-JP" b="1" dirty="0" smtClean="0"/>
              <a:t>449</a:t>
            </a:r>
            <a:r>
              <a:rPr lang="ja-JP" altLang="en-US" b="1" dirty="0" smtClean="0"/>
              <a:t>条</a:t>
            </a:r>
            <a:r>
              <a:rPr lang="ja-JP" altLang="en-US" dirty="0" smtClean="0"/>
              <a:t>（取り消すことができる債務の保証）は，以下のように規定しています。■</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なお，この条文は，現代語される以前は，制限行為能力者の債務の保証とされており，主として，未成年者が事業を起こす場合の保証を念頭に起草されたものでしたが，民法の現代語化に際して，そのような制限が取り除かれ，詐欺・強迫による意思表示にも適用されることになり，この制度の濫用の危険が生じています。■</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★民法</a:t>
            </a:r>
            <a:r>
              <a:rPr lang="en-US" altLang="ja-JP" dirty="0" smtClean="0"/>
              <a:t>449</a:t>
            </a:r>
            <a:r>
              <a:rPr lang="ja-JP" altLang="en-US" dirty="0" smtClean="0"/>
              <a:t>条■行為能力の制限によって取り消すことができる債務を保証した者は，保証契約の時においてその取消しの原因を知っていたときは，主たる債務の不履行の場合又はその債務の取消しの場合においてこれと同一の目的を有する</a:t>
            </a:r>
            <a:r>
              <a:rPr lang="ja-JP" altLang="en-US" b="1" dirty="0" smtClean="0">
                <a:solidFill>
                  <a:srgbClr val="FF0000"/>
                </a:solidFill>
              </a:rPr>
              <a:t>独立の債務</a:t>
            </a:r>
            <a:r>
              <a:rPr lang="ja-JP" altLang="en-US" dirty="0" smtClean="0"/>
              <a:t>を負担したものと推定する。</a:t>
            </a:r>
            <a:endParaRPr kumimoji="1" lang="ja-JP" altLang="en-US" dirty="0" smtClean="0"/>
          </a:p>
          <a:p>
            <a:r>
              <a:rPr kumimoji="1" lang="ja-JP" altLang="en-US" dirty="0" smtClean="0"/>
              <a:t>■これを保証契約の一つと考えると，フジュウ性のない保証契約という例外を認めることになります。</a:t>
            </a:r>
            <a:endParaRPr kumimoji="1" lang="en-US" altLang="ja-JP" dirty="0" smtClean="0"/>
          </a:p>
          <a:p>
            <a:r>
              <a:rPr kumimoji="1" lang="ja-JP" altLang="en-US" dirty="0" smtClean="0"/>
              <a:t>■しかし，この契約は，独立の債務を負担する契約なので，その契約を保証契約とは別の，「独立担保契約」と呼ぶことにすれば，フジュウ性がない保証という例外を認めずに済みます。</a:t>
            </a:r>
            <a:endParaRPr kumimoji="1" lang="en-US" altLang="ja-JP" dirty="0" smtClean="0"/>
          </a:p>
          <a:p>
            <a:r>
              <a:rPr kumimoji="1" lang="ja-JP" altLang="en-US" dirty="0" smtClean="0"/>
              <a:t>■独立担保契約という契約は，資力のある銀行が，本来の債務とは独立に債務を担保するために，海外貿易等で，実際に使われており，民法も，保証に類するが，保証契約とは異なるものとして，この独立担保契約の有効性を認めたものと解するのが，妥当だと思われま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2015/6/27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10</a:t>
            </a:fld>
            <a:endParaRPr kumimoji="1" lang="ja-JP" altLang="en-US"/>
          </a:p>
        </p:txBody>
      </p:sp>
    </p:spTree>
    <p:extLst>
      <p:ext uri="{BB962C8B-B14F-4D97-AF65-F5344CB8AC3E}">
        <p14:creationId xmlns:p14="http://schemas.microsoft.com/office/powerpoint/2010/main" val="6340952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さきに，フジュウ性のない保証として，民法</a:t>
            </a:r>
            <a:r>
              <a:rPr kumimoji="1" lang="en-US" altLang="ja-JP" dirty="0" smtClean="0"/>
              <a:t>499</a:t>
            </a:r>
            <a:r>
              <a:rPr kumimoji="1" lang="ja-JP" altLang="en-US" dirty="0" smtClean="0"/>
              <a:t>条の独立担保契約を紹介しました。</a:t>
            </a:r>
            <a:endParaRPr kumimoji="1" lang="en-US" altLang="ja-JP" dirty="0" smtClean="0"/>
          </a:p>
          <a:p>
            <a:r>
              <a:rPr kumimoji="1" lang="ja-JP" altLang="en-US" dirty="0" smtClean="0"/>
              <a:t>■特別法では，当初は，通常の保証契約だったものを，保証人の責任を強制的に独立担保契約の保証人へと変更するという不当な条項があります。■</a:t>
            </a:r>
            <a:endParaRPr kumimoji="1" lang="en-US" altLang="ja-JP" dirty="0" smtClean="0"/>
          </a:p>
          <a:p>
            <a:r>
              <a:rPr kumimoji="1" lang="ja-JP" altLang="en-US" dirty="0" smtClean="0"/>
              <a:t>★破産法▲第</a:t>
            </a:r>
            <a:r>
              <a:rPr kumimoji="1" lang="en-US" altLang="ja-JP" dirty="0" smtClean="0"/>
              <a:t>253</a:t>
            </a:r>
            <a:r>
              <a:rPr kumimoji="1" lang="ja-JP" altLang="en-US" dirty="0" smtClean="0"/>
              <a:t>条は以下のように規定しています。■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★破産法第</a:t>
            </a:r>
            <a:r>
              <a:rPr kumimoji="1" lang="en-US" altLang="ja-JP" dirty="0" smtClean="0"/>
              <a:t>253</a:t>
            </a:r>
            <a:r>
              <a:rPr kumimoji="1" lang="ja-JP" altLang="en-US" dirty="0" smtClean="0"/>
              <a:t>条▲第</a:t>
            </a:r>
            <a:r>
              <a:rPr kumimoji="1" lang="en-US" altLang="ja-JP" dirty="0" smtClean="0"/>
              <a:t>1</a:t>
            </a:r>
            <a:r>
              <a:rPr kumimoji="1" lang="ja-JP" altLang="en-US" dirty="0" smtClean="0"/>
              <a:t>項■</a:t>
            </a:r>
            <a:r>
              <a:rPr lang="ja-JP" altLang="en-US" sz="2400" dirty="0" smtClean="0"/>
              <a:t>免責許可の決定が確定したときは、破産者は、破産手続による配当を除き、破産債権について、その責任を免れる。ただし、次に掲げる請求権については、この限りでない。 </a:t>
            </a:r>
          </a:p>
          <a:p>
            <a:r>
              <a:rPr kumimoji="1" lang="ja-JP" altLang="en-US" dirty="0" smtClean="0"/>
              <a:t>■　第一号■</a:t>
            </a:r>
            <a:r>
              <a:rPr lang="ja-JP" altLang="en-US" sz="1200" dirty="0" smtClean="0"/>
              <a:t>租税等の請求権（共助対象外国租税の請求権を除く。）</a:t>
            </a:r>
            <a:endParaRPr lang="en-US" altLang="ja-JP" sz="1200" dirty="0" smtClean="0"/>
          </a:p>
          <a:p>
            <a:r>
              <a:rPr lang="ja-JP" altLang="en-US" sz="1200" dirty="0" smtClean="0"/>
              <a:t>■以下，七号まで，省略します■</a:t>
            </a:r>
            <a:endParaRPr lang="en-US" altLang="ja-JP" sz="12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★破産法▲第</a:t>
            </a:r>
            <a:r>
              <a:rPr kumimoji="1" lang="en-US" altLang="ja-JP" sz="1200" dirty="0" smtClean="0"/>
              <a:t>253</a:t>
            </a:r>
            <a:r>
              <a:rPr kumimoji="1" lang="ja-JP" altLang="en-US" sz="1200" dirty="0" smtClean="0"/>
              <a:t>条▲第</a:t>
            </a:r>
            <a:r>
              <a:rPr kumimoji="1" lang="en-US" altLang="ja-JP" sz="1200" dirty="0" smtClean="0"/>
              <a:t>2</a:t>
            </a:r>
            <a:r>
              <a:rPr kumimoji="1" lang="ja-JP" altLang="en-US" sz="1200" dirty="0" smtClean="0"/>
              <a:t>項■</a:t>
            </a:r>
            <a:r>
              <a:rPr lang="ja-JP" altLang="en-US" sz="2400" b="1" dirty="0" smtClean="0">
                <a:solidFill>
                  <a:schemeClr val="tx2"/>
                </a:solidFill>
              </a:rPr>
              <a:t>免責許可の決定は</a:t>
            </a:r>
            <a:r>
              <a:rPr lang="ja-JP" altLang="en-US" sz="2400" dirty="0" smtClean="0"/>
              <a:t>、破産債権者が破産者の</a:t>
            </a:r>
            <a:r>
              <a:rPr lang="ja-JP" altLang="en-US" sz="2400" b="1" dirty="0" smtClean="0">
                <a:solidFill>
                  <a:schemeClr val="tx2"/>
                </a:solidFill>
              </a:rPr>
              <a:t>保証人</a:t>
            </a:r>
            <a:r>
              <a:rPr lang="ja-JP" altLang="en-US" sz="2400" dirty="0" smtClean="0"/>
              <a:t>その他破産者と共に債務を負担する者に対して有する権利及び破産者以外の者が破産債権者のために供した担保</a:t>
            </a:r>
            <a:r>
              <a:rPr lang="ja-JP" altLang="en-US" sz="2400" b="1" dirty="0" smtClean="0">
                <a:solidFill>
                  <a:schemeClr val="tx2"/>
                </a:solidFill>
              </a:rPr>
              <a:t>に影響を及ぼさない</a:t>
            </a:r>
            <a:r>
              <a:rPr lang="ja-JP" altLang="en-US" sz="2400" dirty="0" smtClean="0"/>
              <a:t>。</a:t>
            </a:r>
            <a:endParaRPr lang="en-US" altLang="ja-JP" sz="24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■この規定は，通説の解釈によれば，債務者本人は，免責決定によって責任を免れるにもかかわらず，保証人は，免責されないという，保証人のフジュウ性を剥奪する不当な規定だということになります。</a:t>
            </a:r>
            <a:endParaRPr kumimoji="1" lang="en-US" altLang="ja-JP" sz="24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■しかし，通常の保証契約によってフジュウ性を確保されている保証人から，フジュウ性を奪うことは，保証契約を独立担保契約へと変更することに等しい暴挙だということになります。</a:t>
            </a:r>
            <a:endParaRPr kumimoji="1" lang="en-US" altLang="ja-JP" sz="24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smtClean="0"/>
              <a:t>■そこで，破産法▲第</a:t>
            </a:r>
            <a:r>
              <a:rPr kumimoji="1" lang="en-US" altLang="ja-JP" sz="2400" dirty="0" smtClean="0"/>
              <a:t>253</a:t>
            </a:r>
            <a:r>
              <a:rPr kumimoji="1" lang="ja-JP" altLang="en-US" sz="2400" dirty="0" smtClean="0"/>
              <a:t>条▲第</a:t>
            </a:r>
            <a:r>
              <a:rPr kumimoji="1" lang="en-US" altLang="ja-JP" sz="2400" dirty="0" smtClean="0"/>
              <a:t>2</a:t>
            </a:r>
            <a:r>
              <a:rPr kumimoji="1" lang="ja-JP" altLang="en-US" sz="2400" dirty="0" smtClean="0"/>
              <a:t>項の最後の文言である「担保に影響を及ぼさない」に着目して，「保証契約は，独立担保契約に変更されることはなく，フジュウ性のある保証契約のままである」と解釈することによって，主たる債務者が免責されれば，フジュウ性によって，保証人も免責されると解釈することが妥当であると，私は考えています。</a:t>
            </a:r>
            <a:endParaRPr kumimoji="1" lang="en-US" altLang="ja-JP" dirty="0" smtClean="0"/>
          </a:p>
          <a:p>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2015/6/27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11</a:t>
            </a:fld>
            <a:endParaRPr kumimoji="1" lang="ja-JP" altLang="en-US"/>
          </a:p>
        </p:txBody>
      </p:sp>
    </p:spTree>
    <p:extLst>
      <p:ext uri="{BB962C8B-B14F-4D97-AF65-F5344CB8AC3E}">
        <p14:creationId xmlns:p14="http://schemas.microsoft.com/office/powerpoint/2010/main" val="8983248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a:t>
            </a:r>
            <a:r>
              <a:rPr lang="ja-JP" altLang="en-US" sz="1200" dirty="0" smtClean="0"/>
              <a:t>通説が，保証を主たる債務とは別個・独立の債務であると誤解している理由の一つは，民法</a:t>
            </a:r>
            <a:r>
              <a:rPr lang="en-US" altLang="ja-JP" sz="1200" dirty="0" smtClean="0"/>
              <a:t>447</a:t>
            </a:r>
            <a:r>
              <a:rPr lang="ja-JP" altLang="en-US" sz="1200" dirty="0" smtClean="0"/>
              <a:t>条（保証債務の範囲）の規定を誤って解釈しているからです。</a:t>
            </a:r>
            <a:endParaRPr lang="en-US" altLang="ja-JP" sz="1200" dirty="0" smtClean="0"/>
          </a:p>
          <a:p>
            <a:r>
              <a:rPr lang="ja-JP" altLang="en-US" sz="1200" dirty="0" smtClean="0"/>
              <a:t>■通説が，それぞれの連帯債務を別個・独立の債務と誤解している理由の一つが，民法</a:t>
            </a:r>
            <a:r>
              <a:rPr lang="en-US" altLang="ja-JP" sz="1200" dirty="0" smtClean="0"/>
              <a:t>433</a:t>
            </a:r>
            <a:r>
              <a:rPr lang="ja-JP" altLang="en-US" sz="1200" dirty="0" smtClean="0"/>
              <a:t>条</a:t>
            </a:r>
            <a:r>
              <a:rPr lang="ja-JP" altLang="en-US" dirty="0" smtClean="0"/>
              <a:t>（連帯債務者の</a:t>
            </a:r>
            <a:r>
              <a:rPr lang="en-US" altLang="ja-JP" dirty="0" smtClean="0"/>
              <a:t>1</a:t>
            </a:r>
            <a:r>
              <a:rPr lang="ja-JP" altLang="en-US" dirty="0" smtClean="0"/>
              <a:t>人についての法律行為の無効等）</a:t>
            </a:r>
            <a:r>
              <a:rPr lang="ja-JP" altLang="en-US" sz="1200" dirty="0" smtClean="0"/>
              <a:t>であったのと，よく似ています。■</a:t>
            </a:r>
            <a:endParaRPr lang="en-US" altLang="ja-JP" sz="1200" dirty="0" smtClean="0"/>
          </a:p>
          <a:p>
            <a:r>
              <a:rPr lang="ja-JP" altLang="en-US" sz="2800" b="0" dirty="0" smtClean="0"/>
              <a:t>★</a:t>
            </a:r>
            <a:r>
              <a:rPr lang="ja-JP" altLang="en-US" sz="2800" b="1" dirty="0" smtClean="0"/>
              <a:t>民法</a:t>
            </a:r>
            <a:r>
              <a:rPr lang="en-US" altLang="ja-JP" sz="2800" b="1" dirty="0" smtClean="0"/>
              <a:t>447</a:t>
            </a:r>
            <a:r>
              <a:rPr lang="ja-JP" altLang="en-US" sz="2800" b="1" dirty="0" smtClean="0"/>
              <a:t>条</a:t>
            </a:r>
            <a:r>
              <a:rPr lang="ja-JP" altLang="en-US" sz="2800" dirty="0" smtClean="0"/>
              <a:t>（保証債務の範囲）は，以下のように規定しています。■</a:t>
            </a:r>
            <a:endParaRPr lang="en-US" altLang="ja-JP" sz="2800" dirty="0" smtClean="0"/>
          </a:p>
          <a:p>
            <a:r>
              <a:rPr lang="ja-JP" altLang="en-US" sz="2400" dirty="0" smtClean="0"/>
              <a:t>★民法</a:t>
            </a:r>
            <a:r>
              <a:rPr lang="en-US" altLang="ja-JP" sz="2400" dirty="0" smtClean="0"/>
              <a:t>447</a:t>
            </a:r>
            <a:r>
              <a:rPr lang="ja-JP" altLang="en-US" sz="2400" dirty="0" smtClean="0"/>
              <a:t>条▲第</a:t>
            </a:r>
            <a:r>
              <a:rPr lang="en-US" altLang="ja-JP" sz="2400" dirty="0" smtClean="0"/>
              <a:t>1</a:t>
            </a:r>
            <a:r>
              <a:rPr lang="ja-JP" altLang="en-US" sz="2400" dirty="0" smtClean="0"/>
              <a:t>項■保証債務は，主たる債務に関する利息，違約金，損害賠償その他その債務に</a:t>
            </a:r>
            <a:r>
              <a:rPr lang="ja-JP" altLang="en-US" sz="2400" b="1" dirty="0" smtClean="0"/>
              <a:t>従たるすべてのもの</a:t>
            </a:r>
            <a:r>
              <a:rPr lang="ja-JP" altLang="en-US" sz="2400" dirty="0" smtClean="0"/>
              <a:t>を包含する。■</a:t>
            </a:r>
            <a:endParaRPr lang="en-US" altLang="ja-JP" sz="2400" dirty="0" smtClean="0"/>
          </a:p>
          <a:p>
            <a:r>
              <a:rPr lang="ja-JP" altLang="en-US" sz="2400" dirty="0" smtClean="0"/>
              <a:t>★民法</a:t>
            </a:r>
            <a:r>
              <a:rPr lang="en-US" altLang="ja-JP" sz="2400" dirty="0" smtClean="0"/>
              <a:t>447</a:t>
            </a:r>
            <a:r>
              <a:rPr lang="ja-JP" altLang="en-US" sz="2400" dirty="0" smtClean="0"/>
              <a:t>条▲第</a:t>
            </a:r>
            <a:r>
              <a:rPr lang="en-US" altLang="ja-JP" sz="2400" dirty="0" smtClean="0"/>
              <a:t>2</a:t>
            </a:r>
            <a:r>
              <a:rPr lang="ja-JP" altLang="en-US" sz="2400" dirty="0" smtClean="0"/>
              <a:t>項■保証人は，その保証債務についてのみ，違約金又は損害賠償の額を約定することができる。</a:t>
            </a:r>
            <a:endParaRPr lang="en-US" altLang="ja-JP"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■通説は，この民法</a:t>
            </a:r>
            <a:r>
              <a:rPr lang="en-US" altLang="ja-JP" sz="1200" dirty="0" smtClean="0"/>
              <a:t>447</a:t>
            </a:r>
            <a:r>
              <a:rPr lang="ja-JP" altLang="en-US" sz="1200" dirty="0" smtClean="0"/>
              <a:t>条</a:t>
            </a:r>
            <a:r>
              <a:rPr lang="en-US" altLang="ja-JP" sz="1200" dirty="0" smtClean="0"/>
              <a:t>2</a:t>
            </a:r>
            <a:r>
              <a:rPr lang="ja-JP" altLang="en-US" sz="1200" dirty="0" smtClean="0"/>
              <a:t>項をもって保証債務の別個･独立性の根拠としています。しかし，つぎの民法</a:t>
            </a:r>
            <a:r>
              <a:rPr lang="en-US" altLang="ja-JP" sz="1200" dirty="0" smtClean="0"/>
              <a:t>448</a:t>
            </a:r>
            <a:r>
              <a:rPr lang="ja-JP" altLang="en-US" sz="1200" dirty="0" smtClean="0"/>
              <a:t>条をみると，保証債務は，主たる債務よりもその額を大きくすることはできないことがわかります。</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a:t>
            </a:r>
            <a:r>
              <a:rPr lang="ja-JP" altLang="en-US" sz="2800" b="1" dirty="0" smtClean="0"/>
              <a:t>民法</a:t>
            </a:r>
            <a:r>
              <a:rPr lang="en-US" altLang="ja-JP" sz="2800" b="1" dirty="0" smtClean="0"/>
              <a:t>448</a:t>
            </a:r>
            <a:r>
              <a:rPr lang="ja-JP" altLang="en-US" sz="2800" b="1" dirty="0" smtClean="0"/>
              <a:t>条</a:t>
            </a:r>
            <a:r>
              <a:rPr lang="ja-JP" altLang="en-US" sz="2800" dirty="0" smtClean="0"/>
              <a:t>（保証人の負担が主たる債務より重い場合）は，以下のように規定しています。■</a:t>
            </a:r>
            <a:endParaRPr lang="en-US" altLang="ja-JP" sz="2800" dirty="0" smtClean="0"/>
          </a:p>
          <a:p>
            <a:r>
              <a:rPr lang="ja-JP" altLang="en-US" sz="2800" dirty="0" smtClean="0"/>
              <a:t>★民法</a:t>
            </a:r>
            <a:r>
              <a:rPr lang="en-US" altLang="ja-JP" sz="2800" dirty="0" smtClean="0"/>
              <a:t>448</a:t>
            </a:r>
            <a:r>
              <a:rPr lang="ja-JP" altLang="en-US" sz="2800" dirty="0" smtClean="0"/>
              <a:t>条■</a:t>
            </a:r>
            <a:r>
              <a:rPr lang="ja-JP" altLang="en-US" dirty="0" smtClean="0"/>
              <a:t>保証人の負担が債務の目的又は態様において主たる債務より重いときは，これを主たる債務の限度にゲンシュクする。</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dirty="0" smtClean="0"/>
              <a:t>■</a:t>
            </a:r>
            <a:r>
              <a:rPr lang="ja-JP" altLang="en-US" sz="1200" dirty="0" smtClean="0"/>
              <a:t>民法</a:t>
            </a:r>
            <a:r>
              <a:rPr lang="en-US" altLang="ja-JP" sz="1200" dirty="0" smtClean="0"/>
              <a:t>447</a:t>
            </a:r>
            <a:r>
              <a:rPr lang="ja-JP" altLang="en-US" sz="1200" dirty="0" smtClean="0"/>
              <a:t>条は，民法</a:t>
            </a:r>
            <a:r>
              <a:rPr lang="en-US" altLang="ja-JP" sz="1200" dirty="0" smtClean="0"/>
              <a:t>448</a:t>
            </a:r>
            <a:r>
              <a:rPr lang="ja-JP" altLang="en-US" sz="1200" dirty="0" smtClean="0"/>
              <a:t>条の制限の範囲内で，違約金又は損害賠償額の約定をすることができるのであり，主たる債務を肩代わりするという保証責任が，主債務よりも重いことはありえないのです。</a:t>
            </a:r>
            <a:endParaRPr lang="en-US" altLang="ja-JP" sz="1200"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2015/6/27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12</a:t>
            </a:fld>
            <a:endParaRPr kumimoji="1" lang="ja-JP" altLang="en-US"/>
          </a:p>
        </p:txBody>
      </p:sp>
    </p:spTree>
    <p:extLst>
      <p:ext uri="{BB962C8B-B14F-4D97-AF65-F5344CB8AC3E}">
        <p14:creationId xmlns:p14="http://schemas.microsoft.com/office/powerpoint/2010/main" val="5991904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保証の範囲が，フジュウ性によって制限されていることを図示してみましょう。</a:t>
            </a:r>
            <a:endParaRPr kumimoji="1" lang="en-US" altLang="ja-JP" dirty="0" smtClean="0"/>
          </a:p>
          <a:p>
            <a:r>
              <a:rPr kumimoji="1" lang="ja-JP" altLang="en-US" dirty="0" smtClean="0"/>
              <a:t>★保証は，主たる債務を債務者に代わって弁済する責任なのですから，民法</a:t>
            </a:r>
            <a:r>
              <a:rPr kumimoji="1" lang="en-US" altLang="ja-JP" dirty="0" smtClean="0"/>
              <a:t>448</a:t>
            </a:r>
            <a:r>
              <a:rPr kumimoji="1" lang="ja-JP" altLang="en-US" dirty="0" smtClean="0"/>
              <a:t>条に規定されているように，主たる債務の目的又は態様において，主たる債務よりも重くすることはできません。</a:t>
            </a:r>
            <a:endParaRPr kumimoji="1" lang="en-US" altLang="ja-JP" dirty="0" smtClean="0"/>
          </a:p>
          <a:p>
            <a:r>
              <a:rPr kumimoji="1" lang="ja-JP" altLang="en-US" dirty="0" smtClean="0"/>
              <a:t>■もちろん，保証人は，保証契約において，主たる債務以外の以下の項目について，債権者に弁済することを約すことができます。例えば，</a:t>
            </a:r>
            <a:endParaRPr kumimoji="1" lang="en-US" altLang="ja-JP" dirty="0" smtClean="0"/>
          </a:p>
          <a:p>
            <a:r>
              <a:rPr kumimoji="1" lang="ja-JP" altLang="en-US" dirty="0" smtClean="0"/>
              <a:t>★保証人だけが，主たる債務の利息，または，遅延利息を支払うという約束も可能です。■</a:t>
            </a:r>
            <a:endParaRPr kumimoji="1" lang="en-US" altLang="ja-JP" dirty="0" smtClean="0"/>
          </a:p>
          <a:p>
            <a:r>
              <a:rPr kumimoji="1" lang="ja-JP" altLang="en-US" dirty="0" smtClean="0"/>
              <a:t>★保証人だけが，損害賠償，損害賠償の予定，違約金を支払うという約束も可能です。</a:t>
            </a:r>
            <a:endParaRPr kumimoji="1" lang="en-US" altLang="ja-JP" dirty="0" smtClean="0"/>
          </a:p>
          <a:p>
            <a:r>
              <a:rPr kumimoji="1" lang="ja-JP" altLang="en-US" dirty="0" smtClean="0"/>
              <a:t>■しかし，いずれの場合においても，民法</a:t>
            </a:r>
            <a:r>
              <a:rPr kumimoji="1" lang="en-US" altLang="ja-JP" dirty="0" smtClean="0"/>
              <a:t>448</a:t>
            </a:r>
            <a:r>
              <a:rPr kumimoji="1" lang="ja-JP" altLang="en-US" dirty="0" smtClean="0"/>
              <a:t>条により，</a:t>
            </a:r>
            <a:r>
              <a:rPr lang="ja-JP" altLang="en-US" dirty="0" smtClean="0"/>
              <a:t>保証人の負担が債務の目的又は態様において主たる債務より重いときは，これを主たる債務の限度にゲンシュクされます。</a:t>
            </a:r>
            <a:endParaRPr lang="en-US" altLang="ja-JP" dirty="0" smtClean="0"/>
          </a:p>
          <a:p>
            <a:r>
              <a:rPr kumimoji="1" lang="ja-JP" altLang="en-US" dirty="0" smtClean="0"/>
              <a:t>■民法（債権関係）改正法案においては，民法</a:t>
            </a:r>
            <a:r>
              <a:rPr kumimoji="1" lang="en-US" altLang="ja-JP" dirty="0" smtClean="0"/>
              <a:t>448</a:t>
            </a:r>
            <a:r>
              <a:rPr kumimoji="1" lang="ja-JP" altLang="en-US" dirty="0" smtClean="0"/>
              <a:t>条に，以下のような第</a:t>
            </a:r>
            <a:r>
              <a:rPr kumimoji="1" lang="en-US" altLang="ja-JP" dirty="0" smtClean="0"/>
              <a:t>2</a:t>
            </a:r>
            <a:r>
              <a:rPr kumimoji="1" lang="ja-JP" altLang="en-US" dirty="0" smtClean="0"/>
              <a:t>項が追加されることになっています。</a:t>
            </a:r>
            <a:endParaRPr kumimoji="1" lang="en-US" altLang="ja-JP" dirty="0" smtClean="0"/>
          </a:p>
          <a:p>
            <a:r>
              <a:rPr kumimoji="1" lang="ja-JP" altLang="en-US" dirty="0" smtClean="0"/>
              <a:t>■すなわち，「主たる債務の目的又は態様が保証契約の締結後に加重されたときであっても，保証人の負担は加重されない。」</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2015/6/27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13</a:t>
            </a:fld>
            <a:endParaRPr kumimoji="1" lang="ja-JP" altLang="en-US"/>
          </a:p>
        </p:txBody>
      </p:sp>
    </p:spTree>
    <p:extLst>
      <p:ext uri="{BB962C8B-B14F-4D97-AF65-F5344CB8AC3E}">
        <p14:creationId xmlns:p14="http://schemas.microsoft.com/office/powerpoint/2010/main" val="5233402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保証人は，例外のないフジュウ性によって保護されていることを学びました。民法が保証人の保護のために，つぎに用意しているのが，保証の「補充性」です。■</a:t>
            </a:r>
            <a:endParaRPr kumimoji="1" lang="en-US" altLang="ja-JP" dirty="0" smtClean="0"/>
          </a:p>
          <a:p>
            <a:r>
              <a:rPr kumimoji="1" lang="ja-JP" altLang="en-US" dirty="0" smtClean="0"/>
              <a:t>★民法</a:t>
            </a:r>
            <a:r>
              <a:rPr kumimoji="1" lang="en-US" altLang="ja-JP" dirty="0" smtClean="0"/>
              <a:t>452</a:t>
            </a:r>
            <a:r>
              <a:rPr kumimoji="1" lang="ja-JP" altLang="en-US" dirty="0" smtClean="0"/>
              <a:t>条（催告の抗弁）は，以下のように規定しています。■</a:t>
            </a:r>
            <a:endParaRPr kumimoji="1" lang="en-US" altLang="ja-JP"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★民法</a:t>
            </a:r>
            <a:r>
              <a:rPr kumimoji="1" lang="en-US" altLang="ja-JP" dirty="0" smtClean="0"/>
              <a:t>452</a:t>
            </a:r>
            <a:r>
              <a:rPr kumimoji="1" lang="ja-JP" altLang="en-US" dirty="0" smtClean="0"/>
              <a:t>条■債権者が保証人に債務の履行を</a:t>
            </a:r>
            <a:r>
              <a:rPr lang="ja-JP" altLang="en-US" sz="1400" dirty="0" smtClean="0"/>
              <a:t>請求したときは，保証人は，</a:t>
            </a:r>
            <a:r>
              <a:rPr lang="ja-JP" altLang="en-US" sz="1400" b="1" dirty="0" smtClean="0">
                <a:solidFill>
                  <a:schemeClr val="tx2"/>
                </a:solidFill>
              </a:rPr>
              <a:t>まず主たる債務者に催告をすべき</a:t>
            </a:r>
            <a:r>
              <a:rPr lang="ja-JP" altLang="en-US" sz="1400" dirty="0" smtClean="0"/>
              <a:t>旨を請求することができる。■</a:t>
            </a:r>
            <a:endParaRPr lang="en-US" altLang="ja-JP" sz="140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★ただし，主たる債務者が破産手続開始の決定を受けたとき，又はその行方が知れないときは，この限りでない。</a:t>
            </a:r>
            <a:endParaRPr kumimoji="1" lang="en-US" altLang="ja-JP" sz="140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■債権者がこの規定に違反すると，民法</a:t>
            </a:r>
            <a:r>
              <a:rPr lang="en-US" altLang="ja-JP" sz="1400" dirty="0" smtClean="0"/>
              <a:t>455</a:t>
            </a:r>
            <a:r>
              <a:rPr lang="ja-JP" altLang="en-US" sz="1400" dirty="0" smtClean="0"/>
              <a:t>条によって，保証人は免責されます。</a:t>
            </a:r>
            <a:endParaRPr lang="en-US" altLang="ja-JP" sz="140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★民法</a:t>
            </a:r>
            <a:r>
              <a:rPr lang="en-US" altLang="ja-JP" sz="1400" dirty="0" smtClean="0"/>
              <a:t>453</a:t>
            </a:r>
            <a:r>
              <a:rPr lang="ja-JP" altLang="en-US" sz="1400" dirty="0" smtClean="0"/>
              <a:t>条（検索の抗弁）は，以下のように規定しています。■</a:t>
            </a:r>
            <a:endParaRPr lang="en-US" altLang="ja-JP" sz="140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★債権者が前条</a:t>
            </a:r>
            <a:r>
              <a:rPr lang="en-US" altLang="ja-JP" sz="1400" dirty="0" smtClean="0"/>
              <a:t>〔</a:t>
            </a:r>
            <a:r>
              <a:rPr lang="ja-JP" altLang="en-US" sz="1400" dirty="0" smtClean="0"/>
              <a:t>催告の抗弁権</a:t>
            </a:r>
            <a:r>
              <a:rPr lang="en-US" altLang="ja-JP" sz="1400" dirty="0" smtClean="0"/>
              <a:t>〕</a:t>
            </a:r>
            <a:r>
              <a:rPr lang="ja-JP" altLang="en-US" sz="1400" dirty="0" smtClean="0"/>
              <a:t>の規定に従い主たる債務者に催告をした後であっても，保証人が主たる債務者に弁済をする資力があり，かつ，執行が容易であることを証明したときは，債権者は，</a:t>
            </a:r>
            <a:r>
              <a:rPr lang="ja-JP" altLang="en-US" sz="1400" b="1" dirty="0" smtClean="0">
                <a:solidFill>
                  <a:schemeClr val="tx2"/>
                </a:solidFill>
              </a:rPr>
              <a:t>まず主たる債務者の財産について執行をしなければならない</a:t>
            </a:r>
            <a:r>
              <a:rPr lang="ja-JP" altLang="en-US" sz="1400" dirty="0" smtClean="0"/>
              <a:t>。</a:t>
            </a:r>
            <a:endParaRPr lang="en-US" altLang="ja-JP" sz="140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■債権者がこの規定に違反すると，検索の抗弁の場合と同様，民法</a:t>
            </a:r>
            <a:r>
              <a:rPr lang="en-US" altLang="ja-JP" sz="1400" dirty="0" smtClean="0"/>
              <a:t>455</a:t>
            </a:r>
            <a:r>
              <a:rPr lang="ja-JP" altLang="en-US" sz="1400" dirty="0" smtClean="0"/>
              <a:t>条によって，保証人は免責されます。</a:t>
            </a:r>
            <a:endParaRPr lang="en-US" altLang="ja-JP" sz="140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■民法</a:t>
            </a:r>
            <a:r>
              <a:rPr lang="en-US" altLang="ja-JP" sz="1400" dirty="0" smtClean="0"/>
              <a:t>455</a:t>
            </a:r>
            <a:r>
              <a:rPr lang="ja-JP" altLang="en-US" sz="1400" dirty="0" smtClean="0"/>
              <a:t>条（催告の抗弁及び検索の抗弁の効果）は，以下のように規定して，保証には，補充性があることを明確にしています。</a:t>
            </a:r>
            <a:endParaRPr lang="en-US" altLang="ja-JP" sz="140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★民法</a:t>
            </a:r>
            <a:r>
              <a:rPr lang="en-US" altLang="ja-JP" sz="1400" dirty="0" smtClean="0"/>
              <a:t>455</a:t>
            </a:r>
            <a:r>
              <a:rPr lang="ja-JP" altLang="en-US" sz="1400" dirty="0" smtClean="0"/>
              <a:t>条■民法第</a:t>
            </a:r>
            <a:r>
              <a:rPr lang="en-US" altLang="ja-JP" sz="1400" dirty="0" smtClean="0"/>
              <a:t>452</a:t>
            </a:r>
            <a:r>
              <a:rPr lang="ja-JP" altLang="en-US" sz="1400" dirty="0" smtClean="0"/>
              <a:t>条</a:t>
            </a:r>
            <a:r>
              <a:rPr lang="en-US" altLang="ja-JP" sz="1400" dirty="0" smtClean="0"/>
              <a:t>〔</a:t>
            </a:r>
            <a:r>
              <a:rPr lang="ja-JP" altLang="en-US" sz="1400" dirty="0" smtClean="0"/>
              <a:t>催告の抗弁権</a:t>
            </a:r>
            <a:r>
              <a:rPr lang="en-US" altLang="ja-JP" sz="1400" dirty="0" smtClean="0"/>
              <a:t>〕</a:t>
            </a:r>
            <a:r>
              <a:rPr lang="ja-JP" altLang="en-US" sz="1400" dirty="0" smtClean="0"/>
              <a:t>又は第</a:t>
            </a:r>
            <a:r>
              <a:rPr lang="en-US" altLang="ja-JP" sz="1400" dirty="0" smtClean="0"/>
              <a:t>453</a:t>
            </a:r>
            <a:r>
              <a:rPr lang="ja-JP" altLang="en-US" sz="1400" dirty="0" smtClean="0"/>
              <a:t>条</a:t>
            </a:r>
            <a:r>
              <a:rPr lang="en-US" altLang="ja-JP" sz="1400" dirty="0" smtClean="0"/>
              <a:t>〔</a:t>
            </a:r>
            <a:r>
              <a:rPr lang="ja-JP" altLang="en-US" sz="1400" dirty="0" smtClean="0"/>
              <a:t>検索の抗弁権</a:t>
            </a:r>
            <a:r>
              <a:rPr lang="en-US" altLang="ja-JP" sz="1400" dirty="0" smtClean="0"/>
              <a:t>〕</a:t>
            </a:r>
            <a:r>
              <a:rPr lang="ja-JP" altLang="en-US" sz="1400" dirty="0" smtClean="0"/>
              <a:t>の規定により保証人の請求又は証明があったにもかかわらず，</a:t>
            </a:r>
            <a:r>
              <a:rPr lang="ja-JP" altLang="en-US" sz="1400" b="1" dirty="0" smtClean="0">
                <a:solidFill>
                  <a:schemeClr val="tx2"/>
                </a:solidFill>
              </a:rPr>
              <a:t>債権者が催告又は執行をすることを 怠ったために主たる債務者から全部の弁済を得られなかったときは，保証人は，</a:t>
            </a:r>
            <a:r>
              <a:rPr lang="ja-JP" altLang="en-US" sz="1400" dirty="0" smtClean="0"/>
              <a:t>債権者が直ちに催告又は執行をすれば弁済を得ることができた限度において，</a:t>
            </a:r>
            <a:r>
              <a:rPr lang="ja-JP" altLang="en-US" sz="1400" b="1" dirty="0" smtClean="0">
                <a:solidFill>
                  <a:schemeClr val="tx2"/>
                </a:solidFill>
              </a:rPr>
              <a:t>その義務を免れる</a:t>
            </a:r>
            <a:r>
              <a:rPr lang="ja-JP" altLang="en-US" sz="1400" dirty="0" smtClean="0"/>
              <a:t>。</a:t>
            </a:r>
            <a:endParaRPr lang="en-US" altLang="ja-JP" sz="140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■もっとも，連帯保証の場合には，上記の補充性が存在しません。</a:t>
            </a:r>
            <a:endParaRPr lang="en-US" altLang="ja-JP" sz="140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■民法</a:t>
            </a:r>
            <a:r>
              <a:rPr lang="en-US" altLang="ja-JP" sz="1400" dirty="0" smtClean="0"/>
              <a:t>454</a:t>
            </a:r>
            <a:r>
              <a:rPr lang="ja-JP" altLang="en-US" sz="1400" dirty="0" smtClean="0"/>
              <a:t>条（連帯保証の場合の特則）は，以下のように規定しています。</a:t>
            </a:r>
            <a:endParaRPr lang="en-US" altLang="ja-JP" sz="140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★保証人は，主たる債務者と連帯して債務を負担したときは，前</a:t>
            </a:r>
            <a:r>
              <a:rPr lang="en-US" altLang="ja-JP" sz="1400" dirty="0" smtClean="0"/>
              <a:t>2</a:t>
            </a:r>
            <a:r>
              <a:rPr lang="ja-JP" altLang="en-US" sz="1400" dirty="0" smtClean="0"/>
              <a:t>条</a:t>
            </a:r>
            <a:r>
              <a:rPr lang="en-US" altLang="ja-JP" sz="1400" dirty="0" smtClean="0"/>
              <a:t>〔</a:t>
            </a:r>
            <a:r>
              <a:rPr lang="ja-JP" altLang="en-US" sz="1400" dirty="0" smtClean="0"/>
              <a:t>催告・検索の抗弁権</a:t>
            </a:r>
            <a:r>
              <a:rPr lang="en-US" altLang="ja-JP" sz="1400" dirty="0" smtClean="0"/>
              <a:t>〕</a:t>
            </a:r>
            <a:r>
              <a:rPr lang="ja-JP" altLang="en-US" sz="1400" dirty="0" smtClean="0"/>
              <a:t>の権利</a:t>
            </a:r>
            <a:r>
              <a:rPr lang="en-US" altLang="ja-JP" sz="1400" dirty="0" smtClean="0"/>
              <a:t>〔</a:t>
            </a:r>
            <a:r>
              <a:rPr lang="ja-JP" altLang="en-US" sz="1400" dirty="0" smtClean="0"/>
              <a:t>保証の補充性</a:t>
            </a:r>
            <a:r>
              <a:rPr lang="en-US" altLang="ja-JP" sz="1400" dirty="0" smtClean="0"/>
              <a:t>〕</a:t>
            </a:r>
            <a:r>
              <a:rPr lang="ja-JP" altLang="en-US" sz="1400" dirty="0" smtClean="0"/>
              <a:t>を有しない。</a:t>
            </a:r>
            <a:endParaRPr lang="ja-JP" altLang="en-US" sz="160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■そうだとすると，連帯保証は，通常の保証から補充性を剥奪し，通常の保証よりも，保証人に過酷な責任を課すものであり，公序良俗に反するものと蚊が得られます。</a:t>
            </a:r>
            <a:endParaRPr lang="en-US" altLang="ja-JP" sz="1400"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もちろん，連帯債務の場合のように，本来の債務を負っている債務者が，相互に連帯保証をしあう場合には，その連帯保証に合理性があり，公序良俗に違反するとはいえませんが，保証人が単独で連帯保証をする場合には，その連帯保証契約は，特別の合理性が認められる場合以外は，保証の補充性を奪い，保証人に過酷な責任を追加するものとして，原則として無効と解するべきであると，私は考えています。</a:t>
            </a:r>
            <a:endParaRPr lang="en-US" altLang="ja-JP" sz="1400"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031AC228-300A-4E02-8B90-CE5DF9797926}" type="datetime1">
              <a:rPr kumimoji="1" lang="ja-JP" altLang="en-US" smtClean="0"/>
              <a:t>2015/6/27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14</a:t>
            </a:fld>
            <a:endParaRPr kumimoji="1" lang="ja-JP" altLang="en-US"/>
          </a:p>
        </p:txBody>
      </p:sp>
    </p:spTree>
    <p:extLst>
      <p:ext uri="{BB962C8B-B14F-4D97-AF65-F5344CB8AC3E}">
        <p14:creationId xmlns:p14="http://schemas.microsoft.com/office/powerpoint/2010/main" val="11575571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民法が保証人の保護としてさらに用意しているのが，保証人の求償権の確保です。求償権については，すでに，連帯債務の箇所で詳しく説明しました。</a:t>
            </a:r>
            <a:endParaRPr kumimoji="1" lang="en-US" altLang="ja-JP" dirty="0" smtClean="0"/>
          </a:p>
          <a:p>
            <a:r>
              <a:rPr kumimoji="1" lang="ja-JP" altLang="en-US" dirty="0" smtClean="0"/>
              <a:t>■保証における求償の規定は，そのほとんどが，連帯債務の規定を準用していますので，ここでは，代位の箇所に規定されていますが，実質的には保証人お保護のために規定されている，民法</a:t>
            </a:r>
            <a:r>
              <a:rPr kumimoji="1" lang="en-US" altLang="ja-JP" dirty="0" smtClean="0"/>
              <a:t>504</a:t>
            </a:r>
            <a:r>
              <a:rPr kumimoji="1" lang="ja-JP" altLang="en-US" dirty="0" smtClean="0"/>
              <a:t>条を取り上げて，民法が，保証人の求償権の確保を重視しているのかを概観することにします。■</a:t>
            </a:r>
            <a:endParaRPr kumimoji="1" lang="en-US" altLang="ja-JP" dirty="0" smtClean="0"/>
          </a:p>
          <a:p>
            <a:r>
              <a:rPr lang="ja-JP" altLang="en-US" b="0" dirty="0" smtClean="0"/>
              <a:t>★</a:t>
            </a:r>
            <a:r>
              <a:rPr lang="ja-JP" altLang="en-US" b="1" dirty="0" smtClean="0"/>
              <a:t>第</a:t>
            </a:r>
            <a:r>
              <a:rPr lang="en-US" altLang="ja-JP" b="1" dirty="0" smtClean="0"/>
              <a:t>504</a:t>
            </a:r>
            <a:r>
              <a:rPr lang="ja-JP" altLang="en-US" b="1" dirty="0" smtClean="0"/>
              <a:t>条</a:t>
            </a:r>
            <a:r>
              <a:rPr lang="ja-JP" altLang="en-US" dirty="0" smtClean="0"/>
              <a:t>（債権者による担保の喪失等）は，以下のように規定しています。■</a:t>
            </a:r>
            <a:endParaRPr lang="en-US" altLang="ja-JP" dirty="0" smtClean="0"/>
          </a:p>
          <a:p>
            <a:r>
              <a:rPr lang="ja-JP" altLang="en-US" dirty="0" smtClean="0"/>
              <a:t>★民法</a:t>
            </a:r>
            <a:r>
              <a:rPr lang="en-US" altLang="ja-JP" dirty="0" smtClean="0"/>
              <a:t>504</a:t>
            </a:r>
            <a:r>
              <a:rPr lang="ja-JP" altLang="en-US" dirty="0" smtClean="0"/>
              <a:t>条■第</a:t>
            </a:r>
            <a:r>
              <a:rPr lang="en-US" altLang="ja-JP" dirty="0" smtClean="0"/>
              <a:t>500</a:t>
            </a:r>
            <a:r>
              <a:rPr lang="ja-JP" altLang="en-US" dirty="0" smtClean="0"/>
              <a:t>条</a:t>
            </a:r>
            <a:r>
              <a:rPr lang="en-US" altLang="ja-JP" dirty="0" smtClean="0"/>
              <a:t>〔</a:t>
            </a:r>
            <a:r>
              <a:rPr lang="ja-JP" altLang="en-US" dirty="0" smtClean="0"/>
              <a:t>法定代位</a:t>
            </a:r>
            <a:r>
              <a:rPr lang="en-US" altLang="ja-JP" dirty="0" smtClean="0"/>
              <a:t>〕</a:t>
            </a:r>
            <a:r>
              <a:rPr lang="ja-JP" altLang="en-US" dirty="0" smtClean="0"/>
              <a:t>の規定により代位をすることができる者</a:t>
            </a:r>
            <a:r>
              <a:rPr lang="en-US" altLang="ja-JP" dirty="0" smtClean="0"/>
              <a:t>〔</a:t>
            </a:r>
            <a:r>
              <a:rPr lang="ja-JP" altLang="en-US" dirty="0" smtClean="0"/>
              <a:t>例えば，保証人</a:t>
            </a:r>
            <a:r>
              <a:rPr lang="en-US" altLang="ja-JP" dirty="0" smtClean="0"/>
              <a:t>〕</a:t>
            </a:r>
            <a:r>
              <a:rPr lang="ja-JP" altLang="en-US" dirty="0" smtClean="0"/>
              <a:t>がある場合において，債権者 が故意又は過失によってその担保を喪失し，又は減少させたときは，</a:t>
            </a:r>
            <a:endParaRPr lang="en-US" altLang="ja-JP" dirty="0" smtClean="0"/>
          </a:p>
          <a:p>
            <a:r>
              <a:rPr lang="ja-JP" altLang="en-US" dirty="0" smtClean="0"/>
              <a:t>★その代位をすることができる者は，その喪失又は減少によって償還を受けることができなく なった限度において，その責任を免れる。■</a:t>
            </a:r>
            <a:endParaRPr lang="en-US" altLang="ja-JP" dirty="0" smtClean="0"/>
          </a:p>
          <a:p>
            <a:r>
              <a:rPr lang="ja-JP" altLang="en-US" dirty="0" smtClean="0"/>
              <a:t>★この規定は，わが国では，任意規定と解されており，債権者は，担保を滅失・損傷させたとしても，免責規定によって免責されると解されています。■</a:t>
            </a:r>
            <a:endParaRPr lang="en-US" altLang="ja-JP" dirty="0" smtClean="0"/>
          </a:p>
          <a:p>
            <a:r>
              <a:rPr kumimoji="1" lang="ja-JP" altLang="en-US" dirty="0" smtClean="0"/>
              <a:t>■しかし，民法は，保証人の保護として，求償権の確保を重視し，それを害することになる債権者の行為を保証人に対して，シンギソク違反，または，不法行為として捕らえ，保証人を免責しているのですから，この規定は，公序に関する規定であり，保証人のためだけの「ヘン面的強行規定」と解するべきです。■</a:t>
            </a:r>
            <a:endParaRPr kumimoji="1" lang="en-US" altLang="ja-JP" dirty="0" smtClean="0"/>
          </a:p>
          <a:p>
            <a:r>
              <a:rPr kumimoji="1" lang="ja-JP" altLang="en-US" dirty="0" smtClean="0"/>
              <a:t>★わが国の民法</a:t>
            </a:r>
            <a:r>
              <a:rPr kumimoji="1" lang="en-US" altLang="ja-JP" dirty="0" smtClean="0"/>
              <a:t>504</a:t>
            </a:r>
            <a:r>
              <a:rPr kumimoji="1" lang="ja-JP" altLang="en-US" dirty="0" smtClean="0"/>
              <a:t>条の立法の際に参考とされたフランス民法典第</a:t>
            </a:r>
            <a:r>
              <a:rPr kumimoji="1" lang="en-US" altLang="ja-JP" dirty="0" smtClean="0"/>
              <a:t>2314</a:t>
            </a:r>
            <a:r>
              <a:rPr kumimoji="1" lang="ja-JP" altLang="en-US" dirty="0" smtClean="0"/>
              <a:t>条は，以下のように規定して，この規定が「ヘン面的強行規定」であることを明らかにしています。■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★フランス民法▲第</a:t>
            </a:r>
            <a:r>
              <a:rPr kumimoji="1" lang="en-US" altLang="ja-JP" dirty="0" smtClean="0"/>
              <a:t>2314</a:t>
            </a:r>
            <a:r>
              <a:rPr kumimoji="1" lang="ja-JP" altLang="en-US" dirty="0" smtClean="0"/>
              <a:t>条■</a:t>
            </a:r>
            <a:r>
              <a:rPr lang="ja-JP" altLang="en-US" dirty="0" smtClean="0"/>
              <a:t>債権者の行為によって保証人が債権者の権利，抵当権及びサキドリトッケンについて代位ができなくなるに至ったときは，保証人はその責任を免れる。■</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★これに反するすべての条項は書かれなかったものとみなす</a:t>
            </a:r>
            <a:r>
              <a:rPr lang="en-US" altLang="ja-JP" dirty="0" smtClean="0"/>
              <a:t>〔</a:t>
            </a:r>
            <a:r>
              <a:rPr lang="ja-JP" altLang="en-US" dirty="0" smtClean="0"/>
              <a:t>強行規定</a:t>
            </a:r>
            <a:r>
              <a:rPr lang="en-US" altLang="ja-JP" dirty="0" smtClean="0"/>
              <a:t>〕</a:t>
            </a:r>
            <a:r>
              <a:rPr lang="ja-JP" altLang="en-US" dirty="0" err="1" smtClean="0"/>
              <a:t>。</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■わが国も，同様に解すべきであり，債権者による保証人の求償権の確保を害する行為は，免責約款によっても，免責されないのであり，反対に，保証人の責任こそが，民法</a:t>
            </a:r>
            <a:r>
              <a:rPr kumimoji="1" lang="en-US" altLang="ja-JP" dirty="0" smtClean="0"/>
              <a:t>504</a:t>
            </a:r>
            <a:r>
              <a:rPr kumimoji="1" lang="ja-JP" altLang="en-US" dirty="0" smtClean="0"/>
              <a:t>条通りに，免責されるべきであると，私は考えています。</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endParaRPr kumimoji="1" lang="en-US" altLang="ja-JP" dirty="0" smtClean="0"/>
          </a:p>
          <a:p>
            <a:endParaRPr kumimoji="1" lang="ja-JP" altLang="en-US" dirty="0" smtClean="0"/>
          </a:p>
          <a:p>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2015/6/27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15</a:t>
            </a:fld>
            <a:endParaRPr kumimoji="1" lang="ja-JP" altLang="en-US"/>
          </a:p>
        </p:txBody>
      </p:sp>
    </p:spTree>
    <p:extLst>
      <p:ext uri="{BB962C8B-B14F-4D97-AF65-F5344CB8AC3E}">
        <p14:creationId xmlns:p14="http://schemas.microsoft.com/office/powerpoint/2010/main" val="33842171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保証人の保護は，身元保証に代表されるように，継続的な保証契約から始まりました。</a:t>
            </a:r>
            <a:endParaRPr kumimoji="1" lang="en-US" altLang="ja-JP" dirty="0" smtClean="0"/>
          </a:p>
          <a:p>
            <a:r>
              <a:rPr kumimoji="1" lang="ja-JP" altLang="en-US" dirty="0" smtClean="0"/>
              <a:t>　■</a:t>
            </a:r>
            <a:r>
              <a:rPr kumimoji="1" lang="en-US" altLang="ja-JP" dirty="0" smtClean="0"/>
              <a:t>2015</a:t>
            </a:r>
            <a:r>
              <a:rPr kumimoji="1" lang="ja-JP" altLang="en-US" dirty="0" smtClean="0"/>
              <a:t>年</a:t>
            </a:r>
            <a:r>
              <a:rPr kumimoji="1" lang="en-US" altLang="ja-JP" dirty="0" smtClean="0"/>
              <a:t>3</a:t>
            </a:r>
            <a:r>
              <a:rPr kumimoji="1" lang="ja-JP" altLang="en-US" dirty="0" smtClean="0"/>
              <a:t>月</a:t>
            </a:r>
            <a:r>
              <a:rPr kumimoji="1" lang="en-US" altLang="ja-JP" dirty="0" smtClean="0"/>
              <a:t>31</a:t>
            </a:r>
            <a:r>
              <a:rPr kumimoji="1" lang="ja-JP" altLang="en-US" dirty="0" smtClean="0"/>
              <a:t>日に国会に提出された民法改正法案の理由の一つにも，「</a:t>
            </a:r>
            <a:r>
              <a:rPr lang="ja-JP" altLang="en-US" b="1" dirty="0" smtClean="0"/>
              <a:t>保証人の保護を図るための保証債務に関する規定の整備</a:t>
            </a:r>
            <a:r>
              <a:rPr kumimoji="1" lang="ja-JP" altLang="en-US" dirty="0" smtClean="0"/>
              <a:t>」が挙げられているように，身元保証契約ばかりでなく，根保証に代表される継続的な保証契約における保証人の保護は，重要な意味を持っています。■</a:t>
            </a:r>
            <a:endParaRPr kumimoji="1" lang="en-US" altLang="ja-JP" dirty="0" smtClean="0"/>
          </a:p>
          <a:p>
            <a:r>
              <a:rPr kumimoji="1" lang="ja-JP" altLang="en-US" dirty="0" smtClean="0"/>
              <a:t>★最初に，根保証の意味を明らかにしておきます。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★根保証とは，</a:t>
            </a:r>
            <a:r>
              <a:rPr lang="ja-JP" altLang="en-US" sz="2000" dirty="0" smtClean="0"/>
              <a:t>債権者と債務者との間の継続的な契約関係から現在および将来発生し，消滅する複数の債権を包括的に保証する契約のことです。</a:t>
            </a: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債権が枠の中で発生と消滅を繰り返しますが，枠全体を保証の対象とするため，個々の債権が消滅しても，保証は消滅しません。ただし，元本が確定すると，通常の保証に戻り，確定した債務について，フジュウ性が復活します。■</a:t>
            </a: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a:t>
            </a:r>
            <a:r>
              <a:rPr lang="en-US" altLang="ja-JP" sz="2000" dirty="0" smtClean="0"/>
              <a:t>2004</a:t>
            </a:r>
            <a:r>
              <a:rPr lang="ja-JP" altLang="en-US" sz="2000" dirty="0" smtClean="0"/>
              <a:t>年の民法の現代語化に際して保証の規定が改正され，根保証の規定が新設されました。■</a:t>
            </a: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★民法</a:t>
            </a:r>
            <a:r>
              <a:rPr lang="en-US" altLang="ja-JP" sz="2000" dirty="0" smtClean="0"/>
              <a:t>465</a:t>
            </a:r>
            <a:r>
              <a:rPr lang="ja-JP" altLang="en-US" sz="2000" dirty="0" smtClean="0"/>
              <a:t>条の</a:t>
            </a:r>
            <a:r>
              <a:rPr lang="en-US" altLang="ja-JP" sz="2000" dirty="0" smtClean="0"/>
              <a:t>2</a:t>
            </a:r>
            <a:r>
              <a:rPr lang="ja-JP" altLang="en-US" sz="2000" dirty="0" smtClean="0"/>
              <a:t>～</a:t>
            </a:r>
            <a:r>
              <a:rPr lang="en-US" altLang="ja-JP" sz="2000" dirty="0" smtClean="0"/>
              <a:t>465</a:t>
            </a:r>
            <a:r>
              <a:rPr lang="ja-JP" altLang="en-US" sz="2000" dirty="0" smtClean="0"/>
              <a:t>条の</a:t>
            </a:r>
            <a:r>
              <a:rPr lang="en-US" altLang="ja-JP" sz="2000" dirty="0" smtClean="0"/>
              <a:t>5</a:t>
            </a:r>
            <a:r>
              <a:rPr lang="ja-JP" altLang="en-US" sz="2000" dirty="0" smtClean="0"/>
              <a:t>までの，貸金等根保証契約の規定です。■</a:t>
            </a: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★これらの規定によって，書面によらない根保証契約，および，極度額の定めのない，いわゆる包括根保証は，いずれも，無効とされました。■</a:t>
            </a:r>
            <a:endParaRPr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★ただし，</a:t>
            </a:r>
            <a:r>
              <a:rPr kumimoji="1" lang="ja-JP" altLang="en-US" sz="2000" dirty="0" smtClean="0"/>
              <a:t>保証の規制範囲は，保証の性質が貸金に限定されており，規制の内容も，極度額（「債権枠」）とその確定に関するものに限定されています。■</a:t>
            </a:r>
            <a:endParaRPr kumimoji="1"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★つまり，</a:t>
            </a:r>
            <a:r>
              <a:rPr kumimoji="1" lang="en-US" altLang="ja-JP" sz="2000" dirty="0" smtClean="0"/>
              <a:t>2004</a:t>
            </a:r>
            <a:r>
              <a:rPr kumimoji="1" lang="ja-JP" altLang="en-US" sz="2000" dirty="0" smtClean="0"/>
              <a:t>年の民法改正の際には，根保証全体について規制がかかったわけではなく，</a:t>
            </a:r>
            <a:endParaRPr kumimoji="1"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★すでに特別法が存在していた，</a:t>
            </a:r>
            <a:endParaRPr kumimoji="1"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★身元保証契約，■</a:t>
            </a:r>
            <a:endParaRPr kumimoji="1"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★従来から，民法の解釈にゆだねられてきた，</a:t>
            </a:r>
            <a:endParaRPr kumimoji="1" lang="en-US" altLang="ja-JP" sz="20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t>★貸金以外の債務，例えば，賃借人の債務の保証とか，経営者保証については，改正が行われませんでした。</a:t>
            </a:r>
            <a:endParaRPr kumimoji="1" lang="en-US" altLang="ja-JP" sz="2000"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2015/6/27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16</a:t>
            </a:fld>
            <a:endParaRPr kumimoji="1" lang="ja-JP" altLang="en-US"/>
          </a:p>
        </p:txBody>
      </p:sp>
    </p:spTree>
    <p:extLst>
      <p:ext uri="{BB962C8B-B14F-4D97-AF65-F5344CB8AC3E}">
        <p14:creationId xmlns:p14="http://schemas.microsoft.com/office/powerpoint/2010/main" val="8828160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800" dirty="0" smtClean="0"/>
              <a:t>　</a:t>
            </a:r>
            <a:r>
              <a:rPr lang="en-US" altLang="ja-JP" sz="1800" dirty="0" smtClean="0"/>
              <a:t>2004</a:t>
            </a:r>
            <a:r>
              <a:rPr lang="ja-JP" altLang="en-US" sz="1800" dirty="0" smtClean="0"/>
              <a:t>年の民法改正によって実現した保証人保護の内容は，概ね，以下の通りです。</a:t>
            </a:r>
            <a:endParaRPr lang="en-US" altLang="ja-JP" sz="1800" dirty="0" smtClean="0"/>
          </a:p>
          <a:p>
            <a:r>
              <a:rPr lang="ja-JP" altLang="en-US" sz="1800" dirty="0" smtClean="0"/>
              <a:t>■第</a:t>
            </a:r>
            <a:r>
              <a:rPr lang="en-US" altLang="ja-JP" sz="1800" dirty="0" smtClean="0"/>
              <a:t>1</a:t>
            </a:r>
            <a:r>
              <a:rPr lang="ja-JP" altLang="en-US" sz="1800" dirty="0" smtClean="0"/>
              <a:t>は，契約の成立要件として書面の作成が必要とされました。［民法</a:t>
            </a:r>
            <a:r>
              <a:rPr lang="en-US" altLang="ja-JP" sz="1800" dirty="0" smtClean="0"/>
              <a:t>446</a:t>
            </a:r>
            <a:r>
              <a:rPr lang="ja-JP" altLang="en-US" sz="1800" dirty="0" smtClean="0"/>
              <a:t>条▲</a:t>
            </a:r>
            <a:r>
              <a:rPr lang="en-US" altLang="ja-JP" sz="1800" dirty="0" smtClean="0"/>
              <a:t>2</a:t>
            </a:r>
            <a:r>
              <a:rPr lang="ja-JP" altLang="en-US" sz="1800" dirty="0" smtClean="0"/>
              <a:t>項，</a:t>
            </a:r>
            <a:r>
              <a:rPr lang="en-US" altLang="ja-JP" sz="1800" dirty="0" smtClean="0"/>
              <a:t>3</a:t>
            </a:r>
            <a:r>
              <a:rPr lang="ja-JP" altLang="en-US" sz="1800" dirty="0" smtClean="0"/>
              <a:t>項，</a:t>
            </a:r>
            <a:r>
              <a:rPr lang="en-US" altLang="ja-JP" sz="1800" dirty="0" smtClean="0"/>
              <a:t>465</a:t>
            </a:r>
            <a:r>
              <a:rPr lang="ja-JP" altLang="en-US" sz="1800" dirty="0" smtClean="0"/>
              <a:t>条の</a:t>
            </a:r>
            <a:r>
              <a:rPr lang="en-US" altLang="ja-JP" sz="1800" dirty="0" smtClean="0"/>
              <a:t>2</a:t>
            </a:r>
            <a:r>
              <a:rPr lang="ja-JP" altLang="en-US" sz="1800" dirty="0" smtClean="0"/>
              <a:t>▲第</a:t>
            </a:r>
            <a:r>
              <a:rPr lang="en-US" altLang="ja-JP" sz="1800" dirty="0" smtClean="0"/>
              <a:t>3</a:t>
            </a:r>
            <a:r>
              <a:rPr lang="ja-JP" altLang="en-US" sz="1800" dirty="0" smtClean="0"/>
              <a:t>項］に規定されています。■</a:t>
            </a:r>
            <a:endParaRPr lang="en-US" altLang="ja-JP" sz="1800" dirty="0" smtClean="0"/>
          </a:p>
          <a:p>
            <a:pPr lvl="1"/>
            <a:r>
              <a:rPr lang="ja-JP" altLang="en-US" sz="1600" dirty="0" smtClean="0"/>
              <a:t>★根保証契約を含む，すべての保証契約は書面（契約書）によらなければ無効となります。■</a:t>
            </a:r>
            <a:endParaRPr lang="en-US" altLang="ja-JP" sz="1600" dirty="0" smtClean="0"/>
          </a:p>
          <a:p>
            <a:r>
              <a:rPr lang="ja-JP" altLang="en-US" sz="1800" dirty="0" smtClean="0"/>
              <a:t>■根保証契約においては，極度額（限度額）の定めも，契約の成立要件とされました。［民法</a:t>
            </a:r>
            <a:r>
              <a:rPr lang="en-US" altLang="ja-JP" sz="1800" dirty="0" smtClean="0"/>
              <a:t>465</a:t>
            </a:r>
            <a:r>
              <a:rPr lang="ja-JP" altLang="en-US" sz="1800" dirty="0" smtClean="0"/>
              <a:t>条の</a:t>
            </a:r>
            <a:r>
              <a:rPr lang="en-US" altLang="ja-JP" sz="1800" dirty="0" smtClean="0"/>
              <a:t>2</a:t>
            </a:r>
            <a:r>
              <a:rPr lang="ja-JP" altLang="en-US" sz="1800" dirty="0" smtClean="0"/>
              <a:t>］に規定されています。</a:t>
            </a:r>
            <a:endParaRPr lang="en-US" altLang="ja-JP" sz="1800" dirty="0" smtClean="0"/>
          </a:p>
          <a:p>
            <a:pPr lvl="1"/>
            <a:r>
              <a:rPr lang="ja-JP" altLang="en-US" sz="1600" dirty="0" smtClean="0"/>
              <a:t>★極度額の定めのない根保証契約は無効とされます。</a:t>
            </a:r>
            <a:endParaRPr lang="en-US" altLang="ja-JP" sz="1600" dirty="0" smtClean="0"/>
          </a:p>
          <a:p>
            <a:r>
              <a:rPr lang="ja-JP" altLang="en-US" sz="1800" dirty="0" smtClean="0"/>
              <a:t>■根保証契約については，元本確定期日（保証期間の制限）に関する規定が新設されました。［民法</a:t>
            </a:r>
            <a:r>
              <a:rPr lang="en-US" altLang="ja-JP" sz="1800" dirty="0" smtClean="0"/>
              <a:t>465</a:t>
            </a:r>
            <a:r>
              <a:rPr lang="ja-JP" altLang="en-US" sz="1800" dirty="0" smtClean="0"/>
              <a:t>条の</a:t>
            </a:r>
            <a:r>
              <a:rPr lang="en-US" altLang="ja-JP" sz="1800" dirty="0" smtClean="0"/>
              <a:t>3</a:t>
            </a:r>
            <a:r>
              <a:rPr lang="ja-JP" altLang="en-US" sz="1800" dirty="0" smtClean="0"/>
              <a:t>］が規定しています。■</a:t>
            </a:r>
            <a:endParaRPr lang="en-US" altLang="ja-JP" sz="1800" dirty="0" smtClean="0"/>
          </a:p>
          <a:p>
            <a:pPr lvl="1"/>
            <a:r>
              <a:rPr lang="ja-JP" altLang="en-US" sz="1600" dirty="0" smtClean="0"/>
              <a:t>★根保証をした保証人は，元本確定期日までの間に行われた融資に限って保証債務を負担します。■</a:t>
            </a:r>
            <a:endParaRPr lang="en-US" altLang="ja-JP" sz="1600" dirty="0" smtClean="0"/>
          </a:p>
          <a:p>
            <a:pPr lvl="1"/>
            <a:r>
              <a:rPr lang="ja-JP" altLang="en-US" sz="1600" dirty="0" smtClean="0"/>
              <a:t>★元本確定期日は，契約で定める場合には契約日から</a:t>
            </a:r>
            <a:r>
              <a:rPr lang="en-US" altLang="ja-JP" sz="1600" dirty="0" smtClean="0"/>
              <a:t>5</a:t>
            </a:r>
            <a:r>
              <a:rPr lang="ja-JP" altLang="en-US" sz="1600" dirty="0" smtClean="0"/>
              <a:t>年以内，契約で定めない場合には契約日から</a:t>
            </a:r>
            <a:r>
              <a:rPr lang="en-US" altLang="ja-JP" sz="1600" dirty="0" smtClean="0"/>
              <a:t>3</a:t>
            </a:r>
            <a:r>
              <a:rPr lang="ja-JP" altLang="en-US" sz="1600" dirty="0" smtClean="0"/>
              <a:t>年後の日とされます。</a:t>
            </a:r>
            <a:endParaRPr lang="en-US" altLang="ja-JP" sz="1600" dirty="0" smtClean="0"/>
          </a:p>
          <a:p>
            <a:r>
              <a:rPr lang="ja-JP" altLang="en-US" sz="1800" dirty="0" smtClean="0"/>
              <a:t>■根保証契約について，元本確定事由［民法</a:t>
            </a:r>
            <a:r>
              <a:rPr lang="en-US" altLang="ja-JP" sz="1800" dirty="0" smtClean="0"/>
              <a:t>465</a:t>
            </a:r>
            <a:r>
              <a:rPr lang="ja-JP" altLang="en-US" sz="1800" dirty="0" smtClean="0"/>
              <a:t>条の</a:t>
            </a:r>
            <a:r>
              <a:rPr lang="en-US" altLang="ja-JP" sz="1800" dirty="0" smtClean="0"/>
              <a:t>4</a:t>
            </a:r>
            <a:r>
              <a:rPr lang="ja-JP" altLang="en-US" sz="1800" dirty="0" smtClean="0"/>
              <a:t>］の規定が新設されました。■</a:t>
            </a:r>
            <a:endParaRPr lang="en-US" altLang="ja-JP" sz="1800" dirty="0" smtClean="0"/>
          </a:p>
          <a:p>
            <a:pPr lvl="1"/>
            <a:r>
              <a:rPr lang="ja-JP" altLang="en-US" sz="1600" dirty="0" smtClean="0"/>
              <a:t>★以下の場合には，主たる債務の元本が確定します。これ以降，根保証をした保証人は，その後に行われた融資については保証債務を負担しません。</a:t>
            </a:r>
            <a:endParaRPr lang="en-US" altLang="ja-JP" sz="1600" dirty="0" smtClean="0"/>
          </a:p>
          <a:p>
            <a:pPr lvl="2"/>
            <a:r>
              <a:rPr lang="ja-JP" altLang="en-US" sz="1600" dirty="0" smtClean="0"/>
              <a:t>★第</a:t>
            </a:r>
            <a:r>
              <a:rPr lang="en-US" altLang="ja-JP" sz="1600" dirty="0" smtClean="0"/>
              <a:t>1</a:t>
            </a:r>
            <a:r>
              <a:rPr lang="ja-JP" altLang="en-US" sz="1600" dirty="0" smtClean="0"/>
              <a:t>に，主たる債務者または保証人が，強制執行を受けた場合■</a:t>
            </a:r>
            <a:endParaRPr lang="en-US" altLang="ja-JP" sz="1600" dirty="0" smtClean="0"/>
          </a:p>
          <a:p>
            <a:pPr lvl="2"/>
            <a:r>
              <a:rPr lang="ja-JP" altLang="en-US" sz="1600" dirty="0" smtClean="0"/>
              <a:t>★第</a:t>
            </a:r>
            <a:r>
              <a:rPr lang="en-US" altLang="ja-JP" sz="1600" dirty="0" smtClean="0"/>
              <a:t>2</a:t>
            </a:r>
            <a:r>
              <a:rPr lang="ja-JP" altLang="en-US" sz="1600" dirty="0" smtClean="0"/>
              <a:t>に，主たる債務者または保証人が，破産手続開始の決定を受けた場合■</a:t>
            </a:r>
            <a:endParaRPr lang="en-US" altLang="ja-JP" sz="1600" dirty="0" smtClean="0"/>
          </a:p>
          <a:p>
            <a:pPr lvl="2"/>
            <a:r>
              <a:rPr lang="ja-JP" altLang="en-US" sz="1600" dirty="0" smtClean="0"/>
              <a:t>★第</a:t>
            </a:r>
            <a:r>
              <a:rPr lang="en-US" altLang="ja-JP" sz="1600" dirty="0" smtClean="0"/>
              <a:t>3</a:t>
            </a:r>
            <a:r>
              <a:rPr lang="ja-JP" altLang="en-US" sz="1600" dirty="0" smtClean="0"/>
              <a:t>に，主たる債務者，または，保証人が死亡した場合です。■</a:t>
            </a:r>
            <a:endParaRPr lang="en-US" altLang="ja-JP" sz="1600"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2015/6/27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17</a:t>
            </a:fld>
            <a:endParaRPr kumimoji="1" lang="ja-JP" altLang="en-US"/>
          </a:p>
        </p:txBody>
      </p:sp>
    </p:spTree>
    <p:extLst>
      <p:ext uri="{BB962C8B-B14F-4D97-AF65-F5344CB8AC3E}">
        <p14:creationId xmlns:p14="http://schemas.microsoft.com/office/powerpoint/2010/main" val="5994016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a:t>
            </a:r>
            <a:r>
              <a:rPr kumimoji="1" lang="en-US" altLang="ja-JP" dirty="0" smtClean="0"/>
              <a:t>2004</a:t>
            </a:r>
            <a:r>
              <a:rPr kumimoji="1" lang="ja-JP" altLang="en-US" dirty="0" smtClean="0"/>
              <a:t>年の民法改正では，根保証のうち，貸金債務を中心にして根保証の規定が新設されたため，賃料債務等，貸金債務以外の根保証については，従来の判例法理が，いまでも，重要な役割を果たしています。</a:t>
            </a:r>
            <a:endParaRPr kumimoji="1" lang="en-US" altLang="ja-JP" dirty="0" smtClean="0"/>
          </a:p>
          <a:p>
            <a:r>
              <a:rPr lang="ja-JP" altLang="en-US" sz="2000" dirty="0" smtClean="0"/>
              <a:t>■最高裁判所▲第二法廷▲昭和</a:t>
            </a:r>
            <a:r>
              <a:rPr lang="en-US" altLang="ja-JP" sz="2000" dirty="0" smtClean="0"/>
              <a:t>39</a:t>
            </a:r>
            <a:r>
              <a:rPr lang="ja-JP" altLang="en-US" sz="2000" dirty="0" smtClean="0"/>
              <a:t>年</a:t>
            </a:r>
            <a:r>
              <a:rPr lang="en-US" altLang="ja-JP" sz="2000" dirty="0" smtClean="0"/>
              <a:t>12</a:t>
            </a:r>
            <a:r>
              <a:rPr lang="ja-JP" altLang="en-US" sz="2000" dirty="0" smtClean="0"/>
              <a:t>月</a:t>
            </a:r>
            <a:r>
              <a:rPr lang="en-US" altLang="ja-JP" sz="2000" dirty="0" smtClean="0"/>
              <a:t>18</a:t>
            </a:r>
            <a:r>
              <a:rPr lang="ja-JP" altLang="en-US" sz="2000" dirty="0" smtClean="0"/>
              <a:t>日▲判決■民事判例集</a:t>
            </a:r>
            <a:r>
              <a:rPr lang="en-US" altLang="ja-JP" sz="2000" dirty="0" smtClean="0"/>
              <a:t>18</a:t>
            </a:r>
            <a:r>
              <a:rPr lang="ja-JP" altLang="en-US" sz="2000" dirty="0" smtClean="0"/>
              <a:t>巻</a:t>
            </a:r>
            <a:r>
              <a:rPr lang="en-US" altLang="ja-JP" sz="2000" dirty="0" smtClean="0"/>
              <a:t>10</a:t>
            </a:r>
            <a:r>
              <a:rPr lang="ja-JP" altLang="en-US" sz="2000" dirty="0" smtClean="0"/>
              <a:t>号</a:t>
            </a:r>
            <a:r>
              <a:rPr lang="en-US" altLang="ja-JP" sz="2000" dirty="0" smtClean="0"/>
              <a:t>2179</a:t>
            </a:r>
            <a:r>
              <a:rPr lang="ja-JP" altLang="en-US" sz="2000" dirty="0" smtClean="0"/>
              <a:t>頁（民法判例百選</a:t>
            </a:r>
            <a:r>
              <a:rPr lang="en-US" altLang="ja-JP" sz="2000" dirty="0" smtClean="0"/>
              <a:t>Ⅱ〔</a:t>
            </a:r>
            <a:r>
              <a:rPr lang="ja-JP" altLang="en-US" sz="2000" dirty="0" smtClean="0"/>
              <a:t>第</a:t>
            </a:r>
            <a:r>
              <a:rPr lang="en-US" altLang="ja-JP" sz="2000" dirty="0" smtClean="0"/>
              <a:t>6</a:t>
            </a:r>
            <a:r>
              <a:rPr lang="ja-JP" altLang="en-US" sz="2000" dirty="0" smtClean="0"/>
              <a:t>版</a:t>
            </a:r>
            <a:r>
              <a:rPr lang="en-US" altLang="ja-JP" sz="2000" dirty="0" smtClean="0"/>
              <a:t>〕</a:t>
            </a:r>
            <a:r>
              <a:rPr lang="ja-JP" altLang="en-US" sz="2000" dirty="0" smtClean="0"/>
              <a:t>第</a:t>
            </a:r>
            <a:r>
              <a:rPr lang="en-US" altLang="ja-JP" sz="2000" dirty="0" smtClean="0"/>
              <a:t>25</a:t>
            </a:r>
            <a:r>
              <a:rPr lang="ja-JP" altLang="en-US" sz="2000" dirty="0" smtClean="0"/>
              <a:t>事件）は，以下のように述べています。■</a:t>
            </a:r>
            <a:endParaRPr lang="en-US" altLang="ja-JP" sz="2000" dirty="0" smtClean="0"/>
          </a:p>
          <a:p>
            <a:pPr lvl="1"/>
            <a:r>
              <a:rPr lang="ja-JP" altLang="en-US" sz="1800" dirty="0" smtClean="0"/>
              <a:t>★期間の定めのない継続的保証契約は，保証人の主債務者に対する</a:t>
            </a:r>
            <a:r>
              <a:rPr lang="ja-JP" altLang="en-US" sz="1800" b="1" dirty="0" smtClean="0"/>
              <a:t>信頼が害される</a:t>
            </a:r>
            <a:r>
              <a:rPr lang="ja-JP" altLang="en-US" sz="1800" dirty="0" smtClean="0"/>
              <a:t>に至った等，保証人として解約申入れをするにつき相当の理由がある場合には，右解約により債権者が信義則上看過できない損害をこうむるような特段の事情がある場合を除いて，保証人から一方的に解約できるものと解するのが相当である。■</a:t>
            </a:r>
            <a:endParaRPr lang="en-US" altLang="ja-JP" sz="1800" dirty="0" smtClean="0"/>
          </a:p>
          <a:p>
            <a:r>
              <a:rPr kumimoji="1" lang="ja-JP" altLang="en-US" sz="2000" dirty="0" smtClean="0"/>
              <a:t>■判例法理は，根保証の規定が創設された現在においても，なお，その有用性を失っていません。■</a:t>
            </a:r>
            <a:endParaRPr kumimoji="1" lang="en-US" altLang="ja-JP" sz="2000" dirty="0" smtClean="0"/>
          </a:p>
          <a:p>
            <a:pPr lvl="1"/>
            <a:r>
              <a:rPr lang="ja-JP" altLang="en-US" sz="1800" dirty="0" smtClean="0"/>
              <a:t>★</a:t>
            </a:r>
            <a:r>
              <a:rPr lang="en-US" altLang="ja-JP" sz="1800" dirty="0" smtClean="0"/>
              <a:t>2004</a:t>
            </a:r>
            <a:r>
              <a:rPr lang="ja-JP" altLang="en-US" sz="1800" dirty="0" smtClean="0"/>
              <a:t>年の民法改正によってカバーされない包括根保証契約の解釈，■</a:t>
            </a:r>
            <a:endParaRPr lang="en-US" altLang="ja-JP" sz="1800" dirty="0" smtClean="0"/>
          </a:p>
          <a:p>
            <a:pPr lvl="2"/>
            <a:r>
              <a:rPr lang="ja-JP" altLang="en-US" sz="1600" dirty="0" smtClean="0"/>
              <a:t>★例えば，賃貸保証契約，身元保証契約等の貸金等根保証契約以外の契約については，今なお，判例の法理が重要な意味を持ちます。■</a:t>
            </a:r>
            <a:endParaRPr lang="en-US" altLang="ja-JP" sz="1600" dirty="0" smtClean="0"/>
          </a:p>
          <a:p>
            <a:pPr lvl="1"/>
            <a:r>
              <a:rPr lang="ja-JP" altLang="en-US" sz="1800" dirty="0" smtClean="0"/>
              <a:t>★</a:t>
            </a:r>
            <a:r>
              <a:rPr lang="en-US" altLang="ja-JP" sz="1800" dirty="0" smtClean="0"/>
              <a:t>2004</a:t>
            </a:r>
            <a:r>
              <a:rPr lang="ja-JP" altLang="en-US" sz="1800" dirty="0" smtClean="0"/>
              <a:t>年改正によってカバーされる根保証契約の解釈についても，判例の法理は，有用です。■</a:t>
            </a:r>
            <a:endParaRPr lang="en-US" altLang="ja-JP" sz="1800" dirty="0" smtClean="0"/>
          </a:p>
          <a:p>
            <a:pPr lvl="2"/>
            <a:r>
              <a:rPr lang="ja-JP" altLang="en-US" sz="1600" dirty="0" smtClean="0"/>
              <a:t>★なぜなら，民法の根保証に関する規定は，元本の確定事由が列挙されているだけであり［民法</a:t>
            </a:r>
            <a:r>
              <a:rPr lang="en-US" altLang="ja-JP" sz="1600" dirty="0" smtClean="0"/>
              <a:t>465</a:t>
            </a:r>
            <a:r>
              <a:rPr lang="ja-JP" altLang="en-US" sz="1600" dirty="0" smtClean="0"/>
              <a:t>条の</a:t>
            </a:r>
            <a:r>
              <a:rPr lang="en-US" altLang="ja-JP" sz="1600" dirty="0" smtClean="0"/>
              <a:t>4</a:t>
            </a:r>
            <a:r>
              <a:rPr lang="ja-JP" altLang="en-US" sz="1600" dirty="0" smtClean="0"/>
              <a:t>］，確定事由の一般条項が欠落している以上，判例法理は，今なお，先例としての価値が失われていません。</a:t>
            </a:r>
            <a:endParaRPr kumimoji="1" lang="ja-JP" altLang="en-US" sz="1600"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2015/6/27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18</a:t>
            </a:fld>
            <a:endParaRPr kumimoji="1" lang="ja-JP" altLang="en-US"/>
          </a:p>
        </p:txBody>
      </p:sp>
    </p:spTree>
    <p:extLst>
      <p:ext uri="{BB962C8B-B14F-4D97-AF65-F5344CB8AC3E}">
        <p14:creationId xmlns:p14="http://schemas.microsoft.com/office/powerpoint/2010/main" val="21981111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a:t>
            </a:r>
            <a:r>
              <a:rPr kumimoji="1" lang="en-US" altLang="ja-JP" dirty="0" smtClean="0"/>
              <a:t>2015</a:t>
            </a:r>
            <a:r>
              <a:rPr kumimoji="1" lang="ja-JP" altLang="en-US" dirty="0" smtClean="0"/>
              <a:t>年</a:t>
            </a:r>
            <a:r>
              <a:rPr kumimoji="1" lang="en-US" altLang="ja-JP" dirty="0" smtClean="0"/>
              <a:t>3</a:t>
            </a:r>
            <a:r>
              <a:rPr kumimoji="1" lang="ja-JP" altLang="en-US" dirty="0" smtClean="0"/>
              <a:t>月</a:t>
            </a:r>
            <a:r>
              <a:rPr kumimoji="1" lang="en-US" altLang="ja-JP" dirty="0" smtClean="0"/>
              <a:t>31</a:t>
            </a:r>
            <a:r>
              <a:rPr kumimoji="1" lang="ja-JP" altLang="en-US" dirty="0" smtClean="0"/>
              <a:t>日に国会に提出された民法（債権関係）改正法案によって，根保証の規定が改正され，かつ，経営保証に関する規定が新設されます。■</a:t>
            </a:r>
            <a:endParaRPr kumimoji="1" lang="en-US" altLang="ja-JP" dirty="0" smtClean="0"/>
          </a:p>
          <a:p>
            <a:r>
              <a:rPr kumimoji="1" lang="ja-JP" altLang="en-US" dirty="0" smtClean="0"/>
              <a:t>★民法</a:t>
            </a:r>
            <a:r>
              <a:rPr kumimoji="1" lang="en-US" altLang="ja-JP" dirty="0" smtClean="0"/>
              <a:t>465</a:t>
            </a:r>
            <a:r>
              <a:rPr kumimoji="1" lang="ja-JP" altLang="en-US" dirty="0" smtClean="0"/>
              <a:t>条の</a:t>
            </a:r>
            <a:r>
              <a:rPr kumimoji="1" lang="en-US" altLang="ja-JP" dirty="0" smtClean="0"/>
              <a:t>2</a:t>
            </a:r>
            <a:r>
              <a:rPr kumimoji="1" lang="ja-JP" altLang="en-US" dirty="0" smtClean="0"/>
              <a:t>以下の「貸金等根保証契約」は，タイトルが，「</a:t>
            </a:r>
            <a:r>
              <a:rPr kumimoji="1" lang="zh-TW" altLang="en-US" dirty="0" smtClean="0"/>
              <a:t>個人根保証契約</a:t>
            </a:r>
            <a:r>
              <a:rPr kumimoji="1" lang="ja-JP" altLang="en-US" dirty="0" smtClean="0"/>
              <a:t>」へ変更され，根保証契約の規制対象領域が拡大されます。■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★具体的にいうと，</a:t>
            </a:r>
            <a:r>
              <a:rPr lang="ja-JP" altLang="en-US" dirty="0" smtClean="0"/>
              <a:t>民法</a:t>
            </a:r>
            <a:r>
              <a:rPr lang="en-US" altLang="ja-JP" dirty="0" smtClean="0"/>
              <a:t>465</a:t>
            </a:r>
            <a:r>
              <a:rPr lang="ja-JP" altLang="en-US" dirty="0" smtClean="0"/>
              <a:t>条の</a:t>
            </a:r>
            <a:r>
              <a:rPr lang="en-US" altLang="ja-JP" dirty="0" smtClean="0"/>
              <a:t>2</a:t>
            </a:r>
            <a:r>
              <a:rPr lang="ja-JP" altLang="en-US" dirty="0" smtClean="0"/>
              <a:t>～</a:t>
            </a:r>
            <a:r>
              <a:rPr lang="en-US" altLang="ja-JP" dirty="0" smtClean="0"/>
              <a:t>465</a:t>
            </a:r>
            <a:r>
              <a:rPr lang="ja-JP" altLang="en-US" dirty="0" smtClean="0"/>
              <a:t>条の</a:t>
            </a:r>
            <a:r>
              <a:rPr lang="en-US" altLang="ja-JP" dirty="0" smtClean="0"/>
              <a:t>5</a:t>
            </a:r>
            <a:r>
              <a:rPr lang="ja-JP" altLang="en-US" dirty="0" smtClean="0"/>
              <a:t>は，極度額に関する規定の内容はほぼ同じですが，対象領域が「貸金等根保証契約」から，「個人保証契約」へと拡大されます。</a:t>
            </a:r>
            <a:endParaRPr lang="en-US" altLang="ja-JP" dirty="0" smtClean="0"/>
          </a:p>
          <a:p>
            <a:r>
              <a:rPr kumimoji="1" lang="ja-JP" altLang="en-US" dirty="0" smtClean="0"/>
              <a:t>■改正法案▲第</a:t>
            </a:r>
            <a:r>
              <a:rPr kumimoji="1" lang="en-US" altLang="ja-JP" dirty="0" smtClean="0"/>
              <a:t>465</a:t>
            </a:r>
            <a:r>
              <a:rPr kumimoji="1" lang="ja-JP" altLang="en-US" dirty="0" smtClean="0"/>
              <a:t>条の</a:t>
            </a:r>
            <a:r>
              <a:rPr kumimoji="1" lang="en-US" altLang="ja-JP" dirty="0" smtClean="0"/>
              <a:t>2</a:t>
            </a:r>
            <a:r>
              <a:rPr kumimoji="1" lang="ja-JP" altLang="en-US" dirty="0" smtClean="0"/>
              <a:t>（個人根保証契約の保証人の責任等）は，以下のように規定されています。</a:t>
            </a:r>
          </a:p>
          <a:p>
            <a:r>
              <a:rPr kumimoji="1" lang="ja-JP" altLang="en-US" dirty="0" smtClean="0"/>
              <a:t>■第</a:t>
            </a:r>
            <a:r>
              <a:rPr kumimoji="1" lang="en-US" altLang="ja-JP" dirty="0" smtClean="0"/>
              <a:t>465</a:t>
            </a:r>
            <a:r>
              <a:rPr kumimoji="1" lang="ja-JP" altLang="en-US" dirty="0" smtClean="0"/>
              <a:t>条の</a:t>
            </a:r>
            <a:r>
              <a:rPr kumimoji="1" lang="en-US" altLang="ja-JP" dirty="0" smtClean="0"/>
              <a:t>2</a:t>
            </a:r>
            <a:r>
              <a:rPr kumimoji="1" lang="ja-JP" altLang="en-US" dirty="0" smtClean="0"/>
              <a:t>▲第</a:t>
            </a:r>
            <a:r>
              <a:rPr kumimoji="1" lang="en-US" altLang="ja-JP" dirty="0" smtClean="0"/>
              <a:t>1</a:t>
            </a:r>
            <a:r>
              <a:rPr kumimoji="1" lang="ja-JP" altLang="en-US" dirty="0" smtClean="0"/>
              <a:t>項■一定の範囲に属する不特定の債務を主たる債務とする保証契約（以下「根保証契約」という。）であって保証人が法人でないもの（以下「個人根保証契約」という。）の保証人は，主たる債務の元本，主たる債務に関する利息，違約金，損害賠償その他その債務に従たる全てのもの及びその保証債務について約定された違約金又は損害賠償の額について，その全部に係る極度額を限度として，その履行をする責任を負う。</a:t>
            </a:r>
          </a:p>
          <a:p>
            <a:r>
              <a:rPr kumimoji="1" lang="ja-JP" altLang="en-US" dirty="0" smtClean="0"/>
              <a:t>■第</a:t>
            </a:r>
            <a:r>
              <a:rPr kumimoji="1" lang="en-US" altLang="ja-JP" dirty="0" smtClean="0"/>
              <a:t>465</a:t>
            </a:r>
            <a:r>
              <a:rPr kumimoji="1" lang="ja-JP" altLang="en-US" dirty="0" smtClean="0"/>
              <a:t>条の</a:t>
            </a:r>
            <a:r>
              <a:rPr kumimoji="1" lang="en-US" altLang="ja-JP" dirty="0" smtClean="0"/>
              <a:t>2</a:t>
            </a:r>
            <a:r>
              <a:rPr kumimoji="1" lang="ja-JP" altLang="en-US" dirty="0" smtClean="0"/>
              <a:t>▲第</a:t>
            </a:r>
            <a:r>
              <a:rPr kumimoji="1" lang="en-US" altLang="ja-JP" dirty="0" smtClean="0"/>
              <a:t>2</a:t>
            </a:r>
            <a:r>
              <a:rPr kumimoji="1" lang="ja-JP" altLang="en-US" dirty="0" smtClean="0"/>
              <a:t>項■個人根保証契約は，前項に規定する極度額を定めなければ，その効力を生じない。</a:t>
            </a:r>
          </a:p>
          <a:p>
            <a:r>
              <a:rPr kumimoji="1" lang="ja-JP" altLang="en-US" dirty="0" smtClean="0"/>
              <a:t>■第</a:t>
            </a:r>
            <a:r>
              <a:rPr kumimoji="1" lang="en-US" altLang="ja-JP" dirty="0" smtClean="0"/>
              <a:t>465</a:t>
            </a:r>
            <a:r>
              <a:rPr kumimoji="1" lang="ja-JP" altLang="en-US" dirty="0" smtClean="0"/>
              <a:t>条の</a:t>
            </a:r>
            <a:r>
              <a:rPr kumimoji="1" lang="en-US" altLang="ja-JP" dirty="0" smtClean="0"/>
              <a:t>2</a:t>
            </a:r>
            <a:r>
              <a:rPr kumimoji="1" lang="ja-JP" altLang="en-US" dirty="0" smtClean="0"/>
              <a:t>▲第</a:t>
            </a:r>
            <a:r>
              <a:rPr kumimoji="1" lang="en-US" altLang="ja-JP" dirty="0" smtClean="0"/>
              <a:t>3</a:t>
            </a:r>
            <a:r>
              <a:rPr kumimoji="1" lang="ja-JP" altLang="en-US" dirty="0" smtClean="0"/>
              <a:t>項■第</a:t>
            </a:r>
            <a:r>
              <a:rPr kumimoji="1" lang="en-US" altLang="ja-JP" dirty="0" smtClean="0"/>
              <a:t>446</a:t>
            </a:r>
            <a:r>
              <a:rPr kumimoji="1" lang="ja-JP" altLang="en-US" dirty="0" smtClean="0"/>
              <a:t>条第</a:t>
            </a:r>
            <a:r>
              <a:rPr kumimoji="1" lang="en-US" altLang="ja-JP" dirty="0" smtClean="0"/>
              <a:t>2</a:t>
            </a:r>
            <a:r>
              <a:rPr kumimoji="1" lang="ja-JP" altLang="en-US" dirty="0" smtClean="0"/>
              <a:t>項及び第</a:t>
            </a:r>
            <a:r>
              <a:rPr kumimoji="1" lang="en-US" altLang="ja-JP" dirty="0" smtClean="0"/>
              <a:t>3</a:t>
            </a:r>
            <a:r>
              <a:rPr kumimoji="1" lang="ja-JP" altLang="en-US" dirty="0" smtClean="0"/>
              <a:t>項の規定は，個人根保証契約における第</a:t>
            </a:r>
            <a:r>
              <a:rPr kumimoji="1" lang="en-US" altLang="ja-JP" dirty="0" smtClean="0"/>
              <a:t>1</a:t>
            </a:r>
            <a:r>
              <a:rPr kumimoji="1" lang="ja-JP" altLang="en-US" dirty="0" smtClean="0"/>
              <a:t>項に規定する極度額の定めについて準用する。■</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★企業が融資を受ける際に個人が保証人となることによる弊害を防止するため，「事業に係る債務についての保証契約」の規定が新設されます。いわゆる経営保証に関する規定です。■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★新設される条文は，第</a:t>
            </a:r>
            <a:r>
              <a:rPr kumimoji="1" lang="en-US" altLang="ja-JP" dirty="0" smtClean="0"/>
              <a:t>465</a:t>
            </a:r>
            <a:r>
              <a:rPr kumimoji="1" lang="ja-JP" altLang="en-US" dirty="0" smtClean="0"/>
              <a:t>条の</a:t>
            </a:r>
            <a:r>
              <a:rPr kumimoji="1" lang="en-US" altLang="ja-JP" dirty="0" smtClean="0"/>
              <a:t>6</a:t>
            </a:r>
            <a:r>
              <a:rPr kumimoji="1" lang="ja-JP" altLang="en-US" dirty="0" smtClean="0"/>
              <a:t>～第</a:t>
            </a:r>
            <a:r>
              <a:rPr kumimoji="1" lang="en-US" altLang="ja-JP" dirty="0" smtClean="0"/>
              <a:t>465</a:t>
            </a:r>
            <a:r>
              <a:rPr kumimoji="1" lang="ja-JP" altLang="en-US" dirty="0" smtClean="0"/>
              <a:t>条の</a:t>
            </a:r>
            <a:r>
              <a:rPr kumimoji="1" lang="en-US" altLang="ja-JP" dirty="0" smtClean="0"/>
              <a:t>10</a:t>
            </a:r>
            <a:r>
              <a:rPr kumimoji="1" lang="ja-JP" altLang="en-US" dirty="0" smtClean="0"/>
              <a:t>までです。■</a:t>
            </a:r>
            <a:endParaRPr kumimoji="1" lang="en-US" altLang="ja-JP"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★新設される「事業に係る債務についての保証契約」は，公正証書によって契約を締結することが義務づけられます。■</a:t>
            </a:r>
            <a:endParaRPr kumimoji="1" lang="en-US" altLang="ja-JP"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契約の趣旨は，企業が融資を受ける際に，経営者等の個人が過酷な保証責任を負担することを防止することにあり，個人保証の主体が制限されていますが，肝心の経営者個人（理事，取締役，執行役等）は，保護対象から外れており，実質のない中途半端な改正に終わっています。■</a:t>
            </a:r>
            <a:endParaRPr kumimoji="1" lang="en-US" altLang="ja-JP"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★ただし，この契約の締結に際しては，委託を受けた保証人に対する債務者による具体的な情報提供義務が規定されることになるので，この点は，一歩前進です。</a:t>
            </a:r>
            <a:endParaRPr kumimoji="1" lang="en-US" altLang="ja-JP"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★この情報提供義務については，根保証だけでなく，すべての保証契約において，保証人に対する債権者の情報提供義務が新設されることになりました。</a:t>
            </a:r>
            <a:endParaRPr kumimoji="1" lang="en-US" altLang="ja-JP" dirty="0" smtClean="0"/>
          </a:p>
          <a:p>
            <a:pPr marL="0" marR="0" lvl="2"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■これまで，保証契約は，無償の片務契約だとされてきましたが，債権者の情報提供義務が新設されることによって，保証契約は，民法</a:t>
            </a:r>
            <a:r>
              <a:rPr kumimoji="1" lang="en-US" altLang="ja-JP" dirty="0" smtClean="0"/>
              <a:t>504</a:t>
            </a:r>
            <a:r>
              <a:rPr kumimoji="1" lang="ja-JP" altLang="en-US" dirty="0" smtClean="0"/>
              <a:t>条の債権者の担保保存義務とあいまって，負担付贈与と同様に，無償の双務契約へと進展することになります。■</a:t>
            </a:r>
            <a:endParaRPr kumimoji="1" lang="en-US" altLang="ja-JP" dirty="0" smtClean="0"/>
          </a:p>
          <a:p>
            <a:r>
              <a:rPr kumimoji="1" lang="ja-JP" altLang="en-US" dirty="0" smtClean="0"/>
              <a:t>★（新設される）第</a:t>
            </a:r>
            <a:r>
              <a:rPr kumimoji="1" lang="en-US" altLang="ja-JP" dirty="0" smtClean="0"/>
              <a:t>458</a:t>
            </a:r>
            <a:r>
              <a:rPr kumimoji="1" lang="ja-JP" altLang="en-US" dirty="0" smtClean="0"/>
              <a:t>条の</a:t>
            </a:r>
            <a:r>
              <a:rPr kumimoji="1" lang="en-US" altLang="ja-JP" dirty="0" smtClean="0"/>
              <a:t>2</a:t>
            </a:r>
            <a:r>
              <a:rPr kumimoji="1" lang="ja-JP" altLang="en-US" dirty="0" smtClean="0"/>
              <a:t>（主たる債務の履行状況に関する情報の提供義務）は，債権者に情報提供義務を課しています。■</a:t>
            </a:r>
          </a:p>
          <a:p>
            <a:r>
              <a:rPr kumimoji="1" lang="ja-JP" altLang="en-US" dirty="0" smtClean="0"/>
              <a:t>★（新設される）第</a:t>
            </a:r>
            <a:r>
              <a:rPr kumimoji="1" lang="en-US" altLang="ja-JP" dirty="0" smtClean="0"/>
              <a:t>458</a:t>
            </a:r>
            <a:r>
              <a:rPr kumimoji="1" lang="ja-JP" altLang="en-US" dirty="0" smtClean="0"/>
              <a:t>条の</a:t>
            </a:r>
            <a:r>
              <a:rPr kumimoji="1" lang="en-US" altLang="ja-JP" dirty="0" smtClean="0"/>
              <a:t>3</a:t>
            </a:r>
            <a:r>
              <a:rPr kumimoji="1" lang="ja-JP" altLang="en-US" dirty="0" smtClean="0"/>
              <a:t>（主たる債務者が期限の利益を喪失した場合における情報の提供義務）も，同様にして，債権者に情報提供義務を課していますが，情報提供の時期が</a:t>
            </a:r>
            <a:r>
              <a:rPr kumimoji="1" lang="en-US" altLang="ja-JP" dirty="0" smtClean="0"/>
              <a:t>2</a:t>
            </a:r>
            <a:r>
              <a:rPr kumimoji="1" lang="ja-JP" altLang="en-US" dirty="0" smtClean="0"/>
              <a:t>ヶ月以内とされており，あまりに悠長である上に，情報の提供先が，個人の保証人に限定されている点で，いかにも中途半端です。</a:t>
            </a:r>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2015/6/27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19</a:t>
            </a:fld>
            <a:endParaRPr kumimoji="1" lang="ja-JP" altLang="en-US"/>
          </a:p>
        </p:txBody>
      </p:sp>
    </p:spTree>
    <p:extLst>
      <p:ext uri="{BB962C8B-B14F-4D97-AF65-F5344CB8AC3E}">
        <p14:creationId xmlns:p14="http://schemas.microsoft.com/office/powerpoint/2010/main" val="2049194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債権総論</a:t>
            </a:r>
            <a:r>
              <a:rPr kumimoji="1" lang="en-US" altLang="ja-JP" dirty="0" smtClean="0"/>
              <a:t>1</a:t>
            </a:r>
            <a:r>
              <a:rPr kumimoji="1" lang="ja-JP" altLang="en-US" dirty="0" smtClean="0"/>
              <a:t>の目次です。■</a:t>
            </a:r>
            <a:endParaRPr kumimoji="1" lang="en-US" altLang="ja-JP" dirty="0" smtClean="0"/>
          </a:p>
          <a:p>
            <a:r>
              <a:rPr kumimoji="1" lang="ja-JP" altLang="en-US" dirty="0" smtClean="0"/>
              <a:t>　債権総論全体の体系図をみて，債権法総論</a:t>
            </a:r>
            <a:r>
              <a:rPr kumimoji="1" lang="en-US" altLang="ja-JP" dirty="0" smtClean="0"/>
              <a:t>1</a:t>
            </a:r>
            <a:r>
              <a:rPr kumimoji="1" lang="ja-JP" altLang="en-US" dirty="0" smtClean="0"/>
              <a:t>の位置づけを確認しておきましょう。</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2015/6/27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a:t>
            </a:fld>
            <a:endParaRPr kumimoji="1" lang="ja-JP" altLang="en-US"/>
          </a:p>
        </p:txBody>
      </p:sp>
    </p:spTree>
    <p:extLst>
      <p:ext uri="{BB962C8B-B14F-4D97-AF65-F5344CB8AC3E}">
        <p14:creationId xmlns:p14="http://schemas.microsoft.com/office/powerpoint/2010/main" val="24460812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保証について学んできたので，これまでの学習を振り返り，保証に関するまとめをします。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■第</a:t>
            </a:r>
            <a:r>
              <a:rPr kumimoji="1" lang="en-US" altLang="ja-JP" dirty="0" smtClean="0"/>
              <a:t>1</a:t>
            </a:r>
            <a:r>
              <a:rPr kumimoji="1" lang="ja-JP" altLang="en-US" dirty="0" smtClean="0"/>
              <a:t>に，通説の考え方とその問題点を整理します。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t>★通説は，保証とは，「保証債務」といわれているように，その性質を，主たる債務とは</a:t>
            </a:r>
            <a:r>
              <a:rPr lang="ja-JP" altLang="en-US" sz="1800" b="1" dirty="0" smtClean="0">
                <a:solidFill>
                  <a:srgbClr val="FF0000"/>
                </a:solidFill>
              </a:rPr>
              <a:t>別個独立の債務</a:t>
            </a:r>
            <a:r>
              <a:rPr lang="ja-JP" altLang="en-US" sz="1800" dirty="0" smtClean="0"/>
              <a:t>であると考えています。</a:t>
            </a:r>
            <a:endParaRPr lang="en-US" altLang="ja-JP" sz="1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dirty="0" smtClean="0"/>
              <a:t>★しかし，通説といえども，主たる債務が成立しなければ，保証債務も成立しない，すなわち，成立における保証債務の従属性を否定することはできません。</a:t>
            </a:r>
            <a:endParaRPr lang="en-US" altLang="ja-JP" sz="1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★また，通説は，</a:t>
            </a:r>
            <a:r>
              <a:rPr lang="ja-JP" altLang="en-US" sz="1800" dirty="0" smtClean="0"/>
              <a:t>主たる債務が弁済によって消滅すれば，保証債務も消滅すること，履行における保証債務のフジュウ性を否定することはできません。</a:t>
            </a:r>
            <a:endParaRPr lang="en-US" altLang="ja-JP" sz="18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★このように，通説は，保証債務は</a:t>
            </a:r>
            <a:r>
              <a:rPr lang="ja-JP" altLang="en-US" sz="2000" b="1" dirty="0" smtClean="0">
                <a:solidFill>
                  <a:srgbClr val="FF0000"/>
                </a:solidFill>
              </a:rPr>
              <a:t>，</a:t>
            </a:r>
            <a:r>
              <a:rPr lang="ja-JP" altLang="en-US" sz="1800" b="1" dirty="0" smtClean="0">
                <a:solidFill>
                  <a:srgbClr val="FF0000"/>
                </a:solidFill>
              </a:rPr>
              <a:t>「フジュウ性」という性質を有している</a:t>
            </a:r>
            <a:r>
              <a:rPr lang="ja-JP" altLang="en-US" sz="1800" b="0" dirty="0" smtClean="0">
                <a:solidFill>
                  <a:schemeClr val="tx1"/>
                </a:solidFill>
              </a:rPr>
              <a:t>ことを認めているのですから，保証を，主たる債務とは別個・独立の債務と考える通説の考え方は，理論的に破綻しています。</a:t>
            </a:r>
            <a:endParaRPr lang="en-US" altLang="ja-JP" sz="18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b="0" dirty="0" smtClean="0">
                <a:solidFill>
                  <a:schemeClr val="tx1"/>
                </a:solidFill>
              </a:rPr>
              <a:t>■第</a:t>
            </a:r>
            <a:r>
              <a:rPr lang="en-US" altLang="ja-JP" sz="1800" b="0" dirty="0" smtClean="0">
                <a:solidFill>
                  <a:schemeClr val="tx1"/>
                </a:solidFill>
              </a:rPr>
              <a:t>2</a:t>
            </a:r>
            <a:r>
              <a:rPr lang="ja-JP" altLang="en-US" sz="1800" b="0" dirty="0" smtClean="0">
                <a:solidFill>
                  <a:schemeClr val="tx1"/>
                </a:solidFill>
              </a:rPr>
              <a:t>に，通説と対比しながら，私の説を述べます。</a:t>
            </a:r>
            <a:endParaRPr lang="en-US" altLang="ja-JP" sz="18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800" b="0" dirty="0" smtClean="0">
                <a:solidFill>
                  <a:schemeClr val="tx1"/>
                </a:solidFill>
              </a:rPr>
              <a:t>★</a:t>
            </a:r>
            <a:r>
              <a:rPr lang="ja-JP" altLang="en-US" sz="2000" dirty="0" smtClean="0"/>
              <a:t>保証は，他人の債務（すなわち主たる債務）の履行の引受けです。</a:t>
            </a:r>
            <a:endParaRPr lang="en-US" altLang="ja-JP"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■主たる債務だけが債務であり，保証は，ジュウたる債務ですらなく，</a:t>
            </a:r>
            <a:r>
              <a:rPr lang="ja-JP" altLang="en-US" sz="2000" b="1" dirty="0" smtClean="0">
                <a:solidFill>
                  <a:schemeClr val="tx2">
                    <a:lumMod val="75000"/>
                  </a:schemeClr>
                </a:solidFill>
              </a:rPr>
              <a:t>「債務のない責任」</a:t>
            </a:r>
            <a:r>
              <a:rPr lang="ja-JP" altLang="en-US" sz="2000" dirty="0" smtClean="0"/>
              <a:t>です。■</a:t>
            </a:r>
            <a:endParaRPr lang="en-US" altLang="ja-JP"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★債務者が弁済すると，債務も責任も消滅します。</a:t>
            </a:r>
            <a:endParaRPr lang="en-US" altLang="ja-JP"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これを保証のフジュウ性といいますが，保証が他人の債務の履行責任だと考えると，他人の債務がなくなれば，その履行責任もなくなるのは，当然のことであり，フジュウ性に関する十分な説明となっています。■</a:t>
            </a:r>
            <a:endParaRPr lang="en-US" altLang="ja-JP"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★しかし，債務者本人が債務を弁済した場合と異なり，</a:t>
            </a:r>
            <a:r>
              <a:rPr lang="ja-JP" altLang="en-US" sz="2000" b="1" dirty="0" smtClean="0">
                <a:solidFill>
                  <a:schemeClr val="tx2">
                    <a:lumMod val="75000"/>
                  </a:schemeClr>
                </a:solidFill>
              </a:rPr>
              <a:t>保証人が弁済すると，債務は消滅しません。</a:t>
            </a:r>
            <a:r>
              <a:rPr lang="ja-JP" altLang="en-US" sz="2000" dirty="0" smtClean="0"/>
              <a:t>（この点が通説と決定的に異なる点です。）■</a:t>
            </a:r>
            <a:endParaRPr lang="en-US" altLang="ja-JP"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★そして，保証人の</a:t>
            </a:r>
            <a:r>
              <a:rPr lang="ja-JP" altLang="en-US" sz="2000" b="1" dirty="0" smtClean="0">
                <a:solidFill>
                  <a:schemeClr val="tx2">
                    <a:lumMod val="75000"/>
                  </a:schemeClr>
                </a:solidFill>
              </a:rPr>
              <a:t>求償権を確保するために，債権者の債権は，民法</a:t>
            </a:r>
            <a:r>
              <a:rPr lang="en-US" altLang="ja-JP" sz="2000" b="1" dirty="0" smtClean="0">
                <a:solidFill>
                  <a:schemeClr val="tx2">
                    <a:lumMod val="75000"/>
                  </a:schemeClr>
                </a:solidFill>
              </a:rPr>
              <a:t>500</a:t>
            </a:r>
            <a:r>
              <a:rPr lang="ja-JP" altLang="en-US" sz="2000" b="1" dirty="0" smtClean="0">
                <a:solidFill>
                  <a:schemeClr val="tx2">
                    <a:lumMod val="75000"/>
                  </a:schemeClr>
                </a:solidFill>
              </a:rPr>
              <a:t>条以下の規定にしたがって，保証人へと法定移転</a:t>
            </a:r>
            <a:r>
              <a:rPr lang="ja-JP" altLang="en-US" sz="2000" dirty="0" smtClean="0"/>
              <a:t>（，すなわち，弁済による代位）が生じます。</a:t>
            </a:r>
            <a:endParaRPr lang="en-US" altLang="ja-JP" sz="2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2000" dirty="0" smtClean="0"/>
              <a:t>■これによって，保証人が，債務者から肩代わり弁済した全額の求償を受けると，その時点で，保証人は，責任から解放されるのです。</a:t>
            </a:r>
            <a:endParaRPr lang="en-US" altLang="ja-JP" sz="1800" b="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800"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2015/6/27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20</a:t>
            </a:fld>
            <a:endParaRPr kumimoji="1" lang="ja-JP" altLang="en-US"/>
          </a:p>
        </p:txBody>
      </p:sp>
    </p:spTree>
    <p:extLst>
      <p:ext uri="{BB962C8B-B14F-4D97-AF65-F5344CB8AC3E}">
        <p14:creationId xmlns:p14="http://schemas.microsoft.com/office/powerpoint/2010/main" val="40550764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保証の学修を終えたので，理解が深まったかどうかをチェックすることにしましょう。</a:t>
            </a:r>
            <a:endParaRPr kumimoji="1" lang="en-US" altLang="ja-JP" dirty="0" smtClean="0"/>
          </a:p>
          <a:p>
            <a:r>
              <a:rPr kumimoji="1" lang="ja-JP" altLang="en-US" dirty="0" smtClean="0"/>
              <a:t>■以下の定期試験仮想問題を解いてみましょう。</a:t>
            </a:r>
            <a:endParaRPr kumimoji="1" lang="en-US" altLang="ja-JP" dirty="0" smtClean="0"/>
          </a:p>
          <a:p>
            <a:r>
              <a:rPr kumimoji="1" lang="ja-JP" altLang="en-US" dirty="0" smtClean="0"/>
              <a:t>■定期試験仮想問題の</a:t>
            </a:r>
            <a:r>
              <a:rPr kumimoji="1" lang="en-US" altLang="ja-JP" dirty="0" smtClean="0"/>
              <a:t>10</a:t>
            </a:r>
            <a:r>
              <a:rPr kumimoji="1" lang="ja-JP" altLang="en-US" dirty="0" smtClean="0"/>
              <a:t>■</a:t>
            </a:r>
            <a:endParaRPr kumimoji="1" lang="en-US" altLang="ja-JP" dirty="0" smtClean="0"/>
          </a:p>
          <a:p>
            <a:r>
              <a:rPr kumimoji="1" lang="ja-JP" altLang="en-US" sz="2000" dirty="0" smtClean="0"/>
              <a:t>★破産した債務者は，破産法による免責手続を通じて復権する（破産法</a:t>
            </a:r>
            <a:r>
              <a:rPr kumimoji="1" lang="en-US" altLang="ja-JP" sz="2000" dirty="0" smtClean="0"/>
              <a:t>253</a:t>
            </a:r>
            <a:r>
              <a:rPr kumimoji="1" lang="ja-JP" altLang="en-US" sz="2000" dirty="0" smtClean="0"/>
              <a:t>条</a:t>
            </a:r>
            <a:r>
              <a:rPr kumimoji="1" lang="en-US" altLang="ja-JP" sz="2000" dirty="0" smtClean="0"/>
              <a:t>1</a:t>
            </a:r>
            <a:r>
              <a:rPr kumimoji="1" lang="ja-JP" altLang="en-US" sz="2000" dirty="0" smtClean="0"/>
              <a:t>項，</a:t>
            </a:r>
            <a:r>
              <a:rPr kumimoji="1" lang="en-US" altLang="ja-JP" sz="2000" dirty="0" smtClean="0"/>
              <a:t>255</a:t>
            </a:r>
            <a:r>
              <a:rPr kumimoji="1" lang="ja-JP" altLang="en-US" sz="2000" dirty="0" smtClean="0"/>
              <a:t>条）。しかし，保証人は，むしろ苦境に立つ。</a:t>
            </a:r>
            <a:r>
              <a:rPr kumimoji="1" lang="ja-JP" altLang="en-US" sz="2000" dirty="0" smtClean="0">
                <a:hlinkClick r:id="rId3" action="ppaction://hlinksldjump"/>
              </a:rPr>
              <a:t>破産法</a:t>
            </a:r>
            <a:r>
              <a:rPr kumimoji="1" lang="en-US" altLang="ja-JP" sz="2000" dirty="0" smtClean="0">
                <a:hlinkClick r:id="rId3" action="ppaction://hlinksldjump"/>
              </a:rPr>
              <a:t>253</a:t>
            </a:r>
            <a:r>
              <a:rPr kumimoji="1" lang="ja-JP" altLang="en-US" sz="2000" dirty="0" smtClean="0">
                <a:hlinkClick r:id="rId3" action="ppaction://hlinksldjump"/>
              </a:rPr>
              <a:t>条</a:t>
            </a:r>
            <a:r>
              <a:rPr kumimoji="1" lang="en-US" altLang="ja-JP" sz="2000" dirty="0" smtClean="0"/>
              <a:t>2</a:t>
            </a:r>
            <a:r>
              <a:rPr kumimoji="1" lang="ja-JP" altLang="en-US" sz="2000" dirty="0" smtClean="0"/>
              <a:t>項が以下のように規定しているからである。■</a:t>
            </a:r>
            <a:endParaRPr kumimoji="1" lang="en-US" altLang="ja-JP" sz="2000" dirty="0" smtClean="0"/>
          </a:p>
          <a:p>
            <a:pPr lvl="1"/>
            <a:r>
              <a:rPr lang="ja-JP" altLang="en-US" sz="1800" dirty="0" smtClean="0"/>
              <a:t>★破産法</a:t>
            </a:r>
            <a:r>
              <a:rPr lang="en-US" altLang="ja-JP" sz="1800" dirty="0" smtClean="0"/>
              <a:t>253</a:t>
            </a:r>
            <a:r>
              <a:rPr lang="ja-JP" altLang="en-US" sz="1800" dirty="0" smtClean="0"/>
              <a:t>条■</a:t>
            </a:r>
            <a:endParaRPr lang="en-US" altLang="ja-JP" sz="1800" dirty="0" smtClean="0"/>
          </a:p>
          <a:p>
            <a:pPr lvl="2"/>
            <a:r>
              <a:rPr lang="ja-JP" altLang="en-US" sz="1400" dirty="0" smtClean="0"/>
              <a:t>★破産法▲第</a:t>
            </a:r>
            <a:r>
              <a:rPr lang="en-US" altLang="ja-JP" sz="1400" dirty="0" smtClean="0"/>
              <a:t>253</a:t>
            </a:r>
            <a:r>
              <a:rPr lang="ja-JP" altLang="en-US" sz="1400" dirty="0" smtClean="0"/>
              <a:t>条▲第</a:t>
            </a:r>
            <a:r>
              <a:rPr lang="en-US" altLang="ja-JP" sz="1400" dirty="0" smtClean="0"/>
              <a:t>2</a:t>
            </a:r>
            <a:r>
              <a:rPr lang="ja-JP" altLang="en-US" sz="1400" dirty="0" smtClean="0"/>
              <a:t>項■免責許可の決定は，</a:t>
            </a:r>
            <a:r>
              <a:rPr lang="ja-JP" altLang="en-US" sz="1400" b="1" dirty="0" smtClean="0"/>
              <a:t>破産債権者が</a:t>
            </a:r>
            <a:r>
              <a:rPr lang="ja-JP" altLang="en-US" sz="1400" dirty="0" smtClean="0"/>
              <a:t>破産者の</a:t>
            </a:r>
            <a:r>
              <a:rPr lang="ja-JP" altLang="en-US" sz="1400" b="1" dirty="0" smtClean="0"/>
              <a:t>保証人</a:t>
            </a:r>
            <a:r>
              <a:rPr lang="ja-JP" altLang="en-US" sz="1400" dirty="0" smtClean="0"/>
              <a:t>その他破産者と共に債務を負担する者</a:t>
            </a:r>
            <a:r>
              <a:rPr lang="ja-JP" altLang="en-US" sz="1400" b="1" dirty="0" smtClean="0"/>
              <a:t>に対して有する権利</a:t>
            </a:r>
            <a:r>
              <a:rPr lang="ja-JP" altLang="en-US" sz="1400" dirty="0" smtClean="0"/>
              <a:t>及び破産者以外の者が破産債権者のために供した担保</a:t>
            </a:r>
            <a:r>
              <a:rPr lang="ja-JP" altLang="en-US" sz="1400" b="1" dirty="0" smtClean="0"/>
              <a:t>に影響を及ぼさない</a:t>
            </a:r>
            <a:r>
              <a:rPr lang="ja-JP" altLang="en-US" sz="1400" dirty="0" smtClean="0"/>
              <a:t>。■</a:t>
            </a:r>
            <a:endParaRPr lang="en-US" altLang="ja-JP" sz="1400" dirty="0" smtClean="0"/>
          </a:p>
          <a:p>
            <a:r>
              <a:rPr kumimoji="1" lang="ja-JP" altLang="en-US" sz="2000" dirty="0" smtClean="0"/>
              <a:t>★しかし，保証人の立場に立てば，債務者ともに苦難の道を歩むのであれば，それは甘受せざるをえない。だが，本来，最後まで責任を負うべき債務者だけが免責され，付従性があるはずの保証人だけが免責を受けないというのでは，あまりにも保証人に酷であり，かつ，不公平である。■</a:t>
            </a:r>
            <a:endParaRPr kumimoji="1" lang="en-US" altLang="ja-JP" sz="2000" dirty="0" smtClean="0"/>
          </a:p>
          <a:p>
            <a:pPr lvl="1"/>
            <a:r>
              <a:rPr lang="ja-JP" altLang="en-US" sz="1800" dirty="0" smtClean="0"/>
              <a:t>★したがって，保証人の求償権を確保するために，保証人がいる場合には，破産者を免責しないという国も存在する（フランス破産法がその例である）。■</a:t>
            </a:r>
            <a:endParaRPr lang="en-US" altLang="ja-JP" sz="1800" dirty="0" smtClean="0"/>
          </a:p>
          <a:p>
            <a:r>
              <a:rPr kumimoji="1" lang="ja-JP" altLang="en-US" sz="2000" dirty="0" smtClean="0"/>
              <a:t>★破産法</a:t>
            </a:r>
            <a:r>
              <a:rPr kumimoji="1" lang="en-US" altLang="ja-JP" sz="2000" dirty="0" smtClean="0"/>
              <a:t>253</a:t>
            </a:r>
            <a:r>
              <a:rPr kumimoji="1" lang="ja-JP" altLang="en-US" sz="2000" dirty="0" smtClean="0"/>
              <a:t>条</a:t>
            </a:r>
            <a:r>
              <a:rPr kumimoji="1" lang="en-US" altLang="ja-JP" sz="2000" dirty="0" smtClean="0"/>
              <a:t>2</a:t>
            </a:r>
            <a:r>
              <a:rPr kumimoji="1" lang="ja-JP" altLang="en-US" sz="2000" dirty="0" smtClean="0"/>
              <a:t>項の解釈または改正を通じて，保証人のフジュウ性（民法</a:t>
            </a:r>
            <a:r>
              <a:rPr kumimoji="1" lang="en-US" altLang="ja-JP" sz="2000" dirty="0" smtClean="0"/>
              <a:t>448</a:t>
            </a:r>
            <a:r>
              <a:rPr kumimoji="1" lang="ja-JP" altLang="en-US" sz="2000" dirty="0" smtClean="0"/>
              <a:t>条）を確保，または，回復すべきかどうか，アイラックで論じなさい。</a:t>
            </a:r>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2015/6/27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21</a:t>
            </a:fld>
            <a:endParaRPr kumimoji="1" lang="ja-JP" altLang="en-US"/>
          </a:p>
        </p:txBody>
      </p:sp>
    </p:spTree>
    <p:extLst>
      <p:ext uri="{BB962C8B-B14F-4D97-AF65-F5344CB8AC3E}">
        <p14:creationId xmlns:p14="http://schemas.microsoft.com/office/powerpoint/2010/main" val="33464650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これで，債権総論</a:t>
            </a:r>
            <a:r>
              <a:rPr kumimoji="1" lang="en-US" altLang="ja-JP" dirty="0" smtClean="0"/>
              <a:t>1</a:t>
            </a:r>
            <a:r>
              <a:rPr kumimoji="1" lang="ja-JP" altLang="en-US" dirty="0" err="1" smtClean="0"/>
              <a:t>の第</a:t>
            </a:r>
            <a:r>
              <a:rPr kumimoji="1" lang="en-US" altLang="ja-JP" dirty="0" smtClean="0"/>
              <a:t>13-14</a:t>
            </a:r>
            <a:r>
              <a:rPr kumimoji="1" lang="ja-JP" altLang="en-US" dirty="0" smtClean="0"/>
              <a:t>回目の講義を終わります。ご清聴ありがとうございました。■</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最後に，活用すべき文献について補足いたします。■</a:t>
            </a:r>
            <a:endParaRPr kumimoji="1"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★数時間で民法の全体を概観してみたい人には，ビデオ教材，</a:t>
            </a:r>
            <a:r>
              <a:rPr lang="ja-JP" altLang="en-US" sz="1600" dirty="0" smtClean="0"/>
              <a:t>加賀山茂</a:t>
            </a:r>
            <a:r>
              <a:rPr lang="en-US" altLang="ja-JP" sz="1600" dirty="0" smtClean="0"/>
              <a:t>『</a:t>
            </a:r>
            <a:r>
              <a:rPr lang="ja-JP" altLang="en-US" sz="1600" dirty="0" smtClean="0"/>
              <a:t>民法入門・担保法革命</a:t>
            </a:r>
            <a:r>
              <a:rPr lang="en-US" altLang="ja-JP" sz="1600" dirty="0" smtClean="0"/>
              <a:t>』</a:t>
            </a:r>
            <a:r>
              <a:rPr lang="ja-JP" altLang="en-US" sz="1600" dirty="0" smtClean="0"/>
              <a:t>▲シンザンシャ（</a:t>
            </a:r>
            <a:r>
              <a:rPr lang="en-US" altLang="ja-JP" sz="1600" dirty="0" smtClean="0"/>
              <a:t>2013</a:t>
            </a:r>
            <a:r>
              <a:rPr lang="ja-JP" altLang="en-US" sz="1600" dirty="0" smtClean="0"/>
              <a:t>）をお勧めします。</a:t>
            </a:r>
            <a:r>
              <a:rPr lang="en-US" altLang="ja-JP" sz="1600" dirty="0" smtClean="0"/>
              <a:t>DVD</a:t>
            </a:r>
            <a:r>
              <a:rPr lang="ja-JP" altLang="en-US" sz="1600" dirty="0" smtClean="0"/>
              <a:t>で映像を見ながら，この本を読めば，数時間で，民法の全体像と解釈の方法を知ることができます。■</a:t>
            </a:r>
            <a:endParaRPr lang="en-US" altLang="ja-JP" sz="16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★民法をじっくり勉強したい人は，まず，民法の財産法全体について，条文ごとに条文の意味，判例と学説の動向を解説している■ワガツマサカエ</a:t>
            </a:r>
            <a:r>
              <a:rPr lang="en-US" altLang="ja-JP" sz="1600" dirty="0" smtClean="0"/>
              <a:t>=</a:t>
            </a:r>
            <a:r>
              <a:rPr lang="ja-JP" altLang="en-US" sz="1600" dirty="0" smtClean="0"/>
              <a:t>有泉亨</a:t>
            </a:r>
            <a:r>
              <a:rPr lang="en-US" altLang="ja-JP" sz="1600" dirty="0" smtClean="0"/>
              <a:t>『</a:t>
            </a:r>
            <a:r>
              <a:rPr lang="ja-JP" altLang="en-US" sz="1600" dirty="0" smtClean="0"/>
              <a:t>コンメンタール民法</a:t>
            </a:r>
            <a:r>
              <a:rPr lang="en-US" altLang="ja-JP" sz="1600" dirty="0" smtClean="0"/>
              <a:t>』〔</a:t>
            </a:r>
            <a:r>
              <a:rPr lang="ja-JP" altLang="en-US" sz="1600" dirty="0" smtClean="0"/>
              <a:t>第</a:t>
            </a:r>
            <a:r>
              <a:rPr lang="en-US" altLang="ja-JP" sz="1600" dirty="0" smtClean="0"/>
              <a:t>3</a:t>
            </a:r>
            <a:r>
              <a:rPr lang="ja-JP" altLang="en-US" sz="1600" dirty="0" smtClean="0"/>
              <a:t>版</a:t>
            </a:r>
            <a:r>
              <a:rPr lang="en-US" altLang="ja-JP" sz="1600" dirty="0" smtClean="0"/>
              <a:t>〕</a:t>
            </a:r>
            <a:r>
              <a:rPr lang="ja-JP" altLang="en-US" sz="1600" dirty="0" smtClean="0"/>
              <a:t>日本評論社（</a:t>
            </a:r>
            <a:r>
              <a:rPr lang="en-US" altLang="ja-JP" sz="1600" dirty="0" smtClean="0"/>
              <a:t>2013</a:t>
            </a:r>
            <a:r>
              <a:rPr lang="ja-JP" altLang="en-US" sz="1600" dirty="0" smtClean="0"/>
              <a:t>）と，法律用語について標準的な解説をしている■金子</a:t>
            </a:r>
            <a:r>
              <a:rPr lang="en-US" altLang="ja-JP" sz="1600" dirty="0" smtClean="0"/>
              <a:t>=</a:t>
            </a:r>
            <a:r>
              <a:rPr lang="ja-JP" altLang="en-US" sz="1600" dirty="0" smtClean="0"/>
              <a:t>新堂</a:t>
            </a:r>
            <a:r>
              <a:rPr lang="en-US" altLang="ja-JP" sz="1600" dirty="0" smtClean="0"/>
              <a:t>=</a:t>
            </a:r>
            <a:r>
              <a:rPr lang="ja-JP" altLang="en-US" sz="1600" dirty="0" smtClean="0"/>
              <a:t>平井編</a:t>
            </a:r>
            <a:r>
              <a:rPr lang="en-US" altLang="ja-JP" sz="1600" dirty="0" smtClean="0"/>
              <a:t>『</a:t>
            </a:r>
            <a:r>
              <a:rPr lang="ja-JP" altLang="en-US" sz="1600" b="1" dirty="0" smtClean="0">
                <a:solidFill>
                  <a:schemeClr val="tx2"/>
                </a:solidFill>
              </a:rPr>
              <a:t>法律学小辞典</a:t>
            </a:r>
            <a:r>
              <a:rPr lang="en-US" altLang="ja-JP" sz="1600" dirty="0" smtClean="0"/>
              <a:t>』</a:t>
            </a:r>
            <a:r>
              <a:rPr lang="ja-JP" altLang="en-US" sz="1600" dirty="0" smtClean="0"/>
              <a:t>有斐閣（</a:t>
            </a:r>
            <a:r>
              <a:rPr lang="en-US" altLang="ja-JP" sz="1600" dirty="0" smtClean="0"/>
              <a:t>2008</a:t>
            </a:r>
            <a:r>
              <a:rPr lang="ja-JP" altLang="en-US" sz="1600" dirty="0" smtClean="0"/>
              <a:t>）を入手し，常に，このふたつを参照しながら，分野ごとの教科書をこつこつと読み進めることが必要です。どの教科書がよいかは，標準的といわれる教科書を▲ネットで検索し，多くの人の評価を見て，自分で決めるのがよいと思います。</a:t>
            </a:r>
            <a:endParaRPr lang="en-US" altLang="ja-JP" sz="16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★筆者の経験では，契約法全体については，私が書いたもので恐縮ですが，加賀山茂</a:t>
            </a:r>
            <a:r>
              <a:rPr lang="en-US" altLang="ja-JP" sz="1600" dirty="0" smtClean="0"/>
              <a:t>『</a:t>
            </a:r>
            <a:r>
              <a:rPr lang="ja-JP" altLang="en-US" sz="1600" dirty="0" smtClean="0"/>
              <a:t>契約法講義</a:t>
            </a:r>
            <a:r>
              <a:rPr lang="en-US" altLang="ja-JP" sz="1600" dirty="0" smtClean="0"/>
              <a:t>』</a:t>
            </a:r>
            <a:r>
              <a:rPr lang="ja-JP" altLang="en-US" sz="1600" dirty="0" smtClean="0"/>
              <a:t>日本評論社（</a:t>
            </a:r>
            <a:r>
              <a:rPr lang="en-US" altLang="ja-JP" sz="1600" dirty="0" smtClean="0"/>
              <a:t>2009</a:t>
            </a:r>
            <a:r>
              <a:rPr lang="ja-JP" altLang="en-US" sz="1600" dirty="0" smtClean="0"/>
              <a:t>）を推薦します。</a:t>
            </a:r>
            <a:endParaRPr lang="en-US" altLang="ja-JP" sz="1600"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★債権法総論の優れた教科書としては，平井よしお</a:t>
            </a:r>
            <a:r>
              <a:rPr lang="en-US" altLang="ja-JP" sz="1600" dirty="0" smtClean="0"/>
              <a:t>『</a:t>
            </a:r>
            <a:r>
              <a:rPr lang="ja-JP" altLang="en-US" sz="1600" dirty="0" smtClean="0"/>
              <a:t>債権総論</a:t>
            </a:r>
            <a:r>
              <a:rPr lang="en-US" altLang="ja-JP" sz="1600" dirty="0" smtClean="0"/>
              <a:t>』 〔</a:t>
            </a:r>
            <a:r>
              <a:rPr lang="ja-JP" altLang="en-US" sz="1600" dirty="0" smtClean="0"/>
              <a:t>第</a:t>
            </a:r>
            <a:r>
              <a:rPr lang="en-US" altLang="ja-JP" sz="1600" dirty="0" smtClean="0"/>
              <a:t>2</a:t>
            </a:r>
            <a:r>
              <a:rPr lang="ja-JP" altLang="en-US" sz="1600" dirty="0" smtClean="0"/>
              <a:t>版</a:t>
            </a:r>
            <a:r>
              <a:rPr lang="en-US" altLang="ja-JP" sz="1600" dirty="0" smtClean="0"/>
              <a:t>〕</a:t>
            </a:r>
            <a:r>
              <a:rPr lang="ja-JP" altLang="en-US" sz="1600" dirty="0" smtClean="0"/>
              <a:t>弘文堂（</a:t>
            </a:r>
            <a:r>
              <a:rPr lang="en-US" altLang="ja-JP" sz="1600" dirty="0" smtClean="0"/>
              <a:t>1994</a:t>
            </a:r>
            <a:r>
              <a:rPr lang="ja-JP" altLang="en-US" sz="1600" dirty="0" smtClean="0"/>
              <a:t>）があります。</a:t>
            </a:r>
            <a:endParaRPr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★債務不履行について詳しく知るには，レベルが高くなりますが，平井よしお</a:t>
            </a:r>
            <a:r>
              <a:rPr lang="en-US" altLang="ja-JP" sz="1600" dirty="0" smtClean="0"/>
              <a:t>『</a:t>
            </a:r>
            <a:r>
              <a:rPr lang="ja-JP" altLang="en-US" sz="1600" dirty="0" smtClean="0"/>
              <a:t>損害賠償法の理論</a:t>
            </a:r>
            <a:r>
              <a:rPr lang="en-US" altLang="ja-JP" sz="1600" dirty="0" smtClean="0"/>
              <a:t>』</a:t>
            </a:r>
            <a:r>
              <a:rPr lang="ja-JP" altLang="en-US" sz="1600" dirty="0" smtClean="0"/>
              <a:t>東京大学出版会（</a:t>
            </a:r>
            <a:r>
              <a:rPr lang="en-US" altLang="ja-JP" sz="1600" dirty="0" smtClean="0"/>
              <a:t>1971</a:t>
            </a:r>
            <a:r>
              <a:rPr lang="ja-JP" altLang="en-US" sz="1600" dirty="0" smtClean="0"/>
              <a:t>），浜上則雄「損害賠償における</a:t>
            </a:r>
            <a:r>
              <a:rPr lang="en-US" altLang="ja-JP" sz="1600" dirty="0" smtClean="0"/>
              <a:t>『</a:t>
            </a:r>
            <a:r>
              <a:rPr lang="ja-JP" altLang="en-US" sz="1600" dirty="0" smtClean="0"/>
              <a:t>保証理論</a:t>
            </a:r>
            <a:r>
              <a:rPr lang="en-US" altLang="ja-JP" sz="1600" dirty="0" smtClean="0"/>
              <a:t>』</a:t>
            </a:r>
            <a:r>
              <a:rPr lang="ja-JP" altLang="en-US" sz="1600" dirty="0" smtClean="0"/>
              <a:t>と</a:t>
            </a:r>
            <a:r>
              <a:rPr lang="en-US" altLang="ja-JP" sz="1600" dirty="0" smtClean="0"/>
              <a:t>『</a:t>
            </a:r>
            <a:r>
              <a:rPr lang="ja-JP" altLang="en-US" sz="1600" dirty="0" smtClean="0"/>
              <a:t>部分的因果関係の理論</a:t>
            </a:r>
            <a:r>
              <a:rPr lang="en-US" altLang="ja-JP" sz="1600" dirty="0" smtClean="0"/>
              <a:t>』</a:t>
            </a:r>
            <a:r>
              <a:rPr lang="ja-JP" altLang="en-US" sz="1600" dirty="0" smtClean="0"/>
              <a:t>」（</a:t>
            </a:r>
            <a:r>
              <a:rPr lang="en-US" altLang="ja-JP" sz="1600" dirty="0" smtClean="0"/>
              <a:t>1</a:t>
            </a:r>
            <a:r>
              <a:rPr lang="ja-JP" altLang="en-US" sz="1600" dirty="0" smtClean="0"/>
              <a:t>）（</a:t>
            </a:r>
            <a:r>
              <a:rPr lang="en-US" altLang="ja-JP" sz="1600" dirty="0" smtClean="0"/>
              <a:t>2</a:t>
            </a:r>
            <a:r>
              <a:rPr lang="ja-JP" altLang="en-US" sz="1600" dirty="0" smtClean="0"/>
              <a:t>・完）民商法雑誌</a:t>
            </a:r>
            <a:r>
              <a:rPr lang="en-US" altLang="ja-JP" sz="1600" dirty="0" smtClean="0"/>
              <a:t>66</a:t>
            </a:r>
            <a:r>
              <a:rPr lang="ja-JP" altLang="en-US" sz="1600" dirty="0" smtClean="0"/>
              <a:t>巻</a:t>
            </a:r>
            <a:r>
              <a:rPr lang="en-US" altLang="ja-JP" sz="1600" dirty="0" smtClean="0"/>
              <a:t>4</a:t>
            </a:r>
            <a:r>
              <a:rPr lang="ja-JP" altLang="en-US" sz="1600" dirty="0" smtClean="0"/>
              <a:t>号（</a:t>
            </a:r>
            <a:r>
              <a:rPr lang="en-US" altLang="ja-JP" sz="1600" dirty="0" smtClean="0"/>
              <a:t>1972</a:t>
            </a:r>
            <a:r>
              <a:rPr lang="ja-JP" altLang="en-US" sz="1600" dirty="0" smtClean="0"/>
              <a:t>）</a:t>
            </a:r>
            <a:r>
              <a:rPr lang="en-US" altLang="ja-JP" sz="1600" dirty="0" smtClean="0"/>
              <a:t>3-33</a:t>
            </a:r>
            <a:r>
              <a:rPr lang="ja-JP" altLang="en-US" sz="1600" dirty="0" smtClean="0"/>
              <a:t>頁</a:t>
            </a:r>
            <a:r>
              <a:rPr lang="en-US" altLang="ja-JP" sz="1600" dirty="0" smtClean="0"/>
              <a:t>, 66</a:t>
            </a:r>
            <a:r>
              <a:rPr lang="ja-JP" altLang="en-US" sz="1600" dirty="0" smtClean="0"/>
              <a:t>巻</a:t>
            </a:r>
            <a:r>
              <a:rPr lang="en-US" altLang="ja-JP" sz="1600" dirty="0" smtClean="0"/>
              <a:t>5</a:t>
            </a:r>
            <a:r>
              <a:rPr lang="ja-JP" altLang="en-US" sz="1600" dirty="0" smtClean="0"/>
              <a:t>号</a:t>
            </a:r>
            <a:r>
              <a:rPr lang="en-US" altLang="ja-JP" sz="1600" dirty="0" smtClean="0"/>
              <a:t>35-65</a:t>
            </a:r>
            <a:r>
              <a:rPr lang="ja-JP" altLang="en-US" sz="1600" dirty="0" smtClean="0"/>
              <a:t>頁を読むと，理解が格段に深まります。</a:t>
            </a:r>
            <a:endParaRPr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★通説を離れて，担保法の全体を体系的に学びたいのであれば，例外のない原則を追求してやまない，加賀山茂</a:t>
            </a:r>
            <a:r>
              <a:rPr lang="en-US" altLang="ja-JP" sz="1600" dirty="0" smtClean="0"/>
              <a:t>『</a:t>
            </a:r>
            <a:r>
              <a:rPr lang="ja-JP" altLang="en-US" sz="1600" dirty="0" smtClean="0"/>
              <a:t>債権担保法講義</a:t>
            </a:r>
            <a:r>
              <a:rPr lang="en-US" altLang="ja-JP" sz="1600" dirty="0" smtClean="0"/>
              <a:t>』</a:t>
            </a:r>
            <a:r>
              <a:rPr lang="ja-JP" altLang="en-US" sz="1600" dirty="0" smtClean="0"/>
              <a:t>日本評論社（</a:t>
            </a:r>
            <a:r>
              <a:rPr lang="en-US" altLang="ja-JP" sz="1600" dirty="0" smtClean="0"/>
              <a:t>2011</a:t>
            </a:r>
            <a:r>
              <a:rPr lang="ja-JP" altLang="en-US" sz="1600" dirty="0" smtClean="0"/>
              <a:t>）を読むことをお薦めします。■</a:t>
            </a:r>
            <a:endParaRPr lang="en-US" altLang="ja-JP" sz="16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600" dirty="0" smtClean="0"/>
              <a:t>　みなさんの学習の発展をお祈りしております。</a:t>
            </a:r>
            <a:endParaRPr lang="en-US" altLang="ja-JP" sz="1600"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150AF586-8813-4E4B-831F-A038348E938E}" type="datetime1">
              <a:rPr kumimoji="1" lang="ja-JP" altLang="en-US" smtClean="0"/>
              <a:t>2015/6/27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22</a:t>
            </a:fld>
            <a:endParaRPr kumimoji="1" lang="ja-JP" altLang="en-US"/>
          </a:p>
        </p:txBody>
      </p:sp>
    </p:spTree>
    <p:extLst>
      <p:ext uri="{BB962C8B-B14F-4D97-AF65-F5344CB8AC3E}">
        <p14:creationId xmlns:p14="http://schemas.microsoft.com/office/powerpoint/2010/main" val="790564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債権総論の全体像です。■</a:t>
            </a:r>
            <a:endParaRPr kumimoji="1" lang="en-US" altLang="ja-JP" dirty="0" smtClean="0"/>
          </a:p>
          <a:p>
            <a:r>
              <a:rPr kumimoji="1" lang="ja-JP" altLang="en-US" dirty="0" smtClean="0"/>
              <a:t>　債権法</a:t>
            </a:r>
            <a:r>
              <a:rPr kumimoji="1" lang="en-US" altLang="ja-JP" dirty="0" smtClean="0"/>
              <a:t>1</a:t>
            </a:r>
            <a:r>
              <a:rPr kumimoji="1" lang="ja-JP" altLang="en-US" dirty="0" smtClean="0"/>
              <a:t>では，債権の目的，債権の効力，多数当事者の債権・債務関係▲までを講義します。■</a:t>
            </a:r>
            <a:endParaRPr kumimoji="1" lang="en-US" altLang="ja-JP" dirty="0" smtClean="0"/>
          </a:p>
          <a:p>
            <a:r>
              <a:rPr kumimoji="1" lang="ja-JP" altLang="en-US" dirty="0" smtClean="0"/>
              <a:t>　債権の譲渡（債権譲渡の講義では，債務引受も含みます），および，債権の消滅（弁済，ソウサイ，更改，免除，混同）は，債権総論</a:t>
            </a:r>
            <a:r>
              <a:rPr kumimoji="1" lang="en-US" altLang="ja-JP" dirty="0" smtClean="0"/>
              <a:t>2</a:t>
            </a:r>
            <a:r>
              <a:rPr kumimoji="1" lang="ja-JP" altLang="en-US" dirty="0" smtClean="0"/>
              <a:t>で講義します。</a:t>
            </a:r>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2015/6/27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3</a:t>
            </a:fld>
            <a:endParaRPr kumimoji="1" lang="ja-JP" altLang="en-US"/>
          </a:p>
        </p:txBody>
      </p:sp>
    </p:spTree>
    <p:extLst>
      <p:ext uri="{BB962C8B-B14F-4D97-AF65-F5344CB8AC3E}">
        <p14:creationId xmlns:p14="http://schemas.microsoft.com/office/powerpoint/2010/main" val="1987746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★保証とは，債務なのでしょうか，それとも，債務者の代わりに第三者が債務を弁済する責任を負っているだけであって，本来の債務ではなく，「債務なき責任」なのでしょうか</a:t>
            </a:r>
            <a:r>
              <a:rPr kumimoji="1" lang="en-US" altLang="ja-JP"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■通説は，「主たる債務と保証債務という別個・独立の債務が並存している。しかし，主たる債務が消滅すると，別個独立であったはずの保証債務が消滅する」と考えています。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■しかし，「債務が消滅すると，別個・独立の保証債務もフジュウ性によって消滅する」というのは，矛盾しており，連帯債務の箇所で検討したように，破綻した理論に過ぎません。■</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■二つの債務が，実は，別個・独立ではなく，主従の関係にあるからフジュウ性が生じるというわけでもないのです。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★債務は一つしかないのであり，債務が消滅すると，その債務を肩代わりして弁済する責任も消滅することから，フジュウ性が来ているのです。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■債務者が弁済するのではなく，保証人が，債務者本人の債務を肩代わりして弁済すると，保証人の求償権を確保するために，債権は消滅せず，民法</a:t>
            </a:r>
            <a:r>
              <a:rPr kumimoji="1" lang="en-US" altLang="ja-JP" dirty="0" smtClean="0"/>
              <a:t>500</a:t>
            </a:r>
            <a:r>
              <a:rPr kumimoji="1" lang="ja-JP" altLang="en-US" dirty="0" smtClean="0"/>
              <a:t>条以下の規定によって，保証人が全額について債権者に代位します。■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■保証人は，他人の債務について，無償で，しかも，債務額について無限責任を負わされています。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■債務者や債権者が危険を分散したいのであれば，保険などの有償契約によって，危険の分散を図るのが，資本主義の原理です。■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★不合理な制度を持続させるのであれば，無償で過酷な責任を負わせられる保証人は保護されなければなりません。</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■むしろ，資本主義の原理に反するこのような制度は，公序良俗に反して，無効な契約とされるべきです。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■それにもかかわらず，保証契約が無効とされないのは，なぜでしょうか</a:t>
            </a:r>
            <a:r>
              <a:rPr kumimoji="1" lang="en-US" altLang="ja-JP"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■その理由は，民法の保証の規定が，初めから終わりまで，フジュウ性（民法</a:t>
            </a:r>
            <a:r>
              <a:rPr kumimoji="1" lang="en-US" altLang="ja-JP" dirty="0" smtClean="0"/>
              <a:t>448</a:t>
            </a:r>
            <a:r>
              <a:rPr kumimoji="1" lang="ja-JP" altLang="en-US" dirty="0" smtClean="0"/>
              <a:t>条，</a:t>
            </a:r>
            <a:r>
              <a:rPr kumimoji="1" lang="en-US" altLang="ja-JP" dirty="0" smtClean="0"/>
              <a:t>457</a:t>
            </a:r>
            <a:r>
              <a:rPr kumimoji="1" lang="ja-JP" altLang="en-US" dirty="0" smtClean="0"/>
              <a:t>条，</a:t>
            </a:r>
            <a:r>
              <a:rPr kumimoji="1" lang="en-US" altLang="ja-JP" dirty="0" smtClean="0"/>
              <a:t>458</a:t>
            </a:r>
            <a:r>
              <a:rPr kumimoji="1" lang="ja-JP" altLang="en-US" dirty="0" smtClean="0"/>
              <a:t>条）と，求償権の確保のための規定（例えば，民法</a:t>
            </a:r>
            <a:r>
              <a:rPr kumimoji="1" lang="en-US" altLang="ja-JP" dirty="0" smtClean="0"/>
              <a:t>459</a:t>
            </a:r>
            <a:r>
              <a:rPr kumimoji="1" lang="ja-JP" altLang="en-US" dirty="0" smtClean="0"/>
              <a:t>条～</a:t>
            </a:r>
            <a:r>
              <a:rPr kumimoji="1" lang="en-US" altLang="ja-JP" dirty="0" smtClean="0"/>
              <a:t>465</a:t>
            </a:r>
            <a:r>
              <a:rPr kumimoji="1" lang="ja-JP" altLang="en-US" dirty="0" smtClean="0"/>
              <a:t>条）に終始しており，この規定に反した場合には，保証人の責任を免責しているからです。（例えば，民法</a:t>
            </a:r>
            <a:r>
              <a:rPr kumimoji="1" lang="en-US" altLang="ja-JP" dirty="0" smtClean="0"/>
              <a:t>455</a:t>
            </a:r>
            <a:r>
              <a:rPr kumimoji="1" lang="ja-JP" altLang="en-US" dirty="0" smtClean="0"/>
              <a:t>条，</a:t>
            </a:r>
            <a:r>
              <a:rPr kumimoji="1" lang="en-US" altLang="ja-JP" dirty="0" smtClean="0"/>
              <a:t>504</a:t>
            </a:r>
            <a:r>
              <a:rPr kumimoji="1" lang="ja-JP" altLang="en-US" dirty="0" smtClean="0"/>
              <a:t>条を参照してください）。</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■したがって，保証人の責任を債務者の責任よりも重くしたり，フジュウ性を奪う保証契約は，当然に無効となりますし，</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■保証人の求償権を害する債権者の行為があれば，保証人は免責されるのです。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■保証人が保護されるのは，弱者保護というよりは，もともと無効な契約が，民法のフジュウ性と求償権を確保する規定によって，かろうじて無効を免れていると考えるべきなのです。</a:t>
            </a:r>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2015/6/27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4</a:t>
            </a:fld>
            <a:endParaRPr kumimoji="1" lang="ja-JP" altLang="en-US"/>
          </a:p>
        </p:txBody>
      </p:sp>
    </p:spTree>
    <p:extLst>
      <p:ext uri="{BB962C8B-B14F-4D97-AF65-F5344CB8AC3E}">
        <p14:creationId xmlns:p14="http://schemas.microsoft.com/office/powerpoint/2010/main" val="2637816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★保証の冒頭条文である民法</a:t>
            </a:r>
            <a:r>
              <a:rPr kumimoji="1" lang="en-US" altLang="ja-JP" dirty="0" smtClean="0"/>
              <a:t>446</a:t>
            </a:r>
            <a:r>
              <a:rPr kumimoji="1" lang="ja-JP" altLang="en-US" dirty="0" smtClean="0"/>
              <a:t>条は，以下のように規定しています。■</a:t>
            </a: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★民法</a:t>
            </a:r>
            <a:r>
              <a:rPr kumimoji="1" lang="en-US" altLang="ja-JP" dirty="0" smtClean="0"/>
              <a:t>446</a:t>
            </a:r>
            <a:r>
              <a:rPr kumimoji="1" lang="ja-JP" altLang="en-US" dirty="0" smtClean="0"/>
              <a:t>条▲第</a:t>
            </a:r>
            <a:r>
              <a:rPr kumimoji="1" lang="en-US" altLang="ja-JP" dirty="0" smtClean="0"/>
              <a:t>1</a:t>
            </a:r>
            <a:r>
              <a:rPr kumimoji="1" lang="ja-JP" altLang="en-US" dirty="0" smtClean="0"/>
              <a:t>項■</a:t>
            </a:r>
            <a:r>
              <a:rPr lang="ja-JP" altLang="en-US" sz="2400" dirty="0" smtClean="0"/>
              <a:t>保証人は，主たる債務者が</a:t>
            </a:r>
            <a:r>
              <a:rPr lang="ja-JP" altLang="en-US" sz="2400" b="1" dirty="0" smtClean="0"/>
              <a:t>その債務</a:t>
            </a:r>
            <a:r>
              <a:rPr lang="ja-JP" altLang="en-US" sz="2400" dirty="0" smtClean="0"/>
              <a:t>を履行しないときに，</a:t>
            </a:r>
            <a:r>
              <a:rPr lang="ja-JP" altLang="en-US" sz="2400" b="1" dirty="0" smtClean="0"/>
              <a:t>その履行</a:t>
            </a:r>
            <a:r>
              <a:rPr lang="ja-JP" altLang="en-US" sz="2400" dirty="0" smtClean="0"/>
              <a:t>をする</a:t>
            </a:r>
            <a:r>
              <a:rPr lang="ja-JP" altLang="en-US" sz="2400" b="1" dirty="0" smtClean="0"/>
              <a:t>責任</a:t>
            </a:r>
            <a:r>
              <a:rPr lang="ja-JP" altLang="en-US" sz="2400" dirty="0" smtClean="0"/>
              <a:t>を負う。■</a:t>
            </a:r>
            <a:endParaRPr lang="en-US" altLang="ja-JP" sz="24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★保証の場合も，冒頭条文である民法</a:t>
            </a:r>
            <a:r>
              <a:rPr kumimoji="1" lang="en-US" altLang="ja-JP" dirty="0" smtClean="0"/>
              <a:t>446</a:t>
            </a:r>
            <a:r>
              <a:rPr kumimoji="1" lang="ja-JP" altLang="en-US" dirty="0" smtClean="0"/>
              <a:t>条をじっくりと読み，その意味を厳格に理解することが必要です。</a:t>
            </a:r>
            <a:endParaRPr kumimoji="1" lang="en-US" altLang="ja-JP" dirty="0" smtClean="0"/>
          </a:p>
          <a:p>
            <a:r>
              <a:rPr kumimoji="1" lang="ja-JP" altLang="en-US" dirty="0" smtClean="0"/>
              <a:t>■保証契約には，三人の登場人物と三つの契約が重要な地位を占めています。それを図示することにしましょう。■</a:t>
            </a:r>
            <a:endParaRPr kumimoji="1" lang="en-US" altLang="ja-JP" dirty="0" smtClean="0"/>
          </a:p>
          <a:p>
            <a:r>
              <a:rPr kumimoji="1" lang="ja-JP" altLang="en-US" dirty="0" smtClean="0"/>
              <a:t>★一人は，債権者です。ドイツ語ではグロイビガーといいます。教科書等で債権者が</a:t>
            </a:r>
            <a:r>
              <a:rPr kumimoji="1" lang="en-US" altLang="ja-JP" dirty="0" smtClean="0"/>
              <a:t>“G”</a:t>
            </a:r>
            <a:r>
              <a:rPr kumimoji="1" lang="ja-JP" altLang="en-US" dirty="0" smtClean="0"/>
              <a:t>と表記されるのは，グロイビガーの頭文字です。■</a:t>
            </a:r>
            <a:endParaRPr kumimoji="1" lang="en-US" altLang="ja-JP" dirty="0" smtClean="0"/>
          </a:p>
          <a:p>
            <a:r>
              <a:rPr kumimoji="1" lang="ja-JP" altLang="en-US" dirty="0" smtClean="0"/>
              <a:t>★もう一人は，債務者です。ドイツ語では，シュルトナーといいます。教科書等で，債務者が</a:t>
            </a:r>
            <a:r>
              <a:rPr kumimoji="1" lang="en-US" altLang="ja-JP" dirty="0" smtClean="0"/>
              <a:t>”S”</a:t>
            </a:r>
            <a:r>
              <a:rPr kumimoji="1" lang="ja-JP" altLang="en-US" dirty="0" smtClean="0"/>
              <a:t>と表記されるのは，シュルトナーの頭文字です。■</a:t>
            </a:r>
            <a:endParaRPr kumimoji="1" lang="en-US" altLang="ja-JP" dirty="0" smtClean="0"/>
          </a:p>
          <a:p>
            <a:r>
              <a:rPr kumimoji="1" lang="ja-JP" altLang="en-US" dirty="0" smtClean="0"/>
              <a:t>★債権者と債務者との関係が債権・債務関係であり，債権者の立場から見れば，債権であり，債務者の立場から見れば，債務であり，保証を伴う場合には，主たる債務といわれます。■</a:t>
            </a:r>
            <a:endParaRPr kumimoji="1" lang="en-US" altLang="ja-JP" dirty="0" smtClean="0"/>
          </a:p>
          <a:p>
            <a:r>
              <a:rPr kumimoji="1" lang="ja-JP" altLang="en-US" dirty="0" smtClean="0"/>
              <a:t>★最後に登場するのが，保証人です。ドイツ語では，ビュルゲといわれます。教科書等で，保証人が，</a:t>
            </a:r>
            <a:r>
              <a:rPr kumimoji="1" lang="en-US" altLang="ja-JP" dirty="0" smtClean="0"/>
              <a:t>”B”</a:t>
            </a:r>
            <a:r>
              <a:rPr kumimoji="1" lang="ja-JP" altLang="en-US" dirty="0" smtClean="0"/>
              <a:t>と表記されるのは，ビュルゲの頭文字だからです。</a:t>
            </a:r>
            <a:endParaRPr kumimoji="1" lang="en-US" altLang="ja-JP" dirty="0" smtClean="0"/>
          </a:p>
          <a:p>
            <a:r>
              <a:rPr kumimoji="1" lang="ja-JP" altLang="en-US" dirty="0" smtClean="0"/>
              <a:t>■ある教科書を読んでいて，</a:t>
            </a:r>
            <a:r>
              <a:rPr kumimoji="1" lang="en-US" altLang="ja-JP" dirty="0" smtClean="0"/>
              <a:t>”A”</a:t>
            </a:r>
            <a:r>
              <a:rPr kumimoji="1" lang="ja-JP" altLang="en-US" dirty="0" smtClean="0"/>
              <a:t>が登場しないのに，いきなり，保証人として</a:t>
            </a:r>
            <a:r>
              <a:rPr kumimoji="1" lang="en-US" altLang="ja-JP" dirty="0" smtClean="0"/>
              <a:t>”B”</a:t>
            </a:r>
            <a:r>
              <a:rPr kumimoji="1" lang="ja-JP" altLang="en-US" dirty="0" smtClean="0"/>
              <a:t>が登場して，学生たちがまごついたことがあります。保証人を表すのに，よく</a:t>
            </a:r>
            <a:r>
              <a:rPr kumimoji="1" lang="en-US" altLang="ja-JP" dirty="0" smtClean="0"/>
              <a:t>”B”</a:t>
            </a:r>
            <a:r>
              <a:rPr kumimoji="1" lang="ja-JP" altLang="en-US" dirty="0" smtClean="0"/>
              <a:t>が使われることを知っていれば，まごつくこともないでしょう。■</a:t>
            </a:r>
            <a:endParaRPr kumimoji="1" lang="en-US" altLang="ja-JP" dirty="0" smtClean="0"/>
          </a:p>
          <a:p>
            <a:r>
              <a:rPr kumimoji="1" lang="ja-JP" altLang="en-US" dirty="0" smtClean="0"/>
              <a:t>★保証契約が締結される前に，通常は，債務者と保証人との間で，保証委託契約が締結されます。</a:t>
            </a:r>
            <a:endParaRPr kumimoji="1" lang="en-US" altLang="ja-JP" dirty="0" smtClean="0"/>
          </a:p>
          <a:p>
            <a:r>
              <a:rPr kumimoji="1" lang="ja-JP" altLang="en-US" dirty="0" smtClean="0"/>
              <a:t>■もちろん，保証委託契約なしに，保証人と債権者との間で保証契約を締結することもありえますが，その場合は，保証契約というよりは，保証人が債権者の債権を買い受けて，求償名義で債務者から債権を回収するというファクタリングの場合が多く，保証人を保護すべき純粋な保証とは異なる場合が多いので，注意が必要です。</a:t>
            </a:r>
            <a:endParaRPr kumimoji="1" lang="en-US" altLang="ja-JP" dirty="0" smtClean="0"/>
          </a:p>
          <a:p>
            <a:r>
              <a:rPr kumimoji="1" lang="ja-JP" altLang="en-US" dirty="0" smtClean="0"/>
              <a:t>■現行法上も，保証委託契約に基づかない保証，つまり，委託を受けない保証の場合には，その保証人には，事前求償権が与えられませんし（民法</a:t>
            </a:r>
            <a:r>
              <a:rPr kumimoji="1" lang="en-US" altLang="ja-JP" dirty="0" smtClean="0"/>
              <a:t>460</a:t>
            </a:r>
            <a:r>
              <a:rPr kumimoji="1" lang="ja-JP" altLang="en-US" dirty="0" smtClean="0"/>
              <a:t>条），求償の範囲も制限される（民法</a:t>
            </a:r>
            <a:r>
              <a:rPr kumimoji="1" lang="en-US" altLang="ja-JP" dirty="0" smtClean="0"/>
              <a:t>462</a:t>
            </a:r>
            <a:r>
              <a:rPr kumimoji="1" lang="ja-JP" altLang="en-US" dirty="0" smtClean="0"/>
              <a:t>条）など，さまざまな制約が貸されています。</a:t>
            </a:r>
            <a:endParaRPr kumimoji="1" lang="en-US" altLang="ja-JP" dirty="0" smtClean="0"/>
          </a:p>
          <a:p>
            <a:r>
              <a:rPr kumimoji="1" lang="ja-JP" altLang="en-US" dirty="0" smtClean="0"/>
              <a:t>★保証は，理論上は，保証契約は，債権者と保証人との間で締結されることになっています。</a:t>
            </a:r>
            <a:endParaRPr kumimoji="1" lang="en-US" altLang="ja-JP" dirty="0" smtClean="0"/>
          </a:p>
          <a:p>
            <a:r>
              <a:rPr kumimoji="1" lang="ja-JP" altLang="en-US" dirty="0" smtClean="0"/>
              <a:t>■しかし，さきにも述べたように，通常は，保証契約より前に，保証委託契約が先に締結されるのであり，保証委託契約の内容は，保証契約と同じなので，債権者と保証人との間で締結される保証契約というのは，保証委託契約の追認にすぎないのが実情です。</a:t>
            </a:r>
            <a:endParaRPr kumimoji="1" lang="en-US" altLang="ja-JP" dirty="0" smtClean="0"/>
          </a:p>
          <a:p>
            <a:r>
              <a:rPr kumimoji="1" lang="ja-JP" altLang="en-US" dirty="0" smtClean="0"/>
              <a:t>■実は，保証委託契約とは，第三者のためにする保証契約であり，債権者が受益の意思表示をしたときに，保証の効力が生じると考えています。通説が，保証契約と読んでいるのは，第三者のためにする保証契約についての，債権者の受益の意思表示に過ぎないと，私は考えています。■</a:t>
            </a:r>
            <a:endParaRPr kumimoji="1" lang="en-US" altLang="ja-JP" dirty="0" smtClean="0"/>
          </a:p>
          <a:p>
            <a:r>
              <a:rPr kumimoji="1" lang="ja-JP" altLang="en-US" dirty="0" smtClean="0"/>
              <a:t>★いずれにせよ，保証契約が締結されると，一つの債務について，本来の債務を負担する債務者と，本来の債務を債務者に代わって履行する責任を負う保証人の二人が，債務を履行する責任を負うことになります。■</a:t>
            </a:r>
            <a:endParaRPr kumimoji="1" lang="en-US" altLang="ja-JP" dirty="0" smtClean="0"/>
          </a:p>
          <a:p>
            <a:r>
              <a:rPr kumimoji="1" lang="ja-JP" altLang="en-US" dirty="0" smtClean="0"/>
              <a:t>★もっとも，保証の冒頭条文である民法</a:t>
            </a:r>
            <a:r>
              <a:rPr kumimoji="1" lang="en-US" altLang="ja-JP" dirty="0" smtClean="0"/>
              <a:t>446</a:t>
            </a:r>
            <a:r>
              <a:rPr kumimoji="1" lang="ja-JP" altLang="en-US" dirty="0" smtClean="0"/>
              <a:t>条▲第１項については，条文に即して，厳密な解釈をすることが必要です。■</a:t>
            </a:r>
            <a:endParaRPr kumimoji="1" lang="en-US" altLang="ja-JP" dirty="0" smtClean="0"/>
          </a:p>
          <a:p>
            <a:r>
              <a:rPr kumimoji="1" lang="ja-JP" altLang="en-US" dirty="0" smtClean="0"/>
              <a:t>★第</a:t>
            </a:r>
            <a:r>
              <a:rPr kumimoji="1" lang="en-US" altLang="ja-JP" dirty="0" smtClean="0"/>
              <a:t>1</a:t>
            </a:r>
            <a:r>
              <a:rPr kumimoji="1" lang="ja-JP" altLang="en-US" dirty="0" smtClean="0"/>
              <a:t>に，民法</a:t>
            </a:r>
            <a:r>
              <a:rPr kumimoji="1" lang="en-US" altLang="ja-JP" dirty="0" smtClean="0"/>
              <a:t>446</a:t>
            </a:r>
            <a:r>
              <a:rPr kumimoji="1" lang="ja-JP" altLang="en-US" dirty="0" smtClean="0"/>
              <a:t>条▲第</a:t>
            </a:r>
            <a:r>
              <a:rPr kumimoji="1" lang="en-US" altLang="ja-JP" dirty="0" smtClean="0"/>
              <a:t>1</a:t>
            </a:r>
            <a:r>
              <a:rPr kumimoji="1" lang="ja-JP" altLang="en-US" dirty="0" smtClean="0"/>
              <a:t>項の，「保証人は，主たる債務者がその債務を履行しないときに」という文章のうちの，「その債務」とは，主たる債務であることに注意する必要があります。■</a:t>
            </a:r>
            <a:endParaRPr kumimoji="1" lang="en-US" altLang="ja-JP" dirty="0" smtClean="0"/>
          </a:p>
          <a:p>
            <a:r>
              <a:rPr kumimoji="1" lang="ja-JP" altLang="en-US" dirty="0" smtClean="0"/>
              <a:t>★第</a:t>
            </a:r>
            <a:r>
              <a:rPr kumimoji="1" lang="en-US" altLang="ja-JP" dirty="0" smtClean="0"/>
              <a:t>2</a:t>
            </a:r>
            <a:r>
              <a:rPr kumimoji="1" lang="ja-JP" altLang="en-US" dirty="0" smtClean="0"/>
              <a:t>に，同様にして，「保証人は，</a:t>
            </a:r>
            <a:r>
              <a:rPr kumimoji="1" lang="en-US" altLang="ja-JP" dirty="0" smtClean="0"/>
              <a:t>…</a:t>
            </a:r>
            <a:r>
              <a:rPr kumimoji="1" lang="ja-JP" altLang="en-US" dirty="0" err="1" smtClean="0"/>
              <a:t>，</a:t>
            </a:r>
            <a:r>
              <a:rPr kumimoji="1" lang="ja-JP" altLang="en-US" dirty="0" smtClean="0"/>
              <a:t>その履行をする責任を負う」という文章のうち，「その履行をする」とは，「主たる債務の履行」のことです。■</a:t>
            </a:r>
            <a:endParaRPr kumimoji="1" lang="en-US" altLang="ja-JP" dirty="0" smtClean="0"/>
          </a:p>
          <a:p>
            <a:r>
              <a:rPr kumimoji="1" lang="ja-JP" altLang="en-US" dirty="0" smtClean="0"/>
              <a:t>★第</a:t>
            </a:r>
            <a:r>
              <a:rPr kumimoji="1" lang="en-US" altLang="ja-JP" dirty="0" smtClean="0"/>
              <a:t>3</a:t>
            </a:r>
            <a:r>
              <a:rPr kumimoji="1" lang="ja-JP" altLang="en-US" dirty="0" smtClean="0"/>
              <a:t>に，保証人が負担するのは，「その履行をする責任」，つまり，主たる債務を債務者に代わって履行する責任であって，本来の債務を負担するわけではありません。</a:t>
            </a:r>
            <a:endParaRPr kumimoji="1" lang="en-US" altLang="ja-JP" dirty="0" smtClean="0"/>
          </a:p>
          <a:p>
            <a:r>
              <a:rPr kumimoji="1" lang="ja-JP" altLang="en-US" dirty="0" smtClean="0"/>
              <a:t>■一つだけ存在する主たる債務を債務者に代わって履行する責任を負うからこそ，保証人が主たる債務を弁済すると，債務者に求償する権利が与えられるのです。</a:t>
            </a:r>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2015/6/27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5</a:t>
            </a:fld>
            <a:endParaRPr kumimoji="1" lang="ja-JP" altLang="en-US"/>
          </a:p>
        </p:txBody>
      </p:sp>
    </p:spTree>
    <p:extLst>
      <p:ext uri="{BB962C8B-B14F-4D97-AF65-F5344CB8AC3E}">
        <p14:creationId xmlns:p14="http://schemas.microsoft.com/office/powerpoint/2010/main" val="74004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連帯債務についてわが国の通説が理論的に破綻しているのと同様，保証についても，わが国の通説は矛盾に陥り，理論的に破綻しています。</a:t>
            </a:r>
            <a:endParaRPr kumimoji="1" lang="en-US" altLang="ja-JP" dirty="0" smtClean="0"/>
          </a:p>
          <a:p>
            <a:r>
              <a:rPr kumimoji="1" lang="ja-JP" altLang="en-US" dirty="0" smtClean="0"/>
              <a:t>★通説は，保証は，主たる債務とは，別個・独立の「債務」だと考えています。■</a:t>
            </a:r>
            <a:endParaRPr kumimoji="1" lang="en-US" altLang="ja-JP" dirty="0" smtClean="0"/>
          </a:p>
          <a:p>
            <a:r>
              <a:rPr kumimoji="1" lang="ja-JP" altLang="en-US" dirty="0" smtClean="0"/>
              <a:t>★すなわち，</a:t>
            </a:r>
            <a:r>
              <a:rPr lang="ja-JP" altLang="en-US" sz="1200" dirty="0" smtClean="0"/>
              <a:t>「保証債務は，主たる債務と</a:t>
            </a:r>
            <a:r>
              <a:rPr lang="ja-JP" altLang="en-US" sz="1200" b="1" dirty="0" smtClean="0">
                <a:solidFill>
                  <a:srgbClr val="FF0000"/>
                </a:solidFill>
              </a:rPr>
              <a:t>別個独立の債務</a:t>
            </a:r>
            <a:r>
              <a:rPr lang="ja-JP" altLang="en-US" sz="1200" dirty="0" smtClean="0"/>
              <a:t>である</a:t>
            </a:r>
            <a:r>
              <a:rPr lang="en-US" altLang="ja-JP" sz="1200" dirty="0" smtClean="0"/>
              <a:t>〔</a:t>
            </a:r>
            <a:r>
              <a:rPr lang="ja-JP" altLang="en-US" sz="1200" dirty="0" smtClean="0"/>
              <a:t>独立性</a:t>
            </a:r>
            <a:r>
              <a:rPr lang="en-US" altLang="ja-JP" sz="1200" dirty="0" smtClean="0"/>
              <a:t>〕</a:t>
            </a:r>
            <a:r>
              <a:rPr lang="ja-JP" altLang="en-US" sz="1200" dirty="0" smtClean="0"/>
              <a:t>が，主たる</a:t>
            </a:r>
            <a:r>
              <a:rPr lang="ja-JP" altLang="en-US" sz="1200" b="1" dirty="0" smtClean="0">
                <a:solidFill>
                  <a:schemeClr val="tx2"/>
                </a:solidFill>
              </a:rPr>
              <a:t>債務にフジュウする</a:t>
            </a:r>
            <a:r>
              <a:rPr lang="en-US" altLang="ja-JP" sz="1200" dirty="0" smtClean="0"/>
              <a:t>〔</a:t>
            </a:r>
            <a:r>
              <a:rPr lang="ja-JP" altLang="en-US" sz="1200" dirty="0" smtClean="0"/>
              <a:t>フジュウ性</a:t>
            </a:r>
            <a:r>
              <a:rPr lang="en-US" altLang="ja-JP" sz="1200" dirty="0" smtClean="0"/>
              <a:t>〕</a:t>
            </a:r>
            <a:r>
              <a:rPr lang="ja-JP" altLang="en-US" sz="1200" dirty="0" smtClean="0"/>
              <a:t>」と，通説は考えています。</a:t>
            </a:r>
            <a:endParaRPr lang="en-US" altLang="ja-JP" sz="1200" dirty="0" smtClean="0"/>
          </a:p>
          <a:p>
            <a:r>
              <a:rPr lang="ja-JP" altLang="en-US" sz="1200" dirty="0" smtClean="0"/>
              <a:t>■債権総論の代表的な教科書</a:t>
            </a:r>
            <a:r>
              <a:rPr lang="en-US" altLang="ja-JP" sz="1200" dirty="0" smtClean="0"/>
              <a:t>[</a:t>
            </a:r>
            <a:r>
              <a:rPr lang="ja-JP" altLang="en-US" sz="1200" dirty="0" smtClean="0"/>
              <a:t>おほ ふじお・債権総論（</a:t>
            </a:r>
            <a:r>
              <a:rPr lang="en-US" altLang="ja-JP" sz="1200" dirty="0" smtClean="0"/>
              <a:t>1972</a:t>
            </a:r>
            <a:r>
              <a:rPr lang="ja-JP" altLang="en-US" sz="1200" dirty="0" smtClean="0"/>
              <a:t>）</a:t>
            </a:r>
            <a:r>
              <a:rPr lang="en-US" altLang="ja-JP" sz="1200" dirty="0" smtClean="0"/>
              <a:t>254</a:t>
            </a:r>
            <a:r>
              <a:rPr lang="ja-JP" altLang="en-US" sz="1200" dirty="0" smtClean="0"/>
              <a:t>頁</a:t>
            </a:r>
            <a:r>
              <a:rPr lang="en-US" altLang="ja-JP" sz="1200" dirty="0" smtClean="0"/>
              <a:t>]</a:t>
            </a:r>
            <a:r>
              <a:rPr lang="ja-JP" altLang="en-US" sz="1200" dirty="0" smtClean="0"/>
              <a:t>が，このように記述しており，どの教科書も，似たり寄ったりの記述をしているのが現状です。■</a:t>
            </a:r>
            <a:endParaRPr lang="en-US" altLang="ja-JP" sz="1200" dirty="0" smtClean="0"/>
          </a:p>
          <a:p>
            <a:r>
              <a:rPr kumimoji="1" lang="ja-JP" altLang="en-US" sz="1200" dirty="0" smtClean="0"/>
              <a:t>★しかし，別個･独立の債務のはずの保証債務が，主たる債務の消滅にフジュウして消えるというのでは，独立とは正反対の従属関係があることになり，矛盾が生じています。■</a:t>
            </a:r>
            <a:endParaRPr kumimoji="1" lang="en-US" altLang="ja-JP" sz="1200" dirty="0" smtClean="0"/>
          </a:p>
          <a:p>
            <a:r>
              <a:rPr kumimoji="1" lang="ja-JP" altLang="en-US" sz="1200" dirty="0" smtClean="0"/>
              <a:t>★これに対して，私は，保証は，債務ではなく，債務を肩代わりして履行する責任，すなわち，保証は債務ではなく，「債務なき責任」に過ぎないと考えています。■</a:t>
            </a:r>
            <a:endParaRPr kumimoji="1" lang="en-US" altLang="ja-JP" sz="1200" dirty="0" smtClean="0"/>
          </a:p>
          <a:p>
            <a:r>
              <a:rPr kumimoji="1" lang="ja-JP" altLang="en-US" sz="1200" dirty="0" smtClean="0"/>
              <a:t>★通説が矛盾に陥っている原因は，保証のフジュウ性を認めつつも，「主たる債務と保証</a:t>
            </a:r>
            <a:r>
              <a:rPr kumimoji="1" lang="en-US" altLang="ja-JP" sz="1200" dirty="0" smtClean="0"/>
              <a:t>『</a:t>
            </a:r>
            <a:r>
              <a:rPr kumimoji="1" lang="ja-JP" altLang="en-US" sz="1200" dirty="0" smtClean="0"/>
              <a:t>債務</a:t>
            </a:r>
            <a:r>
              <a:rPr kumimoji="1" lang="en-US" altLang="ja-JP" sz="1200" dirty="0" smtClean="0"/>
              <a:t>』</a:t>
            </a:r>
            <a:r>
              <a:rPr kumimoji="1" lang="ja-JP" altLang="en-US" sz="1200" dirty="0" smtClean="0"/>
              <a:t>とは，別個・独立の債務である」と考えているからです。■</a:t>
            </a:r>
            <a:endParaRPr kumimoji="1" lang="en-US" altLang="ja-JP" sz="1200" dirty="0" smtClean="0"/>
          </a:p>
          <a:p>
            <a:r>
              <a:rPr kumimoji="1" lang="ja-JP" altLang="en-US" sz="1200" dirty="0" smtClean="0"/>
              <a:t>■保証のフジュウ性は，根拠条文があり，保証のフジュウ性を認めない学説は存在しないのですから，別個･独立という前提が誤っているのです。</a:t>
            </a:r>
            <a:endParaRPr kumimoji="1" lang="en-US" altLang="ja-JP" sz="1200" dirty="0" smtClean="0"/>
          </a:p>
          <a:p>
            <a:r>
              <a:rPr kumimoji="1" lang="ja-JP" altLang="en-US" sz="1200" dirty="0" smtClean="0"/>
              <a:t>■ここで教訓です。教訓１：「矛盾に陥ったら，前提を疑いましょう。」</a:t>
            </a:r>
            <a:endParaRPr kumimoji="1" lang="en-US" altLang="ja-JP" sz="1200" dirty="0" smtClean="0"/>
          </a:p>
          <a:p>
            <a:r>
              <a:rPr kumimoji="1" lang="ja-JP" altLang="en-US" sz="1200" dirty="0" smtClean="0"/>
              <a:t>■教訓</a:t>
            </a:r>
            <a:r>
              <a:rPr kumimoji="1" lang="en-US" altLang="ja-JP" sz="1200" dirty="0" smtClean="0"/>
              <a:t>2</a:t>
            </a:r>
            <a:r>
              <a:rPr kumimoji="1" lang="ja-JP" altLang="en-US" sz="1200" dirty="0" smtClean="0"/>
              <a:t>：「おかしな結論に出会ったら，その問題の歴史をさかのぼりましょう。間違いの始まりに到達します。」</a:t>
            </a:r>
            <a:endParaRPr kumimoji="1" lang="en-US" altLang="ja-JP" sz="1200" dirty="0" smtClean="0"/>
          </a:p>
          <a:p>
            <a:r>
              <a:rPr kumimoji="1" lang="ja-JP" altLang="en-US" sz="1200" dirty="0" smtClean="0"/>
              <a:t>■教訓</a:t>
            </a:r>
            <a:r>
              <a:rPr kumimoji="1" lang="en-US" altLang="ja-JP" sz="1200" dirty="0" smtClean="0"/>
              <a:t>1</a:t>
            </a:r>
            <a:r>
              <a:rPr kumimoji="1" lang="ja-JP" altLang="en-US" sz="1200" dirty="0" smtClean="0"/>
              <a:t>に従って，保証を債務と考えるという前提を疑うことができれば，矛盾を回避する方法が見つかります。</a:t>
            </a:r>
            <a:endParaRPr kumimoji="1" lang="en-US" altLang="ja-JP" sz="1200" dirty="0" smtClean="0"/>
          </a:p>
          <a:p>
            <a:r>
              <a:rPr kumimoji="1" lang="ja-JP" altLang="en-US" sz="1200" dirty="0" smtClean="0"/>
              <a:t>■保証を主債務と同じような「債務」と考えるから，誤りに陥るのです。保証とは，一つしかない債務について，債務者に肩代わりして弁済する責任を負うことだと考えれば，問題は解決します。</a:t>
            </a:r>
            <a:endParaRPr kumimoji="1" lang="en-US" altLang="ja-JP" sz="1200" dirty="0" smtClean="0"/>
          </a:p>
          <a:p>
            <a:r>
              <a:rPr kumimoji="1" lang="ja-JP" altLang="en-US" sz="1200" dirty="0" smtClean="0"/>
              <a:t>■第</a:t>
            </a:r>
            <a:r>
              <a:rPr kumimoji="1" lang="en-US" altLang="ja-JP" sz="1200" dirty="0" smtClean="0"/>
              <a:t>1</a:t>
            </a:r>
            <a:r>
              <a:rPr kumimoji="1" lang="ja-JP" altLang="en-US" sz="1200" dirty="0" smtClean="0"/>
              <a:t>に，一つしかない債務を債務者本人が弁済すれば，債務が消滅し，それを肩代わりして弁済する責任も消滅するからです。これがフジュウ性の唯一の矛盾のない説明です。</a:t>
            </a:r>
            <a:endParaRPr kumimoji="1" lang="en-US" altLang="ja-JP" sz="1200" dirty="0" smtClean="0"/>
          </a:p>
          <a:p>
            <a:r>
              <a:rPr kumimoji="1" lang="ja-JP" altLang="en-US" sz="1200" dirty="0" smtClean="0"/>
              <a:t>■第</a:t>
            </a:r>
            <a:r>
              <a:rPr kumimoji="1" lang="en-US" altLang="ja-JP" sz="1200" dirty="0" smtClean="0"/>
              <a:t>2</a:t>
            </a:r>
            <a:r>
              <a:rPr kumimoji="1" lang="ja-JP" altLang="en-US" sz="1200" dirty="0" smtClean="0"/>
              <a:t>に，一つしかない債務を保証人が肩代わりして弁済した場合には，利害関係を有する第三者による弁済ですから，求償権が生じ，それを確保するために，債権は消滅せず，保証人が債権者に代位して求償することができるのです。</a:t>
            </a:r>
            <a:endParaRPr kumimoji="1" lang="en-US" altLang="ja-JP" sz="1200" dirty="0" smtClean="0"/>
          </a:p>
          <a:p>
            <a:r>
              <a:rPr kumimoji="1" lang="ja-JP" altLang="en-US" sz="1200" dirty="0" smtClean="0"/>
              <a:t>６．★通説においても，民法</a:t>
            </a:r>
            <a:r>
              <a:rPr kumimoji="1" lang="en-US" altLang="ja-JP" sz="1200" dirty="0" smtClean="0"/>
              <a:t>369</a:t>
            </a:r>
            <a:r>
              <a:rPr kumimoji="1" lang="ja-JP" altLang="en-US" sz="1200" dirty="0" smtClean="0"/>
              <a:t>条に規定されている「物上保証」は，「債務なき責任」であることを認めています。</a:t>
            </a:r>
            <a:endParaRPr kumimoji="1" lang="en-US" altLang="ja-JP" sz="1200" dirty="0" smtClean="0"/>
          </a:p>
          <a:p>
            <a:r>
              <a:rPr kumimoji="1" lang="ja-JP" altLang="en-US" sz="1200" dirty="0" smtClean="0"/>
              <a:t>■さらに一歩を進めて，保証も，債務なき責任であると考えて見ましょう。</a:t>
            </a:r>
            <a:endParaRPr kumimoji="1" lang="en-US" altLang="ja-JP" sz="1200" dirty="0" smtClean="0"/>
          </a:p>
          <a:p>
            <a:r>
              <a:rPr kumimoji="1" lang="ja-JP" altLang="en-US" sz="1200" dirty="0" smtClean="0"/>
              <a:t>■もっとも，物上保証が差し出した物に限定した有限責任であるのに対して，保証の場合は，債務額について，全財産を引き当てにした無限責任を負担すると考えるべきなのです。</a:t>
            </a:r>
            <a:endParaRPr kumimoji="1" lang="en-US" altLang="ja-JP" sz="1200" dirty="0" smtClean="0"/>
          </a:p>
          <a:p>
            <a:r>
              <a:rPr kumimoji="1" lang="ja-JP" altLang="en-US" sz="1200" dirty="0" smtClean="0"/>
              <a:t>■このように考えることによって，保証に関する矛盾は回避され，保証が無償の無限責任であることから，保証人の保護が必要となることもよく理解できるのです。</a:t>
            </a:r>
            <a:endParaRPr kumimoji="1" lang="en-US" altLang="ja-JP" sz="1200" dirty="0" smtClean="0"/>
          </a:p>
          <a:p>
            <a:r>
              <a:rPr kumimoji="1" lang="ja-JP" altLang="en-US" sz="1200" dirty="0" smtClean="0"/>
              <a:t>■蛇足になるので，この後の説明は，聞き流していただいて結構です。</a:t>
            </a:r>
            <a:endParaRPr kumimoji="1" lang="en-US" altLang="ja-JP" sz="1200" dirty="0" smtClean="0"/>
          </a:p>
          <a:p>
            <a:r>
              <a:rPr kumimoji="1" lang="ja-JP" altLang="en-US" sz="1200" dirty="0" smtClean="0"/>
              <a:t>■私は，「例外は一つだけ許す，矛盾は認めない」との基準を立てて，新しい民法の体系の構築を目指しています。</a:t>
            </a:r>
            <a:endParaRPr kumimoji="1" lang="en-US" altLang="ja-JP" sz="1200" dirty="0" smtClean="0"/>
          </a:p>
          <a:p>
            <a:r>
              <a:rPr kumimoji="1" lang="ja-JP" altLang="en-US" sz="1200" dirty="0" smtClean="0"/>
              <a:t>■そして，</a:t>
            </a:r>
            <a:r>
              <a:rPr kumimoji="1" lang="en-US" altLang="ja-JP" sz="1200" dirty="0" smtClean="0"/>
              <a:t>2009</a:t>
            </a:r>
            <a:r>
              <a:rPr kumimoji="1" lang="ja-JP" altLang="en-US" sz="1200" dirty="0" smtClean="0"/>
              <a:t>年に，シンザン社から</a:t>
            </a:r>
            <a:r>
              <a:rPr kumimoji="1" lang="en-US" altLang="ja-JP" sz="1200" dirty="0" smtClean="0"/>
              <a:t>704</a:t>
            </a:r>
            <a:r>
              <a:rPr kumimoji="1" lang="ja-JP" altLang="en-US" sz="1200" dirty="0" smtClean="0"/>
              <a:t>頁の著書</a:t>
            </a:r>
            <a:r>
              <a:rPr kumimoji="1" lang="en-US" altLang="ja-JP" sz="1200" dirty="0" smtClean="0"/>
              <a:t>『</a:t>
            </a:r>
            <a:r>
              <a:rPr kumimoji="1" lang="ja-JP" altLang="en-US" sz="1200" dirty="0" smtClean="0"/>
              <a:t>現代民法 担保法</a:t>
            </a:r>
            <a:r>
              <a:rPr kumimoji="1" lang="en-US" altLang="ja-JP" sz="1200" dirty="0" smtClean="0"/>
              <a:t>』</a:t>
            </a:r>
            <a:r>
              <a:rPr kumimoji="1" lang="ja-JP" altLang="en-US" sz="1200" dirty="0" smtClean="0"/>
              <a:t>を出版し，人的保証，物的保証（担保物権）を含む，担保法全体について，矛盾のない担保法の理論を構築することができました。この内容は，毎回の講義の終わりに参考文献で紹介している</a:t>
            </a:r>
            <a:r>
              <a:rPr kumimoji="1" lang="en-US" altLang="ja-JP" sz="1200" dirty="0" smtClean="0"/>
              <a:t>『</a:t>
            </a:r>
            <a:r>
              <a:rPr kumimoji="1" lang="ja-JP" altLang="en-US" sz="1200" dirty="0" smtClean="0"/>
              <a:t>債権担保法講義</a:t>
            </a:r>
            <a:r>
              <a:rPr kumimoji="1" lang="en-US" altLang="ja-JP" sz="1200" dirty="0" smtClean="0"/>
              <a:t>』</a:t>
            </a:r>
            <a:r>
              <a:rPr kumimoji="1" lang="ja-JP" altLang="en-US" sz="1200" dirty="0" smtClean="0"/>
              <a:t>日本評論社（</a:t>
            </a:r>
            <a:r>
              <a:rPr kumimoji="1" lang="en-US" altLang="ja-JP" sz="1200" dirty="0" smtClean="0"/>
              <a:t>2011</a:t>
            </a:r>
            <a:r>
              <a:rPr kumimoji="1" lang="ja-JP" altLang="en-US" sz="1200" dirty="0" smtClean="0"/>
              <a:t>年）にわかりやすくまとめています。</a:t>
            </a:r>
            <a:endParaRPr kumimoji="1" lang="en-US" altLang="ja-JP" sz="1200" dirty="0" smtClean="0"/>
          </a:p>
          <a:p>
            <a:r>
              <a:rPr kumimoji="1" lang="ja-JP" altLang="en-US" sz="1200" dirty="0" smtClean="0"/>
              <a:t>■その結論を圧縮していえば，</a:t>
            </a:r>
            <a:endParaRPr kumimoji="1" lang="en-US" altLang="ja-JP" sz="1200" dirty="0" smtClean="0"/>
          </a:p>
          <a:p>
            <a:r>
              <a:rPr kumimoji="1" lang="ja-JP" altLang="en-US" sz="1200" dirty="0" smtClean="0"/>
              <a:t>■第</a:t>
            </a:r>
            <a:r>
              <a:rPr kumimoji="1" lang="en-US" altLang="ja-JP" sz="1200" dirty="0" smtClean="0"/>
              <a:t>1</a:t>
            </a:r>
            <a:r>
              <a:rPr kumimoji="1" lang="ja-JP" altLang="en-US" sz="1200" dirty="0" smtClean="0"/>
              <a:t>に，「保証債務という債務は存在しない。保証とは債務ではなく，一つしかない債務を債務者に肩代わりして弁済するという責任に過ぎない」。</a:t>
            </a:r>
            <a:endParaRPr kumimoji="1" lang="en-US" altLang="ja-JP" sz="1200" dirty="0" smtClean="0"/>
          </a:p>
          <a:p>
            <a:r>
              <a:rPr kumimoji="1" lang="ja-JP" altLang="en-US" sz="1200" dirty="0" smtClean="0"/>
              <a:t>■第</a:t>
            </a:r>
            <a:r>
              <a:rPr kumimoji="1" lang="en-US" altLang="ja-JP" sz="1200" dirty="0" smtClean="0"/>
              <a:t>2</a:t>
            </a:r>
            <a:r>
              <a:rPr kumimoji="1" lang="ja-JP" altLang="en-US" sz="1200" dirty="0" smtClean="0"/>
              <a:t>に，「債権とは別個・独立に担保物権という物権が存在するわけではない。担保物権とは，債権にもともと備わっているカクシュリョクが，優先弁済権へと強化されたものに過ぎない」というものです。■</a:t>
            </a:r>
            <a:endParaRPr kumimoji="1" lang="en-US" altLang="ja-JP" sz="1200" dirty="0" smtClean="0"/>
          </a:p>
          <a:p>
            <a:r>
              <a:rPr kumimoji="1" lang="ja-JP" altLang="en-US" sz="1200" dirty="0" smtClean="0"/>
              <a:t>■私の結論は，「保証債務という債務も，担保物権という物権も存在しない」という過激な思想なので，私は，これを「担保法革命」と呼んでいますが，内容は，いたってシンプルです。</a:t>
            </a:r>
            <a:endParaRPr kumimoji="1" lang="en-US" altLang="ja-JP" sz="1200" dirty="0" smtClean="0"/>
          </a:p>
          <a:p>
            <a:r>
              <a:rPr kumimoji="1" lang="ja-JP" altLang="en-US" sz="1200" dirty="0" smtClean="0"/>
              <a:t>■ごまかしを許さないという一貫した態度で民法に向き合えば，誰でも到達できる結論にすぎないと，私は考えています。</a:t>
            </a:r>
            <a:endParaRPr kumimoji="1" lang="en-US" altLang="ja-JP" sz="1200"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2015/6/27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6</a:t>
            </a:fld>
            <a:endParaRPr kumimoji="1" lang="ja-JP" altLang="en-US"/>
          </a:p>
        </p:txBody>
      </p:sp>
    </p:spTree>
    <p:extLst>
      <p:ext uri="{BB962C8B-B14F-4D97-AF65-F5344CB8AC3E}">
        <p14:creationId xmlns:p14="http://schemas.microsoft.com/office/powerpoint/2010/main" val="1219924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通説は，保証を主たる債務とは別個・独立の「債務」だと考えていますが，ここでは，債務と保証との決定的な違いを説明します。</a:t>
            </a:r>
            <a:endParaRPr kumimoji="1" lang="en-US" altLang="ja-JP" dirty="0" smtClean="0"/>
          </a:p>
          <a:p>
            <a:r>
              <a:rPr kumimoji="1" lang="ja-JP" altLang="en-US" dirty="0" smtClean="0"/>
              <a:t>★まず，保証人がいる債務について，債務者が債務を弁済した場合に，どのような効果が生じるのでしょうか</a:t>
            </a:r>
            <a:r>
              <a:rPr kumimoji="1" lang="en-US" altLang="ja-JP" dirty="0" smtClean="0"/>
              <a:t>?</a:t>
            </a:r>
            <a:r>
              <a:rPr kumimoji="1" lang="ja-JP" altLang="en-US" dirty="0" smtClean="0"/>
              <a:t>■</a:t>
            </a:r>
            <a:endParaRPr kumimoji="1" lang="en-US" altLang="ja-JP" dirty="0" smtClean="0"/>
          </a:p>
          <a:p>
            <a:r>
              <a:rPr kumimoji="1" lang="ja-JP" altLang="en-US" dirty="0" smtClean="0"/>
              <a:t>★債務者が債務を弁済すると，債務は消滅します。</a:t>
            </a:r>
            <a:endParaRPr kumimoji="1" lang="en-US" altLang="ja-JP" dirty="0" smtClean="0"/>
          </a:p>
          <a:p>
            <a:r>
              <a:rPr kumimoji="1" lang="ja-JP" altLang="en-US" dirty="0" smtClean="0"/>
              <a:t>■同時に，保証もフジュウ性によって消滅します。■</a:t>
            </a:r>
            <a:endParaRPr kumimoji="1" lang="en-US" altLang="ja-JP" dirty="0" smtClean="0"/>
          </a:p>
          <a:p>
            <a:r>
              <a:rPr kumimoji="1" lang="ja-JP" altLang="en-US" dirty="0" smtClean="0"/>
              <a:t>★つまり，債務者が債務を弁済すると，</a:t>
            </a:r>
            <a:r>
              <a:rPr lang="ja-JP" altLang="en-US" sz="1200" b="1" dirty="0" smtClean="0"/>
              <a:t>債務は消滅</a:t>
            </a:r>
            <a:r>
              <a:rPr lang="ja-JP" altLang="en-US" sz="1200" dirty="0" smtClean="0"/>
              <a:t>し，保証責任もフジュウ性によって消滅するのであり，</a:t>
            </a:r>
            <a:endParaRPr lang="en-US" altLang="ja-JP" sz="1200" dirty="0" smtClean="0"/>
          </a:p>
          <a:p>
            <a:r>
              <a:rPr lang="ja-JP" altLang="en-US" sz="1200" dirty="0" smtClean="0"/>
              <a:t>■この場合には，</a:t>
            </a:r>
            <a:r>
              <a:rPr lang="ja-JP" altLang="en-US" sz="1200" b="1" dirty="0" smtClean="0"/>
              <a:t>求償権は発生しません。</a:t>
            </a:r>
            <a:endParaRPr lang="en-US" altLang="ja-JP" sz="1200" b="1" dirty="0" smtClean="0"/>
          </a:p>
          <a:p>
            <a:r>
              <a:rPr lang="ja-JP" altLang="en-US" sz="1200" b="0" dirty="0" smtClean="0"/>
              <a:t>★つぎに，保証人が債務を弁済した場合に，どのような効果が生じるのでしょうか</a:t>
            </a:r>
            <a:r>
              <a:rPr lang="en-US" altLang="ja-JP" sz="1200" b="0" dirty="0" smtClean="0"/>
              <a:t>?</a:t>
            </a:r>
            <a:r>
              <a:rPr lang="ja-JP" altLang="en-US" sz="1200" b="0" dirty="0" smtClean="0"/>
              <a:t>■</a:t>
            </a:r>
            <a:endParaRPr lang="en-US" altLang="ja-JP" sz="1200" b="0" dirty="0" smtClean="0"/>
          </a:p>
          <a:p>
            <a:r>
              <a:rPr lang="ja-JP" altLang="en-US" sz="1200" b="0" dirty="0" smtClean="0"/>
              <a:t>★保証人が債務を弁済すると，債務は消滅せず，</a:t>
            </a:r>
            <a:r>
              <a:rPr lang="ja-JP" altLang="en-US" sz="1200" dirty="0" smtClean="0"/>
              <a:t>保証人の求償権を確保するために，債権は，債権者から保証人へと自動的に移転します。これを法定移転とか，弁済による代位とかいいます。</a:t>
            </a:r>
            <a:endParaRPr lang="en-US" altLang="ja-JP" sz="1200" dirty="0" smtClean="0"/>
          </a:p>
          <a:p>
            <a:r>
              <a:rPr lang="ja-JP" altLang="en-US" sz="1200" dirty="0" smtClean="0"/>
              <a:t>★この場合には，</a:t>
            </a:r>
            <a:r>
              <a:rPr lang="ja-JP" altLang="en-US" sz="1200" b="1" dirty="0" smtClean="0"/>
              <a:t>求償権が発生し，</a:t>
            </a:r>
            <a:r>
              <a:rPr lang="ja-JP" altLang="en-US" sz="1200" b="0" dirty="0" smtClean="0"/>
              <a:t>民法</a:t>
            </a:r>
            <a:r>
              <a:rPr lang="en-US" altLang="ja-JP" sz="1200" b="0" dirty="0" smtClean="0"/>
              <a:t>500</a:t>
            </a:r>
            <a:r>
              <a:rPr lang="ja-JP" altLang="en-US" sz="1200" b="0" dirty="0" smtClean="0"/>
              <a:t>条の弁済による代位が生じるのです。</a:t>
            </a:r>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2015/6/27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7</a:t>
            </a:fld>
            <a:endParaRPr kumimoji="1" lang="ja-JP" altLang="en-US"/>
          </a:p>
        </p:txBody>
      </p:sp>
    </p:spTree>
    <p:extLst>
      <p:ext uri="{BB962C8B-B14F-4D97-AF65-F5344CB8AC3E}">
        <p14:creationId xmlns:p14="http://schemas.microsoft.com/office/powerpoint/2010/main" val="2907995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★保証人の保護は，なぜ必要なのでしょうか</a:t>
            </a:r>
            <a:r>
              <a:rPr kumimoji="1" lang="en-US" altLang="ja-JP" dirty="0" smtClean="0"/>
              <a:t>?</a:t>
            </a:r>
            <a:r>
              <a:rPr kumimoji="1" lang="ja-JP" altLang="en-US" dirty="0" smtClean="0"/>
              <a:t>　</a:t>
            </a:r>
            <a:endParaRPr kumimoji="1" lang="en-US" altLang="ja-JP" dirty="0" smtClean="0"/>
          </a:p>
          <a:p>
            <a:r>
              <a:rPr kumimoji="1" lang="ja-JP" altLang="en-US" dirty="0" smtClean="0"/>
              <a:t>■民法は，当事者の自由平等を原則としており，弱者保護を前面に出すことがないのが原則です。</a:t>
            </a:r>
            <a:endParaRPr kumimoji="1" lang="en-US" altLang="ja-JP" dirty="0" smtClean="0"/>
          </a:p>
          <a:p>
            <a:r>
              <a:rPr kumimoji="1" lang="ja-JP" altLang="en-US" dirty="0" smtClean="0"/>
              <a:t>■しかし，保証については，民法は，保証人の保護に終始しています。</a:t>
            </a:r>
            <a:endParaRPr kumimoji="1" lang="en-US" altLang="ja-JP" dirty="0" smtClean="0"/>
          </a:p>
          <a:p>
            <a:r>
              <a:rPr kumimoji="1" lang="ja-JP" altLang="en-US" dirty="0" smtClean="0"/>
              <a:t>★民法は，どのような方法で保証人を保護しているのでしょうか？</a:t>
            </a:r>
            <a:endParaRPr kumimoji="1" lang="en-US" altLang="ja-JP" dirty="0" smtClean="0"/>
          </a:p>
          <a:p>
            <a:r>
              <a:rPr kumimoji="1" lang="ja-JP" altLang="en-US" dirty="0" smtClean="0"/>
              <a:t>■ここでは，第</a:t>
            </a:r>
            <a:r>
              <a:rPr kumimoji="1" lang="en-US" altLang="ja-JP" dirty="0" smtClean="0"/>
              <a:t>1</a:t>
            </a:r>
            <a:r>
              <a:rPr kumimoji="1" lang="ja-JP" altLang="en-US" dirty="0" smtClean="0"/>
              <a:t>に，保証のフジュウ性，第</a:t>
            </a:r>
            <a:r>
              <a:rPr kumimoji="1" lang="en-US" altLang="ja-JP" dirty="0" smtClean="0"/>
              <a:t>2</a:t>
            </a:r>
            <a:r>
              <a:rPr kumimoji="1" lang="ja-JP" altLang="en-US" dirty="0" smtClean="0"/>
              <a:t>に，債権者による保証の補充性を害する行為による保証人の免責，第</a:t>
            </a:r>
            <a:r>
              <a:rPr kumimoji="1" lang="en-US" altLang="ja-JP" dirty="0" smtClean="0"/>
              <a:t>3</a:t>
            </a:r>
            <a:r>
              <a:rPr kumimoji="1" lang="ja-JP" altLang="en-US" dirty="0" smtClean="0"/>
              <a:t>に，保証人の求償権を害する債権者の行為による保証人の免責など，民法における保証人の保護の法理と構造について，説明します。</a:t>
            </a:r>
            <a:endParaRPr kumimoji="1" lang="en-US" altLang="ja-JP" dirty="0" smtClean="0"/>
          </a:p>
          <a:p>
            <a:r>
              <a:rPr kumimoji="1" lang="ja-JP" altLang="en-US" dirty="0" smtClean="0"/>
              <a:t>■保証人の保護は緊急の課題です。わが国においては，保証契約は，生活に欠かせないものとなっています。皆さんが，大学に入学できたのも，保証人が要るからです。親元を離れて，下宿生活をしているヒトなら</a:t>
            </a:r>
            <a:r>
              <a:rPr kumimoji="1" lang="ja-JP" altLang="en-US" dirty="0" smtClean="0"/>
              <a:t>，賃貸借契約を締結するに際して，かならず</a:t>
            </a:r>
            <a:r>
              <a:rPr kumimoji="1" lang="ja-JP" altLang="en-US" dirty="0" smtClean="0"/>
              <a:t>，保証人を探して，保証契約を締結しているはずです。</a:t>
            </a:r>
            <a:endParaRPr kumimoji="1" lang="en-US" altLang="ja-JP" dirty="0" smtClean="0"/>
          </a:p>
          <a:p>
            <a:r>
              <a:rPr kumimoji="1" lang="ja-JP" altLang="en-US" dirty="0" smtClean="0"/>
              <a:t>■親が親戚や友人の保証人になったために，あおりを受けて破産状態に陥り，学費を稼ぐためにアルバイトをしているというヒトもいることでしょう。</a:t>
            </a:r>
            <a:endParaRPr kumimoji="1" lang="en-US" altLang="ja-JP" dirty="0" smtClean="0"/>
          </a:p>
          <a:p>
            <a:r>
              <a:rPr kumimoji="1" lang="ja-JP" altLang="en-US" dirty="0" smtClean="0"/>
              <a:t>■しかし，原則に立ち返るならば，現代社会においては，リスク回避の手段</a:t>
            </a:r>
            <a:r>
              <a:rPr kumimoji="1" lang="ja-JP" altLang="en-US" dirty="0" smtClean="0"/>
              <a:t>も，保険等の有償</a:t>
            </a:r>
            <a:r>
              <a:rPr kumimoji="1" lang="ja-JP" altLang="en-US" dirty="0" smtClean="0"/>
              <a:t>契約で行うべきです。</a:t>
            </a:r>
            <a:endParaRPr kumimoji="1" lang="en-US" altLang="ja-JP" dirty="0" smtClean="0"/>
          </a:p>
          <a:p>
            <a:r>
              <a:rPr kumimoji="1" lang="ja-JP" altLang="en-US" dirty="0" smtClean="0"/>
              <a:t>■無償で，その上，無限責任を保証人に負担させるという保証契約，すなわち，保証人の全財産を担保に差し出させるという保証契約は，本来なら，公序良俗に違反して無効となるべき契約です。</a:t>
            </a:r>
            <a:endParaRPr kumimoji="1" lang="en-US" altLang="ja-JP" dirty="0" smtClean="0"/>
          </a:p>
          <a:p>
            <a:r>
              <a:rPr kumimoji="1" lang="ja-JP" altLang="en-US" dirty="0" smtClean="0"/>
              <a:t>■それが，有効な契約となっているのは，民法が，保証人を保護するために，</a:t>
            </a:r>
            <a:r>
              <a:rPr kumimoji="1" lang="ja-JP" altLang="en-US" smtClean="0"/>
              <a:t>フジュウ性</a:t>
            </a:r>
            <a:r>
              <a:rPr kumimoji="1" lang="ja-JP" altLang="en-US" smtClean="0"/>
              <a:t>，補充性，求償権の確保等</a:t>
            </a:r>
            <a:r>
              <a:rPr kumimoji="1" lang="ja-JP" altLang="en-US" dirty="0" smtClean="0"/>
              <a:t>，保証人を免責する</a:t>
            </a:r>
            <a:r>
              <a:rPr kumimoji="1" lang="ja-JP" altLang="en-US" smtClean="0"/>
              <a:t>ため</a:t>
            </a:r>
            <a:r>
              <a:rPr kumimoji="1" lang="ja-JP" altLang="en-US" smtClean="0"/>
              <a:t>の最大限の規定</a:t>
            </a:r>
            <a:r>
              <a:rPr kumimoji="1" lang="ja-JP" altLang="en-US" dirty="0" smtClean="0"/>
              <a:t>を用意しているからです。</a:t>
            </a:r>
            <a:endParaRPr kumimoji="1" lang="en-US" altLang="ja-JP" dirty="0" smtClean="0"/>
          </a:p>
          <a:p>
            <a:r>
              <a:rPr kumimoji="1" lang="ja-JP" altLang="en-US" dirty="0" smtClean="0"/>
              <a:t>★したがって，民法における保証の規定を保証人の不利に変更する契約は，原則として無効と考えるべきではないでしょうか</a:t>
            </a:r>
            <a:r>
              <a:rPr kumimoji="1" lang="en-US" altLang="ja-JP" dirty="0" smtClean="0"/>
              <a:t>?</a:t>
            </a:r>
          </a:p>
          <a:p>
            <a:r>
              <a:rPr kumimoji="1" lang="ja-JP" altLang="en-US" dirty="0" smtClean="0"/>
              <a:t>■すなわち，保証の規定は，編面的強行規定なのではないでしょうか</a:t>
            </a:r>
            <a:r>
              <a:rPr kumimoji="1" lang="en-US" altLang="ja-JP" dirty="0" smtClean="0"/>
              <a:t>?</a:t>
            </a:r>
          </a:p>
          <a:p>
            <a:r>
              <a:rPr kumimoji="1" lang="ja-JP" altLang="en-US" dirty="0" smtClean="0"/>
              <a:t>■これが，この講義での大きな問題点です。</a:t>
            </a:r>
            <a:endParaRPr kumimoji="1" lang="en-US" altLang="ja-JP" dirty="0" smtClean="0"/>
          </a:p>
          <a:p>
            <a:endParaRPr kumimoji="1" lang="en-US" altLang="ja-JP" dirty="0" smtClean="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2015/6/27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8</a:t>
            </a:fld>
            <a:endParaRPr kumimoji="1" lang="ja-JP" altLang="en-US"/>
          </a:p>
        </p:txBody>
      </p:sp>
    </p:spTree>
    <p:extLst>
      <p:ext uri="{BB962C8B-B14F-4D97-AF65-F5344CB8AC3E}">
        <p14:creationId xmlns:p14="http://schemas.microsoft.com/office/powerpoint/2010/main" val="3938192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民法が保証人保護の筆頭に上げている保証のフジュウ性について説明します。まずは，債務と保証の違いの復習です。</a:t>
            </a:r>
            <a:endParaRPr kumimoji="1" lang="en-US" altLang="ja-JP" dirty="0" smtClean="0"/>
          </a:p>
          <a:p>
            <a:r>
              <a:rPr kumimoji="1" lang="ja-JP" altLang="en-US" dirty="0" smtClean="0"/>
              <a:t>★保証人保護の切り札となるフジュウ性は，債務者本人が債務を弁済した時のみに生じる現象です。■</a:t>
            </a:r>
            <a:endParaRPr kumimoji="1" lang="en-US" altLang="ja-JP" dirty="0" smtClean="0"/>
          </a:p>
          <a:p>
            <a:r>
              <a:rPr kumimoji="1" lang="ja-JP" altLang="en-US" dirty="0" smtClean="0"/>
              <a:t>★債務者本人が弁済した時は，弁済によって債務は消滅し，同時に，その債務を肩代わりして弁済する保証人の責任も消滅します。これが，フジュウ性の意味です。</a:t>
            </a:r>
            <a:endParaRPr kumimoji="1" lang="en-US" altLang="ja-JP" dirty="0" smtClean="0"/>
          </a:p>
          <a:p>
            <a:r>
              <a:rPr kumimoji="1" lang="ja-JP" altLang="en-US" dirty="0" smtClean="0"/>
              <a:t>■このフジュウ性によって，保証人は免責され，保護されます。</a:t>
            </a:r>
            <a:endParaRPr kumimoji="1" lang="en-US" altLang="ja-JP" dirty="0" smtClean="0"/>
          </a:p>
          <a:p>
            <a:r>
              <a:rPr kumimoji="1" lang="ja-JP" altLang="en-US" dirty="0" smtClean="0"/>
              <a:t>★これに対して，保証人が，債務者に代わって弁済した場合には，フジュウ性は生じません。■</a:t>
            </a:r>
            <a:endParaRPr kumimoji="1" lang="en-US" altLang="ja-JP" dirty="0" smtClean="0"/>
          </a:p>
          <a:p>
            <a:r>
              <a:rPr kumimoji="1" lang="ja-JP" altLang="en-US" dirty="0" smtClean="0"/>
              <a:t>★債務者に代わって，保証人が，利害関係のある第三者として弁済すると，債権は消滅せず，保証人の求償権を確保するために，民法</a:t>
            </a:r>
            <a:r>
              <a:rPr kumimoji="1" lang="en-US" altLang="ja-JP" dirty="0" smtClean="0"/>
              <a:t>500</a:t>
            </a:r>
            <a:r>
              <a:rPr kumimoji="1" lang="ja-JP" altLang="en-US" dirty="0" smtClean="0"/>
              <a:t>条以下の規定によって，保証人が，債権者に代位して，債務者に対して債権を行使することができます。</a:t>
            </a:r>
            <a:endParaRPr kumimoji="1" lang="en-US" altLang="ja-JP" dirty="0" smtClean="0"/>
          </a:p>
          <a:p>
            <a:r>
              <a:rPr kumimoji="1" lang="ja-JP" altLang="en-US" dirty="0" smtClean="0"/>
              <a:t>■これが，保証人が求償権を有することによって免責されるという民法の仕組みです。</a:t>
            </a:r>
            <a:endParaRPr kumimoji="1" lang="en-US" altLang="ja-JP" dirty="0" smtClean="0"/>
          </a:p>
          <a:p>
            <a:endParaRPr kumimoji="1" lang="ja-JP" altLang="en-US" dirty="0"/>
          </a:p>
        </p:txBody>
      </p:sp>
      <p:sp>
        <p:nvSpPr>
          <p:cNvPr id="4" name="ヘッダー プレースホルダー 3"/>
          <p:cNvSpPr>
            <a:spLocks noGrp="1"/>
          </p:cNvSpPr>
          <p:nvPr>
            <p:ph type="hdr" sz="quarter" idx="10"/>
          </p:nvPr>
        </p:nvSpPr>
        <p:spPr/>
        <p:txBody>
          <a:bodyPr/>
          <a:lstStyle/>
          <a:p>
            <a:r>
              <a:rPr kumimoji="1" lang="en-US" altLang="ja-JP" smtClean="0"/>
              <a:t>Lecture on Obligation, 2015</a:t>
            </a:r>
            <a:endParaRPr kumimoji="1" lang="ja-JP" altLang="en-US"/>
          </a:p>
        </p:txBody>
      </p:sp>
      <p:sp>
        <p:nvSpPr>
          <p:cNvPr id="5" name="日付プレースホルダー 4"/>
          <p:cNvSpPr>
            <a:spLocks noGrp="1"/>
          </p:cNvSpPr>
          <p:nvPr>
            <p:ph type="dt" idx="11"/>
          </p:nvPr>
        </p:nvSpPr>
        <p:spPr/>
        <p:txBody>
          <a:bodyPr/>
          <a:lstStyle/>
          <a:p>
            <a:fld id="{F9BC9BB0-60D3-47A4-AF1F-18992473E97B}" type="datetime1">
              <a:rPr kumimoji="1" lang="ja-JP" altLang="en-US" smtClean="0"/>
              <a:t>2015/6/27</a:t>
            </a:fld>
            <a:endParaRPr kumimoji="1" lang="ja-JP" altLang="en-US"/>
          </a:p>
        </p:txBody>
      </p:sp>
      <p:sp>
        <p:nvSpPr>
          <p:cNvPr id="6" name="フッター プレースホルダー 5"/>
          <p:cNvSpPr>
            <a:spLocks noGrp="1"/>
          </p:cNvSpPr>
          <p:nvPr>
            <p:ph type="ftr" sz="quarter" idx="12"/>
          </p:nvPr>
        </p:nvSpPr>
        <p:spPr/>
        <p:txBody>
          <a:bodyPr/>
          <a:lstStyle/>
          <a:p>
            <a:r>
              <a:rPr kumimoji="1" lang="en-US" altLang="ja-JP" smtClean="0"/>
              <a:t>KAGAYAMA Shigeru</a:t>
            </a:r>
            <a:endParaRPr kumimoji="1" lang="ja-JP" altLang="en-US"/>
          </a:p>
        </p:txBody>
      </p:sp>
      <p:sp>
        <p:nvSpPr>
          <p:cNvPr id="7" name="スライド番号プレースホルダー 6"/>
          <p:cNvSpPr>
            <a:spLocks noGrp="1"/>
          </p:cNvSpPr>
          <p:nvPr>
            <p:ph type="sldNum" sz="quarter" idx="13"/>
          </p:nvPr>
        </p:nvSpPr>
        <p:spPr/>
        <p:txBody>
          <a:bodyPr/>
          <a:lstStyle/>
          <a:p>
            <a:fld id="{817EC7A2-DCFF-4874-A38D-C5AEF563B38D}" type="slidenum">
              <a:rPr kumimoji="1" lang="ja-JP" altLang="en-US" smtClean="0"/>
              <a:t>9</a:t>
            </a:fld>
            <a:endParaRPr kumimoji="1" lang="ja-JP" altLang="en-US"/>
          </a:p>
        </p:txBody>
      </p:sp>
    </p:spTree>
    <p:extLst>
      <p:ext uri="{BB962C8B-B14F-4D97-AF65-F5344CB8AC3E}">
        <p14:creationId xmlns:p14="http://schemas.microsoft.com/office/powerpoint/2010/main" val="3940204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268760"/>
            <a:ext cx="7772400" cy="1470025"/>
          </a:xfrm>
        </p:spPr>
        <p:txBody>
          <a:bodyPr>
            <a:normAutofit/>
          </a:bodyPr>
          <a:lstStyle>
            <a:lvl1pPr>
              <a:defRPr sz="4800"/>
            </a:lvl1pPr>
          </a:lstStyle>
          <a:p>
            <a:r>
              <a:rPr kumimoji="1" lang="ja-JP" altLang="en-US" dirty="0" smtClean="0"/>
              <a:t>マスタ タイトルの書式設定</a:t>
            </a:r>
            <a:endParaRPr kumimoji="1" lang="ja-JP" altLang="en-US" dirty="0"/>
          </a:p>
        </p:txBody>
      </p:sp>
      <p:sp>
        <p:nvSpPr>
          <p:cNvPr id="3" name="サブタイトル 2"/>
          <p:cNvSpPr>
            <a:spLocks noGrp="1"/>
          </p:cNvSpPr>
          <p:nvPr>
            <p:ph type="subTitle" idx="1"/>
          </p:nvPr>
        </p:nvSpPr>
        <p:spPr>
          <a:xfrm>
            <a:off x="1371600" y="3886200"/>
            <a:ext cx="6400800" cy="1752600"/>
          </a:xfrm>
        </p:spPr>
        <p:txBody>
          <a:bodyPr>
            <a:normAutofit/>
          </a:bodyPr>
          <a:lstStyle>
            <a:lvl1pPr marL="0" indent="0" algn="ctr">
              <a:buNone/>
              <a:defRPr sz="3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dirty="0" smtClean="0"/>
              <a:t>マスタ サブタイトルの書式設定</a:t>
            </a:r>
            <a:endParaRPr kumimoji="1" lang="ja-JP" altLang="en-US" dirty="0"/>
          </a:p>
        </p:txBody>
      </p:sp>
      <p:sp>
        <p:nvSpPr>
          <p:cNvPr id="4" name="日付プレースホルダ 3"/>
          <p:cNvSpPr>
            <a:spLocks noGrp="1"/>
          </p:cNvSpPr>
          <p:nvPr>
            <p:ph type="dt" sz="half" idx="10"/>
          </p:nvPr>
        </p:nvSpPr>
        <p:spPr/>
        <p:txBody>
          <a:bodyPr/>
          <a:lstStyle/>
          <a:p>
            <a:fld id="{BC79D94E-EABC-4A20-AC42-5FD1B3026CF2}" type="datetime1">
              <a:rPr kumimoji="1" lang="ja-JP" altLang="en-US" smtClean="0"/>
              <a:t>2015/6/27</a:t>
            </a:fld>
            <a:endParaRPr kumimoji="1" lang="ja-JP" altLang="en-US"/>
          </a:p>
        </p:txBody>
      </p:sp>
      <p:sp>
        <p:nvSpPr>
          <p:cNvPr id="5" name="フッター プレースホルダ 4"/>
          <p:cNvSpPr>
            <a:spLocks noGrp="1"/>
          </p:cNvSpPr>
          <p:nvPr>
            <p:ph type="ftr" sz="quarter" idx="11"/>
          </p:nvPr>
        </p:nvSpPr>
        <p:spPr/>
        <p:txBody>
          <a:bodyPr/>
          <a:lstStyle/>
          <a:p>
            <a:r>
              <a:rPr lang="en-US" altLang="ja-JP" smtClean="0"/>
              <a:t>Lecture on Obligation 2015</a:t>
            </a:r>
            <a:endParaRPr lang="ja-JP" altLang="en-US" dirty="0" smtClean="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9B3B47C-4BFA-482C-A6CE-01F2AE0D587F}" type="datetime1">
              <a:rPr kumimoji="1" lang="ja-JP" altLang="en-US" smtClean="0"/>
              <a:t>2015/6/27</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931F970-BCD5-4422-B06B-22F162EB461D}" type="datetime1">
              <a:rPr kumimoji="1" lang="ja-JP" altLang="en-US" smtClean="0"/>
              <a:t>2015/6/27</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B4556E4-BA88-44DA-A2DC-9F00D4E3B34F}" type="datetime1">
              <a:rPr kumimoji="1" lang="ja-JP" altLang="en-US" smtClean="0"/>
              <a:t>2015/6/27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274255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57200" y="1600200"/>
            <a:ext cx="8229600" cy="4525963"/>
          </a:xfrm>
          <a:prstGeom prst="rect">
            <a:avLst/>
          </a:prstGeo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E74194A-E3C4-4045-ABDB-713BA39AA5EF}" type="datetime1">
              <a:rPr kumimoji="1" lang="ja-JP" altLang="en-US" smtClean="0"/>
              <a:t>2015/6/27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19361138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EE87FBB-5D1E-4792-8B0D-979EE7E07325}" type="datetime1">
              <a:rPr kumimoji="1" lang="ja-JP" altLang="en-US" smtClean="0"/>
              <a:t>2015/6/27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2234161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616EE24-1994-46B0-9BEA-865F0FADE193}" type="datetime1">
              <a:rPr kumimoji="1" lang="ja-JP" altLang="en-US" smtClean="0"/>
              <a:t>2015/6/27</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7" name="スライド番号プレースホルダー 6"/>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921303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2ADCDEF-53A9-4B74-B49F-E79CEF9D273D}" type="datetime1">
              <a:rPr kumimoji="1" lang="ja-JP" altLang="en-US" smtClean="0"/>
              <a:t>2015/6/27</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9" name="スライド番号プレースホルダー 8"/>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8544533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6DF61B1-3C45-4089-A1ED-BCD750C6665D}" type="datetime1">
              <a:rPr kumimoji="1" lang="ja-JP" altLang="en-US" smtClean="0"/>
              <a:t>2015/6/27</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5" name="スライド番号プレースホルダー 4"/>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20628021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82512FE-EE1E-4D1F-9FBC-BCB151FC742D}" type="datetime1">
              <a:rPr kumimoji="1" lang="ja-JP" altLang="en-US" smtClean="0"/>
              <a:t>2015/6/27</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4" name="スライド番号プレースホルダー 3"/>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1108350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D6D2C15-91D7-476D-B2F2-32958EEFDA63}" type="datetime1">
              <a:rPr kumimoji="1" lang="ja-JP" altLang="en-US" smtClean="0"/>
              <a:t>2015/6/27</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7" name="スライド番号プレースホルダー 6"/>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407127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944C20F-1894-4EF5-BCF1-1604723F0DE7}" type="datetime1">
              <a:rPr kumimoji="1" lang="ja-JP" altLang="en-US" smtClean="0"/>
              <a:t>2015/6/27</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CCA6A80-4186-4E8F-B85E-75ED1AB1636B}" type="datetime1">
              <a:rPr kumimoji="1" lang="ja-JP" altLang="en-US" smtClean="0"/>
              <a:t>2015/6/27</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7" name="スライド番号プレースホルダー 6"/>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8011152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1600200"/>
            <a:ext cx="8229600" cy="4525963"/>
          </a:xfrm>
          <a:prstGeom prst="rect">
            <a:avLst/>
          </a:prstGeo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CEAE16A-1A08-49FA-8CDC-520F26D1E3CA}" type="datetime1">
              <a:rPr kumimoji="1" lang="ja-JP" altLang="en-US" smtClean="0"/>
              <a:t>2015/6/27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30884184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a:prstGeom prst="rect">
            <a:avLst/>
          </a:prstGeo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0D496A-B49E-4471-83FD-3EDA7368C7AD}" type="datetime1">
              <a:rPr kumimoji="1" lang="ja-JP" altLang="en-US" smtClean="0"/>
              <a:t>2015/6/27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3E80BECE-F5FE-4480-9557-6E25550DFE25}" type="slidenum">
              <a:rPr kumimoji="1" lang="ja-JP" altLang="en-US" smtClean="0"/>
              <a:t>‹#›</a:t>
            </a:fld>
            <a:endParaRPr kumimoji="1" lang="ja-JP" altLang="en-US"/>
          </a:p>
        </p:txBody>
      </p:sp>
    </p:spTree>
    <p:extLst>
      <p:ext uri="{BB962C8B-B14F-4D97-AF65-F5344CB8AC3E}">
        <p14:creationId xmlns:p14="http://schemas.microsoft.com/office/powerpoint/2010/main" val="2679411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8002B99A-82ED-4B7E-B33A-D1B80DD70D7F}" type="datetime1">
              <a:rPr kumimoji="1" lang="ja-JP" altLang="en-US" smtClean="0"/>
              <a:t>2015/6/27</a:t>
            </a:fld>
            <a:endParaRPr kumimoji="1" lang="ja-JP" altLang="en-US"/>
          </a:p>
        </p:txBody>
      </p:sp>
      <p:sp>
        <p:nvSpPr>
          <p:cNvPr id="5" name="フッター プレースホルダ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BD24C95B-C837-4F5F-A9FA-2506816D8744}" type="datetime1">
              <a:rPr kumimoji="1" lang="ja-JP" altLang="en-US" smtClean="0"/>
              <a:t>2015/6/27</a:t>
            </a:fld>
            <a:endParaRPr kumimoji="1" lang="ja-JP" altLang="en-US"/>
          </a:p>
        </p:txBody>
      </p:sp>
      <p:sp>
        <p:nvSpPr>
          <p:cNvPr id="6" name="フッター プレースホルダ 5"/>
          <p:cNvSpPr>
            <a:spLocks noGrp="1"/>
          </p:cNvSpPr>
          <p:nvPr>
            <p:ph type="ftr" sz="quarter" idx="11"/>
          </p:nvPr>
        </p:nvSpPr>
        <p:spPr/>
        <p:txBody>
          <a:bodyPr/>
          <a:lstStyle/>
          <a:p>
            <a:r>
              <a:rPr lang="en-US" altLang="ja-JP" smtClean="0"/>
              <a:t>Lecture on Obligation 2015</a:t>
            </a:r>
            <a:endParaRPr lang="ja-JP" altLang="en-US" dirty="0" smtClean="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D0349C8-987E-4AE3-9BDE-744081962E48}" type="datetime1">
              <a:rPr kumimoji="1" lang="ja-JP" altLang="en-US" smtClean="0"/>
              <a:t>2015/6/27</a:t>
            </a:fld>
            <a:endParaRPr kumimoji="1" lang="ja-JP" altLang="en-US"/>
          </a:p>
        </p:txBody>
      </p:sp>
      <p:sp>
        <p:nvSpPr>
          <p:cNvPr id="8" name="フッター プレースホルダ 7"/>
          <p:cNvSpPr>
            <a:spLocks noGrp="1"/>
          </p:cNvSpPr>
          <p:nvPr>
            <p:ph type="ftr" sz="quarter" idx="11"/>
          </p:nvPr>
        </p:nvSpPr>
        <p:spPr/>
        <p:txBody>
          <a:bodyPr/>
          <a:lstStyle/>
          <a:p>
            <a:r>
              <a:rPr lang="en-US" altLang="ja-JP" smtClean="0"/>
              <a:t>Lecture on Obligation 2015</a:t>
            </a:r>
            <a:endParaRPr lang="ja-JP" altLang="en-US" dirty="0" smtClean="0"/>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44D654CD-FF60-4B6A-90F9-32643565A062}" type="datetime1">
              <a:rPr kumimoji="1" lang="ja-JP" altLang="en-US" smtClean="0"/>
              <a:t>2015/6/27</a:t>
            </a:fld>
            <a:endParaRPr kumimoji="1" lang="ja-JP" altLang="en-US"/>
          </a:p>
        </p:txBody>
      </p:sp>
      <p:sp>
        <p:nvSpPr>
          <p:cNvPr id="4" name="フッター プレースホルダ 3"/>
          <p:cNvSpPr>
            <a:spLocks noGrp="1"/>
          </p:cNvSpPr>
          <p:nvPr>
            <p:ph type="ftr" sz="quarter" idx="11"/>
          </p:nvPr>
        </p:nvSpPr>
        <p:spPr>
          <a:xfrm>
            <a:off x="3124200" y="6381328"/>
            <a:ext cx="2895600" cy="365125"/>
          </a:xfrm>
        </p:spPr>
        <p:txBody>
          <a:bodyPr/>
          <a:lstStyle/>
          <a:p>
            <a:r>
              <a:rPr lang="en-US" altLang="ja-JP" smtClean="0"/>
              <a:t>Lecture on Obligation 2015</a:t>
            </a:r>
            <a:endParaRPr lang="ja-JP" altLang="en-US" dirty="0" smtClean="0"/>
          </a:p>
        </p:txBody>
      </p:sp>
      <p:sp>
        <p:nvSpPr>
          <p:cNvPr id="5" name="スライド番号プレースホルダ 4"/>
          <p:cNvSpPr>
            <a:spLocks noGrp="1"/>
          </p:cNvSpPr>
          <p:nvPr>
            <p:ph type="sldNum" sz="quarter" idx="12"/>
          </p:nvPr>
        </p:nvSpPr>
        <p:spPr>
          <a:xfrm>
            <a:off x="6553200" y="6376243"/>
            <a:ext cx="2133600" cy="365125"/>
          </a:xfrm>
        </p:spPr>
        <p:txBody>
          <a:bodyPr/>
          <a:lstStyle/>
          <a:p>
            <a:fld id="{D2D8002D-B5B0-4BAC-B1F6-782DDCCE6D9C}"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17275CE-14C6-434F-BB9D-4F07BBD39A38}" type="datetime1">
              <a:rPr kumimoji="1" lang="ja-JP" altLang="en-US" smtClean="0"/>
              <a:t>2015/6/27</a:t>
            </a:fld>
            <a:endParaRPr kumimoji="1" lang="ja-JP" altLang="en-US"/>
          </a:p>
        </p:txBody>
      </p:sp>
      <p:sp>
        <p:nvSpPr>
          <p:cNvPr id="3" name="フッター プレースホルダ 2"/>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0B23B01B-181D-4C84-85D1-BEF95F31D93F}" type="datetime1">
              <a:rPr kumimoji="1" lang="ja-JP" altLang="en-US" smtClean="0"/>
              <a:t>2015/6/27</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4390C0D-2A37-471D-8A82-56E2A583366C}" type="datetime1">
              <a:rPr kumimoji="1" lang="ja-JP" altLang="en-US" smtClean="0"/>
              <a:t>2015/6/27</a:t>
            </a:fld>
            <a:endParaRPr kumimoji="1" lang="ja-JP" altLang="en-US"/>
          </a:p>
        </p:txBody>
      </p:sp>
      <p:sp>
        <p:nvSpPr>
          <p:cNvPr id="6" name="フッター プレースホルダ 5"/>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 Target="../slides/slide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 Target="../slides/slide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 Target="../slides/slide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 Target="../slides/slide2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D330D2-5C12-4B0D-BEBB-4B2C10D6871A}" type="datetime1">
              <a:rPr kumimoji="1" lang="ja-JP" altLang="en-US" smtClean="0"/>
              <a:t>2015/6/27</a:t>
            </a:fld>
            <a:endParaRPr kumimoji="1"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Lecture on Obligation 2015</a:t>
            </a:r>
            <a:endParaRPr kumimoji="1"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
        <p:nvSpPr>
          <p:cNvPr id="7" name="動作設定ボタン : 最初 6">
            <a:hlinkClick r:id="rId13" action="ppaction://hlinksldjump" highlightClick="1"/>
          </p:cNvPr>
          <p:cNvSpPr/>
          <p:nvPr userDrawn="1"/>
        </p:nvSpPr>
        <p:spPr>
          <a:xfrm>
            <a:off x="2455199" y="6361475"/>
            <a:ext cx="360000" cy="360000"/>
          </a:xfrm>
          <a:prstGeom prst="actionButtonBeginning">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動作設定ボタン : 最後 7">
            <a:hlinkClick r:id="" action="ppaction://hlinkshowjump?jump=lastslide" highlightClick="1"/>
          </p:cNvPr>
          <p:cNvSpPr/>
          <p:nvPr userDrawn="1"/>
        </p:nvSpPr>
        <p:spPr>
          <a:xfrm>
            <a:off x="7740392" y="6362706"/>
            <a:ext cx="360000" cy="360000"/>
          </a:xfrm>
          <a:prstGeom prst="actionButtonEnd">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 戻る 8">
            <a:hlinkClick r:id="" action="ppaction://hlinkshowjump?jump=lastslideviewed" highlightClick="1"/>
          </p:cNvPr>
          <p:cNvSpPr/>
          <p:nvPr userDrawn="1"/>
        </p:nvSpPr>
        <p:spPr>
          <a:xfrm>
            <a:off x="7161696" y="6362706"/>
            <a:ext cx="360000" cy="360000"/>
          </a:xfrm>
          <a:prstGeom prst="actionButtonRetur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動作設定ボタン : ホーム 10">
            <a:hlinkClick r:id="" action="ppaction://hlinkshowjump?jump=firstslide" highlightClick="1"/>
          </p:cNvPr>
          <p:cNvSpPr/>
          <p:nvPr userDrawn="1"/>
        </p:nvSpPr>
        <p:spPr>
          <a:xfrm>
            <a:off x="1953825" y="6361475"/>
            <a:ext cx="360000" cy="360000"/>
          </a:xfrm>
          <a:prstGeom prst="actionButtonHome">
            <a:avLst/>
          </a:prstGeom>
          <a:solidFill>
            <a:schemeClr val="accent1">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動作設定ボタン : 情報 12">
            <a:hlinkClick r:id="rId14" action="ppaction://hlinksldjump" highlightClick="1"/>
          </p:cNvPr>
          <p:cNvSpPr/>
          <p:nvPr userDrawn="1"/>
        </p:nvSpPr>
        <p:spPr>
          <a:xfrm>
            <a:off x="6019800" y="6362706"/>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動作設定ボタン: ヘルプ 17">
            <a:hlinkClick r:id="rId15" action="ppaction://hlinksldjump" highlightClick="1"/>
          </p:cNvPr>
          <p:cNvSpPr/>
          <p:nvPr userDrawn="1"/>
        </p:nvSpPr>
        <p:spPr>
          <a:xfrm>
            <a:off x="2957695" y="6361475"/>
            <a:ext cx="360000" cy="360000"/>
          </a:xfrm>
          <a:prstGeom prst="actionButtonHelp">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動作設定ボタン: ヘルプ 18">
            <a:hlinkClick r:id="" action="ppaction://noaction" highlightClick="1"/>
          </p:cNvPr>
          <p:cNvSpPr/>
          <p:nvPr userDrawn="1"/>
        </p:nvSpPr>
        <p:spPr>
          <a:xfrm>
            <a:off x="6583000" y="6362706"/>
            <a:ext cx="360000" cy="360000"/>
          </a:xfrm>
          <a:prstGeom prst="actionButtonHelp">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E2D9C2-A83E-4C88-B4DF-24AFEC8320EC}" type="datetime1">
              <a:rPr kumimoji="1" lang="ja-JP" altLang="en-US" smtClean="0"/>
              <a:t>2015/6/27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80BECE-F5FE-4480-9557-6E25550DFE25}" type="slidenum">
              <a:rPr kumimoji="1" lang="ja-JP" altLang="en-US" smtClean="0"/>
              <a:t>‹#›</a:t>
            </a:fld>
            <a:endParaRPr kumimoji="1" lang="ja-JP" altLang="en-US"/>
          </a:p>
        </p:txBody>
      </p:sp>
      <p:sp>
        <p:nvSpPr>
          <p:cNvPr id="7"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8" name="動作設定ボタン : 最初 7">
            <a:hlinkClick r:id="" action="ppaction://noaction" highlightClick="1"/>
          </p:cNvPr>
          <p:cNvSpPr/>
          <p:nvPr userDrawn="1"/>
        </p:nvSpPr>
        <p:spPr>
          <a:xfrm>
            <a:off x="2267784" y="6381368"/>
            <a:ext cx="360000" cy="360000"/>
          </a:xfrm>
          <a:prstGeom prst="actionButtonBeginning">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動作設定ボタン : 最後 8">
            <a:hlinkClick r:id="" action="ppaction://hlinkshowjump?jump=lastslide" highlightClick="1"/>
          </p:cNvPr>
          <p:cNvSpPr/>
          <p:nvPr userDrawn="1"/>
        </p:nvSpPr>
        <p:spPr>
          <a:xfrm>
            <a:off x="7380312" y="6381368"/>
            <a:ext cx="360000" cy="360000"/>
          </a:xfrm>
          <a:prstGeom prst="actionButtonEnd">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動作設定ボタン : 戻る 9">
            <a:hlinkClick r:id="" action="ppaction://hlinkshowjump?jump=lastslideviewed" highlightClick="1"/>
          </p:cNvPr>
          <p:cNvSpPr/>
          <p:nvPr userDrawn="1"/>
        </p:nvSpPr>
        <p:spPr>
          <a:xfrm>
            <a:off x="6492731" y="6381368"/>
            <a:ext cx="360000" cy="360000"/>
          </a:xfrm>
          <a:prstGeom prst="actionButtonRetur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動作設定ボタン : 情報 10">
            <a:hlinkClick r:id="" action="ppaction://noaction" highlightClick="1"/>
          </p:cNvPr>
          <p:cNvSpPr/>
          <p:nvPr userDrawn="1"/>
        </p:nvSpPr>
        <p:spPr>
          <a:xfrm>
            <a:off x="5652160" y="6381328"/>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動作設定ボタン : ホーム 11">
            <a:hlinkClick r:id="" action="ppaction://hlinkshowjump?jump=firstslide" highlightClick="1"/>
          </p:cNvPr>
          <p:cNvSpPr/>
          <p:nvPr userDrawn="1"/>
        </p:nvSpPr>
        <p:spPr>
          <a:xfrm>
            <a:off x="1331640" y="6360671"/>
            <a:ext cx="360000" cy="360000"/>
          </a:xfrm>
          <a:prstGeom prst="actionButtonHome">
            <a:avLst/>
          </a:prstGeom>
          <a:solidFill>
            <a:schemeClr val="accent1">
              <a:lumMod val="60000"/>
              <a:lumOff val="40000"/>
            </a:schemeClr>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動作設定ボタン : 情報 12">
            <a:hlinkClick r:id="rId13" action="ppaction://hlinksldjump" highlightClick="1"/>
          </p:cNvPr>
          <p:cNvSpPr/>
          <p:nvPr userDrawn="1"/>
        </p:nvSpPr>
        <p:spPr>
          <a:xfrm>
            <a:off x="3131840" y="6381897"/>
            <a:ext cx="360000" cy="360000"/>
          </a:xfrm>
          <a:prstGeom prst="actionButtonInformation">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71532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6.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6.xml"/><Relationship Id="rId3" Type="http://schemas.openxmlformats.org/officeDocument/2006/relationships/slide" Target="slide3.xml"/><Relationship Id="rId7" Type="http://schemas.openxmlformats.org/officeDocument/2006/relationships/slide" Target="slide9.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slide" Target="slide8.xml"/><Relationship Id="rId5" Type="http://schemas.openxmlformats.org/officeDocument/2006/relationships/slide" Target="slide5.xml"/><Relationship Id="rId4" Type="http://schemas.openxmlformats.org/officeDocument/2006/relationships/slide" Target="slide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slide" Target="slide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slide" Target="slide18.xml"/><Relationship Id="rId7" Type="http://schemas.openxmlformats.org/officeDocument/2006/relationships/diagramLayout" Target="../diagrams/layout1.xm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diagramData" Target="../diagrams/data1.xml"/><Relationship Id="rId5" Type="http://schemas.openxmlformats.org/officeDocument/2006/relationships/slide" Target="slide14.xml"/><Relationship Id="rId10" Type="http://schemas.microsoft.com/office/2007/relationships/diagramDrawing" Target="../diagrams/drawing1.xml"/><Relationship Id="rId4" Type="http://schemas.openxmlformats.org/officeDocument/2006/relationships/slide" Target="slide2.xml"/><Relationship Id="rId9" Type="http://schemas.openxmlformats.org/officeDocument/2006/relationships/diagramColors" Target="../diagrams/colors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548680"/>
            <a:ext cx="7772400" cy="2190105"/>
          </a:xfrm>
        </p:spPr>
        <p:txBody>
          <a:bodyPr>
            <a:noAutofit/>
          </a:bodyPr>
          <a:lstStyle/>
          <a:p>
            <a:r>
              <a:rPr kumimoji="1" lang="ja-JP" altLang="en-US" sz="6600" dirty="0" smtClean="0"/>
              <a:t>債権総論</a:t>
            </a:r>
            <a:r>
              <a:rPr kumimoji="1" lang="en-US" altLang="ja-JP" sz="6600" dirty="0" smtClean="0"/>
              <a:t>1</a:t>
            </a:r>
            <a:r>
              <a:rPr kumimoji="1" lang="en-US" altLang="ja-JP" sz="2000" dirty="0" smtClean="0"/>
              <a:t/>
            </a:r>
            <a:br>
              <a:rPr kumimoji="1" lang="en-US" altLang="ja-JP" sz="2000" dirty="0" smtClean="0"/>
            </a:br>
            <a:r>
              <a:rPr kumimoji="1" lang="en-US" altLang="ja-JP" sz="1800" dirty="0" smtClean="0"/>
              <a:t/>
            </a:r>
            <a:br>
              <a:rPr kumimoji="1" lang="en-US" altLang="ja-JP" sz="1800" dirty="0" smtClean="0"/>
            </a:br>
            <a:r>
              <a:rPr kumimoji="1" lang="ja-JP" altLang="en-US" sz="4000" dirty="0" smtClean="0"/>
              <a:t>第</a:t>
            </a:r>
            <a:r>
              <a:rPr kumimoji="1" lang="en-US" altLang="ja-JP" sz="4000" dirty="0" smtClean="0"/>
              <a:t>13-1</a:t>
            </a:r>
            <a:r>
              <a:rPr lang="en-US" altLang="ja-JP" sz="4000" dirty="0"/>
              <a:t>4</a:t>
            </a:r>
            <a:r>
              <a:rPr kumimoji="1" lang="ja-JP" altLang="en-US" sz="4000" dirty="0" smtClean="0"/>
              <a:t>回（</a:t>
            </a:r>
            <a:r>
              <a:rPr lang="ja-JP" altLang="en-US" sz="4000" dirty="0" smtClean="0"/>
              <a:t>保証</a:t>
            </a:r>
            <a:r>
              <a:rPr kumimoji="1" lang="ja-JP" altLang="en-US" sz="4000" dirty="0" smtClean="0"/>
              <a:t>）</a:t>
            </a:r>
            <a:endParaRPr kumimoji="1" lang="ja-JP" altLang="en-US" sz="4000" dirty="0"/>
          </a:p>
        </p:txBody>
      </p:sp>
      <p:sp>
        <p:nvSpPr>
          <p:cNvPr id="3" name="サブタイトル 2"/>
          <p:cNvSpPr>
            <a:spLocks noGrp="1"/>
          </p:cNvSpPr>
          <p:nvPr>
            <p:ph type="subTitle" idx="1"/>
          </p:nvPr>
        </p:nvSpPr>
        <p:spPr>
          <a:xfrm>
            <a:off x="1371600" y="3094112"/>
            <a:ext cx="6400800" cy="1198984"/>
          </a:xfrm>
        </p:spPr>
        <p:txBody>
          <a:bodyPr/>
          <a:lstStyle/>
          <a:p>
            <a:pPr algn="r"/>
            <a:r>
              <a:rPr kumimoji="1" lang="ja-JP" altLang="en-US" dirty="0" smtClean="0">
                <a:solidFill>
                  <a:schemeClr val="tx1"/>
                </a:solidFill>
              </a:rPr>
              <a:t>明治学院大学法学部教授</a:t>
            </a:r>
            <a:endParaRPr kumimoji="1" lang="en-US" altLang="ja-JP" dirty="0" smtClean="0">
              <a:solidFill>
                <a:schemeClr val="tx1"/>
              </a:solidFill>
            </a:endParaRPr>
          </a:p>
          <a:p>
            <a:pPr algn="r"/>
            <a:r>
              <a:rPr lang="ja-JP" altLang="en-US" dirty="0" smtClean="0">
                <a:solidFill>
                  <a:schemeClr val="tx1"/>
                </a:solidFill>
              </a:rPr>
              <a:t>加賀山茂</a:t>
            </a:r>
            <a:endParaRPr kumimoji="1" lang="ja-JP" altLang="en-US" dirty="0">
              <a:solidFill>
                <a:schemeClr val="tx1"/>
              </a:solidFill>
            </a:endParaRPr>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1</a:t>
            </a:fld>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2015/4/7</a:t>
            </a:r>
            <a:endParaRPr kumimoji="1" lang="ja-JP" altLang="en-US"/>
          </a:p>
        </p:txBody>
      </p:sp>
      <p:sp>
        <p:nvSpPr>
          <p:cNvPr id="6" name="フッター プレースホルダー 5"/>
          <p:cNvSpPr>
            <a:spLocks noGrp="1"/>
          </p:cNvSpPr>
          <p:nvPr>
            <p:ph type="ftr" sz="quarter" idx="11"/>
          </p:nvPr>
        </p:nvSpPr>
        <p:spPr/>
        <p:txBody>
          <a:bodyPr/>
          <a:lstStyle/>
          <a:p>
            <a:r>
              <a:rPr lang="en-US" altLang="ja-JP" smtClean="0"/>
              <a:t>Lecture on Obligation 2015</a:t>
            </a:r>
            <a:endParaRPr lang="ja-JP" altLang="en-US" dirty="0" smtClean="0"/>
          </a:p>
        </p:txBody>
      </p:sp>
      <p:sp>
        <p:nvSpPr>
          <p:cNvPr id="8" name="テキスト ボックス 7"/>
          <p:cNvSpPr txBox="1"/>
          <p:nvPr/>
        </p:nvSpPr>
        <p:spPr>
          <a:xfrm>
            <a:off x="401918" y="4365104"/>
            <a:ext cx="8316924" cy="1631216"/>
          </a:xfrm>
          <a:prstGeom prst="rect">
            <a:avLst/>
          </a:prstGeom>
          <a:noFill/>
        </p:spPr>
        <p:txBody>
          <a:bodyPr wrap="square" rtlCol="0">
            <a:spAutoFit/>
          </a:bodyPr>
          <a:lstStyle/>
          <a:p>
            <a:pPr marL="285750" indent="-285750">
              <a:buClr>
                <a:srgbClr val="002060"/>
              </a:buClr>
              <a:buFont typeface="Wingdings" panose="05000000000000000000" pitchFamily="2" charset="2"/>
              <a:buChar char="n"/>
            </a:pPr>
            <a:r>
              <a:rPr lang="ja-JP" altLang="en-US" sz="2000" dirty="0"/>
              <a:t>六法とノートを用意してください。</a:t>
            </a:r>
            <a:endParaRPr lang="en-US" altLang="ja-JP" sz="2000" dirty="0"/>
          </a:p>
          <a:p>
            <a:pPr marL="541338" lvl="1" indent="-279400">
              <a:buClr>
                <a:srgbClr val="FF0000"/>
              </a:buClr>
              <a:buFont typeface="Wingdings" panose="05000000000000000000" pitchFamily="2" charset="2"/>
              <a:buChar char="n"/>
            </a:pPr>
            <a:r>
              <a:rPr lang="ja-JP" altLang="en-US" sz="2000" dirty="0"/>
              <a:t>条文が出てきたら必ず六法で</a:t>
            </a:r>
            <a:r>
              <a:rPr lang="ja-JP" altLang="en-US" sz="2000" dirty="0" smtClean="0"/>
              <a:t>確かめましょう</a:t>
            </a:r>
            <a:r>
              <a:rPr lang="ja-JP" altLang="en-US" sz="2000" dirty="0"/>
              <a:t>。</a:t>
            </a:r>
            <a:endParaRPr lang="en-US" altLang="ja-JP" sz="2000" dirty="0"/>
          </a:p>
          <a:p>
            <a:pPr marL="541338" lvl="1" indent="-279400">
              <a:buClr>
                <a:srgbClr val="FF0000"/>
              </a:buClr>
              <a:buFont typeface="Wingdings" panose="05000000000000000000" pitchFamily="2" charset="2"/>
              <a:buChar char="n"/>
            </a:pPr>
            <a:r>
              <a:rPr lang="ja-JP" altLang="en-US" sz="2000" dirty="0"/>
              <a:t>疑問点は，ノートに書きとめ，理解できたら</a:t>
            </a:r>
            <a:r>
              <a:rPr lang="ja-JP" altLang="en-US" sz="2000" dirty="0" smtClean="0"/>
              <a:t>，メモを追加しましょう</a:t>
            </a:r>
            <a:r>
              <a:rPr lang="ja-JP" altLang="en-US" sz="2000" dirty="0"/>
              <a:t>。</a:t>
            </a:r>
            <a:endParaRPr lang="en-US" altLang="ja-JP" sz="2000" dirty="0"/>
          </a:p>
          <a:p>
            <a:pPr marL="541338" lvl="1" indent="-279400">
              <a:buClr>
                <a:srgbClr val="FF0000"/>
              </a:buClr>
              <a:buFont typeface="Wingdings" panose="05000000000000000000" pitchFamily="2" charset="2"/>
              <a:buChar char="n"/>
            </a:pPr>
            <a:r>
              <a:rPr lang="ja-JP" altLang="en-US" sz="2000" dirty="0"/>
              <a:t>そのノートがあれば，定期試験の準備</a:t>
            </a:r>
            <a:r>
              <a:rPr lang="ja-JP" altLang="en-US" sz="2000" dirty="0" smtClean="0"/>
              <a:t>がとて</a:t>
            </a:r>
            <a:r>
              <a:rPr lang="ja-JP" altLang="en-US" sz="2000" dirty="0"/>
              <a:t>も</a:t>
            </a:r>
            <a:r>
              <a:rPr lang="ja-JP" altLang="en-US" sz="2000" dirty="0" smtClean="0"/>
              <a:t>楽</a:t>
            </a:r>
            <a:r>
              <a:rPr lang="ja-JP" altLang="en-US" sz="2000" dirty="0"/>
              <a:t>に</a:t>
            </a:r>
            <a:r>
              <a:rPr lang="ja-JP" altLang="en-US" sz="2000" dirty="0" smtClean="0"/>
              <a:t>なります</a:t>
            </a:r>
            <a:r>
              <a:rPr lang="ja-JP" altLang="en-US" sz="2000" dirty="0"/>
              <a:t>。</a:t>
            </a:r>
            <a:endParaRPr lang="en-US" altLang="ja-JP" sz="2000" dirty="0" smtClean="0"/>
          </a:p>
          <a:p>
            <a:pPr marL="541338" lvl="1" indent="-279400">
              <a:buClr>
                <a:srgbClr val="FF0000"/>
              </a:buClr>
              <a:buFont typeface="Wingdings" panose="05000000000000000000" pitchFamily="2" charset="2"/>
              <a:buChar char="n"/>
            </a:pPr>
            <a:r>
              <a:rPr lang="ja-JP" altLang="en-US" sz="2000" dirty="0" smtClean="0"/>
              <a:t>しかも，そのノートは，あなたの一生</a:t>
            </a:r>
            <a:r>
              <a:rPr lang="ja-JP" altLang="en-US" sz="2000" dirty="0"/>
              <a:t>の宝に</a:t>
            </a:r>
            <a:r>
              <a:rPr lang="ja-JP" altLang="en-US" sz="2000" dirty="0" smtClean="0"/>
              <a:t>なることでしょう。</a:t>
            </a:r>
            <a:endParaRPr lang="en-US" altLang="ja-JP" sz="2000" dirty="0"/>
          </a:p>
        </p:txBody>
      </p:sp>
    </p:spTree>
    <p:extLst>
      <p:ext uri="{BB962C8B-B14F-4D97-AF65-F5344CB8AC3E}">
        <p14:creationId xmlns:p14="http://schemas.microsoft.com/office/powerpoint/2010/main" val="38187193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000"/>
                                        <p:tgtEl>
                                          <p:spTgt spid="2"/>
                                        </p:tgtEl>
                                      </p:cBhvr>
                                    </p:animEffect>
                                  </p:childTnLst>
                                </p:cTn>
                              </p:par>
                            </p:childTnLst>
                          </p:cTn>
                        </p:par>
                        <p:par>
                          <p:cTn id="8" fill="hold">
                            <p:stCondLst>
                              <p:cond delay="1500"/>
                            </p:stCondLst>
                            <p:childTnLst>
                              <p:par>
                                <p:cTn id="9" presetID="22" presetClass="entr" presetSubtype="8" fill="hold" grpId="0" nodeType="afterEffect">
                                  <p:stCondLst>
                                    <p:cond delay="25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left)">
                                      <p:cBhvr>
                                        <p:cTn id="11" dur="750"/>
                                        <p:tgtEl>
                                          <p:spTgt spid="3">
                                            <p:txEl>
                                              <p:pRg st="0" end="0"/>
                                            </p:txEl>
                                          </p:spTgt>
                                        </p:tgtEl>
                                      </p:cBhvr>
                                    </p:animEffect>
                                  </p:childTnLst>
                                </p:cTn>
                              </p:par>
                            </p:childTnLst>
                          </p:cTn>
                        </p:par>
                        <p:par>
                          <p:cTn id="12" fill="hold">
                            <p:stCondLst>
                              <p:cond delay="2500"/>
                            </p:stCondLst>
                            <p:childTnLst>
                              <p:par>
                                <p:cTn id="13" presetID="22" presetClass="entr" presetSubtype="8" fill="hold" grpId="0" nodeType="afterEffect">
                                  <p:stCondLst>
                                    <p:cond delay="25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left)">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animEffect transition="in" filter="wipe(left)">
                                      <p:cBhvr>
                                        <p:cTn id="20" dur="1000"/>
                                        <p:tgtEl>
                                          <p:spTgt spid="8">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8">
                                            <p:txEl>
                                              <p:pRg st="1" end="1"/>
                                            </p:txEl>
                                          </p:spTgt>
                                        </p:tgtEl>
                                        <p:attrNameLst>
                                          <p:attrName>style.visibility</p:attrName>
                                        </p:attrNameLst>
                                      </p:cBhvr>
                                      <p:to>
                                        <p:strVal val="visible"/>
                                      </p:to>
                                    </p:set>
                                    <p:animEffect transition="in" filter="wipe(left)">
                                      <p:cBhvr>
                                        <p:cTn id="25" dur="1000"/>
                                        <p:tgtEl>
                                          <p:spTgt spid="8">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8">
                                            <p:txEl>
                                              <p:pRg st="2" end="2"/>
                                            </p:txEl>
                                          </p:spTgt>
                                        </p:tgtEl>
                                        <p:attrNameLst>
                                          <p:attrName>style.visibility</p:attrName>
                                        </p:attrNameLst>
                                      </p:cBhvr>
                                      <p:to>
                                        <p:strVal val="visible"/>
                                      </p:to>
                                    </p:set>
                                    <p:animEffect transition="in" filter="wipe(left)">
                                      <p:cBhvr>
                                        <p:cTn id="30" dur="1250"/>
                                        <p:tgtEl>
                                          <p:spTgt spid="8">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8">
                                            <p:txEl>
                                              <p:pRg st="3" end="3"/>
                                            </p:txEl>
                                          </p:spTgt>
                                        </p:tgtEl>
                                        <p:attrNameLst>
                                          <p:attrName>style.visibility</p:attrName>
                                        </p:attrNameLst>
                                      </p:cBhvr>
                                      <p:to>
                                        <p:strVal val="visible"/>
                                      </p:to>
                                    </p:set>
                                    <p:animEffect transition="in" filter="wipe(left)">
                                      <p:cBhvr>
                                        <p:cTn id="35" dur="1000"/>
                                        <p:tgtEl>
                                          <p:spTgt spid="8">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8">
                                            <p:txEl>
                                              <p:pRg st="4" end="4"/>
                                            </p:txEl>
                                          </p:spTgt>
                                        </p:tgtEl>
                                        <p:attrNameLst>
                                          <p:attrName>style.visibility</p:attrName>
                                        </p:attrNameLst>
                                      </p:cBhvr>
                                      <p:to>
                                        <p:strVal val="visible"/>
                                      </p:to>
                                    </p:set>
                                    <p:animEffect transition="in" filter="wipe(left)">
                                      <p:cBhvr>
                                        <p:cTn id="40" dur="10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8"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付従性の例外（</a:t>
            </a:r>
            <a:r>
              <a:rPr kumimoji="1" lang="en-US" altLang="ja-JP" dirty="0" smtClean="0"/>
              <a:t>1/2</a:t>
            </a:r>
            <a:r>
              <a:rPr kumimoji="1" lang="ja-JP" altLang="en-US" dirty="0" smtClean="0"/>
              <a:t>）</a:t>
            </a:r>
            <a:r>
              <a:rPr kumimoji="1" lang="en-US" altLang="ja-JP" dirty="0" smtClean="0"/>
              <a:t/>
            </a:r>
            <a:br>
              <a:rPr kumimoji="1" lang="en-US" altLang="ja-JP" dirty="0" smtClean="0"/>
            </a:br>
            <a:r>
              <a:rPr lang="ja-JP" altLang="en-US" dirty="0" smtClean="0"/>
              <a:t>制限能力者に対する独立担保契約</a:t>
            </a:r>
            <a:endParaRPr kumimoji="1" lang="ja-JP" altLang="en-US" dirty="0"/>
          </a:p>
        </p:txBody>
      </p:sp>
      <p:sp>
        <p:nvSpPr>
          <p:cNvPr id="6" name="コンテンツ プレースホルダー 5"/>
          <p:cNvSpPr>
            <a:spLocks noGrp="1"/>
          </p:cNvSpPr>
          <p:nvPr>
            <p:ph idx="1"/>
          </p:nvPr>
        </p:nvSpPr>
        <p:spPr/>
        <p:txBody>
          <a:bodyPr>
            <a:noAutofit/>
          </a:bodyPr>
          <a:lstStyle/>
          <a:p>
            <a:r>
              <a:rPr lang="ja-JP" altLang="en-US" b="1" dirty="0"/>
              <a:t>第</a:t>
            </a:r>
            <a:r>
              <a:rPr lang="en-US" altLang="ja-JP" b="1" dirty="0"/>
              <a:t>449</a:t>
            </a:r>
            <a:r>
              <a:rPr lang="ja-JP" altLang="en-US" b="1" dirty="0"/>
              <a:t>条</a:t>
            </a:r>
            <a:r>
              <a:rPr lang="ja-JP" altLang="en-US" dirty="0"/>
              <a:t>（取り消すことができる債務の保証</a:t>
            </a:r>
            <a:r>
              <a:rPr lang="ja-JP" altLang="en-US" dirty="0" smtClean="0"/>
              <a:t>）</a:t>
            </a:r>
            <a:endParaRPr lang="en-US" altLang="ja-JP" dirty="0" smtClean="0"/>
          </a:p>
          <a:p>
            <a:pPr lvl="1"/>
            <a:r>
              <a:rPr lang="ja-JP" altLang="en-US" dirty="0" smtClean="0"/>
              <a:t>←</a:t>
            </a:r>
            <a:r>
              <a:rPr lang="en-US" altLang="ja-JP" dirty="0"/>
              <a:t>【</a:t>
            </a:r>
            <a:r>
              <a:rPr lang="ja-JP" altLang="en-US" dirty="0"/>
              <a:t>制限行為能力者の債務の保証</a:t>
            </a:r>
            <a:r>
              <a:rPr lang="en-US" altLang="ja-JP" dirty="0" smtClean="0"/>
              <a:t>】</a:t>
            </a:r>
          </a:p>
          <a:p>
            <a:pPr lvl="1"/>
            <a:r>
              <a:rPr lang="ja-JP" altLang="en-US" dirty="0" smtClean="0"/>
              <a:t>行為</a:t>
            </a:r>
            <a:r>
              <a:rPr lang="ja-JP" altLang="en-US" dirty="0"/>
              <a:t>能力の制限によって取り消すことができる債務を保証した者は，保証契約の時においてその取消しの原因を知っていたときは，主たる債務の不履行の場合又はその債務の取消しの場合においてこれと同一の目的を有する</a:t>
            </a:r>
            <a:r>
              <a:rPr lang="ja-JP" altLang="en-US" b="1" dirty="0">
                <a:solidFill>
                  <a:srgbClr val="FF0000"/>
                </a:solidFill>
              </a:rPr>
              <a:t>独立の</a:t>
            </a:r>
            <a:r>
              <a:rPr lang="ja-JP" altLang="en-US" b="1" dirty="0" smtClean="0">
                <a:solidFill>
                  <a:srgbClr val="FF0000"/>
                </a:solidFill>
              </a:rPr>
              <a:t>債務</a:t>
            </a:r>
            <a:r>
              <a:rPr lang="ja-JP" altLang="en-US" dirty="0" smtClean="0"/>
              <a:t>を</a:t>
            </a:r>
            <a:r>
              <a:rPr lang="ja-JP" altLang="en-US" dirty="0"/>
              <a:t>負担したものと推定する。</a:t>
            </a:r>
            <a:endParaRPr kumimoji="1" lang="ja-JP" altLang="en-US" dirty="0"/>
          </a:p>
        </p:txBody>
      </p:sp>
      <p:sp>
        <p:nvSpPr>
          <p:cNvPr id="3" name="日付プレースホルダー 2"/>
          <p:cNvSpPr>
            <a:spLocks noGrp="1"/>
          </p:cNvSpPr>
          <p:nvPr>
            <p:ph type="dt" sz="half" idx="10"/>
          </p:nvPr>
        </p:nvSpPr>
        <p:spPr/>
        <p:txBody>
          <a:bodyPr/>
          <a:lstStyle/>
          <a:p>
            <a:fld id="{7DC1243C-C100-4C14-BC48-227D485040D3}" type="datetime1">
              <a:rPr kumimoji="1" lang="ja-JP" altLang="en-US" smtClean="0"/>
              <a:t>2015/6/27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10</a:t>
            </a:fld>
            <a:endParaRPr kumimoji="1" lang="ja-JP" altLang="en-US"/>
          </a:p>
        </p:txBody>
      </p:sp>
    </p:spTree>
    <p:extLst>
      <p:ext uri="{BB962C8B-B14F-4D97-AF65-F5344CB8AC3E}">
        <p14:creationId xmlns:p14="http://schemas.microsoft.com/office/powerpoint/2010/main" val="2516953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up)">
                                      <p:cBhvr>
                                        <p:cTn id="17" dur="5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付従性の例外</a:t>
            </a:r>
            <a:r>
              <a:rPr lang="ja-JP" altLang="en-US" dirty="0" smtClean="0"/>
              <a:t>（</a:t>
            </a:r>
            <a:r>
              <a:rPr lang="en-US" altLang="ja-JP" dirty="0" smtClean="0"/>
              <a:t>2/2</a:t>
            </a:r>
            <a:r>
              <a:rPr lang="ja-JP" altLang="en-US" dirty="0" smtClean="0"/>
              <a:t>）</a:t>
            </a:r>
            <a:r>
              <a:rPr lang="en-US" altLang="ja-JP" dirty="0" smtClean="0"/>
              <a:t/>
            </a:r>
            <a:br>
              <a:rPr lang="en-US" altLang="ja-JP" dirty="0" smtClean="0"/>
            </a:br>
            <a:r>
              <a:rPr lang="ja-JP" altLang="en-US" dirty="0" smtClean="0"/>
              <a:t>債務者の破産免責の場合</a:t>
            </a:r>
            <a:r>
              <a:rPr lang="ja-JP" altLang="en-US" sz="3100" dirty="0" smtClean="0"/>
              <a:t>→</a:t>
            </a:r>
            <a:r>
              <a:rPr lang="en-US" altLang="ja-JP" sz="3100" dirty="0" smtClean="0">
                <a:hlinkClick r:id="rId3" action="ppaction://hlinksldjump"/>
              </a:rPr>
              <a:t>Q10</a:t>
            </a:r>
            <a:endParaRPr kumimoji="1" lang="ja-JP" altLang="en-US" sz="3100" dirty="0"/>
          </a:p>
        </p:txBody>
      </p:sp>
      <p:sp>
        <p:nvSpPr>
          <p:cNvPr id="3" name="コンテンツ プレースホルダー 2"/>
          <p:cNvSpPr>
            <a:spLocks noGrp="1"/>
          </p:cNvSpPr>
          <p:nvPr>
            <p:ph idx="1"/>
          </p:nvPr>
        </p:nvSpPr>
        <p:spPr/>
        <p:txBody>
          <a:bodyPr>
            <a:normAutofit/>
          </a:bodyPr>
          <a:lstStyle/>
          <a:p>
            <a:r>
              <a:rPr lang="ja-JP" altLang="en-US" sz="2800" dirty="0" smtClean="0"/>
              <a:t>破産法第</a:t>
            </a:r>
            <a:r>
              <a:rPr lang="en-US" altLang="ja-JP" sz="2800" dirty="0" smtClean="0"/>
              <a:t>2</a:t>
            </a:r>
            <a:r>
              <a:rPr lang="en-US" altLang="ja-JP" sz="2800" dirty="0"/>
              <a:t>53</a:t>
            </a:r>
            <a:r>
              <a:rPr lang="ja-JP" altLang="en-US" sz="2800" dirty="0" smtClean="0"/>
              <a:t>条（</a:t>
            </a:r>
            <a:r>
              <a:rPr lang="ja-JP" altLang="en-US" sz="2800" dirty="0"/>
              <a:t>免責許可の決定の効力等）</a:t>
            </a:r>
          </a:p>
          <a:p>
            <a:pPr lvl="1"/>
            <a:r>
              <a:rPr lang="ja-JP" altLang="en-US" sz="2400" dirty="0"/>
              <a:t>①免責許可の決定が確定したときは、破産者は、破産手続による配当を除き、破産債権について、その責任を免れる。ただし、次に掲げる請求権については、この限りでない。 </a:t>
            </a:r>
          </a:p>
          <a:p>
            <a:pPr lvl="2"/>
            <a:r>
              <a:rPr lang="ja-JP" altLang="en-US" sz="2000" dirty="0"/>
              <a:t>　一　租税等の請求権（共助対象外国租税の請求権を除く。）</a:t>
            </a:r>
          </a:p>
          <a:p>
            <a:pPr lvl="2"/>
            <a:r>
              <a:rPr lang="ja-JP" altLang="en-US" sz="2000" dirty="0"/>
              <a:t>　　</a:t>
            </a:r>
            <a:r>
              <a:rPr lang="en-US" altLang="ja-JP" sz="2000" dirty="0"/>
              <a:t>…</a:t>
            </a:r>
          </a:p>
          <a:p>
            <a:pPr lvl="1"/>
            <a:r>
              <a:rPr lang="en-US" altLang="ja-JP" sz="2400" dirty="0"/>
              <a:t>②</a:t>
            </a:r>
            <a:r>
              <a:rPr lang="ja-JP" altLang="en-US" sz="2400" b="1" dirty="0">
                <a:solidFill>
                  <a:schemeClr val="tx2"/>
                </a:solidFill>
              </a:rPr>
              <a:t>免責許可の決定は</a:t>
            </a:r>
            <a:r>
              <a:rPr lang="ja-JP" altLang="en-US" sz="2400" dirty="0"/>
              <a:t>、破産債権者が破産者の</a:t>
            </a:r>
            <a:r>
              <a:rPr lang="ja-JP" altLang="en-US" sz="2400" b="1" dirty="0">
                <a:solidFill>
                  <a:schemeClr val="tx2"/>
                </a:solidFill>
              </a:rPr>
              <a:t>保証人</a:t>
            </a:r>
            <a:r>
              <a:rPr lang="ja-JP" altLang="en-US" sz="2400" dirty="0"/>
              <a:t>その他破産者と共に債務を負担する者に対して有する権利及び破産者以外の者が破産債権者のために供した担保</a:t>
            </a:r>
            <a:r>
              <a:rPr lang="ja-JP" altLang="en-US" sz="2400" b="1" dirty="0">
                <a:solidFill>
                  <a:schemeClr val="tx2"/>
                </a:solidFill>
              </a:rPr>
              <a:t>に影響を及ぼさない</a:t>
            </a:r>
            <a:r>
              <a:rPr lang="ja-JP" altLang="en-US" sz="2400" dirty="0"/>
              <a:t>。</a:t>
            </a:r>
            <a:endParaRPr kumimoji="1" lang="ja-JP" altLang="en-US" sz="2400" dirty="0"/>
          </a:p>
        </p:txBody>
      </p:sp>
      <p:sp>
        <p:nvSpPr>
          <p:cNvPr id="4" name="日付プレースホルダー 3"/>
          <p:cNvSpPr>
            <a:spLocks noGrp="1"/>
          </p:cNvSpPr>
          <p:nvPr>
            <p:ph type="dt" sz="half" idx="10"/>
          </p:nvPr>
        </p:nvSpPr>
        <p:spPr/>
        <p:txBody>
          <a:bodyPr/>
          <a:lstStyle/>
          <a:p>
            <a:fld id="{985864F4-D433-401C-894C-D440735E5AD0}" type="datetime1">
              <a:rPr kumimoji="1" lang="ja-JP" altLang="en-US" smtClean="0"/>
              <a:t>2015/6/27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11</a:t>
            </a:fld>
            <a:endParaRPr kumimoji="1" lang="ja-JP" altLang="en-US"/>
          </a:p>
        </p:txBody>
      </p:sp>
    </p:spTree>
    <p:extLst>
      <p:ext uri="{BB962C8B-B14F-4D97-AF65-F5344CB8AC3E}">
        <p14:creationId xmlns:p14="http://schemas.microsoft.com/office/powerpoint/2010/main" val="308096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3250"/>
                                        <p:tgtEl>
                                          <p:spTgt spid="3">
                                            <p:txEl>
                                              <p:pRg st="1" end="1"/>
                                            </p:txEl>
                                          </p:spTgt>
                                        </p:tgtEl>
                                      </p:cBhvr>
                                    </p:animEffect>
                                  </p:childTnLst>
                                </p:cTn>
                              </p:par>
                            </p:childTnLst>
                          </p:cTn>
                        </p:par>
                        <p:par>
                          <p:cTn id="13" fill="hold">
                            <p:stCondLst>
                              <p:cond delay="3250"/>
                            </p:stCondLst>
                            <p:childTnLst>
                              <p:par>
                                <p:cTn id="14" presetID="22" presetClass="entr" presetSubtype="8" fill="hold" grpId="0" nodeType="afterEffect">
                                  <p:stCondLst>
                                    <p:cond delay="25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ipe(left)">
                                      <p:cBhvr>
                                        <p:cTn id="16" dur="1000"/>
                                        <p:tgtEl>
                                          <p:spTgt spid="3">
                                            <p:txEl>
                                              <p:pRg st="2" end="2"/>
                                            </p:txEl>
                                          </p:spTgt>
                                        </p:tgtEl>
                                      </p:cBhvr>
                                    </p:animEffect>
                                  </p:childTnLst>
                                </p:cTn>
                              </p:par>
                            </p:childTnLst>
                          </p:cTn>
                        </p:par>
                        <p:par>
                          <p:cTn id="17" fill="hold">
                            <p:stCondLst>
                              <p:cond delay="4500"/>
                            </p:stCondLst>
                            <p:childTnLst>
                              <p:par>
                                <p:cTn id="18" presetID="22" presetClass="entr" presetSubtype="8" fill="hold" grpId="0" nodeType="afterEffect">
                                  <p:stCondLst>
                                    <p:cond delay="25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up)">
                                      <p:cBhvr>
                                        <p:cTn id="25" dur="3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210146"/>
          </a:xfrm>
        </p:spPr>
        <p:txBody>
          <a:bodyPr>
            <a:normAutofit/>
          </a:bodyPr>
          <a:lstStyle/>
          <a:p>
            <a:r>
              <a:rPr lang="ja-JP" altLang="en-US" dirty="0"/>
              <a:t>保証の範囲（</a:t>
            </a:r>
            <a:r>
              <a:rPr lang="en-US" altLang="ja-JP" dirty="0"/>
              <a:t>1/2</a:t>
            </a:r>
            <a:r>
              <a:rPr lang="ja-JP" altLang="en-US" dirty="0" smtClean="0"/>
              <a:t>）</a:t>
            </a:r>
            <a:r>
              <a:rPr lang="ja-JP" altLang="en-US" sz="2800" dirty="0" smtClean="0"/>
              <a:t>→ </a:t>
            </a:r>
            <a:r>
              <a:rPr lang="ja-JP" altLang="en-US" sz="2800" dirty="0">
                <a:hlinkClick r:id="rId3" action="ppaction://hlinksldjump"/>
              </a:rPr>
              <a:t>保証の別個・</a:t>
            </a:r>
            <a:r>
              <a:rPr lang="ja-JP" altLang="en-US" sz="2800" dirty="0" smtClean="0">
                <a:hlinkClick r:id="rId3" action="ppaction://hlinksldjump"/>
              </a:rPr>
              <a:t>独立性</a:t>
            </a:r>
            <a:endParaRPr kumimoji="1" lang="ja-JP" altLang="en-US" dirty="0"/>
          </a:p>
        </p:txBody>
      </p:sp>
      <p:sp>
        <p:nvSpPr>
          <p:cNvPr id="3" name="日付プレースホルダー 2"/>
          <p:cNvSpPr>
            <a:spLocks noGrp="1"/>
          </p:cNvSpPr>
          <p:nvPr>
            <p:ph type="dt" sz="half" idx="10"/>
          </p:nvPr>
        </p:nvSpPr>
        <p:spPr/>
        <p:txBody>
          <a:bodyPr/>
          <a:lstStyle/>
          <a:p>
            <a:fld id="{8F0F5D24-CDF1-4791-96EC-28A59FEF459A}" type="datetime1">
              <a:rPr kumimoji="1" lang="ja-JP" altLang="en-US" smtClean="0"/>
              <a:t>2015/6/27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12</a:t>
            </a:fld>
            <a:endParaRPr kumimoji="1" lang="ja-JP" altLang="en-US"/>
          </a:p>
        </p:txBody>
      </p:sp>
      <p:sp>
        <p:nvSpPr>
          <p:cNvPr id="6" name="コンテンツ プレースホルダー 2"/>
          <p:cNvSpPr txBox="1">
            <a:spLocks/>
          </p:cNvSpPr>
          <p:nvPr/>
        </p:nvSpPr>
        <p:spPr>
          <a:xfrm>
            <a:off x="457200" y="1484784"/>
            <a:ext cx="8507288" cy="4608512"/>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800" b="1" dirty="0" smtClean="0"/>
              <a:t>第</a:t>
            </a:r>
            <a:r>
              <a:rPr lang="en-US" altLang="ja-JP" sz="2800" b="1" dirty="0" smtClean="0"/>
              <a:t>447</a:t>
            </a:r>
            <a:r>
              <a:rPr lang="ja-JP" altLang="en-US" sz="2800" b="1" dirty="0" smtClean="0"/>
              <a:t>条</a:t>
            </a:r>
            <a:r>
              <a:rPr lang="ja-JP" altLang="en-US" sz="2800" dirty="0" smtClean="0"/>
              <a:t>（保証債務の範囲）</a:t>
            </a:r>
            <a:endParaRPr lang="en-US" altLang="ja-JP" sz="2800" dirty="0" smtClean="0"/>
          </a:p>
          <a:p>
            <a:pPr lvl="1"/>
            <a:r>
              <a:rPr lang="ja-JP" altLang="en-US" dirty="0" smtClean="0"/>
              <a:t>①保証債務は，主たる債務に関する利息，違約金，損害賠償その他その債務に</a:t>
            </a:r>
            <a:r>
              <a:rPr lang="ja-JP" altLang="en-US" b="1" dirty="0" smtClean="0"/>
              <a:t>従たるすべてのもの</a:t>
            </a:r>
            <a:r>
              <a:rPr lang="ja-JP" altLang="en-US" dirty="0" smtClean="0"/>
              <a:t>を包含する。</a:t>
            </a:r>
            <a:endParaRPr lang="en-US" altLang="ja-JP" dirty="0" smtClean="0"/>
          </a:p>
          <a:p>
            <a:pPr lvl="1"/>
            <a:r>
              <a:rPr lang="ja-JP" altLang="en-US" dirty="0" smtClean="0"/>
              <a:t>②保証人は，その保証債務についてのみ，違約金又は損害賠償の額を約定することができる。</a:t>
            </a:r>
            <a:endParaRPr lang="en-US" altLang="ja-JP" dirty="0" smtClean="0"/>
          </a:p>
          <a:p>
            <a:r>
              <a:rPr lang="ja-JP" altLang="en-US" sz="2800" b="1" dirty="0"/>
              <a:t>第</a:t>
            </a:r>
            <a:r>
              <a:rPr lang="en-US" altLang="ja-JP" sz="2800" b="1" dirty="0"/>
              <a:t>448</a:t>
            </a:r>
            <a:r>
              <a:rPr lang="ja-JP" altLang="en-US" sz="2800" b="1" dirty="0"/>
              <a:t>条</a:t>
            </a:r>
            <a:r>
              <a:rPr lang="ja-JP" altLang="en-US" sz="2800" dirty="0"/>
              <a:t>（保証人の負担が主たる債務より重い場合</a:t>
            </a:r>
            <a:r>
              <a:rPr lang="ja-JP" altLang="en-US" sz="2800" dirty="0" smtClean="0"/>
              <a:t>）</a:t>
            </a:r>
            <a:endParaRPr lang="en-US" altLang="ja-JP" sz="2800" dirty="0" smtClean="0"/>
          </a:p>
          <a:p>
            <a:pPr lvl="1"/>
            <a:r>
              <a:rPr lang="ja-JP" altLang="en-US" dirty="0" smtClean="0"/>
              <a:t>保証人</a:t>
            </a:r>
            <a:r>
              <a:rPr lang="ja-JP" altLang="en-US" dirty="0"/>
              <a:t>の負担が債務の目的又は態様において主たる債務より重いときは，これを主たる債務の限度に減縮する。</a:t>
            </a:r>
            <a:endParaRPr lang="en-US" altLang="ja-JP" dirty="0" smtClean="0"/>
          </a:p>
        </p:txBody>
      </p:sp>
    </p:spTree>
    <p:extLst>
      <p:ext uri="{BB962C8B-B14F-4D97-AF65-F5344CB8AC3E}">
        <p14:creationId xmlns:p14="http://schemas.microsoft.com/office/powerpoint/2010/main" val="47395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50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75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225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up)">
                                      <p:cBhvr>
                                        <p:cTn id="17" dur="175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left)">
                                      <p:cBhvr>
                                        <p:cTn id="22" dur="1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up)">
                                      <p:cBhvr>
                                        <p:cTn id="27" dur="225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保証の範囲（</a:t>
            </a:r>
            <a:r>
              <a:rPr kumimoji="1" lang="en-US" altLang="ja-JP" dirty="0" smtClean="0"/>
              <a:t>2/2</a:t>
            </a:r>
            <a:r>
              <a:rPr kumimoji="1" lang="ja-JP" altLang="en-US" dirty="0" smtClean="0"/>
              <a:t>）</a:t>
            </a:r>
            <a:r>
              <a:rPr kumimoji="1" lang="en-US" altLang="ja-JP" dirty="0" smtClean="0"/>
              <a:t/>
            </a:r>
            <a:br>
              <a:rPr kumimoji="1" lang="en-US" altLang="ja-JP" dirty="0" smtClean="0"/>
            </a:br>
            <a:r>
              <a:rPr lang="ja-JP" altLang="en-US" sz="3600" dirty="0"/>
              <a:t>付</a:t>
            </a:r>
            <a:r>
              <a:rPr lang="ja-JP" altLang="en-US" sz="3600" dirty="0" smtClean="0"/>
              <a:t>従性の原則の範囲内での多様性</a:t>
            </a:r>
            <a:endParaRPr kumimoji="1" lang="ja-JP" altLang="en-US" dirty="0"/>
          </a:p>
        </p:txBody>
      </p:sp>
      <p:sp>
        <p:nvSpPr>
          <p:cNvPr id="3" name="日付プレースホルダー 2"/>
          <p:cNvSpPr>
            <a:spLocks noGrp="1"/>
          </p:cNvSpPr>
          <p:nvPr>
            <p:ph type="dt" sz="half" idx="10"/>
          </p:nvPr>
        </p:nvSpPr>
        <p:spPr/>
        <p:txBody>
          <a:bodyPr/>
          <a:lstStyle/>
          <a:p>
            <a:fld id="{C3C88B03-57CF-4D12-B235-CC83D9CB1D2A}" type="datetime1">
              <a:rPr kumimoji="1" lang="ja-JP" altLang="en-US" smtClean="0"/>
              <a:t>2015/6/27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13</a:t>
            </a:fld>
            <a:endParaRPr kumimoji="1" lang="ja-JP" altLang="en-US"/>
          </a:p>
        </p:txBody>
      </p:sp>
      <p:graphicFrame>
        <p:nvGraphicFramePr>
          <p:cNvPr id="6" name="図表 5"/>
          <p:cNvGraphicFramePr/>
          <p:nvPr>
            <p:extLst>
              <p:ext uri="{D42A27DB-BD31-4B8C-83A1-F6EECF244321}">
                <p14:modId xmlns:p14="http://schemas.microsoft.com/office/powerpoint/2010/main" val="3370013118"/>
              </p:ext>
            </p:extLst>
          </p:nvPr>
        </p:nvGraphicFramePr>
        <p:xfrm>
          <a:off x="683568" y="1556792"/>
          <a:ext cx="7848872" cy="47525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4680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graphicEl>
                                              <a:dgm id="{413EEABC-9176-4851-8AA5-10CA0122766B}"/>
                                            </p:graphicEl>
                                          </p:spTgt>
                                        </p:tgtEl>
                                        <p:attrNameLst>
                                          <p:attrName>style.visibility</p:attrName>
                                        </p:attrNameLst>
                                      </p:cBhvr>
                                      <p:to>
                                        <p:strVal val="visible"/>
                                      </p:to>
                                    </p:set>
                                    <p:animEffect transition="in" filter="wipe(up)">
                                      <p:cBhvr>
                                        <p:cTn id="7" dur="1000"/>
                                        <p:tgtEl>
                                          <p:spTgt spid="6">
                                            <p:graphicEl>
                                              <a:dgm id="{413EEABC-9176-4851-8AA5-10CA0122766B}"/>
                                            </p:graphicEl>
                                          </p:spTgt>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6">
                                            <p:graphicEl>
                                              <a:dgm id="{D69C28A2-55B6-4299-BFE3-24D0F5C0D718}"/>
                                            </p:graphicEl>
                                          </p:spTgt>
                                        </p:tgtEl>
                                        <p:attrNameLst>
                                          <p:attrName>style.visibility</p:attrName>
                                        </p:attrNameLst>
                                      </p:cBhvr>
                                      <p:to>
                                        <p:strVal val="visible"/>
                                      </p:to>
                                    </p:set>
                                    <p:animEffect transition="in" filter="wipe(up)">
                                      <p:cBhvr>
                                        <p:cTn id="11" dur="500"/>
                                        <p:tgtEl>
                                          <p:spTgt spid="6">
                                            <p:graphicEl>
                                              <a:dgm id="{D69C28A2-55B6-4299-BFE3-24D0F5C0D718}"/>
                                            </p:graphicEl>
                                          </p:spTgt>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6">
                                            <p:graphicEl>
                                              <a:dgm id="{120EB5CD-BE1F-432D-83C8-B8FA543283B5}"/>
                                            </p:graphicEl>
                                          </p:spTgt>
                                        </p:tgtEl>
                                        <p:attrNameLst>
                                          <p:attrName>style.visibility</p:attrName>
                                        </p:attrNameLst>
                                      </p:cBhvr>
                                      <p:to>
                                        <p:strVal val="visible"/>
                                      </p:to>
                                    </p:set>
                                    <p:animEffect transition="in" filter="wipe(up)">
                                      <p:cBhvr>
                                        <p:cTn id="15" dur="1000"/>
                                        <p:tgtEl>
                                          <p:spTgt spid="6">
                                            <p:graphicEl>
                                              <a:dgm id="{120EB5CD-BE1F-432D-83C8-B8FA543283B5}"/>
                                            </p:graphicEl>
                                          </p:spTgt>
                                        </p:tgtEl>
                                      </p:cBhvr>
                                    </p:animEffect>
                                  </p:childTnLst>
                                </p:cTn>
                              </p:par>
                            </p:childTnLst>
                          </p:cTn>
                        </p:par>
                        <p:par>
                          <p:cTn id="16" fill="hold">
                            <p:stCondLst>
                              <p:cond delay="2500"/>
                            </p:stCondLst>
                            <p:childTnLst>
                              <p:par>
                                <p:cTn id="17" presetID="22" presetClass="entr" presetSubtype="1" fill="hold" grpId="0" nodeType="afterEffect">
                                  <p:stCondLst>
                                    <p:cond delay="0"/>
                                  </p:stCondLst>
                                  <p:childTnLst>
                                    <p:set>
                                      <p:cBhvr>
                                        <p:cTn id="18" dur="1" fill="hold">
                                          <p:stCondLst>
                                            <p:cond delay="0"/>
                                          </p:stCondLst>
                                        </p:cTn>
                                        <p:tgtEl>
                                          <p:spTgt spid="6">
                                            <p:graphicEl>
                                              <a:dgm id="{1646EC84-46ED-4500-9BC0-961F28F5C306}"/>
                                            </p:graphicEl>
                                          </p:spTgt>
                                        </p:tgtEl>
                                        <p:attrNameLst>
                                          <p:attrName>style.visibility</p:attrName>
                                        </p:attrNameLst>
                                      </p:cBhvr>
                                      <p:to>
                                        <p:strVal val="visible"/>
                                      </p:to>
                                    </p:set>
                                    <p:animEffect transition="in" filter="wipe(up)">
                                      <p:cBhvr>
                                        <p:cTn id="19" dur="500"/>
                                        <p:tgtEl>
                                          <p:spTgt spid="6">
                                            <p:graphicEl>
                                              <a:dgm id="{1646EC84-46ED-4500-9BC0-961F28F5C306}"/>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6">
                                            <p:graphicEl>
                                              <a:dgm id="{C7DBE1D6-68C6-47A6-BEB4-5CA723324944}"/>
                                            </p:graphicEl>
                                          </p:spTgt>
                                        </p:tgtEl>
                                        <p:attrNameLst>
                                          <p:attrName>style.visibility</p:attrName>
                                        </p:attrNameLst>
                                      </p:cBhvr>
                                      <p:to>
                                        <p:strVal val="visible"/>
                                      </p:to>
                                    </p:set>
                                    <p:animEffect transition="in" filter="wipe(left)">
                                      <p:cBhvr>
                                        <p:cTn id="24" dur="1000"/>
                                        <p:tgtEl>
                                          <p:spTgt spid="6">
                                            <p:graphicEl>
                                              <a:dgm id="{C7DBE1D6-68C6-47A6-BEB4-5CA723324944}"/>
                                            </p:graphicEl>
                                          </p:spTgt>
                                        </p:tgtEl>
                                      </p:cBhvr>
                                    </p:animEffect>
                                  </p:childTnLst>
                                </p:cTn>
                              </p:par>
                            </p:childTnLst>
                          </p:cTn>
                        </p:par>
                        <p:par>
                          <p:cTn id="25" fill="hold">
                            <p:stCondLst>
                              <p:cond delay="1000"/>
                            </p:stCondLst>
                            <p:childTnLst>
                              <p:par>
                                <p:cTn id="26" presetID="22" presetClass="entr" presetSubtype="1" fill="hold" grpId="0" nodeType="afterEffect">
                                  <p:stCondLst>
                                    <p:cond delay="0"/>
                                  </p:stCondLst>
                                  <p:childTnLst>
                                    <p:set>
                                      <p:cBhvr>
                                        <p:cTn id="27" dur="1" fill="hold">
                                          <p:stCondLst>
                                            <p:cond delay="0"/>
                                          </p:stCondLst>
                                        </p:cTn>
                                        <p:tgtEl>
                                          <p:spTgt spid="6">
                                            <p:graphicEl>
                                              <a:dgm id="{D16602D3-94D8-4A1A-8DF6-828DA1A0DD34}"/>
                                            </p:graphicEl>
                                          </p:spTgt>
                                        </p:tgtEl>
                                        <p:attrNameLst>
                                          <p:attrName>style.visibility</p:attrName>
                                        </p:attrNameLst>
                                      </p:cBhvr>
                                      <p:to>
                                        <p:strVal val="visible"/>
                                      </p:to>
                                    </p:set>
                                    <p:animEffect transition="in" filter="wipe(up)">
                                      <p:cBhvr>
                                        <p:cTn id="28" dur="500"/>
                                        <p:tgtEl>
                                          <p:spTgt spid="6">
                                            <p:graphicEl>
                                              <a:dgm id="{D16602D3-94D8-4A1A-8DF6-828DA1A0DD34}"/>
                                            </p:graphicEl>
                                          </p:spTgt>
                                        </p:tgtEl>
                                      </p:cBhvr>
                                    </p:animEffect>
                                  </p:childTnLst>
                                </p:cTn>
                              </p:par>
                            </p:childTnLst>
                          </p:cTn>
                        </p:par>
                        <p:par>
                          <p:cTn id="29" fill="hold">
                            <p:stCondLst>
                              <p:cond delay="1500"/>
                            </p:stCondLst>
                            <p:childTnLst>
                              <p:par>
                                <p:cTn id="30" presetID="22" presetClass="entr" presetSubtype="1" fill="hold" grpId="0" nodeType="afterEffect">
                                  <p:stCondLst>
                                    <p:cond delay="0"/>
                                  </p:stCondLst>
                                  <p:childTnLst>
                                    <p:set>
                                      <p:cBhvr>
                                        <p:cTn id="31" dur="1" fill="hold">
                                          <p:stCondLst>
                                            <p:cond delay="0"/>
                                          </p:stCondLst>
                                        </p:cTn>
                                        <p:tgtEl>
                                          <p:spTgt spid="6">
                                            <p:graphicEl>
                                              <a:dgm id="{7BDF1171-5AAA-48DD-B102-C0C739B69768}"/>
                                            </p:graphicEl>
                                          </p:spTgt>
                                        </p:tgtEl>
                                        <p:attrNameLst>
                                          <p:attrName>style.visibility</p:attrName>
                                        </p:attrNameLst>
                                      </p:cBhvr>
                                      <p:to>
                                        <p:strVal val="visible"/>
                                      </p:to>
                                    </p:set>
                                    <p:animEffect transition="in" filter="wipe(up)">
                                      <p:cBhvr>
                                        <p:cTn id="32" dur="1000"/>
                                        <p:tgtEl>
                                          <p:spTgt spid="6">
                                            <p:graphicEl>
                                              <a:dgm id="{7BDF1171-5AAA-48DD-B102-C0C739B69768}"/>
                                            </p:graphicEl>
                                          </p:spTgt>
                                        </p:tgtEl>
                                      </p:cBhvr>
                                    </p:animEffect>
                                  </p:childTnLst>
                                </p:cTn>
                              </p:par>
                            </p:childTnLst>
                          </p:cTn>
                        </p:par>
                        <p:par>
                          <p:cTn id="33" fill="hold">
                            <p:stCondLst>
                              <p:cond delay="2500"/>
                            </p:stCondLst>
                            <p:childTnLst>
                              <p:par>
                                <p:cTn id="34" presetID="22" presetClass="entr" presetSubtype="1" fill="hold" grpId="0" nodeType="afterEffect">
                                  <p:stCondLst>
                                    <p:cond delay="0"/>
                                  </p:stCondLst>
                                  <p:childTnLst>
                                    <p:set>
                                      <p:cBhvr>
                                        <p:cTn id="35" dur="1" fill="hold">
                                          <p:stCondLst>
                                            <p:cond delay="0"/>
                                          </p:stCondLst>
                                        </p:cTn>
                                        <p:tgtEl>
                                          <p:spTgt spid="6">
                                            <p:graphicEl>
                                              <a:dgm id="{7C67FDD7-6289-43F5-8718-D6EA48CDC0D0}"/>
                                            </p:graphicEl>
                                          </p:spTgt>
                                        </p:tgtEl>
                                        <p:attrNameLst>
                                          <p:attrName>style.visibility</p:attrName>
                                        </p:attrNameLst>
                                      </p:cBhvr>
                                      <p:to>
                                        <p:strVal val="visible"/>
                                      </p:to>
                                    </p:set>
                                    <p:animEffect transition="in" filter="wipe(up)">
                                      <p:cBhvr>
                                        <p:cTn id="36" dur="500"/>
                                        <p:tgtEl>
                                          <p:spTgt spid="6">
                                            <p:graphicEl>
                                              <a:dgm id="{7C67FDD7-6289-43F5-8718-D6EA48CDC0D0}"/>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2" fill="hold" grpId="0" nodeType="clickEffect">
                                  <p:stCondLst>
                                    <p:cond delay="0"/>
                                  </p:stCondLst>
                                  <p:childTnLst>
                                    <p:set>
                                      <p:cBhvr>
                                        <p:cTn id="40" dur="1" fill="hold">
                                          <p:stCondLst>
                                            <p:cond delay="0"/>
                                          </p:stCondLst>
                                        </p:cTn>
                                        <p:tgtEl>
                                          <p:spTgt spid="6">
                                            <p:graphicEl>
                                              <a:dgm id="{D2BCBC63-43F2-4570-961C-FBB6DE74306E}"/>
                                            </p:graphicEl>
                                          </p:spTgt>
                                        </p:tgtEl>
                                        <p:attrNameLst>
                                          <p:attrName>style.visibility</p:attrName>
                                        </p:attrNameLst>
                                      </p:cBhvr>
                                      <p:to>
                                        <p:strVal val="visible"/>
                                      </p:to>
                                    </p:set>
                                    <p:animEffect transition="in" filter="wipe(right)">
                                      <p:cBhvr>
                                        <p:cTn id="41" dur="1000"/>
                                        <p:tgtEl>
                                          <p:spTgt spid="6">
                                            <p:graphicEl>
                                              <a:dgm id="{D2BCBC63-43F2-4570-961C-FBB6DE74306E}"/>
                                            </p:graphicEl>
                                          </p:spTgt>
                                        </p:tgtEl>
                                      </p:cBhvr>
                                    </p:animEffect>
                                  </p:childTnLst>
                                </p:cTn>
                              </p:par>
                            </p:childTnLst>
                          </p:cTn>
                        </p:par>
                        <p:par>
                          <p:cTn id="42" fill="hold">
                            <p:stCondLst>
                              <p:cond delay="1000"/>
                            </p:stCondLst>
                            <p:childTnLst>
                              <p:par>
                                <p:cTn id="43" presetID="22" presetClass="entr" presetSubtype="2" fill="hold" grpId="0" nodeType="afterEffect">
                                  <p:stCondLst>
                                    <p:cond delay="0"/>
                                  </p:stCondLst>
                                  <p:childTnLst>
                                    <p:set>
                                      <p:cBhvr>
                                        <p:cTn id="44" dur="1" fill="hold">
                                          <p:stCondLst>
                                            <p:cond delay="0"/>
                                          </p:stCondLst>
                                        </p:cTn>
                                        <p:tgtEl>
                                          <p:spTgt spid="6">
                                            <p:graphicEl>
                                              <a:dgm id="{28C63264-EEF3-40B0-87B0-EC6F2767AC3C}"/>
                                            </p:graphicEl>
                                          </p:spTgt>
                                        </p:tgtEl>
                                        <p:attrNameLst>
                                          <p:attrName>style.visibility</p:attrName>
                                        </p:attrNameLst>
                                      </p:cBhvr>
                                      <p:to>
                                        <p:strVal val="visible"/>
                                      </p:to>
                                    </p:set>
                                    <p:animEffect transition="in" filter="wipe(right)">
                                      <p:cBhvr>
                                        <p:cTn id="45" dur="500"/>
                                        <p:tgtEl>
                                          <p:spTgt spid="6">
                                            <p:graphicEl>
                                              <a:dgm id="{28C63264-EEF3-40B0-87B0-EC6F2767AC3C}"/>
                                            </p:graphicEl>
                                          </p:spTgt>
                                        </p:tgtEl>
                                      </p:cBhvr>
                                    </p:animEffect>
                                  </p:childTnLst>
                                </p:cTn>
                              </p:par>
                            </p:childTnLst>
                          </p:cTn>
                        </p:par>
                        <p:par>
                          <p:cTn id="46" fill="hold">
                            <p:stCondLst>
                              <p:cond delay="1500"/>
                            </p:stCondLst>
                            <p:childTnLst>
                              <p:par>
                                <p:cTn id="47" presetID="22" presetClass="entr" presetSubtype="2" fill="hold" grpId="0" nodeType="afterEffect">
                                  <p:stCondLst>
                                    <p:cond delay="0"/>
                                  </p:stCondLst>
                                  <p:childTnLst>
                                    <p:set>
                                      <p:cBhvr>
                                        <p:cTn id="48" dur="1" fill="hold">
                                          <p:stCondLst>
                                            <p:cond delay="0"/>
                                          </p:stCondLst>
                                        </p:cTn>
                                        <p:tgtEl>
                                          <p:spTgt spid="6">
                                            <p:graphicEl>
                                              <a:dgm id="{4774AF28-5C21-4CB8-B933-85F6388EBDC3}"/>
                                            </p:graphicEl>
                                          </p:spTgt>
                                        </p:tgtEl>
                                        <p:attrNameLst>
                                          <p:attrName>style.visibility</p:attrName>
                                        </p:attrNameLst>
                                      </p:cBhvr>
                                      <p:to>
                                        <p:strVal val="visible"/>
                                      </p:to>
                                    </p:set>
                                    <p:animEffect transition="in" filter="wipe(right)">
                                      <p:cBhvr>
                                        <p:cTn id="49" dur="1000"/>
                                        <p:tgtEl>
                                          <p:spTgt spid="6">
                                            <p:graphicEl>
                                              <a:dgm id="{4774AF28-5C21-4CB8-B933-85F6388EBDC3}"/>
                                            </p:graphicEl>
                                          </p:spTgt>
                                        </p:tgtEl>
                                      </p:cBhvr>
                                    </p:animEffect>
                                  </p:childTnLst>
                                </p:cTn>
                              </p:par>
                            </p:childTnLst>
                          </p:cTn>
                        </p:par>
                        <p:par>
                          <p:cTn id="50" fill="hold">
                            <p:stCondLst>
                              <p:cond delay="2500"/>
                            </p:stCondLst>
                            <p:childTnLst>
                              <p:par>
                                <p:cTn id="51" presetID="22" presetClass="entr" presetSubtype="4" fill="hold" grpId="0" nodeType="afterEffect">
                                  <p:stCondLst>
                                    <p:cond delay="0"/>
                                  </p:stCondLst>
                                  <p:childTnLst>
                                    <p:set>
                                      <p:cBhvr>
                                        <p:cTn id="52" dur="1" fill="hold">
                                          <p:stCondLst>
                                            <p:cond delay="0"/>
                                          </p:stCondLst>
                                        </p:cTn>
                                        <p:tgtEl>
                                          <p:spTgt spid="6">
                                            <p:graphicEl>
                                              <a:dgm id="{E28A66BA-D5A2-4794-8984-4DD03ABACA73}"/>
                                            </p:graphicEl>
                                          </p:spTgt>
                                        </p:tgtEl>
                                        <p:attrNameLst>
                                          <p:attrName>style.visibility</p:attrName>
                                        </p:attrNameLst>
                                      </p:cBhvr>
                                      <p:to>
                                        <p:strVal val="visible"/>
                                      </p:to>
                                    </p:set>
                                    <p:animEffect transition="in" filter="wipe(down)">
                                      <p:cBhvr>
                                        <p:cTn id="53" dur="500"/>
                                        <p:tgtEl>
                                          <p:spTgt spid="6">
                                            <p:graphicEl>
                                              <a:dgm id="{E28A66BA-D5A2-4794-8984-4DD03ABACA73}"/>
                                            </p:graphicEl>
                                          </p:spTgt>
                                        </p:tgtEl>
                                      </p:cBhvr>
                                    </p:animEffect>
                                  </p:childTnLst>
                                </p:cTn>
                              </p:par>
                            </p:childTnLst>
                          </p:cTn>
                        </p:par>
                        <p:par>
                          <p:cTn id="54" fill="hold">
                            <p:stCondLst>
                              <p:cond delay="3000"/>
                            </p:stCondLst>
                            <p:childTnLst>
                              <p:par>
                                <p:cTn id="55" presetID="22" presetClass="entr" presetSubtype="4" fill="hold" grpId="0" nodeType="afterEffect">
                                  <p:stCondLst>
                                    <p:cond delay="0"/>
                                  </p:stCondLst>
                                  <p:childTnLst>
                                    <p:set>
                                      <p:cBhvr>
                                        <p:cTn id="56" dur="1" fill="hold">
                                          <p:stCondLst>
                                            <p:cond delay="0"/>
                                          </p:stCondLst>
                                        </p:cTn>
                                        <p:tgtEl>
                                          <p:spTgt spid="6">
                                            <p:graphicEl>
                                              <a:dgm id="{E4C04E5B-3052-4B35-B7D2-0F96F2B904FA}"/>
                                            </p:graphicEl>
                                          </p:spTgt>
                                        </p:tgtEl>
                                        <p:attrNameLst>
                                          <p:attrName>style.visibility</p:attrName>
                                        </p:attrNameLst>
                                      </p:cBhvr>
                                      <p:to>
                                        <p:strVal val="visible"/>
                                      </p:to>
                                    </p:set>
                                    <p:animEffect transition="in" filter="wipe(down)">
                                      <p:cBhvr>
                                        <p:cTn id="57" dur="1000"/>
                                        <p:tgtEl>
                                          <p:spTgt spid="6">
                                            <p:graphicEl>
                                              <a:dgm id="{E4C04E5B-3052-4B35-B7D2-0F96F2B904F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Dgm bld="lvl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600" dirty="0" smtClean="0"/>
              <a:t>補充性による保証人の免責と</a:t>
            </a:r>
            <a:r>
              <a:rPr kumimoji="1" lang="en-US" altLang="ja-JP" sz="3600" dirty="0" smtClean="0"/>
              <a:t/>
            </a:r>
            <a:br>
              <a:rPr kumimoji="1" lang="en-US" altLang="ja-JP" sz="3600" dirty="0" smtClean="0"/>
            </a:br>
            <a:r>
              <a:rPr kumimoji="1" lang="ja-JP" altLang="en-US" sz="3600" dirty="0" smtClean="0"/>
              <a:t>連帯保証の場合の例外</a:t>
            </a:r>
            <a:endParaRPr kumimoji="1" lang="ja-JP" altLang="en-US" sz="3600" dirty="0"/>
          </a:p>
        </p:txBody>
      </p:sp>
      <p:sp>
        <p:nvSpPr>
          <p:cNvPr id="6" name="コンテンツ プレースホルダー 5"/>
          <p:cNvSpPr>
            <a:spLocks noGrp="1"/>
          </p:cNvSpPr>
          <p:nvPr>
            <p:ph sz="half" idx="1"/>
          </p:nvPr>
        </p:nvSpPr>
        <p:spPr>
          <a:xfrm>
            <a:off x="457200" y="1600200"/>
            <a:ext cx="3610744" cy="4525963"/>
          </a:xfrm>
        </p:spPr>
        <p:txBody>
          <a:bodyPr>
            <a:noAutofit/>
          </a:bodyPr>
          <a:lstStyle/>
          <a:p>
            <a:r>
              <a:rPr kumimoji="1" lang="ja-JP" altLang="en-US" sz="2000" dirty="0" smtClean="0"/>
              <a:t>通常の保証債務の補充性</a:t>
            </a:r>
            <a:endParaRPr kumimoji="1" lang="en-US" altLang="ja-JP" sz="2000" dirty="0" smtClean="0"/>
          </a:p>
          <a:p>
            <a:pPr marL="450850" lvl="1" indent="-268288"/>
            <a:r>
              <a:rPr kumimoji="1" lang="ja-JP" altLang="en-US" sz="1800" dirty="0" smtClean="0"/>
              <a:t>催告の抗弁権（民法</a:t>
            </a:r>
            <a:r>
              <a:rPr kumimoji="1" lang="en-US" altLang="ja-JP" sz="1800" dirty="0" smtClean="0"/>
              <a:t>452</a:t>
            </a:r>
            <a:r>
              <a:rPr kumimoji="1" lang="ja-JP" altLang="en-US" sz="1800" dirty="0" smtClean="0"/>
              <a:t>条）</a:t>
            </a:r>
            <a:endParaRPr kumimoji="1" lang="en-US" altLang="ja-JP" sz="1800" dirty="0" smtClean="0"/>
          </a:p>
          <a:p>
            <a:pPr marL="622300" lvl="2" indent="-171450"/>
            <a:r>
              <a:rPr lang="ja-JP" altLang="en-US" sz="1400" dirty="0"/>
              <a:t>債権者が保証人に債務の履行を請求したときは，保証人は，</a:t>
            </a:r>
            <a:r>
              <a:rPr lang="ja-JP" altLang="en-US" sz="1400" b="1" dirty="0">
                <a:solidFill>
                  <a:schemeClr val="tx2"/>
                </a:solidFill>
              </a:rPr>
              <a:t>まず主たる債務者に催告をすべき</a:t>
            </a:r>
            <a:r>
              <a:rPr lang="ja-JP" altLang="en-US" sz="1400" dirty="0"/>
              <a:t>旨を請求することができる</a:t>
            </a:r>
            <a:r>
              <a:rPr lang="ja-JP" altLang="en-US" sz="1400" dirty="0" smtClean="0"/>
              <a:t>。</a:t>
            </a:r>
            <a:endParaRPr lang="en-US" altLang="ja-JP" sz="1400" dirty="0" smtClean="0"/>
          </a:p>
          <a:p>
            <a:pPr marL="622300" lvl="2" indent="-171450"/>
            <a:r>
              <a:rPr lang="ja-JP" altLang="en-US" sz="1400" dirty="0" smtClean="0"/>
              <a:t>ただし</a:t>
            </a:r>
            <a:r>
              <a:rPr lang="ja-JP" altLang="en-US" sz="1400" dirty="0"/>
              <a:t>，主たる債務者が破産手続開始の決定を受けたとき，又はその行方が知れないときは，この限りでない。</a:t>
            </a:r>
            <a:endParaRPr kumimoji="1" lang="en-US" altLang="ja-JP" sz="1400" dirty="0" smtClean="0"/>
          </a:p>
          <a:p>
            <a:pPr marL="450850" lvl="1" indent="-268288"/>
            <a:r>
              <a:rPr lang="ja-JP" altLang="en-US" sz="1800" dirty="0"/>
              <a:t>検索</a:t>
            </a:r>
            <a:r>
              <a:rPr lang="ja-JP" altLang="en-US" sz="1800" dirty="0" smtClean="0"/>
              <a:t>の抗弁権（民法</a:t>
            </a:r>
            <a:r>
              <a:rPr lang="en-US" altLang="ja-JP" sz="1800" dirty="0" smtClean="0"/>
              <a:t>453</a:t>
            </a:r>
            <a:r>
              <a:rPr lang="ja-JP" altLang="en-US" sz="1800" dirty="0" smtClean="0"/>
              <a:t>条）</a:t>
            </a:r>
            <a:endParaRPr lang="en-US" altLang="ja-JP" sz="1800" dirty="0" smtClean="0"/>
          </a:p>
          <a:p>
            <a:pPr marL="622300" lvl="2" indent="-171450"/>
            <a:r>
              <a:rPr lang="ja-JP" altLang="en-US" sz="1400" dirty="0"/>
              <a:t>債権者が前条</a:t>
            </a:r>
            <a:r>
              <a:rPr lang="en-US" altLang="ja-JP" sz="1400" dirty="0"/>
              <a:t>〔</a:t>
            </a:r>
            <a:r>
              <a:rPr lang="ja-JP" altLang="en-US" sz="1400" dirty="0"/>
              <a:t>催告の抗弁権</a:t>
            </a:r>
            <a:r>
              <a:rPr lang="en-US" altLang="ja-JP" sz="1400" dirty="0"/>
              <a:t>〕</a:t>
            </a:r>
            <a:r>
              <a:rPr lang="ja-JP" altLang="en-US" sz="1400" dirty="0"/>
              <a:t>の規定に従い主たる債務者に催告をした後であっても，保証人が主たる債務者に弁済をする資力があり，かつ，執行が容易であることを証明したときは，債権者は，</a:t>
            </a:r>
            <a:r>
              <a:rPr lang="ja-JP" altLang="en-US" sz="1400" b="1" dirty="0">
                <a:solidFill>
                  <a:schemeClr val="tx2"/>
                </a:solidFill>
              </a:rPr>
              <a:t>まず主たる債務者の財産について執行をしなければならない</a:t>
            </a:r>
            <a:r>
              <a:rPr lang="ja-JP" altLang="en-US" sz="1400" dirty="0" smtClean="0"/>
              <a:t>。</a:t>
            </a:r>
            <a:endParaRPr lang="en-US" altLang="ja-JP" sz="1400" dirty="0" smtClean="0"/>
          </a:p>
        </p:txBody>
      </p:sp>
      <p:sp>
        <p:nvSpPr>
          <p:cNvPr id="7" name="コンテンツ プレースホルダー 6"/>
          <p:cNvSpPr>
            <a:spLocks noGrp="1"/>
          </p:cNvSpPr>
          <p:nvPr>
            <p:ph sz="half" idx="2"/>
          </p:nvPr>
        </p:nvSpPr>
        <p:spPr>
          <a:xfrm>
            <a:off x="4211960" y="1600200"/>
            <a:ext cx="4474840" cy="4525963"/>
          </a:xfrm>
        </p:spPr>
        <p:txBody>
          <a:bodyPr>
            <a:noAutofit/>
          </a:bodyPr>
          <a:lstStyle/>
          <a:p>
            <a:r>
              <a:rPr lang="ja-JP" altLang="en-US" sz="2000" dirty="0" smtClean="0"/>
              <a:t>補充性に違反する場合の効果（民法</a:t>
            </a:r>
            <a:r>
              <a:rPr lang="en-US" altLang="ja-JP" sz="2000" dirty="0" smtClean="0"/>
              <a:t>455</a:t>
            </a:r>
            <a:r>
              <a:rPr lang="ja-JP" altLang="en-US" sz="2000" dirty="0" smtClean="0"/>
              <a:t>条）</a:t>
            </a:r>
            <a:endParaRPr lang="en-US" altLang="ja-JP" sz="2000" dirty="0" smtClean="0"/>
          </a:p>
          <a:p>
            <a:pPr marL="450850" lvl="1" indent="-182563"/>
            <a:r>
              <a:rPr lang="ja-JP" altLang="en-US" sz="1600" dirty="0"/>
              <a:t>第</a:t>
            </a:r>
            <a:r>
              <a:rPr lang="en-US" altLang="ja-JP" sz="1600" dirty="0"/>
              <a:t>452</a:t>
            </a:r>
            <a:r>
              <a:rPr lang="ja-JP" altLang="en-US" sz="1600" dirty="0"/>
              <a:t>条</a:t>
            </a:r>
            <a:r>
              <a:rPr lang="en-US" altLang="ja-JP" sz="1600" dirty="0"/>
              <a:t>〔</a:t>
            </a:r>
            <a:r>
              <a:rPr lang="ja-JP" altLang="en-US" sz="1600" dirty="0"/>
              <a:t>催告の抗弁権</a:t>
            </a:r>
            <a:r>
              <a:rPr lang="en-US" altLang="ja-JP" sz="1600" dirty="0"/>
              <a:t>〕</a:t>
            </a:r>
            <a:r>
              <a:rPr lang="ja-JP" altLang="en-US" sz="1600" dirty="0"/>
              <a:t>又は第</a:t>
            </a:r>
            <a:r>
              <a:rPr lang="en-US" altLang="ja-JP" sz="1600" dirty="0"/>
              <a:t>453</a:t>
            </a:r>
            <a:r>
              <a:rPr lang="ja-JP" altLang="en-US" sz="1600" dirty="0"/>
              <a:t>条</a:t>
            </a:r>
            <a:r>
              <a:rPr lang="en-US" altLang="ja-JP" sz="1600" dirty="0"/>
              <a:t>〔</a:t>
            </a:r>
            <a:r>
              <a:rPr lang="ja-JP" altLang="en-US" sz="1600" dirty="0"/>
              <a:t>検索の抗弁権</a:t>
            </a:r>
            <a:r>
              <a:rPr lang="en-US" altLang="ja-JP" sz="1600" dirty="0"/>
              <a:t>〕</a:t>
            </a:r>
            <a:r>
              <a:rPr lang="ja-JP" altLang="en-US" sz="1600" dirty="0"/>
              <a:t>の規定により保証人の請求又は証明があったにもかかわらず，</a:t>
            </a:r>
            <a:r>
              <a:rPr lang="ja-JP" altLang="en-US" sz="1600" b="1" dirty="0">
                <a:solidFill>
                  <a:schemeClr val="tx2"/>
                </a:solidFill>
              </a:rPr>
              <a:t>債権者が催告又は執行をすることを 怠ったために主たる債務者から全部の弁済を得られなかったときは，保証人は，</a:t>
            </a:r>
            <a:r>
              <a:rPr lang="ja-JP" altLang="en-US" sz="1600" dirty="0"/>
              <a:t>債権者が直ちに催告又は執行をすれば弁済を得ることができた限度において，</a:t>
            </a:r>
            <a:r>
              <a:rPr lang="ja-JP" altLang="en-US" sz="1600" b="1" dirty="0" smtClean="0">
                <a:solidFill>
                  <a:schemeClr val="tx2"/>
                </a:solidFill>
              </a:rPr>
              <a:t>その</a:t>
            </a:r>
            <a:r>
              <a:rPr lang="ja-JP" altLang="en-US" sz="1600" b="1" dirty="0">
                <a:solidFill>
                  <a:schemeClr val="tx2"/>
                </a:solidFill>
              </a:rPr>
              <a:t>義務を免れる</a:t>
            </a:r>
            <a:r>
              <a:rPr lang="ja-JP" altLang="en-US" sz="1600" dirty="0" smtClean="0"/>
              <a:t>。</a:t>
            </a:r>
            <a:endParaRPr lang="en-US" altLang="ja-JP" sz="1600" dirty="0" smtClean="0"/>
          </a:p>
          <a:p>
            <a:r>
              <a:rPr lang="ja-JP" altLang="en-US" sz="2000" dirty="0" smtClean="0"/>
              <a:t>連帯</a:t>
            </a:r>
            <a:r>
              <a:rPr lang="ja-JP" altLang="en-US" sz="2000" dirty="0"/>
              <a:t>保証の</a:t>
            </a:r>
            <a:r>
              <a:rPr lang="ja-JP" altLang="en-US" sz="2000" dirty="0" smtClean="0"/>
              <a:t>例外（民法</a:t>
            </a:r>
            <a:r>
              <a:rPr lang="en-US" altLang="ja-JP" sz="2000" dirty="0" smtClean="0"/>
              <a:t>454</a:t>
            </a:r>
            <a:r>
              <a:rPr lang="ja-JP" altLang="en-US" sz="2000" dirty="0" smtClean="0"/>
              <a:t>条）とその危険性</a:t>
            </a:r>
            <a:endParaRPr lang="en-US" altLang="ja-JP" sz="2000" dirty="0" smtClean="0"/>
          </a:p>
          <a:p>
            <a:pPr marL="450850" lvl="1" indent="-182563"/>
            <a:r>
              <a:rPr lang="ja-JP" altLang="en-US" sz="1600" dirty="0"/>
              <a:t>保証人は，主たる債務者と連帯して債務を負担したときは，前</a:t>
            </a:r>
            <a:r>
              <a:rPr lang="en-US" altLang="ja-JP" sz="1600" dirty="0"/>
              <a:t>2</a:t>
            </a:r>
            <a:r>
              <a:rPr lang="ja-JP" altLang="en-US" sz="1600" dirty="0"/>
              <a:t>条</a:t>
            </a:r>
            <a:r>
              <a:rPr lang="en-US" altLang="ja-JP" sz="1600" dirty="0"/>
              <a:t>〔</a:t>
            </a:r>
            <a:r>
              <a:rPr lang="ja-JP" altLang="en-US" sz="1600" dirty="0"/>
              <a:t>催告・検索の抗弁権</a:t>
            </a:r>
            <a:r>
              <a:rPr lang="en-US" altLang="ja-JP" sz="1600" dirty="0"/>
              <a:t>〕</a:t>
            </a:r>
            <a:r>
              <a:rPr lang="ja-JP" altLang="en-US" sz="1600" dirty="0"/>
              <a:t>の権利</a:t>
            </a:r>
            <a:r>
              <a:rPr lang="en-US" altLang="ja-JP" sz="1600" dirty="0"/>
              <a:t>〔</a:t>
            </a:r>
            <a:r>
              <a:rPr lang="ja-JP" altLang="en-US" sz="1600" dirty="0"/>
              <a:t>保証の補充性</a:t>
            </a:r>
            <a:r>
              <a:rPr lang="en-US" altLang="ja-JP" sz="1600" dirty="0"/>
              <a:t>〕</a:t>
            </a:r>
            <a:r>
              <a:rPr lang="ja-JP" altLang="en-US" sz="1600" dirty="0"/>
              <a:t>を有しない。</a:t>
            </a:r>
            <a:endParaRPr lang="ja-JP" altLang="en-US" sz="1800" dirty="0"/>
          </a:p>
          <a:p>
            <a:endParaRPr kumimoji="1" lang="ja-JP" altLang="en-US" sz="1400" dirty="0"/>
          </a:p>
        </p:txBody>
      </p:sp>
      <p:sp>
        <p:nvSpPr>
          <p:cNvPr id="3" name="日付プレースホルダー 2"/>
          <p:cNvSpPr>
            <a:spLocks noGrp="1"/>
          </p:cNvSpPr>
          <p:nvPr>
            <p:ph type="dt" sz="half" idx="10"/>
          </p:nvPr>
        </p:nvSpPr>
        <p:spPr/>
        <p:txBody>
          <a:bodyPr/>
          <a:lstStyle/>
          <a:p>
            <a:fld id="{32CE1CA7-0DA7-430F-B4A5-529AAEE6ED54}" type="datetime1">
              <a:rPr kumimoji="1" lang="ja-JP" altLang="en-US" smtClean="0"/>
              <a:t>2015/6/27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14</a:t>
            </a:fld>
            <a:endParaRPr kumimoji="1" lang="ja-JP" altLang="en-US"/>
          </a:p>
        </p:txBody>
      </p:sp>
    </p:spTree>
    <p:extLst>
      <p:ext uri="{BB962C8B-B14F-4D97-AF65-F5344CB8AC3E}">
        <p14:creationId xmlns:p14="http://schemas.microsoft.com/office/powerpoint/2010/main" val="3897939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wipe(left)">
                                      <p:cBhvr>
                                        <p:cTn id="7" dur="75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up)">
                                      <p:cBhvr>
                                        <p:cTn id="12" dur="225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up)">
                                      <p:cBhvr>
                                        <p:cTn id="17" dur="20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wipe(left)">
                                      <p:cBhvr>
                                        <p:cTn id="22" dur="75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wipe(up)">
                                      <p:cBhvr>
                                        <p:cTn id="27" dur="40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7">
                                            <p:txEl>
                                              <p:pRg st="1" end="1"/>
                                            </p:txEl>
                                          </p:spTgt>
                                        </p:tgtEl>
                                        <p:attrNameLst>
                                          <p:attrName>style.visibility</p:attrName>
                                        </p:attrNameLst>
                                      </p:cBhvr>
                                      <p:to>
                                        <p:strVal val="visible"/>
                                      </p:to>
                                    </p:set>
                                    <p:animEffect transition="in" filter="wipe(up)">
                                      <p:cBhvr>
                                        <p:cTn id="32" dur="3750"/>
                                        <p:tgtEl>
                                          <p:spTgt spid="7">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7">
                                            <p:txEl>
                                              <p:pRg st="3" end="3"/>
                                            </p:txEl>
                                          </p:spTgt>
                                        </p:tgtEl>
                                        <p:attrNameLst>
                                          <p:attrName>style.visibility</p:attrName>
                                        </p:attrNameLst>
                                      </p:cBhvr>
                                      <p:to>
                                        <p:strVal val="visible"/>
                                      </p:to>
                                    </p:set>
                                    <p:animEffect transition="in" filter="wipe(up)">
                                      <p:cBhvr>
                                        <p:cTn id="37" dur="175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noAutofit/>
          </a:bodyPr>
          <a:lstStyle/>
          <a:p>
            <a:r>
              <a:rPr kumimoji="1" lang="ja-JP" altLang="en-US" sz="3600" dirty="0" smtClean="0"/>
              <a:t>債権者の義務違反による</a:t>
            </a:r>
            <a:r>
              <a:rPr kumimoji="1" lang="en-US" altLang="ja-JP" sz="3600" dirty="0" smtClean="0"/>
              <a:t/>
            </a:r>
            <a:br>
              <a:rPr kumimoji="1" lang="en-US" altLang="ja-JP" sz="3600" dirty="0" smtClean="0"/>
            </a:br>
            <a:r>
              <a:rPr kumimoji="1" lang="ja-JP" altLang="en-US" sz="3600" dirty="0" smtClean="0"/>
              <a:t>保証人の免責</a:t>
            </a:r>
            <a:endParaRPr kumimoji="1" lang="ja-JP" altLang="en-US" sz="3600" dirty="0"/>
          </a:p>
        </p:txBody>
      </p:sp>
      <p:sp>
        <p:nvSpPr>
          <p:cNvPr id="9" name="テキスト プレースホルダー 8"/>
          <p:cNvSpPr>
            <a:spLocks noGrp="1"/>
          </p:cNvSpPr>
          <p:nvPr>
            <p:ph type="body" idx="1"/>
          </p:nvPr>
        </p:nvSpPr>
        <p:spPr>
          <a:xfrm>
            <a:off x="457200" y="1535113"/>
            <a:ext cx="4474840" cy="639762"/>
          </a:xfrm>
        </p:spPr>
        <p:txBody>
          <a:bodyPr anchor="ctr">
            <a:normAutofit/>
          </a:bodyPr>
          <a:lstStyle/>
          <a:p>
            <a:pPr algn="ctr"/>
            <a:r>
              <a:rPr kumimoji="1" lang="ja-JP" altLang="en-US" sz="3200" dirty="0" smtClean="0"/>
              <a:t>民法</a:t>
            </a:r>
            <a:endParaRPr kumimoji="1" lang="ja-JP" altLang="en-US" sz="3200" dirty="0"/>
          </a:p>
        </p:txBody>
      </p:sp>
      <p:sp>
        <p:nvSpPr>
          <p:cNvPr id="10" name="コンテンツ プレースホルダー 9"/>
          <p:cNvSpPr>
            <a:spLocks noGrp="1"/>
          </p:cNvSpPr>
          <p:nvPr>
            <p:ph sz="half" idx="2"/>
          </p:nvPr>
        </p:nvSpPr>
        <p:spPr>
          <a:xfrm>
            <a:off x="457200" y="2174875"/>
            <a:ext cx="4474840" cy="3951288"/>
          </a:xfrm>
        </p:spPr>
        <p:txBody>
          <a:bodyPr>
            <a:normAutofit fontScale="92500" lnSpcReduction="10000"/>
          </a:bodyPr>
          <a:lstStyle/>
          <a:p>
            <a:r>
              <a:rPr lang="ja-JP" altLang="en-US" b="1" dirty="0"/>
              <a:t>第</a:t>
            </a:r>
            <a:r>
              <a:rPr lang="en-US" altLang="ja-JP" b="1" dirty="0"/>
              <a:t>504</a:t>
            </a:r>
            <a:r>
              <a:rPr lang="ja-JP" altLang="en-US" b="1" dirty="0"/>
              <a:t>条</a:t>
            </a:r>
            <a:r>
              <a:rPr lang="ja-JP" altLang="en-US" dirty="0"/>
              <a:t>（債権者による担保の喪失等</a:t>
            </a:r>
            <a:r>
              <a:rPr lang="ja-JP" altLang="en-US" dirty="0" smtClean="0"/>
              <a:t>）</a:t>
            </a:r>
            <a:endParaRPr lang="en-US" altLang="ja-JP" dirty="0" smtClean="0"/>
          </a:p>
          <a:p>
            <a:pPr lvl="1"/>
            <a:r>
              <a:rPr lang="ja-JP" altLang="en-US" dirty="0" smtClean="0"/>
              <a:t>第</a:t>
            </a:r>
            <a:r>
              <a:rPr lang="en-US" altLang="ja-JP" dirty="0" smtClean="0"/>
              <a:t>500</a:t>
            </a:r>
            <a:r>
              <a:rPr lang="ja-JP" altLang="en-US" dirty="0"/>
              <a:t>条</a:t>
            </a:r>
            <a:r>
              <a:rPr lang="en-US" altLang="ja-JP" dirty="0"/>
              <a:t>〔</a:t>
            </a:r>
            <a:r>
              <a:rPr lang="ja-JP" altLang="en-US" dirty="0"/>
              <a:t>法定代位</a:t>
            </a:r>
            <a:r>
              <a:rPr lang="en-US" altLang="ja-JP" dirty="0"/>
              <a:t>〕</a:t>
            </a:r>
            <a:r>
              <a:rPr lang="ja-JP" altLang="en-US" dirty="0"/>
              <a:t>の規定により代位をすることができる</a:t>
            </a:r>
            <a:r>
              <a:rPr lang="ja-JP" altLang="en-US" dirty="0" smtClean="0"/>
              <a:t>者</a:t>
            </a:r>
            <a:r>
              <a:rPr lang="en-US" altLang="ja-JP" dirty="0" smtClean="0"/>
              <a:t>〔</a:t>
            </a:r>
            <a:r>
              <a:rPr lang="ja-JP" altLang="en-US" dirty="0" smtClean="0"/>
              <a:t>例えば，保証人</a:t>
            </a:r>
            <a:r>
              <a:rPr lang="en-US" altLang="ja-JP" dirty="0" smtClean="0"/>
              <a:t>〕</a:t>
            </a:r>
            <a:r>
              <a:rPr lang="ja-JP" altLang="en-US" dirty="0" smtClean="0"/>
              <a:t>が</a:t>
            </a:r>
            <a:r>
              <a:rPr lang="ja-JP" altLang="en-US" dirty="0"/>
              <a:t>ある場合において，債権者 が故意又は過失によってその担保を喪失し，又は減少させたときは</a:t>
            </a:r>
            <a:r>
              <a:rPr lang="ja-JP" altLang="en-US" dirty="0" smtClean="0"/>
              <a:t>，</a:t>
            </a:r>
            <a:endParaRPr lang="en-US" altLang="ja-JP" dirty="0" smtClean="0"/>
          </a:p>
          <a:p>
            <a:pPr lvl="1"/>
            <a:r>
              <a:rPr lang="ja-JP" altLang="en-US" dirty="0" smtClean="0"/>
              <a:t>その</a:t>
            </a:r>
            <a:r>
              <a:rPr lang="ja-JP" altLang="en-US" dirty="0"/>
              <a:t>代位をすることができる者は，その喪失又は減少によって償還を受けることができなく なった限度において，その責任を</a:t>
            </a:r>
            <a:r>
              <a:rPr lang="ja-JP" altLang="en-US" dirty="0" smtClean="0"/>
              <a:t>免れる</a:t>
            </a:r>
            <a:endParaRPr lang="en-US" altLang="ja-JP" dirty="0" smtClean="0"/>
          </a:p>
          <a:p>
            <a:r>
              <a:rPr lang="ja-JP" altLang="en-US" dirty="0" smtClean="0"/>
              <a:t>この規定は，わが国では，任意規定と解されている</a:t>
            </a:r>
            <a:r>
              <a:rPr lang="ja-JP" altLang="en-US" dirty="0"/>
              <a:t>。</a:t>
            </a:r>
            <a:endParaRPr kumimoji="1" lang="ja-JP" altLang="en-US" dirty="0"/>
          </a:p>
        </p:txBody>
      </p:sp>
      <p:sp>
        <p:nvSpPr>
          <p:cNvPr id="11" name="テキスト プレースホルダー 10"/>
          <p:cNvSpPr>
            <a:spLocks noGrp="1"/>
          </p:cNvSpPr>
          <p:nvPr>
            <p:ph type="body" sz="quarter" idx="3"/>
          </p:nvPr>
        </p:nvSpPr>
        <p:spPr>
          <a:xfrm>
            <a:off x="5364088" y="1535113"/>
            <a:ext cx="3322712" cy="639762"/>
          </a:xfrm>
        </p:spPr>
        <p:txBody>
          <a:bodyPr anchor="ctr">
            <a:normAutofit/>
          </a:bodyPr>
          <a:lstStyle/>
          <a:p>
            <a:pPr algn="ctr"/>
            <a:r>
              <a:rPr kumimoji="1" lang="ja-JP" altLang="en-US" sz="2800" dirty="0" smtClean="0"/>
              <a:t>フランス民法典</a:t>
            </a:r>
            <a:endParaRPr kumimoji="1" lang="ja-JP" altLang="en-US" sz="2800" dirty="0"/>
          </a:p>
        </p:txBody>
      </p:sp>
      <p:sp>
        <p:nvSpPr>
          <p:cNvPr id="12" name="コンテンツ プレースホルダー 11"/>
          <p:cNvSpPr>
            <a:spLocks noGrp="1"/>
          </p:cNvSpPr>
          <p:nvPr>
            <p:ph sz="quarter" idx="4"/>
          </p:nvPr>
        </p:nvSpPr>
        <p:spPr>
          <a:xfrm>
            <a:off x="5220072" y="2174875"/>
            <a:ext cx="3466728" cy="3951288"/>
          </a:xfrm>
        </p:spPr>
        <p:txBody>
          <a:bodyPr>
            <a:normAutofit/>
          </a:bodyPr>
          <a:lstStyle/>
          <a:p>
            <a:r>
              <a:rPr lang="ja-JP" altLang="en-US" b="1" dirty="0" smtClean="0"/>
              <a:t>第</a:t>
            </a:r>
            <a:r>
              <a:rPr lang="en-US" altLang="ja-JP" b="1" dirty="0" smtClean="0"/>
              <a:t>2314</a:t>
            </a:r>
            <a:r>
              <a:rPr lang="ja-JP" altLang="en-US" b="1" dirty="0" smtClean="0"/>
              <a:t>条</a:t>
            </a:r>
            <a:endParaRPr lang="en-US" altLang="ja-JP" b="1" dirty="0" smtClean="0"/>
          </a:p>
          <a:p>
            <a:pPr lvl="1"/>
            <a:r>
              <a:rPr lang="ja-JP" altLang="en-US" dirty="0" smtClean="0"/>
              <a:t>債権者</a:t>
            </a:r>
            <a:r>
              <a:rPr lang="ja-JP" altLang="en-US" dirty="0"/>
              <a:t>の行為によって保証人が債権者の権利，抵当権及び先取特権について代位ができなくなるに至ったときは，保証人はその責任を免れる</a:t>
            </a:r>
            <a:r>
              <a:rPr lang="ja-JP" altLang="en-US" dirty="0" smtClean="0"/>
              <a:t>。</a:t>
            </a:r>
            <a:endParaRPr lang="en-US" altLang="ja-JP" dirty="0" smtClean="0"/>
          </a:p>
          <a:p>
            <a:pPr lvl="1"/>
            <a:r>
              <a:rPr lang="ja-JP" altLang="en-US" dirty="0" smtClean="0"/>
              <a:t>これ</a:t>
            </a:r>
            <a:r>
              <a:rPr lang="ja-JP" altLang="en-US" dirty="0"/>
              <a:t>に反するすべての条項は書かれなかったものと</a:t>
            </a:r>
            <a:r>
              <a:rPr lang="ja-JP" altLang="en-US" dirty="0" smtClean="0"/>
              <a:t>みなす（強行規定）。</a:t>
            </a:r>
            <a:endParaRPr kumimoji="1" lang="ja-JP" altLang="en-US" dirty="0"/>
          </a:p>
        </p:txBody>
      </p:sp>
      <p:sp>
        <p:nvSpPr>
          <p:cNvPr id="5" name="日付プレースホルダー 4"/>
          <p:cNvSpPr>
            <a:spLocks noGrp="1"/>
          </p:cNvSpPr>
          <p:nvPr>
            <p:ph type="dt" sz="half" idx="10"/>
          </p:nvPr>
        </p:nvSpPr>
        <p:spPr/>
        <p:txBody>
          <a:bodyPr/>
          <a:lstStyle/>
          <a:p>
            <a:fld id="{217EEFC1-D6B0-400A-8760-F1AB0AC97114}" type="datetime1">
              <a:rPr kumimoji="1" lang="ja-JP" altLang="en-US" smtClean="0"/>
              <a:t>2015/6/27</a:t>
            </a:fld>
            <a:endParaRPr kumimoji="1" lang="ja-JP" altLang="en-US"/>
          </a:p>
        </p:txBody>
      </p:sp>
      <p:sp>
        <p:nvSpPr>
          <p:cNvPr id="6" name="フッター プレースホルダー 5"/>
          <p:cNvSpPr>
            <a:spLocks noGrp="1"/>
          </p:cNvSpPr>
          <p:nvPr>
            <p:ph type="ftr" sz="quarter" idx="11"/>
          </p:nvPr>
        </p:nvSpPr>
        <p:spPr/>
        <p:txBody>
          <a:bodyPr/>
          <a:lstStyle/>
          <a:p>
            <a:r>
              <a:rPr lang="en-US" altLang="ja-JP" smtClean="0"/>
              <a:t>Lecture on Obligation 2015</a:t>
            </a:r>
            <a:endParaRPr lang="ja-JP" altLang="en-US" dirty="0" smtClean="0"/>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15</a:t>
            </a:fld>
            <a:endParaRPr kumimoji="1" lang="ja-JP" altLang="en-US"/>
          </a:p>
        </p:txBody>
      </p:sp>
    </p:spTree>
    <p:extLst>
      <p:ext uri="{BB962C8B-B14F-4D97-AF65-F5344CB8AC3E}">
        <p14:creationId xmlns:p14="http://schemas.microsoft.com/office/powerpoint/2010/main" val="1514941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up)">
                                      <p:cBhvr>
                                        <p:cTn id="7" dur="125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up)">
                                      <p:cBhvr>
                                        <p:cTn id="12" dur="40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wipe(up)">
                                      <p:cBhvr>
                                        <p:cTn id="17" dur="2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wipe(up)">
                                      <p:cBhvr>
                                        <p:cTn id="22" dur="125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animEffect transition="in" filter="wipe(left)">
                                      <p:cBhvr>
                                        <p:cTn id="27" dur="500"/>
                                        <p:tgtEl>
                                          <p:spTgt spid="12">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2">
                                            <p:txEl>
                                              <p:pRg st="1" end="1"/>
                                            </p:txEl>
                                          </p:spTgt>
                                        </p:tgtEl>
                                        <p:attrNameLst>
                                          <p:attrName>style.visibility</p:attrName>
                                        </p:attrNameLst>
                                      </p:cBhvr>
                                      <p:to>
                                        <p:strVal val="visible"/>
                                      </p:to>
                                    </p:set>
                                    <p:animEffect transition="in" filter="wipe(up)">
                                      <p:cBhvr>
                                        <p:cTn id="32" dur="3000"/>
                                        <p:tgtEl>
                                          <p:spTgt spid="12">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2">
                                            <p:txEl>
                                              <p:pRg st="2" end="2"/>
                                            </p:txEl>
                                          </p:spTgt>
                                        </p:tgtEl>
                                        <p:attrNameLst>
                                          <p:attrName>style.visibility</p:attrName>
                                        </p:attrNameLst>
                                      </p:cBhvr>
                                      <p:to>
                                        <p:strVal val="visible"/>
                                      </p:to>
                                    </p:set>
                                    <p:animEffect transition="in" filter="wipe(up)">
                                      <p:cBhvr>
                                        <p:cTn id="37" dur="1750"/>
                                        <p:tgtEl>
                                          <p:spTgt spid="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P spid="1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t>根保証（</a:t>
            </a:r>
            <a:r>
              <a:rPr kumimoji="1" lang="en-US" altLang="ja-JP" sz="4000" dirty="0" smtClean="0"/>
              <a:t>1/4</a:t>
            </a:r>
            <a:r>
              <a:rPr kumimoji="1" lang="ja-JP" altLang="en-US" sz="4000" dirty="0" smtClean="0"/>
              <a:t>）</a:t>
            </a:r>
            <a:r>
              <a:rPr kumimoji="1" lang="en-US" altLang="ja-JP" sz="4000" dirty="0" smtClean="0"/>
              <a:t/>
            </a:r>
            <a:br>
              <a:rPr kumimoji="1" lang="en-US" altLang="ja-JP" sz="4000" dirty="0" smtClean="0"/>
            </a:br>
            <a:r>
              <a:rPr kumimoji="1" lang="ja-JP" altLang="en-US" sz="2800" dirty="0" smtClean="0"/>
              <a:t>発生・消滅する</a:t>
            </a:r>
            <a:r>
              <a:rPr lang="ja-JP" altLang="en-US" sz="2800" dirty="0" smtClean="0"/>
              <a:t>債権を「債権枠」として保証する契約</a:t>
            </a:r>
            <a:endParaRPr kumimoji="1" lang="ja-JP" altLang="en-US" sz="2800" dirty="0"/>
          </a:p>
        </p:txBody>
      </p:sp>
      <p:sp>
        <p:nvSpPr>
          <p:cNvPr id="6" name="コンテンツ プレースホルダー 5"/>
          <p:cNvSpPr>
            <a:spLocks noGrp="1"/>
          </p:cNvSpPr>
          <p:nvPr>
            <p:ph idx="1"/>
          </p:nvPr>
        </p:nvSpPr>
        <p:spPr/>
        <p:txBody>
          <a:bodyPr>
            <a:noAutofit/>
          </a:bodyPr>
          <a:lstStyle/>
          <a:p>
            <a:r>
              <a:rPr kumimoji="1" lang="ja-JP" altLang="en-US" sz="2400" dirty="0" smtClean="0"/>
              <a:t>根保証の意味</a:t>
            </a:r>
            <a:endParaRPr kumimoji="1" lang="en-US" altLang="ja-JP" sz="2400" dirty="0" smtClean="0"/>
          </a:p>
          <a:p>
            <a:pPr lvl="1"/>
            <a:r>
              <a:rPr lang="ja-JP" altLang="en-US" sz="2000" dirty="0"/>
              <a:t>債権者</a:t>
            </a:r>
            <a:r>
              <a:rPr lang="ja-JP" altLang="en-US" sz="2000" dirty="0" smtClean="0"/>
              <a:t>と債務者との間の継続的な契約関係から現在および将来発生し，消滅する複数の債権を包括的に保証する契約</a:t>
            </a:r>
            <a:endParaRPr lang="en-US" altLang="ja-JP" sz="2000" dirty="0" smtClean="0"/>
          </a:p>
          <a:p>
            <a:r>
              <a:rPr kumimoji="1" lang="en-US" altLang="ja-JP" sz="2400" dirty="0" smtClean="0"/>
              <a:t>2004</a:t>
            </a:r>
            <a:r>
              <a:rPr kumimoji="1" lang="ja-JP" altLang="en-US" sz="2400" dirty="0" smtClean="0"/>
              <a:t>年の民法</a:t>
            </a:r>
            <a:r>
              <a:rPr kumimoji="1" lang="ja-JP" altLang="en-US" sz="2400" dirty="0"/>
              <a:t>改正</a:t>
            </a:r>
            <a:r>
              <a:rPr kumimoji="1" lang="ja-JP" altLang="en-US" sz="2400" dirty="0" smtClean="0"/>
              <a:t>に取り込まれたもの</a:t>
            </a:r>
            <a:endParaRPr kumimoji="1" lang="en-US" altLang="ja-JP" sz="2400" dirty="0" smtClean="0"/>
          </a:p>
          <a:p>
            <a:pPr lvl="1"/>
            <a:r>
              <a:rPr kumimoji="1" lang="ja-JP" altLang="en-US" sz="2000" dirty="0" smtClean="0"/>
              <a:t>貸金等根保証契約（民法</a:t>
            </a:r>
            <a:r>
              <a:rPr kumimoji="1" lang="en-US" altLang="ja-JP" sz="2000" dirty="0" smtClean="0"/>
              <a:t>465</a:t>
            </a:r>
            <a:r>
              <a:rPr kumimoji="1" lang="ja-JP" altLang="en-US" sz="2000" dirty="0" smtClean="0"/>
              <a:t>条の</a:t>
            </a:r>
            <a:r>
              <a:rPr kumimoji="1" lang="en-US" altLang="ja-JP" sz="2000" dirty="0" smtClean="0"/>
              <a:t>2</a:t>
            </a:r>
            <a:r>
              <a:rPr kumimoji="1" lang="ja-JP" altLang="en-US" sz="2000" dirty="0" smtClean="0"/>
              <a:t>から</a:t>
            </a:r>
            <a:r>
              <a:rPr kumimoji="1" lang="en-US" altLang="ja-JP" sz="2000" dirty="0" smtClean="0"/>
              <a:t>465</a:t>
            </a:r>
            <a:r>
              <a:rPr kumimoji="1" lang="ja-JP" altLang="en-US" sz="2000" dirty="0" smtClean="0"/>
              <a:t>条の</a:t>
            </a:r>
            <a:r>
              <a:rPr kumimoji="1" lang="en-US" altLang="ja-JP" sz="2000" dirty="0" smtClean="0"/>
              <a:t>5</a:t>
            </a:r>
            <a:r>
              <a:rPr kumimoji="1" lang="ja-JP" altLang="en-US" sz="2000" dirty="0" smtClean="0"/>
              <a:t>）</a:t>
            </a:r>
            <a:endParaRPr kumimoji="1" lang="en-US" altLang="ja-JP" sz="2000" dirty="0" smtClean="0"/>
          </a:p>
          <a:p>
            <a:pPr lvl="2"/>
            <a:r>
              <a:rPr lang="ja-JP" altLang="en-US" sz="1800" dirty="0" smtClean="0"/>
              <a:t>書面によらないもの，包括根保証は，いずれも無効。</a:t>
            </a:r>
            <a:endParaRPr lang="en-US" altLang="ja-JP" sz="1800" dirty="0" smtClean="0"/>
          </a:p>
          <a:p>
            <a:pPr lvl="2"/>
            <a:r>
              <a:rPr kumimoji="1" lang="ja-JP" altLang="en-US" sz="1800" dirty="0" smtClean="0"/>
              <a:t>保証の範囲は，性質（貸金）と極度額（「債権枠」）に制限されている。</a:t>
            </a:r>
            <a:endParaRPr kumimoji="1" lang="en-US" altLang="ja-JP" sz="1800" dirty="0" smtClean="0"/>
          </a:p>
          <a:p>
            <a:r>
              <a:rPr lang="en-US" altLang="ja-JP" sz="2400" dirty="0" smtClean="0"/>
              <a:t>2004</a:t>
            </a:r>
            <a:r>
              <a:rPr lang="ja-JP" altLang="en-US" sz="2400" dirty="0" smtClean="0"/>
              <a:t>年の民法改正に取り込まれなかったもの</a:t>
            </a:r>
            <a:endParaRPr lang="en-US" altLang="ja-JP" sz="2400" dirty="0" smtClean="0"/>
          </a:p>
          <a:p>
            <a:pPr lvl="1"/>
            <a:r>
              <a:rPr kumimoji="1" lang="ja-JP" altLang="en-US" sz="2000" dirty="0" smtClean="0"/>
              <a:t>特別法のあるもの</a:t>
            </a:r>
            <a:endParaRPr kumimoji="1" lang="en-US" altLang="ja-JP" sz="2000" dirty="0" smtClean="0"/>
          </a:p>
          <a:p>
            <a:pPr lvl="2"/>
            <a:r>
              <a:rPr lang="ja-JP" altLang="en-US" sz="1800" dirty="0"/>
              <a:t>身元保証</a:t>
            </a:r>
            <a:r>
              <a:rPr lang="ja-JP" altLang="en-US" sz="1800" dirty="0" smtClean="0"/>
              <a:t>契約</a:t>
            </a:r>
            <a:endParaRPr lang="en-US" altLang="ja-JP" sz="1800" dirty="0" smtClean="0"/>
          </a:p>
          <a:p>
            <a:pPr lvl="1"/>
            <a:r>
              <a:rPr kumimoji="1" lang="ja-JP" altLang="en-US" sz="2000" dirty="0"/>
              <a:t>民法</a:t>
            </a:r>
            <a:r>
              <a:rPr kumimoji="1" lang="ja-JP" altLang="en-US" sz="2000" dirty="0" smtClean="0"/>
              <a:t>の</a:t>
            </a:r>
            <a:r>
              <a:rPr kumimoji="1" lang="ja-JP" altLang="en-US" sz="2000" dirty="0"/>
              <a:t>解釈</a:t>
            </a:r>
            <a:r>
              <a:rPr kumimoji="1" lang="ja-JP" altLang="en-US" sz="2000" dirty="0" smtClean="0"/>
              <a:t>に委ねられているもの</a:t>
            </a:r>
            <a:endParaRPr kumimoji="1" lang="en-US" altLang="ja-JP" sz="2000" dirty="0" smtClean="0"/>
          </a:p>
          <a:p>
            <a:pPr lvl="2"/>
            <a:r>
              <a:rPr lang="ja-JP" altLang="en-US" sz="1800" dirty="0"/>
              <a:t>賃借人</a:t>
            </a:r>
            <a:r>
              <a:rPr lang="ja-JP" altLang="en-US" sz="1800" dirty="0" smtClean="0"/>
              <a:t>の債務の保証，経営者保証</a:t>
            </a:r>
            <a:endParaRPr kumimoji="1" lang="en-US" altLang="ja-JP" sz="1800" dirty="0" smtClean="0"/>
          </a:p>
        </p:txBody>
      </p:sp>
      <p:sp>
        <p:nvSpPr>
          <p:cNvPr id="3" name="日付プレースホルダー 2"/>
          <p:cNvSpPr>
            <a:spLocks noGrp="1"/>
          </p:cNvSpPr>
          <p:nvPr>
            <p:ph type="dt" sz="half" idx="10"/>
          </p:nvPr>
        </p:nvSpPr>
        <p:spPr/>
        <p:txBody>
          <a:bodyPr/>
          <a:lstStyle/>
          <a:p>
            <a:fld id="{66B3A7C6-5A92-41D0-A9B7-5D88A66E4EF4}" type="datetime1">
              <a:rPr kumimoji="1" lang="ja-JP" altLang="en-US" smtClean="0"/>
              <a:t>2015/6/27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16</a:t>
            </a:fld>
            <a:endParaRPr kumimoji="1" lang="ja-JP" altLang="en-US"/>
          </a:p>
        </p:txBody>
      </p:sp>
    </p:spTree>
    <p:extLst>
      <p:ext uri="{BB962C8B-B14F-4D97-AF65-F5344CB8AC3E}">
        <p14:creationId xmlns:p14="http://schemas.microsoft.com/office/powerpoint/2010/main" val="2261614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up)">
                                      <p:cBhvr>
                                        <p:cTn id="12" dur="175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75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left)">
                                      <p:cBhvr>
                                        <p:cTn id="22" dur="75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left)">
                                      <p:cBhvr>
                                        <p:cTn id="27" dur="75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left)">
                                      <p:cBhvr>
                                        <p:cTn id="32" dur="10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wipe(left)">
                                      <p:cBhvr>
                                        <p:cTn id="37" dur="75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wipe(left)">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wipe(left)">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wipe(left)">
                                      <p:cBhvr>
                                        <p:cTn id="52" dur="75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wipe(left)">
                                      <p:cBhvr>
                                        <p:cTn id="57"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根保証</a:t>
            </a:r>
            <a:r>
              <a:rPr lang="ja-JP" altLang="en-US" dirty="0" smtClean="0"/>
              <a:t>（</a:t>
            </a:r>
            <a:r>
              <a:rPr lang="en-US" altLang="ja-JP" dirty="0" smtClean="0"/>
              <a:t>2/4</a:t>
            </a:r>
            <a:r>
              <a:rPr lang="ja-JP" altLang="en-US" dirty="0" smtClean="0"/>
              <a:t>）</a:t>
            </a:r>
            <a:r>
              <a:rPr lang="en-US" altLang="ja-JP" dirty="0"/>
              <a:t/>
            </a:r>
            <a:br>
              <a:rPr lang="en-US" altLang="ja-JP" dirty="0"/>
            </a:br>
            <a:r>
              <a:rPr lang="ja-JP" altLang="en-US" sz="3100" dirty="0" smtClean="0"/>
              <a:t>民法改正（</a:t>
            </a:r>
            <a:r>
              <a:rPr lang="en-US" altLang="ja-JP" sz="3100" dirty="0" smtClean="0"/>
              <a:t>2004</a:t>
            </a:r>
            <a:r>
              <a:rPr lang="ja-JP" altLang="en-US" sz="3100" dirty="0" smtClean="0"/>
              <a:t>）による根保証人の保護</a:t>
            </a:r>
            <a:endParaRPr kumimoji="1" lang="ja-JP" altLang="en-US" sz="3100" dirty="0"/>
          </a:p>
        </p:txBody>
      </p:sp>
      <p:sp>
        <p:nvSpPr>
          <p:cNvPr id="3" name="コンテンツ プレースホルダー 2"/>
          <p:cNvSpPr>
            <a:spLocks noGrp="1"/>
          </p:cNvSpPr>
          <p:nvPr>
            <p:ph idx="1"/>
          </p:nvPr>
        </p:nvSpPr>
        <p:spPr>
          <a:xfrm>
            <a:off x="395536" y="1600200"/>
            <a:ext cx="8352928" cy="4525963"/>
          </a:xfrm>
        </p:spPr>
        <p:txBody>
          <a:bodyPr>
            <a:noAutofit/>
          </a:bodyPr>
          <a:lstStyle/>
          <a:p>
            <a:r>
              <a:rPr lang="ja-JP" altLang="en-US" sz="1800" dirty="0"/>
              <a:t>書面の作成［民法</a:t>
            </a:r>
            <a:r>
              <a:rPr lang="en-US" altLang="ja-JP" sz="1800" dirty="0"/>
              <a:t>446</a:t>
            </a:r>
            <a:r>
              <a:rPr lang="ja-JP" altLang="en-US" sz="1800" dirty="0"/>
              <a:t>条</a:t>
            </a:r>
            <a:r>
              <a:rPr lang="en-US" altLang="ja-JP" sz="1800" dirty="0"/>
              <a:t>2</a:t>
            </a:r>
            <a:r>
              <a:rPr lang="ja-JP" altLang="en-US" sz="1800" dirty="0"/>
              <a:t>項，</a:t>
            </a:r>
            <a:r>
              <a:rPr lang="en-US" altLang="ja-JP" sz="1800" dirty="0"/>
              <a:t>3</a:t>
            </a:r>
            <a:r>
              <a:rPr lang="ja-JP" altLang="en-US" sz="1800" dirty="0"/>
              <a:t>項，</a:t>
            </a:r>
            <a:r>
              <a:rPr lang="en-US" altLang="ja-JP" sz="1800" dirty="0"/>
              <a:t>465</a:t>
            </a:r>
            <a:r>
              <a:rPr lang="ja-JP" altLang="en-US" sz="1800" dirty="0"/>
              <a:t>条の</a:t>
            </a:r>
            <a:r>
              <a:rPr lang="en-US" altLang="ja-JP" sz="1800" dirty="0"/>
              <a:t>2</a:t>
            </a:r>
            <a:r>
              <a:rPr lang="ja-JP" altLang="en-US" sz="1800" dirty="0"/>
              <a:t>題</a:t>
            </a:r>
            <a:r>
              <a:rPr lang="en-US" altLang="ja-JP" sz="1800" dirty="0"/>
              <a:t>3</a:t>
            </a:r>
            <a:r>
              <a:rPr lang="ja-JP" altLang="en-US" sz="1800" dirty="0"/>
              <a:t>項</a:t>
            </a:r>
            <a:r>
              <a:rPr lang="ja-JP" altLang="en-US" sz="1800" dirty="0" smtClean="0"/>
              <a:t>］</a:t>
            </a:r>
            <a:endParaRPr lang="en-US" altLang="ja-JP" sz="1800" dirty="0" smtClean="0"/>
          </a:p>
          <a:p>
            <a:pPr lvl="1"/>
            <a:r>
              <a:rPr lang="ja-JP" altLang="en-US" sz="1600" dirty="0"/>
              <a:t>根保証契約を含む保証契約は書面（契約書）によらなければ無効とする</a:t>
            </a:r>
            <a:r>
              <a:rPr lang="ja-JP" altLang="en-US" sz="1600" dirty="0" smtClean="0"/>
              <a:t>。</a:t>
            </a:r>
            <a:endParaRPr lang="en-US" altLang="ja-JP" sz="1600" dirty="0" smtClean="0"/>
          </a:p>
          <a:p>
            <a:r>
              <a:rPr lang="ja-JP" altLang="en-US" sz="1800" dirty="0"/>
              <a:t>極度額（限度額）の定め［民法</a:t>
            </a:r>
            <a:r>
              <a:rPr lang="en-US" altLang="ja-JP" sz="1800" dirty="0"/>
              <a:t>465</a:t>
            </a:r>
            <a:r>
              <a:rPr lang="ja-JP" altLang="en-US" sz="1800" dirty="0"/>
              <a:t>条の</a:t>
            </a:r>
            <a:r>
              <a:rPr lang="en-US" altLang="ja-JP" sz="1800" dirty="0"/>
              <a:t>2</a:t>
            </a:r>
            <a:r>
              <a:rPr lang="ja-JP" altLang="en-US" sz="1800" dirty="0" smtClean="0"/>
              <a:t>］</a:t>
            </a:r>
            <a:endParaRPr lang="en-US" altLang="ja-JP" sz="1800" dirty="0" smtClean="0"/>
          </a:p>
          <a:p>
            <a:pPr lvl="1"/>
            <a:r>
              <a:rPr lang="ja-JP" altLang="en-US" sz="1600" dirty="0"/>
              <a:t>極度額の定めのない根保証契約は無効とする</a:t>
            </a:r>
            <a:r>
              <a:rPr lang="ja-JP" altLang="en-US" sz="1600" dirty="0" smtClean="0"/>
              <a:t>。</a:t>
            </a:r>
            <a:endParaRPr lang="en-US" altLang="ja-JP" sz="1600" dirty="0" smtClean="0"/>
          </a:p>
          <a:p>
            <a:r>
              <a:rPr lang="ja-JP" altLang="en-US" sz="1800" dirty="0"/>
              <a:t>元本確定期日（保証期間の制限）［民法</a:t>
            </a:r>
            <a:r>
              <a:rPr lang="en-US" altLang="ja-JP" sz="1800" dirty="0"/>
              <a:t>465</a:t>
            </a:r>
            <a:r>
              <a:rPr lang="ja-JP" altLang="en-US" sz="1800" dirty="0"/>
              <a:t>条の</a:t>
            </a:r>
            <a:r>
              <a:rPr lang="en-US" altLang="ja-JP" sz="1800" dirty="0"/>
              <a:t>3</a:t>
            </a:r>
            <a:r>
              <a:rPr lang="ja-JP" altLang="en-US" sz="1800" dirty="0" smtClean="0"/>
              <a:t>］</a:t>
            </a:r>
            <a:endParaRPr lang="en-US" altLang="ja-JP" sz="1800" dirty="0" smtClean="0"/>
          </a:p>
          <a:p>
            <a:pPr lvl="1"/>
            <a:r>
              <a:rPr lang="ja-JP" altLang="en-US" sz="1600" dirty="0"/>
              <a:t>根保証をした保証人は，元本確定期日までの間に行われた融資に限って保証債務を負担する</a:t>
            </a:r>
            <a:r>
              <a:rPr lang="ja-JP" altLang="en-US" sz="1600" dirty="0" smtClean="0"/>
              <a:t>。</a:t>
            </a:r>
            <a:endParaRPr lang="en-US" altLang="ja-JP" sz="1600" dirty="0" smtClean="0"/>
          </a:p>
          <a:p>
            <a:pPr lvl="1"/>
            <a:r>
              <a:rPr lang="ja-JP" altLang="en-US" sz="1600" dirty="0"/>
              <a:t>元本確定期日は，契約で定める場合には契約日から</a:t>
            </a:r>
            <a:r>
              <a:rPr lang="en-US" altLang="ja-JP" sz="1600" dirty="0"/>
              <a:t>5</a:t>
            </a:r>
            <a:r>
              <a:rPr lang="ja-JP" altLang="en-US" sz="1600" dirty="0"/>
              <a:t>年以内，契約で定めない場合には契約日から</a:t>
            </a:r>
            <a:r>
              <a:rPr lang="en-US" altLang="ja-JP" sz="1600" dirty="0"/>
              <a:t>3</a:t>
            </a:r>
            <a:r>
              <a:rPr lang="ja-JP" altLang="en-US" sz="1600" dirty="0"/>
              <a:t>年後の日とする</a:t>
            </a:r>
            <a:r>
              <a:rPr lang="ja-JP" altLang="en-US" sz="1600" dirty="0" smtClean="0"/>
              <a:t>。</a:t>
            </a:r>
            <a:endParaRPr lang="en-US" altLang="ja-JP" sz="1600" dirty="0" smtClean="0"/>
          </a:p>
          <a:p>
            <a:r>
              <a:rPr lang="ja-JP" altLang="en-US" sz="1800" dirty="0"/>
              <a:t>元本確定事由［民法</a:t>
            </a:r>
            <a:r>
              <a:rPr lang="en-US" altLang="ja-JP" sz="1800" dirty="0"/>
              <a:t>465</a:t>
            </a:r>
            <a:r>
              <a:rPr lang="ja-JP" altLang="en-US" sz="1800" dirty="0"/>
              <a:t>条の</a:t>
            </a:r>
            <a:r>
              <a:rPr lang="en-US" altLang="ja-JP" sz="1800" dirty="0"/>
              <a:t>4</a:t>
            </a:r>
            <a:r>
              <a:rPr lang="ja-JP" altLang="en-US" sz="1800" dirty="0" smtClean="0"/>
              <a:t>］</a:t>
            </a:r>
            <a:endParaRPr lang="en-US" altLang="ja-JP" sz="1800" dirty="0" smtClean="0"/>
          </a:p>
          <a:p>
            <a:pPr lvl="1"/>
            <a:r>
              <a:rPr lang="ja-JP" altLang="en-US" sz="1600" dirty="0"/>
              <a:t>以下の場合には，主たる債務の元本が確定する。根保証をした保証人は，その後に行われた融資については保証債務を負担しない</a:t>
            </a:r>
            <a:r>
              <a:rPr lang="ja-JP" altLang="en-US" sz="1600" dirty="0" smtClean="0"/>
              <a:t>。</a:t>
            </a:r>
            <a:endParaRPr lang="en-US" altLang="ja-JP" sz="1600" dirty="0" smtClean="0"/>
          </a:p>
          <a:p>
            <a:pPr lvl="2"/>
            <a:r>
              <a:rPr lang="ja-JP" altLang="en-US" sz="1600" dirty="0"/>
              <a:t>主たる債務者または保証人が，強制執行を受けた</a:t>
            </a:r>
            <a:r>
              <a:rPr lang="ja-JP" altLang="en-US" sz="1600" dirty="0" smtClean="0"/>
              <a:t>場合</a:t>
            </a:r>
            <a:endParaRPr lang="en-US" altLang="ja-JP" sz="1600" dirty="0" smtClean="0"/>
          </a:p>
          <a:p>
            <a:pPr lvl="2"/>
            <a:r>
              <a:rPr lang="ja-JP" altLang="en-US" sz="1600" dirty="0"/>
              <a:t>主たる債務者または保証人が，破産手続開始の決定を受けた</a:t>
            </a:r>
            <a:r>
              <a:rPr lang="ja-JP" altLang="en-US" sz="1600" dirty="0" smtClean="0"/>
              <a:t>場合</a:t>
            </a:r>
            <a:endParaRPr lang="en-US" altLang="ja-JP" sz="1600" dirty="0" smtClean="0"/>
          </a:p>
          <a:p>
            <a:pPr lvl="2"/>
            <a:r>
              <a:rPr lang="ja-JP" altLang="en-US" sz="1600" dirty="0"/>
              <a:t>主たる債務者，または，保証人が死亡した場合</a:t>
            </a:r>
            <a:endParaRPr lang="en-US" altLang="ja-JP" sz="1600" dirty="0" smtClean="0"/>
          </a:p>
        </p:txBody>
      </p:sp>
      <p:sp>
        <p:nvSpPr>
          <p:cNvPr id="4" name="日付プレースホルダー 3"/>
          <p:cNvSpPr>
            <a:spLocks noGrp="1"/>
          </p:cNvSpPr>
          <p:nvPr>
            <p:ph type="dt" sz="half" idx="10"/>
          </p:nvPr>
        </p:nvSpPr>
        <p:spPr/>
        <p:txBody>
          <a:bodyPr/>
          <a:lstStyle/>
          <a:p>
            <a:fld id="{6D3E5D45-A387-4CD8-85FA-37F4DCFEF798}" type="datetime1">
              <a:rPr kumimoji="1" lang="ja-JP" altLang="en-US" smtClean="0"/>
              <a:t>2015/6/27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17</a:t>
            </a:fld>
            <a:endParaRPr kumimoji="1" lang="ja-JP" altLang="en-US"/>
          </a:p>
        </p:txBody>
      </p:sp>
    </p:spTree>
    <p:extLst>
      <p:ext uri="{BB962C8B-B14F-4D97-AF65-F5344CB8AC3E}">
        <p14:creationId xmlns:p14="http://schemas.microsoft.com/office/powerpoint/2010/main" val="1132372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wipe(up)">
                                      <p:cBhvr>
                                        <p:cTn id="17" dur="10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up)">
                                      <p:cBhvr>
                                        <p:cTn id="22" dur="1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wipe(up)">
                                      <p:cBhvr>
                                        <p:cTn id="27" dur="10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wipe(left)">
                                      <p:cBhvr>
                                        <p:cTn id="32" dur="500"/>
                                        <p:tgtEl>
                                          <p:spTgt spid="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wipe(left)">
                                      <p:cBhvr>
                                        <p:cTn id="37" dur="750"/>
                                        <p:tgtEl>
                                          <p:spTgt spid="3">
                                            <p:txEl>
                                              <p:pRg st="10" end="1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wipe(left)">
                                      <p:cBhvr>
                                        <p:cTn id="4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根保証</a:t>
            </a:r>
            <a:r>
              <a:rPr lang="ja-JP" altLang="en-US" dirty="0" smtClean="0"/>
              <a:t>（</a:t>
            </a:r>
            <a:r>
              <a:rPr lang="en-US" altLang="ja-JP" dirty="0" smtClean="0"/>
              <a:t>3/4</a:t>
            </a:r>
            <a:r>
              <a:rPr lang="ja-JP" altLang="en-US" dirty="0" smtClean="0"/>
              <a:t>）</a:t>
            </a:r>
            <a:r>
              <a:rPr lang="en-US" altLang="ja-JP" dirty="0"/>
              <a:t/>
            </a:r>
            <a:br>
              <a:rPr lang="en-US" altLang="ja-JP" dirty="0"/>
            </a:br>
            <a:r>
              <a:rPr lang="ja-JP" altLang="en-US" sz="3100" dirty="0" smtClean="0"/>
              <a:t>改正の不備を埋める判例に</a:t>
            </a:r>
            <a:r>
              <a:rPr lang="ja-JP" altLang="en-US" sz="3100" dirty="0"/>
              <a:t>よる根保証人の保護</a:t>
            </a:r>
            <a:endParaRPr kumimoji="1" lang="ja-JP" altLang="en-US" sz="3100" dirty="0"/>
          </a:p>
        </p:txBody>
      </p:sp>
      <p:sp>
        <p:nvSpPr>
          <p:cNvPr id="3" name="コンテンツ プレースホルダー 2"/>
          <p:cNvSpPr>
            <a:spLocks noGrp="1"/>
          </p:cNvSpPr>
          <p:nvPr>
            <p:ph idx="1"/>
          </p:nvPr>
        </p:nvSpPr>
        <p:spPr/>
        <p:txBody>
          <a:bodyPr>
            <a:noAutofit/>
          </a:bodyPr>
          <a:lstStyle/>
          <a:p>
            <a:r>
              <a:rPr lang="ja-JP" altLang="en-US" sz="2000" dirty="0"/>
              <a:t>最二判昭</a:t>
            </a:r>
            <a:r>
              <a:rPr lang="en-US" altLang="ja-JP" sz="2000" dirty="0"/>
              <a:t>39</a:t>
            </a:r>
            <a:r>
              <a:rPr lang="ja-JP" altLang="en-US" sz="2000" dirty="0"/>
              <a:t>・</a:t>
            </a:r>
            <a:r>
              <a:rPr lang="en-US" altLang="ja-JP" sz="2000" dirty="0"/>
              <a:t>12</a:t>
            </a:r>
            <a:r>
              <a:rPr lang="ja-JP" altLang="en-US" sz="2000" dirty="0"/>
              <a:t>・</a:t>
            </a:r>
            <a:r>
              <a:rPr lang="en-US" altLang="ja-JP" sz="2000" dirty="0"/>
              <a:t>18</a:t>
            </a:r>
            <a:r>
              <a:rPr lang="ja-JP" altLang="en-US" sz="2000" dirty="0"/>
              <a:t>民集</a:t>
            </a:r>
            <a:r>
              <a:rPr lang="en-US" altLang="ja-JP" sz="2000" dirty="0"/>
              <a:t>18</a:t>
            </a:r>
            <a:r>
              <a:rPr lang="ja-JP" altLang="en-US" sz="2000" dirty="0"/>
              <a:t>巻</a:t>
            </a:r>
            <a:r>
              <a:rPr lang="en-US" altLang="ja-JP" sz="2000" dirty="0"/>
              <a:t>10</a:t>
            </a:r>
            <a:r>
              <a:rPr lang="ja-JP" altLang="en-US" sz="2000" dirty="0"/>
              <a:t>号</a:t>
            </a:r>
            <a:r>
              <a:rPr lang="en-US" altLang="ja-JP" sz="2000" dirty="0"/>
              <a:t>2179</a:t>
            </a:r>
            <a:r>
              <a:rPr lang="ja-JP" altLang="en-US" sz="2000" dirty="0" smtClean="0"/>
              <a:t>頁（民法</a:t>
            </a:r>
            <a:r>
              <a:rPr lang="ja-JP" altLang="en-US" sz="2000" dirty="0"/>
              <a:t>判例百選</a:t>
            </a:r>
            <a:r>
              <a:rPr lang="en-US" altLang="ja-JP" sz="2000" dirty="0"/>
              <a:t>Ⅱ〔</a:t>
            </a:r>
            <a:r>
              <a:rPr lang="ja-JP" altLang="en-US" sz="2000" dirty="0"/>
              <a:t>第</a:t>
            </a:r>
            <a:r>
              <a:rPr lang="en-US" altLang="ja-JP" sz="2000" dirty="0"/>
              <a:t>6</a:t>
            </a:r>
            <a:r>
              <a:rPr lang="ja-JP" altLang="en-US" sz="2000" dirty="0"/>
              <a:t>版</a:t>
            </a:r>
            <a:r>
              <a:rPr lang="en-US" altLang="ja-JP" sz="2000" dirty="0"/>
              <a:t>〕</a:t>
            </a:r>
            <a:r>
              <a:rPr lang="ja-JP" altLang="en-US" sz="2000" dirty="0"/>
              <a:t>第</a:t>
            </a:r>
            <a:r>
              <a:rPr lang="en-US" altLang="ja-JP" sz="2000" dirty="0"/>
              <a:t>25</a:t>
            </a:r>
            <a:r>
              <a:rPr lang="ja-JP" altLang="en-US" sz="2000" dirty="0" smtClean="0"/>
              <a:t>事件）</a:t>
            </a:r>
            <a:endParaRPr lang="en-US" altLang="ja-JP" sz="2000" dirty="0" smtClean="0"/>
          </a:p>
          <a:p>
            <a:pPr lvl="1"/>
            <a:r>
              <a:rPr lang="ja-JP" altLang="en-US" sz="1800" dirty="0"/>
              <a:t>期間の定めのない継続的保証契約は，保証人の主債務者に対する</a:t>
            </a:r>
            <a:r>
              <a:rPr lang="ja-JP" altLang="en-US" sz="1800" b="1" dirty="0"/>
              <a:t>信頼が害される</a:t>
            </a:r>
            <a:r>
              <a:rPr lang="ja-JP" altLang="en-US" sz="1800" dirty="0"/>
              <a:t>に至った等保証人として解約申入れをするにつき相当の理由がある場合には，右解約により債権者が信義則上看過できない損害をこうむるような特段の事情がある場合を除いて，保証人から一方的に解約できるものと解するのが相当である</a:t>
            </a:r>
            <a:r>
              <a:rPr lang="ja-JP" altLang="en-US" sz="1800" dirty="0" smtClean="0"/>
              <a:t>。</a:t>
            </a:r>
            <a:endParaRPr lang="en-US" altLang="ja-JP" sz="1800" dirty="0" smtClean="0"/>
          </a:p>
          <a:p>
            <a:r>
              <a:rPr kumimoji="1" lang="ja-JP" altLang="en-US" sz="2000" dirty="0"/>
              <a:t>判例法理</a:t>
            </a:r>
            <a:r>
              <a:rPr kumimoji="1" lang="ja-JP" altLang="en-US" sz="2000" dirty="0" smtClean="0"/>
              <a:t>の有用性</a:t>
            </a:r>
            <a:endParaRPr kumimoji="1" lang="en-US" altLang="ja-JP" sz="2000" dirty="0" smtClean="0"/>
          </a:p>
          <a:p>
            <a:pPr lvl="1"/>
            <a:r>
              <a:rPr lang="en-US" altLang="ja-JP" sz="1800" dirty="0"/>
              <a:t>2004</a:t>
            </a:r>
            <a:r>
              <a:rPr lang="ja-JP" altLang="en-US" sz="1800" dirty="0"/>
              <a:t>年の民法改正によってカバーされない包括根保証</a:t>
            </a:r>
            <a:r>
              <a:rPr lang="ja-JP" altLang="en-US" sz="1800" dirty="0" smtClean="0"/>
              <a:t>契約の解釈</a:t>
            </a:r>
            <a:endParaRPr lang="en-US" altLang="ja-JP" sz="1800" dirty="0" smtClean="0"/>
          </a:p>
          <a:p>
            <a:pPr lvl="2"/>
            <a:r>
              <a:rPr lang="ja-JP" altLang="en-US" sz="1600" dirty="0" smtClean="0"/>
              <a:t>例えば，賃貸</a:t>
            </a:r>
            <a:r>
              <a:rPr lang="ja-JP" altLang="en-US" sz="1600" dirty="0"/>
              <a:t>保証契約，身元保証契約等の貸金等根保証契約以外の</a:t>
            </a:r>
            <a:r>
              <a:rPr lang="ja-JP" altLang="en-US" sz="1600" dirty="0" smtClean="0"/>
              <a:t>契約</a:t>
            </a:r>
            <a:endParaRPr lang="en-US" altLang="ja-JP" sz="1600" dirty="0" smtClean="0"/>
          </a:p>
          <a:p>
            <a:pPr lvl="1"/>
            <a:r>
              <a:rPr lang="en-US" altLang="ja-JP" sz="1800" dirty="0"/>
              <a:t>2</a:t>
            </a:r>
            <a:r>
              <a:rPr lang="en-US" altLang="ja-JP" sz="1800" dirty="0" smtClean="0"/>
              <a:t>004</a:t>
            </a:r>
            <a:r>
              <a:rPr lang="ja-JP" altLang="en-US" sz="1800" dirty="0"/>
              <a:t>年改正によってカバー</a:t>
            </a:r>
            <a:r>
              <a:rPr lang="ja-JP" altLang="en-US" sz="1800" dirty="0" smtClean="0"/>
              <a:t>される根</a:t>
            </a:r>
            <a:r>
              <a:rPr lang="ja-JP" altLang="en-US" sz="1800" dirty="0"/>
              <a:t>保証</a:t>
            </a:r>
            <a:r>
              <a:rPr lang="ja-JP" altLang="en-US" sz="1800" dirty="0" smtClean="0"/>
              <a:t>契約の解釈</a:t>
            </a:r>
            <a:endParaRPr lang="en-US" altLang="ja-JP" sz="1800" dirty="0" smtClean="0"/>
          </a:p>
          <a:p>
            <a:pPr lvl="2"/>
            <a:r>
              <a:rPr lang="ja-JP" altLang="en-US" sz="1600" dirty="0" smtClean="0"/>
              <a:t>元本</a:t>
            </a:r>
            <a:r>
              <a:rPr lang="ja-JP" altLang="en-US" sz="1600" dirty="0"/>
              <a:t>の確定事由が列挙されているだけであり［民法</a:t>
            </a:r>
            <a:r>
              <a:rPr lang="en-US" altLang="ja-JP" sz="1600" dirty="0"/>
              <a:t>465</a:t>
            </a:r>
            <a:r>
              <a:rPr lang="ja-JP" altLang="en-US" sz="1600" dirty="0"/>
              <a:t>条の</a:t>
            </a:r>
            <a:r>
              <a:rPr lang="en-US" altLang="ja-JP" sz="1600" dirty="0"/>
              <a:t>4</a:t>
            </a:r>
            <a:r>
              <a:rPr lang="ja-JP" altLang="en-US" sz="1600" dirty="0"/>
              <a:t>］，確定事由の一般条項が欠落している以上</a:t>
            </a:r>
            <a:r>
              <a:rPr lang="ja-JP" altLang="en-US" sz="1600" dirty="0" smtClean="0"/>
              <a:t>，判例</a:t>
            </a:r>
            <a:r>
              <a:rPr lang="ja-JP" altLang="en-US" sz="1600" dirty="0"/>
              <a:t>法理は，今なお，先例としての価値が失われて</a:t>
            </a:r>
            <a:r>
              <a:rPr lang="ja-JP" altLang="en-US" sz="1600" dirty="0" smtClean="0"/>
              <a:t>いない。</a:t>
            </a:r>
            <a:endParaRPr kumimoji="1" lang="ja-JP" altLang="en-US" sz="1600" dirty="0"/>
          </a:p>
        </p:txBody>
      </p:sp>
      <p:sp>
        <p:nvSpPr>
          <p:cNvPr id="4" name="日付プレースホルダー 3"/>
          <p:cNvSpPr>
            <a:spLocks noGrp="1"/>
          </p:cNvSpPr>
          <p:nvPr>
            <p:ph type="dt" sz="half" idx="10"/>
          </p:nvPr>
        </p:nvSpPr>
        <p:spPr/>
        <p:txBody>
          <a:bodyPr/>
          <a:lstStyle/>
          <a:p>
            <a:fld id="{B135A814-01EE-4723-B1B9-F358BCCDE25D}" type="datetime1">
              <a:rPr kumimoji="1" lang="ja-JP" altLang="en-US" smtClean="0"/>
              <a:t>2015/6/27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18</a:t>
            </a:fld>
            <a:endParaRPr kumimoji="1" lang="ja-JP" altLang="en-US"/>
          </a:p>
        </p:txBody>
      </p:sp>
    </p:spTree>
    <p:extLst>
      <p:ext uri="{BB962C8B-B14F-4D97-AF65-F5344CB8AC3E}">
        <p14:creationId xmlns:p14="http://schemas.microsoft.com/office/powerpoint/2010/main" val="1620650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425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1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1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1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up)">
                                      <p:cBhvr>
                                        <p:cTn id="27" dur="2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根保証</a:t>
            </a:r>
            <a:r>
              <a:rPr lang="ja-JP" altLang="en-US" dirty="0" smtClean="0"/>
              <a:t>（</a:t>
            </a:r>
            <a:r>
              <a:rPr lang="en-US" altLang="ja-JP" dirty="0" smtClean="0"/>
              <a:t>4/4</a:t>
            </a:r>
            <a:r>
              <a:rPr lang="ja-JP" altLang="en-US" dirty="0"/>
              <a:t>）</a:t>
            </a:r>
            <a:r>
              <a:rPr lang="en-US" altLang="ja-JP" dirty="0"/>
              <a:t/>
            </a:r>
            <a:br>
              <a:rPr lang="en-US" altLang="ja-JP" dirty="0"/>
            </a:br>
            <a:r>
              <a:rPr lang="ja-JP" altLang="en-US" dirty="0" smtClean="0"/>
              <a:t>民法（債権関係）改正の動向</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kumimoji="1" lang="ja-JP" altLang="en-US" dirty="0" smtClean="0"/>
              <a:t>貸金等根保証契約から個人根保証契約へ</a:t>
            </a:r>
            <a:endParaRPr kumimoji="1" lang="en-US" altLang="ja-JP" dirty="0" smtClean="0"/>
          </a:p>
          <a:p>
            <a:pPr lvl="1"/>
            <a:r>
              <a:rPr lang="ja-JP" altLang="en-US" dirty="0" smtClean="0"/>
              <a:t>民法</a:t>
            </a:r>
            <a:r>
              <a:rPr lang="en-US" altLang="ja-JP" dirty="0" smtClean="0"/>
              <a:t>465</a:t>
            </a:r>
            <a:r>
              <a:rPr lang="ja-JP" altLang="en-US" dirty="0" smtClean="0"/>
              <a:t>条の</a:t>
            </a:r>
            <a:r>
              <a:rPr lang="en-US" altLang="ja-JP" dirty="0" smtClean="0"/>
              <a:t>2</a:t>
            </a:r>
            <a:r>
              <a:rPr lang="ja-JP" altLang="en-US" dirty="0" smtClean="0"/>
              <a:t>～</a:t>
            </a:r>
            <a:r>
              <a:rPr lang="en-US" altLang="ja-JP" dirty="0" smtClean="0"/>
              <a:t>465</a:t>
            </a:r>
            <a:r>
              <a:rPr lang="ja-JP" altLang="en-US" dirty="0" smtClean="0"/>
              <a:t>条の</a:t>
            </a:r>
            <a:r>
              <a:rPr lang="en-US" altLang="ja-JP" dirty="0" smtClean="0"/>
              <a:t>5</a:t>
            </a:r>
            <a:r>
              <a:rPr lang="ja-JP" altLang="en-US" dirty="0" smtClean="0"/>
              <a:t>の領域拡大と改正</a:t>
            </a:r>
            <a:endParaRPr lang="en-US" altLang="ja-JP" dirty="0" smtClean="0"/>
          </a:p>
          <a:p>
            <a:r>
              <a:rPr kumimoji="1" lang="ja-JP" altLang="en-US" dirty="0" smtClean="0"/>
              <a:t>事業に係る債務についての保証契約の新設</a:t>
            </a:r>
            <a:endParaRPr kumimoji="1" lang="en-US" altLang="ja-JP" dirty="0" smtClean="0"/>
          </a:p>
          <a:p>
            <a:pPr lvl="1"/>
            <a:r>
              <a:rPr lang="ja-JP" altLang="en-US" dirty="0" smtClean="0"/>
              <a:t>民法</a:t>
            </a:r>
            <a:r>
              <a:rPr lang="en-US" altLang="ja-JP" dirty="0" smtClean="0"/>
              <a:t>465</a:t>
            </a:r>
            <a:r>
              <a:rPr lang="ja-JP" altLang="en-US" dirty="0" smtClean="0"/>
              <a:t>条の</a:t>
            </a:r>
            <a:r>
              <a:rPr lang="en-US" altLang="ja-JP" dirty="0" smtClean="0"/>
              <a:t>6</a:t>
            </a:r>
            <a:r>
              <a:rPr lang="ja-JP" altLang="en-US" dirty="0" smtClean="0"/>
              <a:t>～</a:t>
            </a:r>
            <a:r>
              <a:rPr lang="en-US" altLang="ja-JP" dirty="0" smtClean="0"/>
              <a:t>465</a:t>
            </a:r>
            <a:r>
              <a:rPr lang="ja-JP" altLang="en-US" dirty="0" smtClean="0"/>
              <a:t>条の</a:t>
            </a:r>
            <a:r>
              <a:rPr lang="en-US" altLang="ja-JP" dirty="0" smtClean="0"/>
              <a:t>10</a:t>
            </a:r>
            <a:r>
              <a:rPr lang="ja-JP" altLang="en-US" dirty="0" smtClean="0"/>
              <a:t>の新設</a:t>
            </a:r>
            <a:endParaRPr lang="en-US" altLang="ja-JP" dirty="0" smtClean="0"/>
          </a:p>
          <a:p>
            <a:pPr lvl="2"/>
            <a:r>
              <a:rPr kumimoji="1" lang="ja-JP" altLang="en-US" dirty="0" smtClean="0"/>
              <a:t>公正証書による契約締結の義務付け</a:t>
            </a:r>
            <a:endParaRPr kumimoji="1" lang="en-US" altLang="ja-JP" dirty="0" smtClean="0"/>
          </a:p>
          <a:p>
            <a:pPr lvl="2"/>
            <a:r>
              <a:rPr lang="ja-JP" altLang="en-US" dirty="0" smtClean="0"/>
              <a:t>経営者</a:t>
            </a:r>
            <a:r>
              <a:rPr lang="ja-JP" altLang="en-US" dirty="0"/>
              <a:t>保証</a:t>
            </a:r>
            <a:r>
              <a:rPr lang="ja-JP" altLang="en-US" dirty="0" smtClean="0"/>
              <a:t>の制限と理事・取締役，執行役等に対する適用除外</a:t>
            </a:r>
            <a:endParaRPr kumimoji="1" lang="en-US" altLang="ja-JP" dirty="0" smtClean="0"/>
          </a:p>
          <a:p>
            <a:pPr lvl="2"/>
            <a:r>
              <a:rPr lang="ja-JP" altLang="en-US" dirty="0" smtClean="0"/>
              <a:t>保証</a:t>
            </a:r>
            <a:r>
              <a:rPr lang="ja-JP" altLang="en-US" dirty="0"/>
              <a:t>委託</a:t>
            </a:r>
            <a:r>
              <a:rPr lang="ja-JP" altLang="en-US" dirty="0" smtClean="0"/>
              <a:t>の</a:t>
            </a:r>
            <a:r>
              <a:rPr lang="ja-JP" altLang="en-US" dirty="0"/>
              <a:t>際</a:t>
            </a:r>
            <a:r>
              <a:rPr lang="ja-JP" altLang="en-US" dirty="0" smtClean="0"/>
              <a:t>の保証人に対する債務者の情報提供義務の新設</a:t>
            </a:r>
            <a:endParaRPr lang="en-US" altLang="ja-JP" dirty="0" smtClean="0"/>
          </a:p>
          <a:p>
            <a:r>
              <a:rPr kumimoji="1" lang="ja-JP" altLang="en-US" dirty="0" smtClean="0"/>
              <a:t>保証人に対する債権者の情報提供義務の新設</a:t>
            </a:r>
            <a:endParaRPr kumimoji="1" lang="en-US" altLang="ja-JP" dirty="0" smtClean="0"/>
          </a:p>
          <a:p>
            <a:pPr lvl="1"/>
            <a:r>
              <a:rPr lang="ja-JP" altLang="en-US" dirty="0" smtClean="0"/>
              <a:t>民法</a:t>
            </a:r>
            <a:r>
              <a:rPr lang="en-US" altLang="ja-JP" dirty="0" smtClean="0"/>
              <a:t>458</a:t>
            </a:r>
            <a:r>
              <a:rPr lang="ja-JP" altLang="en-US" dirty="0" smtClean="0"/>
              <a:t>条の</a:t>
            </a:r>
            <a:r>
              <a:rPr lang="en-US" altLang="ja-JP" dirty="0" smtClean="0"/>
              <a:t>2</a:t>
            </a:r>
            <a:r>
              <a:rPr lang="ja-JP" altLang="en-US" dirty="0"/>
              <a:t>（主たる債務の履行状況</a:t>
            </a:r>
            <a:r>
              <a:rPr lang="ja-JP" altLang="en-US" dirty="0" smtClean="0"/>
              <a:t>に関する</a:t>
            </a:r>
            <a:r>
              <a:rPr lang="ja-JP" altLang="en-US" dirty="0"/>
              <a:t>情報の提供義務）</a:t>
            </a:r>
            <a:endParaRPr lang="en-US" altLang="ja-JP" dirty="0" smtClean="0"/>
          </a:p>
          <a:p>
            <a:pPr lvl="1"/>
            <a:r>
              <a:rPr kumimoji="1" lang="ja-JP" altLang="en-US" dirty="0" smtClean="0"/>
              <a:t>民法</a:t>
            </a:r>
            <a:r>
              <a:rPr kumimoji="1" lang="en-US" altLang="ja-JP" dirty="0" smtClean="0"/>
              <a:t>458</a:t>
            </a:r>
            <a:r>
              <a:rPr kumimoji="1" lang="ja-JP" altLang="en-US" dirty="0" smtClean="0"/>
              <a:t>条の</a:t>
            </a:r>
            <a:r>
              <a:rPr kumimoji="1" lang="en-US" altLang="ja-JP" dirty="0" smtClean="0"/>
              <a:t>3</a:t>
            </a:r>
            <a:r>
              <a:rPr lang="ja-JP" altLang="en-US" dirty="0"/>
              <a:t>（主たる債務者が期限の</a:t>
            </a:r>
            <a:r>
              <a:rPr lang="ja-JP" altLang="en-US" dirty="0" smtClean="0"/>
              <a:t>利益</a:t>
            </a:r>
            <a:r>
              <a:rPr lang="ja-JP" altLang="en-US" dirty="0"/>
              <a:t>を喪失した場合における情報の提供義務）</a:t>
            </a:r>
            <a:endParaRPr kumimoji="1" lang="ja-JP" altLang="en-US" dirty="0"/>
          </a:p>
        </p:txBody>
      </p:sp>
      <p:sp>
        <p:nvSpPr>
          <p:cNvPr id="4" name="日付プレースホルダー 3"/>
          <p:cNvSpPr>
            <a:spLocks noGrp="1"/>
          </p:cNvSpPr>
          <p:nvPr>
            <p:ph type="dt" sz="half" idx="10"/>
          </p:nvPr>
        </p:nvSpPr>
        <p:spPr/>
        <p:txBody>
          <a:bodyPr/>
          <a:lstStyle/>
          <a:p>
            <a:fld id="{3944C20F-1894-4EF5-BCF1-1604723F0DE7}" type="datetime1">
              <a:rPr kumimoji="1" lang="ja-JP" altLang="en-US" smtClean="0"/>
              <a:t>2015/6/27</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Lecture on Obligation 2015</a:t>
            </a:r>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19</a:t>
            </a:fld>
            <a:endParaRPr kumimoji="1" lang="ja-JP" altLang="en-US"/>
          </a:p>
        </p:txBody>
      </p:sp>
    </p:spTree>
    <p:extLst>
      <p:ext uri="{BB962C8B-B14F-4D97-AF65-F5344CB8AC3E}">
        <p14:creationId xmlns:p14="http://schemas.microsoft.com/office/powerpoint/2010/main" val="2144282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75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75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left)">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left)">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up)">
                                      <p:cBhvr>
                                        <p:cTn id="47" dur="125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up)">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normAutofit/>
          </a:bodyPr>
          <a:lstStyle/>
          <a:p>
            <a:r>
              <a:rPr lang="ja-JP" altLang="en-US" sz="5400" dirty="0"/>
              <a:t>債権</a:t>
            </a:r>
            <a:r>
              <a:rPr lang="ja-JP" altLang="en-US" sz="5400" dirty="0" smtClean="0"/>
              <a:t>総論</a:t>
            </a:r>
            <a:r>
              <a:rPr lang="en-US" altLang="ja-JP" sz="5400" dirty="0" smtClean="0"/>
              <a:t>1</a:t>
            </a:r>
            <a:r>
              <a:rPr lang="ja-JP" altLang="en-US" sz="5400" dirty="0" smtClean="0"/>
              <a:t>　目次</a:t>
            </a:r>
            <a:r>
              <a:rPr lang="ja-JP" altLang="en-US" sz="2800" dirty="0" smtClean="0"/>
              <a:t>　→</a:t>
            </a:r>
            <a:r>
              <a:rPr lang="ja-JP" altLang="en-US" sz="2800" dirty="0" smtClean="0">
                <a:hlinkClick r:id="rId3" action="ppaction://hlinksldjump"/>
              </a:rPr>
              <a:t>総論体系図</a:t>
            </a:r>
            <a:endParaRPr kumimoji="1" lang="ja-JP" altLang="en-US" sz="2800" dirty="0"/>
          </a:p>
        </p:txBody>
      </p:sp>
      <p:sp>
        <p:nvSpPr>
          <p:cNvPr id="9" name="コンテンツ プレースホルダー 8"/>
          <p:cNvSpPr>
            <a:spLocks noGrp="1"/>
          </p:cNvSpPr>
          <p:nvPr>
            <p:ph sz="half" idx="1"/>
          </p:nvPr>
        </p:nvSpPr>
        <p:spPr/>
        <p:txBody>
          <a:bodyPr>
            <a:normAutofit fontScale="62500" lnSpcReduction="20000"/>
          </a:bodyPr>
          <a:lstStyle/>
          <a:p>
            <a:r>
              <a:rPr kumimoji="1" lang="ja-JP" altLang="en-US" dirty="0" smtClean="0"/>
              <a:t>債権の目的</a:t>
            </a:r>
            <a:endParaRPr kumimoji="1" lang="en-US" altLang="ja-JP" dirty="0" smtClean="0"/>
          </a:p>
          <a:p>
            <a:pPr lvl="1"/>
            <a:r>
              <a:rPr lang="ja-JP" altLang="en-US" dirty="0" smtClean="0"/>
              <a:t>債権・債務の目的と目的物</a:t>
            </a:r>
            <a:endParaRPr lang="en-US" altLang="ja-JP" dirty="0" smtClean="0"/>
          </a:p>
          <a:p>
            <a:pPr lvl="2"/>
            <a:r>
              <a:rPr lang="ja-JP" altLang="en-US" dirty="0" smtClean="0"/>
              <a:t>債権</a:t>
            </a:r>
            <a:r>
              <a:rPr lang="ja-JP" altLang="en-US" dirty="0"/>
              <a:t>と</a:t>
            </a:r>
            <a:r>
              <a:rPr lang="ja-JP" altLang="en-US" dirty="0" smtClean="0"/>
              <a:t>は何か</a:t>
            </a:r>
            <a:endParaRPr lang="en-US" altLang="ja-JP" dirty="0" smtClean="0"/>
          </a:p>
          <a:p>
            <a:pPr lvl="2"/>
            <a:r>
              <a:rPr lang="ja-JP" altLang="en-US" dirty="0"/>
              <a:t>物とは何</a:t>
            </a:r>
            <a:r>
              <a:rPr lang="ja-JP" altLang="en-US" dirty="0" smtClean="0"/>
              <a:t>か，民法</a:t>
            </a:r>
            <a:r>
              <a:rPr lang="en-US" altLang="ja-JP" dirty="0" smtClean="0"/>
              <a:t>85</a:t>
            </a:r>
            <a:r>
              <a:rPr lang="ja-JP" altLang="en-US" dirty="0" smtClean="0"/>
              <a:t>条の立法理由</a:t>
            </a:r>
            <a:endParaRPr lang="en-US" altLang="ja-JP" dirty="0" smtClean="0"/>
          </a:p>
          <a:p>
            <a:pPr lvl="2"/>
            <a:r>
              <a:rPr lang="ja-JP" altLang="en-US" dirty="0"/>
              <a:t>債権</a:t>
            </a:r>
            <a:r>
              <a:rPr lang="ja-JP" altLang="en-US" dirty="0" smtClean="0"/>
              <a:t>の目的と債権の目的物の区別</a:t>
            </a:r>
            <a:endParaRPr lang="en-US" altLang="ja-JP" dirty="0" smtClean="0"/>
          </a:p>
          <a:p>
            <a:pPr lvl="1"/>
            <a:r>
              <a:rPr kumimoji="1" lang="ja-JP" altLang="en-US" dirty="0" smtClean="0"/>
              <a:t>債務</a:t>
            </a:r>
            <a:r>
              <a:rPr kumimoji="1" lang="ja-JP" altLang="en-US" dirty="0"/>
              <a:t>の</a:t>
            </a:r>
            <a:r>
              <a:rPr kumimoji="1" lang="ja-JP" altLang="en-US" dirty="0" smtClean="0"/>
              <a:t>種類</a:t>
            </a:r>
            <a:endParaRPr kumimoji="1" lang="en-US" altLang="ja-JP" dirty="0" smtClean="0"/>
          </a:p>
          <a:p>
            <a:pPr lvl="2"/>
            <a:r>
              <a:rPr lang="ja-JP" altLang="en-US" dirty="0"/>
              <a:t>種類債権</a:t>
            </a:r>
            <a:r>
              <a:rPr lang="ja-JP" altLang="en-US" dirty="0" smtClean="0"/>
              <a:t>と特定物債権とタール事件</a:t>
            </a:r>
            <a:endParaRPr lang="en-US" altLang="ja-JP" dirty="0" smtClean="0"/>
          </a:p>
          <a:p>
            <a:pPr lvl="2"/>
            <a:r>
              <a:rPr kumimoji="1" lang="ja-JP" altLang="en-US" dirty="0"/>
              <a:t>金銭</a:t>
            </a:r>
            <a:r>
              <a:rPr kumimoji="1" lang="ja-JP" altLang="en-US" dirty="0" smtClean="0"/>
              <a:t>債権と貨幣，電子マネー，クレジットカード決済，預金通貨</a:t>
            </a:r>
            <a:endParaRPr kumimoji="1" lang="en-US" altLang="ja-JP" dirty="0" smtClean="0"/>
          </a:p>
          <a:p>
            <a:pPr lvl="2"/>
            <a:r>
              <a:rPr lang="ja-JP" altLang="en-US" dirty="0" smtClean="0"/>
              <a:t>選択債権と選択債務</a:t>
            </a:r>
            <a:endParaRPr lang="en-US" altLang="ja-JP" dirty="0" smtClean="0"/>
          </a:p>
          <a:p>
            <a:pPr lvl="2"/>
            <a:r>
              <a:rPr kumimoji="1" lang="ja-JP" altLang="en-US" dirty="0" smtClean="0"/>
              <a:t>結果債務と手段の債務の立証責任</a:t>
            </a:r>
            <a:endParaRPr kumimoji="1" lang="en-US" altLang="ja-JP" dirty="0" smtClean="0"/>
          </a:p>
          <a:p>
            <a:r>
              <a:rPr lang="ja-JP" altLang="en-US" dirty="0" smtClean="0"/>
              <a:t>債務の対内的効力</a:t>
            </a:r>
            <a:endParaRPr lang="en-US" altLang="ja-JP" dirty="0" smtClean="0"/>
          </a:p>
          <a:p>
            <a:pPr lvl="1"/>
            <a:r>
              <a:rPr lang="ja-JP" altLang="en-US" dirty="0"/>
              <a:t>債務</a:t>
            </a:r>
            <a:r>
              <a:rPr lang="ja-JP" altLang="en-US" dirty="0" smtClean="0"/>
              <a:t>の不履行</a:t>
            </a:r>
            <a:endParaRPr lang="en-US" altLang="ja-JP" dirty="0" smtClean="0"/>
          </a:p>
          <a:p>
            <a:pPr lvl="2"/>
            <a:r>
              <a:rPr lang="ja-JP" altLang="en-US" dirty="0" smtClean="0"/>
              <a:t>三分説と二分説</a:t>
            </a:r>
            <a:endParaRPr lang="en-US" altLang="ja-JP" dirty="0"/>
          </a:p>
          <a:p>
            <a:pPr lvl="1"/>
            <a:r>
              <a:rPr lang="ja-JP" altLang="en-US" dirty="0" smtClean="0"/>
              <a:t>債務不履行の救済</a:t>
            </a:r>
            <a:endParaRPr lang="en-US" altLang="ja-JP" dirty="0" smtClean="0"/>
          </a:p>
          <a:p>
            <a:pPr lvl="2"/>
            <a:r>
              <a:rPr lang="ja-JP" altLang="en-US" dirty="0" smtClean="0"/>
              <a:t>履行の強制と民事執行法</a:t>
            </a:r>
            <a:endParaRPr lang="en-US" altLang="ja-JP" dirty="0" smtClean="0"/>
          </a:p>
          <a:p>
            <a:pPr lvl="2"/>
            <a:r>
              <a:rPr lang="ja-JP" altLang="en-US" dirty="0" smtClean="0"/>
              <a:t>タール事件と危険負担・契約の解除</a:t>
            </a:r>
            <a:endParaRPr lang="en-US" altLang="ja-JP" dirty="0" smtClean="0"/>
          </a:p>
          <a:p>
            <a:pPr lvl="2"/>
            <a:r>
              <a:rPr lang="ja-JP" altLang="en-US" dirty="0" smtClean="0"/>
              <a:t>損害賠償</a:t>
            </a:r>
            <a:endParaRPr lang="en-US" altLang="ja-JP" dirty="0" smtClean="0"/>
          </a:p>
          <a:p>
            <a:pPr lvl="3"/>
            <a:r>
              <a:rPr lang="ja-JP" altLang="en-US" dirty="0"/>
              <a:t>帰責</a:t>
            </a:r>
            <a:r>
              <a:rPr lang="ja-JP" altLang="en-US" dirty="0" smtClean="0"/>
              <a:t>事由と予見可能性</a:t>
            </a:r>
            <a:endParaRPr lang="en-US" altLang="ja-JP" dirty="0" smtClean="0"/>
          </a:p>
          <a:p>
            <a:pPr lvl="3"/>
            <a:r>
              <a:rPr lang="ja-JP" altLang="en-US" dirty="0" smtClean="0"/>
              <a:t>事実的因果関係と相当因果関係</a:t>
            </a:r>
            <a:endParaRPr lang="en-US" altLang="ja-JP" dirty="0" smtClean="0"/>
          </a:p>
          <a:p>
            <a:pPr lvl="3"/>
            <a:r>
              <a:rPr lang="ja-JP" altLang="en-US" dirty="0" smtClean="0"/>
              <a:t>損害額の算定と差額説</a:t>
            </a:r>
            <a:endParaRPr lang="en-US" altLang="ja-JP" dirty="0" smtClean="0"/>
          </a:p>
          <a:p>
            <a:pPr lvl="3"/>
            <a:r>
              <a:rPr lang="ja-JP" altLang="en-US" dirty="0" smtClean="0"/>
              <a:t>契約自由と損害賠償額の予定</a:t>
            </a:r>
            <a:endParaRPr lang="en-US" altLang="ja-JP" dirty="0" smtClean="0"/>
          </a:p>
        </p:txBody>
      </p:sp>
      <p:sp>
        <p:nvSpPr>
          <p:cNvPr id="10" name="コンテンツ プレースホルダー 9"/>
          <p:cNvSpPr>
            <a:spLocks noGrp="1"/>
          </p:cNvSpPr>
          <p:nvPr>
            <p:ph sz="half" idx="2"/>
          </p:nvPr>
        </p:nvSpPr>
        <p:spPr/>
        <p:txBody>
          <a:bodyPr>
            <a:normAutofit fontScale="62500" lnSpcReduction="20000"/>
          </a:bodyPr>
          <a:lstStyle/>
          <a:p>
            <a:r>
              <a:rPr lang="ja-JP" altLang="en-US" dirty="0"/>
              <a:t>債務の対外的効力</a:t>
            </a:r>
          </a:p>
          <a:p>
            <a:pPr lvl="1"/>
            <a:r>
              <a:rPr kumimoji="1" lang="ja-JP" altLang="en-US" dirty="0" smtClean="0"/>
              <a:t>債権者代位権</a:t>
            </a:r>
            <a:endParaRPr kumimoji="1" lang="en-US" altLang="ja-JP" dirty="0" smtClean="0"/>
          </a:p>
          <a:p>
            <a:pPr lvl="2"/>
            <a:r>
              <a:rPr lang="ja-JP" altLang="en-US" dirty="0"/>
              <a:t>債権者代位権</a:t>
            </a:r>
            <a:r>
              <a:rPr lang="ja-JP" altLang="en-US" dirty="0" smtClean="0"/>
              <a:t>と</a:t>
            </a:r>
            <a:r>
              <a:rPr lang="ja-JP" altLang="en-US" dirty="0"/>
              <a:t>債権</a:t>
            </a:r>
            <a:r>
              <a:rPr lang="ja-JP" altLang="en-US" dirty="0" smtClean="0"/>
              <a:t>差押え</a:t>
            </a:r>
            <a:endParaRPr lang="en-US" altLang="ja-JP" dirty="0" smtClean="0"/>
          </a:p>
          <a:p>
            <a:pPr lvl="2"/>
            <a:r>
              <a:rPr kumimoji="1" lang="ja-JP" altLang="en-US" dirty="0"/>
              <a:t>直接</a:t>
            </a:r>
            <a:r>
              <a:rPr kumimoji="1" lang="ja-JP" altLang="en-US" dirty="0" smtClean="0"/>
              <a:t>訴権</a:t>
            </a:r>
            <a:endParaRPr kumimoji="1" lang="en-US" altLang="ja-JP" dirty="0" smtClean="0"/>
          </a:p>
          <a:p>
            <a:pPr lvl="2"/>
            <a:r>
              <a:rPr lang="ja-JP" altLang="en-US" dirty="0"/>
              <a:t>債権者代位権</a:t>
            </a:r>
            <a:r>
              <a:rPr lang="ja-JP" altLang="en-US" dirty="0" smtClean="0"/>
              <a:t>の転用</a:t>
            </a:r>
            <a:endParaRPr kumimoji="1" lang="en-US" altLang="ja-JP" dirty="0" smtClean="0"/>
          </a:p>
          <a:p>
            <a:pPr lvl="1"/>
            <a:r>
              <a:rPr lang="ja-JP" altLang="en-US" dirty="0"/>
              <a:t>詐害行為</a:t>
            </a:r>
            <a:r>
              <a:rPr lang="ja-JP" altLang="en-US" dirty="0" smtClean="0"/>
              <a:t>取消権</a:t>
            </a:r>
            <a:endParaRPr lang="en-US" altLang="ja-JP" dirty="0" smtClean="0"/>
          </a:p>
          <a:p>
            <a:pPr lvl="2"/>
            <a:r>
              <a:rPr lang="ja-JP" altLang="en-US" dirty="0"/>
              <a:t>詐害行為取消</a:t>
            </a:r>
            <a:r>
              <a:rPr lang="ja-JP" altLang="en-US" dirty="0" smtClean="0"/>
              <a:t>権の性質</a:t>
            </a:r>
            <a:endParaRPr lang="en-US" altLang="ja-JP" dirty="0" smtClean="0"/>
          </a:p>
          <a:p>
            <a:pPr lvl="2"/>
            <a:r>
              <a:rPr lang="ja-JP" altLang="en-US" dirty="0"/>
              <a:t>詐害行為取消権</a:t>
            </a:r>
            <a:r>
              <a:rPr lang="ja-JP" altLang="en-US" dirty="0" smtClean="0"/>
              <a:t>の要件</a:t>
            </a:r>
            <a:endParaRPr lang="en-US" altLang="ja-JP" dirty="0" smtClean="0"/>
          </a:p>
          <a:p>
            <a:pPr lvl="2"/>
            <a:r>
              <a:rPr lang="ja-JP" altLang="en-US" dirty="0"/>
              <a:t>詐害行為取消権</a:t>
            </a:r>
            <a:r>
              <a:rPr lang="ja-JP" altLang="en-US" dirty="0" smtClean="0"/>
              <a:t>の効果</a:t>
            </a:r>
            <a:endParaRPr lang="en-US" altLang="ja-JP" dirty="0" smtClean="0"/>
          </a:p>
          <a:p>
            <a:r>
              <a:rPr kumimoji="1" lang="ja-JP" altLang="en-US" dirty="0">
                <a:hlinkClick r:id="" action="ppaction://noaction"/>
              </a:rPr>
              <a:t>多数</a:t>
            </a:r>
            <a:r>
              <a:rPr kumimoji="1" lang="ja-JP" altLang="en-US" dirty="0" smtClean="0">
                <a:hlinkClick r:id="" action="ppaction://noaction"/>
              </a:rPr>
              <a:t>当事者の債権・債務関係</a:t>
            </a:r>
            <a:endParaRPr kumimoji="1" lang="en-US" altLang="ja-JP" dirty="0" smtClean="0"/>
          </a:p>
          <a:p>
            <a:pPr lvl="1"/>
            <a:r>
              <a:rPr kumimoji="1" lang="ja-JP" altLang="en-US" dirty="0" smtClean="0"/>
              <a:t>可分・不可分債権・債務</a:t>
            </a:r>
            <a:endParaRPr lang="en-US" altLang="ja-JP" dirty="0" smtClean="0"/>
          </a:p>
          <a:p>
            <a:pPr lvl="1"/>
            <a:r>
              <a:rPr kumimoji="1" lang="ja-JP" altLang="en-US" dirty="0"/>
              <a:t>連帯</a:t>
            </a:r>
            <a:r>
              <a:rPr kumimoji="1" lang="ja-JP" altLang="en-US" dirty="0" smtClean="0"/>
              <a:t>債務</a:t>
            </a:r>
            <a:endParaRPr kumimoji="1" lang="en-US" altLang="ja-JP" dirty="0" smtClean="0"/>
          </a:p>
          <a:p>
            <a:pPr lvl="2"/>
            <a:r>
              <a:rPr lang="ja-JP" altLang="en-US" dirty="0"/>
              <a:t>連帯債務</a:t>
            </a:r>
            <a:r>
              <a:rPr lang="ja-JP" altLang="en-US" dirty="0" smtClean="0"/>
              <a:t>の本質，相互保証理論</a:t>
            </a:r>
            <a:endParaRPr lang="en-US" altLang="ja-JP" dirty="0" smtClean="0"/>
          </a:p>
          <a:p>
            <a:pPr lvl="2"/>
            <a:r>
              <a:rPr kumimoji="1" lang="ja-JP" altLang="en-US" dirty="0"/>
              <a:t>連帯</a:t>
            </a:r>
            <a:r>
              <a:rPr kumimoji="1" lang="ja-JP" altLang="en-US" dirty="0" smtClean="0"/>
              <a:t>債務者の一人に生じた事由の効力，不真正連帯債務</a:t>
            </a:r>
            <a:endParaRPr kumimoji="1" lang="en-US" altLang="ja-JP" dirty="0" smtClean="0"/>
          </a:p>
          <a:p>
            <a:pPr lvl="2"/>
            <a:r>
              <a:rPr lang="ja-JP" altLang="en-US" dirty="0"/>
              <a:t>求償</a:t>
            </a:r>
            <a:r>
              <a:rPr lang="ja-JP" altLang="en-US" dirty="0" smtClean="0"/>
              <a:t>の</a:t>
            </a:r>
            <a:r>
              <a:rPr lang="ja-JP" altLang="en-US" dirty="0"/>
              <a:t>要件</a:t>
            </a:r>
            <a:endParaRPr kumimoji="1" lang="en-US" altLang="ja-JP" dirty="0" smtClean="0"/>
          </a:p>
          <a:p>
            <a:pPr lvl="1"/>
            <a:r>
              <a:rPr lang="ja-JP" altLang="en-US" dirty="0" smtClean="0">
                <a:hlinkClick r:id="rId4" action="ppaction://hlinksldjump"/>
              </a:rPr>
              <a:t>保証</a:t>
            </a:r>
            <a:endParaRPr lang="en-US" altLang="ja-JP" dirty="0" smtClean="0"/>
          </a:p>
          <a:p>
            <a:pPr lvl="2"/>
            <a:r>
              <a:rPr kumimoji="1" lang="ja-JP" altLang="en-US" dirty="0">
                <a:hlinkClick r:id="rId5" action="ppaction://hlinksldjump"/>
              </a:rPr>
              <a:t>保証</a:t>
            </a:r>
            <a:r>
              <a:rPr kumimoji="1" lang="ja-JP" altLang="en-US" dirty="0" smtClean="0">
                <a:hlinkClick r:id="rId5" action="ppaction://hlinksldjump"/>
              </a:rPr>
              <a:t>の性質</a:t>
            </a:r>
            <a:endParaRPr kumimoji="1" lang="en-US" altLang="ja-JP" dirty="0" smtClean="0"/>
          </a:p>
          <a:p>
            <a:pPr lvl="2"/>
            <a:r>
              <a:rPr lang="ja-JP" altLang="en-US" dirty="0" smtClean="0">
                <a:hlinkClick r:id="rId6" action="ppaction://hlinksldjump"/>
              </a:rPr>
              <a:t>保証人の保護</a:t>
            </a:r>
            <a:endParaRPr lang="en-US" altLang="ja-JP" dirty="0"/>
          </a:p>
          <a:p>
            <a:pPr lvl="3"/>
            <a:r>
              <a:rPr lang="ja-JP" altLang="en-US" dirty="0" smtClean="0">
                <a:hlinkClick r:id="rId7" action="ppaction://hlinksldjump"/>
              </a:rPr>
              <a:t>通常保証・連帯保証人の保護</a:t>
            </a:r>
            <a:endParaRPr lang="en-US" altLang="ja-JP" dirty="0" smtClean="0"/>
          </a:p>
          <a:p>
            <a:pPr lvl="3"/>
            <a:r>
              <a:rPr lang="ja-JP" altLang="en-US" dirty="0">
                <a:hlinkClick r:id="rId8" action="ppaction://hlinksldjump"/>
              </a:rPr>
              <a:t>根</a:t>
            </a:r>
            <a:r>
              <a:rPr lang="ja-JP" altLang="en-US" dirty="0" smtClean="0">
                <a:hlinkClick r:id="rId8" action="ppaction://hlinksldjump"/>
              </a:rPr>
              <a:t>保証の保証人の保護</a:t>
            </a:r>
            <a:endParaRPr lang="en-US" altLang="ja-JP" dirty="0" smtClean="0"/>
          </a:p>
        </p:txBody>
      </p:sp>
      <p:sp>
        <p:nvSpPr>
          <p:cNvPr id="3" name="日付プレースホルダー 2"/>
          <p:cNvSpPr>
            <a:spLocks noGrp="1"/>
          </p:cNvSpPr>
          <p:nvPr>
            <p:ph type="dt" sz="half" idx="10"/>
          </p:nvPr>
        </p:nvSpPr>
        <p:spPr/>
        <p:txBody>
          <a:bodyPr/>
          <a:lstStyle/>
          <a:p>
            <a:fld id="{6375C6C3-10D5-4696-8F46-D0AF15C00502}" type="datetime1">
              <a:rPr kumimoji="1" lang="ja-JP" altLang="en-US" smtClean="0"/>
              <a:t>2015/6/27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a:t>
            </a:fld>
            <a:endParaRPr kumimoji="1" lang="ja-JP" altLang="en-US"/>
          </a:p>
        </p:txBody>
      </p:sp>
    </p:spTree>
    <p:extLst>
      <p:ext uri="{BB962C8B-B14F-4D97-AF65-F5344CB8AC3E}">
        <p14:creationId xmlns:p14="http://schemas.microsoft.com/office/powerpoint/2010/main" val="11305158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保証のまとめ</a:t>
            </a:r>
            <a:endParaRPr kumimoji="1" lang="ja-JP" altLang="en-US" dirty="0"/>
          </a:p>
        </p:txBody>
      </p:sp>
      <p:sp>
        <p:nvSpPr>
          <p:cNvPr id="3" name="日付プレースホルダー 2"/>
          <p:cNvSpPr>
            <a:spLocks noGrp="1"/>
          </p:cNvSpPr>
          <p:nvPr>
            <p:ph type="dt" sz="half" idx="10"/>
          </p:nvPr>
        </p:nvSpPr>
        <p:spPr/>
        <p:txBody>
          <a:bodyPr/>
          <a:lstStyle/>
          <a:p>
            <a:fld id="{30349037-0C55-4E6E-BA2C-AB7292065181}" type="datetime1">
              <a:rPr kumimoji="1" lang="ja-JP" altLang="en-US" smtClean="0"/>
              <a:t>2015/6/27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20</a:t>
            </a:fld>
            <a:endParaRPr kumimoji="1" lang="ja-JP" altLang="en-US"/>
          </a:p>
        </p:txBody>
      </p:sp>
      <p:sp>
        <p:nvSpPr>
          <p:cNvPr id="6" name="テキスト プレースホルダー 5"/>
          <p:cNvSpPr txBox="1">
            <a:spLocks/>
          </p:cNvSpPr>
          <p:nvPr/>
        </p:nvSpPr>
        <p:spPr>
          <a:xfrm>
            <a:off x="457200" y="1535113"/>
            <a:ext cx="3466728" cy="639762"/>
          </a:xfrm>
          <a:prstGeom prst="rect">
            <a:avLst/>
          </a:prstGeom>
        </p:spPr>
        <p:txBody>
          <a:bodyPr anchor="ct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z="2800" dirty="0" smtClean="0"/>
              <a:t>通説</a:t>
            </a:r>
            <a:endParaRPr lang="ja-JP" altLang="en-US" sz="2800" dirty="0"/>
          </a:p>
        </p:txBody>
      </p:sp>
      <p:sp>
        <p:nvSpPr>
          <p:cNvPr id="7" name="コンテンツ プレースホルダー 7"/>
          <p:cNvSpPr txBox="1">
            <a:spLocks/>
          </p:cNvSpPr>
          <p:nvPr/>
        </p:nvSpPr>
        <p:spPr>
          <a:xfrm>
            <a:off x="457200" y="2174875"/>
            <a:ext cx="3466728" cy="3951288"/>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444500" lvl="1" indent="-261938"/>
            <a:r>
              <a:rPr lang="ja-JP" altLang="en-US" sz="1800" dirty="0" smtClean="0"/>
              <a:t>保証は，「保証債務」といわれているように，その性質は主たる債務とは</a:t>
            </a:r>
            <a:r>
              <a:rPr lang="ja-JP" altLang="en-US" sz="1800" b="1" dirty="0" smtClean="0">
                <a:solidFill>
                  <a:srgbClr val="FF0000"/>
                </a:solidFill>
              </a:rPr>
              <a:t>別個独立の債務</a:t>
            </a:r>
            <a:r>
              <a:rPr lang="ja-JP" altLang="en-US" sz="1800" dirty="0" smtClean="0"/>
              <a:t>である。</a:t>
            </a:r>
            <a:endParaRPr lang="en-US" altLang="ja-JP" sz="1800" dirty="0" smtClean="0"/>
          </a:p>
          <a:p>
            <a:pPr marL="444500" lvl="1" indent="-261938"/>
            <a:r>
              <a:rPr lang="ja-JP" altLang="en-US" sz="1800" dirty="0" smtClean="0"/>
              <a:t>しかし，主たる債務が成立しなければ，保証債務も成立しない。</a:t>
            </a:r>
            <a:endParaRPr lang="en-US" altLang="ja-JP" sz="1800" dirty="0" smtClean="0"/>
          </a:p>
          <a:p>
            <a:pPr marL="444500" lvl="1" indent="-261938"/>
            <a:r>
              <a:rPr lang="ja-JP" altLang="en-US" sz="2000" dirty="0" smtClean="0"/>
              <a:t>また，</a:t>
            </a:r>
            <a:r>
              <a:rPr lang="ja-JP" altLang="en-US" sz="1800" dirty="0" smtClean="0"/>
              <a:t>主たる債務が弁済によって消滅すれば，保証債務も消滅する。</a:t>
            </a:r>
            <a:endParaRPr lang="en-US" altLang="ja-JP" sz="1800" dirty="0" smtClean="0"/>
          </a:p>
          <a:p>
            <a:pPr marL="444500" lvl="1" indent="-261938"/>
            <a:r>
              <a:rPr lang="ja-JP" altLang="en-US" sz="2000" dirty="0" smtClean="0"/>
              <a:t>このように，保証債務は</a:t>
            </a:r>
            <a:r>
              <a:rPr lang="ja-JP" altLang="en-US" sz="2000" b="1" dirty="0" smtClean="0">
                <a:solidFill>
                  <a:srgbClr val="FF0000"/>
                </a:solidFill>
              </a:rPr>
              <a:t>，</a:t>
            </a:r>
            <a:r>
              <a:rPr lang="ja-JP" altLang="en-US" sz="1800" b="1" dirty="0" smtClean="0">
                <a:solidFill>
                  <a:srgbClr val="FF0000"/>
                </a:solidFill>
              </a:rPr>
              <a:t>「付従性」という性質を有している</a:t>
            </a:r>
            <a:r>
              <a:rPr lang="ja-JP" altLang="en-US" sz="1800" dirty="0" smtClean="0"/>
              <a:t>。</a:t>
            </a:r>
            <a:endParaRPr lang="en-US" altLang="ja-JP" sz="1800" dirty="0" smtClean="0"/>
          </a:p>
        </p:txBody>
      </p:sp>
      <p:sp>
        <p:nvSpPr>
          <p:cNvPr id="8" name="テキスト プレースホルダー 8"/>
          <p:cNvSpPr txBox="1">
            <a:spLocks/>
          </p:cNvSpPr>
          <p:nvPr/>
        </p:nvSpPr>
        <p:spPr>
          <a:xfrm>
            <a:off x="3923928" y="1535113"/>
            <a:ext cx="4762872" cy="639762"/>
          </a:xfrm>
          <a:prstGeom prst="rect">
            <a:avLst/>
          </a:prstGeom>
        </p:spPr>
        <p:txBody>
          <a:bodyPr anchor="ctr">
            <a:norm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z="2800" dirty="0" smtClean="0"/>
              <a:t>加賀山説</a:t>
            </a:r>
            <a:endParaRPr lang="ja-JP" altLang="en-US" sz="2800" dirty="0"/>
          </a:p>
        </p:txBody>
      </p:sp>
      <p:sp>
        <p:nvSpPr>
          <p:cNvPr id="9" name="コンテンツ プレースホルダー 9"/>
          <p:cNvSpPr txBox="1">
            <a:spLocks/>
          </p:cNvSpPr>
          <p:nvPr/>
        </p:nvSpPr>
        <p:spPr>
          <a:xfrm>
            <a:off x="3923928" y="2174875"/>
            <a:ext cx="4762872" cy="3951288"/>
          </a:xfrm>
          <a:prstGeom prst="rect">
            <a:avLst/>
          </a:prstGeom>
        </p:spPr>
        <p:txBody>
          <a:bodyPr>
            <a:norm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444500" lvl="1" indent="-261938">
              <a:buClr>
                <a:srgbClr val="00B050"/>
              </a:buClr>
            </a:pPr>
            <a:r>
              <a:rPr lang="ja-JP" altLang="en-US" sz="2000" dirty="0" smtClean="0"/>
              <a:t>保証は，他人の債務の履行の引受けである。主たる債務だけが債務であり，保証は，従たる債務でもなく，</a:t>
            </a:r>
            <a:r>
              <a:rPr lang="ja-JP" altLang="en-US" sz="2000" b="1" dirty="0" smtClean="0">
                <a:solidFill>
                  <a:schemeClr val="tx2">
                    <a:lumMod val="75000"/>
                  </a:schemeClr>
                </a:solidFill>
              </a:rPr>
              <a:t>「債務のない責任」</a:t>
            </a:r>
            <a:r>
              <a:rPr lang="ja-JP" altLang="en-US" sz="2000" dirty="0" smtClean="0"/>
              <a:t>である。</a:t>
            </a:r>
            <a:endParaRPr lang="en-US" altLang="ja-JP" sz="2000" dirty="0" smtClean="0"/>
          </a:p>
          <a:p>
            <a:pPr marL="444500" lvl="1" indent="-261938">
              <a:buClr>
                <a:srgbClr val="00B050"/>
              </a:buClr>
            </a:pPr>
            <a:r>
              <a:rPr lang="ja-JP" altLang="en-US" sz="2000" dirty="0" smtClean="0"/>
              <a:t>債務者が弁済すると，債務も責任も消滅する。</a:t>
            </a:r>
            <a:endParaRPr lang="en-US" altLang="ja-JP" sz="2000" dirty="0" smtClean="0"/>
          </a:p>
          <a:p>
            <a:pPr marL="444500" lvl="1" indent="-261938">
              <a:buClr>
                <a:srgbClr val="00B050"/>
              </a:buClr>
            </a:pPr>
            <a:r>
              <a:rPr lang="ja-JP" altLang="en-US" sz="2000" dirty="0" smtClean="0"/>
              <a:t>しかし，</a:t>
            </a:r>
            <a:r>
              <a:rPr lang="ja-JP" altLang="en-US" sz="2000" b="1" dirty="0" smtClean="0">
                <a:solidFill>
                  <a:schemeClr val="tx2">
                    <a:lumMod val="75000"/>
                  </a:schemeClr>
                </a:solidFill>
              </a:rPr>
              <a:t>保証人が弁済すると，債務は消滅しない</a:t>
            </a:r>
            <a:r>
              <a:rPr lang="ja-JP" altLang="en-US" sz="2000" dirty="0" smtClean="0"/>
              <a:t>（この点が通説と決定的に異なる）。</a:t>
            </a:r>
            <a:endParaRPr lang="en-US" altLang="ja-JP" sz="2000" dirty="0" smtClean="0"/>
          </a:p>
          <a:p>
            <a:pPr marL="444500" lvl="1" indent="-261938">
              <a:buClr>
                <a:srgbClr val="00B050"/>
              </a:buClr>
            </a:pPr>
            <a:r>
              <a:rPr lang="ja-JP" altLang="en-US" sz="2000" dirty="0" smtClean="0"/>
              <a:t>そして，保証人の</a:t>
            </a:r>
            <a:r>
              <a:rPr lang="ja-JP" altLang="en-US" sz="2000" b="1" dirty="0" smtClean="0">
                <a:solidFill>
                  <a:schemeClr val="tx2">
                    <a:lumMod val="75000"/>
                  </a:schemeClr>
                </a:solidFill>
              </a:rPr>
              <a:t>求償権を確保するために，債務は，法定移転</a:t>
            </a:r>
            <a:r>
              <a:rPr lang="ja-JP" altLang="en-US" sz="2000" dirty="0" smtClean="0"/>
              <a:t>（弁済による代位）する。</a:t>
            </a:r>
            <a:endParaRPr lang="en-US" altLang="ja-JP" sz="2000" dirty="0"/>
          </a:p>
        </p:txBody>
      </p:sp>
    </p:spTree>
    <p:extLst>
      <p:ext uri="{BB962C8B-B14F-4D97-AF65-F5344CB8AC3E}">
        <p14:creationId xmlns:p14="http://schemas.microsoft.com/office/powerpoint/2010/main" val="3666902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up)">
                                      <p:cBhvr>
                                        <p:cTn id="12" dur="1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up)">
                                      <p:cBhvr>
                                        <p:cTn id="17" dur="10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up)">
                                      <p:cBhvr>
                                        <p:cTn id="22" dur="10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wipe(up)">
                                      <p:cBhvr>
                                        <p:cTn id="27" dur="1000"/>
                                        <p:tgtEl>
                                          <p:spTgt spid="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9">
                                            <p:txEl>
                                              <p:pRg st="1" end="1"/>
                                            </p:txEl>
                                          </p:spTgt>
                                        </p:tgtEl>
                                        <p:attrNameLst>
                                          <p:attrName>style.visibility</p:attrName>
                                        </p:attrNameLst>
                                      </p:cBhvr>
                                      <p:to>
                                        <p:strVal val="visible"/>
                                      </p:to>
                                    </p:set>
                                    <p:animEffect transition="in" filter="wipe(up)">
                                      <p:cBhvr>
                                        <p:cTn id="32" dur="1000"/>
                                        <p:tgtEl>
                                          <p:spTgt spid="9">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9">
                                            <p:txEl>
                                              <p:pRg st="2" end="2"/>
                                            </p:txEl>
                                          </p:spTgt>
                                        </p:tgtEl>
                                        <p:attrNameLst>
                                          <p:attrName>style.visibility</p:attrName>
                                        </p:attrNameLst>
                                      </p:cBhvr>
                                      <p:to>
                                        <p:strVal val="visible"/>
                                      </p:to>
                                    </p:set>
                                    <p:animEffect transition="in" filter="wipe(up)">
                                      <p:cBhvr>
                                        <p:cTn id="37" dur="1000"/>
                                        <p:tgtEl>
                                          <p:spTgt spid="9">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9">
                                            <p:txEl>
                                              <p:pRg st="3" end="3"/>
                                            </p:txEl>
                                          </p:spTgt>
                                        </p:tgtEl>
                                        <p:attrNameLst>
                                          <p:attrName>style.visibility</p:attrName>
                                        </p:attrNameLst>
                                      </p:cBhvr>
                                      <p:to>
                                        <p:strVal val="visible"/>
                                      </p:to>
                                    </p:set>
                                    <p:animEffect transition="in" filter="wipe(up)">
                                      <p:cBhvr>
                                        <p:cTn id="42" dur="10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9"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normAutofit/>
          </a:bodyPr>
          <a:lstStyle/>
          <a:p>
            <a:r>
              <a:rPr lang="ja-JP" altLang="en-US" dirty="0">
                <a:solidFill>
                  <a:schemeClr val="accent6">
                    <a:lumMod val="50000"/>
                  </a:schemeClr>
                </a:solidFill>
              </a:rPr>
              <a:t>定期</a:t>
            </a:r>
            <a:r>
              <a:rPr lang="ja-JP" altLang="en-US" dirty="0" smtClean="0">
                <a:solidFill>
                  <a:schemeClr val="accent6">
                    <a:lumMod val="50000"/>
                  </a:schemeClr>
                </a:solidFill>
              </a:rPr>
              <a:t>試験仮想問題（</a:t>
            </a:r>
            <a:r>
              <a:rPr lang="en-US" altLang="ja-JP" dirty="0" smtClean="0">
                <a:solidFill>
                  <a:schemeClr val="accent6">
                    <a:lumMod val="50000"/>
                  </a:schemeClr>
                </a:solidFill>
              </a:rPr>
              <a:t>10/10</a:t>
            </a:r>
            <a:r>
              <a:rPr lang="ja-JP" altLang="en-US" dirty="0" smtClean="0">
                <a:solidFill>
                  <a:schemeClr val="accent6">
                    <a:lumMod val="50000"/>
                  </a:schemeClr>
                </a:solidFill>
              </a:rPr>
              <a:t>）</a:t>
            </a:r>
            <a:r>
              <a:rPr lang="ja-JP" altLang="en-US" sz="2800" dirty="0" smtClean="0">
                <a:solidFill>
                  <a:schemeClr val="accent6">
                    <a:lumMod val="50000"/>
                  </a:schemeClr>
                </a:solidFill>
              </a:rPr>
              <a:t>→</a:t>
            </a:r>
            <a:r>
              <a:rPr lang="en-US" altLang="ja-JP" sz="2800" dirty="0" smtClean="0">
                <a:solidFill>
                  <a:schemeClr val="accent6">
                    <a:lumMod val="50000"/>
                  </a:schemeClr>
                </a:solidFill>
                <a:hlinkClick r:id="" action="ppaction://noaction"/>
              </a:rPr>
              <a:t>Q1</a:t>
            </a:r>
            <a:endParaRPr kumimoji="1" lang="ja-JP" altLang="en-US" sz="2800" dirty="0">
              <a:solidFill>
                <a:schemeClr val="accent6">
                  <a:lumMod val="50000"/>
                </a:schemeClr>
              </a:solidFill>
            </a:endParaRPr>
          </a:p>
        </p:txBody>
      </p:sp>
      <p:sp>
        <p:nvSpPr>
          <p:cNvPr id="7" name="コンテンツ プレースホルダー 6"/>
          <p:cNvSpPr>
            <a:spLocks noGrp="1"/>
          </p:cNvSpPr>
          <p:nvPr>
            <p:ph idx="1"/>
          </p:nvPr>
        </p:nvSpPr>
        <p:spPr/>
        <p:txBody>
          <a:bodyPr>
            <a:normAutofit lnSpcReduction="10000"/>
          </a:bodyPr>
          <a:lstStyle/>
          <a:p>
            <a:r>
              <a:rPr kumimoji="1" lang="ja-JP" altLang="en-US" sz="2000" dirty="0" smtClean="0"/>
              <a:t>破産した債務者は，破産法による免責手続を通じて復権する（破産法</a:t>
            </a:r>
            <a:r>
              <a:rPr kumimoji="1" lang="en-US" altLang="ja-JP" sz="2000" dirty="0" smtClean="0"/>
              <a:t>253</a:t>
            </a:r>
            <a:r>
              <a:rPr kumimoji="1" lang="ja-JP" altLang="en-US" sz="2000" dirty="0" smtClean="0"/>
              <a:t>条</a:t>
            </a:r>
            <a:r>
              <a:rPr kumimoji="1" lang="en-US" altLang="ja-JP" sz="2000" dirty="0" smtClean="0"/>
              <a:t>1</a:t>
            </a:r>
            <a:r>
              <a:rPr kumimoji="1" lang="ja-JP" altLang="en-US" sz="2000" dirty="0" smtClean="0"/>
              <a:t>項，</a:t>
            </a:r>
            <a:r>
              <a:rPr kumimoji="1" lang="en-US" altLang="ja-JP" sz="2000" dirty="0" smtClean="0"/>
              <a:t>255</a:t>
            </a:r>
            <a:r>
              <a:rPr kumimoji="1" lang="ja-JP" altLang="en-US" sz="2000" dirty="0" smtClean="0"/>
              <a:t>条）。しかし，保証人は，むしろ苦境に立つ。</a:t>
            </a:r>
            <a:r>
              <a:rPr kumimoji="1" lang="ja-JP" altLang="en-US" sz="2000" dirty="0" smtClean="0">
                <a:hlinkClick r:id="rId3" action="ppaction://hlinksldjump"/>
              </a:rPr>
              <a:t>破産法</a:t>
            </a:r>
            <a:r>
              <a:rPr kumimoji="1" lang="en-US" altLang="ja-JP" sz="2000" dirty="0" smtClean="0">
                <a:hlinkClick r:id="rId3" action="ppaction://hlinksldjump"/>
              </a:rPr>
              <a:t>253</a:t>
            </a:r>
            <a:r>
              <a:rPr kumimoji="1" lang="ja-JP" altLang="en-US" sz="2000" dirty="0" smtClean="0">
                <a:hlinkClick r:id="rId3" action="ppaction://hlinksldjump"/>
              </a:rPr>
              <a:t>条</a:t>
            </a:r>
            <a:r>
              <a:rPr kumimoji="1" lang="en-US" altLang="ja-JP" sz="2000" dirty="0" smtClean="0"/>
              <a:t>2</a:t>
            </a:r>
            <a:r>
              <a:rPr kumimoji="1" lang="ja-JP" altLang="en-US" sz="2000" dirty="0" smtClean="0"/>
              <a:t>項が以下のように規定しているからである。</a:t>
            </a:r>
            <a:endParaRPr kumimoji="1" lang="en-US" altLang="ja-JP" sz="2000" dirty="0" smtClean="0"/>
          </a:p>
          <a:p>
            <a:pPr lvl="1"/>
            <a:r>
              <a:rPr lang="ja-JP" altLang="en-US" sz="1800" dirty="0" smtClean="0"/>
              <a:t>破産法</a:t>
            </a:r>
            <a:r>
              <a:rPr lang="en-US" altLang="ja-JP" sz="1800" dirty="0" smtClean="0"/>
              <a:t>253</a:t>
            </a:r>
            <a:r>
              <a:rPr lang="ja-JP" altLang="en-US" sz="1800" dirty="0" smtClean="0"/>
              <a:t>条</a:t>
            </a:r>
            <a:endParaRPr lang="en-US" altLang="ja-JP" sz="1800" dirty="0" smtClean="0"/>
          </a:p>
          <a:p>
            <a:pPr lvl="2"/>
            <a:r>
              <a:rPr lang="ja-JP" altLang="en-US" sz="1400" dirty="0" smtClean="0"/>
              <a:t>②免責</a:t>
            </a:r>
            <a:r>
              <a:rPr lang="ja-JP" altLang="en-US" sz="1400" dirty="0"/>
              <a:t>許可</a:t>
            </a:r>
            <a:r>
              <a:rPr lang="ja-JP" altLang="en-US" sz="1400" dirty="0" smtClean="0"/>
              <a:t>の決定は，</a:t>
            </a:r>
            <a:r>
              <a:rPr lang="ja-JP" altLang="en-US" sz="1400" b="1" dirty="0" smtClean="0"/>
              <a:t>破産債権者が</a:t>
            </a:r>
            <a:r>
              <a:rPr lang="ja-JP" altLang="en-US" sz="1400" dirty="0" smtClean="0"/>
              <a:t>破産者の</a:t>
            </a:r>
            <a:r>
              <a:rPr lang="ja-JP" altLang="en-US" sz="1400" b="1" dirty="0" smtClean="0"/>
              <a:t>保証人</a:t>
            </a:r>
            <a:r>
              <a:rPr lang="ja-JP" altLang="en-US" sz="1400" dirty="0" smtClean="0"/>
              <a:t>その他破産者と共に債務を負担する者</a:t>
            </a:r>
            <a:r>
              <a:rPr lang="ja-JP" altLang="en-US" sz="1400" b="1" dirty="0" smtClean="0"/>
              <a:t>に対して有する権利</a:t>
            </a:r>
            <a:r>
              <a:rPr lang="ja-JP" altLang="en-US" sz="1400" dirty="0" smtClean="0"/>
              <a:t>及び破産者以外の者が破産債権者のために供した担保</a:t>
            </a:r>
            <a:r>
              <a:rPr lang="ja-JP" altLang="en-US" sz="1400" b="1" dirty="0" smtClean="0"/>
              <a:t>に影響を及ぼさない</a:t>
            </a:r>
            <a:r>
              <a:rPr lang="ja-JP" altLang="en-US" sz="1400" dirty="0" smtClean="0"/>
              <a:t>。</a:t>
            </a:r>
            <a:endParaRPr lang="en-US" altLang="ja-JP" sz="1400" dirty="0" smtClean="0"/>
          </a:p>
          <a:p>
            <a:r>
              <a:rPr kumimoji="1" lang="ja-JP" altLang="en-US" sz="2000" dirty="0" smtClean="0"/>
              <a:t>しかし，保証人の立場に立てば，債務者ともに苦難の道を歩むのであれば，それは甘受せざるをえない。だが，本来，最後まで責任を負うべき債務者だけが免責され，付従性があるはずの保証人だけが免責を受けないというのでは，あまりにも保証人に酷であり，かつ，不公平である。</a:t>
            </a:r>
            <a:endParaRPr kumimoji="1" lang="en-US" altLang="ja-JP" sz="2000" dirty="0" smtClean="0"/>
          </a:p>
          <a:p>
            <a:pPr lvl="1"/>
            <a:r>
              <a:rPr lang="ja-JP" altLang="en-US" sz="1800" dirty="0"/>
              <a:t>したがって</a:t>
            </a:r>
            <a:r>
              <a:rPr lang="ja-JP" altLang="en-US" sz="1800" dirty="0" smtClean="0"/>
              <a:t>，保証人の求償権を確保するために，保証人がいる場合には，破産者を免責しないという国も存在する（フランス破産法がその例）。</a:t>
            </a:r>
            <a:endParaRPr lang="en-US" altLang="ja-JP" sz="1800" dirty="0" smtClean="0"/>
          </a:p>
          <a:p>
            <a:r>
              <a:rPr kumimoji="1" lang="ja-JP" altLang="en-US" sz="2000" dirty="0" smtClean="0"/>
              <a:t>破産法</a:t>
            </a:r>
            <a:r>
              <a:rPr kumimoji="1" lang="en-US" altLang="ja-JP" sz="2000" dirty="0" smtClean="0"/>
              <a:t>253</a:t>
            </a:r>
            <a:r>
              <a:rPr kumimoji="1" lang="ja-JP" altLang="en-US" sz="2000" dirty="0" smtClean="0"/>
              <a:t>条</a:t>
            </a:r>
            <a:r>
              <a:rPr kumimoji="1" lang="en-US" altLang="ja-JP" sz="2000" dirty="0" smtClean="0"/>
              <a:t>2</a:t>
            </a:r>
            <a:r>
              <a:rPr kumimoji="1" lang="ja-JP" altLang="en-US" sz="2000" dirty="0" smtClean="0"/>
              <a:t>項の解釈または改正を通じて，保証人の付従性（民法</a:t>
            </a:r>
            <a:r>
              <a:rPr kumimoji="1" lang="en-US" altLang="ja-JP" sz="2000" dirty="0" smtClean="0"/>
              <a:t>448</a:t>
            </a:r>
            <a:r>
              <a:rPr kumimoji="1" lang="ja-JP" altLang="en-US" sz="2000" dirty="0" smtClean="0"/>
              <a:t>条）を確保，または，回復すべきかどうか，</a:t>
            </a:r>
            <a:r>
              <a:rPr kumimoji="1" lang="ja-JP" altLang="en-US" sz="2000" dirty="0" smtClean="0">
                <a:hlinkClick r:id="rId4" action="ppaction://hlinksldjump"/>
              </a:rPr>
              <a:t>アイラック（</a:t>
            </a:r>
            <a:r>
              <a:rPr kumimoji="1" lang="en-US" altLang="ja-JP" sz="2000" dirty="0" smtClean="0">
                <a:hlinkClick r:id="rId4" action="ppaction://hlinksldjump"/>
              </a:rPr>
              <a:t>IRAC</a:t>
            </a:r>
            <a:r>
              <a:rPr kumimoji="1" lang="ja-JP" altLang="en-US" sz="2000" dirty="0" smtClean="0">
                <a:hlinkClick r:id="rId4" action="ppaction://hlinksldjump"/>
              </a:rPr>
              <a:t>）</a:t>
            </a:r>
            <a:r>
              <a:rPr kumimoji="1" lang="ja-JP" altLang="en-US" sz="2000" dirty="0" smtClean="0"/>
              <a:t>で論じなさい。</a:t>
            </a:r>
            <a:endParaRPr kumimoji="1" lang="ja-JP" altLang="en-US" sz="2000" dirty="0"/>
          </a:p>
        </p:txBody>
      </p:sp>
      <p:sp>
        <p:nvSpPr>
          <p:cNvPr id="3" name="日付プレースホルダー 2"/>
          <p:cNvSpPr>
            <a:spLocks noGrp="1"/>
          </p:cNvSpPr>
          <p:nvPr>
            <p:ph type="dt" sz="half" idx="10"/>
          </p:nvPr>
        </p:nvSpPr>
        <p:spPr/>
        <p:txBody>
          <a:bodyPr/>
          <a:lstStyle/>
          <a:p>
            <a:fld id="{BA02F81A-E97F-4801-A069-9B8CC2BD1EEF}" type="datetime1">
              <a:rPr kumimoji="1" lang="ja-JP" altLang="en-US" smtClean="0"/>
              <a:t>2015/6/27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21</a:t>
            </a:fld>
            <a:endParaRPr kumimoji="1" lang="ja-JP" altLang="en-US"/>
          </a:p>
        </p:txBody>
      </p:sp>
    </p:spTree>
    <p:extLst>
      <p:ext uri="{BB962C8B-B14F-4D97-AF65-F5344CB8AC3E}">
        <p14:creationId xmlns:p14="http://schemas.microsoft.com/office/powerpoint/2010/main" val="2772359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up)">
                                      <p:cBhvr>
                                        <p:cTn id="7" dur="2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up)">
                                      <p:cBhvr>
                                        <p:cTn id="17" dur="2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up)">
                                      <p:cBhvr>
                                        <p:cTn id="22" dur="40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up)">
                                      <p:cBhvr>
                                        <p:cTn id="27" dur="175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wipe(up)">
                                      <p:cBhvr>
                                        <p:cTn id="32" dur="2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a:xfrm>
            <a:off x="457200" y="274638"/>
            <a:ext cx="8229600" cy="994122"/>
          </a:xfrm>
        </p:spPr>
        <p:txBody>
          <a:bodyPr/>
          <a:lstStyle/>
          <a:p>
            <a:r>
              <a:rPr kumimoji="1" lang="ja-JP" altLang="en-US" dirty="0" smtClean="0"/>
              <a:t>活用すべき文献</a:t>
            </a:r>
            <a:endParaRPr kumimoji="1" lang="ja-JP" altLang="en-US" dirty="0"/>
          </a:p>
        </p:txBody>
      </p:sp>
      <p:sp>
        <p:nvSpPr>
          <p:cNvPr id="3" name="日付プレースホルダー 2"/>
          <p:cNvSpPr>
            <a:spLocks noGrp="1"/>
          </p:cNvSpPr>
          <p:nvPr>
            <p:ph type="dt" sz="half" idx="10"/>
          </p:nvPr>
        </p:nvSpPr>
        <p:spPr/>
        <p:txBody>
          <a:bodyPr/>
          <a:lstStyle/>
          <a:p>
            <a:fld id="{48E83319-5AA0-4360-9855-F185A9967721}" type="datetime1">
              <a:rPr kumimoji="1" lang="ja-JP" altLang="en-US" smtClean="0"/>
              <a:t>2015/6/27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22</a:t>
            </a:fld>
            <a:endParaRPr kumimoji="1" lang="ja-JP" altLang="en-US"/>
          </a:p>
        </p:txBody>
      </p:sp>
      <p:sp>
        <p:nvSpPr>
          <p:cNvPr id="6" name="タイトル 2"/>
          <p:cNvSpPr txBox="1">
            <a:spLocks/>
          </p:cNvSpPr>
          <p:nvPr/>
        </p:nvSpPr>
        <p:spPr bwMode="auto">
          <a:xfrm>
            <a:off x="611188" y="7389813"/>
            <a:ext cx="7772400" cy="626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defRPr kumimoji="1">
                <a:solidFill>
                  <a:schemeClr val="tx1"/>
                </a:solidFill>
                <a:latin typeface="Tahoma" charset="0"/>
                <a:ea typeface="ＭＳ Ｐゴシック" charset="-128"/>
              </a:defRPr>
            </a:lvl1pPr>
            <a:lvl2pPr marL="742950" indent="-285750" eaLnBrk="0" hangingPunct="0">
              <a:defRPr kumimoji="1">
                <a:solidFill>
                  <a:schemeClr val="tx1"/>
                </a:solidFill>
                <a:latin typeface="Tahoma" charset="0"/>
                <a:ea typeface="ＭＳ Ｐゴシック" charset="-128"/>
              </a:defRPr>
            </a:lvl2pPr>
            <a:lvl3pPr marL="1143000" indent="-228600" eaLnBrk="0" hangingPunct="0">
              <a:defRPr kumimoji="1">
                <a:solidFill>
                  <a:schemeClr val="tx1"/>
                </a:solidFill>
                <a:latin typeface="Tahoma" charset="0"/>
                <a:ea typeface="ＭＳ Ｐゴシック" charset="-128"/>
              </a:defRPr>
            </a:lvl3pPr>
            <a:lvl4pPr marL="1600200" indent="-228600" eaLnBrk="0" hangingPunct="0">
              <a:defRPr kumimoji="1">
                <a:solidFill>
                  <a:schemeClr val="tx1"/>
                </a:solidFill>
                <a:latin typeface="Tahoma" charset="0"/>
                <a:ea typeface="ＭＳ Ｐゴシック" charset="-128"/>
              </a:defRPr>
            </a:lvl4pPr>
            <a:lvl5pPr marL="2057400" indent="-228600" eaLnBrk="0" hangingPunct="0">
              <a:defRPr kumimoji="1">
                <a:solidFill>
                  <a:schemeClr val="tx1"/>
                </a:solidFill>
                <a:latin typeface="Tahoma" charset="0"/>
                <a:ea typeface="ＭＳ Ｐゴシック" charset="-128"/>
              </a:defRPr>
            </a:lvl5pPr>
            <a:lvl6pPr marL="2514600" indent="-228600" eaLnBrk="0" fontAlgn="base" hangingPunct="0">
              <a:spcBef>
                <a:spcPct val="0"/>
              </a:spcBef>
              <a:spcAft>
                <a:spcPct val="0"/>
              </a:spcAft>
              <a:defRPr kumimoji="1">
                <a:solidFill>
                  <a:schemeClr val="tx1"/>
                </a:solidFill>
                <a:latin typeface="Tahoma" charset="0"/>
                <a:ea typeface="ＭＳ Ｐゴシック" charset="-128"/>
              </a:defRPr>
            </a:lvl6pPr>
            <a:lvl7pPr marL="2971800" indent="-228600" eaLnBrk="0" fontAlgn="base" hangingPunct="0">
              <a:spcBef>
                <a:spcPct val="0"/>
              </a:spcBef>
              <a:spcAft>
                <a:spcPct val="0"/>
              </a:spcAft>
              <a:defRPr kumimoji="1">
                <a:solidFill>
                  <a:schemeClr val="tx1"/>
                </a:solidFill>
                <a:latin typeface="Tahoma" charset="0"/>
                <a:ea typeface="ＭＳ Ｐゴシック" charset="-128"/>
              </a:defRPr>
            </a:lvl7pPr>
            <a:lvl8pPr marL="3429000" indent="-228600" eaLnBrk="0" fontAlgn="base" hangingPunct="0">
              <a:spcBef>
                <a:spcPct val="0"/>
              </a:spcBef>
              <a:spcAft>
                <a:spcPct val="0"/>
              </a:spcAft>
              <a:defRPr kumimoji="1">
                <a:solidFill>
                  <a:schemeClr val="tx1"/>
                </a:solidFill>
                <a:latin typeface="Tahoma" charset="0"/>
                <a:ea typeface="ＭＳ Ｐゴシック" charset="-128"/>
              </a:defRPr>
            </a:lvl8pPr>
            <a:lvl9pPr marL="3886200" indent="-228600" eaLnBrk="0" fontAlgn="base" hangingPunct="0">
              <a:spcBef>
                <a:spcPct val="0"/>
              </a:spcBef>
              <a:spcAft>
                <a:spcPct val="0"/>
              </a:spcAft>
              <a:defRPr kumimoji="1">
                <a:solidFill>
                  <a:schemeClr val="tx1"/>
                </a:solidFill>
                <a:latin typeface="Tahoma" charset="0"/>
                <a:ea typeface="ＭＳ Ｐゴシック" charset="-128"/>
              </a:defRPr>
            </a:lvl9pPr>
          </a:lstStyle>
          <a:p>
            <a:pPr algn="ctr" eaLnBrk="1" hangingPunct="1">
              <a:lnSpc>
                <a:spcPct val="80000"/>
              </a:lnSpc>
            </a:pPr>
            <a:r>
              <a:rPr lang="ja-JP" altLang="en-US" sz="6000" dirty="0" smtClean="0">
                <a:solidFill>
                  <a:schemeClr val="tx2"/>
                </a:solidFill>
              </a:rPr>
              <a:t>債権総論</a:t>
            </a:r>
            <a:r>
              <a:rPr lang="en-US" altLang="ja-JP" sz="6000" dirty="0" smtClean="0">
                <a:solidFill>
                  <a:schemeClr val="tx2"/>
                </a:solidFill>
              </a:rPr>
              <a:t>1</a:t>
            </a:r>
            <a:r>
              <a:rPr lang="en-US" altLang="ja-JP" sz="4400" dirty="0">
                <a:solidFill>
                  <a:schemeClr val="tx2"/>
                </a:solidFill>
              </a:rPr>
              <a:t/>
            </a:r>
            <a:br>
              <a:rPr lang="en-US" altLang="ja-JP" sz="4400" dirty="0">
                <a:solidFill>
                  <a:schemeClr val="tx2"/>
                </a:solidFill>
              </a:rPr>
            </a:br>
            <a:r>
              <a:rPr lang="en-US" altLang="ja-JP" sz="4400" dirty="0">
                <a:solidFill>
                  <a:schemeClr val="tx2"/>
                </a:solidFill>
              </a:rPr>
              <a:t/>
            </a:r>
            <a:br>
              <a:rPr lang="en-US" altLang="ja-JP" sz="4400" dirty="0">
                <a:solidFill>
                  <a:schemeClr val="tx2"/>
                </a:solidFill>
              </a:rPr>
            </a:br>
            <a:r>
              <a:rPr lang="en-US" altLang="ja-JP" sz="3200" dirty="0" smtClean="0">
                <a:solidFill>
                  <a:schemeClr val="tx2"/>
                </a:solidFill>
              </a:rPr>
              <a:t>2015</a:t>
            </a:r>
            <a:r>
              <a:rPr lang="ja-JP" altLang="en-US" sz="3200" dirty="0" smtClean="0">
                <a:solidFill>
                  <a:schemeClr val="tx2"/>
                </a:solidFill>
              </a:rPr>
              <a:t>年</a:t>
            </a:r>
            <a:r>
              <a:rPr lang="en-US" altLang="ja-JP" sz="3200" dirty="0">
                <a:solidFill>
                  <a:schemeClr val="tx2"/>
                </a:solidFill>
              </a:rPr>
              <a:t>7</a:t>
            </a:r>
            <a:r>
              <a:rPr lang="ja-JP" altLang="en-US" sz="3200" dirty="0" smtClean="0">
                <a:solidFill>
                  <a:schemeClr val="tx2"/>
                </a:solidFill>
              </a:rPr>
              <a:t>月</a:t>
            </a:r>
            <a:r>
              <a:rPr lang="en-US" altLang="ja-JP" sz="3200" dirty="0" smtClean="0">
                <a:solidFill>
                  <a:schemeClr val="tx2"/>
                </a:solidFill>
              </a:rPr>
              <a:t>7</a:t>
            </a:r>
            <a:r>
              <a:rPr lang="ja-JP" altLang="en-US" sz="3200" dirty="0" smtClean="0">
                <a:solidFill>
                  <a:schemeClr val="tx2"/>
                </a:solidFill>
              </a:rPr>
              <a:t>日</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明治学院</a:t>
            </a:r>
            <a:r>
              <a:rPr lang="ja-JP" altLang="en-US" sz="3200" dirty="0" smtClean="0">
                <a:solidFill>
                  <a:schemeClr val="tx2"/>
                </a:solidFill>
              </a:rPr>
              <a:t>大学法学部教授</a:t>
            </a:r>
            <a:r>
              <a:rPr lang="en-US" altLang="ja-JP" sz="3200" dirty="0">
                <a:solidFill>
                  <a:schemeClr val="tx2"/>
                </a:solidFill>
              </a:rPr>
              <a:t/>
            </a:r>
            <a:br>
              <a:rPr lang="en-US" altLang="ja-JP" sz="3200" dirty="0">
                <a:solidFill>
                  <a:schemeClr val="tx2"/>
                </a:solidFill>
              </a:rPr>
            </a:br>
            <a:r>
              <a:rPr lang="en-US" altLang="ja-JP" sz="3200" dirty="0">
                <a:solidFill>
                  <a:schemeClr val="tx2"/>
                </a:solidFill>
              </a:rPr>
              <a:t/>
            </a:r>
            <a:br>
              <a:rPr lang="en-US" altLang="ja-JP" sz="3200" dirty="0">
                <a:solidFill>
                  <a:schemeClr val="tx2"/>
                </a:solidFill>
              </a:rPr>
            </a:br>
            <a:r>
              <a:rPr lang="ja-JP" altLang="en-US" sz="3200" dirty="0">
                <a:solidFill>
                  <a:schemeClr val="tx2"/>
                </a:solidFill>
              </a:rPr>
              <a:t>加賀山　茂</a:t>
            </a: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endParaRPr lang="en-US" altLang="ja-JP" sz="3200" dirty="0">
              <a:solidFill>
                <a:schemeClr val="tx2"/>
              </a:solidFill>
            </a:endParaRPr>
          </a:p>
          <a:p>
            <a:pPr algn="ctr" eaLnBrk="1" hangingPunct="1">
              <a:lnSpc>
                <a:spcPct val="80000"/>
              </a:lnSpc>
            </a:pPr>
            <a:r>
              <a:rPr lang="ja-JP" altLang="en-US" sz="4000" dirty="0" smtClean="0">
                <a:solidFill>
                  <a:schemeClr val="tx2"/>
                </a:solidFill>
              </a:rPr>
              <a:t>最後までお付き合いいただき</a:t>
            </a:r>
            <a:endParaRPr lang="en-US" altLang="ja-JP" sz="2400" dirty="0" smtClean="0">
              <a:solidFill>
                <a:schemeClr val="tx2"/>
              </a:solidFill>
            </a:endParaRPr>
          </a:p>
          <a:p>
            <a:pPr algn="ctr" eaLnBrk="1" hangingPunct="1">
              <a:lnSpc>
                <a:spcPct val="80000"/>
              </a:lnSpc>
            </a:pPr>
            <a:endParaRPr lang="en-US" altLang="ja-JP" sz="2400" dirty="0" smtClean="0">
              <a:solidFill>
                <a:schemeClr val="tx2"/>
              </a:solidFill>
            </a:endParaRPr>
          </a:p>
          <a:p>
            <a:pPr algn="ctr" eaLnBrk="1" hangingPunct="1">
              <a:lnSpc>
                <a:spcPct val="80000"/>
              </a:lnSpc>
            </a:pPr>
            <a:r>
              <a:rPr lang="ja-JP" altLang="en-US" sz="4000" dirty="0" smtClean="0">
                <a:solidFill>
                  <a:schemeClr val="tx2"/>
                </a:solidFill>
              </a:rPr>
              <a:t>ありがとうございまし</a:t>
            </a:r>
            <a:r>
              <a:rPr lang="ja-JP" altLang="en-US" sz="4000" dirty="0">
                <a:solidFill>
                  <a:schemeClr val="tx2"/>
                </a:solidFill>
              </a:rPr>
              <a:t>た</a:t>
            </a:r>
            <a:r>
              <a:rPr lang="ja-JP" altLang="en-US" sz="4400" dirty="0" smtClean="0">
                <a:solidFill>
                  <a:schemeClr val="tx2"/>
                </a:solidFill>
              </a:rPr>
              <a:t>。</a:t>
            </a:r>
            <a:r>
              <a:rPr lang="en-US" altLang="ja-JP" sz="4400" dirty="0">
                <a:solidFill>
                  <a:schemeClr val="tx2"/>
                </a:solidFill>
              </a:rPr>
              <a:t/>
            </a:r>
            <a:br>
              <a:rPr lang="en-US" altLang="ja-JP" sz="4400" dirty="0">
                <a:solidFill>
                  <a:schemeClr val="tx2"/>
                </a:solidFill>
              </a:rPr>
            </a:br>
            <a:endParaRPr lang="ja-JP" altLang="en-US" sz="4400" dirty="0">
              <a:solidFill>
                <a:schemeClr val="tx2"/>
              </a:solidFill>
            </a:endParaRPr>
          </a:p>
        </p:txBody>
      </p:sp>
      <p:sp>
        <p:nvSpPr>
          <p:cNvPr id="7" name="コンテンツ プレースホルダー 6"/>
          <p:cNvSpPr txBox="1">
            <a:spLocks/>
          </p:cNvSpPr>
          <p:nvPr/>
        </p:nvSpPr>
        <p:spPr>
          <a:xfrm>
            <a:off x="457200" y="1268760"/>
            <a:ext cx="8229600" cy="4813995"/>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1800" dirty="0" smtClean="0"/>
              <a:t>民法の入門書（</a:t>
            </a:r>
            <a:r>
              <a:rPr lang="en-US" altLang="ja-JP" sz="1800" dirty="0" smtClean="0"/>
              <a:t>DVD</a:t>
            </a:r>
            <a:r>
              <a:rPr lang="ja-JP" altLang="en-US" sz="1800" dirty="0" smtClean="0"/>
              <a:t>付）</a:t>
            </a:r>
            <a:endParaRPr lang="en-US" altLang="ja-JP" sz="1800" dirty="0" smtClean="0"/>
          </a:p>
          <a:p>
            <a:pPr lvl="1"/>
            <a:r>
              <a:rPr lang="ja-JP" altLang="en-US" sz="1600" dirty="0" smtClean="0"/>
              <a:t>加賀山茂</a:t>
            </a:r>
            <a:r>
              <a:rPr lang="en-US" altLang="ja-JP" sz="1600" dirty="0" smtClean="0"/>
              <a:t>『</a:t>
            </a:r>
            <a:r>
              <a:rPr lang="ja-JP" altLang="en-US" sz="1600" dirty="0" smtClean="0"/>
              <a:t>民法入門・担保法革命</a:t>
            </a:r>
            <a:r>
              <a:rPr lang="en-US" altLang="ja-JP" sz="1600" dirty="0" smtClean="0"/>
              <a:t>』</a:t>
            </a:r>
            <a:r>
              <a:rPr lang="ja-JP" altLang="en-US" sz="1600" dirty="0" smtClean="0"/>
              <a:t>信山社（</a:t>
            </a:r>
            <a:r>
              <a:rPr lang="en-US" altLang="ja-JP" sz="1600" dirty="0" smtClean="0"/>
              <a:t>2013</a:t>
            </a:r>
            <a:r>
              <a:rPr lang="ja-JP" altLang="en-US" sz="1600" dirty="0" smtClean="0"/>
              <a:t>）</a:t>
            </a:r>
          </a:p>
          <a:p>
            <a:r>
              <a:rPr lang="ja-JP" altLang="en-US" sz="1800" dirty="0" smtClean="0"/>
              <a:t>民法（財産法）全体を理解する上での助</a:t>
            </a:r>
            <a:r>
              <a:rPr lang="ja-JP" altLang="en-US" sz="1800" dirty="0" err="1" smtClean="0"/>
              <a:t>っ</a:t>
            </a:r>
            <a:r>
              <a:rPr lang="ja-JP" altLang="en-US" sz="1800" dirty="0" smtClean="0"/>
              <a:t>人</a:t>
            </a:r>
            <a:endParaRPr lang="en-US" altLang="ja-JP" sz="1800" dirty="0" smtClean="0"/>
          </a:p>
          <a:p>
            <a:pPr lvl="1"/>
            <a:r>
              <a:rPr lang="ja-JP" altLang="en-US" sz="1600" dirty="0" smtClean="0"/>
              <a:t>我妻栄</a:t>
            </a:r>
            <a:r>
              <a:rPr lang="en-US" altLang="ja-JP" sz="1600" dirty="0" smtClean="0"/>
              <a:t>=</a:t>
            </a:r>
            <a:r>
              <a:rPr lang="ja-JP" altLang="en-US" sz="1600" dirty="0" smtClean="0"/>
              <a:t>有泉亨</a:t>
            </a:r>
            <a:r>
              <a:rPr lang="en-US" altLang="ja-JP" sz="1600" dirty="0" smtClean="0"/>
              <a:t>『</a:t>
            </a:r>
            <a:r>
              <a:rPr lang="ja-JP" altLang="en-US" sz="1600" dirty="0" smtClean="0"/>
              <a:t>コンメンタール民法</a:t>
            </a:r>
            <a:r>
              <a:rPr lang="en-US" altLang="ja-JP" sz="1600" dirty="0" smtClean="0"/>
              <a:t>』〔</a:t>
            </a:r>
            <a:r>
              <a:rPr lang="ja-JP" altLang="en-US" sz="1600" dirty="0" smtClean="0"/>
              <a:t>第</a:t>
            </a:r>
            <a:r>
              <a:rPr lang="en-US" altLang="ja-JP" sz="1600" dirty="0" smtClean="0"/>
              <a:t>3</a:t>
            </a:r>
            <a:r>
              <a:rPr lang="ja-JP" altLang="en-US" sz="1600" dirty="0" smtClean="0"/>
              <a:t>版</a:t>
            </a:r>
            <a:r>
              <a:rPr lang="en-US" altLang="ja-JP" sz="1600" dirty="0" smtClean="0"/>
              <a:t>〕</a:t>
            </a:r>
            <a:r>
              <a:rPr lang="ja-JP" altLang="en-US" sz="1600" dirty="0" smtClean="0"/>
              <a:t>日本評論社（</a:t>
            </a:r>
            <a:r>
              <a:rPr lang="en-US" altLang="ja-JP" sz="1600" dirty="0" smtClean="0"/>
              <a:t>2013</a:t>
            </a:r>
            <a:r>
              <a:rPr lang="ja-JP" altLang="en-US" sz="1600" dirty="0" smtClean="0"/>
              <a:t>）</a:t>
            </a:r>
            <a:endParaRPr lang="en-US" altLang="ja-JP" sz="1600" dirty="0" smtClean="0"/>
          </a:p>
          <a:p>
            <a:pPr lvl="1"/>
            <a:r>
              <a:rPr lang="ja-JP" altLang="en-US" sz="1600" dirty="0" smtClean="0"/>
              <a:t>金子</a:t>
            </a:r>
            <a:r>
              <a:rPr lang="en-US" altLang="ja-JP" sz="1600" dirty="0" smtClean="0"/>
              <a:t>=</a:t>
            </a:r>
            <a:r>
              <a:rPr lang="ja-JP" altLang="en-US" sz="1600" dirty="0" smtClean="0"/>
              <a:t>新堂</a:t>
            </a:r>
            <a:r>
              <a:rPr lang="en-US" altLang="ja-JP" sz="1600" dirty="0" smtClean="0"/>
              <a:t>=</a:t>
            </a:r>
            <a:r>
              <a:rPr lang="ja-JP" altLang="en-US" sz="1600" dirty="0" smtClean="0"/>
              <a:t>平井編</a:t>
            </a:r>
            <a:r>
              <a:rPr lang="en-US" altLang="ja-JP" sz="1600" dirty="0" smtClean="0"/>
              <a:t>『</a:t>
            </a:r>
            <a:r>
              <a:rPr lang="ja-JP" altLang="en-US" sz="1600" b="1" dirty="0" smtClean="0">
                <a:solidFill>
                  <a:schemeClr val="tx2"/>
                </a:solidFill>
              </a:rPr>
              <a:t>法律学小辞典</a:t>
            </a:r>
            <a:r>
              <a:rPr lang="en-US" altLang="ja-JP" sz="1600" dirty="0" smtClean="0"/>
              <a:t>』</a:t>
            </a:r>
            <a:r>
              <a:rPr lang="ja-JP" altLang="en-US" sz="1600" dirty="0" smtClean="0"/>
              <a:t>有斐閣（</a:t>
            </a:r>
            <a:r>
              <a:rPr lang="en-US" altLang="ja-JP" sz="1600" dirty="0" smtClean="0"/>
              <a:t>2008</a:t>
            </a:r>
            <a:r>
              <a:rPr lang="ja-JP" altLang="en-US" sz="1600" dirty="0" smtClean="0"/>
              <a:t>）</a:t>
            </a:r>
            <a:endParaRPr lang="en-US" altLang="ja-JP" sz="1600" dirty="0" smtClean="0"/>
          </a:p>
          <a:p>
            <a:r>
              <a:rPr lang="ja-JP" altLang="en-US" sz="1800" dirty="0" smtClean="0"/>
              <a:t>契約法全体についての概説書</a:t>
            </a:r>
            <a:endParaRPr lang="en-US" altLang="ja-JP" sz="1800" dirty="0" smtClean="0"/>
          </a:p>
          <a:p>
            <a:pPr lvl="1"/>
            <a:r>
              <a:rPr lang="ja-JP" altLang="en-US" sz="1600" dirty="0" smtClean="0"/>
              <a:t>加賀山茂</a:t>
            </a:r>
            <a:r>
              <a:rPr lang="en-US" altLang="ja-JP" sz="1600" dirty="0" smtClean="0"/>
              <a:t>『</a:t>
            </a:r>
            <a:r>
              <a:rPr lang="ja-JP" altLang="en-US" sz="1600" dirty="0" smtClean="0"/>
              <a:t>契約法講義</a:t>
            </a:r>
            <a:r>
              <a:rPr lang="en-US" altLang="ja-JP" sz="1600" dirty="0" smtClean="0"/>
              <a:t>』</a:t>
            </a:r>
            <a:r>
              <a:rPr lang="ja-JP" altLang="en-US" sz="1600" dirty="0" smtClean="0"/>
              <a:t>日本評論社（</a:t>
            </a:r>
            <a:r>
              <a:rPr lang="en-US" altLang="ja-JP" sz="1600" dirty="0" smtClean="0"/>
              <a:t>2009</a:t>
            </a:r>
            <a:r>
              <a:rPr lang="ja-JP" altLang="en-US" sz="1600" dirty="0" smtClean="0"/>
              <a:t>）</a:t>
            </a:r>
            <a:endParaRPr lang="en-US" altLang="ja-JP" sz="1600" dirty="0" smtClean="0"/>
          </a:p>
          <a:p>
            <a:r>
              <a:rPr lang="ja-JP" altLang="en-US" sz="1800" dirty="0" smtClean="0"/>
              <a:t>債権総論の優れた教科書</a:t>
            </a:r>
            <a:endParaRPr lang="en-US" altLang="ja-JP" sz="1800" dirty="0" smtClean="0"/>
          </a:p>
          <a:p>
            <a:pPr lvl="1"/>
            <a:r>
              <a:rPr lang="ja-JP" altLang="en-US" sz="1600" dirty="0" smtClean="0"/>
              <a:t>平井宜雄</a:t>
            </a:r>
            <a:r>
              <a:rPr lang="en-US" altLang="ja-JP" sz="1600" dirty="0" smtClean="0"/>
              <a:t>『</a:t>
            </a:r>
            <a:r>
              <a:rPr lang="ja-JP" altLang="en-US" sz="1600" dirty="0" smtClean="0"/>
              <a:t>債権総論</a:t>
            </a:r>
            <a:r>
              <a:rPr lang="en-US" altLang="ja-JP" sz="1600" dirty="0" smtClean="0"/>
              <a:t>』 〔</a:t>
            </a:r>
            <a:r>
              <a:rPr lang="ja-JP" altLang="en-US" sz="1600" dirty="0" smtClean="0"/>
              <a:t>第</a:t>
            </a:r>
            <a:r>
              <a:rPr lang="en-US" altLang="ja-JP" sz="1600" dirty="0" smtClean="0"/>
              <a:t>2</a:t>
            </a:r>
            <a:r>
              <a:rPr lang="ja-JP" altLang="en-US" sz="1600" dirty="0" smtClean="0"/>
              <a:t>版</a:t>
            </a:r>
            <a:r>
              <a:rPr lang="en-US" altLang="ja-JP" sz="1600" dirty="0" smtClean="0"/>
              <a:t>〕</a:t>
            </a:r>
            <a:r>
              <a:rPr lang="ja-JP" altLang="en-US" sz="1600" dirty="0" smtClean="0"/>
              <a:t>弘文堂（</a:t>
            </a:r>
            <a:r>
              <a:rPr lang="en-US" altLang="ja-JP" sz="1600" dirty="0" smtClean="0"/>
              <a:t>1994</a:t>
            </a:r>
            <a:r>
              <a:rPr lang="ja-JP" altLang="en-US" sz="1600" dirty="0" smtClean="0"/>
              <a:t>）</a:t>
            </a:r>
          </a:p>
          <a:p>
            <a:r>
              <a:rPr lang="ja-JP" altLang="en-US" sz="1800" dirty="0" smtClean="0"/>
              <a:t>債務不履行に関する文献</a:t>
            </a:r>
            <a:endParaRPr lang="en-US" altLang="ja-JP" sz="1600" dirty="0" smtClean="0"/>
          </a:p>
          <a:p>
            <a:pPr lvl="1"/>
            <a:r>
              <a:rPr lang="ja-JP" altLang="en-US" sz="1600" dirty="0" smtClean="0"/>
              <a:t>平井宜雄</a:t>
            </a:r>
            <a:r>
              <a:rPr lang="en-US" altLang="ja-JP" sz="1600" dirty="0" smtClean="0"/>
              <a:t>『</a:t>
            </a:r>
            <a:r>
              <a:rPr lang="ja-JP" altLang="en-US" sz="1600" dirty="0" smtClean="0"/>
              <a:t>損害賠償法の理論</a:t>
            </a:r>
            <a:r>
              <a:rPr lang="en-US" altLang="ja-JP" sz="1600" dirty="0" smtClean="0"/>
              <a:t>』</a:t>
            </a:r>
            <a:r>
              <a:rPr lang="ja-JP" altLang="en-US" sz="1600" dirty="0" smtClean="0"/>
              <a:t>東京大学出版会（</a:t>
            </a:r>
            <a:r>
              <a:rPr lang="en-US" altLang="ja-JP" sz="1600" dirty="0" smtClean="0"/>
              <a:t>1971</a:t>
            </a:r>
            <a:r>
              <a:rPr lang="ja-JP" altLang="en-US" sz="1600" dirty="0" smtClean="0"/>
              <a:t>）</a:t>
            </a:r>
            <a:endParaRPr lang="en-US" altLang="ja-JP" sz="1600" dirty="0" smtClean="0"/>
          </a:p>
          <a:p>
            <a:pPr lvl="1"/>
            <a:r>
              <a:rPr lang="ja-JP" altLang="en-US" sz="1600" dirty="0" smtClean="0"/>
              <a:t>浜上則雄「損害賠償における「保証理論」と「部分的因果関係の理論」（</a:t>
            </a:r>
            <a:r>
              <a:rPr lang="en-US" altLang="ja-JP" sz="1600" dirty="0" smtClean="0"/>
              <a:t>1</a:t>
            </a:r>
            <a:r>
              <a:rPr lang="ja-JP" altLang="en-US" sz="1600" dirty="0" smtClean="0"/>
              <a:t>）（</a:t>
            </a:r>
            <a:r>
              <a:rPr lang="en-US" altLang="ja-JP" sz="1600" dirty="0" smtClean="0"/>
              <a:t>2</a:t>
            </a:r>
            <a:r>
              <a:rPr lang="ja-JP" altLang="en-US" sz="1600" dirty="0" smtClean="0"/>
              <a:t>・完）民商</a:t>
            </a:r>
            <a:r>
              <a:rPr lang="en-US" altLang="ja-JP" sz="1600" dirty="0" smtClean="0"/>
              <a:t>66</a:t>
            </a:r>
            <a:r>
              <a:rPr lang="ja-JP" altLang="en-US" sz="1600" dirty="0" smtClean="0"/>
              <a:t>巻</a:t>
            </a:r>
            <a:r>
              <a:rPr lang="en-US" altLang="ja-JP" sz="1600" dirty="0" smtClean="0"/>
              <a:t>4</a:t>
            </a:r>
            <a:r>
              <a:rPr lang="ja-JP" altLang="en-US" sz="1600" dirty="0" smtClean="0"/>
              <a:t>号（</a:t>
            </a:r>
            <a:r>
              <a:rPr lang="en-US" altLang="ja-JP" sz="1600" dirty="0" smtClean="0"/>
              <a:t>1972</a:t>
            </a:r>
            <a:r>
              <a:rPr lang="ja-JP" altLang="en-US" sz="1600" dirty="0" smtClean="0"/>
              <a:t>）</a:t>
            </a:r>
            <a:r>
              <a:rPr lang="en-US" altLang="ja-JP" sz="1600" dirty="0" smtClean="0"/>
              <a:t>3-33</a:t>
            </a:r>
            <a:r>
              <a:rPr lang="ja-JP" altLang="en-US" sz="1600" dirty="0" smtClean="0"/>
              <a:t>頁</a:t>
            </a:r>
            <a:r>
              <a:rPr lang="en-US" altLang="ja-JP" sz="1600" dirty="0" smtClean="0"/>
              <a:t>, 66</a:t>
            </a:r>
            <a:r>
              <a:rPr lang="ja-JP" altLang="en-US" sz="1600" dirty="0" smtClean="0"/>
              <a:t>巻</a:t>
            </a:r>
            <a:r>
              <a:rPr lang="en-US" altLang="ja-JP" sz="1600" dirty="0" smtClean="0"/>
              <a:t>5</a:t>
            </a:r>
            <a:r>
              <a:rPr lang="ja-JP" altLang="en-US" sz="1600" dirty="0" smtClean="0"/>
              <a:t>号</a:t>
            </a:r>
            <a:r>
              <a:rPr lang="en-US" altLang="ja-JP" sz="1600" dirty="0" smtClean="0"/>
              <a:t>35-65</a:t>
            </a:r>
            <a:r>
              <a:rPr lang="ja-JP" altLang="en-US" sz="1600" dirty="0" smtClean="0"/>
              <a:t>頁</a:t>
            </a:r>
            <a:endParaRPr lang="en-US" altLang="ja-JP" sz="1600" dirty="0" smtClean="0"/>
          </a:p>
          <a:p>
            <a:r>
              <a:rPr lang="ja-JP" altLang="en-US" sz="1800" dirty="0" smtClean="0"/>
              <a:t>債権者代位権・直接訴権，詐害行為取消権，連帯債務，保証の文献</a:t>
            </a:r>
            <a:endParaRPr lang="en-US" altLang="ja-JP" sz="1800" dirty="0" smtClean="0"/>
          </a:p>
          <a:p>
            <a:pPr lvl="1"/>
            <a:r>
              <a:rPr lang="ja-JP" altLang="en-US" sz="1600" dirty="0" smtClean="0"/>
              <a:t>加賀山茂</a:t>
            </a:r>
            <a:r>
              <a:rPr lang="en-US" altLang="ja-JP" sz="1600" dirty="0" smtClean="0"/>
              <a:t>『</a:t>
            </a:r>
            <a:r>
              <a:rPr lang="ja-JP" altLang="en-US" sz="1600" dirty="0" smtClean="0"/>
              <a:t>債権</a:t>
            </a:r>
            <a:r>
              <a:rPr lang="ja-JP" altLang="en-US" sz="1600" dirty="0"/>
              <a:t>担保法</a:t>
            </a:r>
            <a:r>
              <a:rPr lang="ja-JP" altLang="en-US" sz="1600" dirty="0" smtClean="0"/>
              <a:t>講義</a:t>
            </a:r>
            <a:r>
              <a:rPr lang="en-US" altLang="ja-JP" sz="1600" dirty="0" smtClean="0"/>
              <a:t>』</a:t>
            </a:r>
            <a:r>
              <a:rPr lang="ja-JP" altLang="en-US" sz="1600" dirty="0" smtClean="0"/>
              <a:t>日本評論社（</a:t>
            </a:r>
            <a:r>
              <a:rPr lang="en-US" altLang="ja-JP" sz="1600" dirty="0" smtClean="0"/>
              <a:t>2011</a:t>
            </a:r>
            <a:r>
              <a:rPr lang="ja-JP" altLang="en-US" sz="1600" dirty="0" smtClean="0"/>
              <a:t>）</a:t>
            </a:r>
            <a:endParaRPr lang="en-US" altLang="ja-JP" sz="1600" dirty="0" smtClean="0"/>
          </a:p>
        </p:txBody>
      </p:sp>
    </p:spTree>
    <p:extLst>
      <p:ext uri="{BB962C8B-B14F-4D97-AF65-F5344CB8AC3E}">
        <p14:creationId xmlns:p14="http://schemas.microsoft.com/office/powerpoint/2010/main" val="977920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1" fill="hold" grpId="0" nodeType="withEffect">
                                  <p:stCondLst>
                                    <p:cond delay="0"/>
                                  </p:stCondLst>
                                  <p:childTnLst>
                                    <p:anim calcmode="lin" valueType="num">
                                      <p:cBhvr additive="base">
                                        <p:cTn id="6" dur="10000"/>
                                        <p:tgtEl>
                                          <p:spTgt spid="6"/>
                                        </p:tgtEl>
                                        <p:attrNameLst>
                                          <p:attrName>ppt_x</p:attrName>
                                        </p:attrNameLst>
                                      </p:cBhvr>
                                      <p:tavLst>
                                        <p:tav tm="0">
                                          <p:val>
                                            <p:strVal val="ppt_x"/>
                                          </p:val>
                                        </p:tav>
                                        <p:tav tm="100000">
                                          <p:val>
                                            <p:strVal val="ppt_x"/>
                                          </p:val>
                                        </p:tav>
                                      </p:tavLst>
                                    </p:anim>
                                    <p:anim calcmode="lin" valueType="num">
                                      <p:cBhvr additive="base">
                                        <p:cTn id="7" dur="10000"/>
                                        <p:tgtEl>
                                          <p:spTgt spid="6"/>
                                        </p:tgtEl>
                                        <p:attrNameLst>
                                          <p:attrName>ppt_y</p:attrName>
                                        </p:attrNameLst>
                                      </p:cBhvr>
                                      <p:tavLst>
                                        <p:tav tm="0">
                                          <p:val>
                                            <p:strVal val="ppt_y"/>
                                          </p:val>
                                        </p:tav>
                                        <p:tav tm="100000">
                                          <p:val>
                                            <p:strVal val="0-ppt_h/2"/>
                                          </p:val>
                                        </p:tav>
                                      </p:tavLst>
                                    </p:anim>
                                    <p:set>
                                      <p:cBhvr>
                                        <p:cTn id="8" dur="1" fill="hold">
                                          <p:stCondLst>
                                            <p:cond delay="9999"/>
                                          </p:stCondLst>
                                        </p:cTn>
                                        <p:tgtEl>
                                          <p:spTgt spid="6"/>
                                        </p:tgtEl>
                                        <p:attrNameLst>
                                          <p:attrName>style.visibility</p:attrName>
                                        </p:attrNameLst>
                                      </p:cBhvr>
                                      <p:to>
                                        <p:strVal val="hidden"/>
                                      </p:to>
                                    </p:set>
                                  </p:childTnLst>
                                </p:cTn>
                              </p:par>
                            </p:childTnLst>
                          </p:cTn>
                        </p:par>
                        <p:par>
                          <p:cTn id="9" fill="hold">
                            <p:stCondLst>
                              <p:cond delay="10000"/>
                            </p:stCondLst>
                            <p:childTnLst>
                              <p:par>
                                <p:cTn id="10" presetID="16" presetClass="entr" presetSubtype="37"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outVertical)">
                                      <p:cBhvr>
                                        <p:cTn id="12" dur="1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wipe(left)">
                                      <p:cBhvr>
                                        <p:cTn id="17" dur="500"/>
                                        <p:tgtEl>
                                          <p:spTgt spid="7">
                                            <p:txEl>
                                              <p:pRg st="0" end="0"/>
                                            </p:txEl>
                                          </p:spTgt>
                                        </p:tgtEl>
                                      </p:cBhvr>
                                    </p:animEffect>
                                  </p:childTnLst>
                                </p:cTn>
                              </p:par>
                            </p:childTnLst>
                          </p:cTn>
                        </p:par>
                        <p:par>
                          <p:cTn id="18" fill="hold">
                            <p:stCondLst>
                              <p:cond delay="500"/>
                            </p:stCondLst>
                            <p:childTnLst>
                              <p:par>
                                <p:cTn id="19" presetID="22" presetClass="entr" presetSubtype="8" fill="hold" grpId="0" nodeType="after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wipe(left)">
                                      <p:cBhvr>
                                        <p:cTn id="21" dur="750"/>
                                        <p:tgtEl>
                                          <p:spTgt spid="7">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Effect transition="in" filter="wipe(left)">
                                      <p:cBhvr>
                                        <p:cTn id="26" dur="750"/>
                                        <p:tgtEl>
                                          <p:spTgt spid="7">
                                            <p:txEl>
                                              <p:pRg st="2" end="2"/>
                                            </p:txEl>
                                          </p:spTgt>
                                        </p:tgtEl>
                                      </p:cBhvr>
                                    </p:animEffect>
                                  </p:childTnLst>
                                </p:cTn>
                              </p:par>
                            </p:childTnLst>
                          </p:cTn>
                        </p:par>
                        <p:par>
                          <p:cTn id="27" fill="hold">
                            <p:stCondLst>
                              <p:cond delay="750"/>
                            </p:stCondLst>
                            <p:childTnLst>
                              <p:par>
                                <p:cTn id="28" presetID="22" presetClass="entr" presetSubtype="8" fill="hold" grpId="0" nodeType="afterEffect">
                                  <p:stCondLst>
                                    <p:cond delay="0"/>
                                  </p:stCondLst>
                                  <p:childTnLst>
                                    <p:set>
                                      <p:cBhvr>
                                        <p:cTn id="29" dur="1" fill="hold">
                                          <p:stCondLst>
                                            <p:cond delay="0"/>
                                          </p:stCondLst>
                                        </p:cTn>
                                        <p:tgtEl>
                                          <p:spTgt spid="7">
                                            <p:txEl>
                                              <p:pRg st="3" end="3"/>
                                            </p:txEl>
                                          </p:spTgt>
                                        </p:tgtEl>
                                        <p:attrNameLst>
                                          <p:attrName>style.visibility</p:attrName>
                                        </p:attrNameLst>
                                      </p:cBhvr>
                                      <p:to>
                                        <p:strVal val="visible"/>
                                      </p:to>
                                    </p:set>
                                    <p:animEffect transition="in" filter="wipe(left)">
                                      <p:cBhvr>
                                        <p:cTn id="30" dur="1000"/>
                                        <p:tgtEl>
                                          <p:spTgt spid="7">
                                            <p:txEl>
                                              <p:pRg st="3" end="3"/>
                                            </p:txEl>
                                          </p:spTgt>
                                        </p:tgtEl>
                                      </p:cBhvr>
                                    </p:animEffect>
                                  </p:childTnLst>
                                </p:cTn>
                              </p:par>
                            </p:childTnLst>
                          </p:cTn>
                        </p:par>
                        <p:par>
                          <p:cTn id="31" fill="hold">
                            <p:stCondLst>
                              <p:cond delay="1750"/>
                            </p:stCondLst>
                            <p:childTnLst>
                              <p:par>
                                <p:cTn id="32" presetID="22" presetClass="entr" presetSubtype="8" fill="hold" grpId="0" nodeType="afterEffect">
                                  <p:stCondLst>
                                    <p:cond delay="0"/>
                                  </p:stCondLst>
                                  <p:childTnLst>
                                    <p:set>
                                      <p:cBhvr>
                                        <p:cTn id="33" dur="1" fill="hold">
                                          <p:stCondLst>
                                            <p:cond delay="0"/>
                                          </p:stCondLst>
                                        </p:cTn>
                                        <p:tgtEl>
                                          <p:spTgt spid="7">
                                            <p:txEl>
                                              <p:pRg st="4" end="4"/>
                                            </p:txEl>
                                          </p:spTgt>
                                        </p:tgtEl>
                                        <p:attrNameLst>
                                          <p:attrName>style.visibility</p:attrName>
                                        </p:attrNameLst>
                                      </p:cBhvr>
                                      <p:to>
                                        <p:strVal val="visible"/>
                                      </p:to>
                                    </p:set>
                                    <p:animEffect transition="in" filter="wipe(left)">
                                      <p:cBhvr>
                                        <p:cTn id="34" dur="750"/>
                                        <p:tgtEl>
                                          <p:spTgt spid="7">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7">
                                            <p:txEl>
                                              <p:pRg st="5" end="5"/>
                                            </p:txEl>
                                          </p:spTgt>
                                        </p:tgtEl>
                                        <p:attrNameLst>
                                          <p:attrName>style.visibility</p:attrName>
                                        </p:attrNameLst>
                                      </p:cBhvr>
                                      <p:to>
                                        <p:strVal val="visible"/>
                                      </p:to>
                                    </p:set>
                                    <p:animEffect transition="in" filter="wipe(left)">
                                      <p:cBhvr>
                                        <p:cTn id="39" dur="750"/>
                                        <p:tgtEl>
                                          <p:spTgt spid="7">
                                            <p:txEl>
                                              <p:pRg st="5" end="5"/>
                                            </p:txEl>
                                          </p:spTgt>
                                        </p:tgtEl>
                                      </p:cBhvr>
                                    </p:animEffect>
                                  </p:childTnLst>
                                </p:cTn>
                              </p:par>
                            </p:childTnLst>
                          </p:cTn>
                        </p:par>
                        <p:par>
                          <p:cTn id="40" fill="hold">
                            <p:stCondLst>
                              <p:cond delay="750"/>
                            </p:stCondLst>
                            <p:childTnLst>
                              <p:par>
                                <p:cTn id="41" presetID="22" presetClass="entr" presetSubtype="8" fill="hold" grpId="0" nodeType="after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Effect transition="in" filter="wipe(left)">
                                      <p:cBhvr>
                                        <p:cTn id="43" dur="750"/>
                                        <p:tgtEl>
                                          <p:spTgt spid="7">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7">
                                            <p:txEl>
                                              <p:pRg st="7" end="7"/>
                                            </p:txEl>
                                          </p:spTgt>
                                        </p:tgtEl>
                                        <p:attrNameLst>
                                          <p:attrName>style.visibility</p:attrName>
                                        </p:attrNameLst>
                                      </p:cBhvr>
                                      <p:to>
                                        <p:strVal val="visible"/>
                                      </p:to>
                                    </p:set>
                                    <p:animEffect transition="in" filter="wipe(left)">
                                      <p:cBhvr>
                                        <p:cTn id="48" dur="750"/>
                                        <p:tgtEl>
                                          <p:spTgt spid="7">
                                            <p:txEl>
                                              <p:pRg st="7" end="7"/>
                                            </p:txEl>
                                          </p:spTgt>
                                        </p:tgtEl>
                                      </p:cBhvr>
                                    </p:animEffect>
                                  </p:childTnLst>
                                </p:cTn>
                              </p:par>
                            </p:childTnLst>
                          </p:cTn>
                        </p:par>
                        <p:par>
                          <p:cTn id="49" fill="hold">
                            <p:stCondLst>
                              <p:cond delay="750"/>
                            </p:stCondLst>
                            <p:childTnLst>
                              <p:par>
                                <p:cTn id="50" presetID="22" presetClass="entr" presetSubtype="8" fill="hold" grpId="0" nodeType="afterEffect">
                                  <p:stCondLst>
                                    <p:cond delay="0"/>
                                  </p:stCondLst>
                                  <p:childTnLst>
                                    <p:set>
                                      <p:cBhvr>
                                        <p:cTn id="51" dur="1" fill="hold">
                                          <p:stCondLst>
                                            <p:cond delay="0"/>
                                          </p:stCondLst>
                                        </p:cTn>
                                        <p:tgtEl>
                                          <p:spTgt spid="7">
                                            <p:txEl>
                                              <p:pRg st="8" end="8"/>
                                            </p:txEl>
                                          </p:spTgt>
                                        </p:tgtEl>
                                        <p:attrNameLst>
                                          <p:attrName>style.visibility</p:attrName>
                                        </p:attrNameLst>
                                      </p:cBhvr>
                                      <p:to>
                                        <p:strVal val="visible"/>
                                      </p:to>
                                    </p:set>
                                    <p:animEffect transition="in" filter="wipe(left)">
                                      <p:cBhvr>
                                        <p:cTn id="52" dur="750"/>
                                        <p:tgtEl>
                                          <p:spTgt spid="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7">
                                            <p:txEl>
                                              <p:pRg st="9" end="9"/>
                                            </p:txEl>
                                          </p:spTgt>
                                        </p:tgtEl>
                                        <p:attrNameLst>
                                          <p:attrName>style.visibility</p:attrName>
                                        </p:attrNameLst>
                                      </p:cBhvr>
                                      <p:to>
                                        <p:strVal val="visible"/>
                                      </p:to>
                                    </p:set>
                                    <p:animEffect transition="in" filter="wipe(left)">
                                      <p:cBhvr>
                                        <p:cTn id="57" dur="750"/>
                                        <p:tgtEl>
                                          <p:spTgt spid="7">
                                            <p:txEl>
                                              <p:pRg st="9" end="9"/>
                                            </p:txEl>
                                          </p:spTgt>
                                        </p:tgtEl>
                                      </p:cBhvr>
                                    </p:animEffect>
                                  </p:childTnLst>
                                </p:cTn>
                              </p:par>
                            </p:childTnLst>
                          </p:cTn>
                        </p:par>
                        <p:par>
                          <p:cTn id="58" fill="hold">
                            <p:stCondLst>
                              <p:cond delay="750"/>
                            </p:stCondLst>
                            <p:childTnLst>
                              <p:par>
                                <p:cTn id="59" presetID="22" presetClass="entr" presetSubtype="8" fill="hold" grpId="0" nodeType="afterEffect">
                                  <p:stCondLst>
                                    <p:cond delay="0"/>
                                  </p:stCondLst>
                                  <p:childTnLst>
                                    <p:set>
                                      <p:cBhvr>
                                        <p:cTn id="60" dur="1" fill="hold">
                                          <p:stCondLst>
                                            <p:cond delay="0"/>
                                          </p:stCondLst>
                                        </p:cTn>
                                        <p:tgtEl>
                                          <p:spTgt spid="7">
                                            <p:txEl>
                                              <p:pRg st="10" end="10"/>
                                            </p:txEl>
                                          </p:spTgt>
                                        </p:tgtEl>
                                        <p:attrNameLst>
                                          <p:attrName>style.visibility</p:attrName>
                                        </p:attrNameLst>
                                      </p:cBhvr>
                                      <p:to>
                                        <p:strVal val="visible"/>
                                      </p:to>
                                    </p:set>
                                    <p:animEffect transition="in" filter="wipe(left)">
                                      <p:cBhvr>
                                        <p:cTn id="61" dur="750"/>
                                        <p:tgtEl>
                                          <p:spTgt spid="7">
                                            <p:txEl>
                                              <p:pRg st="10" end="10"/>
                                            </p:txEl>
                                          </p:spTgt>
                                        </p:tgtEl>
                                      </p:cBhvr>
                                    </p:animEffect>
                                  </p:childTnLst>
                                </p:cTn>
                              </p:par>
                            </p:childTnLst>
                          </p:cTn>
                        </p:par>
                        <p:par>
                          <p:cTn id="62" fill="hold">
                            <p:stCondLst>
                              <p:cond delay="1500"/>
                            </p:stCondLst>
                            <p:childTnLst>
                              <p:par>
                                <p:cTn id="63" presetID="22" presetClass="entr" presetSubtype="1" fill="hold" grpId="0" nodeType="afterEffect">
                                  <p:stCondLst>
                                    <p:cond delay="0"/>
                                  </p:stCondLst>
                                  <p:childTnLst>
                                    <p:set>
                                      <p:cBhvr>
                                        <p:cTn id="64" dur="1" fill="hold">
                                          <p:stCondLst>
                                            <p:cond delay="0"/>
                                          </p:stCondLst>
                                        </p:cTn>
                                        <p:tgtEl>
                                          <p:spTgt spid="7">
                                            <p:txEl>
                                              <p:pRg st="11" end="11"/>
                                            </p:txEl>
                                          </p:spTgt>
                                        </p:tgtEl>
                                        <p:attrNameLst>
                                          <p:attrName>style.visibility</p:attrName>
                                        </p:attrNameLst>
                                      </p:cBhvr>
                                      <p:to>
                                        <p:strVal val="visible"/>
                                      </p:to>
                                    </p:set>
                                    <p:animEffect transition="in" filter="wipe(up)">
                                      <p:cBhvr>
                                        <p:cTn id="65" dur="1500"/>
                                        <p:tgtEl>
                                          <p:spTgt spid="7">
                                            <p:txEl>
                                              <p:pRg st="11" end="11"/>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grpId="0" nodeType="clickEffect">
                                  <p:stCondLst>
                                    <p:cond delay="0"/>
                                  </p:stCondLst>
                                  <p:childTnLst>
                                    <p:set>
                                      <p:cBhvr>
                                        <p:cTn id="69" dur="1" fill="hold">
                                          <p:stCondLst>
                                            <p:cond delay="0"/>
                                          </p:stCondLst>
                                        </p:cTn>
                                        <p:tgtEl>
                                          <p:spTgt spid="7">
                                            <p:txEl>
                                              <p:pRg st="12" end="12"/>
                                            </p:txEl>
                                          </p:spTgt>
                                        </p:tgtEl>
                                        <p:attrNameLst>
                                          <p:attrName>style.visibility</p:attrName>
                                        </p:attrNameLst>
                                      </p:cBhvr>
                                      <p:to>
                                        <p:strVal val="visible"/>
                                      </p:to>
                                    </p:set>
                                    <p:animEffect transition="in" filter="wipe(left)">
                                      <p:cBhvr>
                                        <p:cTn id="70" dur="750"/>
                                        <p:tgtEl>
                                          <p:spTgt spid="7">
                                            <p:txEl>
                                              <p:pRg st="12" end="12"/>
                                            </p:txEl>
                                          </p:spTgt>
                                        </p:tgtEl>
                                      </p:cBhvr>
                                    </p:animEffect>
                                  </p:childTnLst>
                                </p:cTn>
                              </p:par>
                            </p:childTnLst>
                          </p:cTn>
                        </p:par>
                        <p:par>
                          <p:cTn id="71" fill="hold">
                            <p:stCondLst>
                              <p:cond delay="750"/>
                            </p:stCondLst>
                            <p:childTnLst>
                              <p:par>
                                <p:cTn id="72" presetID="22" presetClass="entr" presetSubtype="8" fill="hold" grpId="0" nodeType="afterEffect">
                                  <p:stCondLst>
                                    <p:cond delay="0"/>
                                  </p:stCondLst>
                                  <p:childTnLst>
                                    <p:set>
                                      <p:cBhvr>
                                        <p:cTn id="73" dur="1" fill="hold">
                                          <p:stCondLst>
                                            <p:cond delay="0"/>
                                          </p:stCondLst>
                                        </p:cTn>
                                        <p:tgtEl>
                                          <p:spTgt spid="7">
                                            <p:txEl>
                                              <p:pRg st="13" end="13"/>
                                            </p:txEl>
                                          </p:spTgt>
                                        </p:tgtEl>
                                        <p:attrNameLst>
                                          <p:attrName>style.visibility</p:attrName>
                                        </p:attrNameLst>
                                      </p:cBhvr>
                                      <p:to>
                                        <p:strVal val="visible"/>
                                      </p:to>
                                    </p:set>
                                    <p:animEffect transition="in" filter="wipe(left)">
                                      <p:cBhvr>
                                        <p:cTn id="74" dur="750"/>
                                        <p:tgtEl>
                                          <p:spTgt spid="7">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0"/>
      <p:bldP spid="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債権総論の内容 </a:t>
            </a:r>
            <a:r>
              <a:rPr kumimoji="1" lang="ja-JP" altLang="en-US" sz="2800" dirty="0" smtClean="0"/>
              <a:t>→</a:t>
            </a:r>
            <a:r>
              <a:rPr lang="ja-JP" altLang="en-US" sz="2800" dirty="0">
                <a:hlinkClick r:id="rId3" action="ppaction://hlinksldjump"/>
              </a:rPr>
              <a:t>位置づけ</a:t>
            </a:r>
            <a:r>
              <a:rPr lang="ja-JP" altLang="en-US" sz="2800" dirty="0"/>
              <a:t>，</a:t>
            </a:r>
            <a:r>
              <a:rPr kumimoji="1" lang="ja-JP" altLang="en-US" sz="2800" dirty="0" smtClean="0">
                <a:hlinkClick r:id="rId4" action="ppaction://hlinksldjump"/>
              </a:rPr>
              <a:t>目次</a:t>
            </a:r>
            <a:r>
              <a:rPr kumimoji="1" lang="ja-JP" altLang="en-US" sz="2800" dirty="0" smtClean="0"/>
              <a:t>，</a:t>
            </a:r>
            <a:r>
              <a:rPr lang="ja-JP" altLang="en-US" sz="2800" dirty="0" smtClean="0"/>
              <a:t> </a:t>
            </a:r>
            <a:r>
              <a:rPr lang="en-US" altLang="ja-JP" sz="2800" b="1" dirty="0" smtClean="0">
                <a:latin typeface="Times New Roman" panose="02020603050405020304" pitchFamily="18" charset="0"/>
                <a:cs typeface="Times New Roman" panose="02020603050405020304" pitchFamily="18" charset="0"/>
                <a:hlinkClick r:id="rId5" action="ppaction://hlinksldjump"/>
              </a:rPr>
              <a:t>Best30</a:t>
            </a:r>
            <a:endParaRPr kumimoji="1" lang="ja-JP" altLang="en-US" sz="2800" dirty="0"/>
          </a:p>
        </p:txBody>
      </p:sp>
      <p:sp>
        <p:nvSpPr>
          <p:cNvPr id="3" name="日付プレースホルダー 2"/>
          <p:cNvSpPr>
            <a:spLocks noGrp="1"/>
          </p:cNvSpPr>
          <p:nvPr>
            <p:ph type="dt" sz="half" idx="10"/>
          </p:nvPr>
        </p:nvSpPr>
        <p:spPr/>
        <p:txBody>
          <a:bodyPr/>
          <a:lstStyle/>
          <a:p>
            <a:fld id="{3B967FB1-ED0B-4EE1-A5FC-E66C2B2C0D05}" type="datetime1">
              <a:rPr kumimoji="1" lang="ja-JP" altLang="en-US" smtClean="0"/>
              <a:t>2015/6/27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3</a:t>
            </a:fld>
            <a:endParaRPr kumimoji="1" lang="ja-JP" altLang="en-US"/>
          </a:p>
        </p:txBody>
      </p:sp>
      <p:graphicFrame>
        <p:nvGraphicFramePr>
          <p:cNvPr id="6" name="図表 5"/>
          <p:cNvGraphicFramePr/>
          <p:nvPr>
            <p:extLst>
              <p:ext uri="{D42A27DB-BD31-4B8C-83A1-F6EECF244321}">
                <p14:modId xmlns:p14="http://schemas.microsoft.com/office/powerpoint/2010/main" val="1766624163"/>
              </p:ext>
            </p:extLst>
          </p:nvPr>
        </p:nvGraphicFramePr>
        <p:xfrm>
          <a:off x="467544" y="1628800"/>
          <a:ext cx="8136904" cy="453650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24656489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ctrTitle"/>
          </p:nvPr>
        </p:nvSpPr>
        <p:spPr>
          <a:xfrm>
            <a:off x="685800" y="1340768"/>
            <a:ext cx="7772400" cy="1470025"/>
          </a:xfrm>
        </p:spPr>
        <p:txBody>
          <a:bodyPr/>
          <a:lstStyle/>
          <a:p>
            <a:r>
              <a:rPr kumimoji="1" lang="en-US" altLang="ja-JP" dirty="0" smtClean="0"/>
              <a:t>10</a:t>
            </a:r>
            <a:r>
              <a:rPr kumimoji="1" lang="ja-JP" altLang="en-US" dirty="0" err="1" smtClean="0"/>
              <a:t>．</a:t>
            </a:r>
            <a:r>
              <a:rPr kumimoji="1" lang="ja-JP" altLang="en-US" dirty="0" smtClean="0"/>
              <a:t>保証責任</a:t>
            </a:r>
            <a:endParaRPr kumimoji="1" lang="ja-JP" altLang="en-US" dirty="0"/>
          </a:p>
        </p:txBody>
      </p:sp>
      <p:sp>
        <p:nvSpPr>
          <p:cNvPr id="7" name="サブタイトル 6"/>
          <p:cNvSpPr>
            <a:spLocks noGrp="1"/>
          </p:cNvSpPr>
          <p:nvPr>
            <p:ph type="subTitle" idx="1"/>
          </p:nvPr>
        </p:nvSpPr>
        <p:spPr>
          <a:xfrm>
            <a:off x="1051560" y="3429000"/>
            <a:ext cx="7040880" cy="1752600"/>
          </a:xfrm>
        </p:spPr>
        <p:txBody>
          <a:bodyPr/>
          <a:lstStyle/>
          <a:p>
            <a:pPr marL="457200" indent="-457200" algn="l">
              <a:buFont typeface="Wingdings" panose="05000000000000000000" pitchFamily="2" charset="2"/>
              <a:buChar char="n"/>
            </a:pPr>
            <a:r>
              <a:rPr kumimoji="1" lang="ja-JP" altLang="en-US" dirty="0" smtClean="0">
                <a:solidFill>
                  <a:schemeClr val="tx1"/>
                </a:solidFill>
              </a:rPr>
              <a:t>保証は債務か，債務のない責任か</a:t>
            </a:r>
            <a:r>
              <a:rPr kumimoji="1" lang="en-US" altLang="ja-JP" dirty="0" smtClean="0">
                <a:solidFill>
                  <a:schemeClr val="tx1"/>
                </a:solidFill>
              </a:rPr>
              <a:t>?</a:t>
            </a:r>
          </a:p>
          <a:p>
            <a:pPr marL="457200" indent="-457200" algn="l">
              <a:buFont typeface="Wingdings" panose="05000000000000000000" pitchFamily="2" charset="2"/>
              <a:buChar char="n"/>
            </a:pPr>
            <a:r>
              <a:rPr lang="ja-JP" altLang="en-US" dirty="0">
                <a:solidFill>
                  <a:schemeClr val="tx1"/>
                </a:solidFill>
              </a:rPr>
              <a:t>保証</a:t>
            </a:r>
            <a:r>
              <a:rPr lang="ja-JP" altLang="en-US" dirty="0" smtClean="0">
                <a:solidFill>
                  <a:schemeClr val="tx1"/>
                </a:solidFill>
              </a:rPr>
              <a:t>の</a:t>
            </a:r>
            <a:r>
              <a:rPr lang="ja-JP" altLang="en-US" dirty="0">
                <a:solidFill>
                  <a:schemeClr val="tx1"/>
                </a:solidFill>
              </a:rPr>
              <a:t>付</a:t>
            </a:r>
            <a:r>
              <a:rPr lang="ja-JP" altLang="en-US" dirty="0" smtClean="0">
                <a:solidFill>
                  <a:schemeClr val="tx1"/>
                </a:solidFill>
              </a:rPr>
              <a:t>従性</a:t>
            </a:r>
            <a:r>
              <a:rPr lang="ja-JP" altLang="en-US" dirty="0">
                <a:solidFill>
                  <a:schemeClr val="tx1"/>
                </a:solidFill>
              </a:rPr>
              <a:t>は</a:t>
            </a:r>
            <a:r>
              <a:rPr lang="ja-JP" altLang="en-US" dirty="0" smtClean="0">
                <a:solidFill>
                  <a:schemeClr val="tx1"/>
                </a:solidFill>
              </a:rPr>
              <a:t>，どこから来るのか</a:t>
            </a:r>
            <a:r>
              <a:rPr lang="en-US" altLang="ja-JP" dirty="0" smtClean="0">
                <a:solidFill>
                  <a:schemeClr val="tx1"/>
                </a:solidFill>
              </a:rPr>
              <a:t>?</a:t>
            </a:r>
          </a:p>
          <a:p>
            <a:pPr marL="457200" indent="-457200" algn="l">
              <a:buFont typeface="Wingdings" panose="05000000000000000000" pitchFamily="2" charset="2"/>
              <a:buChar char="n"/>
            </a:pPr>
            <a:r>
              <a:rPr lang="ja-JP" altLang="en-US" dirty="0">
                <a:solidFill>
                  <a:schemeClr val="tx1"/>
                </a:solidFill>
              </a:rPr>
              <a:t>保証人の保護</a:t>
            </a:r>
            <a:r>
              <a:rPr lang="ja-JP" altLang="en-US" dirty="0" smtClean="0">
                <a:solidFill>
                  <a:schemeClr val="tx1"/>
                </a:solidFill>
              </a:rPr>
              <a:t>はなぜ</a:t>
            </a:r>
            <a:r>
              <a:rPr lang="ja-JP" altLang="en-US" dirty="0">
                <a:solidFill>
                  <a:schemeClr val="tx1"/>
                </a:solidFill>
              </a:rPr>
              <a:t>必要</a:t>
            </a:r>
            <a:r>
              <a:rPr lang="ja-JP" altLang="en-US" dirty="0" smtClean="0">
                <a:solidFill>
                  <a:schemeClr val="tx1"/>
                </a:solidFill>
              </a:rPr>
              <a:t>か</a:t>
            </a:r>
            <a:r>
              <a:rPr lang="en-US" altLang="ja-JP" dirty="0" smtClean="0">
                <a:solidFill>
                  <a:schemeClr val="tx1"/>
                </a:solidFill>
              </a:rPr>
              <a:t>?</a:t>
            </a:r>
          </a:p>
        </p:txBody>
      </p:sp>
      <p:sp>
        <p:nvSpPr>
          <p:cNvPr id="3" name="日付プレースホルダー 2"/>
          <p:cNvSpPr>
            <a:spLocks noGrp="1"/>
          </p:cNvSpPr>
          <p:nvPr>
            <p:ph type="dt" sz="half" idx="10"/>
          </p:nvPr>
        </p:nvSpPr>
        <p:spPr/>
        <p:txBody>
          <a:bodyPr/>
          <a:lstStyle/>
          <a:p>
            <a:fld id="{81C16E95-4062-4C26-B1E6-30D666F12ABE}" type="datetime1">
              <a:rPr kumimoji="1" lang="ja-JP" altLang="en-US" smtClean="0"/>
              <a:t>2015/6/27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4</a:t>
            </a:fld>
            <a:endParaRPr kumimoji="1" lang="ja-JP" altLang="en-US"/>
          </a:p>
        </p:txBody>
      </p:sp>
    </p:spTree>
    <p:extLst>
      <p:ext uri="{BB962C8B-B14F-4D97-AF65-F5344CB8AC3E}">
        <p14:creationId xmlns:p14="http://schemas.microsoft.com/office/powerpoint/2010/main" val="2292210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10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1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75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保証とは何か</a:t>
            </a:r>
            <a:r>
              <a:rPr kumimoji="1" lang="en-US" altLang="ja-JP" dirty="0" smtClean="0"/>
              <a:t>?</a:t>
            </a:r>
            <a:endParaRPr kumimoji="1" lang="ja-JP" altLang="en-US" dirty="0"/>
          </a:p>
        </p:txBody>
      </p:sp>
      <p:sp>
        <p:nvSpPr>
          <p:cNvPr id="3" name="日付プレースホルダー 2"/>
          <p:cNvSpPr>
            <a:spLocks noGrp="1"/>
          </p:cNvSpPr>
          <p:nvPr>
            <p:ph type="dt" sz="half" idx="10"/>
          </p:nvPr>
        </p:nvSpPr>
        <p:spPr/>
        <p:txBody>
          <a:bodyPr/>
          <a:lstStyle/>
          <a:p>
            <a:fld id="{4251A574-10A8-492A-99DB-14D41F624ABA}" type="datetime1">
              <a:rPr kumimoji="1" lang="ja-JP" altLang="en-US" smtClean="0"/>
              <a:t>2015/6/27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5</a:t>
            </a:fld>
            <a:endParaRPr kumimoji="1" lang="ja-JP" altLang="en-US"/>
          </a:p>
        </p:txBody>
      </p:sp>
      <p:sp>
        <p:nvSpPr>
          <p:cNvPr id="6" name="右矢印 5"/>
          <p:cNvSpPr/>
          <p:nvPr/>
        </p:nvSpPr>
        <p:spPr>
          <a:xfrm>
            <a:off x="3491880" y="2906018"/>
            <a:ext cx="3034703" cy="1061640"/>
          </a:xfrm>
          <a:prstGeom prst="rightArrow">
            <a:avLst/>
          </a:prstGeom>
          <a:ln w="28575">
            <a:prstDash val="sysDash"/>
          </a:ln>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履行</a:t>
            </a:r>
            <a:r>
              <a:rPr lang="ja-JP" altLang="en-US" dirty="0" smtClean="0"/>
              <a:t>請求権</a:t>
            </a:r>
            <a:endParaRPr lang="en-US" altLang="ja-JP" dirty="0"/>
          </a:p>
          <a:p>
            <a:pPr algn="ctr"/>
            <a:r>
              <a:rPr lang="ja-JP" altLang="en-US" dirty="0" smtClean="0"/>
              <a:t>（従たる責任）</a:t>
            </a:r>
            <a:endParaRPr lang="en-US" altLang="ja-JP" dirty="0" smtClean="0"/>
          </a:p>
        </p:txBody>
      </p:sp>
      <p:sp>
        <p:nvSpPr>
          <p:cNvPr id="7" name="コンテンツ プレースホルダー 5"/>
          <p:cNvSpPr txBox="1">
            <a:spLocks/>
          </p:cNvSpPr>
          <p:nvPr/>
        </p:nvSpPr>
        <p:spPr>
          <a:xfrm>
            <a:off x="457200" y="1268759"/>
            <a:ext cx="8229600" cy="1440161"/>
          </a:xfrm>
          <a:prstGeom prst="rect">
            <a:avLst/>
          </a:prstGeom>
        </p:spPr>
        <p:txBody>
          <a:bodyPr>
            <a:norm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800" b="1" dirty="0" smtClean="0"/>
              <a:t>第</a:t>
            </a:r>
            <a:r>
              <a:rPr lang="en-US" altLang="ja-JP" sz="2800" b="1" dirty="0" smtClean="0"/>
              <a:t>446</a:t>
            </a:r>
            <a:r>
              <a:rPr lang="ja-JP" altLang="en-US" sz="2800" b="1" dirty="0" smtClean="0"/>
              <a:t>条</a:t>
            </a:r>
            <a:r>
              <a:rPr lang="ja-JP" altLang="en-US" sz="2800" dirty="0" smtClean="0"/>
              <a:t>（保証人の責任等）</a:t>
            </a:r>
            <a:endParaRPr lang="en-US" altLang="ja-JP" sz="2800" dirty="0" smtClean="0"/>
          </a:p>
          <a:p>
            <a:pPr lvl="1"/>
            <a:r>
              <a:rPr lang="ja-JP" altLang="en-US" sz="2400" dirty="0" smtClean="0"/>
              <a:t>①保証人は，主たる債務者が</a:t>
            </a:r>
            <a:r>
              <a:rPr lang="ja-JP" altLang="en-US" sz="2400" b="1" dirty="0" smtClean="0"/>
              <a:t>その債務</a:t>
            </a:r>
            <a:r>
              <a:rPr lang="ja-JP" altLang="en-US" sz="2400" dirty="0" smtClean="0"/>
              <a:t>を履行しないときに，</a:t>
            </a:r>
            <a:r>
              <a:rPr lang="ja-JP" altLang="en-US" sz="2400" b="1" dirty="0" smtClean="0"/>
              <a:t>その履行</a:t>
            </a:r>
            <a:r>
              <a:rPr lang="ja-JP" altLang="en-US" sz="2400" dirty="0" smtClean="0"/>
              <a:t>をする</a:t>
            </a:r>
            <a:r>
              <a:rPr lang="ja-JP" altLang="en-US" sz="2400" b="1" dirty="0" smtClean="0"/>
              <a:t>責任</a:t>
            </a:r>
            <a:r>
              <a:rPr lang="ja-JP" altLang="en-US" sz="2400" dirty="0" smtClean="0"/>
              <a:t>を負う。</a:t>
            </a:r>
            <a:endParaRPr lang="en-US" altLang="ja-JP" sz="2400" dirty="0" smtClean="0"/>
          </a:p>
        </p:txBody>
      </p:sp>
      <p:sp>
        <p:nvSpPr>
          <p:cNvPr id="8" name="右矢印 7"/>
          <p:cNvSpPr/>
          <p:nvPr/>
        </p:nvSpPr>
        <p:spPr>
          <a:xfrm>
            <a:off x="4572000" y="2768437"/>
            <a:ext cx="1944216" cy="1308635"/>
          </a:xfrm>
          <a:prstGeom prst="rightArrow">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債権</a:t>
            </a:r>
            <a:endParaRPr kumimoji="1" lang="en-US" altLang="ja-JP" dirty="0" smtClean="0"/>
          </a:p>
          <a:p>
            <a:pPr algn="ctr"/>
            <a:r>
              <a:rPr lang="en-US" altLang="ja-JP" dirty="0" smtClean="0"/>
              <a:t>  </a:t>
            </a:r>
            <a:r>
              <a:rPr lang="ja-JP" altLang="en-US" dirty="0" smtClean="0"/>
              <a:t>（主たる債務）</a:t>
            </a:r>
            <a:endParaRPr kumimoji="1" lang="ja-JP" altLang="en-US" dirty="0"/>
          </a:p>
        </p:txBody>
      </p:sp>
      <p:sp>
        <p:nvSpPr>
          <p:cNvPr id="9" name="上下矢印 8"/>
          <p:cNvSpPr/>
          <p:nvPr/>
        </p:nvSpPr>
        <p:spPr>
          <a:xfrm>
            <a:off x="6732240" y="3621620"/>
            <a:ext cx="1224136" cy="1725166"/>
          </a:xfrm>
          <a:prstGeom prst="upDownArrow">
            <a:avLst/>
          </a:prstGeom>
          <a:ln w="28575">
            <a:prstDash val="sysDash"/>
          </a:ln>
        </p:spPr>
        <p:style>
          <a:lnRef idx="1">
            <a:schemeClr val="accent6"/>
          </a:lnRef>
          <a:fillRef idx="2">
            <a:schemeClr val="accent6"/>
          </a:fillRef>
          <a:effectRef idx="1">
            <a:schemeClr val="accent6"/>
          </a:effectRef>
          <a:fontRef idx="minor">
            <a:schemeClr val="dk1"/>
          </a:fontRef>
        </p:style>
        <p:txBody>
          <a:bodyPr rtlCol="0" anchor="ctr"/>
          <a:lstStyle/>
          <a:p>
            <a:pPr algn="ctr">
              <a:lnSpc>
                <a:spcPts val="1800"/>
              </a:lnSpc>
            </a:pPr>
            <a:r>
              <a:rPr kumimoji="1" lang="ja-JP" altLang="en-US" dirty="0" smtClean="0"/>
              <a:t>保証委託</a:t>
            </a:r>
            <a:endParaRPr kumimoji="1" lang="ja-JP" altLang="en-US" dirty="0"/>
          </a:p>
        </p:txBody>
      </p:sp>
      <p:sp>
        <p:nvSpPr>
          <p:cNvPr id="10" name="円/楕円 9"/>
          <p:cNvSpPr/>
          <p:nvPr/>
        </p:nvSpPr>
        <p:spPr>
          <a:xfrm>
            <a:off x="6516216" y="2996952"/>
            <a:ext cx="1656184" cy="839180"/>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債務者</a:t>
            </a:r>
            <a:endParaRPr kumimoji="1" lang="en-US" altLang="ja-JP" dirty="0" smtClean="0"/>
          </a:p>
          <a:p>
            <a:pPr algn="ctr"/>
            <a:r>
              <a:rPr lang="en-US" altLang="ja-JP" b="1" dirty="0" err="1" smtClean="0">
                <a:latin typeface="Times New Roman" pitchFamily="18" charset="0"/>
                <a:cs typeface="Times New Roman" pitchFamily="18" charset="0"/>
              </a:rPr>
              <a:t>S</a:t>
            </a:r>
            <a:r>
              <a:rPr lang="en-US" altLang="ja-JP" dirty="0" err="1" smtClean="0">
                <a:latin typeface="Times New Roman" pitchFamily="18" charset="0"/>
                <a:cs typeface="Times New Roman" pitchFamily="18" charset="0"/>
              </a:rPr>
              <a:t>chuldner</a:t>
            </a:r>
            <a:endParaRPr kumimoji="1" lang="ja-JP" altLang="en-US" dirty="0">
              <a:latin typeface="Times New Roman" pitchFamily="18" charset="0"/>
              <a:cs typeface="Times New Roman" pitchFamily="18" charset="0"/>
            </a:endParaRPr>
          </a:p>
        </p:txBody>
      </p:sp>
      <p:sp>
        <p:nvSpPr>
          <p:cNvPr id="11" name="テキスト ボックス 10"/>
          <p:cNvSpPr txBox="1"/>
          <p:nvPr/>
        </p:nvSpPr>
        <p:spPr>
          <a:xfrm>
            <a:off x="467544" y="4020740"/>
            <a:ext cx="4176465" cy="2000548"/>
          </a:xfrm>
          <a:prstGeom prst="rect">
            <a:avLst/>
          </a:prstGeom>
          <a:noFill/>
        </p:spPr>
        <p:txBody>
          <a:bodyPr wrap="square" rtlCol="0">
            <a:spAutoFit/>
          </a:bodyPr>
          <a:lstStyle/>
          <a:p>
            <a:pPr marL="285750" indent="-285750">
              <a:buClr>
                <a:srgbClr val="00B050"/>
              </a:buClr>
              <a:buFont typeface="Wingdings" pitchFamily="2" charset="2"/>
              <a:buChar char="n"/>
            </a:pPr>
            <a:r>
              <a:rPr lang="ja-JP" altLang="en-US" sz="2400" dirty="0" smtClean="0"/>
              <a:t>条文の厳密な解釈</a:t>
            </a:r>
            <a:endParaRPr lang="en-US" altLang="ja-JP" sz="2400" dirty="0" smtClean="0"/>
          </a:p>
          <a:p>
            <a:pPr marL="742950" lvl="1" indent="-285750">
              <a:buClr>
                <a:srgbClr val="00B050"/>
              </a:buClr>
              <a:buFont typeface="Wingdings" pitchFamily="2" charset="2"/>
              <a:buChar char="n"/>
            </a:pPr>
            <a:r>
              <a:rPr lang="ja-JP" altLang="en-US" sz="2000" dirty="0" smtClean="0"/>
              <a:t>その債務：主たる債務</a:t>
            </a:r>
            <a:endParaRPr lang="en-US" altLang="ja-JP" sz="2000" dirty="0" smtClean="0"/>
          </a:p>
          <a:p>
            <a:pPr marL="742950" lvl="1" indent="-285750">
              <a:buClr>
                <a:srgbClr val="00B050"/>
              </a:buClr>
              <a:buFont typeface="Wingdings" pitchFamily="2" charset="2"/>
              <a:buChar char="n"/>
            </a:pPr>
            <a:r>
              <a:rPr lang="ja-JP" altLang="en-US" sz="2000" dirty="0" smtClean="0"/>
              <a:t>その履行：主たる債務の履行</a:t>
            </a:r>
            <a:endParaRPr lang="en-US" altLang="ja-JP" sz="2000" dirty="0" smtClean="0"/>
          </a:p>
          <a:p>
            <a:pPr marL="742950" lvl="1" indent="-285750">
              <a:buClr>
                <a:srgbClr val="00B050"/>
              </a:buClr>
              <a:buFont typeface="Wingdings" pitchFamily="2" charset="2"/>
              <a:buChar char="n"/>
            </a:pPr>
            <a:r>
              <a:rPr kumimoji="1" lang="ja-JP" altLang="en-US" sz="2000" dirty="0" smtClean="0"/>
              <a:t>責任：</a:t>
            </a:r>
            <a:r>
              <a:rPr lang="ja-JP" altLang="en-US" sz="2000" dirty="0" smtClean="0"/>
              <a:t>債務者に代わって履行</a:t>
            </a:r>
            <a:r>
              <a:rPr lang="en-US" altLang="ja-JP" sz="2000" dirty="0" smtClean="0"/>
              <a:t/>
            </a:r>
            <a:br>
              <a:rPr lang="en-US" altLang="ja-JP" sz="2000" dirty="0" smtClean="0"/>
            </a:br>
            <a:r>
              <a:rPr lang="ja-JP" altLang="en-US" sz="2000" dirty="0" smtClean="0"/>
              <a:t>　　　　する責任，すなわち，</a:t>
            </a:r>
            <a:r>
              <a:rPr lang="en-US" altLang="ja-JP" sz="2000" dirty="0"/>
              <a:t/>
            </a:r>
            <a:br>
              <a:rPr lang="en-US" altLang="ja-JP" sz="2000" dirty="0"/>
            </a:br>
            <a:r>
              <a:rPr lang="ja-JP" altLang="en-US" sz="2000" dirty="0" smtClean="0"/>
              <a:t>　　　　「</a:t>
            </a:r>
            <a:r>
              <a:rPr lang="ja-JP" altLang="en-US" sz="2000" b="1" dirty="0" smtClean="0">
                <a:solidFill>
                  <a:srgbClr val="00B050"/>
                </a:solidFill>
              </a:rPr>
              <a:t>債務のない責任</a:t>
            </a:r>
            <a:r>
              <a:rPr lang="ja-JP" altLang="en-US" sz="2000" b="1" dirty="0" smtClean="0"/>
              <a:t>」</a:t>
            </a:r>
            <a:endParaRPr lang="en-US" altLang="ja-JP" sz="2000" b="1" dirty="0" smtClean="0"/>
          </a:p>
        </p:txBody>
      </p:sp>
      <p:sp>
        <p:nvSpPr>
          <p:cNvPr id="12" name="左右矢印 11"/>
          <p:cNvSpPr/>
          <p:nvPr/>
        </p:nvSpPr>
        <p:spPr>
          <a:xfrm rot="2091902">
            <a:off x="3485615" y="4282777"/>
            <a:ext cx="3560188" cy="1022819"/>
          </a:xfrm>
          <a:prstGeom prst="leftRigh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dirty="0" smtClean="0"/>
              <a:t>保証契約</a:t>
            </a:r>
            <a:endParaRPr kumimoji="1" lang="ja-JP" altLang="en-US" dirty="0"/>
          </a:p>
        </p:txBody>
      </p:sp>
      <p:sp>
        <p:nvSpPr>
          <p:cNvPr id="13" name="円/楕円 12"/>
          <p:cNvSpPr/>
          <p:nvPr/>
        </p:nvSpPr>
        <p:spPr>
          <a:xfrm>
            <a:off x="3131840" y="2996952"/>
            <a:ext cx="1656184" cy="839180"/>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債権者</a:t>
            </a:r>
            <a:endParaRPr kumimoji="1" lang="en-US" altLang="ja-JP" dirty="0" smtClean="0"/>
          </a:p>
          <a:p>
            <a:pPr algn="ctr"/>
            <a:r>
              <a:rPr lang="en-US" altLang="ja-JP" b="1" dirty="0" err="1" smtClean="0">
                <a:latin typeface="Times New Roman" pitchFamily="18" charset="0"/>
                <a:cs typeface="Times New Roman" pitchFamily="18" charset="0"/>
              </a:rPr>
              <a:t>G</a:t>
            </a:r>
            <a:r>
              <a:rPr lang="en-US" altLang="ja-JP" dirty="0" err="1" smtClean="0">
                <a:latin typeface="Times New Roman" pitchFamily="18" charset="0"/>
                <a:cs typeface="Times New Roman" pitchFamily="18" charset="0"/>
              </a:rPr>
              <a:t>äubiger</a:t>
            </a:r>
            <a:endParaRPr kumimoji="1" lang="ja-JP" altLang="en-US" dirty="0">
              <a:latin typeface="Times New Roman" pitchFamily="18" charset="0"/>
              <a:cs typeface="Times New Roman" pitchFamily="18" charset="0"/>
            </a:endParaRPr>
          </a:p>
        </p:txBody>
      </p:sp>
      <p:sp>
        <p:nvSpPr>
          <p:cNvPr id="14" name="円/楕円 13"/>
          <p:cNvSpPr/>
          <p:nvPr/>
        </p:nvSpPr>
        <p:spPr>
          <a:xfrm>
            <a:off x="6516216" y="5132276"/>
            <a:ext cx="1656184" cy="839180"/>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smtClean="0"/>
              <a:t>保証人</a:t>
            </a:r>
            <a:endParaRPr kumimoji="1" lang="en-US" altLang="ja-JP" dirty="0" smtClean="0"/>
          </a:p>
          <a:p>
            <a:pPr algn="ctr"/>
            <a:r>
              <a:rPr lang="en-US" altLang="ja-JP" b="1" dirty="0" err="1" smtClean="0">
                <a:latin typeface="Times New Roman" pitchFamily="18" charset="0"/>
                <a:cs typeface="Times New Roman" pitchFamily="18" charset="0"/>
              </a:rPr>
              <a:t>B</a:t>
            </a:r>
            <a:r>
              <a:rPr lang="en-US" altLang="ja-JP" dirty="0" err="1" smtClean="0">
                <a:latin typeface="Times New Roman" pitchFamily="18" charset="0"/>
                <a:cs typeface="Times New Roman" pitchFamily="18" charset="0"/>
              </a:rPr>
              <a:t>ürge</a:t>
            </a:r>
            <a:endParaRPr kumimoji="1" lang="ja-JP" altLang="en-US" dirty="0">
              <a:latin typeface="Times New Roman" pitchFamily="18" charset="0"/>
              <a:cs typeface="Times New Roman" pitchFamily="18" charset="0"/>
            </a:endParaRPr>
          </a:p>
        </p:txBody>
      </p:sp>
      <p:sp>
        <p:nvSpPr>
          <p:cNvPr id="15" name="円形吹き出し 14"/>
          <p:cNvSpPr/>
          <p:nvPr/>
        </p:nvSpPr>
        <p:spPr>
          <a:xfrm>
            <a:off x="611560" y="2636912"/>
            <a:ext cx="1872208" cy="1199220"/>
          </a:xfrm>
          <a:prstGeom prst="wedgeEllipseCallout">
            <a:avLst>
              <a:gd name="adj1" fmla="val 139471"/>
              <a:gd name="adj2" fmla="val -57205"/>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ja-JP" altLang="en-US" dirty="0"/>
              <a:t>冒頭条文はいつでも大切</a:t>
            </a:r>
          </a:p>
        </p:txBody>
      </p:sp>
    </p:spTree>
    <p:extLst>
      <p:ext uri="{BB962C8B-B14F-4D97-AF65-F5344CB8AC3E}">
        <p14:creationId xmlns:p14="http://schemas.microsoft.com/office/powerpoint/2010/main" val="1791725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75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up)">
                                      <p:cBhvr>
                                        <p:cTn id="12" dur="1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up)">
                                      <p:cBhvr>
                                        <p:cTn id="17" dur="75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left)">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wipe(left)">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wipe(left)">
                                      <p:cBhvr>
                                        <p:cTn id="37" dur="500"/>
                                        <p:tgtEl>
                                          <p:spTgt spid="14"/>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42"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barn(outHorizontal)">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42"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barn(outHorizontal)">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Effect transition="in" filter="wipe(left)">
                                      <p:cBhvr>
                                        <p:cTn id="52" dur="1000"/>
                                        <p:tgtEl>
                                          <p:spTgt spid="6"/>
                                        </p:tgtEl>
                                      </p:cBhvr>
                                    </p:animEffect>
                                  </p:childTnLst>
                                </p:cTn>
                              </p:par>
                              <p:par>
                                <p:cTn id="53" presetID="42" presetClass="path" presetSubtype="0" accel="50000" decel="50000" fill="hold" grpId="1" nodeType="withEffect">
                                  <p:stCondLst>
                                    <p:cond delay="0"/>
                                  </p:stCondLst>
                                  <p:childTnLst>
                                    <p:animMotion origin="layout" path="M -3.05556E-6 1.96532E-6 L 0.05469 0.13526 " pathEditMode="relative" rAng="0" ptsTypes="AA">
                                      <p:cBhvr>
                                        <p:cTn id="54" dur="2000" fill="hold"/>
                                        <p:tgtEl>
                                          <p:spTgt spid="6"/>
                                        </p:tgtEl>
                                        <p:attrNameLst>
                                          <p:attrName>ppt_x</p:attrName>
                                          <p:attrName>ppt_y</p:attrName>
                                        </p:attrNameLst>
                                      </p:cBhvr>
                                      <p:rCtr x="2726" y="6751"/>
                                    </p:animMotion>
                                  </p:childTnLst>
                                </p:cTn>
                              </p:par>
                              <p:par>
                                <p:cTn id="55" presetID="8" presetClass="emph" presetSubtype="0" fill="hold" grpId="2" nodeType="withEffect">
                                  <p:stCondLst>
                                    <p:cond delay="0"/>
                                  </p:stCondLst>
                                  <p:childTnLst>
                                    <p:animRot by="2100000">
                                      <p:cBhvr>
                                        <p:cTn id="56" dur="2000" fill="hold"/>
                                        <p:tgtEl>
                                          <p:spTgt spid="6"/>
                                        </p:tgtEl>
                                        <p:attrNameLst>
                                          <p:attrName>r</p:attrName>
                                        </p:attrNameLst>
                                      </p:cBhvr>
                                    </p:animRo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11">
                                            <p:txEl>
                                              <p:pRg st="0" end="0"/>
                                            </p:txEl>
                                          </p:spTgt>
                                        </p:tgtEl>
                                        <p:attrNameLst>
                                          <p:attrName>style.visibility</p:attrName>
                                        </p:attrNameLst>
                                      </p:cBhvr>
                                      <p:to>
                                        <p:strVal val="visible"/>
                                      </p:to>
                                    </p:set>
                                    <p:animEffect transition="in" filter="wipe(left)">
                                      <p:cBhvr>
                                        <p:cTn id="61" dur="500"/>
                                        <p:tgtEl>
                                          <p:spTgt spid="11">
                                            <p:txEl>
                                              <p:pRg st="0" end="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11">
                                            <p:txEl>
                                              <p:pRg st="1" end="1"/>
                                            </p:txEl>
                                          </p:spTgt>
                                        </p:tgtEl>
                                        <p:attrNameLst>
                                          <p:attrName>style.visibility</p:attrName>
                                        </p:attrNameLst>
                                      </p:cBhvr>
                                      <p:to>
                                        <p:strVal val="visible"/>
                                      </p:to>
                                    </p:set>
                                    <p:animEffect transition="in" filter="wipe(left)">
                                      <p:cBhvr>
                                        <p:cTn id="66" dur="750"/>
                                        <p:tgtEl>
                                          <p:spTgt spid="11">
                                            <p:txEl>
                                              <p:pRg st="1" end="1"/>
                                            </p:txEl>
                                          </p:spTgt>
                                        </p:tgtEl>
                                      </p:cBhvr>
                                    </p:animEffect>
                                  </p:childTnLst>
                                </p:cTn>
                              </p:par>
                              <p:par>
                                <p:cTn id="67" presetID="27" presetClass="emph" presetSubtype="0" fill="remove" grpId="1" nodeType="withEffect">
                                  <p:stCondLst>
                                    <p:cond delay="0"/>
                                  </p:stCondLst>
                                  <p:childTnLst>
                                    <p:animClr clrSpc="rgb" dir="cw">
                                      <p:cBhvr override="childStyle">
                                        <p:cTn id="68" dur="375" autoRev="1" fill="remove"/>
                                        <p:tgtEl>
                                          <p:spTgt spid="8"/>
                                        </p:tgtEl>
                                        <p:attrNameLst>
                                          <p:attrName>style.color</p:attrName>
                                        </p:attrNameLst>
                                      </p:cBhvr>
                                      <p:to>
                                        <a:schemeClr val="bg1"/>
                                      </p:to>
                                    </p:animClr>
                                    <p:animClr clrSpc="rgb" dir="cw">
                                      <p:cBhvr>
                                        <p:cTn id="69" dur="375" autoRev="1" fill="remove"/>
                                        <p:tgtEl>
                                          <p:spTgt spid="8"/>
                                        </p:tgtEl>
                                        <p:attrNameLst>
                                          <p:attrName>fillcolor</p:attrName>
                                        </p:attrNameLst>
                                      </p:cBhvr>
                                      <p:to>
                                        <a:schemeClr val="bg1"/>
                                      </p:to>
                                    </p:animClr>
                                    <p:set>
                                      <p:cBhvr>
                                        <p:cTn id="70" dur="375" autoRev="1" fill="remove"/>
                                        <p:tgtEl>
                                          <p:spTgt spid="8"/>
                                        </p:tgtEl>
                                        <p:attrNameLst>
                                          <p:attrName>fill.type</p:attrName>
                                        </p:attrNameLst>
                                      </p:cBhvr>
                                      <p:to>
                                        <p:strVal val="solid"/>
                                      </p:to>
                                    </p:set>
                                    <p:set>
                                      <p:cBhvr>
                                        <p:cTn id="71" dur="375" autoRev="1" fill="remove"/>
                                        <p:tgtEl>
                                          <p:spTgt spid="8"/>
                                        </p:tgtEl>
                                        <p:attrNameLst>
                                          <p:attrName>fill.on</p:attrName>
                                        </p:attrNameLst>
                                      </p:cBhvr>
                                      <p:to>
                                        <p:strVal val="true"/>
                                      </p:to>
                                    </p:se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11">
                                            <p:txEl>
                                              <p:pRg st="2" end="2"/>
                                            </p:txEl>
                                          </p:spTgt>
                                        </p:tgtEl>
                                        <p:attrNameLst>
                                          <p:attrName>style.visibility</p:attrName>
                                        </p:attrNameLst>
                                      </p:cBhvr>
                                      <p:to>
                                        <p:strVal val="visible"/>
                                      </p:to>
                                    </p:set>
                                    <p:animEffect transition="in" filter="wipe(left)">
                                      <p:cBhvr>
                                        <p:cTn id="76" dur="750"/>
                                        <p:tgtEl>
                                          <p:spTgt spid="11">
                                            <p:txEl>
                                              <p:pRg st="2" end="2"/>
                                            </p:txEl>
                                          </p:spTgt>
                                        </p:tgtEl>
                                      </p:cBhvr>
                                    </p:animEffect>
                                  </p:childTnLst>
                                </p:cTn>
                              </p:par>
                              <p:par>
                                <p:cTn id="77" presetID="27" presetClass="emph" presetSubtype="0" fill="remove" grpId="3" nodeType="withEffect">
                                  <p:stCondLst>
                                    <p:cond delay="0"/>
                                  </p:stCondLst>
                                  <p:childTnLst>
                                    <p:animClr clrSpc="rgb" dir="cw">
                                      <p:cBhvr override="childStyle">
                                        <p:cTn id="78" dur="375" autoRev="1" fill="remove"/>
                                        <p:tgtEl>
                                          <p:spTgt spid="6"/>
                                        </p:tgtEl>
                                        <p:attrNameLst>
                                          <p:attrName>style.color</p:attrName>
                                        </p:attrNameLst>
                                      </p:cBhvr>
                                      <p:to>
                                        <a:schemeClr val="bg1"/>
                                      </p:to>
                                    </p:animClr>
                                    <p:animClr clrSpc="rgb" dir="cw">
                                      <p:cBhvr>
                                        <p:cTn id="79" dur="375" autoRev="1" fill="remove"/>
                                        <p:tgtEl>
                                          <p:spTgt spid="6"/>
                                        </p:tgtEl>
                                        <p:attrNameLst>
                                          <p:attrName>fillcolor</p:attrName>
                                        </p:attrNameLst>
                                      </p:cBhvr>
                                      <p:to>
                                        <a:schemeClr val="bg1"/>
                                      </p:to>
                                    </p:animClr>
                                    <p:set>
                                      <p:cBhvr>
                                        <p:cTn id="80" dur="375" autoRev="1" fill="remove"/>
                                        <p:tgtEl>
                                          <p:spTgt spid="6"/>
                                        </p:tgtEl>
                                        <p:attrNameLst>
                                          <p:attrName>fill.type</p:attrName>
                                        </p:attrNameLst>
                                      </p:cBhvr>
                                      <p:to>
                                        <p:strVal val="solid"/>
                                      </p:to>
                                    </p:set>
                                    <p:set>
                                      <p:cBhvr>
                                        <p:cTn id="81" dur="375" autoRev="1" fill="remove"/>
                                        <p:tgtEl>
                                          <p:spTgt spid="6"/>
                                        </p:tgtEl>
                                        <p:attrNameLst>
                                          <p:attrName>fill.on</p:attrName>
                                        </p:attrNameLst>
                                      </p:cBhvr>
                                      <p:to>
                                        <p:strVal val="true"/>
                                      </p:to>
                                    </p:set>
                                  </p:childTnLst>
                                </p:cTn>
                              </p:par>
                            </p:childTnLst>
                          </p:cTn>
                        </p:par>
                      </p:childTnLst>
                    </p:cTn>
                  </p:par>
                  <p:par>
                    <p:cTn id="82" fill="hold">
                      <p:stCondLst>
                        <p:cond delay="indefinite"/>
                      </p:stCondLst>
                      <p:childTnLst>
                        <p:par>
                          <p:cTn id="83" fill="hold">
                            <p:stCondLst>
                              <p:cond delay="0"/>
                            </p:stCondLst>
                            <p:childTnLst>
                              <p:par>
                                <p:cTn id="84" presetID="22" presetClass="entr" presetSubtype="1" fill="hold" grpId="0" nodeType="clickEffect">
                                  <p:stCondLst>
                                    <p:cond delay="0"/>
                                  </p:stCondLst>
                                  <p:childTnLst>
                                    <p:set>
                                      <p:cBhvr>
                                        <p:cTn id="85" dur="1" fill="hold">
                                          <p:stCondLst>
                                            <p:cond delay="0"/>
                                          </p:stCondLst>
                                        </p:cTn>
                                        <p:tgtEl>
                                          <p:spTgt spid="11">
                                            <p:txEl>
                                              <p:pRg st="3" end="3"/>
                                            </p:txEl>
                                          </p:spTgt>
                                        </p:tgtEl>
                                        <p:attrNameLst>
                                          <p:attrName>style.visibility</p:attrName>
                                        </p:attrNameLst>
                                      </p:cBhvr>
                                      <p:to>
                                        <p:strVal val="visible"/>
                                      </p:to>
                                    </p:set>
                                    <p:animEffect transition="in" filter="wipe(up)">
                                      <p:cBhvr>
                                        <p:cTn id="86" dur="2000"/>
                                        <p:tgtEl>
                                          <p:spTgt spid="11">
                                            <p:txEl>
                                              <p:pRg st="3" end="3"/>
                                            </p:txEl>
                                          </p:spTgt>
                                        </p:tgtEl>
                                      </p:cBhvr>
                                    </p:animEffect>
                                  </p:childTnLst>
                                </p:cTn>
                              </p:par>
                              <p:par>
                                <p:cTn id="87" presetID="27" presetClass="emph" presetSubtype="0" fill="remove" grpId="4" nodeType="withEffect">
                                  <p:stCondLst>
                                    <p:cond delay="1500"/>
                                  </p:stCondLst>
                                  <p:childTnLst>
                                    <p:animClr clrSpc="rgb" dir="cw">
                                      <p:cBhvr override="childStyle">
                                        <p:cTn id="88" dur="250" autoRev="1" fill="remove"/>
                                        <p:tgtEl>
                                          <p:spTgt spid="6"/>
                                        </p:tgtEl>
                                        <p:attrNameLst>
                                          <p:attrName>style.color</p:attrName>
                                        </p:attrNameLst>
                                      </p:cBhvr>
                                      <p:to>
                                        <a:schemeClr val="bg1"/>
                                      </p:to>
                                    </p:animClr>
                                    <p:animClr clrSpc="rgb" dir="cw">
                                      <p:cBhvr>
                                        <p:cTn id="89" dur="250" autoRev="1" fill="remove"/>
                                        <p:tgtEl>
                                          <p:spTgt spid="6"/>
                                        </p:tgtEl>
                                        <p:attrNameLst>
                                          <p:attrName>fillcolor</p:attrName>
                                        </p:attrNameLst>
                                      </p:cBhvr>
                                      <p:to>
                                        <a:schemeClr val="bg1"/>
                                      </p:to>
                                    </p:animClr>
                                    <p:set>
                                      <p:cBhvr>
                                        <p:cTn id="90" dur="250" autoRev="1" fill="remove"/>
                                        <p:tgtEl>
                                          <p:spTgt spid="6"/>
                                        </p:tgtEl>
                                        <p:attrNameLst>
                                          <p:attrName>fill.type</p:attrName>
                                        </p:attrNameLst>
                                      </p:cBhvr>
                                      <p:to>
                                        <p:strVal val="solid"/>
                                      </p:to>
                                    </p:set>
                                    <p:set>
                                      <p:cBhvr>
                                        <p:cTn id="91" dur="250" autoRev="1" fill="remove"/>
                                        <p:tgtEl>
                                          <p:spTgt spid="6"/>
                                        </p:tgtEl>
                                        <p:attrNameLst>
                                          <p:attrName>fill.on</p:attrName>
                                        </p:attrNameLst>
                                      </p:cBhvr>
                                      <p:to>
                                        <p:strVal val="true"/>
                                      </p:to>
                                    </p:set>
                                  </p:childTnLst>
                                </p:cTn>
                              </p:par>
                            </p:childTnLst>
                          </p:cTn>
                        </p:par>
                        <p:par>
                          <p:cTn id="92" fill="hold">
                            <p:stCondLst>
                              <p:cond delay="2000"/>
                            </p:stCondLst>
                            <p:childTnLst>
                              <p:par>
                                <p:cTn id="93" presetID="10" presetClass="exit" presetSubtype="0" fill="hold" grpId="1" nodeType="afterEffect">
                                  <p:stCondLst>
                                    <p:cond delay="250"/>
                                  </p:stCondLst>
                                  <p:childTnLst>
                                    <p:animEffect transition="out" filter="fade">
                                      <p:cBhvr>
                                        <p:cTn id="94" dur="500"/>
                                        <p:tgtEl>
                                          <p:spTgt spid="15"/>
                                        </p:tgtEl>
                                      </p:cBhvr>
                                    </p:animEffect>
                                    <p:set>
                                      <p:cBhvr>
                                        <p:cTn id="95" dur="1" fill="hold">
                                          <p:stCondLst>
                                            <p:cond delay="4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6" grpId="3" uiExpand="1" animBg="1"/>
      <p:bldP spid="6" grpId="4" animBg="1"/>
      <p:bldP spid="7" grpId="0" uiExpand="1" build="p"/>
      <p:bldP spid="8" grpId="0" animBg="1"/>
      <p:bldP spid="8" grpId="1" uiExpand="1" animBg="1"/>
      <p:bldP spid="9" grpId="0" animBg="1"/>
      <p:bldP spid="10" grpId="0" animBg="1"/>
      <p:bldP spid="11" grpId="0" uiExpand="1" build="p"/>
      <p:bldP spid="12" grpId="0" animBg="1"/>
      <p:bldP spid="13" grpId="0" animBg="1"/>
      <p:bldP spid="14" grpId="0" animBg="1"/>
      <p:bldP spid="15" grpId="0" animBg="1"/>
      <p:bldP spid="15"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保証の神話と崩壊</a:t>
            </a:r>
            <a:endParaRPr kumimoji="1" lang="ja-JP" altLang="en-US" dirty="0"/>
          </a:p>
        </p:txBody>
      </p:sp>
      <p:sp>
        <p:nvSpPr>
          <p:cNvPr id="3" name="日付プレースホルダー 2"/>
          <p:cNvSpPr>
            <a:spLocks noGrp="1"/>
          </p:cNvSpPr>
          <p:nvPr>
            <p:ph type="dt" sz="half" idx="10"/>
          </p:nvPr>
        </p:nvSpPr>
        <p:spPr/>
        <p:txBody>
          <a:bodyPr/>
          <a:lstStyle/>
          <a:p>
            <a:fld id="{DA5BCFA0-189A-410B-B211-8392E392B33D}" type="datetime1">
              <a:rPr kumimoji="1" lang="ja-JP" altLang="en-US" smtClean="0"/>
              <a:t>2015/6/27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6</a:t>
            </a:fld>
            <a:endParaRPr kumimoji="1" lang="ja-JP" altLang="en-US"/>
          </a:p>
        </p:txBody>
      </p:sp>
      <p:sp>
        <p:nvSpPr>
          <p:cNvPr id="6" name="円形吹き出し 5"/>
          <p:cNvSpPr/>
          <p:nvPr/>
        </p:nvSpPr>
        <p:spPr>
          <a:xfrm>
            <a:off x="7308304" y="2924944"/>
            <a:ext cx="1512168" cy="720080"/>
          </a:xfrm>
          <a:prstGeom prst="wedgeEllipseCallout">
            <a:avLst>
              <a:gd name="adj1" fmla="val -61958"/>
              <a:gd name="adj2" fmla="val -113529"/>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smtClean="0"/>
              <a:t>明らかな矛盾</a:t>
            </a:r>
            <a:endParaRPr kumimoji="1" lang="ja-JP" altLang="en-US" dirty="0"/>
          </a:p>
        </p:txBody>
      </p:sp>
      <p:sp>
        <p:nvSpPr>
          <p:cNvPr id="7" name="円形吹き出し 6"/>
          <p:cNvSpPr/>
          <p:nvPr/>
        </p:nvSpPr>
        <p:spPr>
          <a:xfrm>
            <a:off x="7308304" y="2924944"/>
            <a:ext cx="1512168" cy="720080"/>
          </a:xfrm>
          <a:prstGeom prst="wedgeEllipseCallout">
            <a:avLst>
              <a:gd name="adj1" fmla="val -126956"/>
              <a:gd name="adj2" fmla="val -61556"/>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kumimoji="1" lang="ja-JP" altLang="en-US" dirty="0" smtClean="0"/>
              <a:t>明らかな矛盾</a:t>
            </a:r>
            <a:endParaRPr kumimoji="1" lang="ja-JP" altLang="en-US" dirty="0"/>
          </a:p>
        </p:txBody>
      </p:sp>
      <p:sp>
        <p:nvSpPr>
          <p:cNvPr id="8" name="コンテンツ プレースホルダー 2"/>
          <p:cNvSpPr txBox="1">
            <a:spLocks/>
          </p:cNvSpPr>
          <p:nvPr/>
        </p:nvSpPr>
        <p:spPr>
          <a:xfrm>
            <a:off x="467544" y="1600200"/>
            <a:ext cx="8229600" cy="4525963"/>
          </a:xfrm>
          <a:prstGeom prst="rect">
            <a:avLst/>
          </a:prstGeom>
        </p:spPr>
        <p:txBody>
          <a:bodyPr>
            <a:noAutofit/>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800" dirty="0" smtClean="0"/>
              <a:t>保証「債務」の別個・独立性（通説）</a:t>
            </a:r>
            <a:endParaRPr lang="en-US" altLang="ja-JP" sz="2800" dirty="0" smtClean="0"/>
          </a:p>
          <a:p>
            <a:pPr lvl="1"/>
            <a:r>
              <a:rPr lang="ja-JP" altLang="en-US" sz="2400" dirty="0" smtClean="0"/>
              <a:t>通説は，「保証債務は，主たる債務と</a:t>
            </a:r>
            <a:r>
              <a:rPr lang="ja-JP" altLang="en-US" sz="2400" b="1" dirty="0" smtClean="0">
                <a:solidFill>
                  <a:srgbClr val="FF0000"/>
                </a:solidFill>
              </a:rPr>
              <a:t>別個独立の債務</a:t>
            </a:r>
            <a:r>
              <a:rPr lang="ja-JP" altLang="en-US" sz="2400" dirty="0" smtClean="0"/>
              <a:t>である</a:t>
            </a:r>
            <a:r>
              <a:rPr lang="en-US" altLang="ja-JP" sz="2400" dirty="0" smtClean="0"/>
              <a:t>〔</a:t>
            </a:r>
            <a:r>
              <a:rPr lang="ja-JP" altLang="en-US" sz="2400" dirty="0" smtClean="0"/>
              <a:t>独立性</a:t>
            </a:r>
            <a:r>
              <a:rPr lang="en-US" altLang="ja-JP" sz="2400" dirty="0" smtClean="0"/>
              <a:t>〕</a:t>
            </a:r>
            <a:r>
              <a:rPr lang="ja-JP" altLang="en-US" sz="2400" dirty="0" smtClean="0"/>
              <a:t>が，主たる</a:t>
            </a:r>
            <a:r>
              <a:rPr lang="ja-JP" altLang="en-US" sz="2400" b="1" dirty="0" smtClean="0">
                <a:solidFill>
                  <a:schemeClr val="tx2"/>
                </a:solidFill>
              </a:rPr>
              <a:t>債務に付従する</a:t>
            </a:r>
            <a:r>
              <a:rPr lang="en-US" altLang="ja-JP" sz="2400" dirty="0" smtClean="0"/>
              <a:t>〔</a:t>
            </a:r>
            <a:r>
              <a:rPr lang="ja-JP" altLang="en-US" sz="2400" dirty="0" smtClean="0"/>
              <a:t>付従性</a:t>
            </a:r>
            <a:r>
              <a:rPr lang="en-US" altLang="ja-JP" sz="2400" dirty="0" smtClean="0"/>
              <a:t>〕</a:t>
            </a:r>
            <a:r>
              <a:rPr lang="ja-JP" altLang="en-US" sz="2400" dirty="0" smtClean="0"/>
              <a:t>」と考えている（</a:t>
            </a:r>
            <a:r>
              <a:rPr lang="en-US" altLang="ja-JP" sz="2400" dirty="0" smtClean="0"/>
              <a:t>[</a:t>
            </a:r>
            <a:r>
              <a:rPr lang="ja-JP" altLang="en-US" sz="2400" dirty="0" smtClean="0"/>
              <a:t>於保・債権総論（</a:t>
            </a:r>
            <a:r>
              <a:rPr lang="en-US" altLang="ja-JP" sz="2400" dirty="0" smtClean="0"/>
              <a:t>1972</a:t>
            </a:r>
            <a:r>
              <a:rPr lang="ja-JP" altLang="en-US" sz="2400" dirty="0" smtClean="0"/>
              <a:t>）</a:t>
            </a:r>
            <a:r>
              <a:rPr lang="en-US" altLang="ja-JP" sz="2400" dirty="0" smtClean="0"/>
              <a:t>254</a:t>
            </a:r>
            <a:r>
              <a:rPr lang="ja-JP" altLang="en-US" sz="2400" dirty="0" smtClean="0"/>
              <a:t>頁</a:t>
            </a:r>
            <a:r>
              <a:rPr lang="en-US" altLang="ja-JP" sz="2400" dirty="0" smtClean="0"/>
              <a:t>]</a:t>
            </a:r>
            <a:r>
              <a:rPr lang="ja-JP" altLang="en-US" sz="2400" dirty="0" smtClean="0"/>
              <a:t>）。</a:t>
            </a:r>
            <a:endParaRPr lang="en-US" altLang="ja-JP" sz="2400" dirty="0" smtClean="0"/>
          </a:p>
          <a:p>
            <a:pPr>
              <a:buClr>
                <a:srgbClr val="00B050"/>
              </a:buClr>
              <a:buFont typeface="Wingdings" panose="05000000000000000000" pitchFamily="2" charset="2"/>
              <a:buChar char="u"/>
            </a:pPr>
            <a:r>
              <a:rPr lang="ja-JP" altLang="en-US" sz="2800" dirty="0" smtClean="0"/>
              <a:t>保証は「債務なき責任」である（加賀山説）</a:t>
            </a:r>
            <a:endParaRPr lang="en-US" altLang="ja-JP" sz="2800" dirty="0" smtClean="0"/>
          </a:p>
          <a:p>
            <a:pPr lvl="1">
              <a:buClr>
                <a:srgbClr val="00B050"/>
              </a:buClr>
              <a:buFont typeface="Wingdings" panose="05000000000000000000" pitchFamily="2" charset="2"/>
              <a:buChar char="u"/>
            </a:pPr>
            <a:r>
              <a:rPr lang="ja-JP" altLang="en-US" sz="2400" dirty="0" smtClean="0"/>
              <a:t>主たる債務と保証「債務」とは「別個・独立の債務」であると考えると，保証の「付従性」と</a:t>
            </a:r>
            <a:r>
              <a:rPr lang="ja-JP" altLang="en-US" sz="2400" b="1" dirty="0" smtClean="0">
                <a:solidFill>
                  <a:srgbClr val="FF0000"/>
                </a:solidFill>
              </a:rPr>
              <a:t>矛盾</a:t>
            </a:r>
            <a:r>
              <a:rPr lang="ja-JP" altLang="en-US" sz="2400" dirty="0" smtClean="0"/>
              <a:t>する。</a:t>
            </a:r>
            <a:endParaRPr lang="en-US" altLang="ja-JP" sz="2400" dirty="0" smtClean="0"/>
          </a:p>
          <a:p>
            <a:pPr lvl="1">
              <a:buClr>
                <a:srgbClr val="00B050"/>
              </a:buClr>
              <a:buFont typeface="Wingdings" panose="05000000000000000000" pitchFamily="2" charset="2"/>
              <a:buChar char="u"/>
            </a:pPr>
            <a:r>
              <a:rPr lang="ja-JP" altLang="en-US" sz="2400" dirty="0" smtClean="0"/>
              <a:t>物上保証が，「債務なき責任」であることに異論は存在しない。それと同様に，保証も，主たる債務が履行されないときに，その債務を肩代わりして履行する責任（</a:t>
            </a:r>
            <a:r>
              <a:rPr lang="ja-JP" altLang="en-US" sz="2400" b="1" dirty="0" smtClean="0">
                <a:solidFill>
                  <a:schemeClr val="tx2"/>
                </a:solidFill>
              </a:rPr>
              <a:t>債務なき責任</a:t>
            </a:r>
            <a:r>
              <a:rPr lang="ja-JP" altLang="en-US" sz="2400" dirty="0" smtClean="0"/>
              <a:t>）と考えるべきである。</a:t>
            </a:r>
            <a:endParaRPr lang="en-US" altLang="ja-JP" sz="2400" dirty="0"/>
          </a:p>
        </p:txBody>
      </p:sp>
    </p:spTree>
    <p:extLst>
      <p:ext uri="{BB962C8B-B14F-4D97-AF65-F5344CB8AC3E}">
        <p14:creationId xmlns:p14="http://schemas.microsoft.com/office/powerpoint/2010/main" val="2199548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left)">
                                      <p:cBhvr>
                                        <p:cTn id="7" dur="75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wipe(up)">
                                      <p:cBhvr>
                                        <p:cTn id="12" dur="275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750"/>
                                        <p:tgtEl>
                                          <p:spTgt spid="7"/>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down)">
                                      <p:cBhvr>
                                        <p:cTn id="20" dur="750"/>
                                        <p:tgtEl>
                                          <p:spTgt spid="6"/>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animEffect transition="in" filter="wipe(left)">
                                      <p:cBhvr>
                                        <p:cTn id="25" dur="750"/>
                                        <p:tgtEl>
                                          <p:spTgt spid="8">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8">
                                            <p:txEl>
                                              <p:pRg st="3" end="3"/>
                                            </p:txEl>
                                          </p:spTgt>
                                        </p:tgtEl>
                                        <p:attrNameLst>
                                          <p:attrName>style.visibility</p:attrName>
                                        </p:attrNameLst>
                                      </p:cBhvr>
                                      <p:to>
                                        <p:strVal val="visible"/>
                                      </p:to>
                                    </p:set>
                                    <p:animEffect transition="in" filter="wipe(up)">
                                      <p:cBhvr>
                                        <p:cTn id="30" dur="1500"/>
                                        <p:tgtEl>
                                          <p:spTgt spid="8">
                                            <p:txEl>
                                              <p:pRg st="3" end="3"/>
                                            </p:txEl>
                                          </p:spTgt>
                                        </p:tgtEl>
                                      </p:cBhvr>
                                    </p:animEffect>
                                  </p:childTnLst>
                                </p:cTn>
                              </p:par>
                              <p:par>
                                <p:cTn id="31" presetID="27" presetClass="emph" presetSubtype="0" fill="remove" grpId="1" nodeType="withEffect">
                                  <p:stCondLst>
                                    <p:cond delay="1000"/>
                                  </p:stCondLst>
                                  <p:childTnLst>
                                    <p:animClr clrSpc="rgb" dir="cw">
                                      <p:cBhvr override="childStyle">
                                        <p:cTn id="32" dur="250" autoRev="1" fill="remove"/>
                                        <p:tgtEl>
                                          <p:spTgt spid="6"/>
                                        </p:tgtEl>
                                        <p:attrNameLst>
                                          <p:attrName>style.color</p:attrName>
                                        </p:attrNameLst>
                                      </p:cBhvr>
                                      <p:to>
                                        <a:schemeClr val="bg1"/>
                                      </p:to>
                                    </p:animClr>
                                    <p:animClr clrSpc="rgb" dir="cw">
                                      <p:cBhvr>
                                        <p:cTn id="33" dur="250" autoRev="1" fill="remove"/>
                                        <p:tgtEl>
                                          <p:spTgt spid="6"/>
                                        </p:tgtEl>
                                        <p:attrNameLst>
                                          <p:attrName>fillcolor</p:attrName>
                                        </p:attrNameLst>
                                      </p:cBhvr>
                                      <p:to>
                                        <a:schemeClr val="bg1"/>
                                      </p:to>
                                    </p:animClr>
                                    <p:set>
                                      <p:cBhvr>
                                        <p:cTn id="34" dur="250" autoRev="1" fill="remove"/>
                                        <p:tgtEl>
                                          <p:spTgt spid="6"/>
                                        </p:tgtEl>
                                        <p:attrNameLst>
                                          <p:attrName>fill.type</p:attrName>
                                        </p:attrNameLst>
                                      </p:cBhvr>
                                      <p:to>
                                        <p:strVal val="solid"/>
                                      </p:to>
                                    </p:set>
                                    <p:set>
                                      <p:cBhvr>
                                        <p:cTn id="35" dur="250" autoRev="1" fill="remove"/>
                                        <p:tgtEl>
                                          <p:spTgt spid="6"/>
                                        </p:tgtEl>
                                        <p:attrNameLst>
                                          <p:attrName>fill.on</p:attrName>
                                        </p:attrNameLst>
                                      </p:cBhvr>
                                      <p:to>
                                        <p:strVal val="true"/>
                                      </p:to>
                                    </p:set>
                                  </p:childTnLst>
                                </p:cTn>
                              </p:par>
                              <p:par>
                                <p:cTn id="36" presetID="27" presetClass="emph" presetSubtype="0" fill="remove" grpId="1" nodeType="withEffect">
                                  <p:stCondLst>
                                    <p:cond delay="1000"/>
                                  </p:stCondLst>
                                  <p:childTnLst>
                                    <p:animClr clrSpc="rgb" dir="cw">
                                      <p:cBhvr override="childStyle">
                                        <p:cTn id="37" dur="250" autoRev="1" fill="remove"/>
                                        <p:tgtEl>
                                          <p:spTgt spid="7"/>
                                        </p:tgtEl>
                                        <p:attrNameLst>
                                          <p:attrName>style.color</p:attrName>
                                        </p:attrNameLst>
                                      </p:cBhvr>
                                      <p:to>
                                        <a:schemeClr val="bg1"/>
                                      </p:to>
                                    </p:animClr>
                                    <p:animClr clrSpc="rgb" dir="cw">
                                      <p:cBhvr>
                                        <p:cTn id="38" dur="250" autoRev="1" fill="remove"/>
                                        <p:tgtEl>
                                          <p:spTgt spid="7"/>
                                        </p:tgtEl>
                                        <p:attrNameLst>
                                          <p:attrName>fillcolor</p:attrName>
                                        </p:attrNameLst>
                                      </p:cBhvr>
                                      <p:to>
                                        <a:schemeClr val="bg1"/>
                                      </p:to>
                                    </p:animClr>
                                    <p:set>
                                      <p:cBhvr>
                                        <p:cTn id="39" dur="250" autoRev="1" fill="remove"/>
                                        <p:tgtEl>
                                          <p:spTgt spid="7"/>
                                        </p:tgtEl>
                                        <p:attrNameLst>
                                          <p:attrName>fill.type</p:attrName>
                                        </p:attrNameLst>
                                      </p:cBhvr>
                                      <p:to>
                                        <p:strVal val="solid"/>
                                      </p:to>
                                    </p:set>
                                    <p:set>
                                      <p:cBhvr>
                                        <p:cTn id="40" dur="250" autoRev="1" fill="remove"/>
                                        <p:tgtEl>
                                          <p:spTgt spid="7"/>
                                        </p:tgtEl>
                                        <p:attrNameLst>
                                          <p:attrName>fill.on</p:attrName>
                                        </p:attrNameLst>
                                      </p:cBhvr>
                                      <p:to>
                                        <p:strVal val="true"/>
                                      </p:to>
                                    </p:se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grpId="0" nodeType="clickEffect">
                                  <p:stCondLst>
                                    <p:cond delay="0"/>
                                  </p:stCondLst>
                                  <p:childTnLst>
                                    <p:set>
                                      <p:cBhvr>
                                        <p:cTn id="44" dur="1" fill="hold">
                                          <p:stCondLst>
                                            <p:cond delay="0"/>
                                          </p:stCondLst>
                                        </p:cTn>
                                        <p:tgtEl>
                                          <p:spTgt spid="8">
                                            <p:txEl>
                                              <p:pRg st="4" end="4"/>
                                            </p:txEl>
                                          </p:spTgt>
                                        </p:tgtEl>
                                        <p:attrNameLst>
                                          <p:attrName>style.visibility</p:attrName>
                                        </p:attrNameLst>
                                      </p:cBhvr>
                                      <p:to>
                                        <p:strVal val="visible"/>
                                      </p:to>
                                    </p:set>
                                    <p:animEffect transition="in" filter="wipe(up)">
                                      <p:cBhvr>
                                        <p:cTn id="45" dur="3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animBg="1"/>
      <p:bldP spid="6" grpId="1" uiExpand="1" animBg="1"/>
      <p:bldP spid="7" grpId="0" uiExpand="1" animBg="1"/>
      <p:bldP spid="7" grpId="1" uiExpand="1" animBg="1"/>
      <p:bldP spid="8"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債務と保証との決定的な違い</a:t>
            </a:r>
            <a:r>
              <a:rPr kumimoji="1" lang="en-US" altLang="ja-JP" dirty="0" smtClean="0"/>
              <a:t/>
            </a:r>
            <a:br>
              <a:rPr kumimoji="1" lang="en-US" altLang="ja-JP" dirty="0" smtClean="0"/>
            </a:br>
            <a:r>
              <a:rPr kumimoji="1" lang="ja-JP" altLang="en-US" sz="3100" dirty="0" smtClean="0"/>
              <a:t>→</a:t>
            </a:r>
            <a:r>
              <a:rPr lang="ja-JP" altLang="en-US" sz="3100" dirty="0" smtClean="0"/>
              <a:t>連帯</a:t>
            </a:r>
            <a:r>
              <a:rPr lang="ja-JP" altLang="en-US" sz="3100" dirty="0"/>
              <a:t>債務へ</a:t>
            </a:r>
            <a:r>
              <a:rPr lang="ja-JP" altLang="en-US" sz="3100" dirty="0" smtClean="0"/>
              <a:t>の</a:t>
            </a:r>
            <a:r>
              <a:rPr lang="ja-JP" altLang="en-US" sz="3100" dirty="0"/>
              <a:t>応用</a:t>
            </a:r>
            <a:endParaRPr kumimoji="1" lang="ja-JP" altLang="en-US" sz="3100" dirty="0"/>
          </a:p>
        </p:txBody>
      </p:sp>
      <p:sp>
        <p:nvSpPr>
          <p:cNvPr id="3" name="日付プレースホルダー 2"/>
          <p:cNvSpPr>
            <a:spLocks noGrp="1"/>
          </p:cNvSpPr>
          <p:nvPr>
            <p:ph type="dt" sz="half" idx="10"/>
          </p:nvPr>
        </p:nvSpPr>
        <p:spPr/>
        <p:txBody>
          <a:bodyPr/>
          <a:lstStyle/>
          <a:p>
            <a:fld id="{0F9B5094-64F7-42D4-AA61-3522C942A5DD}" type="datetime1">
              <a:rPr kumimoji="1" lang="ja-JP" altLang="en-US" smtClean="0"/>
              <a:t>2015/6/27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7</a:t>
            </a:fld>
            <a:endParaRPr kumimoji="1" lang="ja-JP" altLang="en-US"/>
          </a:p>
        </p:txBody>
      </p:sp>
      <p:sp>
        <p:nvSpPr>
          <p:cNvPr id="6" name="上矢印 5"/>
          <p:cNvSpPr/>
          <p:nvPr/>
        </p:nvSpPr>
        <p:spPr>
          <a:xfrm rot="1236452">
            <a:off x="2642843" y="3658696"/>
            <a:ext cx="954254" cy="896835"/>
          </a:xfrm>
          <a:prstGeom prst="upArrow">
            <a:avLst/>
          </a:prstGeom>
          <a:ln>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050" dirty="0" smtClean="0"/>
              <a:t>0</a:t>
            </a:r>
            <a:r>
              <a:rPr lang="ja-JP" altLang="en-US" sz="1050" dirty="0" smtClean="0"/>
              <a:t>円</a:t>
            </a:r>
            <a:endParaRPr lang="ja-JP" altLang="en-US" sz="1050" dirty="0"/>
          </a:p>
        </p:txBody>
      </p:sp>
      <p:sp>
        <p:nvSpPr>
          <p:cNvPr id="7" name="上矢印 6"/>
          <p:cNvSpPr/>
          <p:nvPr/>
        </p:nvSpPr>
        <p:spPr>
          <a:xfrm rot="20251076">
            <a:off x="1311100" y="3624542"/>
            <a:ext cx="963095" cy="911437"/>
          </a:xfrm>
          <a:prstGeom prst="upArrow">
            <a:avLst/>
          </a:prstGeom>
          <a:solidFill>
            <a:schemeClr val="bg1"/>
          </a:solidFill>
          <a:ln w="19050">
            <a:solidFill>
              <a:schemeClr val="bg2">
                <a:lumMod val="25000"/>
              </a:schemeClr>
            </a:solidFill>
            <a:prstDash val="sysDash"/>
          </a:ln>
        </p:spPr>
        <p:style>
          <a:lnRef idx="1">
            <a:schemeClr val="dk1"/>
          </a:lnRef>
          <a:fillRef idx="2">
            <a:schemeClr val="dk1"/>
          </a:fillRef>
          <a:effectRef idx="1">
            <a:schemeClr val="dk1"/>
          </a:effectRef>
          <a:fontRef idx="minor">
            <a:schemeClr val="dk1"/>
          </a:fontRef>
        </p:style>
        <p:txBody>
          <a:bodyPr rtlCol="0" anchor="ctr"/>
          <a:lstStyle/>
          <a:p>
            <a:pPr algn="ctr"/>
            <a:r>
              <a:rPr lang="en-US" altLang="ja-JP" sz="1050" dirty="0" smtClean="0"/>
              <a:t>0</a:t>
            </a:r>
            <a:r>
              <a:rPr kumimoji="1" lang="ja-JP" altLang="en-US" sz="1050" dirty="0" smtClean="0"/>
              <a:t>円</a:t>
            </a:r>
            <a:endParaRPr kumimoji="1" lang="ja-JP" altLang="en-US" sz="1050" dirty="0"/>
          </a:p>
        </p:txBody>
      </p:sp>
      <p:sp>
        <p:nvSpPr>
          <p:cNvPr id="8" name="左矢印 7"/>
          <p:cNvSpPr/>
          <p:nvPr/>
        </p:nvSpPr>
        <p:spPr>
          <a:xfrm>
            <a:off x="6228184" y="2276872"/>
            <a:ext cx="1144496" cy="936104"/>
          </a:xfrm>
          <a:prstGeom prst="lef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1200" dirty="0" smtClean="0"/>
              <a:t>1000</a:t>
            </a:r>
            <a:r>
              <a:rPr kumimoji="1" lang="ja-JP" altLang="en-US" sz="1200" dirty="0" smtClean="0"/>
              <a:t>万円</a:t>
            </a:r>
            <a:endParaRPr kumimoji="1" lang="ja-JP" altLang="en-US" sz="1200" dirty="0"/>
          </a:p>
        </p:txBody>
      </p:sp>
      <p:sp>
        <p:nvSpPr>
          <p:cNvPr id="9" name="テキスト プレースホルダー 6"/>
          <p:cNvSpPr txBox="1">
            <a:spLocks/>
          </p:cNvSpPr>
          <p:nvPr/>
        </p:nvSpPr>
        <p:spPr>
          <a:xfrm>
            <a:off x="674628" y="1463105"/>
            <a:ext cx="3249300" cy="453727"/>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dirty="0" smtClean="0"/>
              <a:t>債務者が弁済した場合</a:t>
            </a:r>
            <a:endParaRPr lang="ja-JP" altLang="en-US" dirty="0"/>
          </a:p>
        </p:txBody>
      </p:sp>
      <p:sp>
        <p:nvSpPr>
          <p:cNvPr id="10" name="テキスト プレースホルダー 8"/>
          <p:cNvSpPr txBox="1">
            <a:spLocks/>
          </p:cNvSpPr>
          <p:nvPr/>
        </p:nvSpPr>
        <p:spPr>
          <a:xfrm>
            <a:off x="5004048" y="1463105"/>
            <a:ext cx="3250576" cy="453727"/>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dirty="0" smtClean="0"/>
              <a:t>保証人が弁済した場合</a:t>
            </a:r>
            <a:endParaRPr lang="ja-JP" altLang="en-US" dirty="0"/>
          </a:p>
        </p:txBody>
      </p:sp>
      <p:sp>
        <p:nvSpPr>
          <p:cNvPr id="11" name="正方形/長方形 10"/>
          <p:cNvSpPr/>
          <p:nvPr/>
        </p:nvSpPr>
        <p:spPr>
          <a:xfrm>
            <a:off x="755576" y="1916832"/>
            <a:ext cx="1152128" cy="1720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債務者</a:t>
            </a:r>
            <a:endParaRPr kumimoji="1" lang="ja-JP" altLang="en-US" dirty="0"/>
          </a:p>
        </p:txBody>
      </p:sp>
      <p:sp>
        <p:nvSpPr>
          <p:cNvPr id="12" name="正方形/長方形 11"/>
          <p:cNvSpPr/>
          <p:nvPr/>
        </p:nvSpPr>
        <p:spPr>
          <a:xfrm>
            <a:off x="2987824" y="1920528"/>
            <a:ext cx="1152128" cy="1720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保証人</a:t>
            </a:r>
            <a:endParaRPr kumimoji="1" lang="ja-JP" altLang="en-US" dirty="0"/>
          </a:p>
        </p:txBody>
      </p:sp>
      <p:sp>
        <p:nvSpPr>
          <p:cNvPr id="13" name="上矢印 12"/>
          <p:cNvSpPr/>
          <p:nvPr/>
        </p:nvSpPr>
        <p:spPr>
          <a:xfrm rot="20251076">
            <a:off x="1320210" y="3628342"/>
            <a:ext cx="963095" cy="911437"/>
          </a:xfrm>
          <a:prstGeom prst="upArrow">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050" dirty="0" smtClean="0"/>
              <a:t>10</a:t>
            </a:r>
            <a:r>
              <a:rPr lang="en-US" altLang="ja-JP" sz="1050" dirty="0" smtClean="0"/>
              <a:t>00</a:t>
            </a:r>
            <a:r>
              <a:rPr lang="ja-JP" altLang="en-US" sz="1050" dirty="0" smtClean="0"/>
              <a:t>万</a:t>
            </a:r>
            <a:r>
              <a:rPr kumimoji="1" lang="ja-JP" altLang="en-US" sz="1050" dirty="0" smtClean="0"/>
              <a:t>円</a:t>
            </a:r>
            <a:endParaRPr kumimoji="1" lang="ja-JP" altLang="en-US" sz="1050" dirty="0"/>
          </a:p>
        </p:txBody>
      </p:sp>
      <p:sp>
        <p:nvSpPr>
          <p:cNvPr id="14" name="上矢印 13"/>
          <p:cNvSpPr/>
          <p:nvPr/>
        </p:nvSpPr>
        <p:spPr>
          <a:xfrm rot="1236452">
            <a:off x="2642842" y="3646078"/>
            <a:ext cx="954254" cy="896835"/>
          </a:xfrm>
          <a:prstGeom prst="up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050" dirty="0" smtClean="0"/>
              <a:t>1000</a:t>
            </a:r>
            <a:r>
              <a:rPr lang="ja-JP" altLang="en-US" sz="1050" dirty="0" smtClean="0"/>
              <a:t>万円</a:t>
            </a:r>
            <a:endParaRPr lang="ja-JP" altLang="en-US" sz="1050" dirty="0"/>
          </a:p>
        </p:txBody>
      </p:sp>
      <p:sp>
        <p:nvSpPr>
          <p:cNvPr id="15" name="円弧 14"/>
          <p:cNvSpPr/>
          <p:nvPr/>
        </p:nvSpPr>
        <p:spPr>
          <a:xfrm rot="20105029">
            <a:off x="1101175" y="3576307"/>
            <a:ext cx="557889" cy="1303621"/>
          </a:xfrm>
          <a:prstGeom prst="arc">
            <a:avLst>
              <a:gd name="adj1" fmla="val 5909240"/>
              <a:gd name="adj2" fmla="val 15814865"/>
            </a:avLst>
          </a:prstGeom>
          <a:ln w="44450">
            <a:solidFill>
              <a:schemeClr val="accent6">
                <a:lumMod val="75000"/>
              </a:schemeClr>
            </a:solidFill>
            <a:prstDash val="sysDot"/>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円弧 15"/>
          <p:cNvSpPr/>
          <p:nvPr/>
        </p:nvSpPr>
        <p:spPr>
          <a:xfrm rot="1194015">
            <a:off x="7541351" y="3641221"/>
            <a:ext cx="557889" cy="1154050"/>
          </a:xfrm>
          <a:prstGeom prst="arc">
            <a:avLst>
              <a:gd name="adj1" fmla="val 16410053"/>
              <a:gd name="adj2" fmla="val 5682955"/>
            </a:avLst>
          </a:prstGeom>
          <a:ln w="44450">
            <a:solidFill>
              <a:schemeClr val="accent6">
                <a:lumMod val="75000"/>
              </a:schemeClr>
            </a:solidFill>
            <a:prstDash val="sysDot"/>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正方形/長方形 16"/>
          <p:cNvSpPr/>
          <p:nvPr/>
        </p:nvSpPr>
        <p:spPr>
          <a:xfrm>
            <a:off x="5004048" y="1920528"/>
            <a:ext cx="1152128" cy="1720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債務者</a:t>
            </a:r>
            <a:endParaRPr kumimoji="1" lang="ja-JP" altLang="en-US" dirty="0"/>
          </a:p>
        </p:txBody>
      </p:sp>
      <p:sp>
        <p:nvSpPr>
          <p:cNvPr id="18" name="上矢印 17"/>
          <p:cNvSpPr/>
          <p:nvPr/>
        </p:nvSpPr>
        <p:spPr>
          <a:xfrm rot="20251076">
            <a:off x="5532824" y="3606976"/>
            <a:ext cx="963095" cy="911437"/>
          </a:xfrm>
          <a:prstGeom prst="upArrow">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050" dirty="0" smtClean="0"/>
              <a:t>10</a:t>
            </a:r>
            <a:r>
              <a:rPr lang="en-US" altLang="ja-JP" sz="1050" dirty="0" smtClean="0"/>
              <a:t>00</a:t>
            </a:r>
            <a:r>
              <a:rPr lang="ja-JP" altLang="en-US" sz="1050" dirty="0" smtClean="0"/>
              <a:t>万</a:t>
            </a:r>
            <a:r>
              <a:rPr kumimoji="1" lang="ja-JP" altLang="en-US" sz="1050" dirty="0" smtClean="0"/>
              <a:t>円</a:t>
            </a:r>
            <a:endParaRPr kumimoji="1" lang="ja-JP" altLang="en-US" sz="1050" dirty="0"/>
          </a:p>
        </p:txBody>
      </p:sp>
      <p:sp>
        <p:nvSpPr>
          <p:cNvPr id="19" name="上矢印 18"/>
          <p:cNvSpPr/>
          <p:nvPr/>
        </p:nvSpPr>
        <p:spPr>
          <a:xfrm rot="1236452">
            <a:off x="6891314" y="3631845"/>
            <a:ext cx="954254" cy="896835"/>
          </a:xfrm>
          <a:prstGeom prst="up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050" dirty="0" smtClean="0"/>
              <a:t>1000</a:t>
            </a:r>
            <a:r>
              <a:rPr lang="ja-JP" altLang="en-US" sz="1050" dirty="0" smtClean="0"/>
              <a:t>万円</a:t>
            </a:r>
            <a:endParaRPr lang="ja-JP" altLang="en-US" sz="1050" dirty="0"/>
          </a:p>
        </p:txBody>
      </p:sp>
      <p:sp>
        <p:nvSpPr>
          <p:cNvPr id="20" name="テキスト ボックス 19"/>
          <p:cNvSpPr txBox="1"/>
          <p:nvPr/>
        </p:nvSpPr>
        <p:spPr>
          <a:xfrm>
            <a:off x="539552" y="4582869"/>
            <a:ext cx="648072" cy="646331"/>
          </a:xfrm>
          <a:prstGeom prst="rect">
            <a:avLst/>
          </a:prstGeom>
          <a:noFill/>
        </p:spPr>
        <p:txBody>
          <a:bodyPr wrap="square" rtlCol="0">
            <a:spAutoFit/>
          </a:bodyPr>
          <a:lstStyle/>
          <a:p>
            <a:r>
              <a:rPr kumimoji="1" lang="ja-JP" altLang="en-US" dirty="0" smtClean="0"/>
              <a:t>全額弁済</a:t>
            </a:r>
            <a:endParaRPr kumimoji="1" lang="ja-JP" altLang="en-US" dirty="0"/>
          </a:p>
        </p:txBody>
      </p:sp>
      <p:sp>
        <p:nvSpPr>
          <p:cNvPr id="21" name="テキスト ボックス 20"/>
          <p:cNvSpPr txBox="1"/>
          <p:nvPr/>
        </p:nvSpPr>
        <p:spPr>
          <a:xfrm>
            <a:off x="7956376" y="4582869"/>
            <a:ext cx="648072" cy="646331"/>
          </a:xfrm>
          <a:prstGeom prst="rect">
            <a:avLst/>
          </a:prstGeom>
          <a:noFill/>
        </p:spPr>
        <p:txBody>
          <a:bodyPr wrap="square" rtlCol="0">
            <a:spAutoFit/>
          </a:bodyPr>
          <a:lstStyle/>
          <a:p>
            <a:r>
              <a:rPr lang="ja-JP" altLang="en-US" dirty="0"/>
              <a:t>全額</a:t>
            </a:r>
            <a:r>
              <a:rPr kumimoji="1" lang="ja-JP" altLang="en-US" dirty="0" smtClean="0"/>
              <a:t>弁済</a:t>
            </a:r>
            <a:endParaRPr kumimoji="1" lang="ja-JP" altLang="en-US" dirty="0"/>
          </a:p>
        </p:txBody>
      </p:sp>
      <p:sp>
        <p:nvSpPr>
          <p:cNvPr id="22" name="テキスト プレースホルダー 6"/>
          <p:cNvSpPr txBox="1">
            <a:spLocks/>
          </p:cNvSpPr>
          <p:nvPr/>
        </p:nvSpPr>
        <p:spPr>
          <a:xfrm>
            <a:off x="827584" y="5229200"/>
            <a:ext cx="3249300" cy="10081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Wingdings" pitchFamily="2" charset="2"/>
              <a:buChar char="n"/>
              <a:defRPr kumimoji="1" sz="3200" kern="1200">
                <a:solidFill>
                  <a:schemeClr val="tx1"/>
                </a:solidFill>
                <a:latin typeface="+mn-lt"/>
                <a:ea typeface="+mn-ea"/>
                <a:cs typeface="+mn-cs"/>
              </a:defRPr>
            </a:lvl1pPr>
            <a:lvl2pPr marL="914400" indent="-457200" algn="l" defTabSz="914400" rtl="0" eaLnBrk="1" latinLnBrk="0" hangingPunct="1">
              <a:spcBef>
                <a:spcPct val="20000"/>
              </a:spcBef>
              <a:buFont typeface="Wingdings" pitchFamily="2" charset="2"/>
              <a:buChar char="p"/>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u"/>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l"/>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1800" b="1" dirty="0" smtClean="0"/>
              <a:t>債務は消滅</a:t>
            </a:r>
            <a:r>
              <a:rPr lang="ja-JP" altLang="en-US" sz="1800" dirty="0" smtClean="0"/>
              <a:t>し，保証</a:t>
            </a:r>
            <a:r>
              <a:rPr lang="ja-JP" altLang="en-US" sz="1800" b="1" dirty="0" smtClean="0"/>
              <a:t>責任も</a:t>
            </a:r>
            <a:endParaRPr lang="en-US" altLang="ja-JP" sz="1800" b="1" dirty="0" smtClean="0"/>
          </a:p>
          <a:p>
            <a:pPr marL="0" indent="0" algn="ctr">
              <a:buNone/>
            </a:pPr>
            <a:r>
              <a:rPr lang="ja-JP" altLang="en-US" sz="1800" dirty="0" smtClean="0">
                <a:hlinkClick r:id="" action="ppaction://noaction"/>
              </a:rPr>
              <a:t>付従性</a:t>
            </a:r>
            <a:r>
              <a:rPr lang="ja-JP" altLang="en-US" sz="1800" dirty="0" smtClean="0"/>
              <a:t>によって</a:t>
            </a:r>
            <a:r>
              <a:rPr lang="ja-JP" altLang="en-US" sz="1800" b="1" dirty="0" smtClean="0"/>
              <a:t>消滅する</a:t>
            </a:r>
            <a:r>
              <a:rPr lang="ja-JP" altLang="en-US" sz="1800" dirty="0" smtClean="0"/>
              <a:t>。</a:t>
            </a:r>
            <a:endParaRPr lang="en-US" altLang="ja-JP" sz="1800" dirty="0" smtClean="0"/>
          </a:p>
          <a:p>
            <a:pPr marL="0" indent="0" algn="ctr">
              <a:buNone/>
            </a:pPr>
            <a:r>
              <a:rPr lang="ja-JP" altLang="en-US" sz="1800" dirty="0" smtClean="0"/>
              <a:t>（</a:t>
            </a:r>
            <a:r>
              <a:rPr lang="ja-JP" altLang="en-US" sz="1800" b="1" dirty="0" smtClean="0"/>
              <a:t>求償権は</a:t>
            </a:r>
            <a:r>
              <a:rPr lang="ja-JP" altLang="en-US" sz="1800" b="1" dirty="0"/>
              <a:t>発生</a:t>
            </a:r>
            <a:r>
              <a:rPr lang="ja-JP" altLang="en-US" sz="1800" b="1" dirty="0" smtClean="0"/>
              <a:t>しない</a:t>
            </a:r>
            <a:r>
              <a:rPr lang="ja-JP" altLang="en-US" sz="1800" dirty="0" smtClean="0"/>
              <a:t>）</a:t>
            </a:r>
            <a:endParaRPr lang="en-US" altLang="ja-JP" sz="1800" dirty="0" smtClean="0"/>
          </a:p>
          <a:p>
            <a:pPr marL="0" indent="0" algn="ctr">
              <a:buNone/>
            </a:pPr>
            <a:endParaRPr lang="en-US" altLang="ja-JP" sz="1800" dirty="0" smtClean="0"/>
          </a:p>
          <a:p>
            <a:pPr marL="0" indent="0" algn="ctr">
              <a:buNone/>
            </a:pPr>
            <a:endParaRPr lang="ja-JP" altLang="en-US" sz="1800" dirty="0"/>
          </a:p>
        </p:txBody>
      </p:sp>
      <p:sp>
        <p:nvSpPr>
          <p:cNvPr id="23" name="テキスト プレースホルダー 8"/>
          <p:cNvSpPr txBox="1">
            <a:spLocks/>
          </p:cNvSpPr>
          <p:nvPr/>
        </p:nvSpPr>
        <p:spPr>
          <a:xfrm>
            <a:off x="4356532" y="5229200"/>
            <a:ext cx="4536504" cy="10081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Wingdings" pitchFamily="2" charset="2"/>
              <a:buChar char="n"/>
              <a:defRPr kumimoji="1" sz="3200" kern="1200">
                <a:solidFill>
                  <a:schemeClr val="tx1"/>
                </a:solidFill>
                <a:latin typeface="+mn-lt"/>
                <a:ea typeface="+mn-ea"/>
                <a:cs typeface="+mn-cs"/>
              </a:defRPr>
            </a:lvl1pPr>
            <a:lvl2pPr marL="914400" indent="-457200" algn="l" defTabSz="914400" rtl="0" eaLnBrk="1" latinLnBrk="0" hangingPunct="1">
              <a:spcBef>
                <a:spcPct val="20000"/>
              </a:spcBef>
              <a:buFont typeface="Wingdings" pitchFamily="2" charset="2"/>
              <a:buChar char="p"/>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u"/>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l"/>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1800" dirty="0" smtClean="0"/>
              <a:t>保証人の求償権を確保するために，</a:t>
            </a:r>
            <a:endParaRPr lang="en-US" altLang="ja-JP" sz="1800" dirty="0" smtClean="0"/>
          </a:p>
          <a:p>
            <a:pPr marL="0" indent="0" algn="ctr">
              <a:buNone/>
            </a:pPr>
            <a:r>
              <a:rPr lang="ja-JP" altLang="en-US" sz="1800" b="1" dirty="0"/>
              <a:t>債務は消滅せず</a:t>
            </a:r>
            <a:r>
              <a:rPr lang="ja-JP" altLang="en-US" sz="1800" dirty="0" smtClean="0"/>
              <a:t>，保証人へと法定移転する。</a:t>
            </a:r>
            <a:endParaRPr lang="en-US" altLang="ja-JP" sz="1800" dirty="0" smtClean="0"/>
          </a:p>
          <a:p>
            <a:pPr marL="0" indent="0" algn="ctr">
              <a:buNone/>
            </a:pPr>
            <a:r>
              <a:rPr lang="ja-JP" altLang="en-US" sz="1800" dirty="0" smtClean="0"/>
              <a:t>（</a:t>
            </a:r>
            <a:r>
              <a:rPr lang="ja-JP" altLang="en-US" sz="1800" b="1" dirty="0" smtClean="0"/>
              <a:t>求償権が</a:t>
            </a:r>
            <a:r>
              <a:rPr lang="ja-JP" altLang="en-US" sz="1800" b="1" dirty="0"/>
              <a:t>発生</a:t>
            </a:r>
            <a:r>
              <a:rPr lang="ja-JP" altLang="en-US" sz="1800" b="1" dirty="0" smtClean="0"/>
              <a:t>する</a:t>
            </a:r>
            <a:r>
              <a:rPr lang="ja-JP" altLang="en-US" sz="1800" dirty="0" smtClean="0"/>
              <a:t>）</a:t>
            </a:r>
            <a:endParaRPr lang="ja-JP" altLang="en-US" sz="1800" dirty="0"/>
          </a:p>
        </p:txBody>
      </p:sp>
      <p:sp>
        <p:nvSpPr>
          <p:cNvPr id="24" name="左矢印 23"/>
          <p:cNvSpPr/>
          <p:nvPr/>
        </p:nvSpPr>
        <p:spPr>
          <a:xfrm>
            <a:off x="6163808" y="2276872"/>
            <a:ext cx="1144496" cy="936104"/>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200" dirty="0" smtClean="0"/>
              <a:t>1000</a:t>
            </a:r>
            <a:r>
              <a:rPr kumimoji="1" lang="ja-JP" altLang="en-US" sz="1200" dirty="0" smtClean="0"/>
              <a:t>万円</a:t>
            </a:r>
            <a:endParaRPr kumimoji="1" lang="ja-JP" altLang="en-US" sz="1200" dirty="0"/>
          </a:p>
        </p:txBody>
      </p:sp>
      <p:sp>
        <p:nvSpPr>
          <p:cNvPr id="25" name="正方形/長方形 24"/>
          <p:cNvSpPr/>
          <p:nvPr/>
        </p:nvSpPr>
        <p:spPr>
          <a:xfrm>
            <a:off x="7308304" y="1924224"/>
            <a:ext cx="1152128" cy="1720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保証人</a:t>
            </a:r>
            <a:endParaRPr kumimoji="1" lang="ja-JP" altLang="en-US" dirty="0"/>
          </a:p>
        </p:txBody>
      </p:sp>
      <p:sp>
        <p:nvSpPr>
          <p:cNvPr id="26" name="円/楕円 25"/>
          <p:cNvSpPr/>
          <p:nvPr/>
        </p:nvSpPr>
        <p:spPr>
          <a:xfrm>
            <a:off x="1547664" y="4448200"/>
            <a:ext cx="1800200" cy="6480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債権者</a:t>
            </a:r>
            <a:endParaRPr kumimoji="1" lang="ja-JP" altLang="en-US" dirty="0"/>
          </a:p>
        </p:txBody>
      </p:sp>
      <p:sp>
        <p:nvSpPr>
          <p:cNvPr id="27" name="円/楕円 26"/>
          <p:cNvSpPr/>
          <p:nvPr/>
        </p:nvSpPr>
        <p:spPr>
          <a:xfrm>
            <a:off x="5796136" y="4451896"/>
            <a:ext cx="1800200" cy="6480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債権者</a:t>
            </a:r>
            <a:endParaRPr kumimoji="1" lang="ja-JP" altLang="en-US" dirty="0"/>
          </a:p>
        </p:txBody>
      </p:sp>
      <p:sp>
        <p:nvSpPr>
          <p:cNvPr id="28" name="テキスト ボックス 27"/>
          <p:cNvSpPr txBox="1"/>
          <p:nvPr/>
        </p:nvSpPr>
        <p:spPr>
          <a:xfrm>
            <a:off x="4499992" y="3668831"/>
            <a:ext cx="4248472" cy="830997"/>
          </a:xfrm>
          <a:prstGeom prst="rect">
            <a:avLst/>
          </a:prstGeom>
          <a:noFill/>
        </p:spPr>
        <p:txBody>
          <a:bodyPr wrap="square" rtlCol="0">
            <a:spAutoFit/>
          </a:bodyPr>
          <a:lstStyle/>
          <a:p>
            <a:r>
              <a:rPr lang="ja-JP" altLang="en-US" sz="1600" b="1" dirty="0">
                <a:solidFill>
                  <a:schemeClr val="tx2"/>
                </a:solidFill>
              </a:rPr>
              <a:t>第</a:t>
            </a:r>
            <a:r>
              <a:rPr lang="en-US" altLang="ja-JP" sz="1600" b="1" dirty="0">
                <a:solidFill>
                  <a:schemeClr val="tx2"/>
                </a:solidFill>
              </a:rPr>
              <a:t>500</a:t>
            </a:r>
            <a:r>
              <a:rPr lang="ja-JP" altLang="en-US" sz="1600" b="1" dirty="0">
                <a:solidFill>
                  <a:schemeClr val="tx2"/>
                </a:solidFill>
              </a:rPr>
              <a:t>条（法定代位）</a:t>
            </a:r>
          </a:p>
          <a:p>
            <a:r>
              <a:rPr lang="ja-JP" altLang="en-US" sz="1600" dirty="0">
                <a:solidFill>
                  <a:schemeClr val="tx2"/>
                </a:solidFill>
              </a:rPr>
              <a:t>弁済をするについて正当な利益を有する者は，弁済によって当然に債権者に代位する。</a:t>
            </a:r>
            <a:endParaRPr kumimoji="1" lang="ja-JP" altLang="en-US" sz="1600" dirty="0">
              <a:solidFill>
                <a:schemeClr val="tx2"/>
              </a:solidFill>
            </a:endParaRPr>
          </a:p>
        </p:txBody>
      </p:sp>
      <p:sp>
        <p:nvSpPr>
          <p:cNvPr id="29" name="正方形/長方形 28"/>
          <p:cNvSpPr/>
          <p:nvPr/>
        </p:nvSpPr>
        <p:spPr>
          <a:xfrm>
            <a:off x="774181" y="1913783"/>
            <a:ext cx="1152128" cy="1755048"/>
          </a:xfrm>
          <a:prstGeom prst="rect">
            <a:avLst/>
          </a:prstGeom>
          <a:ln>
            <a:solidFill>
              <a:schemeClr val="tx1">
                <a:lumMod val="50000"/>
                <a:lumOff val="50000"/>
              </a:schemeClr>
            </a:solidFill>
            <a:prstDash val="sysDot"/>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smtClean="0"/>
              <a:t>債務者</a:t>
            </a:r>
            <a:endParaRPr kumimoji="1" lang="ja-JP" altLang="en-US" dirty="0"/>
          </a:p>
        </p:txBody>
      </p:sp>
      <p:sp>
        <p:nvSpPr>
          <p:cNvPr id="30" name="正方形/長方形 29"/>
          <p:cNvSpPr/>
          <p:nvPr/>
        </p:nvSpPr>
        <p:spPr>
          <a:xfrm>
            <a:off x="2987824" y="1913783"/>
            <a:ext cx="1152128" cy="1755048"/>
          </a:xfrm>
          <a:prstGeom prst="rect">
            <a:avLst/>
          </a:prstGeom>
          <a:ln>
            <a:prstDash val="sysDot"/>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保証人</a:t>
            </a:r>
            <a:endParaRPr kumimoji="1" lang="ja-JP" altLang="en-US" dirty="0"/>
          </a:p>
        </p:txBody>
      </p:sp>
    </p:spTree>
    <p:extLst>
      <p:ext uri="{BB962C8B-B14F-4D97-AF65-F5344CB8AC3E}">
        <p14:creationId xmlns:p14="http://schemas.microsoft.com/office/powerpoint/2010/main" val="4099362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4" fill="hold" grpId="0" nodeType="afterEffect">
                                  <p:stCondLst>
                                    <p:cond delay="250"/>
                                  </p:stCondLst>
                                  <p:childTnLst>
                                    <p:set>
                                      <p:cBhvr>
                                        <p:cTn id="10" dur="1" fill="hold">
                                          <p:stCondLst>
                                            <p:cond delay="0"/>
                                          </p:stCondLst>
                                        </p:cTn>
                                        <p:tgtEl>
                                          <p:spTgt spid="26"/>
                                        </p:tgtEl>
                                        <p:attrNameLst>
                                          <p:attrName>style.visibility</p:attrName>
                                        </p:attrNameLst>
                                      </p:cBhvr>
                                      <p:to>
                                        <p:strVal val="visible"/>
                                      </p:to>
                                    </p:set>
                                    <p:animEffect transition="in" filter="wipe(down)">
                                      <p:cBhvr>
                                        <p:cTn id="11" dur="500"/>
                                        <p:tgtEl>
                                          <p:spTgt spid="26"/>
                                        </p:tgtEl>
                                      </p:cBhvr>
                                    </p:animEffect>
                                  </p:childTnLst>
                                </p:cTn>
                              </p:par>
                            </p:childTnLst>
                          </p:cTn>
                        </p:par>
                        <p:par>
                          <p:cTn id="12" fill="hold">
                            <p:stCondLst>
                              <p:cond delay="1500"/>
                            </p:stCondLst>
                            <p:childTnLst>
                              <p:par>
                                <p:cTn id="13" presetID="22" presetClass="entr" presetSubtype="4"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down)">
                                      <p:cBhvr>
                                        <p:cTn id="15" dur="500"/>
                                        <p:tgtEl>
                                          <p:spTgt spid="13"/>
                                        </p:tgtEl>
                                      </p:cBhvr>
                                    </p:animEffect>
                                  </p:childTnLst>
                                </p:cTn>
                              </p:par>
                            </p:childTnLst>
                          </p:cTn>
                        </p:par>
                        <p:par>
                          <p:cTn id="16" fill="hold">
                            <p:stCondLst>
                              <p:cond delay="2000"/>
                            </p:stCondLst>
                            <p:childTnLst>
                              <p:par>
                                <p:cTn id="17" presetID="22" presetClass="entr" presetSubtype="4"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down)">
                                      <p:cBhvr>
                                        <p:cTn id="19" dur="500"/>
                                        <p:tgtEl>
                                          <p:spTgt spid="11"/>
                                        </p:tgtEl>
                                      </p:cBhvr>
                                    </p:animEffect>
                                  </p:childTnLst>
                                </p:cTn>
                              </p:par>
                            </p:childTnLst>
                          </p:cTn>
                        </p:par>
                        <p:par>
                          <p:cTn id="20" fill="hold">
                            <p:stCondLst>
                              <p:cond delay="2500"/>
                            </p:stCondLst>
                            <p:childTnLst>
                              <p:par>
                                <p:cTn id="21" presetID="22" presetClass="entr" presetSubtype="4"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down)">
                                      <p:cBhvr>
                                        <p:cTn id="23" dur="500"/>
                                        <p:tgtEl>
                                          <p:spTgt spid="14"/>
                                        </p:tgtEl>
                                      </p:cBhvr>
                                    </p:animEffect>
                                  </p:childTnLst>
                                </p:cTn>
                              </p:par>
                            </p:childTnLst>
                          </p:cTn>
                        </p:par>
                        <p:par>
                          <p:cTn id="24" fill="hold">
                            <p:stCondLst>
                              <p:cond delay="3000"/>
                            </p:stCondLst>
                            <p:childTnLst>
                              <p:par>
                                <p:cTn id="25" presetID="22" presetClass="entr" presetSubtype="4"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wipe(down)">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wipe(up)">
                                      <p:cBhvr>
                                        <p:cTn id="32" dur="500"/>
                                        <p:tgtEl>
                                          <p:spTgt spid="15"/>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wipe(left)">
                                      <p:cBhvr>
                                        <p:cTn id="35" dur="500"/>
                                        <p:tgtEl>
                                          <p:spTgt spid="20"/>
                                        </p:tgtEl>
                                      </p:cBhvr>
                                    </p:animEffect>
                                  </p:childTnLst>
                                </p:cTn>
                              </p:par>
                            </p:childTnLst>
                          </p:cTn>
                        </p:par>
                        <p:par>
                          <p:cTn id="36" fill="hold">
                            <p:stCondLst>
                              <p:cond delay="500"/>
                            </p:stCondLst>
                            <p:childTnLst>
                              <p:par>
                                <p:cTn id="37" presetID="42" presetClass="exit" presetSubtype="0" fill="hold" grpId="1" nodeType="afterEffect">
                                  <p:stCondLst>
                                    <p:cond delay="250"/>
                                  </p:stCondLst>
                                  <p:childTnLst>
                                    <p:animEffect transition="out" filter="fade">
                                      <p:cBhvr>
                                        <p:cTn id="38" dur="500"/>
                                        <p:tgtEl>
                                          <p:spTgt spid="11"/>
                                        </p:tgtEl>
                                      </p:cBhvr>
                                    </p:animEffect>
                                    <p:anim calcmode="lin" valueType="num">
                                      <p:cBhvr>
                                        <p:cTn id="39" dur="500"/>
                                        <p:tgtEl>
                                          <p:spTgt spid="11"/>
                                        </p:tgtEl>
                                        <p:attrNameLst>
                                          <p:attrName>ppt_x</p:attrName>
                                        </p:attrNameLst>
                                      </p:cBhvr>
                                      <p:tavLst>
                                        <p:tav tm="0">
                                          <p:val>
                                            <p:strVal val="ppt_x"/>
                                          </p:val>
                                        </p:tav>
                                        <p:tav tm="100000">
                                          <p:val>
                                            <p:strVal val="ppt_x"/>
                                          </p:val>
                                        </p:tav>
                                      </p:tavLst>
                                    </p:anim>
                                    <p:anim calcmode="lin" valueType="num">
                                      <p:cBhvr>
                                        <p:cTn id="40" dur="500"/>
                                        <p:tgtEl>
                                          <p:spTgt spid="11"/>
                                        </p:tgtEl>
                                        <p:attrNameLst>
                                          <p:attrName>ppt_y</p:attrName>
                                        </p:attrNameLst>
                                      </p:cBhvr>
                                      <p:tavLst>
                                        <p:tav tm="0">
                                          <p:val>
                                            <p:strVal val="ppt_y"/>
                                          </p:val>
                                        </p:tav>
                                        <p:tav tm="100000">
                                          <p:val>
                                            <p:strVal val="ppt_y+.1"/>
                                          </p:val>
                                        </p:tav>
                                      </p:tavLst>
                                    </p:anim>
                                    <p:set>
                                      <p:cBhvr>
                                        <p:cTn id="41" dur="1" fill="hold">
                                          <p:stCondLst>
                                            <p:cond delay="499"/>
                                          </p:stCondLst>
                                        </p:cTn>
                                        <p:tgtEl>
                                          <p:spTgt spid="11"/>
                                        </p:tgtEl>
                                        <p:attrNameLst>
                                          <p:attrName>style.visibility</p:attrName>
                                        </p:attrNameLst>
                                      </p:cBhvr>
                                      <p:to>
                                        <p:strVal val="hidden"/>
                                      </p:to>
                                    </p:set>
                                  </p:childTnLst>
                                </p:cTn>
                              </p:par>
                              <p:par>
                                <p:cTn id="42" presetID="10" presetClass="entr" presetSubtype="0" fill="hold" grpId="0" nodeType="withEffect">
                                  <p:stCondLst>
                                    <p:cond delay="250"/>
                                  </p:stCondLst>
                                  <p:childTnLst>
                                    <p:set>
                                      <p:cBhvr>
                                        <p:cTn id="43" dur="1" fill="hold">
                                          <p:stCondLst>
                                            <p:cond delay="0"/>
                                          </p:stCondLst>
                                        </p:cTn>
                                        <p:tgtEl>
                                          <p:spTgt spid="29"/>
                                        </p:tgtEl>
                                        <p:attrNameLst>
                                          <p:attrName>style.visibility</p:attrName>
                                        </p:attrNameLst>
                                      </p:cBhvr>
                                      <p:to>
                                        <p:strVal val="visible"/>
                                      </p:to>
                                    </p:set>
                                    <p:animEffect transition="in" filter="fade">
                                      <p:cBhvr>
                                        <p:cTn id="44" dur="500"/>
                                        <p:tgtEl>
                                          <p:spTgt spid="29"/>
                                        </p:tgtEl>
                                      </p:cBhvr>
                                    </p:animEffect>
                                  </p:childTnLst>
                                </p:cTn>
                              </p:par>
                              <p:par>
                                <p:cTn id="45" presetID="42" presetClass="exit" presetSubtype="0" fill="hold" grpId="1" nodeType="withEffect">
                                  <p:stCondLst>
                                    <p:cond delay="250"/>
                                  </p:stCondLst>
                                  <p:childTnLst>
                                    <p:animEffect transition="out" filter="fade">
                                      <p:cBhvr>
                                        <p:cTn id="46" dur="500"/>
                                        <p:tgtEl>
                                          <p:spTgt spid="13"/>
                                        </p:tgtEl>
                                      </p:cBhvr>
                                    </p:animEffect>
                                    <p:anim calcmode="lin" valueType="num">
                                      <p:cBhvr>
                                        <p:cTn id="47" dur="500"/>
                                        <p:tgtEl>
                                          <p:spTgt spid="13"/>
                                        </p:tgtEl>
                                        <p:attrNameLst>
                                          <p:attrName>ppt_x</p:attrName>
                                        </p:attrNameLst>
                                      </p:cBhvr>
                                      <p:tavLst>
                                        <p:tav tm="0">
                                          <p:val>
                                            <p:strVal val="ppt_x"/>
                                          </p:val>
                                        </p:tav>
                                        <p:tav tm="100000">
                                          <p:val>
                                            <p:strVal val="ppt_x"/>
                                          </p:val>
                                        </p:tav>
                                      </p:tavLst>
                                    </p:anim>
                                    <p:anim calcmode="lin" valueType="num">
                                      <p:cBhvr>
                                        <p:cTn id="48" dur="500"/>
                                        <p:tgtEl>
                                          <p:spTgt spid="13"/>
                                        </p:tgtEl>
                                        <p:attrNameLst>
                                          <p:attrName>ppt_y</p:attrName>
                                        </p:attrNameLst>
                                      </p:cBhvr>
                                      <p:tavLst>
                                        <p:tav tm="0">
                                          <p:val>
                                            <p:strVal val="ppt_y"/>
                                          </p:val>
                                        </p:tav>
                                        <p:tav tm="100000">
                                          <p:val>
                                            <p:strVal val="ppt_y+.1"/>
                                          </p:val>
                                        </p:tav>
                                      </p:tavLst>
                                    </p:anim>
                                    <p:set>
                                      <p:cBhvr>
                                        <p:cTn id="49" dur="1" fill="hold">
                                          <p:stCondLst>
                                            <p:cond delay="499"/>
                                          </p:stCondLst>
                                        </p:cTn>
                                        <p:tgtEl>
                                          <p:spTgt spid="13"/>
                                        </p:tgtEl>
                                        <p:attrNameLst>
                                          <p:attrName>style.visibility</p:attrName>
                                        </p:attrNameLst>
                                      </p:cBhvr>
                                      <p:to>
                                        <p:strVal val="hidden"/>
                                      </p:to>
                                    </p:set>
                                  </p:childTnLst>
                                </p:cTn>
                              </p:par>
                              <p:par>
                                <p:cTn id="50" presetID="10" presetClass="entr" presetSubtype="0" fill="hold" grpId="0" nodeType="withEffect">
                                  <p:stCondLst>
                                    <p:cond delay="250"/>
                                  </p:stCondLst>
                                  <p:childTnLst>
                                    <p:set>
                                      <p:cBhvr>
                                        <p:cTn id="51" dur="1" fill="hold">
                                          <p:stCondLst>
                                            <p:cond delay="0"/>
                                          </p:stCondLst>
                                        </p:cTn>
                                        <p:tgtEl>
                                          <p:spTgt spid="7"/>
                                        </p:tgtEl>
                                        <p:attrNameLst>
                                          <p:attrName>style.visibility</p:attrName>
                                        </p:attrNameLst>
                                      </p:cBhvr>
                                      <p:to>
                                        <p:strVal val="visible"/>
                                      </p:to>
                                    </p:set>
                                    <p:animEffect transition="in" filter="fade">
                                      <p:cBhvr>
                                        <p:cTn id="52" dur="500"/>
                                        <p:tgtEl>
                                          <p:spTgt spid="7"/>
                                        </p:tgtEl>
                                      </p:cBhvr>
                                    </p:animEffect>
                                  </p:childTnLst>
                                </p:cTn>
                              </p:par>
                            </p:childTnLst>
                          </p:cTn>
                        </p:par>
                        <p:par>
                          <p:cTn id="53" fill="hold">
                            <p:stCondLst>
                              <p:cond delay="1250"/>
                            </p:stCondLst>
                            <p:childTnLst>
                              <p:par>
                                <p:cTn id="54" presetID="42" presetClass="exit" presetSubtype="0" fill="hold" grpId="1" nodeType="afterEffect">
                                  <p:stCondLst>
                                    <p:cond delay="250"/>
                                  </p:stCondLst>
                                  <p:childTnLst>
                                    <p:animEffect transition="out" filter="fade">
                                      <p:cBhvr>
                                        <p:cTn id="55" dur="500"/>
                                        <p:tgtEl>
                                          <p:spTgt spid="12"/>
                                        </p:tgtEl>
                                      </p:cBhvr>
                                    </p:animEffect>
                                    <p:anim calcmode="lin" valueType="num">
                                      <p:cBhvr>
                                        <p:cTn id="56" dur="500"/>
                                        <p:tgtEl>
                                          <p:spTgt spid="12"/>
                                        </p:tgtEl>
                                        <p:attrNameLst>
                                          <p:attrName>ppt_x</p:attrName>
                                        </p:attrNameLst>
                                      </p:cBhvr>
                                      <p:tavLst>
                                        <p:tav tm="0">
                                          <p:val>
                                            <p:strVal val="ppt_x"/>
                                          </p:val>
                                        </p:tav>
                                        <p:tav tm="100000">
                                          <p:val>
                                            <p:strVal val="ppt_x"/>
                                          </p:val>
                                        </p:tav>
                                      </p:tavLst>
                                    </p:anim>
                                    <p:anim calcmode="lin" valueType="num">
                                      <p:cBhvr>
                                        <p:cTn id="57" dur="500"/>
                                        <p:tgtEl>
                                          <p:spTgt spid="12"/>
                                        </p:tgtEl>
                                        <p:attrNameLst>
                                          <p:attrName>ppt_y</p:attrName>
                                        </p:attrNameLst>
                                      </p:cBhvr>
                                      <p:tavLst>
                                        <p:tav tm="0">
                                          <p:val>
                                            <p:strVal val="ppt_y"/>
                                          </p:val>
                                        </p:tav>
                                        <p:tav tm="100000">
                                          <p:val>
                                            <p:strVal val="ppt_y+.1"/>
                                          </p:val>
                                        </p:tav>
                                      </p:tavLst>
                                    </p:anim>
                                    <p:set>
                                      <p:cBhvr>
                                        <p:cTn id="58" dur="1" fill="hold">
                                          <p:stCondLst>
                                            <p:cond delay="499"/>
                                          </p:stCondLst>
                                        </p:cTn>
                                        <p:tgtEl>
                                          <p:spTgt spid="12"/>
                                        </p:tgtEl>
                                        <p:attrNameLst>
                                          <p:attrName>style.visibility</p:attrName>
                                        </p:attrNameLst>
                                      </p:cBhvr>
                                      <p:to>
                                        <p:strVal val="hidden"/>
                                      </p:to>
                                    </p:set>
                                  </p:childTnLst>
                                </p:cTn>
                              </p:par>
                              <p:par>
                                <p:cTn id="59" presetID="10" presetClass="entr" presetSubtype="0" fill="hold" grpId="0" nodeType="withEffect">
                                  <p:stCondLst>
                                    <p:cond delay="250"/>
                                  </p:stCondLst>
                                  <p:childTnLst>
                                    <p:set>
                                      <p:cBhvr>
                                        <p:cTn id="60" dur="1" fill="hold">
                                          <p:stCondLst>
                                            <p:cond delay="0"/>
                                          </p:stCondLst>
                                        </p:cTn>
                                        <p:tgtEl>
                                          <p:spTgt spid="30"/>
                                        </p:tgtEl>
                                        <p:attrNameLst>
                                          <p:attrName>style.visibility</p:attrName>
                                        </p:attrNameLst>
                                      </p:cBhvr>
                                      <p:to>
                                        <p:strVal val="visible"/>
                                      </p:to>
                                    </p:set>
                                    <p:animEffect transition="in" filter="fade">
                                      <p:cBhvr>
                                        <p:cTn id="61" dur="500"/>
                                        <p:tgtEl>
                                          <p:spTgt spid="30"/>
                                        </p:tgtEl>
                                      </p:cBhvr>
                                    </p:animEffect>
                                  </p:childTnLst>
                                </p:cTn>
                              </p:par>
                              <p:par>
                                <p:cTn id="62" presetID="42" presetClass="exit" presetSubtype="0" fill="hold" grpId="1" nodeType="withEffect">
                                  <p:stCondLst>
                                    <p:cond delay="250"/>
                                  </p:stCondLst>
                                  <p:childTnLst>
                                    <p:animEffect transition="out" filter="fade">
                                      <p:cBhvr>
                                        <p:cTn id="63" dur="500"/>
                                        <p:tgtEl>
                                          <p:spTgt spid="14"/>
                                        </p:tgtEl>
                                      </p:cBhvr>
                                    </p:animEffect>
                                    <p:anim calcmode="lin" valueType="num">
                                      <p:cBhvr>
                                        <p:cTn id="64" dur="500"/>
                                        <p:tgtEl>
                                          <p:spTgt spid="14"/>
                                        </p:tgtEl>
                                        <p:attrNameLst>
                                          <p:attrName>ppt_x</p:attrName>
                                        </p:attrNameLst>
                                      </p:cBhvr>
                                      <p:tavLst>
                                        <p:tav tm="0">
                                          <p:val>
                                            <p:strVal val="ppt_x"/>
                                          </p:val>
                                        </p:tav>
                                        <p:tav tm="100000">
                                          <p:val>
                                            <p:strVal val="ppt_x"/>
                                          </p:val>
                                        </p:tav>
                                      </p:tavLst>
                                    </p:anim>
                                    <p:anim calcmode="lin" valueType="num">
                                      <p:cBhvr>
                                        <p:cTn id="65" dur="500"/>
                                        <p:tgtEl>
                                          <p:spTgt spid="14"/>
                                        </p:tgtEl>
                                        <p:attrNameLst>
                                          <p:attrName>ppt_y</p:attrName>
                                        </p:attrNameLst>
                                      </p:cBhvr>
                                      <p:tavLst>
                                        <p:tav tm="0">
                                          <p:val>
                                            <p:strVal val="ppt_y"/>
                                          </p:val>
                                        </p:tav>
                                        <p:tav tm="100000">
                                          <p:val>
                                            <p:strVal val="ppt_y+.1"/>
                                          </p:val>
                                        </p:tav>
                                      </p:tavLst>
                                    </p:anim>
                                    <p:set>
                                      <p:cBhvr>
                                        <p:cTn id="66" dur="1" fill="hold">
                                          <p:stCondLst>
                                            <p:cond delay="499"/>
                                          </p:stCondLst>
                                        </p:cTn>
                                        <p:tgtEl>
                                          <p:spTgt spid="14"/>
                                        </p:tgtEl>
                                        <p:attrNameLst>
                                          <p:attrName>style.visibility</p:attrName>
                                        </p:attrNameLst>
                                      </p:cBhvr>
                                      <p:to>
                                        <p:strVal val="hidden"/>
                                      </p:to>
                                    </p:set>
                                  </p:childTnLst>
                                </p:cTn>
                              </p:par>
                              <p:par>
                                <p:cTn id="67" presetID="10" presetClass="entr" presetSubtype="0" fill="hold" grpId="0" nodeType="withEffect">
                                  <p:stCondLst>
                                    <p:cond delay="250"/>
                                  </p:stCondLst>
                                  <p:childTnLst>
                                    <p:set>
                                      <p:cBhvr>
                                        <p:cTn id="68" dur="1" fill="hold">
                                          <p:stCondLst>
                                            <p:cond delay="0"/>
                                          </p:stCondLst>
                                        </p:cTn>
                                        <p:tgtEl>
                                          <p:spTgt spid="6"/>
                                        </p:tgtEl>
                                        <p:attrNameLst>
                                          <p:attrName>style.visibility</p:attrName>
                                        </p:attrNameLst>
                                      </p:cBhvr>
                                      <p:to>
                                        <p:strVal val="visible"/>
                                      </p:to>
                                    </p:set>
                                    <p:animEffect transition="in" filter="fade">
                                      <p:cBhvr>
                                        <p:cTn id="69" dur="500"/>
                                        <p:tgtEl>
                                          <p:spTgt spid="6"/>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1" fill="hold" grpId="0" nodeType="clickEffect">
                                  <p:stCondLst>
                                    <p:cond delay="0"/>
                                  </p:stCondLst>
                                  <p:childTnLst>
                                    <p:set>
                                      <p:cBhvr>
                                        <p:cTn id="73" dur="1" fill="hold">
                                          <p:stCondLst>
                                            <p:cond delay="0"/>
                                          </p:stCondLst>
                                        </p:cTn>
                                        <p:tgtEl>
                                          <p:spTgt spid="22"/>
                                        </p:tgtEl>
                                        <p:attrNameLst>
                                          <p:attrName>style.visibility</p:attrName>
                                        </p:attrNameLst>
                                      </p:cBhvr>
                                      <p:to>
                                        <p:strVal val="visible"/>
                                      </p:to>
                                    </p:set>
                                    <p:animEffect transition="in" filter="wipe(up)">
                                      <p:cBhvr>
                                        <p:cTn id="74" dur="2000"/>
                                        <p:tgtEl>
                                          <p:spTgt spid="22"/>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grpId="0" nodeType="clickEffect">
                                  <p:stCondLst>
                                    <p:cond delay="0"/>
                                  </p:stCondLst>
                                  <p:childTnLst>
                                    <p:set>
                                      <p:cBhvr>
                                        <p:cTn id="78" dur="1" fill="hold">
                                          <p:stCondLst>
                                            <p:cond delay="0"/>
                                          </p:stCondLst>
                                        </p:cTn>
                                        <p:tgtEl>
                                          <p:spTgt spid="10"/>
                                        </p:tgtEl>
                                        <p:attrNameLst>
                                          <p:attrName>style.visibility</p:attrName>
                                        </p:attrNameLst>
                                      </p:cBhvr>
                                      <p:to>
                                        <p:strVal val="visible"/>
                                      </p:to>
                                    </p:set>
                                    <p:animEffect transition="in" filter="wipe(left)">
                                      <p:cBhvr>
                                        <p:cTn id="79" dur="750"/>
                                        <p:tgtEl>
                                          <p:spTgt spid="10"/>
                                        </p:tgtEl>
                                      </p:cBhvr>
                                    </p:animEffect>
                                  </p:childTnLst>
                                </p:cTn>
                              </p:par>
                            </p:childTnLst>
                          </p:cTn>
                        </p:par>
                        <p:par>
                          <p:cTn id="80" fill="hold">
                            <p:stCondLst>
                              <p:cond delay="750"/>
                            </p:stCondLst>
                            <p:childTnLst>
                              <p:par>
                                <p:cTn id="81" presetID="22" presetClass="entr" presetSubtype="4" fill="hold" grpId="0" nodeType="afterEffect">
                                  <p:stCondLst>
                                    <p:cond delay="250"/>
                                  </p:stCondLst>
                                  <p:childTnLst>
                                    <p:set>
                                      <p:cBhvr>
                                        <p:cTn id="82" dur="1" fill="hold">
                                          <p:stCondLst>
                                            <p:cond delay="0"/>
                                          </p:stCondLst>
                                        </p:cTn>
                                        <p:tgtEl>
                                          <p:spTgt spid="27"/>
                                        </p:tgtEl>
                                        <p:attrNameLst>
                                          <p:attrName>style.visibility</p:attrName>
                                        </p:attrNameLst>
                                      </p:cBhvr>
                                      <p:to>
                                        <p:strVal val="visible"/>
                                      </p:to>
                                    </p:set>
                                    <p:animEffect transition="in" filter="wipe(down)">
                                      <p:cBhvr>
                                        <p:cTn id="83" dur="500"/>
                                        <p:tgtEl>
                                          <p:spTgt spid="27"/>
                                        </p:tgtEl>
                                      </p:cBhvr>
                                    </p:animEffect>
                                  </p:childTnLst>
                                </p:cTn>
                              </p:par>
                            </p:childTnLst>
                          </p:cTn>
                        </p:par>
                        <p:par>
                          <p:cTn id="84" fill="hold">
                            <p:stCondLst>
                              <p:cond delay="1500"/>
                            </p:stCondLst>
                            <p:childTnLst>
                              <p:par>
                                <p:cTn id="85" presetID="22" presetClass="entr" presetSubtype="4" fill="hold" grpId="1" nodeType="afterEffect">
                                  <p:stCondLst>
                                    <p:cond delay="0"/>
                                  </p:stCondLst>
                                  <p:childTnLst>
                                    <p:set>
                                      <p:cBhvr>
                                        <p:cTn id="86" dur="1" fill="hold">
                                          <p:stCondLst>
                                            <p:cond delay="0"/>
                                          </p:stCondLst>
                                        </p:cTn>
                                        <p:tgtEl>
                                          <p:spTgt spid="18"/>
                                        </p:tgtEl>
                                        <p:attrNameLst>
                                          <p:attrName>style.visibility</p:attrName>
                                        </p:attrNameLst>
                                      </p:cBhvr>
                                      <p:to>
                                        <p:strVal val="visible"/>
                                      </p:to>
                                    </p:set>
                                    <p:animEffect transition="in" filter="wipe(down)">
                                      <p:cBhvr>
                                        <p:cTn id="87" dur="500"/>
                                        <p:tgtEl>
                                          <p:spTgt spid="18"/>
                                        </p:tgtEl>
                                      </p:cBhvr>
                                    </p:animEffect>
                                  </p:childTnLst>
                                </p:cTn>
                              </p:par>
                            </p:childTnLst>
                          </p:cTn>
                        </p:par>
                        <p:par>
                          <p:cTn id="88" fill="hold">
                            <p:stCondLst>
                              <p:cond delay="2000"/>
                            </p:stCondLst>
                            <p:childTnLst>
                              <p:par>
                                <p:cTn id="89" presetID="22" presetClass="entr" presetSubtype="4" fill="hold" grpId="0" nodeType="afterEffect">
                                  <p:stCondLst>
                                    <p:cond delay="0"/>
                                  </p:stCondLst>
                                  <p:childTnLst>
                                    <p:set>
                                      <p:cBhvr>
                                        <p:cTn id="90" dur="1" fill="hold">
                                          <p:stCondLst>
                                            <p:cond delay="0"/>
                                          </p:stCondLst>
                                        </p:cTn>
                                        <p:tgtEl>
                                          <p:spTgt spid="17"/>
                                        </p:tgtEl>
                                        <p:attrNameLst>
                                          <p:attrName>style.visibility</p:attrName>
                                        </p:attrNameLst>
                                      </p:cBhvr>
                                      <p:to>
                                        <p:strVal val="visible"/>
                                      </p:to>
                                    </p:set>
                                    <p:animEffect transition="in" filter="wipe(down)">
                                      <p:cBhvr>
                                        <p:cTn id="91" dur="500"/>
                                        <p:tgtEl>
                                          <p:spTgt spid="17"/>
                                        </p:tgtEl>
                                      </p:cBhvr>
                                    </p:animEffect>
                                  </p:childTnLst>
                                </p:cTn>
                              </p:par>
                            </p:childTnLst>
                          </p:cTn>
                        </p:par>
                        <p:par>
                          <p:cTn id="92" fill="hold">
                            <p:stCondLst>
                              <p:cond delay="2500"/>
                            </p:stCondLst>
                            <p:childTnLst>
                              <p:par>
                                <p:cTn id="93" presetID="22" presetClass="entr" presetSubtype="4" fill="hold" grpId="0" nodeType="afterEffect">
                                  <p:stCondLst>
                                    <p:cond delay="0"/>
                                  </p:stCondLst>
                                  <p:childTnLst>
                                    <p:set>
                                      <p:cBhvr>
                                        <p:cTn id="94" dur="1" fill="hold">
                                          <p:stCondLst>
                                            <p:cond delay="0"/>
                                          </p:stCondLst>
                                        </p:cTn>
                                        <p:tgtEl>
                                          <p:spTgt spid="19"/>
                                        </p:tgtEl>
                                        <p:attrNameLst>
                                          <p:attrName>style.visibility</p:attrName>
                                        </p:attrNameLst>
                                      </p:cBhvr>
                                      <p:to>
                                        <p:strVal val="visible"/>
                                      </p:to>
                                    </p:set>
                                    <p:animEffect transition="in" filter="wipe(down)">
                                      <p:cBhvr>
                                        <p:cTn id="95" dur="500"/>
                                        <p:tgtEl>
                                          <p:spTgt spid="19"/>
                                        </p:tgtEl>
                                      </p:cBhvr>
                                    </p:animEffect>
                                  </p:childTnLst>
                                </p:cTn>
                              </p:par>
                            </p:childTnLst>
                          </p:cTn>
                        </p:par>
                        <p:par>
                          <p:cTn id="96" fill="hold">
                            <p:stCondLst>
                              <p:cond delay="3000"/>
                            </p:stCondLst>
                            <p:childTnLst>
                              <p:par>
                                <p:cTn id="97" presetID="22" presetClass="entr" presetSubtype="4" fill="hold" grpId="0" nodeType="afterEffect">
                                  <p:stCondLst>
                                    <p:cond delay="0"/>
                                  </p:stCondLst>
                                  <p:childTnLst>
                                    <p:set>
                                      <p:cBhvr>
                                        <p:cTn id="98" dur="1" fill="hold">
                                          <p:stCondLst>
                                            <p:cond delay="0"/>
                                          </p:stCondLst>
                                        </p:cTn>
                                        <p:tgtEl>
                                          <p:spTgt spid="25"/>
                                        </p:tgtEl>
                                        <p:attrNameLst>
                                          <p:attrName>style.visibility</p:attrName>
                                        </p:attrNameLst>
                                      </p:cBhvr>
                                      <p:to>
                                        <p:strVal val="visible"/>
                                      </p:to>
                                    </p:set>
                                    <p:animEffect transition="in" filter="wipe(down)">
                                      <p:cBhvr>
                                        <p:cTn id="99" dur="500"/>
                                        <p:tgtEl>
                                          <p:spTgt spid="25"/>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1" fill="hold" grpId="0" nodeType="clickEffect">
                                  <p:stCondLst>
                                    <p:cond delay="0"/>
                                  </p:stCondLst>
                                  <p:childTnLst>
                                    <p:set>
                                      <p:cBhvr>
                                        <p:cTn id="103" dur="1" fill="hold">
                                          <p:stCondLst>
                                            <p:cond delay="0"/>
                                          </p:stCondLst>
                                        </p:cTn>
                                        <p:tgtEl>
                                          <p:spTgt spid="16"/>
                                        </p:tgtEl>
                                        <p:attrNameLst>
                                          <p:attrName>style.visibility</p:attrName>
                                        </p:attrNameLst>
                                      </p:cBhvr>
                                      <p:to>
                                        <p:strVal val="visible"/>
                                      </p:to>
                                    </p:set>
                                    <p:animEffect transition="in" filter="wipe(up)">
                                      <p:cBhvr>
                                        <p:cTn id="104" dur="500"/>
                                        <p:tgtEl>
                                          <p:spTgt spid="16"/>
                                        </p:tgtEl>
                                      </p:cBhvr>
                                    </p:animEffect>
                                  </p:childTnLst>
                                </p:cTn>
                              </p:par>
                              <p:par>
                                <p:cTn id="105" presetID="22" presetClass="entr" presetSubtype="1" fill="hold" grpId="0" nodeType="withEffect">
                                  <p:stCondLst>
                                    <p:cond delay="1000"/>
                                  </p:stCondLst>
                                  <p:childTnLst>
                                    <p:set>
                                      <p:cBhvr>
                                        <p:cTn id="106" dur="1" fill="hold">
                                          <p:stCondLst>
                                            <p:cond delay="0"/>
                                          </p:stCondLst>
                                        </p:cTn>
                                        <p:tgtEl>
                                          <p:spTgt spid="21"/>
                                        </p:tgtEl>
                                        <p:attrNameLst>
                                          <p:attrName>style.visibility</p:attrName>
                                        </p:attrNameLst>
                                      </p:cBhvr>
                                      <p:to>
                                        <p:strVal val="visible"/>
                                      </p:to>
                                    </p:set>
                                    <p:animEffect transition="in" filter="wipe(up)">
                                      <p:cBhvr>
                                        <p:cTn id="107" dur="500"/>
                                        <p:tgtEl>
                                          <p:spTgt spid="21"/>
                                        </p:tgtEl>
                                      </p:cBhvr>
                                    </p:animEffect>
                                  </p:childTnLst>
                                </p:cTn>
                              </p:par>
                              <p:par>
                                <p:cTn id="108" presetID="42" presetClass="path" presetSubtype="0" accel="50000" decel="50000" fill="hold" grpId="0" nodeType="withEffect">
                                  <p:stCondLst>
                                    <p:cond delay="500"/>
                                  </p:stCondLst>
                                  <p:childTnLst>
                                    <p:animMotion origin="layout" path="M 1.11111E-6 2.59259E-6 L 0.08646 -0.20787 " pathEditMode="relative" rAng="0" ptsTypes="AA">
                                      <p:cBhvr>
                                        <p:cTn id="109" dur="2000" fill="hold"/>
                                        <p:tgtEl>
                                          <p:spTgt spid="18"/>
                                        </p:tgtEl>
                                        <p:attrNameLst>
                                          <p:attrName>ppt_x</p:attrName>
                                          <p:attrName>ppt_y</p:attrName>
                                        </p:attrNameLst>
                                      </p:cBhvr>
                                      <p:rCtr x="4323" y="-10394"/>
                                    </p:animMotion>
                                  </p:childTnLst>
                                </p:cTn>
                              </p:par>
                              <p:par>
                                <p:cTn id="110" presetID="10" presetClass="exit" presetSubtype="0" fill="hold" grpId="2" nodeType="withEffect">
                                  <p:stCondLst>
                                    <p:cond delay="1250"/>
                                  </p:stCondLst>
                                  <p:childTnLst>
                                    <p:animEffect transition="out" filter="fade">
                                      <p:cBhvr>
                                        <p:cTn id="111" dur="500"/>
                                        <p:tgtEl>
                                          <p:spTgt spid="18"/>
                                        </p:tgtEl>
                                      </p:cBhvr>
                                    </p:animEffect>
                                    <p:set>
                                      <p:cBhvr>
                                        <p:cTn id="112" dur="1" fill="hold">
                                          <p:stCondLst>
                                            <p:cond delay="499"/>
                                          </p:stCondLst>
                                        </p:cTn>
                                        <p:tgtEl>
                                          <p:spTgt spid="18"/>
                                        </p:tgtEl>
                                        <p:attrNameLst>
                                          <p:attrName>style.visibility</p:attrName>
                                        </p:attrNameLst>
                                      </p:cBhvr>
                                      <p:to>
                                        <p:strVal val="hidden"/>
                                      </p:to>
                                    </p:set>
                                  </p:childTnLst>
                                </p:cTn>
                              </p:par>
                              <p:par>
                                <p:cTn id="113" presetID="31" presetClass="entr" presetSubtype="0" fill="hold" grpId="0" nodeType="withEffect">
                                  <p:stCondLst>
                                    <p:cond delay="1250"/>
                                  </p:stCondLst>
                                  <p:childTnLst>
                                    <p:set>
                                      <p:cBhvr>
                                        <p:cTn id="114" dur="1" fill="hold">
                                          <p:stCondLst>
                                            <p:cond delay="0"/>
                                          </p:stCondLst>
                                        </p:cTn>
                                        <p:tgtEl>
                                          <p:spTgt spid="24"/>
                                        </p:tgtEl>
                                        <p:attrNameLst>
                                          <p:attrName>style.visibility</p:attrName>
                                        </p:attrNameLst>
                                      </p:cBhvr>
                                      <p:to>
                                        <p:strVal val="visible"/>
                                      </p:to>
                                    </p:set>
                                    <p:anim calcmode="lin" valueType="num">
                                      <p:cBhvr>
                                        <p:cTn id="115" dur="500" fill="hold"/>
                                        <p:tgtEl>
                                          <p:spTgt spid="24"/>
                                        </p:tgtEl>
                                        <p:attrNameLst>
                                          <p:attrName>ppt_w</p:attrName>
                                        </p:attrNameLst>
                                      </p:cBhvr>
                                      <p:tavLst>
                                        <p:tav tm="0">
                                          <p:val>
                                            <p:fltVal val="0"/>
                                          </p:val>
                                        </p:tav>
                                        <p:tav tm="100000">
                                          <p:val>
                                            <p:strVal val="#ppt_w"/>
                                          </p:val>
                                        </p:tav>
                                      </p:tavLst>
                                    </p:anim>
                                    <p:anim calcmode="lin" valueType="num">
                                      <p:cBhvr>
                                        <p:cTn id="116" dur="500" fill="hold"/>
                                        <p:tgtEl>
                                          <p:spTgt spid="24"/>
                                        </p:tgtEl>
                                        <p:attrNameLst>
                                          <p:attrName>ppt_h</p:attrName>
                                        </p:attrNameLst>
                                      </p:cBhvr>
                                      <p:tavLst>
                                        <p:tav tm="0">
                                          <p:val>
                                            <p:fltVal val="0"/>
                                          </p:val>
                                        </p:tav>
                                        <p:tav tm="100000">
                                          <p:val>
                                            <p:strVal val="#ppt_h"/>
                                          </p:val>
                                        </p:tav>
                                      </p:tavLst>
                                    </p:anim>
                                    <p:anim calcmode="lin" valueType="num">
                                      <p:cBhvr>
                                        <p:cTn id="117" dur="500" fill="hold"/>
                                        <p:tgtEl>
                                          <p:spTgt spid="24"/>
                                        </p:tgtEl>
                                        <p:attrNameLst>
                                          <p:attrName>style.rotation</p:attrName>
                                        </p:attrNameLst>
                                      </p:cBhvr>
                                      <p:tavLst>
                                        <p:tav tm="0">
                                          <p:val>
                                            <p:fltVal val="90"/>
                                          </p:val>
                                        </p:tav>
                                        <p:tav tm="100000">
                                          <p:val>
                                            <p:fltVal val="0"/>
                                          </p:val>
                                        </p:tav>
                                      </p:tavLst>
                                    </p:anim>
                                    <p:animEffect transition="in" filter="fade">
                                      <p:cBhvr>
                                        <p:cTn id="118" dur="500"/>
                                        <p:tgtEl>
                                          <p:spTgt spid="24"/>
                                        </p:tgtEl>
                                      </p:cBhvr>
                                    </p:animEffect>
                                  </p:childTnLst>
                                </p:cTn>
                              </p:par>
                              <p:par>
                                <p:cTn id="119" presetID="42" presetClass="path" presetSubtype="0" accel="50000" decel="50000" fill="hold" grpId="2" nodeType="withEffect">
                                  <p:stCondLst>
                                    <p:cond delay="500"/>
                                  </p:stCondLst>
                                  <p:childTnLst>
                                    <p:animMotion origin="layout" path="M 8.33333E-7 -3.7037E-6 L -0.06163 -0.21041 " pathEditMode="relative" rAng="0" ptsTypes="AA">
                                      <p:cBhvr>
                                        <p:cTn id="120" dur="2000" fill="hold"/>
                                        <p:tgtEl>
                                          <p:spTgt spid="19"/>
                                        </p:tgtEl>
                                        <p:attrNameLst>
                                          <p:attrName>ppt_x</p:attrName>
                                          <p:attrName>ppt_y</p:attrName>
                                        </p:attrNameLst>
                                      </p:cBhvr>
                                      <p:rCtr x="-3090" y="-10532"/>
                                    </p:animMotion>
                                  </p:childTnLst>
                                </p:cTn>
                              </p:par>
                              <p:par>
                                <p:cTn id="121" presetID="10" presetClass="exit" presetSubtype="0" fill="hold" grpId="1" nodeType="withEffect">
                                  <p:stCondLst>
                                    <p:cond delay="1750"/>
                                  </p:stCondLst>
                                  <p:childTnLst>
                                    <p:animEffect transition="out" filter="fade">
                                      <p:cBhvr>
                                        <p:cTn id="122" dur="500"/>
                                        <p:tgtEl>
                                          <p:spTgt spid="19"/>
                                        </p:tgtEl>
                                      </p:cBhvr>
                                    </p:animEffect>
                                    <p:set>
                                      <p:cBhvr>
                                        <p:cTn id="123" dur="1" fill="hold">
                                          <p:stCondLst>
                                            <p:cond delay="499"/>
                                          </p:stCondLst>
                                        </p:cTn>
                                        <p:tgtEl>
                                          <p:spTgt spid="19"/>
                                        </p:tgtEl>
                                        <p:attrNameLst>
                                          <p:attrName>style.visibility</p:attrName>
                                        </p:attrNameLst>
                                      </p:cBhvr>
                                      <p:to>
                                        <p:strVal val="hidden"/>
                                      </p:to>
                                    </p:set>
                                  </p:childTnLst>
                                </p:cTn>
                              </p:par>
                              <p:par>
                                <p:cTn id="124" presetID="31" presetClass="entr" presetSubtype="0" fill="hold" grpId="0" nodeType="withEffect">
                                  <p:stCondLst>
                                    <p:cond delay="1750"/>
                                  </p:stCondLst>
                                  <p:childTnLst>
                                    <p:set>
                                      <p:cBhvr>
                                        <p:cTn id="125" dur="1" fill="hold">
                                          <p:stCondLst>
                                            <p:cond delay="0"/>
                                          </p:stCondLst>
                                        </p:cTn>
                                        <p:tgtEl>
                                          <p:spTgt spid="8"/>
                                        </p:tgtEl>
                                        <p:attrNameLst>
                                          <p:attrName>style.visibility</p:attrName>
                                        </p:attrNameLst>
                                      </p:cBhvr>
                                      <p:to>
                                        <p:strVal val="visible"/>
                                      </p:to>
                                    </p:set>
                                    <p:anim calcmode="lin" valueType="num">
                                      <p:cBhvr>
                                        <p:cTn id="126" dur="500" fill="hold"/>
                                        <p:tgtEl>
                                          <p:spTgt spid="8"/>
                                        </p:tgtEl>
                                        <p:attrNameLst>
                                          <p:attrName>ppt_w</p:attrName>
                                        </p:attrNameLst>
                                      </p:cBhvr>
                                      <p:tavLst>
                                        <p:tav tm="0">
                                          <p:val>
                                            <p:fltVal val="0"/>
                                          </p:val>
                                        </p:tav>
                                        <p:tav tm="100000">
                                          <p:val>
                                            <p:strVal val="#ppt_w"/>
                                          </p:val>
                                        </p:tav>
                                      </p:tavLst>
                                    </p:anim>
                                    <p:anim calcmode="lin" valueType="num">
                                      <p:cBhvr>
                                        <p:cTn id="127" dur="500" fill="hold"/>
                                        <p:tgtEl>
                                          <p:spTgt spid="8"/>
                                        </p:tgtEl>
                                        <p:attrNameLst>
                                          <p:attrName>ppt_h</p:attrName>
                                        </p:attrNameLst>
                                      </p:cBhvr>
                                      <p:tavLst>
                                        <p:tav tm="0">
                                          <p:val>
                                            <p:fltVal val="0"/>
                                          </p:val>
                                        </p:tav>
                                        <p:tav tm="100000">
                                          <p:val>
                                            <p:strVal val="#ppt_h"/>
                                          </p:val>
                                        </p:tav>
                                      </p:tavLst>
                                    </p:anim>
                                    <p:anim calcmode="lin" valueType="num">
                                      <p:cBhvr>
                                        <p:cTn id="128" dur="500" fill="hold"/>
                                        <p:tgtEl>
                                          <p:spTgt spid="8"/>
                                        </p:tgtEl>
                                        <p:attrNameLst>
                                          <p:attrName>style.rotation</p:attrName>
                                        </p:attrNameLst>
                                      </p:cBhvr>
                                      <p:tavLst>
                                        <p:tav tm="0">
                                          <p:val>
                                            <p:fltVal val="90"/>
                                          </p:val>
                                        </p:tav>
                                        <p:tav tm="100000">
                                          <p:val>
                                            <p:fltVal val="0"/>
                                          </p:val>
                                        </p:tav>
                                      </p:tavLst>
                                    </p:anim>
                                    <p:animEffect transition="in" filter="fade">
                                      <p:cBhvr>
                                        <p:cTn id="129" dur="500"/>
                                        <p:tgtEl>
                                          <p:spTgt spid="8"/>
                                        </p:tgtEl>
                                      </p:cBhvr>
                                    </p:animEffect>
                                  </p:childTnLst>
                                </p:cTn>
                              </p:par>
                              <p:par>
                                <p:cTn id="130" presetID="22" presetClass="entr" presetSubtype="1" fill="hold" grpId="0" nodeType="withEffect">
                                  <p:stCondLst>
                                    <p:cond delay="500"/>
                                  </p:stCondLst>
                                  <p:childTnLst>
                                    <p:set>
                                      <p:cBhvr>
                                        <p:cTn id="131" dur="1" fill="hold">
                                          <p:stCondLst>
                                            <p:cond delay="0"/>
                                          </p:stCondLst>
                                        </p:cTn>
                                        <p:tgtEl>
                                          <p:spTgt spid="28"/>
                                        </p:tgtEl>
                                        <p:attrNameLst>
                                          <p:attrName>style.visibility</p:attrName>
                                        </p:attrNameLst>
                                      </p:cBhvr>
                                      <p:to>
                                        <p:strVal val="visible"/>
                                      </p:to>
                                    </p:set>
                                    <p:animEffect transition="in" filter="wipe(up)">
                                      <p:cBhvr>
                                        <p:cTn id="132" dur="1750"/>
                                        <p:tgtEl>
                                          <p:spTgt spid="28"/>
                                        </p:tgtEl>
                                      </p:cBhvr>
                                    </p:animEffect>
                                  </p:childTnLst>
                                </p:cTn>
                              </p:par>
                            </p:childTnLst>
                          </p:cTn>
                        </p:par>
                      </p:childTnLst>
                    </p:cTn>
                  </p:par>
                  <p:par>
                    <p:cTn id="133" fill="hold">
                      <p:stCondLst>
                        <p:cond delay="indefinite"/>
                      </p:stCondLst>
                      <p:childTnLst>
                        <p:par>
                          <p:cTn id="134" fill="hold">
                            <p:stCondLst>
                              <p:cond delay="0"/>
                            </p:stCondLst>
                            <p:childTnLst>
                              <p:par>
                                <p:cTn id="135" presetID="22" presetClass="entr" presetSubtype="1" fill="hold" grpId="0" nodeType="clickEffect">
                                  <p:stCondLst>
                                    <p:cond delay="0"/>
                                  </p:stCondLst>
                                  <p:childTnLst>
                                    <p:set>
                                      <p:cBhvr>
                                        <p:cTn id="136" dur="1" fill="hold">
                                          <p:stCondLst>
                                            <p:cond delay="0"/>
                                          </p:stCondLst>
                                        </p:cTn>
                                        <p:tgtEl>
                                          <p:spTgt spid="23"/>
                                        </p:tgtEl>
                                        <p:attrNameLst>
                                          <p:attrName>style.visibility</p:attrName>
                                        </p:attrNameLst>
                                      </p:cBhvr>
                                      <p:to>
                                        <p:strVal val="visible"/>
                                      </p:to>
                                    </p:set>
                                    <p:animEffect transition="in" filter="wipe(up)">
                                      <p:cBhvr>
                                        <p:cTn id="137" dur="2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p:bldP spid="10" grpId="0"/>
      <p:bldP spid="11" grpId="0" animBg="1"/>
      <p:bldP spid="11" grpId="1" animBg="1"/>
      <p:bldP spid="12" grpId="0" animBg="1"/>
      <p:bldP spid="12" grpId="1" animBg="1"/>
      <p:bldP spid="13" grpId="0" animBg="1"/>
      <p:bldP spid="13" grpId="1" animBg="1"/>
      <p:bldP spid="14" grpId="0" animBg="1"/>
      <p:bldP spid="14" grpId="1" animBg="1"/>
      <p:bldP spid="15" grpId="0" animBg="1"/>
      <p:bldP spid="16" grpId="0" animBg="1"/>
      <p:bldP spid="17" grpId="0" animBg="1"/>
      <p:bldP spid="18" grpId="0" animBg="1"/>
      <p:bldP spid="18" grpId="1" animBg="1"/>
      <p:bldP spid="18" grpId="2" animBg="1"/>
      <p:bldP spid="19" grpId="0" animBg="1"/>
      <p:bldP spid="19" grpId="1" animBg="1"/>
      <p:bldP spid="19" grpId="2" animBg="1"/>
      <p:bldP spid="20" grpId="0"/>
      <p:bldP spid="21" grpId="0"/>
      <p:bldP spid="22" grpId="0"/>
      <p:bldP spid="23" grpId="0"/>
      <p:bldP spid="24" grpId="0" animBg="1"/>
      <p:bldP spid="25" grpId="0" animBg="1"/>
      <p:bldP spid="26" grpId="0" animBg="1"/>
      <p:bldP spid="27" grpId="0" animBg="1"/>
      <p:bldP spid="28" grpId="0"/>
      <p:bldP spid="29" grpId="0" animBg="1"/>
      <p:bldP spid="3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ctrTitle"/>
          </p:nvPr>
        </p:nvSpPr>
        <p:spPr>
          <a:xfrm>
            <a:off x="685800" y="1310903"/>
            <a:ext cx="7772400" cy="1470025"/>
          </a:xfrm>
        </p:spPr>
        <p:txBody>
          <a:bodyPr/>
          <a:lstStyle/>
          <a:p>
            <a:r>
              <a:rPr kumimoji="1" lang="ja-JP" altLang="en-US" dirty="0" smtClean="0"/>
              <a:t>保証人の保護の法理</a:t>
            </a:r>
            <a:endParaRPr kumimoji="1" lang="ja-JP" altLang="en-US" dirty="0"/>
          </a:p>
        </p:txBody>
      </p:sp>
      <p:sp>
        <p:nvSpPr>
          <p:cNvPr id="7" name="サブタイトル 6"/>
          <p:cNvSpPr>
            <a:spLocks noGrp="1"/>
          </p:cNvSpPr>
          <p:nvPr>
            <p:ph type="subTitle" idx="1"/>
          </p:nvPr>
        </p:nvSpPr>
        <p:spPr>
          <a:xfrm>
            <a:off x="1051560" y="3429000"/>
            <a:ext cx="7040880" cy="1752600"/>
          </a:xfrm>
        </p:spPr>
        <p:txBody>
          <a:bodyPr>
            <a:normAutofit/>
          </a:bodyPr>
          <a:lstStyle/>
          <a:p>
            <a:pPr marL="457200" indent="-457200" algn="l">
              <a:buFont typeface="Wingdings" panose="05000000000000000000" pitchFamily="2" charset="2"/>
              <a:buChar char="n"/>
            </a:pPr>
            <a:r>
              <a:rPr kumimoji="1" lang="ja-JP" altLang="en-US" dirty="0" smtClean="0">
                <a:solidFill>
                  <a:schemeClr val="tx1"/>
                </a:solidFill>
              </a:rPr>
              <a:t>保証人の保護はなぜ必要か</a:t>
            </a:r>
            <a:r>
              <a:rPr kumimoji="1" lang="en-US" altLang="ja-JP" dirty="0" smtClean="0">
                <a:solidFill>
                  <a:schemeClr val="tx1"/>
                </a:solidFill>
              </a:rPr>
              <a:t>?</a:t>
            </a:r>
          </a:p>
          <a:p>
            <a:pPr marL="457200" indent="-457200" algn="l">
              <a:buFont typeface="Wingdings" panose="05000000000000000000" pitchFamily="2" charset="2"/>
              <a:buChar char="n"/>
            </a:pPr>
            <a:r>
              <a:rPr lang="ja-JP" altLang="en-US" dirty="0">
                <a:solidFill>
                  <a:schemeClr val="tx1"/>
                </a:solidFill>
              </a:rPr>
              <a:t>保証人</a:t>
            </a:r>
            <a:r>
              <a:rPr lang="ja-JP" altLang="en-US" dirty="0" smtClean="0">
                <a:solidFill>
                  <a:schemeClr val="tx1"/>
                </a:solidFill>
              </a:rPr>
              <a:t>の</a:t>
            </a:r>
            <a:r>
              <a:rPr lang="ja-JP" altLang="en-US" dirty="0">
                <a:solidFill>
                  <a:schemeClr val="tx1"/>
                </a:solidFill>
              </a:rPr>
              <a:t>保護の</a:t>
            </a:r>
            <a:r>
              <a:rPr lang="ja-JP" altLang="en-US" dirty="0" smtClean="0">
                <a:solidFill>
                  <a:schemeClr val="tx1"/>
                </a:solidFill>
              </a:rPr>
              <a:t>法理の構造は何か</a:t>
            </a:r>
            <a:r>
              <a:rPr lang="en-US" altLang="ja-JP" dirty="0" smtClean="0">
                <a:solidFill>
                  <a:schemeClr val="tx1"/>
                </a:solidFill>
              </a:rPr>
              <a:t>?</a:t>
            </a:r>
          </a:p>
          <a:p>
            <a:pPr marL="457200" indent="-457200" algn="l">
              <a:buFont typeface="Wingdings" panose="05000000000000000000" pitchFamily="2" charset="2"/>
              <a:buChar char="n"/>
            </a:pPr>
            <a:r>
              <a:rPr kumimoji="1" lang="ja-JP" altLang="en-US" dirty="0" smtClean="0">
                <a:solidFill>
                  <a:schemeClr val="tx1"/>
                </a:solidFill>
              </a:rPr>
              <a:t>保証の規定は，片面的強行規定か</a:t>
            </a:r>
            <a:r>
              <a:rPr kumimoji="1" lang="en-US" altLang="ja-JP" dirty="0" smtClean="0">
                <a:solidFill>
                  <a:schemeClr val="tx1"/>
                </a:solidFill>
              </a:rPr>
              <a:t>?</a:t>
            </a:r>
            <a:endParaRPr kumimoji="1" lang="ja-JP" altLang="en-US" dirty="0">
              <a:solidFill>
                <a:schemeClr val="tx1"/>
              </a:solidFill>
            </a:endParaRPr>
          </a:p>
        </p:txBody>
      </p:sp>
      <p:sp>
        <p:nvSpPr>
          <p:cNvPr id="3" name="日付プレースホルダー 2"/>
          <p:cNvSpPr>
            <a:spLocks noGrp="1"/>
          </p:cNvSpPr>
          <p:nvPr>
            <p:ph type="dt" sz="half" idx="10"/>
          </p:nvPr>
        </p:nvSpPr>
        <p:spPr/>
        <p:txBody>
          <a:bodyPr/>
          <a:lstStyle/>
          <a:p>
            <a:fld id="{63A7395D-0C1C-4580-B058-7A9228090D7C}" type="datetime1">
              <a:rPr kumimoji="1" lang="ja-JP" altLang="en-US" smtClean="0"/>
              <a:t>2015/6/27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8</a:t>
            </a:fld>
            <a:endParaRPr kumimoji="1" lang="ja-JP" altLang="en-US"/>
          </a:p>
        </p:txBody>
      </p:sp>
    </p:spTree>
    <p:extLst>
      <p:ext uri="{BB962C8B-B14F-4D97-AF65-F5344CB8AC3E}">
        <p14:creationId xmlns:p14="http://schemas.microsoft.com/office/powerpoint/2010/main" val="2818195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75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10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1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保証の付従性とは何か</a:t>
            </a:r>
            <a:r>
              <a:rPr kumimoji="1" lang="en-US" altLang="ja-JP" dirty="0" smtClean="0"/>
              <a:t>?</a:t>
            </a:r>
            <a:endParaRPr kumimoji="1" lang="ja-JP" altLang="en-US" dirty="0"/>
          </a:p>
        </p:txBody>
      </p:sp>
      <p:sp>
        <p:nvSpPr>
          <p:cNvPr id="3" name="日付プレースホルダー 2"/>
          <p:cNvSpPr>
            <a:spLocks noGrp="1"/>
          </p:cNvSpPr>
          <p:nvPr>
            <p:ph type="dt" sz="half" idx="10"/>
          </p:nvPr>
        </p:nvSpPr>
        <p:spPr/>
        <p:txBody>
          <a:bodyPr/>
          <a:lstStyle/>
          <a:p>
            <a:fld id="{A50B6608-A85B-4CC4-A763-4475CDB4CC0F}" type="datetime1">
              <a:rPr kumimoji="1" lang="ja-JP" altLang="en-US" smtClean="0"/>
              <a:t>2015/6/27</a:t>
            </a:fld>
            <a:endParaRPr kumimoji="1" lang="ja-JP" altLang="en-US"/>
          </a:p>
        </p:txBody>
      </p:sp>
      <p:sp>
        <p:nvSpPr>
          <p:cNvPr id="4" name="フッター プレースホルダー 3"/>
          <p:cNvSpPr>
            <a:spLocks noGrp="1"/>
          </p:cNvSpPr>
          <p:nvPr>
            <p:ph type="ftr" sz="quarter" idx="11"/>
          </p:nvPr>
        </p:nvSpPr>
        <p:spPr/>
        <p:txBody>
          <a:bodyPr/>
          <a:lstStyle/>
          <a:p>
            <a:r>
              <a:rPr lang="en-US" altLang="ja-JP" smtClean="0"/>
              <a:t>Lecture on Obligation 2015</a:t>
            </a:r>
            <a:endParaRPr lang="ja-JP" altLang="en-US" dirty="0" smtClean="0"/>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9</a:t>
            </a:fld>
            <a:endParaRPr kumimoji="1" lang="ja-JP" altLang="en-US"/>
          </a:p>
        </p:txBody>
      </p:sp>
      <p:sp>
        <p:nvSpPr>
          <p:cNvPr id="6" name="上矢印 5"/>
          <p:cNvSpPr/>
          <p:nvPr/>
        </p:nvSpPr>
        <p:spPr>
          <a:xfrm rot="1236452">
            <a:off x="2642843" y="3658696"/>
            <a:ext cx="954254" cy="896835"/>
          </a:xfrm>
          <a:prstGeom prst="upArrow">
            <a:avLst/>
          </a:prstGeom>
          <a:ln>
            <a:prstDash val="sysDash"/>
          </a:ln>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050" dirty="0" smtClean="0"/>
              <a:t>0</a:t>
            </a:r>
            <a:r>
              <a:rPr lang="ja-JP" altLang="en-US" sz="1050" dirty="0" smtClean="0"/>
              <a:t>円</a:t>
            </a:r>
            <a:endParaRPr lang="ja-JP" altLang="en-US" sz="1050" dirty="0"/>
          </a:p>
        </p:txBody>
      </p:sp>
      <p:sp>
        <p:nvSpPr>
          <p:cNvPr id="7" name="上矢印 6"/>
          <p:cNvSpPr/>
          <p:nvPr/>
        </p:nvSpPr>
        <p:spPr>
          <a:xfrm rot="20251076">
            <a:off x="1311100" y="3624542"/>
            <a:ext cx="963095" cy="911437"/>
          </a:xfrm>
          <a:prstGeom prst="upArrow">
            <a:avLst/>
          </a:prstGeom>
          <a:solidFill>
            <a:schemeClr val="bg1"/>
          </a:solidFill>
          <a:ln w="19050">
            <a:solidFill>
              <a:schemeClr val="bg2">
                <a:lumMod val="25000"/>
              </a:schemeClr>
            </a:solidFill>
            <a:prstDash val="sysDash"/>
          </a:ln>
        </p:spPr>
        <p:style>
          <a:lnRef idx="1">
            <a:schemeClr val="dk1"/>
          </a:lnRef>
          <a:fillRef idx="2">
            <a:schemeClr val="dk1"/>
          </a:fillRef>
          <a:effectRef idx="1">
            <a:schemeClr val="dk1"/>
          </a:effectRef>
          <a:fontRef idx="minor">
            <a:schemeClr val="dk1"/>
          </a:fontRef>
        </p:style>
        <p:txBody>
          <a:bodyPr rtlCol="0" anchor="ctr"/>
          <a:lstStyle/>
          <a:p>
            <a:pPr algn="ctr"/>
            <a:r>
              <a:rPr lang="en-US" altLang="ja-JP" sz="1050" dirty="0" smtClean="0"/>
              <a:t>0</a:t>
            </a:r>
            <a:r>
              <a:rPr kumimoji="1" lang="ja-JP" altLang="en-US" sz="1050" dirty="0" smtClean="0"/>
              <a:t>円</a:t>
            </a:r>
            <a:endParaRPr kumimoji="1" lang="ja-JP" altLang="en-US" sz="1050" dirty="0"/>
          </a:p>
        </p:txBody>
      </p:sp>
      <p:sp>
        <p:nvSpPr>
          <p:cNvPr id="8" name="左矢印 7"/>
          <p:cNvSpPr/>
          <p:nvPr/>
        </p:nvSpPr>
        <p:spPr>
          <a:xfrm>
            <a:off x="6228184" y="2276872"/>
            <a:ext cx="1144496" cy="936104"/>
          </a:xfrm>
          <a:prstGeom prst="lef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en-US" altLang="ja-JP" sz="1200" dirty="0" smtClean="0"/>
              <a:t>1000</a:t>
            </a:r>
            <a:r>
              <a:rPr kumimoji="1" lang="ja-JP" altLang="en-US" sz="1200" dirty="0" smtClean="0"/>
              <a:t>万円</a:t>
            </a:r>
            <a:endParaRPr kumimoji="1" lang="ja-JP" altLang="en-US" sz="1200" dirty="0"/>
          </a:p>
        </p:txBody>
      </p:sp>
      <p:sp>
        <p:nvSpPr>
          <p:cNvPr id="9" name="テキスト プレースホルダー 6"/>
          <p:cNvSpPr txBox="1">
            <a:spLocks/>
          </p:cNvSpPr>
          <p:nvPr/>
        </p:nvSpPr>
        <p:spPr>
          <a:xfrm>
            <a:off x="674628" y="1463105"/>
            <a:ext cx="3249300" cy="453727"/>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mtClean="0"/>
              <a:t>債務者が弁済した場合</a:t>
            </a:r>
            <a:endParaRPr lang="ja-JP" altLang="en-US" dirty="0"/>
          </a:p>
        </p:txBody>
      </p:sp>
      <p:sp>
        <p:nvSpPr>
          <p:cNvPr id="10" name="テキスト プレースホルダー 8"/>
          <p:cNvSpPr txBox="1">
            <a:spLocks/>
          </p:cNvSpPr>
          <p:nvPr/>
        </p:nvSpPr>
        <p:spPr>
          <a:xfrm>
            <a:off x="5004048" y="1463105"/>
            <a:ext cx="3250576" cy="453727"/>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Clr>
                <a:schemeClr val="tx2"/>
              </a:buClr>
              <a:buFont typeface="Wingdings" panose="05000000000000000000" pitchFamily="2" charset="2"/>
              <a:buChar char="n"/>
              <a:defRPr kumimoji="1" sz="3200" kern="1200">
                <a:solidFill>
                  <a:schemeClr val="tx1"/>
                </a:solidFill>
                <a:latin typeface="+mn-lt"/>
                <a:ea typeface="+mn-ea"/>
                <a:cs typeface="+mn-cs"/>
              </a:defRPr>
            </a:lvl1pPr>
            <a:lvl2pPr marL="742950" indent="-285750" algn="l" defTabSz="914400" rtl="0" eaLnBrk="1" latinLnBrk="0" hangingPunct="1">
              <a:spcBef>
                <a:spcPct val="20000"/>
              </a:spcBef>
              <a:buClr>
                <a:srgbClr val="FF0000"/>
              </a:buClr>
              <a:buFont typeface="Wingdings" panose="05000000000000000000" pitchFamily="2" charset="2"/>
              <a:buChar char="n"/>
              <a:defRPr kumimoji="1" sz="28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Wingdings" panose="05000000000000000000" pitchFamily="2" charset="2"/>
              <a:buChar char="n"/>
              <a:defRPr kumimoji="1" sz="2400" kern="1200">
                <a:solidFill>
                  <a:schemeClr val="tx1"/>
                </a:solidFill>
                <a:latin typeface="+mn-lt"/>
                <a:ea typeface="+mn-ea"/>
                <a:cs typeface="+mn-cs"/>
              </a:defRPr>
            </a:lvl3pPr>
            <a:lvl4pPr marL="1600200" indent="-228600" algn="l" defTabSz="914400" rtl="0" eaLnBrk="1" latinLnBrk="0" hangingPunct="1">
              <a:spcBef>
                <a:spcPct val="20000"/>
              </a:spcBef>
              <a:buClr>
                <a:srgbClr val="FF0000"/>
              </a:buClr>
              <a:buFont typeface="Wingdings" panose="05000000000000000000" pitchFamily="2" charset="2"/>
              <a:buChar char="n"/>
              <a:defRPr kumimoji="1" sz="20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Wingdings" panose="05000000000000000000" pitchFamily="2" charset="2"/>
              <a:buChar char="n"/>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lgn="ctr"/>
            <a:r>
              <a:rPr lang="ja-JP" altLang="en-US" smtClean="0"/>
              <a:t>保証人が弁済した場合</a:t>
            </a:r>
            <a:endParaRPr lang="ja-JP" altLang="en-US" dirty="0"/>
          </a:p>
        </p:txBody>
      </p:sp>
      <p:sp>
        <p:nvSpPr>
          <p:cNvPr id="11" name="正方形/長方形 10"/>
          <p:cNvSpPr/>
          <p:nvPr/>
        </p:nvSpPr>
        <p:spPr>
          <a:xfrm>
            <a:off x="755576" y="1916832"/>
            <a:ext cx="1152128" cy="1720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債務者</a:t>
            </a:r>
            <a:endParaRPr kumimoji="1" lang="ja-JP" altLang="en-US" dirty="0"/>
          </a:p>
        </p:txBody>
      </p:sp>
      <p:sp>
        <p:nvSpPr>
          <p:cNvPr id="12" name="正方形/長方形 11"/>
          <p:cNvSpPr/>
          <p:nvPr/>
        </p:nvSpPr>
        <p:spPr>
          <a:xfrm>
            <a:off x="2987824" y="1920528"/>
            <a:ext cx="1152128" cy="1720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保証人</a:t>
            </a:r>
            <a:endParaRPr kumimoji="1" lang="ja-JP" altLang="en-US" dirty="0"/>
          </a:p>
        </p:txBody>
      </p:sp>
      <p:sp>
        <p:nvSpPr>
          <p:cNvPr id="13" name="上矢印 12"/>
          <p:cNvSpPr/>
          <p:nvPr/>
        </p:nvSpPr>
        <p:spPr>
          <a:xfrm rot="20251076">
            <a:off x="1320210" y="3628342"/>
            <a:ext cx="963095" cy="911437"/>
          </a:xfrm>
          <a:prstGeom prst="upArrow">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050" dirty="0" smtClean="0"/>
              <a:t>10</a:t>
            </a:r>
            <a:r>
              <a:rPr lang="en-US" altLang="ja-JP" sz="1050" dirty="0" smtClean="0"/>
              <a:t>00</a:t>
            </a:r>
            <a:r>
              <a:rPr lang="ja-JP" altLang="en-US" sz="1050" dirty="0" smtClean="0"/>
              <a:t>万</a:t>
            </a:r>
            <a:r>
              <a:rPr kumimoji="1" lang="ja-JP" altLang="en-US" sz="1050" dirty="0" smtClean="0"/>
              <a:t>円</a:t>
            </a:r>
            <a:endParaRPr kumimoji="1" lang="ja-JP" altLang="en-US" sz="1050" dirty="0"/>
          </a:p>
        </p:txBody>
      </p:sp>
      <p:sp>
        <p:nvSpPr>
          <p:cNvPr id="14" name="上矢印 13"/>
          <p:cNvSpPr/>
          <p:nvPr/>
        </p:nvSpPr>
        <p:spPr>
          <a:xfrm rot="1236452">
            <a:off x="2642842" y="3646078"/>
            <a:ext cx="954254" cy="896835"/>
          </a:xfrm>
          <a:prstGeom prst="up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050" dirty="0" smtClean="0"/>
              <a:t>1000</a:t>
            </a:r>
            <a:r>
              <a:rPr lang="ja-JP" altLang="en-US" sz="1050" dirty="0" smtClean="0"/>
              <a:t>万円</a:t>
            </a:r>
            <a:endParaRPr lang="ja-JP" altLang="en-US" sz="1050" dirty="0"/>
          </a:p>
        </p:txBody>
      </p:sp>
      <p:sp>
        <p:nvSpPr>
          <p:cNvPr id="15" name="円弧 14"/>
          <p:cNvSpPr/>
          <p:nvPr/>
        </p:nvSpPr>
        <p:spPr>
          <a:xfrm rot="20105029">
            <a:off x="1101175" y="3576307"/>
            <a:ext cx="557889" cy="1303621"/>
          </a:xfrm>
          <a:prstGeom prst="arc">
            <a:avLst>
              <a:gd name="adj1" fmla="val 5909240"/>
              <a:gd name="adj2" fmla="val 15814865"/>
            </a:avLst>
          </a:prstGeom>
          <a:ln w="44450">
            <a:solidFill>
              <a:schemeClr val="accent6">
                <a:lumMod val="75000"/>
              </a:schemeClr>
            </a:solidFill>
            <a:prstDash val="sysDot"/>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円弧 15"/>
          <p:cNvSpPr/>
          <p:nvPr/>
        </p:nvSpPr>
        <p:spPr>
          <a:xfrm rot="1194015">
            <a:off x="7541351" y="3641221"/>
            <a:ext cx="557889" cy="1154050"/>
          </a:xfrm>
          <a:prstGeom prst="arc">
            <a:avLst>
              <a:gd name="adj1" fmla="val 16410053"/>
              <a:gd name="adj2" fmla="val 5682955"/>
            </a:avLst>
          </a:prstGeom>
          <a:ln w="44450">
            <a:solidFill>
              <a:schemeClr val="accent6">
                <a:lumMod val="75000"/>
              </a:schemeClr>
            </a:solidFill>
            <a:prstDash val="sysDot"/>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正方形/長方形 16"/>
          <p:cNvSpPr/>
          <p:nvPr/>
        </p:nvSpPr>
        <p:spPr>
          <a:xfrm>
            <a:off x="5004048" y="1920528"/>
            <a:ext cx="1152128" cy="17208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dirty="0" smtClean="0"/>
              <a:t>債務者</a:t>
            </a:r>
            <a:endParaRPr kumimoji="1" lang="ja-JP" altLang="en-US" dirty="0"/>
          </a:p>
        </p:txBody>
      </p:sp>
      <p:sp>
        <p:nvSpPr>
          <p:cNvPr id="18" name="上矢印 17"/>
          <p:cNvSpPr/>
          <p:nvPr/>
        </p:nvSpPr>
        <p:spPr>
          <a:xfrm rot="20251076">
            <a:off x="5532824" y="3606976"/>
            <a:ext cx="963095" cy="911437"/>
          </a:xfrm>
          <a:prstGeom prst="upArrow">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050" dirty="0" smtClean="0"/>
              <a:t>10</a:t>
            </a:r>
            <a:r>
              <a:rPr lang="en-US" altLang="ja-JP" sz="1050" dirty="0" smtClean="0"/>
              <a:t>00</a:t>
            </a:r>
            <a:r>
              <a:rPr lang="ja-JP" altLang="en-US" sz="1050" dirty="0" smtClean="0"/>
              <a:t>万</a:t>
            </a:r>
            <a:r>
              <a:rPr kumimoji="1" lang="ja-JP" altLang="en-US" sz="1050" dirty="0" smtClean="0"/>
              <a:t>円</a:t>
            </a:r>
            <a:endParaRPr kumimoji="1" lang="ja-JP" altLang="en-US" sz="1050" dirty="0"/>
          </a:p>
        </p:txBody>
      </p:sp>
      <p:sp>
        <p:nvSpPr>
          <p:cNvPr id="19" name="上矢印 18"/>
          <p:cNvSpPr/>
          <p:nvPr/>
        </p:nvSpPr>
        <p:spPr>
          <a:xfrm rot="1236452">
            <a:off x="6891314" y="3631845"/>
            <a:ext cx="954254" cy="896835"/>
          </a:xfrm>
          <a:prstGeom prst="up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altLang="ja-JP" sz="1050" dirty="0" smtClean="0"/>
              <a:t>1000</a:t>
            </a:r>
            <a:r>
              <a:rPr lang="ja-JP" altLang="en-US" sz="1050" dirty="0" smtClean="0"/>
              <a:t>万円</a:t>
            </a:r>
            <a:endParaRPr lang="ja-JP" altLang="en-US" sz="1050" dirty="0"/>
          </a:p>
        </p:txBody>
      </p:sp>
      <p:sp>
        <p:nvSpPr>
          <p:cNvPr id="20" name="テキスト ボックス 19"/>
          <p:cNvSpPr txBox="1"/>
          <p:nvPr/>
        </p:nvSpPr>
        <p:spPr>
          <a:xfrm>
            <a:off x="539552" y="4582869"/>
            <a:ext cx="648072" cy="646331"/>
          </a:xfrm>
          <a:prstGeom prst="rect">
            <a:avLst/>
          </a:prstGeom>
          <a:noFill/>
        </p:spPr>
        <p:txBody>
          <a:bodyPr wrap="square" rtlCol="0">
            <a:spAutoFit/>
          </a:bodyPr>
          <a:lstStyle/>
          <a:p>
            <a:r>
              <a:rPr kumimoji="1" lang="ja-JP" altLang="en-US" dirty="0" smtClean="0"/>
              <a:t>全額弁済</a:t>
            </a:r>
            <a:endParaRPr kumimoji="1" lang="ja-JP" altLang="en-US" dirty="0"/>
          </a:p>
        </p:txBody>
      </p:sp>
      <p:sp>
        <p:nvSpPr>
          <p:cNvPr id="21" name="テキスト ボックス 20"/>
          <p:cNvSpPr txBox="1"/>
          <p:nvPr/>
        </p:nvSpPr>
        <p:spPr>
          <a:xfrm>
            <a:off x="7956376" y="4582869"/>
            <a:ext cx="648072" cy="646331"/>
          </a:xfrm>
          <a:prstGeom prst="rect">
            <a:avLst/>
          </a:prstGeom>
          <a:noFill/>
        </p:spPr>
        <p:txBody>
          <a:bodyPr wrap="square" rtlCol="0">
            <a:spAutoFit/>
          </a:bodyPr>
          <a:lstStyle/>
          <a:p>
            <a:r>
              <a:rPr lang="ja-JP" altLang="en-US" dirty="0"/>
              <a:t>全額</a:t>
            </a:r>
            <a:r>
              <a:rPr kumimoji="1" lang="ja-JP" altLang="en-US" dirty="0" smtClean="0"/>
              <a:t>弁済</a:t>
            </a:r>
            <a:endParaRPr kumimoji="1" lang="ja-JP" altLang="en-US" dirty="0"/>
          </a:p>
        </p:txBody>
      </p:sp>
      <p:sp>
        <p:nvSpPr>
          <p:cNvPr id="22" name="テキスト プレースホルダー 6"/>
          <p:cNvSpPr txBox="1">
            <a:spLocks/>
          </p:cNvSpPr>
          <p:nvPr/>
        </p:nvSpPr>
        <p:spPr>
          <a:xfrm>
            <a:off x="827584" y="5229200"/>
            <a:ext cx="3249300" cy="10081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Wingdings" pitchFamily="2" charset="2"/>
              <a:buChar char="n"/>
              <a:defRPr kumimoji="1" sz="3200" kern="1200">
                <a:solidFill>
                  <a:schemeClr val="tx1"/>
                </a:solidFill>
                <a:latin typeface="+mn-lt"/>
                <a:ea typeface="+mn-ea"/>
                <a:cs typeface="+mn-cs"/>
              </a:defRPr>
            </a:lvl1pPr>
            <a:lvl2pPr marL="914400" indent="-457200" algn="l" defTabSz="914400" rtl="0" eaLnBrk="1" latinLnBrk="0" hangingPunct="1">
              <a:spcBef>
                <a:spcPct val="20000"/>
              </a:spcBef>
              <a:buFont typeface="Wingdings" pitchFamily="2" charset="2"/>
              <a:buChar char="p"/>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u"/>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l"/>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1800" b="1" dirty="0" smtClean="0"/>
              <a:t>債務は消滅</a:t>
            </a:r>
            <a:r>
              <a:rPr lang="ja-JP" altLang="en-US" sz="1800" dirty="0" smtClean="0"/>
              <a:t>し，保証</a:t>
            </a:r>
            <a:r>
              <a:rPr lang="ja-JP" altLang="en-US" sz="1800" b="1" dirty="0" smtClean="0"/>
              <a:t>責任も</a:t>
            </a:r>
            <a:endParaRPr lang="en-US" altLang="ja-JP" sz="1800" b="1" dirty="0" smtClean="0"/>
          </a:p>
          <a:p>
            <a:pPr marL="0" indent="0" algn="ctr">
              <a:buNone/>
            </a:pPr>
            <a:r>
              <a:rPr lang="ja-JP" altLang="en-US" sz="1800" dirty="0" smtClean="0">
                <a:hlinkClick r:id="" action="ppaction://noaction"/>
              </a:rPr>
              <a:t>付従性</a:t>
            </a:r>
            <a:r>
              <a:rPr lang="ja-JP" altLang="en-US" sz="1800" dirty="0" smtClean="0"/>
              <a:t>によって</a:t>
            </a:r>
            <a:r>
              <a:rPr lang="ja-JP" altLang="en-US" sz="1800" b="1" dirty="0" smtClean="0"/>
              <a:t>消滅する</a:t>
            </a:r>
            <a:r>
              <a:rPr lang="ja-JP" altLang="en-US" sz="1800" dirty="0" smtClean="0"/>
              <a:t>。</a:t>
            </a:r>
            <a:endParaRPr lang="en-US" altLang="ja-JP" sz="1800" dirty="0" smtClean="0"/>
          </a:p>
          <a:p>
            <a:pPr marL="0" indent="0" algn="ctr">
              <a:buNone/>
            </a:pPr>
            <a:r>
              <a:rPr lang="ja-JP" altLang="en-US" sz="1800" dirty="0" smtClean="0"/>
              <a:t>（</a:t>
            </a:r>
            <a:r>
              <a:rPr lang="ja-JP" altLang="en-US" sz="1800" b="1" dirty="0" smtClean="0"/>
              <a:t>求償権は</a:t>
            </a:r>
            <a:r>
              <a:rPr lang="ja-JP" altLang="en-US" sz="1800" b="1" dirty="0"/>
              <a:t>発生</a:t>
            </a:r>
            <a:r>
              <a:rPr lang="ja-JP" altLang="en-US" sz="1800" b="1" dirty="0" smtClean="0"/>
              <a:t>しない</a:t>
            </a:r>
            <a:r>
              <a:rPr lang="ja-JP" altLang="en-US" sz="1800" dirty="0" smtClean="0"/>
              <a:t>）</a:t>
            </a:r>
            <a:endParaRPr lang="en-US" altLang="ja-JP" sz="1800" dirty="0" smtClean="0"/>
          </a:p>
          <a:p>
            <a:pPr marL="0" indent="0" algn="ctr">
              <a:buNone/>
            </a:pPr>
            <a:endParaRPr lang="en-US" altLang="ja-JP" sz="1800" dirty="0" smtClean="0"/>
          </a:p>
          <a:p>
            <a:pPr marL="0" indent="0" algn="ctr">
              <a:buNone/>
            </a:pPr>
            <a:endParaRPr lang="ja-JP" altLang="en-US" sz="1800" dirty="0"/>
          </a:p>
        </p:txBody>
      </p:sp>
      <p:sp>
        <p:nvSpPr>
          <p:cNvPr id="23" name="テキスト プレースホルダー 8"/>
          <p:cNvSpPr txBox="1">
            <a:spLocks/>
          </p:cNvSpPr>
          <p:nvPr/>
        </p:nvSpPr>
        <p:spPr>
          <a:xfrm>
            <a:off x="4356532" y="5229200"/>
            <a:ext cx="4536504" cy="100811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Wingdings" pitchFamily="2" charset="2"/>
              <a:buChar char="n"/>
              <a:defRPr kumimoji="1" sz="3200" kern="1200">
                <a:solidFill>
                  <a:schemeClr val="tx1"/>
                </a:solidFill>
                <a:latin typeface="+mn-lt"/>
                <a:ea typeface="+mn-ea"/>
                <a:cs typeface="+mn-cs"/>
              </a:defRPr>
            </a:lvl1pPr>
            <a:lvl2pPr marL="914400" indent="-457200" algn="l" defTabSz="914400" rtl="0" eaLnBrk="1" latinLnBrk="0" hangingPunct="1">
              <a:spcBef>
                <a:spcPct val="20000"/>
              </a:spcBef>
              <a:buFont typeface="Wingdings" pitchFamily="2" charset="2"/>
              <a:buChar char="p"/>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u"/>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l"/>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gn="ctr">
              <a:buNone/>
            </a:pPr>
            <a:r>
              <a:rPr lang="ja-JP" altLang="en-US" sz="1800" dirty="0" smtClean="0"/>
              <a:t>保証人の求償権を確保するために，</a:t>
            </a:r>
            <a:endParaRPr lang="en-US" altLang="ja-JP" sz="1800" dirty="0" smtClean="0"/>
          </a:p>
          <a:p>
            <a:pPr marL="0" indent="0" algn="ctr">
              <a:buNone/>
            </a:pPr>
            <a:r>
              <a:rPr lang="ja-JP" altLang="en-US" sz="1800" b="1" dirty="0"/>
              <a:t>債務は消滅せず</a:t>
            </a:r>
            <a:r>
              <a:rPr lang="ja-JP" altLang="en-US" sz="1800" dirty="0" smtClean="0"/>
              <a:t>，保証人へと法定移転する。</a:t>
            </a:r>
            <a:endParaRPr lang="en-US" altLang="ja-JP" sz="1800" dirty="0" smtClean="0"/>
          </a:p>
          <a:p>
            <a:pPr marL="0" indent="0" algn="ctr">
              <a:buNone/>
            </a:pPr>
            <a:r>
              <a:rPr lang="ja-JP" altLang="en-US" sz="1800" dirty="0" smtClean="0"/>
              <a:t>（</a:t>
            </a:r>
            <a:r>
              <a:rPr lang="ja-JP" altLang="en-US" sz="1800" b="1" dirty="0" smtClean="0"/>
              <a:t>求償権が</a:t>
            </a:r>
            <a:r>
              <a:rPr lang="ja-JP" altLang="en-US" sz="1800" b="1" dirty="0"/>
              <a:t>発生</a:t>
            </a:r>
            <a:r>
              <a:rPr lang="ja-JP" altLang="en-US" sz="1800" b="1" dirty="0" smtClean="0"/>
              <a:t>する</a:t>
            </a:r>
            <a:r>
              <a:rPr lang="ja-JP" altLang="en-US" sz="1800" dirty="0" smtClean="0"/>
              <a:t>）</a:t>
            </a:r>
            <a:endParaRPr lang="ja-JP" altLang="en-US" sz="1800" dirty="0"/>
          </a:p>
        </p:txBody>
      </p:sp>
      <p:sp>
        <p:nvSpPr>
          <p:cNvPr id="24" name="左矢印 23"/>
          <p:cNvSpPr/>
          <p:nvPr/>
        </p:nvSpPr>
        <p:spPr>
          <a:xfrm>
            <a:off x="6163808" y="2276872"/>
            <a:ext cx="1144496" cy="936104"/>
          </a:xfrm>
          <a:prstGeom prst="leftArrow">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en-US" altLang="ja-JP" sz="1200" dirty="0" smtClean="0"/>
              <a:t>1000</a:t>
            </a:r>
            <a:r>
              <a:rPr kumimoji="1" lang="ja-JP" altLang="en-US" sz="1200" dirty="0" smtClean="0"/>
              <a:t>万円</a:t>
            </a:r>
            <a:endParaRPr kumimoji="1" lang="ja-JP" altLang="en-US" sz="1200" dirty="0"/>
          </a:p>
        </p:txBody>
      </p:sp>
      <p:sp>
        <p:nvSpPr>
          <p:cNvPr id="25" name="正方形/長方形 24"/>
          <p:cNvSpPr/>
          <p:nvPr/>
        </p:nvSpPr>
        <p:spPr>
          <a:xfrm>
            <a:off x="7308304" y="1924224"/>
            <a:ext cx="1152128" cy="17208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保証人</a:t>
            </a:r>
            <a:endParaRPr kumimoji="1" lang="ja-JP" altLang="en-US" dirty="0"/>
          </a:p>
        </p:txBody>
      </p:sp>
      <p:sp>
        <p:nvSpPr>
          <p:cNvPr id="26" name="円/楕円 25"/>
          <p:cNvSpPr/>
          <p:nvPr/>
        </p:nvSpPr>
        <p:spPr>
          <a:xfrm>
            <a:off x="1547664" y="4448200"/>
            <a:ext cx="1800200" cy="6480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債権者</a:t>
            </a:r>
            <a:endParaRPr kumimoji="1" lang="ja-JP" altLang="en-US" dirty="0"/>
          </a:p>
        </p:txBody>
      </p:sp>
      <p:sp>
        <p:nvSpPr>
          <p:cNvPr id="27" name="円/楕円 26"/>
          <p:cNvSpPr/>
          <p:nvPr/>
        </p:nvSpPr>
        <p:spPr>
          <a:xfrm>
            <a:off x="5796136" y="4451896"/>
            <a:ext cx="1800200" cy="648072"/>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債権者</a:t>
            </a:r>
            <a:endParaRPr kumimoji="1" lang="ja-JP" altLang="en-US" dirty="0"/>
          </a:p>
        </p:txBody>
      </p:sp>
      <p:sp>
        <p:nvSpPr>
          <p:cNvPr id="28" name="テキスト ボックス 27"/>
          <p:cNvSpPr txBox="1"/>
          <p:nvPr/>
        </p:nvSpPr>
        <p:spPr>
          <a:xfrm>
            <a:off x="4499992" y="3668831"/>
            <a:ext cx="4248472" cy="830997"/>
          </a:xfrm>
          <a:prstGeom prst="rect">
            <a:avLst/>
          </a:prstGeom>
          <a:noFill/>
        </p:spPr>
        <p:txBody>
          <a:bodyPr wrap="square" rtlCol="0">
            <a:spAutoFit/>
          </a:bodyPr>
          <a:lstStyle/>
          <a:p>
            <a:r>
              <a:rPr lang="ja-JP" altLang="en-US" sz="1600" b="1" dirty="0">
                <a:solidFill>
                  <a:schemeClr val="tx2"/>
                </a:solidFill>
              </a:rPr>
              <a:t>第</a:t>
            </a:r>
            <a:r>
              <a:rPr lang="en-US" altLang="ja-JP" sz="1600" b="1" dirty="0">
                <a:solidFill>
                  <a:schemeClr val="tx2"/>
                </a:solidFill>
              </a:rPr>
              <a:t>500</a:t>
            </a:r>
            <a:r>
              <a:rPr lang="ja-JP" altLang="en-US" sz="1600" b="1" dirty="0">
                <a:solidFill>
                  <a:schemeClr val="tx2"/>
                </a:solidFill>
              </a:rPr>
              <a:t>条（法定代位）</a:t>
            </a:r>
          </a:p>
          <a:p>
            <a:r>
              <a:rPr lang="ja-JP" altLang="en-US" sz="1600" dirty="0">
                <a:solidFill>
                  <a:schemeClr val="tx2"/>
                </a:solidFill>
              </a:rPr>
              <a:t>弁済をするについて正当な利益を有する者は，弁済によって当然に債権者に代位する。</a:t>
            </a:r>
            <a:endParaRPr kumimoji="1" lang="ja-JP" altLang="en-US" sz="1600" dirty="0">
              <a:solidFill>
                <a:schemeClr val="tx2"/>
              </a:solidFill>
            </a:endParaRPr>
          </a:p>
        </p:txBody>
      </p:sp>
      <p:sp>
        <p:nvSpPr>
          <p:cNvPr id="29" name="正方形/長方形 28"/>
          <p:cNvSpPr/>
          <p:nvPr/>
        </p:nvSpPr>
        <p:spPr>
          <a:xfrm>
            <a:off x="774181" y="1913783"/>
            <a:ext cx="1152128" cy="1755048"/>
          </a:xfrm>
          <a:prstGeom prst="rect">
            <a:avLst/>
          </a:prstGeom>
          <a:ln>
            <a:solidFill>
              <a:schemeClr val="tx1">
                <a:lumMod val="50000"/>
                <a:lumOff val="50000"/>
              </a:schemeClr>
            </a:solidFill>
            <a:prstDash val="sysDot"/>
          </a:ln>
        </p:spPr>
        <p:style>
          <a:lnRef idx="2">
            <a:schemeClr val="accent4"/>
          </a:lnRef>
          <a:fillRef idx="1">
            <a:schemeClr val="lt1"/>
          </a:fillRef>
          <a:effectRef idx="0">
            <a:schemeClr val="accent4"/>
          </a:effectRef>
          <a:fontRef idx="minor">
            <a:schemeClr val="dk1"/>
          </a:fontRef>
        </p:style>
        <p:txBody>
          <a:bodyPr rtlCol="0" anchor="ctr"/>
          <a:lstStyle/>
          <a:p>
            <a:pPr algn="ctr"/>
            <a:r>
              <a:rPr kumimoji="1" lang="ja-JP" altLang="en-US" dirty="0" smtClean="0"/>
              <a:t>債務者</a:t>
            </a:r>
            <a:endParaRPr kumimoji="1" lang="ja-JP" altLang="en-US" dirty="0"/>
          </a:p>
        </p:txBody>
      </p:sp>
      <p:sp>
        <p:nvSpPr>
          <p:cNvPr id="30" name="正方形/長方形 29"/>
          <p:cNvSpPr/>
          <p:nvPr/>
        </p:nvSpPr>
        <p:spPr>
          <a:xfrm>
            <a:off x="2987824" y="1913783"/>
            <a:ext cx="1152128" cy="1755048"/>
          </a:xfrm>
          <a:prstGeom prst="rect">
            <a:avLst/>
          </a:prstGeom>
          <a:ln>
            <a:prstDash val="sysDot"/>
          </a:ln>
        </p:spPr>
        <p:style>
          <a:lnRef idx="2">
            <a:schemeClr val="accent2"/>
          </a:lnRef>
          <a:fillRef idx="1">
            <a:schemeClr val="lt1"/>
          </a:fillRef>
          <a:effectRef idx="0">
            <a:schemeClr val="accent2"/>
          </a:effectRef>
          <a:fontRef idx="minor">
            <a:schemeClr val="dk1"/>
          </a:fontRef>
        </p:style>
        <p:txBody>
          <a:bodyPr rtlCol="0" anchor="ctr"/>
          <a:lstStyle/>
          <a:p>
            <a:pPr algn="ctr"/>
            <a:r>
              <a:rPr kumimoji="1" lang="ja-JP" altLang="en-US" dirty="0" smtClean="0"/>
              <a:t>保証人</a:t>
            </a:r>
            <a:endParaRPr kumimoji="1" lang="ja-JP" altLang="en-US" dirty="0"/>
          </a:p>
        </p:txBody>
      </p:sp>
    </p:spTree>
    <p:extLst>
      <p:ext uri="{BB962C8B-B14F-4D97-AF65-F5344CB8AC3E}">
        <p14:creationId xmlns:p14="http://schemas.microsoft.com/office/powerpoint/2010/main" val="3759697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down)">
                                      <p:cBhvr>
                                        <p:cTn id="7" dur="500"/>
                                        <p:tgtEl>
                                          <p:spTgt spid="26"/>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down)">
                                      <p:cBhvr>
                                        <p:cTn id="15" dur="500"/>
                                        <p:tgtEl>
                                          <p:spTgt spid="11"/>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down)">
                                      <p:cBhvr>
                                        <p:cTn id="19" dur="500"/>
                                        <p:tgtEl>
                                          <p:spTgt spid="14"/>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down)">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wipe(up)">
                                      <p:cBhvr>
                                        <p:cTn id="28" dur="500"/>
                                        <p:tgtEl>
                                          <p:spTgt spid="15"/>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20"/>
                                        </p:tgtEl>
                                        <p:attrNameLst>
                                          <p:attrName>style.visibility</p:attrName>
                                        </p:attrNameLst>
                                      </p:cBhvr>
                                      <p:to>
                                        <p:strVal val="visible"/>
                                      </p:to>
                                    </p:set>
                                    <p:animEffect transition="in" filter="wipe(left)">
                                      <p:cBhvr>
                                        <p:cTn id="31" dur="500"/>
                                        <p:tgtEl>
                                          <p:spTgt spid="20"/>
                                        </p:tgtEl>
                                      </p:cBhvr>
                                    </p:animEffect>
                                  </p:childTnLst>
                                </p:cTn>
                              </p:par>
                            </p:childTnLst>
                          </p:cTn>
                        </p:par>
                        <p:par>
                          <p:cTn id="32" fill="hold">
                            <p:stCondLst>
                              <p:cond delay="500"/>
                            </p:stCondLst>
                            <p:childTnLst>
                              <p:par>
                                <p:cTn id="33" presetID="42" presetClass="exit" presetSubtype="0" fill="hold" grpId="1" nodeType="afterEffect">
                                  <p:stCondLst>
                                    <p:cond delay="250"/>
                                  </p:stCondLst>
                                  <p:childTnLst>
                                    <p:animEffect transition="out" filter="fade">
                                      <p:cBhvr>
                                        <p:cTn id="34" dur="500"/>
                                        <p:tgtEl>
                                          <p:spTgt spid="11"/>
                                        </p:tgtEl>
                                      </p:cBhvr>
                                    </p:animEffect>
                                    <p:anim calcmode="lin" valueType="num">
                                      <p:cBhvr>
                                        <p:cTn id="35" dur="500"/>
                                        <p:tgtEl>
                                          <p:spTgt spid="11"/>
                                        </p:tgtEl>
                                        <p:attrNameLst>
                                          <p:attrName>ppt_x</p:attrName>
                                        </p:attrNameLst>
                                      </p:cBhvr>
                                      <p:tavLst>
                                        <p:tav tm="0">
                                          <p:val>
                                            <p:strVal val="ppt_x"/>
                                          </p:val>
                                        </p:tav>
                                        <p:tav tm="100000">
                                          <p:val>
                                            <p:strVal val="ppt_x"/>
                                          </p:val>
                                        </p:tav>
                                      </p:tavLst>
                                    </p:anim>
                                    <p:anim calcmode="lin" valueType="num">
                                      <p:cBhvr>
                                        <p:cTn id="36" dur="500"/>
                                        <p:tgtEl>
                                          <p:spTgt spid="11"/>
                                        </p:tgtEl>
                                        <p:attrNameLst>
                                          <p:attrName>ppt_y</p:attrName>
                                        </p:attrNameLst>
                                      </p:cBhvr>
                                      <p:tavLst>
                                        <p:tav tm="0">
                                          <p:val>
                                            <p:strVal val="ppt_y"/>
                                          </p:val>
                                        </p:tav>
                                        <p:tav tm="100000">
                                          <p:val>
                                            <p:strVal val="ppt_y+.1"/>
                                          </p:val>
                                        </p:tav>
                                      </p:tavLst>
                                    </p:anim>
                                    <p:set>
                                      <p:cBhvr>
                                        <p:cTn id="37" dur="1" fill="hold">
                                          <p:stCondLst>
                                            <p:cond delay="499"/>
                                          </p:stCondLst>
                                        </p:cTn>
                                        <p:tgtEl>
                                          <p:spTgt spid="11"/>
                                        </p:tgtEl>
                                        <p:attrNameLst>
                                          <p:attrName>style.visibility</p:attrName>
                                        </p:attrNameLst>
                                      </p:cBhvr>
                                      <p:to>
                                        <p:strVal val="hidden"/>
                                      </p:to>
                                    </p:set>
                                  </p:childTnLst>
                                </p:cTn>
                              </p:par>
                              <p:par>
                                <p:cTn id="38" presetID="10" presetClass="entr" presetSubtype="0" fill="hold" grpId="0" nodeType="withEffect">
                                  <p:stCondLst>
                                    <p:cond delay="250"/>
                                  </p:stCondLst>
                                  <p:childTnLst>
                                    <p:set>
                                      <p:cBhvr>
                                        <p:cTn id="39" dur="1" fill="hold">
                                          <p:stCondLst>
                                            <p:cond delay="0"/>
                                          </p:stCondLst>
                                        </p:cTn>
                                        <p:tgtEl>
                                          <p:spTgt spid="29"/>
                                        </p:tgtEl>
                                        <p:attrNameLst>
                                          <p:attrName>style.visibility</p:attrName>
                                        </p:attrNameLst>
                                      </p:cBhvr>
                                      <p:to>
                                        <p:strVal val="visible"/>
                                      </p:to>
                                    </p:set>
                                    <p:animEffect transition="in" filter="fade">
                                      <p:cBhvr>
                                        <p:cTn id="40" dur="500"/>
                                        <p:tgtEl>
                                          <p:spTgt spid="29"/>
                                        </p:tgtEl>
                                      </p:cBhvr>
                                    </p:animEffect>
                                  </p:childTnLst>
                                </p:cTn>
                              </p:par>
                              <p:par>
                                <p:cTn id="41" presetID="42" presetClass="exit" presetSubtype="0" fill="hold" grpId="1" nodeType="withEffect">
                                  <p:stCondLst>
                                    <p:cond delay="250"/>
                                  </p:stCondLst>
                                  <p:childTnLst>
                                    <p:animEffect transition="out" filter="fade">
                                      <p:cBhvr>
                                        <p:cTn id="42" dur="500"/>
                                        <p:tgtEl>
                                          <p:spTgt spid="13"/>
                                        </p:tgtEl>
                                      </p:cBhvr>
                                    </p:animEffect>
                                    <p:anim calcmode="lin" valueType="num">
                                      <p:cBhvr>
                                        <p:cTn id="43" dur="500"/>
                                        <p:tgtEl>
                                          <p:spTgt spid="13"/>
                                        </p:tgtEl>
                                        <p:attrNameLst>
                                          <p:attrName>ppt_x</p:attrName>
                                        </p:attrNameLst>
                                      </p:cBhvr>
                                      <p:tavLst>
                                        <p:tav tm="0">
                                          <p:val>
                                            <p:strVal val="ppt_x"/>
                                          </p:val>
                                        </p:tav>
                                        <p:tav tm="100000">
                                          <p:val>
                                            <p:strVal val="ppt_x"/>
                                          </p:val>
                                        </p:tav>
                                      </p:tavLst>
                                    </p:anim>
                                    <p:anim calcmode="lin" valueType="num">
                                      <p:cBhvr>
                                        <p:cTn id="44" dur="500"/>
                                        <p:tgtEl>
                                          <p:spTgt spid="13"/>
                                        </p:tgtEl>
                                        <p:attrNameLst>
                                          <p:attrName>ppt_y</p:attrName>
                                        </p:attrNameLst>
                                      </p:cBhvr>
                                      <p:tavLst>
                                        <p:tav tm="0">
                                          <p:val>
                                            <p:strVal val="ppt_y"/>
                                          </p:val>
                                        </p:tav>
                                        <p:tav tm="100000">
                                          <p:val>
                                            <p:strVal val="ppt_y+.1"/>
                                          </p:val>
                                        </p:tav>
                                      </p:tavLst>
                                    </p:anim>
                                    <p:set>
                                      <p:cBhvr>
                                        <p:cTn id="45" dur="1" fill="hold">
                                          <p:stCondLst>
                                            <p:cond delay="499"/>
                                          </p:stCondLst>
                                        </p:cTn>
                                        <p:tgtEl>
                                          <p:spTgt spid="13"/>
                                        </p:tgtEl>
                                        <p:attrNameLst>
                                          <p:attrName>style.visibility</p:attrName>
                                        </p:attrNameLst>
                                      </p:cBhvr>
                                      <p:to>
                                        <p:strVal val="hidden"/>
                                      </p:to>
                                    </p:set>
                                  </p:childTnLst>
                                </p:cTn>
                              </p:par>
                              <p:par>
                                <p:cTn id="46" presetID="10" presetClass="entr" presetSubtype="0" fill="hold" grpId="0" nodeType="withEffect">
                                  <p:stCondLst>
                                    <p:cond delay="250"/>
                                  </p:stCondLst>
                                  <p:childTnLst>
                                    <p:set>
                                      <p:cBhvr>
                                        <p:cTn id="47" dur="1" fill="hold">
                                          <p:stCondLst>
                                            <p:cond delay="0"/>
                                          </p:stCondLst>
                                        </p:cTn>
                                        <p:tgtEl>
                                          <p:spTgt spid="7"/>
                                        </p:tgtEl>
                                        <p:attrNameLst>
                                          <p:attrName>style.visibility</p:attrName>
                                        </p:attrNameLst>
                                      </p:cBhvr>
                                      <p:to>
                                        <p:strVal val="visible"/>
                                      </p:to>
                                    </p:set>
                                    <p:animEffect transition="in" filter="fade">
                                      <p:cBhvr>
                                        <p:cTn id="48" dur="500"/>
                                        <p:tgtEl>
                                          <p:spTgt spid="7"/>
                                        </p:tgtEl>
                                      </p:cBhvr>
                                    </p:animEffect>
                                  </p:childTnLst>
                                </p:cTn>
                              </p:par>
                            </p:childTnLst>
                          </p:cTn>
                        </p:par>
                        <p:par>
                          <p:cTn id="49" fill="hold">
                            <p:stCondLst>
                              <p:cond delay="1250"/>
                            </p:stCondLst>
                            <p:childTnLst>
                              <p:par>
                                <p:cTn id="50" presetID="42" presetClass="exit" presetSubtype="0" fill="hold" grpId="1" nodeType="afterEffect">
                                  <p:stCondLst>
                                    <p:cond delay="250"/>
                                  </p:stCondLst>
                                  <p:childTnLst>
                                    <p:animEffect transition="out" filter="fade">
                                      <p:cBhvr>
                                        <p:cTn id="51" dur="500"/>
                                        <p:tgtEl>
                                          <p:spTgt spid="12"/>
                                        </p:tgtEl>
                                      </p:cBhvr>
                                    </p:animEffect>
                                    <p:anim calcmode="lin" valueType="num">
                                      <p:cBhvr>
                                        <p:cTn id="52" dur="500"/>
                                        <p:tgtEl>
                                          <p:spTgt spid="12"/>
                                        </p:tgtEl>
                                        <p:attrNameLst>
                                          <p:attrName>ppt_x</p:attrName>
                                        </p:attrNameLst>
                                      </p:cBhvr>
                                      <p:tavLst>
                                        <p:tav tm="0">
                                          <p:val>
                                            <p:strVal val="ppt_x"/>
                                          </p:val>
                                        </p:tav>
                                        <p:tav tm="100000">
                                          <p:val>
                                            <p:strVal val="ppt_x"/>
                                          </p:val>
                                        </p:tav>
                                      </p:tavLst>
                                    </p:anim>
                                    <p:anim calcmode="lin" valueType="num">
                                      <p:cBhvr>
                                        <p:cTn id="53" dur="500"/>
                                        <p:tgtEl>
                                          <p:spTgt spid="12"/>
                                        </p:tgtEl>
                                        <p:attrNameLst>
                                          <p:attrName>ppt_y</p:attrName>
                                        </p:attrNameLst>
                                      </p:cBhvr>
                                      <p:tavLst>
                                        <p:tav tm="0">
                                          <p:val>
                                            <p:strVal val="ppt_y"/>
                                          </p:val>
                                        </p:tav>
                                        <p:tav tm="100000">
                                          <p:val>
                                            <p:strVal val="ppt_y+.1"/>
                                          </p:val>
                                        </p:tav>
                                      </p:tavLst>
                                    </p:anim>
                                    <p:set>
                                      <p:cBhvr>
                                        <p:cTn id="54" dur="1" fill="hold">
                                          <p:stCondLst>
                                            <p:cond delay="499"/>
                                          </p:stCondLst>
                                        </p:cTn>
                                        <p:tgtEl>
                                          <p:spTgt spid="12"/>
                                        </p:tgtEl>
                                        <p:attrNameLst>
                                          <p:attrName>style.visibility</p:attrName>
                                        </p:attrNameLst>
                                      </p:cBhvr>
                                      <p:to>
                                        <p:strVal val="hidden"/>
                                      </p:to>
                                    </p:set>
                                  </p:childTnLst>
                                </p:cTn>
                              </p:par>
                              <p:par>
                                <p:cTn id="55" presetID="10" presetClass="entr" presetSubtype="0" fill="hold" grpId="0" nodeType="withEffect">
                                  <p:stCondLst>
                                    <p:cond delay="250"/>
                                  </p:stCondLst>
                                  <p:childTnLst>
                                    <p:set>
                                      <p:cBhvr>
                                        <p:cTn id="56" dur="1" fill="hold">
                                          <p:stCondLst>
                                            <p:cond delay="0"/>
                                          </p:stCondLst>
                                        </p:cTn>
                                        <p:tgtEl>
                                          <p:spTgt spid="30"/>
                                        </p:tgtEl>
                                        <p:attrNameLst>
                                          <p:attrName>style.visibility</p:attrName>
                                        </p:attrNameLst>
                                      </p:cBhvr>
                                      <p:to>
                                        <p:strVal val="visible"/>
                                      </p:to>
                                    </p:set>
                                    <p:animEffect transition="in" filter="fade">
                                      <p:cBhvr>
                                        <p:cTn id="57" dur="500"/>
                                        <p:tgtEl>
                                          <p:spTgt spid="30"/>
                                        </p:tgtEl>
                                      </p:cBhvr>
                                    </p:animEffect>
                                  </p:childTnLst>
                                </p:cTn>
                              </p:par>
                              <p:par>
                                <p:cTn id="58" presetID="42" presetClass="exit" presetSubtype="0" fill="hold" grpId="1" nodeType="withEffect">
                                  <p:stCondLst>
                                    <p:cond delay="250"/>
                                  </p:stCondLst>
                                  <p:childTnLst>
                                    <p:animEffect transition="out" filter="fade">
                                      <p:cBhvr>
                                        <p:cTn id="59" dur="500"/>
                                        <p:tgtEl>
                                          <p:spTgt spid="14"/>
                                        </p:tgtEl>
                                      </p:cBhvr>
                                    </p:animEffect>
                                    <p:anim calcmode="lin" valueType="num">
                                      <p:cBhvr>
                                        <p:cTn id="60" dur="500"/>
                                        <p:tgtEl>
                                          <p:spTgt spid="14"/>
                                        </p:tgtEl>
                                        <p:attrNameLst>
                                          <p:attrName>ppt_x</p:attrName>
                                        </p:attrNameLst>
                                      </p:cBhvr>
                                      <p:tavLst>
                                        <p:tav tm="0">
                                          <p:val>
                                            <p:strVal val="ppt_x"/>
                                          </p:val>
                                        </p:tav>
                                        <p:tav tm="100000">
                                          <p:val>
                                            <p:strVal val="ppt_x"/>
                                          </p:val>
                                        </p:tav>
                                      </p:tavLst>
                                    </p:anim>
                                    <p:anim calcmode="lin" valueType="num">
                                      <p:cBhvr>
                                        <p:cTn id="61" dur="500"/>
                                        <p:tgtEl>
                                          <p:spTgt spid="14"/>
                                        </p:tgtEl>
                                        <p:attrNameLst>
                                          <p:attrName>ppt_y</p:attrName>
                                        </p:attrNameLst>
                                      </p:cBhvr>
                                      <p:tavLst>
                                        <p:tav tm="0">
                                          <p:val>
                                            <p:strVal val="ppt_y"/>
                                          </p:val>
                                        </p:tav>
                                        <p:tav tm="100000">
                                          <p:val>
                                            <p:strVal val="ppt_y+.1"/>
                                          </p:val>
                                        </p:tav>
                                      </p:tavLst>
                                    </p:anim>
                                    <p:set>
                                      <p:cBhvr>
                                        <p:cTn id="62" dur="1" fill="hold">
                                          <p:stCondLst>
                                            <p:cond delay="499"/>
                                          </p:stCondLst>
                                        </p:cTn>
                                        <p:tgtEl>
                                          <p:spTgt spid="14"/>
                                        </p:tgtEl>
                                        <p:attrNameLst>
                                          <p:attrName>style.visibility</p:attrName>
                                        </p:attrNameLst>
                                      </p:cBhvr>
                                      <p:to>
                                        <p:strVal val="hidden"/>
                                      </p:to>
                                    </p:set>
                                  </p:childTnLst>
                                </p:cTn>
                              </p:par>
                              <p:par>
                                <p:cTn id="63" presetID="10" presetClass="entr" presetSubtype="0" fill="hold" grpId="0" nodeType="withEffect">
                                  <p:stCondLst>
                                    <p:cond delay="250"/>
                                  </p:stCondLst>
                                  <p:childTnLst>
                                    <p:set>
                                      <p:cBhvr>
                                        <p:cTn id="64" dur="1" fill="hold">
                                          <p:stCondLst>
                                            <p:cond delay="0"/>
                                          </p:stCondLst>
                                        </p:cTn>
                                        <p:tgtEl>
                                          <p:spTgt spid="6"/>
                                        </p:tgtEl>
                                        <p:attrNameLst>
                                          <p:attrName>style.visibility</p:attrName>
                                        </p:attrNameLst>
                                      </p:cBhvr>
                                      <p:to>
                                        <p:strVal val="visible"/>
                                      </p:to>
                                    </p:set>
                                    <p:animEffect transition="in" filter="fade">
                                      <p:cBhvr>
                                        <p:cTn id="65" dur="500"/>
                                        <p:tgtEl>
                                          <p:spTgt spid="6"/>
                                        </p:tgtEl>
                                      </p:cBhvr>
                                    </p:animEffect>
                                  </p:childTnLst>
                                </p:cTn>
                              </p:par>
                              <p:par>
                                <p:cTn id="66" presetID="22" presetClass="entr" presetSubtype="1" fill="hold" grpId="0" nodeType="withEffect">
                                  <p:stCondLst>
                                    <p:cond delay="750"/>
                                  </p:stCondLst>
                                  <p:childTnLst>
                                    <p:set>
                                      <p:cBhvr>
                                        <p:cTn id="67" dur="1" fill="hold">
                                          <p:stCondLst>
                                            <p:cond delay="0"/>
                                          </p:stCondLst>
                                        </p:cTn>
                                        <p:tgtEl>
                                          <p:spTgt spid="22"/>
                                        </p:tgtEl>
                                        <p:attrNameLst>
                                          <p:attrName>style.visibility</p:attrName>
                                        </p:attrNameLst>
                                      </p:cBhvr>
                                      <p:to>
                                        <p:strVal val="visible"/>
                                      </p:to>
                                    </p:set>
                                    <p:animEffect transition="in" filter="wipe(up)">
                                      <p:cBhvr>
                                        <p:cTn id="68" dur="2000"/>
                                        <p:tgtEl>
                                          <p:spTgt spid="22"/>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4" fill="hold" grpId="0" nodeType="clickEffect">
                                  <p:stCondLst>
                                    <p:cond delay="0"/>
                                  </p:stCondLst>
                                  <p:childTnLst>
                                    <p:set>
                                      <p:cBhvr>
                                        <p:cTn id="72" dur="1" fill="hold">
                                          <p:stCondLst>
                                            <p:cond delay="0"/>
                                          </p:stCondLst>
                                        </p:cTn>
                                        <p:tgtEl>
                                          <p:spTgt spid="27"/>
                                        </p:tgtEl>
                                        <p:attrNameLst>
                                          <p:attrName>style.visibility</p:attrName>
                                        </p:attrNameLst>
                                      </p:cBhvr>
                                      <p:to>
                                        <p:strVal val="visible"/>
                                      </p:to>
                                    </p:set>
                                    <p:animEffect transition="in" filter="wipe(down)">
                                      <p:cBhvr>
                                        <p:cTn id="73" dur="500"/>
                                        <p:tgtEl>
                                          <p:spTgt spid="27"/>
                                        </p:tgtEl>
                                      </p:cBhvr>
                                    </p:animEffect>
                                  </p:childTnLst>
                                </p:cTn>
                              </p:par>
                            </p:childTnLst>
                          </p:cTn>
                        </p:par>
                        <p:par>
                          <p:cTn id="74" fill="hold">
                            <p:stCondLst>
                              <p:cond delay="500"/>
                            </p:stCondLst>
                            <p:childTnLst>
                              <p:par>
                                <p:cTn id="75" presetID="22" presetClass="entr" presetSubtype="4" fill="hold" grpId="1" nodeType="afterEffect">
                                  <p:stCondLst>
                                    <p:cond delay="0"/>
                                  </p:stCondLst>
                                  <p:childTnLst>
                                    <p:set>
                                      <p:cBhvr>
                                        <p:cTn id="76" dur="1" fill="hold">
                                          <p:stCondLst>
                                            <p:cond delay="0"/>
                                          </p:stCondLst>
                                        </p:cTn>
                                        <p:tgtEl>
                                          <p:spTgt spid="18"/>
                                        </p:tgtEl>
                                        <p:attrNameLst>
                                          <p:attrName>style.visibility</p:attrName>
                                        </p:attrNameLst>
                                      </p:cBhvr>
                                      <p:to>
                                        <p:strVal val="visible"/>
                                      </p:to>
                                    </p:set>
                                    <p:animEffect transition="in" filter="wipe(down)">
                                      <p:cBhvr>
                                        <p:cTn id="77" dur="500"/>
                                        <p:tgtEl>
                                          <p:spTgt spid="18"/>
                                        </p:tgtEl>
                                      </p:cBhvr>
                                    </p:animEffect>
                                  </p:childTnLst>
                                </p:cTn>
                              </p:par>
                            </p:childTnLst>
                          </p:cTn>
                        </p:par>
                        <p:par>
                          <p:cTn id="78" fill="hold">
                            <p:stCondLst>
                              <p:cond delay="1000"/>
                            </p:stCondLst>
                            <p:childTnLst>
                              <p:par>
                                <p:cTn id="79" presetID="22" presetClass="entr" presetSubtype="4" fill="hold" grpId="0" nodeType="afterEffect">
                                  <p:stCondLst>
                                    <p:cond delay="0"/>
                                  </p:stCondLst>
                                  <p:childTnLst>
                                    <p:set>
                                      <p:cBhvr>
                                        <p:cTn id="80" dur="1" fill="hold">
                                          <p:stCondLst>
                                            <p:cond delay="0"/>
                                          </p:stCondLst>
                                        </p:cTn>
                                        <p:tgtEl>
                                          <p:spTgt spid="17"/>
                                        </p:tgtEl>
                                        <p:attrNameLst>
                                          <p:attrName>style.visibility</p:attrName>
                                        </p:attrNameLst>
                                      </p:cBhvr>
                                      <p:to>
                                        <p:strVal val="visible"/>
                                      </p:to>
                                    </p:set>
                                    <p:animEffect transition="in" filter="wipe(down)">
                                      <p:cBhvr>
                                        <p:cTn id="81" dur="500"/>
                                        <p:tgtEl>
                                          <p:spTgt spid="17"/>
                                        </p:tgtEl>
                                      </p:cBhvr>
                                    </p:animEffect>
                                  </p:childTnLst>
                                </p:cTn>
                              </p:par>
                            </p:childTnLst>
                          </p:cTn>
                        </p:par>
                        <p:par>
                          <p:cTn id="82" fill="hold">
                            <p:stCondLst>
                              <p:cond delay="1500"/>
                            </p:stCondLst>
                            <p:childTnLst>
                              <p:par>
                                <p:cTn id="83" presetID="22" presetClass="entr" presetSubtype="4" fill="hold" grpId="0" nodeType="afterEffect">
                                  <p:stCondLst>
                                    <p:cond delay="0"/>
                                  </p:stCondLst>
                                  <p:childTnLst>
                                    <p:set>
                                      <p:cBhvr>
                                        <p:cTn id="84" dur="1" fill="hold">
                                          <p:stCondLst>
                                            <p:cond delay="0"/>
                                          </p:stCondLst>
                                        </p:cTn>
                                        <p:tgtEl>
                                          <p:spTgt spid="19"/>
                                        </p:tgtEl>
                                        <p:attrNameLst>
                                          <p:attrName>style.visibility</p:attrName>
                                        </p:attrNameLst>
                                      </p:cBhvr>
                                      <p:to>
                                        <p:strVal val="visible"/>
                                      </p:to>
                                    </p:set>
                                    <p:animEffect transition="in" filter="wipe(down)">
                                      <p:cBhvr>
                                        <p:cTn id="85" dur="500"/>
                                        <p:tgtEl>
                                          <p:spTgt spid="19"/>
                                        </p:tgtEl>
                                      </p:cBhvr>
                                    </p:animEffect>
                                  </p:childTnLst>
                                </p:cTn>
                              </p:par>
                            </p:childTnLst>
                          </p:cTn>
                        </p:par>
                        <p:par>
                          <p:cTn id="86" fill="hold">
                            <p:stCondLst>
                              <p:cond delay="2000"/>
                            </p:stCondLst>
                            <p:childTnLst>
                              <p:par>
                                <p:cTn id="87" presetID="22" presetClass="entr" presetSubtype="4" fill="hold" grpId="0" nodeType="afterEffect">
                                  <p:stCondLst>
                                    <p:cond delay="0"/>
                                  </p:stCondLst>
                                  <p:childTnLst>
                                    <p:set>
                                      <p:cBhvr>
                                        <p:cTn id="88" dur="1" fill="hold">
                                          <p:stCondLst>
                                            <p:cond delay="0"/>
                                          </p:stCondLst>
                                        </p:cTn>
                                        <p:tgtEl>
                                          <p:spTgt spid="25"/>
                                        </p:tgtEl>
                                        <p:attrNameLst>
                                          <p:attrName>style.visibility</p:attrName>
                                        </p:attrNameLst>
                                      </p:cBhvr>
                                      <p:to>
                                        <p:strVal val="visible"/>
                                      </p:to>
                                    </p:set>
                                    <p:animEffect transition="in" filter="wipe(down)">
                                      <p:cBhvr>
                                        <p:cTn id="89" dur="500"/>
                                        <p:tgtEl>
                                          <p:spTgt spid="25"/>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1" fill="hold" grpId="0" nodeType="clickEffect">
                                  <p:stCondLst>
                                    <p:cond delay="0"/>
                                  </p:stCondLst>
                                  <p:childTnLst>
                                    <p:set>
                                      <p:cBhvr>
                                        <p:cTn id="93" dur="1" fill="hold">
                                          <p:stCondLst>
                                            <p:cond delay="0"/>
                                          </p:stCondLst>
                                        </p:cTn>
                                        <p:tgtEl>
                                          <p:spTgt spid="16"/>
                                        </p:tgtEl>
                                        <p:attrNameLst>
                                          <p:attrName>style.visibility</p:attrName>
                                        </p:attrNameLst>
                                      </p:cBhvr>
                                      <p:to>
                                        <p:strVal val="visible"/>
                                      </p:to>
                                    </p:set>
                                    <p:animEffect transition="in" filter="wipe(up)">
                                      <p:cBhvr>
                                        <p:cTn id="94" dur="500"/>
                                        <p:tgtEl>
                                          <p:spTgt spid="16"/>
                                        </p:tgtEl>
                                      </p:cBhvr>
                                    </p:animEffect>
                                  </p:childTnLst>
                                </p:cTn>
                              </p:par>
                              <p:par>
                                <p:cTn id="95" presetID="22" presetClass="entr" presetSubtype="1" fill="hold" grpId="0" nodeType="withEffect">
                                  <p:stCondLst>
                                    <p:cond delay="1000"/>
                                  </p:stCondLst>
                                  <p:childTnLst>
                                    <p:set>
                                      <p:cBhvr>
                                        <p:cTn id="96" dur="1" fill="hold">
                                          <p:stCondLst>
                                            <p:cond delay="0"/>
                                          </p:stCondLst>
                                        </p:cTn>
                                        <p:tgtEl>
                                          <p:spTgt spid="21"/>
                                        </p:tgtEl>
                                        <p:attrNameLst>
                                          <p:attrName>style.visibility</p:attrName>
                                        </p:attrNameLst>
                                      </p:cBhvr>
                                      <p:to>
                                        <p:strVal val="visible"/>
                                      </p:to>
                                    </p:set>
                                    <p:animEffect transition="in" filter="wipe(up)">
                                      <p:cBhvr>
                                        <p:cTn id="97" dur="500"/>
                                        <p:tgtEl>
                                          <p:spTgt spid="21"/>
                                        </p:tgtEl>
                                      </p:cBhvr>
                                    </p:animEffect>
                                  </p:childTnLst>
                                </p:cTn>
                              </p:par>
                              <p:par>
                                <p:cTn id="98" presetID="42" presetClass="path" presetSubtype="0" accel="50000" decel="50000" fill="hold" grpId="0" nodeType="withEffect">
                                  <p:stCondLst>
                                    <p:cond delay="500"/>
                                  </p:stCondLst>
                                  <p:childTnLst>
                                    <p:animMotion origin="layout" path="M 1.11111E-6 2.59259E-6 L 0.08646 -0.20787 " pathEditMode="relative" rAng="0" ptsTypes="AA">
                                      <p:cBhvr>
                                        <p:cTn id="99" dur="2000" fill="hold"/>
                                        <p:tgtEl>
                                          <p:spTgt spid="18"/>
                                        </p:tgtEl>
                                        <p:attrNameLst>
                                          <p:attrName>ppt_x</p:attrName>
                                          <p:attrName>ppt_y</p:attrName>
                                        </p:attrNameLst>
                                      </p:cBhvr>
                                      <p:rCtr x="4323" y="-10394"/>
                                    </p:animMotion>
                                  </p:childTnLst>
                                </p:cTn>
                              </p:par>
                              <p:par>
                                <p:cTn id="100" presetID="10" presetClass="exit" presetSubtype="0" fill="hold" grpId="2" nodeType="withEffect">
                                  <p:stCondLst>
                                    <p:cond delay="1250"/>
                                  </p:stCondLst>
                                  <p:childTnLst>
                                    <p:animEffect transition="out" filter="fade">
                                      <p:cBhvr>
                                        <p:cTn id="101" dur="500"/>
                                        <p:tgtEl>
                                          <p:spTgt spid="18"/>
                                        </p:tgtEl>
                                      </p:cBhvr>
                                    </p:animEffect>
                                    <p:set>
                                      <p:cBhvr>
                                        <p:cTn id="102" dur="1" fill="hold">
                                          <p:stCondLst>
                                            <p:cond delay="499"/>
                                          </p:stCondLst>
                                        </p:cTn>
                                        <p:tgtEl>
                                          <p:spTgt spid="18"/>
                                        </p:tgtEl>
                                        <p:attrNameLst>
                                          <p:attrName>style.visibility</p:attrName>
                                        </p:attrNameLst>
                                      </p:cBhvr>
                                      <p:to>
                                        <p:strVal val="hidden"/>
                                      </p:to>
                                    </p:set>
                                  </p:childTnLst>
                                </p:cTn>
                              </p:par>
                              <p:par>
                                <p:cTn id="103" presetID="31" presetClass="entr" presetSubtype="0" fill="hold" grpId="0" nodeType="withEffect">
                                  <p:stCondLst>
                                    <p:cond delay="1250"/>
                                  </p:stCondLst>
                                  <p:childTnLst>
                                    <p:set>
                                      <p:cBhvr>
                                        <p:cTn id="104" dur="1" fill="hold">
                                          <p:stCondLst>
                                            <p:cond delay="0"/>
                                          </p:stCondLst>
                                        </p:cTn>
                                        <p:tgtEl>
                                          <p:spTgt spid="24"/>
                                        </p:tgtEl>
                                        <p:attrNameLst>
                                          <p:attrName>style.visibility</p:attrName>
                                        </p:attrNameLst>
                                      </p:cBhvr>
                                      <p:to>
                                        <p:strVal val="visible"/>
                                      </p:to>
                                    </p:set>
                                    <p:anim calcmode="lin" valueType="num">
                                      <p:cBhvr>
                                        <p:cTn id="105" dur="500" fill="hold"/>
                                        <p:tgtEl>
                                          <p:spTgt spid="24"/>
                                        </p:tgtEl>
                                        <p:attrNameLst>
                                          <p:attrName>ppt_w</p:attrName>
                                        </p:attrNameLst>
                                      </p:cBhvr>
                                      <p:tavLst>
                                        <p:tav tm="0">
                                          <p:val>
                                            <p:fltVal val="0"/>
                                          </p:val>
                                        </p:tav>
                                        <p:tav tm="100000">
                                          <p:val>
                                            <p:strVal val="#ppt_w"/>
                                          </p:val>
                                        </p:tav>
                                      </p:tavLst>
                                    </p:anim>
                                    <p:anim calcmode="lin" valueType="num">
                                      <p:cBhvr>
                                        <p:cTn id="106" dur="500" fill="hold"/>
                                        <p:tgtEl>
                                          <p:spTgt spid="24"/>
                                        </p:tgtEl>
                                        <p:attrNameLst>
                                          <p:attrName>ppt_h</p:attrName>
                                        </p:attrNameLst>
                                      </p:cBhvr>
                                      <p:tavLst>
                                        <p:tav tm="0">
                                          <p:val>
                                            <p:fltVal val="0"/>
                                          </p:val>
                                        </p:tav>
                                        <p:tav tm="100000">
                                          <p:val>
                                            <p:strVal val="#ppt_h"/>
                                          </p:val>
                                        </p:tav>
                                      </p:tavLst>
                                    </p:anim>
                                    <p:anim calcmode="lin" valueType="num">
                                      <p:cBhvr>
                                        <p:cTn id="107" dur="500" fill="hold"/>
                                        <p:tgtEl>
                                          <p:spTgt spid="24"/>
                                        </p:tgtEl>
                                        <p:attrNameLst>
                                          <p:attrName>style.rotation</p:attrName>
                                        </p:attrNameLst>
                                      </p:cBhvr>
                                      <p:tavLst>
                                        <p:tav tm="0">
                                          <p:val>
                                            <p:fltVal val="90"/>
                                          </p:val>
                                        </p:tav>
                                        <p:tav tm="100000">
                                          <p:val>
                                            <p:fltVal val="0"/>
                                          </p:val>
                                        </p:tav>
                                      </p:tavLst>
                                    </p:anim>
                                    <p:animEffect transition="in" filter="fade">
                                      <p:cBhvr>
                                        <p:cTn id="108" dur="500"/>
                                        <p:tgtEl>
                                          <p:spTgt spid="24"/>
                                        </p:tgtEl>
                                      </p:cBhvr>
                                    </p:animEffect>
                                  </p:childTnLst>
                                </p:cTn>
                              </p:par>
                              <p:par>
                                <p:cTn id="109" presetID="42" presetClass="path" presetSubtype="0" accel="50000" decel="50000" fill="hold" grpId="2" nodeType="withEffect">
                                  <p:stCondLst>
                                    <p:cond delay="500"/>
                                  </p:stCondLst>
                                  <p:childTnLst>
                                    <p:animMotion origin="layout" path="M 8.33333E-7 -3.7037E-6 L -0.06163 -0.21041 " pathEditMode="relative" rAng="0" ptsTypes="AA">
                                      <p:cBhvr>
                                        <p:cTn id="110" dur="2000" fill="hold"/>
                                        <p:tgtEl>
                                          <p:spTgt spid="19"/>
                                        </p:tgtEl>
                                        <p:attrNameLst>
                                          <p:attrName>ppt_x</p:attrName>
                                          <p:attrName>ppt_y</p:attrName>
                                        </p:attrNameLst>
                                      </p:cBhvr>
                                      <p:rCtr x="-3090" y="-10532"/>
                                    </p:animMotion>
                                  </p:childTnLst>
                                </p:cTn>
                              </p:par>
                              <p:par>
                                <p:cTn id="111" presetID="10" presetClass="exit" presetSubtype="0" fill="hold" grpId="1" nodeType="withEffect">
                                  <p:stCondLst>
                                    <p:cond delay="1750"/>
                                  </p:stCondLst>
                                  <p:childTnLst>
                                    <p:animEffect transition="out" filter="fade">
                                      <p:cBhvr>
                                        <p:cTn id="112" dur="500"/>
                                        <p:tgtEl>
                                          <p:spTgt spid="19"/>
                                        </p:tgtEl>
                                      </p:cBhvr>
                                    </p:animEffect>
                                    <p:set>
                                      <p:cBhvr>
                                        <p:cTn id="113" dur="1" fill="hold">
                                          <p:stCondLst>
                                            <p:cond delay="499"/>
                                          </p:stCondLst>
                                        </p:cTn>
                                        <p:tgtEl>
                                          <p:spTgt spid="19"/>
                                        </p:tgtEl>
                                        <p:attrNameLst>
                                          <p:attrName>style.visibility</p:attrName>
                                        </p:attrNameLst>
                                      </p:cBhvr>
                                      <p:to>
                                        <p:strVal val="hidden"/>
                                      </p:to>
                                    </p:set>
                                  </p:childTnLst>
                                </p:cTn>
                              </p:par>
                              <p:par>
                                <p:cTn id="114" presetID="31" presetClass="entr" presetSubtype="0" fill="hold" grpId="0" nodeType="withEffect">
                                  <p:stCondLst>
                                    <p:cond delay="1750"/>
                                  </p:stCondLst>
                                  <p:childTnLst>
                                    <p:set>
                                      <p:cBhvr>
                                        <p:cTn id="115" dur="1" fill="hold">
                                          <p:stCondLst>
                                            <p:cond delay="0"/>
                                          </p:stCondLst>
                                        </p:cTn>
                                        <p:tgtEl>
                                          <p:spTgt spid="8"/>
                                        </p:tgtEl>
                                        <p:attrNameLst>
                                          <p:attrName>style.visibility</p:attrName>
                                        </p:attrNameLst>
                                      </p:cBhvr>
                                      <p:to>
                                        <p:strVal val="visible"/>
                                      </p:to>
                                    </p:set>
                                    <p:anim calcmode="lin" valueType="num">
                                      <p:cBhvr>
                                        <p:cTn id="116" dur="500" fill="hold"/>
                                        <p:tgtEl>
                                          <p:spTgt spid="8"/>
                                        </p:tgtEl>
                                        <p:attrNameLst>
                                          <p:attrName>ppt_w</p:attrName>
                                        </p:attrNameLst>
                                      </p:cBhvr>
                                      <p:tavLst>
                                        <p:tav tm="0">
                                          <p:val>
                                            <p:fltVal val="0"/>
                                          </p:val>
                                        </p:tav>
                                        <p:tav tm="100000">
                                          <p:val>
                                            <p:strVal val="#ppt_w"/>
                                          </p:val>
                                        </p:tav>
                                      </p:tavLst>
                                    </p:anim>
                                    <p:anim calcmode="lin" valueType="num">
                                      <p:cBhvr>
                                        <p:cTn id="117" dur="500" fill="hold"/>
                                        <p:tgtEl>
                                          <p:spTgt spid="8"/>
                                        </p:tgtEl>
                                        <p:attrNameLst>
                                          <p:attrName>ppt_h</p:attrName>
                                        </p:attrNameLst>
                                      </p:cBhvr>
                                      <p:tavLst>
                                        <p:tav tm="0">
                                          <p:val>
                                            <p:fltVal val="0"/>
                                          </p:val>
                                        </p:tav>
                                        <p:tav tm="100000">
                                          <p:val>
                                            <p:strVal val="#ppt_h"/>
                                          </p:val>
                                        </p:tav>
                                      </p:tavLst>
                                    </p:anim>
                                    <p:anim calcmode="lin" valueType="num">
                                      <p:cBhvr>
                                        <p:cTn id="118" dur="500" fill="hold"/>
                                        <p:tgtEl>
                                          <p:spTgt spid="8"/>
                                        </p:tgtEl>
                                        <p:attrNameLst>
                                          <p:attrName>style.rotation</p:attrName>
                                        </p:attrNameLst>
                                      </p:cBhvr>
                                      <p:tavLst>
                                        <p:tav tm="0">
                                          <p:val>
                                            <p:fltVal val="90"/>
                                          </p:val>
                                        </p:tav>
                                        <p:tav tm="100000">
                                          <p:val>
                                            <p:fltVal val="0"/>
                                          </p:val>
                                        </p:tav>
                                      </p:tavLst>
                                    </p:anim>
                                    <p:animEffect transition="in" filter="fade">
                                      <p:cBhvr>
                                        <p:cTn id="119" dur="500"/>
                                        <p:tgtEl>
                                          <p:spTgt spid="8"/>
                                        </p:tgtEl>
                                      </p:cBhvr>
                                    </p:animEffect>
                                  </p:childTnLst>
                                </p:cTn>
                              </p:par>
                              <p:par>
                                <p:cTn id="120" presetID="22" presetClass="entr" presetSubtype="1" fill="hold" grpId="0" nodeType="withEffect">
                                  <p:stCondLst>
                                    <p:cond delay="500"/>
                                  </p:stCondLst>
                                  <p:childTnLst>
                                    <p:set>
                                      <p:cBhvr>
                                        <p:cTn id="121" dur="1" fill="hold">
                                          <p:stCondLst>
                                            <p:cond delay="0"/>
                                          </p:stCondLst>
                                        </p:cTn>
                                        <p:tgtEl>
                                          <p:spTgt spid="28"/>
                                        </p:tgtEl>
                                        <p:attrNameLst>
                                          <p:attrName>style.visibility</p:attrName>
                                        </p:attrNameLst>
                                      </p:cBhvr>
                                      <p:to>
                                        <p:strVal val="visible"/>
                                      </p:to>
                                    </p:set>
                                    <p:animEffect transition="in" filter="wipe(up)">
                                      <p:cBhvr>
                                        <p:cTn id="122" dur="1750"/>
                                        <p:tgtEl>
                                          <p:spTgt spid="28"/>
                                        </p:tgtEl>
                                      </p:cBhvr>
                                    </p:animEffect>
                                  </p:childTnLst>
                                </p:cTn>
                              </p:par>
                            </p:childTnLst>
                          </p:cTn>
                        </p:par>
                        <p:par>
                          <p:cTn id="123" fill="hold">
                            <p:stCondLst>
                              <p:cond delay="2500"/>
                            </p:stCondLst>
                            <p:childTnLst>
                              <p:par>
                                <p:cTn id="124" presetID="22" presetClass="entr" presetSubtype="1" fill="hold" grpId="0" nodeType="afterEffect">
                                  <p:stCondLst>
                                    <p:cond delay="200"/>
                                  </p:stCondLst>
                                  <p:childTnLst>
                                    <p:set>
                                      <p:cBhvr>
                                        <p:cTn id="125" dur="1" fill="hold">
                                          <p:stCondLst>
                                            <p:cond delay="0"/>
                                          </p:stCondLst>
                                        </p:cTn>
                                        <p:tgtEl>
                                          <p:spTgt spid="23"/>
                                        </p:tgtEl>
                                        <p:attrNameLst>
                                          <p:attrName>style.visibility</p:attrName>
                                        </p:attrNameLst>
                                      </p:cBhvr>
                                      <p:to>
                                        <p:strVal val="visible"/>
                                      </p:to>
                                    </p:set>
                                    <p:animEffect transition="in" filter="wipe(up)">
                                      <p:cBhvr>
                                        <p:cTn id="126"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1" grpId="0" animBg="1"/>
      <p:bldP spid="11" grpId="1" animBg="1"/>
      <p:bldP spid="12" grpId="0" animBg="1"/>
      <p:bldP spid="12" grpId="1" animBg="1"/>
      <p:bldP spid="13" grpId="0" animBg="1"/>
      <p:bldP spid="13" grpId="1" animBg="1"/>
      <p:bldP spid="14" grpId="0" animBg="1"/>
      <p:bldP spid="14" grpId="1" animBg="1"/>
      <p:bldP spid="15" grpId="0" animBg="1"/>
      <p:bldP spid="16" grpId="0" animBg="1"/>
      <p:bldP spid="17" grpId="0" animBg="1"/>
      <p:bldP spid="18" grpId="0" animBg="1"/>
      <p:bldP spid="18" grpId="1" animBg="1"/>
      <p:bldP spid="18" grpId="2" animBg="1"/>
      <p:bldP spid="19" grpId="0" animBg="1"/>
      <p:bldP spid="19" grpId="1" animBg="1"/>
      <p:bldP spid="19" grpId="2" animBg="1"/>
      <p:bldP spid="20" grpId="0"/>
      <p:bldP spid="21" grpId="0"/>
      <p:bldP spid="22" grpId="0"/>
      <p:bldP spid="23" grpId="0"/>
      <p:bldP spid="24" grpId="0" animBg="1"/>
      <p:bldP spid="25" grpId="0" animBg="1"/>
      <p:bldP spid="26" grpId="0" animBg="1"/>
      <p:bldP spid="27" grpId="0" animBg="1"/>
      <p:bldP spid="28" grpId="0"/>
      <p:bldP spid="29" grpId="0" animBg="1"/>
      <p:bldP spid="30" grpId="0" animBg="1"/>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26025</TotalTime>
  <Words>4951</Words>
  <Application>Microsoft Office PowerPoint</Application>
  <PresentationFormat>画面に合わせる (4:3)</PresentationFormat>
  <Paragraphs>696</Paragraphs>
  <Slides>22</Slides>
  <Notes>22</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22</vt:i4>
      </vt:variant>
    </vt:vector>
  </HeadingPairs>
  <TitlesOfParts>
    <vt:vector size="31" baseType="lpstr">
      <vt:lpstr>ＭＳ Ｐゴシック</vt:lpstr>
      <vt:lpstr>新細明體</vt:lpstr>
      <vt:lpstr>Arial</vt:lpstr>
      <vt:lpstr>Calibri</vt:lpstr>
      <vt:lpstr>Tahoma</vt:lpstr>
      <vt:lpstr>Times New Roman</vt:lpstr>
      <vt:lpstr>Wingdings</vt:lpstr>
      <vt:lpstr>Office テーマ</vt:lpstr>
      <vt:lpstr>デザインの設定</vt:lpstr>
      <vt:lpstr>債権総論1  第13-14回（保証）</vt:lpstr>
      <vt:lpstr>債権総論1　目次　→総論体系図</vt:lpstr>
      <vt:lpstr>債権総論の内容 →位置づけ，目次， Best30</vt:lpstr>
      <vt:lpstr>10．保証責任</vt:lpstr>
      <vt:lpstr>保証とは何か?</vt:lpstr>
      <vt:lpstr>保証の神話と崩壊</vt:lpstr>
      <vt:lpstr>債務と保証との決定的な違い →連帯債務への応用</vt:lpstr>
      <vt:lpstr>保証人の保護の法理</vt:lpstr>
      <vt:lpstr>保証の付従性とは何か?</vt:lpstr>
      <vt:lpstr>付従性の例外（1/2） 制限能力者に対する独立担保契約</vt:lpstr>
      <vt:lpstr>付従性の例外（2/2） 債務者の破産免責の場合→Q10</vt:lpstr>
      <vt:lpstr>保証の範囲（1/2）→ 保証の別個・独立性</vt:lpstr>
      <vt:lpstr>保証の範囲（2/2） 付従性の原則の範囲内での多様性</vt:lpstr>
      <vt:lpstr>補充性による保証人の免責と 連帯保証の場合の例外</vt:lpstr>
      <vt:lpstr>債権者の義務違反による 保証人の免責</vt:lpstr>
      <vt:lpstr>根保証（1/4） 発生・消滅する債権を「債権枠」として保証する契約</vt:lpstr>
      <vt:lpstr>根保証（2/4） 民法改正（2004）による根保証人の保護</vt:lpstr>
      <vt:lpstr>根保証（3/4） 改正の不備を埋める判例による根保証人の保護</vt:lpstr>
      <vt:lpstr>根保証（4/4） 民法（債権関係）改正の動向</vt:lpstr>
      <vt:lpstr>保証のまとめ</vt:lpstr>
      <vt:lpstr>定期試験仮想問題（10/10）→Q1</vt:lpstr>
      <vt:lpstr>活用すべき文献</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債権総論講義</dc:title>
  <dc:creator>KAGAYAMA Shigeru</dc:creator>
  <cp:lastModifiedBy>KAGAYAMA Shigeru</cp:lastModifiedBy>
  <cp:revision>1222</cp:revision>
  <cp:lastPrinted>2015-04-13T03:41:16Z</cp:lastPrinted>
  <dcterms:modified xsi:type="dcterms:W3CDTF">2015-06-27T05:21:37Z</dcterms:modified>
</cp:coreProperties>
</file>