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51" r:id="rId2"/>
    <p:sldId id="313" r:id="rId3"/>
    <p:sldId id="339" r:id="rId4"/>
    <p:sldId id="340" r:id="rId5"/>
    <p:sldId id="341" r:id="rId6"/>
    <p:sldId id="342" r:id="rId7"/>
    <p:sldId id="344" r:id="rId8"/>
    <p:sldId id="345" r:id="rId9"/>
    <p:sldId id="346" r:id="rId10"/>
    <p:sldId id="347" r:id="rId11"/>
    <p:sldId id="348" r:id="rId12"/>
    <p:sldId id="257" r:id="rId13"/>
    <p:sldId id="299" r:id="rId14"/>
    <p:sldId id="300" r:id="rId15"/>
    <p:sldId id="301" r:id="rId16"/>
    <p:sldId id="318" r:id="rId17"/>
    <p:sldId id="319" r:id="rId18"/>
    <p:sldId id="334" r:id="rId19"/>
    <p:sldId id="335" r:id="rId20"/>
    <p:sldId id="336" r:id="rId21"/>
    <p:sldId id="337" r:id="rId22"/>
    <p:sldId id="338" r:id="rId23"/>
    <p:sldId id="349" r:id="rId24"/>
    <p:sldId id="350" r:id="rId25"/>
    <p:sldId id="333"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614" autoAdjust="0"/>
  </p:normalViewPr>
  <p:slideViewPr>
    <p:cSldViewPr>
      <p:cViewPr varScale="1">
        <p:scale>
          <a:sx n="42" d="100"/>
          <a:sy n="42" d="100"/>
        </p:scale>
        <p:origin x="629"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kumimoji="1" lang="en-US" altLang="ja-JP" smtClean="0"/>
              <a:t>Lecture on Obligation 2015</a:t>
            </a:r>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kumimoji="1" lang="en-US" altLang="ja-JP" smtClean="0"/>
              <a:t>2015/9/29</a:t>
            </a:r>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922C54-6C66-41E5-B388-EA7ED11D2817}" type="slidenum">
              <a:rPr kumimoji="1" lang="ja-JP" altLang="en-US" smtClean="0"/>
              <a:t>‹#›</a:t>
            </a:fld>
            <a:endParaRPr kumimoji="1" lang="ja-JP" altLang="en-US"/>
          </a:p>
        </p:txBody>
      </p:sp>
    </p:spTree>
    <p:extLst>
      <p:ext uri="{BB962C8B-B14F-4D97-AF65-F5344CB8AC3E}">
        <p14:creationId xmlns:p14="http://schemas.microsoft.com/office/powerpoint/2010/main" val="12408505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kumimoji="1" lang="en-US" altLang="ja-JP" smtClean="0"/>
              <a:t>Lecture on Obligation 2015</a:t>
            </a:r>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kumimoji="1" lang="en-US" altLang="ja-JP" smtClean="0"/>
              <a:t>2015/9/29</a:t>
            </a:r>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922A9C-B377-4D95-8801-AB14ECF14EA2}" type="slidenum">
              <a:rPr kumimoji="1" lang="ja-JP" altLang="en-US" smtClean="0"/>
              <a:t>‹#›</a:t>
            </a:fld>
            <a:endParaRPr kumimoji="1" lang="ja-JP" altLang="en-US"/>
          </a:p>
        </p:txBody>
      </p:sp>
    </p:spTree>
    <p:extLst>
      <p:ext uri="{BB962C8B-B14F-4D97-AF65-F5344CB8AC3E}">
        <p14:creationId xmlns:p14="http://schemas.microsoft.com/office/powerpoint/2010/main" val="149759838"/>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　債権法総論</a:t>
            </a:r>
            <a:r>
              <a:rPr kumimoji="1" lang="en-US" altLang="ja-JP" sz="1200" b="0" dirty="0" smtClean="0"/>
              <a:t>2</a:t>
            </a:r>
            <a:r>
              <a:rPr kumimoji="1" lang="ja-JP" altLang="en-US" sz="1200" b="0" dirty="0" smtClean="0"/>
              <a:t>の講義を始めます。■</a:t>
            </a:r>
            <a:endParaRPr kumimoji="1" lang="en-US" altLang="ja-JP"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t>★六法とノートを用意してください。</a:t>
            </a:r>
            <a:endParaRPr kumimoji="1" lang="en-US" altLang="ja-JP" sz="1200" b="0" dirty="0" smtClean="0"/>
          </a:p>
          <a:p>
            <a:r>
              <a:rPr kumimoji="1" lang="ja-JP" altLang="en-US" sz="1200" b="0" dirty="0" smtClean="0"/>
              <a:t>★条文が引用されている箇所では，必ず，六法を開いて，その条文を読むようにしましょう。</a:t>
            </a:r>
            <a:endParaRPr kumimoji="1" lang="en-US" altLang="ja-JP" sz="1200" b="0" dirty="0" smtClean="0"/>
          </a:p>
          <a:p>
            <a:r>
              <a:rPr kumimoji="1" lang="ja-JP" altLang="en-US" sz="1200" b="0" dirty="0" smtClean="0"/>
              <a:t>★わからない箇所に出会ったら，そこで止まらずに，どこがわからないのかをノートにメモし，先に進みましょう。</a:t>
            </a:r>
            <a:endParaRPr kumimoji="1" lang="en-US" altLang="ja-JP" sz="1200" b="0" dirty="0" smtClean="0"/>
          </a:p>
          <a:p>
            <a:r>
              <a:rPr kumimoji="1" lang="ja-JP" altLang="en-US" sz="1200" b="0" dirty="0" smtClean="0"/>
              <a:t>■学習が進んで，ノートに書いた疑問点が理解できたら，もとにもどって，それをノートにつけ加えておきましょう。それが，あなたの成長の記録になります。</a:t>
            </a:r>
            <a:endParaRPr kumimoji="1" lang="en-US" altLang="ja-JP" sz="1200" b="0" dirty="0" smtClean="0"/>
          </a:p>
          <a:p>
            <a:r>
              <a:rPr kumimoji="1" lang="ja-JP" altLang="en-US" sz="1200" b="0" dirty="0" smtClean="0"/>
              <a:t>★そのノートがあれば，定期試験の準備が，らくになるだけではありません。そのノートは，あなたの一生の宝となるはずです。</a:t>
            </a:r>
            <a:endParaRPr kumimoji="1" lang="en-US" altLang="ja-JP" sz="1200" b="0" dirty="0" smtClean="0"/>
          </a:p>
        </p:txBody>
      </p:sp>
      <p:sp>
        <p:nvSpPr>
          <p:cNvPr id="4" name="スライド番号プレースホルダー 3"/>
          <p:cNvSpPr>
            <a:spLocks noGrp="1"/>
          </p:cNvSpPr>
          <p:nvPr>
            <p:ph type="sldNum" sz="quarter" idx="10"/>
          </p:nvPr>
        </p:nvSpPr>
        <p:spPr/>
        <p:txBody>
          <a:bodyPr/>
          <a:lstStyle/>
          <a:p>
            <a:fld id="{AF922A9C-B377-4D95-8801-AB14ECF14EA2}"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Lecture on Obligation, 2015</a:t>
            </a:r>
            <a:endParaRPr kumimoji="1" lang="ja-JP" altLang="en-US"/>
          </a:p>
        </p:txBody>
      </p:sp>
    </p:spTree>
    <p:extLst>
      <p:ext uri="{BB962C8B-B14F-4D97-AF65-F5344CB8AC3E}">
        <p14:creationId xmlns:p14="http://schemas.microsoft.com/office/powerpoint/2010/main" val="1811123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クレジットカードの場合，買主が錯誤で売買をしたり，商品に瑕疵があったりして，買主が売買契約を解除した場合，クレジットカードの決済システムではチャージバックという方法によって，クレジットカードで決済した売買代金が，買主に戻るシステムが用意されています。</a:t>
            </a:r>
            <a:endParaRPr kumimoji="1" lang="en-US" altLang="ja-JP" dirty="0" smtClean="0"/>
          </a:p>
          <a:p>
            <a:r>
              <a:rPr kumimoji="1" lang="ja-JP" altLang="en-US" dirty="0" smtClean="0"/>
              <a:t>★買主が売買契約を解除すると，買主から売主に対して，代金相当額の返還請求権が発生します。</a:t>
            </a:r>
            <a:endParaRPr kumimoji="1" lang="en-US" altLang="ja-JP" dirty="0" smtClean="0"/>
          </a:p>
          <a:p>
            <a:r>
              <a:rPr kumimoji="1" lang="ja-JP" altLang="en-US" dirty="0" smtClean="0"/>
              <a:t>★この返還請求権を会員契約に基づいて，イシュアーが買い取ります。その債権売買の価格として，売買代金相当額が，速やかにカード利用者である買主に返金されます。</a:t>
            </a:r>
            <a:endParaRPr kumimoji="1" lang="en-US" altLang="ja-JP" dirty="0" smtClean="0"/>
          </a:p>
          <a:p>
            <a:r>
              <a:rPr kumimoji="1" lang="ja-JP" altLang="en-US" dirty="0" smtClean="0"/>
              <a:t>この代金返還債権は，クレジットカードの決済システムと逆の手順を踏んで，債権譲渡が繰り返されます。</a:t>
            </a:r>
            <a:endParaRPr kumimoji="1" lang="en-US" altLang="ja-JP" dirty="0" smtClean="0"/>
          </a:p>
          <a:p>
            <a:r>
              <a:rPr kumimoji="1" lang="ja-JP" altLang="en-US" dirty="0" smtClean="0"/>
              <a:t>★最後に，この代金返還請求を譲り受けたアクワイアラーが加盟店である売主から代金債権相当額の返金を受けて，キャッシュバックのすべての決済が終了します。</a:t>
            </a:r>
            <a:endParaRPr kumimoji="1" lang="en-US" altLang="ja-JP" dirty="0" smtClean="0"/>
          </a:p>
          <a:p>
            <a:r>
              <a:rPr kumimoji="1" lang="ja-JP" altLang="en-US" dirty="0" smtClean="0"/>
              <a:t>■この場合においても，債権譲渡の制度のみによって，キャッシュバックの仕組みを説明することができます。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10</a:t>
            </a:fld>
            <a:endParaRPr kumimoji="1" lang="ja-JP" altLang="en-US"/>
          </a:p>
        </p:txBody>
      </p:sp>
    </p:spTree>
    <p:extLst>
      <p:ext uri="{BB962C8B-B14F-4D97-AF65-F5344CB8AC3E}">
        <p14:creationId xmlns:p14="http://schemas.microsoft.com/office/powerpoint/2010/main" val="4010338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★現在は，物権に債権が優越する時代です。</a:t>
            </a:r>
          </a:p>
          <a:p>
            <a:r>
              <a:rPr kumimoji="1" lang="ja-JP" altLang="en-US" dirty="0" smtClean="0"/>
              <a:t>■通貨も金属や紙というモノから，代金債権，報酬債権を含めて，最終的には金銭債権という情報へと変化しています。</a:t>
            </a:r>
          </a:p>
          <a:p>
            <a:r>
              <a:rPr kumimoji="1" lang="ja-JP" altLang="en-US" dirty="0" smtClean="0"/>
              <a:t>★従来は，モノやサービスの価値は，有体物であるカネによって評価されてきました。</a:t>
            </a:r>
          </a:p>
          <a:p>
            <a:r>
              <a:rPr kumimoji="1" lang="ja-JP" altLang="en-US" dirty="0" smtClean="0"/>
              <a:t>★つまり，金本位制度が維持されていた時代においては，価値は，有体物である金貨によって評価されたのですから，モノの使用・収益・換価・処分に関する物権の全盛の時代でした。</a:t>
            </a:r>
          </a:p>
          <a:p>
            <a:r>
              <a:rPr kumimoji="1" lang="ja-JP" altLang="en-US" dirty="0" smtClean="0"/>
              <a:t>★しかし，現代は，物権も，ヒトとヒトとの関係（物権的請求権，優先弁済権など）に還元されるようになってきています。</a:t>
            </a:r>
            <a:endParaRPr kumimoji="1" lang="en-US" altLang="ja-JP" dirty="0" smtClean="0"/>
          </a:p>
          <a:p>
            <a:r>
              <a:rPr kumimoji="1" lang="ja-JP" altLang="en-US" dirty="0" smtClean="0"/>
              <a:t>■なぜなら，物権といえども，ヒトとヒトとの関係から生じるのであって，つまるところは，物権的請求権に還元できるからです。</a:t>
            </a:r>
          </a:p>
          <a:p>
            <a:r>
              <a:rPr kumimoji="1" lang="ja-JP" altLang="en-US" dirty="0" smtClean="0"/>
              <a:t>★したがって，現代は，物権（権利の帰属）を前提としつつも，ヒトとヒトとの関係である債権が中心を占める時代であるということができます。■</a:t>
            </a:r>
            <a:endParaRPr kumimoji="1" lang="en-US" altLang="ja-JP" dirty="0" smtClean="0"/>
          </a:p>
          <a:p>
            <a:r>
              <a:rPr kumimoji="1" lang="ja-JP" altLang="en-US" dirty="0" smtClean="0"/>
              <a:t>★時代は変わりました。現在は，情報化の時代です。</a:t>
            </a:r>
          </a:p>
          <a:p>
            <a:r>
              <a:rPr kumimoji="1" lang="ja-JP" altLang="en-US" dirty="0" smtClean="0"/>
              <a:t>★民法学において最も重要な地位をしめる債権とは，▲方向と▲量と▲時間との三つの要素で表現される情報（，すなわちベクトル）であると考えることができます。</a:t>
            </a:r>
          </a:p>
          <a:p>
            <a:r>
              <a:rPr kumimoji="1" lang="ja-JP" altLang="en-US" dirty="0" smtClean="0"/>
              <a:t>■ベクトルだからこそ，法律関係は，図式化が容易であり，かつ，重要なのです。</a:t>
            </a:r>
          </a:p>
          <a:p>
            <a:r>
              <a:rPr kumimoji="1" lang="ja-JP" altLang="en-US" dirty="0" smtClean="0"/>
              <a:t>★債権の中でも，現在のところ，最も信頼されている債権は，「預金債権」です。</a:t>
            </a:r>
          </a:p>
          <a:p>
            <a:r>
              <a:rPr kumimoji="1" lang="ja-JP" altLang="en-US" dirty="0" smtClean="0"/>
              <a:t>■その額は，家計が</a:t>
            </a:r>
            <a:r>
              <a:rPr kumimoji="1" lang="en-US" altLang="ja-JP" dirty="0" smtClean="0"/>
              <a:t>800</a:t>
            </a:r>
            <a:r>
              <a:rPr kumimoji="1" lang="ja-JP" altLang="en-US" dirty="0" smtClean="0"/>
              <a:t>兆円，企業が</a:t>
            </a:r>
            <a:r>
              <a:rPr kumimoji="1" lang="en-US" altLang="ja-JP" dirty="0" smtClean="0"/>
              <a:t>200</a:t>
            </a:r>
            <a:r>
              <a:rPr kumimoji="1" lang="ja-JP" altLang="en-US" dirty="0" smtClean="0"/>
              <a:t>兆円であり，その実体は，必ずしもモノという実体をともなわない，銀行口座への入金・出金記帳という情報に過ぎません。</a:t>
            </a:r>
          </a:p>
          <a:p>
            <a:r>
              <a:rPr kumimoji="1" lang="ja-JP" altLang="en-US" dirty="0" smtClean="0"/>
              <a:t>★情報であるから，モノの運搬・移動とは異なり，電子的に安くかつ即時に送信と受信をすることができるのです。</a:t>
            </a:r>
          </a:p>
          <a:p>
            <a:r>
              <a:rPr kumimoji="1" lang="ja-JP" altLang="en-US" dirty="0" smtClean="0"/>
              <a:t>★振込みとは，のちに述べるように，預金債権の経並行移動のことであり，債権総論</a:t>
            </a:r>
            <a:r>
              <a:rPr kumimoji="1" lang="en-US" altLang="ja-JP" dirty="0" smtClean="0"/>
              <a:t>2</a:t>
            </a:r>
            <a:r>
              <a:rPr kumimoji="1" lang="ja-JP" altLang="en-US" dirty="0" smtClean="0"/>
              <a:t>で学習するソウサイという技術を使うことによって，危険を伴う現金や有価証券の輸送を最小限に抑えることができるのです。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11</a:t>
            </a:fld>
            <a:endParaRPr kumimoji="1" lang="ja-JP" altLang="en-US"/>
          </a:p>
        </p:txBody>
      </p:sp>
    </p:spTree>
    <p:extLst>
      <p:ext uri="{BB962C8B-B14F-4D97-AF65-F5344CB8AC3E}">
        <p14:creationId xmlns:p14="http://schemas.microsoft.com/office/powerpoint/2010/main" val="3771000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債権譲渡に関しては，以下の三点が問題となります。■</a:t>
            </a:r>
            <a:endParaRPr kumimoji="1" lang="en-US" altLang="ja-JP" dirty="0" smtClean="0"/>
          </a:p>
          <a:p>
            <a:r>
              <a:rPr kumimoji="1" lang="ja-JP" altLang="en-US" dirty="0" smtClean="0"/>
              <a:t>★第</a:t>
            </a:r>
            <a:r>
              <a:rPr kumimoji="1" lang="en-US" altLang="ja-JP" dirty="0" smtClean="0"/>
              <a:t>1</a:t>
            </a:r>
            <a:r>
              <a:rPr kumimoji="1" lang="ja-JP" altLang="en-US" dirty="0" smtClean="0"/>
              <a:t>は，債権譲渡の自由とその制限に関する譲渡禁止特約の効力の問題です。■</a:t>
            </a:r>
            <a:endParaRPr kumimoji="1" lang="en-US" altLang="ja-JP" dirty="0" smtClean="0"/>
          </a:p>
          <a:p>
            <a:r>
              <a:rPr kumimoji="1" lang="ja-JP" altLang="en-US" dirty="0" smtClean="0"/>
              <a:t>★第</a:t>
            </a:r>
            <a:r>
              <a:rPr kumimoji="1" lang="en-US" altLang="ja-JP" dirty="0" smtClean="0"/>
              <a:t>2</a:t>
            </a:r>
            <a:r>
              <a:rPr kumimoji="1" lang="ja-JP" altLang="en-US" dirty="0" smtClean="0"/>
              <a:t>は，物権の移転の対抗問題が重要であるように，債権譲渡の場合にも，その対抗要件が重要な問題となります。■</a:t>
            </a:r>
            <a:endParaRPr kumimoji="1" lang="en-US" altLang="ja-JP" dirty="0" smtClean="0"/>
          </a:p>
          <a:p>
            <a:r>
              <a:rPr kumimoji="1" lang="ja-JP" altLang="en-US" dirty="0" smtClean="0"/>
              <a:t>★第</a:t>
            </a:r>
            <a:r>
              <a:rPr kumimoji="1" lang="en-US" altLang="ja-JP" dirty="0" smtClean="0"/>
              <a:t>3</a:t>
            </a:r>
            <a:r>
              <a:rPr kumimoji="1" lang="ja-JP" altLang="en-US" dirty="0" smtClean="0"/>
              <a:t>は，銀行振込みや電子マネーを考える際に重要となる債務者のイニシアティヴによって債権を譲渡したり，債務引受をすることを実現できる第三者のためにする契約の応用です。■</a:t>
            </a:r>
            <a:endParaRPr kumimoji="1" lang="en-US" altLang="ja-JP" dirty="0" smtClean="0"/>
          </a:p>
          <a:p>
            <a:r>
              <a:rPr kumimoji="1" lang="ja-JP" altLang="en-US" dirty="0" smtClean="0"/>
              <a:t>今回の講義では，このうちの第</a:t>
            </a:r>
            <a:r>
              <a:rPr kumimoji="1" lang="en-US" altLang="ja-JP" dirty="0" smtClean="0"/>
              <a:t>1</a:t>
            </a:r>
            <a:r>
              <a:rPr kumimoji="1" lang="ja-JP" altLang="en-US" dirty="0" smtClean="0"/>
              <a:t>点，すなわち，債権譲渡の意義と譲渡禁止特約の効力について，講義します。</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12</a:t>
            </a:fld>
            <a:endParaRPr kumimoji="1" lang="ja-JP" altLang="en-US"/>
          </a:p>
        </p:txBody>
      </p:sp>
    </p:spTree>
    <p:extLst>
      <p:ext uri="{BB962C8B-B14F-4D97-AF65-F5344CB8AC3E}">
        <p14:creationId xmlns:p14="http://schemas.microsoft.com/office/powerpoint/2010/main" val="3689178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20000"/>
              </a:lnSpc>
            </a:pPr>
            <a:r>
              <a:rPr kumimoji="1" lang="ja-JP" altLang="en-US" dirty="0" smtClean="0"/>
              <a:t>★債権譲渡の意味について検討します。■</a:t>
            </a:r>
            <a:endParaRPr kumimoji="1" lang="en-US" altLang="ja-JP" dirty="0" smtClean="0"/>
          </a:p>
          <a:p>
            <a:pPr>
              <a:lnSpc>
                <a:spcPct val="120000"/>
              </a:lnSpc>
            </a:pPr>
            <a:r>
              <a:rPr kumimoji="1" lang="ja-JP" altLang="en-US" dirty="0" smtClean="0"/>
              <a:t>★債権譲渡があると，債権は，同一性を保ったまま，債権者である譲渡人から譲受人に移転します。■</a:t>
            </a:r>
            <a:endParaRPr kumimoji="1" lang="en-US" altLang="ja-JP" dirty="0" smtClean="0"/>
          </a:p>
          <a:p>
            <a:pPr>
              <a:lnSpc>
                <a:spcPct val="120000"/>
              </a:lnSpc>
            </a:pPr>
            <a:r>
              <a:rPr kumimoji="1" lang="ja-JP" altLang="en-US" dirty="0" smtClean="0"/>
              <a:t>★</a:t>
            </a:r>
            <a:r>
              <a:rPr lang="ja-JP" altLang="en-US" dirty="0" smtClean="0"/>
              <a:t>債権譲渡は，通常は，債務者の意思とは無関係に，譲渡人と譲受人の間の契約によって行われます。■</a:t>
            </a:r>
            <a:endParaRPr lang="en-US" altLang="ja-JP" dirty="0" smtClean="0"/>
          </a:p>
          <a:p>
            <a:pPr>
              <a:lnSpc>
                <a:spcPct val="120000"/>
              </a:lnSpc>
            </a:pPr>
            <a:r>
              <a:rPr lang="ja-JP" altLang="en-US" dirty="0" smtClean="0"/>
              <a:t>★例外的に，債務者と譲渡人との間の第三者のためにする契約によって行われることがありますが，この点については，もう少し講義が進んでから，説明することにします。■</a:t>
            </a:r>
            <a:endParaRPr lang="en-US" altLang="ja-JP" dirty="0" smtClean="0"/>
          </a:p>
          <a:p>
            <a:pPr>
              <a:lnSpc>
                <a:spcPct val="120000"/>
              </a:lnSpc>
            </a:pPr>
            <a:r>
              <a:rPr kumimoji="1" lang="ja-JP" altLang="en-US" dirty="0" smtClean="0"/>
              <a:t>★債権譲渡において，蚊帳の外に置かれる債務者を保護するために，民法</a:t>
            </a:r>
            <a:r>
              <a:rPr kumimoji="1" lang="en-US" altLang="ja-JP" dirty="0" smtClean="0"/>
              <a:t>468</a:t>
            </a:r>
            <a:r>
              <a:rPr kumimoji="1" lang="ja-JP" altLang="en-US" dirty="0" smtClean="0"/>
              <a:t>条</a:t>
            </a:r>
            <a:r>
              <a:rPr kumimoji="1" lang="en-US" altLang="ja-JP" dirty="0" smtClean="0"/>
              <a:t>2</a:t>
            </a:r>
            <a:r>
              <a:rPr kumimoji="1" lang="ja-JP" altLang="en-US" dirty="0" smtClean="0"/>
              <a:t>項（民法（債権関係）改正案では，</a:t>
            </a:r>
            <a:r>
              <a:rPr kumimoji="1" lang="en-US" altLang="ja-JP" dirty="0" smtClean="0"/>
              <a:t>468</a:t>
            </a:r>
            <a:r>
              <a:rPr kumimoji="1" lang="ja-JP" altLang="en-US" dirty="0" smtClean="0"/>
              <a:t>条</a:t>
            </a:r>
            <a:r>
              <a:rPr kumimoji="1" lang="en-US" altLang="ja-JP" dirty="0" smtClean="0"/>
              <a:t>1</a:t>
            </a:r>
            <a:r>
              <a:rPr kumimoji="1" lang="ja-JP" altLang="en-US" dirty="0" smtClean="0"/>
              <a:t>項）は，工夫をしています。</a:t>
            </a:r>
            <a:endParaRPr kumimoji="1" lang="en-US" altLang="ja-JP" dirty="0" smtClean="0"/>
          </a:p>
          <a:p>
            <a:pPr>
              <a:lnSpc>
                <a:spcPct val="120000"/>
              </a:lnSpc>
            </a:pPr>
            <a:r>
              <a:rPr kumimoji="1" lang="ja-JP" altLang="en-US" dirty="0" smtClean="0"/>
              <a:t>■すなわち，債権譲渡によって，債務者が譲渡前より不利な地位に置かれることがないように，債務者は譲渡人に対して生じている抗弁をもって，譲受人に対抗できることを規定しています。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13</a:t>
            </a:fld>
            <a:endParaRPr kumimoji="1" lang="ja-JP" altLang="en-US"/>
          </a:p>
        </p:txBody>
      </p:sp>
    </p:spTree>
    <p:extLst>
      <p:ext uri="{BB962C8B-B14F-4D97-AF65-F5344CB8AC3E}">
        <p14:creationId xmlns:p14="http://schemas.microsoft.com/office/powerpoint/2010/main" val="578791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000" dirty="0" smtClean="0"/>
              <a:t>★債権譲渡禁止特約の意義と機能について説明します。■</a:t>
            </a:r>
            <a:endParaRPr kumimoji="1" lang="en-US" altLang="ja-JP" sz="2000" dirty="0" smtClean="0"/>
          </a:p>
          <a:p>
            <a:r>
              <a:rPr lang="ja-JP" altLang="en-US" sz="1800" dirty="0" smtClean="0"/>
              <a:t>★債権は自由に譲渡できるのが原則です。</a:t>
            </a:r>
            <a:endParaRPr lang="en-US" altLang="ja-JP" sz="1800" dirty="0" smtClean="0"/>
          </a:p>
          <a:p>
            <a:r>
              <a:rPr lang="ja-JP" altLang="en-US" sz="1800" dirty="0" smtClean="0"/>
              <a:t>■しかし，現行法上は，債権者と債務者との合意で債権の譲渡を禁止することが</a:t>
            </a:r>
            <a:r>
              <a:rPr lang="ja-JP" altLang="en-US" sz="1800" dirty="0" smtClean="0"/>
              <a:t>できることになっています（これを譲渡</a:t>
            </a:r>
            <a:r>
              <a:rPr lang="ja-JP" altLang="en-US" sz="1800" dirty="0" smtClean="0"/>
              <a:t>禁止</a:t>
            </a:r>
            <a:r>
              <a:rPr lang="ja-JP" altLang="en-US" sz="1800" dirty="0" smtClean="0"/>
              <a:t>特約といいます）。</a:t>
            </a:r>
            <a:r>
              <a:rPr lang="ja-JP" altLang="en-US" sz="1800" dirty="0" smtClean="0"/>
              <a:t>■</a:t>
            </a:r>
            <a:endParaRPr lang="en-US" altLang="ja-JP" sz="1800" dirty="0" smtClean="0"/>
          </a:p>
          <a:p>
            <a:r>
              <a:rPr lang="ja-JP" altLang="en-US" sz="1800" dirty="0" smtClean="0"/>
              <a:t>★譲渡禁止特約は，もともとは，債権が譲渡されることにより弁済する相手が変わってしまう不都合，すなわち，譲受人に払うべきところを誤って譲渡人に支払ってしまうというリスクを回避するための債務者保護の制度でした。■</a:t>
            </a:r>
            <a:endParaRPr lang="en-US" altLang="ja-JP" sz="1800" dirty="0" smtClean="0"/>
          </a:p>
          <a:p>
            <a:r>
              <a:rPr kumimoji="1" lang="ja-JP" altLang="en-US" sz="2000" dirty="0" smtClean="0"/>
              <a:t>★ところが，現在では，譲渡禁止特約の機能に変化が生じています。■</a:t>
            </a:r>
            <a:endParaRPr kumimoji="1" lang="en-US" altLang="ja-JP" sz="2000" dirty="0" smtClean="0"/>
          </a:p>
          <a:p>
            <a:r>
              <a:rPr lang="ja-JP" altLang="en-US" sz="1800" dirty="0" smtClean="0"/>
              <a:t>★すなわち，最近では，必ずしも弱い立場といえない債務者（例えば，請負代金の債務者である地方公共団体，預金債権の債務者である銀行など）が，これまでの慣習や事務の繁雑さを避けると</a:t>
            </a:r>
            <a:r>
              <a:rPr lang="ja-JP" altLang="en-US" sz="1800" dirty="0" smtClean="0"/>
              <a:t>いった▲自己</a:t>
            </a:r>
            <a:r>
              <a:rPr lang="ja-JP" altLang="en-US" sz="1800" dirty="0" smtClean="0"/>
              <a:t>の利便を図る目的で利用する例が少なくありません。■</a:t>
            </a:r>
            <a:endParaRPr lang="en-US" altLang="ja-JP" sz="1800" dirty="0" smtClean="0"/>
          </a:p>
          <a:p>
            <a:r>
              <a:rPr lang="ja-JP" altLang="en-US" sz="1800" dirty="0" smtClean="0"/>
              <a:t>★例えば，地方公共団体の工事を請け負った請負業者</a:t>
            </a:r>
            <a:r>
              <a:rPr lang="ja-JP" altLang="en-US" sz="1800" dirty="0" smtClean="0"/>
              <a:t>が，請負</a:t>
            </a:r>
            <a:r>
              <a:rPr lang="ja-JP" altLang="en-US" sz="1800" dirty="0" smtClean="0"/>
              <a:t>代金債権を第三者に譲り渡すことで直ちに資金を得たいと思っても，譲渡禁止特約があることに</a:t>
            </a:r>
            <a:r>
              <a:rPr lang="ja-JP" altLang="en-US" sz="1800" dirty="0" smtClean="0"/>
              <a:t>よって，これ</a:t>
            </a:r>
            <a:r>
              <a:rPr lang="ja-JP" altLang="en-US" sz="1800" dirty="0" smtClean="0"/>
              <a:t>を実行できないという不都合が生じています。</a:t>
            </a:r>
            <a:endParaRPr lang="en-US" altLang="ja-JP" sz="1800" dirty="0" smtClean="0"/>
          </a:p>
          <a:p>
            <a:r>
              <a:rPr lang="ja-JP" altLang="en-US" sz="1800" dirty="0" smtClean="0"/>
              <a:t>■つまり，債権譲渡禁止</a:t>
            </a:r>
            <a:r>
              <a:rPr lang="ja-JP" altLang="en-US" sz="1800" dirty="0" smtClean="0"/>
              <a:t>特約については</a:t>
            </a:r>
            <a:r>
              <a:rPr lang="ja-JP" altLang="en-US" sz="1800" dirty="0" smtClean="0"/>
              <a:t>，現在においては，強い債務者を保護し，弱い立場にある債権者に不都合が生じるという問題が生じているのです。</a:t>
            </a:r>
            <a:endParaRPr kumimoji="1" lang="ja-JP" altLang="en-US" sz="180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14</a:t>
            </a:fld>
            <a:endParaRPr kumimoji="1" lang="ja-JP" altLang="en-US"/>
          </a:p>
        </p:txBody>
      </p:sp>
    </p:spTree>
    <p:extLst>
      <p:ext uri="{BB962C8B-B14F-4D97-AF65-F5344CB8AC3E}">
        <p14:creationId xmlns:p14="http://schemas.microsoft.com/office/powerpoint/2010/main" val="1434027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800" b="1" dirty="0" smtClean="0"/>
              <a:t>★民法</a:t>
            </a:r>
            <a:r>
              <a:rPr lang="en-US" altLang="ja-JP" sz="1800" b="1" dirty="0" smtClean="0"/>
              <a:t>466</a:t>
            </a:r>
            <a:r>
              <a:rPr lang="ja-JP" altLang="en-US" sz="1800" b="1" dirty="0" smtClean="0"/>
              <a:t>条</a:t>
            </a:r>
            <a:r>
              <a:rPr lang="ja-JP" altLang="en-US" sz="1800" dirty="0" smtClean="0"/>
              <a:t>（債権の譲渡性）は，以下のように規定しています。■</a:t>
            </a:r>
            <a:endParaRPr lang="en-US" altLang="ja-JP" sz="1800" dirty="0" smtClean="0"/>
          </a:p>
          <a:p>
            <a:r>
              <a:rPr lang="ja-JP" altLang="en-US" sz="1800" dirty="0" smtClean="0"/>
              <a:t>★民法</a:t>
            </a:r>
            <a:r>
              <a:rPr lang="en-US" altLang="ja-JP" sz="1800" dirty="0" smtClean="0"/>
              <a:t>466</a:t>
            </a:r>
            <a:r>
              <a:rPr lang="ja-JP" altLang="en-US" sz="1800" dirty="0" smtClean="0"/>
              <a:t>条▲第</a:t>
            </a:r>
            <a:r>
              <a:rPr lang="en-US" altLang="ja-JP" sz="1800" dirty="0" smtClean="0"/>
              <a:t>1</a:t>
            </a:r>
            <a:r>
              <a:rPr lang="ja-JP" altLang="en-US" sz="1800" dirty="0" smtClean="0"/>
              <a:t>項▲</a:t>
            </a:r>
            <a:r>
              <a:rPr lang="ja-JP" altLang="en-US" sz="1400" dirty="0" smtClean="0"/>
              <a:t>債権は，譲り渡すことができる。ただし，その性質がこれを許さないときは，この限りでない。■</a:t>
            </a:r>
            <a:endParaRPr lang="en-US" altLang="ja-JP" sz="1400" dirty="0" smtClean="0"/>
          </a:p>
          <a:p>
            <a:r>
              <a:rPr lang="ja-JP" altLang="en-US" sz="1400" dirty="0" smtClean="0"/>
              <a:t>★民法</a:t>
            </a:r>
            <a:r>
              <a:rPr lang="en-US" altLang="ja-JP" sz="1400" dirty="0" smtClean="0"/>
              <a:t>466</a:t>
            </a:r>
            <a:r>
              <a:rPr lang="ja-JP" altLang="en-US" sz="1400" dirty="0" smtClean="0"/>
              <a:t>条▲第</a:t>
            </a:r>
            <a:r>
              <a:rPr lang="en-US" altLang="ja-JP" sz="1400" dirty="0" smtClean="0"/>
              <a:t>2</a:t>
            </a:r>
            <a:r>
              <a:rPr lang="ja-JP" altLang="en-US" sz="1400" dirty="0" smtClean="0"/>
              <a:t>項▲前項の規定は，当事者が反対の意思を表示した場合には，適用しない。ただし，その意思表示は，善意の第三者に対抗することができない。</a:t>
            </a:r>
            <a:endParaRPr lang="en-US" altLang="ja-JP" sz="1400" dirty="0" smtClean="0"/>
          </a:p>
          <a:p>
            <a:r>
              <a:rPr lang="ja-JP" altLang="en-US" sz="1400" dirty="0" smtClean="0"/>
              <a:t>■しかし，譲渡と比較されるべき債権差押えの場合には，判例は，原則として，第三者の善意・悪意の区別やしていません。</a:t>
            </a:r>
            <a:endParaRPr kumimoji="1" lang="en-US" altLang="ja-JP" sz="1400" dirty="0" smtClean="0"/>
          </a:p>
          <a:p>
            <a:r>
              <a:rPr kumimoji="1" lang="ja-JP" altLang="en-US" sz="1800" dirty="0" smtClean="0"/>
              <a:t>★債権差押えがなされた場合の判例を見てみましょう。■</a:t>
            </a:r>
            <a:endParaRPr kumimoji="1" lang="en-US" altLang="ja-JP" sz="1800" dirty="0" smtClean="0"/>
          </a:p>
          <a:p>
            <a:r>
              <a:rPr kumimoji="1" lang="ja-JP" altLang="en-US" sz="1800" dirty="0" smtClean="0"/>
              <a:t>★</a:t>
            </a:r>
            <a:r>
              <a:rPr kumimoji="1" lang="ja-JP" altLang="en-US" sz="1600" dirty="0" smtClean="0"/>
              <a:t>最高裁第</a:t>
            </a:r>
            <a:r>
              <a:rPr lang="ja-JP" altLang="en-US" sz="1600" dirty="0" smtClean="0"/>
              <a:t>一小法廷昭和</a:t>
            </a:r>
            <a:r>
              <a:rPr lang="en-US" altLang="ja-JP" sz="1600" dirty="0" smtClean="0"/>
              <a:t>49</a:t>
            </a:r>
            <a:r>
              <a:rPr lang="ja-JP" altLang="en-US" sz="1600" dirty="0" smtClean="0"/>
              <a:t>年</a:t>
            </a:r>
            <a:r>
              <a:rPr lang="en-US" altLang="ja-JP" sz="1600" dirty="0" smtClean="0"/>
              <a:t>3</a:t>
            </a:r>
            <a:r>
              <a:rPr lang="ja-JP" altLang="en-US" sz="1600" dirty="0" smtClean="0"/>
              <a:t>月</a:t>
            </a:r>
            <a:r>
              <a:rPr lang="en-US" altLang="ja-JP" sz="1600" dirty="0" smtClean="0"/>
              <a:t>7</a:t>
            </a:r>
            <a:r>
              <a:rPr lang="ja-JP" altLang="en-US" sz="1600" dirty="0" smtClean="0"/>
              <a:t>日判決，民事判例集</a:t>
            </a:r>
            <a:r>
              <a:rPr lang="en-US" altLang="ja-JP" sz="1600" dirty="0" smtClean="0"/>
              <a:t>28</a:t>
            </a:r>
            <a:r>
              <a:rPr lang="ja-JP" altLang="en-US" sz="1600" dirty="0" smtClean="0"/>
              <a:t>巻</a:t>
            </a:r>
            <a:r>
              <a:rPr lang="en-US" altLang="ja-JP" sz="1600" dirty="0" smtClean="0"/>
              <a:t>2</a:t>
            </a:r>
            <a:r>
              <a:rPr lang="ja-JP" altLang="en-US" sz="1600" dirty="0" smtClean="0"/>
              <a:t>号</a:t>
            </a:r>
            <a:r>
              <a:rPr lang="en-US" altLang="ja-JP" sz="1600" dirty="0" smtClean="0"/>
              <a:t>174</a:t>
            </a:r>
            <a:r>
              <a:rPr lang="ja-JP" altLang="en-US" sz="1600" dirty="0" smtClean="0"/>
              <a:t>頁は，</a:t>
            </a:r>
            <a:endParaRPr lang="en-US" altLang="ja-JP" sz="1600" dirty="0" smtClean="0"/>
          </a:p>
          <a:p>
            <a:r>
              <a:rPr lang="ja-JP" altLang="en-US" sz="1600" dirty="0" smtClean="0"/>
              <a:t>★</a:t>
            </a:r>
            <a:r>
              <a:rPr lang="ja-JP" altLang="en-US" sz="1400" dirty="0" smtClean="0"/>
              <a:t>債権譲渡と債権差押えは，同等であり，その優劣は，対抗問題の先後によるとしています。■</a:t>
            </a:r>
            <a:endParaRPr lang="en-US" altLang="ja-JP" sz="1400" dirty="0" smtClean="0"/>
          </a:p>
          <a:p>
            <a:r>
              <a:rPr lang="ja-JP" altLang="en-US" sz="1400" dirty="0" smtClean="0"/>
              <a:t>★</a:t>
            </a:r>
            <a:r>
              <a:rPr lang="ja-JP" altLang="en-US" sz="1600" dirty="0" smtClean="0"/>
              <a:t>最高裁第二小法廷昭和</a:t>
            </a:r>
            <a:r>
              <a:rPr lang="en-US" altLang="ja-JP" sz="1600" dirty="0" smtClean="0"/>
              <a:t>45</a:t>
            </a:r>
            <a:r>
              <a:rPr lang="ja-JP" altLang="en-US" sz="1600" dirty="0" smtClean="0"/>
              <a:t>年</a:t>
            </a:r>
            <a:r>
              <a:rPr lang="en-US" altLang="ja-JP" sz="1600" dirty="0" smtClean="0"/>
              <a:t>4</a:t>
            </a:r>
            <a:r>
              <a:rPr lang="ja-JP" altLang="en-US" sz="1600" dirty="0" smtClean="0"/>
              <a:t>月</a:t>
            </a:r>
            <a:r>
              <a:rPr lang="en-US" altLang="ja-JP" sz="1600" dirty="0" smtClean="0"/>
              <a:t>10</a:t>
            </a:r>
            <a:r>
              <a:rPr lang="ja-JP" altLang="en-US" sz="1600" dirty="0" smtClean="0"/>
              <a:t>日判決，民事判例集</a:t>
            </a:r>
            <a:r>
              <a:rPr lang="en-US" altLang="ja-JP" sz="1600" dirty="0" smtClean="0"/>
              <a:t>24</a:t>
            </a:r>
            <a:r>
              <a:rPr lang="ja-JP" altLang="en-US" sz="1600" dirty="0" smtClean="0"/>
              <a:t>巻</a:t>
            </a:r>
            <a:r>
              <a:rPr lang="en-US" altLang="ja-JP" sz="1600" dirty="0" smtClean="0"/>
              <a:t>4</a:t>
            </a:r>
            <a:r>
              <a:rPr lang="ja-JP" altLang="en-US" sz="1600" dirty="0" smtClean="0"/>
              <a:t>号</a:t>
            </a:r>
            <a:r>
              <a:rPr lang="en-US" altLang="ja-JP" sz="1600" dirty="0" smtClean="0"/>
              <a:t>240</a:t>
            </a:r>
            <a:r>
              <a:rPr lang="ja-JP" altLang="en-US" sz="1600" dirty="0" smtClean="0"/>
              <a:t>頁も，</a:t>
            </a:r>
            <a:endParaRPr lang="en-US" altLang="ja-JP" sz="1600" dirty="0" smtClean="0"/>
          </a:p>
          <a:p>
            <a:r>
              <a:rPr lang="ja-JP" altLang="en-US" sz="1600" dirty="0" smtClean="0"/>
              <a:t>★</a:t>
            </a:r>
            <a:r>
              <a:rPr lang="ja-JP" altLang="en-US" sz="1400" dirty="0" smtClean="0"/>
              <a:t>債権が差し押さえられた場合には，民法</a:t>
            </a:r>
            <a:r>
              <a:rPr lang="en-US" altLang="ja-JP" sz="1400" dirty="0" smtClean="0"/>
              <a:t>466</a:t>
            </a:r>
            <a:r>
              <a:rPr lang="ja-JP" altLang="en-US" sz="1400" dirty="0" smtClean="0"/>
              <a:t>条</a:t>
            </a:r>
            <a:r>
              <a:rPr lang="en-US" altLang="ja-JP" sz="1400" dirty="0" smtClean="0"/>
              <a:t>2</a:t>
            </a:r>
            <a:r>
              <a:rPr lang="ja-JP" altLang="en-US" sz="1400" dirty="0" smtClean="0"/>
              <a:t>項の適用・類推適用はない，なぜなら，差押え禁止債権を創設することになるからであるとしています。</a:t>
            </a:r>
            <a:endParaRPr lang="en-US" altLang="ja-JP" sz="1400" dirty="0" smtClean="0"/>
          </a:p>
          <a:p>
            <a:r>
              <a:rPr lang="ja-JP" altLang="en-US" sz="1400" dirty="0" smtClean="0"/>
              <a:t>■これに対して，債権譲渡の場合には，</a:t>
            </a:r>
            <a:endParaRPr lang="en-US" altLang="ja-JP" sz="1400" dirty="0" smtClean="0"/>
          </a:p>
          <a:p>
            <a:r>
              <a:rPr lang="ja-JP" altLang="en-US" sz="1400" dirty="0" smtClean="0"/>
              <a:t>★判例は，</a:t>
            </a:r>
            <a:r>
              <a:rPr lang="ja-JP" altLang="en-US" sz="1800" dirty="0" smtClean="0"/>
              <a:t>譲受人が善意・無重過失の場合にのみ，譲渡禁止特約の効力を排除できるとしています。■</a:t>
            </a:r>
            <a:endParaRPr lang="en-US" altLang="ja-JP" sz="1800" dirty="0" smtClean="0"/>
          </a:p>
          <a:p>
            <a:r>
              <a:rPr lang="ja-JP" altLang="en-US" sz="1800" dirty="0" smtClean="0"/>
              <a:t>★</a:t>
            </a:r>
            <a:r>
              <a:rPr lang="ja-JP" altLang="en-US" sz="1600" dirty="0" smtClean="0"/>
              <a:t>最高裁第一小法廷昭和</a:t>
            </a:r>
            <a:r>
              <a:rPr lang="en-US" altLang="ja-JP" sz="1600" dirty="0" smtClean="0"/>
              <a:t>48</a:t>
            </a:r>
            <a:r>
              <a:rPr lang="ja-JP" altLang="en-US" sz="1600" dirty="0" smtClean="0"/>
              <a:t>年</a:t>
            </a:r>
            <a:r>
              <a:rPr lang="en-US" altLang="ja-JP" sz="1600" dirty="0" smtClean="0"/>
              <a:t>7</a:t>
            </a:r>
            <a:r>
              <a:rPr lang="ja-JP" altLang="en-US" sz="1600" dirty="0" smtClean="0"/>
              <a:t>月</a:t>
            </a:r>
            <a:r>
              <a:rPr lang="en-US" altLang="ja-JP" sz="1600" dirty="0" smtClean="0"/>
              <a:t>19</a:t>
            </a:r>
            <a:r>
              <a:rPr lang="ja-JP" altLang="en-US" sz="1600" dirty="0" smtClean="0"/>
              <a:t>日判決，民事判例集</a:t>
            </a:r>
            <a:r>
              <a:rPr lang="en-US" altLang="ja-JP" sz="1600" dirty="0" smtClean="0"/>
              <a:t>27</a:t>
            </a:r>
            <a:r>
              <a:rPr lang="ja-JP" altLang="en-US" sz="1600" dirty="0" smtClean="0"/>
              <a:t>巻</a:t>
            </a:r>
            <a:r>
              <a:rPr lang="en-US" altLang="ja-JP" sz="1600" dirty="0" smtClean="0"/>
              <a:t>7</a:t>
            </a:r>
            <a:r>
              <a:rPr lang="ja-JP" altLang="en-US" sz="1600" dirty="0" smtClean="0"/>
              <a:t>号</a:t>
            </a:r>
            <a:r>
              <a:rPr lang="en-US" altLang="ja-JP" sz="1600" dirty="0" smtClean="0"/>
              <a:t>823</a:t>
            </a:r>
            <a:r>
              <a:rPr lang="ja-JP" altLang="en-US" sz="1600" dirty="0" smtClean="0"/>
              <a:t>頁は，</a:t>
            </a:r>
            <a:endParaRPr lang="en-US" altLang="ja-JP" sz="1600" dirty="0" smtClean="0"/>
          </a:p>
          <a:p>
            <a:r>
              <a:rPr lang="ja-JP" altLang="en-US" sz="1600" dirty="0" smtClean="0"/>
              <a:t>★</a:t>
            </a:r>
            <a:r>
              <a:rPr lang="ja-JP" altLang="en-US" sz="1400" dirty="0" smtClean="0"/>
              <a:t>譲受人が債権を取得するには，善意・無過失が要求されるとしています。</a:t>
            </a:r>
            <a:endParaRPr lang="en-US" altLang="ja-JP" sz="1400" dirty="0" smtClean="0"/>
          </a:p>
          <a:p>
            <a:r>
              <a:rPr lang="ja-JP" altLang="en-US" sz="1400" dirty="0" smtClean="0"/>
              <a:t>■債権譲渡の場合と債権差押とのギャップを埋めるため，■</a:t>
            </a:r>
            <a:endParaRPr lang="en-US" altLang="ja-JP" sz="1400" dirty="0" smtClean="0"/>
          </a:p>
          <a:p>
            <a:r>
              <a:rPr kumimoji="1" lang="ja-JP" altLang="en-US" sz="1800" dirty="0" smtClean="0"/>
              <a:t>★最高裁第一小法廷平成</a:t>
            </a:r>
            <a:r>
              <a:rPr kumimoji="1" lang="en-US" altLang="ja-JP" sz="1800" dirty="0" smtClean="0"/>
              <a:t>9</a:t>
            </a:r>
            <a:r>
              <a:rPr kumimoji="1" lang="ja-JP" altLang="en-US" sz="1800" dirty="0" smtClean="0"/>
              <a:t>年</a:t>
            </a:r>
            <a:r>
              <a:rPr kumimoji="1" lang="en-US" altLang="ja-JP" sz="1800" dirty="0" smtClean="0"/>
              <a:t>6</a:t>
            </a:r>
            <a:r>
              <a:rPr kumimoji="1" lang="ja-JP" altLang="en-US" sz="1800" dirty="0" smtClean="0"/>
              <a:t>月</a:t>
            </a:r>
            <a:r>
              <a:rPr kumimoji="1" lang="en-US" altLang="ja-JP" sz="1800" dirty="0" smtClean="0"/>
              <a:t>6</a:t>
            </a:r>
            <a:r>
              <a:rPr kumimoji="1" lang="ja-JP" altLang="en-US" sz="1800" dirty="0" smtClean="0"/>
              <a:t>日判決（民法判例百選２，第</a:t>
            </a:r>
            <a:r>
              <a:rPr kumimoji="1" lang="en-US" altLang="ja-JP" sz="1800" dirty="0" smtClean="0"/>
              <a:t>26</a:t>
            </a:r>
            <a:r>
              <a:rPr kumimoji="1" lang="ja-JP" altLang="en-US" sz="1800" dirty="0" smtClean="0"/>
              <a:t>事件）は，以下のように判断しています。■</a:t>
            </a:r>
            <a:endParaRPr kumimoji="1" lang="en-US" altLang="ja-JP" sz="1800" dirty="0" smtClean="0"/>
          </a:p>
          <a:p>
            <a:r>
              <a:rPr kumimoji="1" lang="ja-JP" altLang="en-US" sz="1800" dirty="0" smtClean="0"/>
              <a:t>★</a:t>
            </a:r>
            <a:r>
              <a:rPr lang="ja-JP" altLang="en-US" sz="1600" dirty="0" smtClean="0"/>
              <a:t>譲渡禁止の特約のある指名債権について，譲受人が特約の存在につき，悪意又は重過失があった場合でも，その後，債務者が債権の譲渡について承諾を与えたときは，債権譲渡は譲渡の時に遡って有効となる。</a:t>
            </a:r>
            <a:endParaRPr lang="en-US" altLang="ja-JP" sz="1600" dirty="0" smtClean="0"/>
          </a:p>
          <a:p>
            <a:r>
              <a:rPr lang="ja-JP" altLang="en-US" sz="1600" dirty="0" smtClean="0"/>
              <a:t>■ただし，民法</a:t>
            </a:r>
            <a:r>
              <a:rPr lang="en-US" altLang="ja-JP" sz="1600" dirty="0" smtClean="0"/>
              <a:t>116</a:t>
            </a:r>
            <a:r>
              <a:rPr lang="ja-JP" altLang="en-US" sz="1600" dirty="0" smtClean="0"/>
              <a:t>条の法意に照らし，承諾の前に差押えをした第三者に対しては，譲受人は，債権譲渡の効力を主張することができない。</a:t>
            </a:r>
            <a:endParaRPr kumimoji="1" lang="ja-JP" altLang="en-US" sz="16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15</a:t>
            </a:fld>
            <a:endParaRPr kumimoji="1" lang="ja-JP" altLang="en-US"/>
          </a:p>
        </p:txBody>
      </p:sp>
    </p:spTree>
    <p:extLst>
      <p:ext uri="{BB962C8B-B14F-4D97-AF65-F5344CB8AC3E}">
        <p14:creationId xmlns:p14="http://schemas.microsoft.com/office/powerpoint/2010/main" val="3634318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★譲渡禁止特約に関する判例の到達点を示している最高裁第一小法廷平成</a:t>
            </a:r>
            <a:r>
              <a:rPr kumimoji="1" lang="en-US" altLang="ja-JP" dirty="0" smtClean="0"/>
              <a:t>9</a:t>
            </a:r>
            <a:r>
              <a:rPr kumimoji="1" lang="ja-JP" altLang="en-US" dirty="0" smtClean="0"/>
              <a:t>年</a:t>
            </a:r>
            <a:r>
              <a:rPr kumimoji="1" lang="en-US" altLang="ja-JP" dirty="0" smtClean="0"/>
              <a:t>6</a:t>
            </a:r>
            <a:r>
              <a:rPr kumimoji="1" lang="ja-JP" altLang="en-US" dirty="0" smtClean="0"/>
              <a:t>月</a:t>
            </a:r>
            <a:r>
              <a:rPr kumimoji="1" lang="en-US" altLang="ja-JP" dirty="0" smtClean="0"/>
              <a:t>6</a:t>
            </a:r>
            <a:r>
              <a:rPr kumimoji="1" lang="ja-JP" altLang="en-US" dirty="0" smtClean="0"/>
              <a:t>日判決，民事判例集</a:t>
            </a:r>
            <a:r>
              <a:rPr kumimoji="1" lang="en-US" altLang="ja-JP" dirty="0" smtClean="0"/>
              <a:t>51</a:t>
            </a:r>
            <a:r>
              <a:rPr kumimoji="1" lang="ja-JP" altLang="en-US" dirty="0" smtClean="0"/>
              <a:t>巻</a:t>
            </a:r>
            <a:r>
              <a:rPr kumimoji="1" lang="en-US" altLang="ja-JP" dirty="0" smtClean="0"/>
              <a:t>5</a:t>
            </a:r>
            <a:r>
              <a:rPr kumimoji="1" lang="ja-JP" altLang="en-US" dirty="0" smtClean="0"/>
              <a:t>号</a:t>
            </a:r>
            <a:r>
              <a:rPr kumimoji="1" lang="en-US" altLang="ja-JP" dirty="0" smtClean="0"/>
              <a:t>2053</a:t>
            </a:r>
            <a:r>
              <a:rPr kumimoji="1" lang="ja-JP" altLang="en-US" dirty="0" smtClean="0"/>
              <a:t>頁の事実関係を見てみましょう。</a:t>
            </a:r>
            <a:endParaRPr kumimoji="1" lang="en-US" altLang="ja-JP" dirty="0" smtClean="0"/>
          </a:p>
          <a:p>
            <a:r>
              <a:rPr kumimoji="1" lang="ja-JP" altLang="en-US" dirty="0" smtClean="0"/>
              <a:t>■先に述べたように，最高裁平成</a:t>
            </a:r>
            <a:r>
              <a:rPr kumimoji="1" lang="en-US" altLang="ja-JP" dirty="0" smtClean="0"/>
              <a:t>9</a:t>
            </a:r>
            <a:r>
              <a:rPr kumimoji="1" lang="ja-JP" altLang="en-US" dirty="0" smtClean="0"/>
              <a:t>年判決は，以下のように述べています。</a:t>
            </a:r>
            <a:endParaRPr kumimoji="1" lang="en-US" altLang="ja-JP" dirty="0" smtClean="0"/>
          </a:p>
          <a:p>
            <a:r>
              <a:rPr kumimoji="1" lang="ja-JP" altLang="en-US" dirty="0" smtClean="0"/>
              <a:t>★</a:t>
            </a:r>
            <a:r>
              <a:rPr lang="ja-JP" altLang="en-US" dirty="0" smtClean="0"/>
              <a:t>譲渡禁止特約付の売掛代金債権の譲渡について，債務者</a:t>
            </a:r>
            <a:r>
              <a:rPr lang="en-US" altLang="ja-JP" dirty="0" smtClean="0"/>
              <a:t>A</a:t>
            </a:r>
            <a:r>
              <a:rPr lang="ja-JP" altLang="en-US" dirty="0" smtClean="0"/>
              <a:t>が</a:t>
            </a:r>
            <a:r>
              <a:rPr lang="en-US" altLang="ja-JP" dirty="0" smtClean="0"/>
              <a:t>X</a:t>
            </a:r>
            <a:r>
              <a:rPr lang="ja-JP" altLang="en-US" dirty="0" smtClean="0"/>
              <a:t>に承諾を与えたことによって右債権譲渡が譲渡の時にさかのぼって有効となるとしても，承諾の前に滞納処分による差押えをした</a:t>
            </a:r>
            <a:r>
              <a:rPr lang="en-US" altLang="ja-JP" dirty="0" smtClean="0"/>
              <a:t>Y</a:t>
            </a:r>
            <a:r>
              <a:rPr lang="ja-JP" altLang="en-US" dirty="0" smtClean="0"/>
              <a:t>に対しては，債権譲渡の効力を主張することができないものというべきである。</a:t>
            </a:r>
            <a:endParaRPr lang="en-US" altLang="ja-JP" dirty="0" smtClean="0"/>
          </a:p>
          <a:p>
            <a:r>
              <a:rPr kumimoji="1" lang="ja-JP" altLang="en-US" dirty="0" smtClean="0"/>
              <a:t>■しかし，この考え方は，譲渡禁止特約</a:t>
            </a:r>
            <a:r>
              <a:rPr kumimoji="1" lang="ja-JP" altLang="en-US" dirty="0" smtClean="0"/>
              <a:t>が，弱者である債務者ではなく，強者である債務者によって濫用</a:t>
            </a:r>
            <a:r>
              <a:rPr kumimoji="1" lang="ja-JP" altLang="en-US" dirty="0" smtClean="0"/>
              <a:t>されているという実態を無視しており，変更が必要です。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16</a:t>
            </a:fld>
            <a:endParaRPr kumimoji="1" lang="ja-JP" altLang="en-US"/>
          </a:p>
        </p:txBody>
      </p:sp>
    </p:spTree>
    <p:extLst>
      <p:ext uri="{BB962C8B-B14F-4D97-AF65-F5344CB8AC3E}">
        <p14:creationId xmlns:p14="http://schemas.microsoft.com/office/powerpoint/2010/main" val="269122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Clr>
                <a:srgbClr val="00B050"/>
              </a:buClr>
              <a:buFont typeface="Wingdings" pitchFamily="2" charset="2"/>
              <a:buNone/>
            </a:pPr>
            <a:r>
              <a:rPr lang="ja-JP" altLang="en-US" sz="2400" dirty="0" smtClean="0"/>
              <a:t>★債権譲渡禁止特約の問題点をまとめると，いかの通りです。■</a:t>
            </a:r>
            <a:endParaRPr lang="en-US" altLang="ja-JP" sz="2400" dirty="0" smtClean="0"/>
          </a:p>
          <a:p>
            <a:pPr>
              <a:buClr>
                <a:srgbClr val="00B050"/>
              </a:buClr>
              <a:buFont typeface="Wingdings" pitchFamily="2" charset="2"/>
              <a:buNone/>
            </a:pPr>
            <a:r>
              <a:rPr lang="ja-JP" altLang="en-US" sz="2400" dirty="0" smtClean="0"/>
              <a:t>★</a:t>
            </a:r>
            <a:r>
              <a:rPr lang="ja-JP" altLang="en-US" sz="2000" dirty="0" smtClean="0"/>
              <a:t>債権譲渡の制限は，過酷な取立から弱小債務者を保護するためであったのですが，現在では，強大な債務者（預金債権の返還債務者としての銀行等）によって，濫用的に用いられており，保護の意味を失っています。特に，銀行預金債権は，預金通貨といわれるほどに，盛んに流通が行われており，これに譲渡禁止特約を認めるのは無意味です。■</a:t>
            </a:r>
            <a:endParaRPr lang="en-US" altLang="ja-JP" sz="2000" dirty="0" smtClean="0"/>
          </a:p>
          <a:p>
            <a:pPr>
              <a:buClr>
                <a:srgbClr val="00B050"/>
              </a:buClr>
              <a:buFont typeface="Wingdings" pitchFamily="2" charset="2"/>
              <a:buNone/>
            </a:pPr>
            <a:r>
              <a:rPr lang="ja-JP" altLang="en-US" sz="2400" dirty="0" smtClean="0"/>
              <a:t>★そこで，望ましい解決策を考えてみましょう。■</a:t>
            </a:r>
            <a:endParaRPr lang="en-US" altLang="ja-JP" sz="2400" dirty="0" smtClean="0"/>
          </a:p>
          <a:p>
            <a:pPr>
              <a:buClr>
                <a:srgbClr val="00B050"/>
              </a:buClr>
              <a:buFont typeface="Wingdings" pitchFamily="2" charset="2"/>
              <a:buNone/>
            </a:pPr>
            <a:r>
              <a:rPr lang="ja-JP" altLang="en-US" sz="2000" dirty="0" smtClean="0"/>
              <a:t>★債権譲渡禁止特約（の抗弁）は，善意・悪意を問わず，差押え債権者には対抗できないのですから</a:t>
            </a:r>
            <a:r>
              <a:rPr lang="ja-JP" altLang="en-US" sz="2000" dirty="0" smtClean="0"/>
              <a:t>（最高裁第二小法廷昭和</a:t>
            </a:r>
            <a:r>
              <a:rPr lang="en-US" altLang="ja-JP" sz="2000" dirty="0" smtClean="0"/>
              <a:t>45</a:t>
            </a:r>
            <a:r>
              <a:rPr lang="ja-JP" altLang="en-US" sz="2000" dirty="0" smtClean="0"/>
              <a:t>年</a:t>
            </a:r>
            <a:r>
              <a:rPr lang="en-US" altLang="ja-JP" sz="2000" dirty="0" smtClean="0"/>
              <a:t>4</a:t>
            </a:r>
            <a:r>
              <a:rPr lang="ja-JP" altLang="en-US" sz="2000" dirty="0" smtClean="0"/>
              <a:t>月</a:t>
            </a:r>
            <a:r>
              <a:rPr lang="en-US" altLang="ja-JP" sz="2000" dirty="0" smtClean="0"/>
              <a:t>10</a:t>
            </a:r>
            <a:r>
              <a:rPr lang="ja-JP" altLang="en-US" sz="2000" dirty="0" smtClean="0"/>
              <a:t>日</a:t>
            </a:r>
            <a:r>
              <a:rPr lang="ja-JP" altLang="en-US" sz="2000" dirty="0" smtClean="0"/>
              <a:t>判決）</a:t>
            </a:r>
            <a:r>
              <a:rPr lang="ja-JP" altLang="en-US" sz="2000" dirty="0" smtClean="0"/>
              <a:t>，■</a:t>
            </a:r>
            <a:endParaRPr lang="en-US" altLang="ja-JP" sz="2000" dirty="0" smtClean="0"/>
          </a:p>
          <a:p>
            <a:pPr>
              <a:buClr>
                <a:srgbClr val="00B050"/>
              </a:buClr>
              <a:buFont typeface="Wingdings" pitchFamily="2" charset="2"/>
              <a:buNone/>
            </a:pPr>
            <a:r>
              <a:rPr lang="ja-JP" altLang="en-US" sz="2000" dirty="0" smtClean="0"/>
              <a:t>★債権譲渡禁止特約（の抗弁）は，すべての第三者にも対抗できないとすべきです（民法</a:t>
            </a:r>
            <a:r>
              <a:rPr lang="en-US" altLang="ja-JP" sz="2000" dirty="0" smtClean="0"/>
              <a:t>466</a:t>
            </a:r>
            <a:r>
              <a:rPr lang="ja-JP" altLang="en-US" sz="2000" dirty="0" smtClean="0"/>
              <a:t>条</a:t>
            </a:r>
            <a:r>
              <a:rPr lang="en-US" altLang="ja-JP" sz="2000" dirty="0" smtClean="0"/>
              <a:t>2</a:t>
            </a:r>
            <a:r>
              <a:rPr lang="ja-JP" altLang="en-US" sz="2000" dirty="0" smtClean="0"/>
              <a:t>項但し書きの厳格な適用）。■</a:t>
            </a:r>
            <a:endParaRPr lang="en-US" altLang="ja-JP" sz="2000" dirty="0" smtClean="0"/>
          </a:p>
          <a:p>
            <a:pPr>
              <a:buClr>
                <a:srgbClr val="00B050"/>
              </a:buClr>
              <a:buFont typeface="Wingdings" pitchFamily="2" charset="2"/>
              <a:buNone/>
            </a:pPr>
            <a:r>
              <a:rPr lang="ja-JP" altLang="en-US" sz="2000" dirty="0" smtClean="0"/>
              <a:t>★債権譲渡禁止特約について，譲渡承認（抗弁の放棄）があった場合には，</a:t>
            </a:r>
            <a:r>
              <a:rPr lang="ja-JP" altLang="en-US" sz="2000" b="1" dirty="0" smtClean="0"/>
              <a:t>原則に立ち返り，債権譲渡の対抗要件に基づいて解決が図られるべきです。</a:t>
            </a:r>
            <a:endParaRPr lang="en-US" altLang="ja-JP" sz="2000" b="1" dirty="0" smtClean="0"/>
          </a:p>
          <a:p>
            <a:pPr>
              <a:buClr>
                <a:srgbClr val="00B050"/>
              </a:buClr>
              <a:buFont typeface="Wingdings" pitchFamily="2" charset="2"/>
              <a:buNone/>
            </a:pPr>
            <a:r>
              <a:rPr lang="ja-JP" altLang="en-US" sz="2000" dirty="0" smtClean="0"/>
              <a:t>このように考えると，</a:t>
            </a:r>
            <a:r>
              <a:rPr kumimoji="1" lang="ja-JP" altLang="en-US" sz="2000" dirty="0" smtClean="0"/>
              <a:t>最高裁第一小法廷平成</a:t>
            </a:r>
            <a:r>
              <a:rPr kumimoji="1" lang="en-US" altLang="ja-JP" sz="2000" dirty="0" smtClean="0"/>
              <a:t>9</a:t>
            </a:r>
            <a:r>
              <a:rPr kumimoji="1" lang="ja-JP" altLang="en-US" sz="2000" dirty="0" smtClean="0"/>
              <a:t>年</a:t>
            </a:r>
            <a:r>
              <a:rPr kumimoji="1" lang="en-US" altLang="ja-JP" sz="2000" dirty="0" smtClean="0"/>
              <a:t>6</a:t>
            </a:r>
            <a:r>
              <a:rPr kumimoji="1" lang="ja-JP" altLang="en-US" sz="2000" dirty="0" smtClean="0"/>
              <a:t>月</a:t>
            </a:r>
            <a:r>
              <a:rPr kumimoji="1" lang="en-US" altLang="ja-JP" sz="2000" dirty="0" smtClean="0"/>
              <a:t>6</a:t>
            </a:r>
            <a:r>
              <a:rPr kumimoji="1" lang="ja-JP" altLang="en-US" sz="2000" dirty="0" smtClean="0"/>
              <a:t>日判決（民法判例</a:t>
            </a:r>
            <a:r>
              <a:rPr lang="ja-JP" altLang="en-US" sz="2000" dirty="0" smtClean="0"/>
              <a:t>百選２，第</a:t>
            </a:r>
            <a:r>
              <a:rPr lang="en-US" altLang="ja-JP" sz="2000" dirty="0" smtClean="0"/>
              <a:t>26</a:t>
            </a:r>
            <a:r>
              <a:rPr lang="ja-JP" altLang="en-US" sz="2000" dirty="0" smtClean="0"/>
              <a:t>事件）は，原則に戻って変更されるべきです。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17</a:t>
            </a:fld>
            <a:endParaRPr kumimoji="1" lang="ja-JP" altLang="en-US"/>
          </a:p>
        </p:txBody>
      </p:sp>
    </p:spTree>
    <p:extLst>
      <p:ext uri="{BB962C8B-B14F-4D97-AF65-F5344CB8AC3E}">
        <p14:creationId xmlns:p14="http://schemas.microsoft.com/office/powerpoint/2010/main" val="3546321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en-US" altLang="ja-JP" dirty="0" smtClean="0"/>
              <a:t>2015</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日に国会に提出された民法（債権関係）改正案 </a:t>
            </a:r>
            <a:r>
              <a:rPr kumimoji="1" lang="ja-JP" altLang="en-US" dirty="0" smtClean="0"/>
              <a:t>第</a:t>
            </a:r>
            <a:r>
              <a:rPr kumimoji="1" lang="en-US" altLang="ja-JP" dirty="0" smtClean="0"/>
              <a:t>466</a:t>
            </a:r>
            <a:r>
              <a:rPr kumimoji="1" lang="ja-JP" altLang="en-US" dirty="0" smtClean="0"/>
              <a:t>条第</a:t>
            </a:r>
            <a:r>
              <a:rPr kumimoji="1" lang="en-US" altLang="ja-JP" dirty="0" smtClean="0"/>
              <a:t>1</a:t>
            </a:r>
            <a:r>
              <a:rPr kumimoji="1" lang="ja-JP" altLang="en-US" dirty="0" smtClean="0"/>
              <a:t>項は，</a:t>
            </a:r>
            <a:endParaRPr kumimoji="1" lang="en-US" altLang="ja-JP" dirty="0" smtClean="0"/>
          </a:p>
          <a:p>
            <a:r>
              <a:rPr kumimoji="1" lang="ja-JP" altLang="en-US" dirty="0" smtClean="0"/>
              <a:t>★現行法代</a:t>
            </a:r>
            <a:r>
              <a:rPr kumimoji="1" lang="en-US" altLang="ja-JP" dirty="0" smtClean="0"/>
              <a:t>466</a:t>
            </a:r>
            <a:r>
              <a:rPr kumimoji="1" lang="ja-JP" altLang="en-US" dirty="0" smtClean="0"/>
              <a:t>条</a:t>
            </a:r>
            <a:r>
              <a:rPr kumimoji="1" lang="en-US" altLang="ja-JP" dirty="0" smtClean="0"/>
              <a:t>1</a:t>
            </a:r>
            <a:r>
              <a:rPr kumimoji="1" lang="ja-JP" altLang="en-US" dirty="0" smtClean="0"/>
              <a:t>項と同じ趣旨であり，</a:t>
            </a:r>
            <a:endParaRPr kumimoji="1" lang="en-US" altLang="ja-JP" dirty="0" smtClean="0"/>
          </a:p>
          <a:p>
            <a:r>
              <a:rPr kumimoji="1" lang="ja-JP" altLang="en-US" dirty="0" smtClean="0"/>
              <a:t>★債権譲渡の自由と譲渡制限を定めるものです。■</a:t>
            </a:r>
            <a:endParaRPr kumimoji="1" lang="en-US" altLang="ja-JP" dirty="0" smtClean="0"/>
          </a:p>
          <a:p>
            <a:r>
              <a:rPr kumimoji="1" lang="ja-JP" altLang="en-US" dirty="0" smtClean="0"/>
              <a:t>★しかし，改正案第</a:t>
            </a:r>
            <a:r>
              <a:rPr kumimoji="1" lang="en-US" altLang="ja-JP" dirty="0" smtClean="0"/>
              <a:t>2</a:t>
            </a:r>
            <a:r>
              <a:rPr kumimoji="1" lang="ja-JP" altLang="en-US" dirty="0" smtClean="0"/>
              <a:t>項以下は，現行法第</a:t>
            </a:r>
            <a:r>
              <a:rPr kumimoji="1" lang="en-US" altLang="ja-JP" dirty="0" smtClean="0"/>
              <a:t>2</a:t>
            </a:r>
            <a:r>
              <a:rPr kumimoji="1" lang="ja-JP" altLang="en-US" dirty="0" smtClean="0"/>
              <a:t>項と同様，譲渡制限に関する規定ですが，</a:t>
            </a:r>
            <a:endParaRPr kumimoji="1" lang="en-US" altLang="ja-JP" dirty="0" smtClean="0"/>
          </a:p>
          <a:p>
            <a:r>
              <a:rPr kumimoji="1" lang="ja-JP" altLang="en-US" dirty="0" smtClean="0"/>
              <a:t>■改正案</a:t>
            </a:r>
            <a:r>
              <a:rPr kumimoji="1" lang="en-US" altLang="ja-JP" dirty="0" smtClean="0"/>
              <a:t>466</a:t>
            </a:r>
            <a:r>
              <a:rPr kumimoji="1" lang="ja-JP" altLang="en-US" dirty="0" smtClean="0"/>
              <a:t>条の</a:t>
            </a:r>
            <a:r>
              <a:rPr kumimoji="1" lang="en-US" altLang="ja-JP" dirty="0" smtClean="0"/>
              <a:t>2</a:t>
            </a:r>
            <a:r>
              <a:rPr kumimoji="1" lang="ja-JP" altLang="en-US" dirty="0" smtClean="0"/>
              <a:t>項と</a:t>
            </a:r>
            <a:r>
              <a:rPr kumimoji="1" lang="en-US" altLang="ja-JP" dirty="0" smtClean="0"/>
              <a:t>3</a:t>
            </a:r>
            <a:r>
              <a:rPr kumimoji="1" lang="ja-JP" altLang="en-US" dirty="0" smtClean="0"/>
              <a:t>項は，矛盾しています。■</a:t>
            </a:r>
            <a:endParaRPr kumimoji="1" lang="en-US" altLang="ja-JP" dirty="0" smtClean="0"/>
          </a:p>
          <a:p>
            <a:r>
              <a:rPr kumimoji="1" lang="ja-JP" altLang="en-US" dirty="0" smtClean="0"/>
              <a:t>★なぜなら，譲渡制限を知っているか，知らないことに重過失がある譲受人は，</a:t>
            </a:r>
            <a:r>
              <a:rPr kumimoji="1" lang="en-US" altLang="ja-JP" dirty="0" smtClean="0"/>
              <a:t>2</a:t>
            </a:r>
            <a:r>
              <a:rPr kumimoji="1" lang="ja-JP" altLang="en-US" dirty="0" smtClean="0"/>
              <a:t>項で</a:t>
            </a:r>
            <a:r>
              <a:rPr kumimoji="1" lang="ja-JP" altLang="en-US" dirty="0" smtClean="0"/>
              <a:t>は「債権者</a:t>
            </a:r>
            <a:r>
              <a:rPr kumimoji="1" lang="ja-JP" altLang="en-US" dirty="0" smtClean="0"/>
              <a:t>と</a:t>
            </a:r>
            <a:r>
              <a:rPr kumimoji="1" lang="ja-JP" altLang="en-US" dirty="0" smtClean="0"/>
              <a:t>なる」と</a:t>
            </a:r>
            <a:r>
              <a:rPr kumimoji="1" lang="ja-JP" altLang="en-US" dirty="0" smtClean="0"/>
              <a:t>規定しているににもかかわらず，</a:t>
            </a:r>
            <a:endParaRPr kumimoji="1" lang="en-US" altLang="ja-JP" dirty="0" smtClean="0"/>
          </a:p>
          <a:p>
            <a:r>
              <a:rPr kumimoji="1" lang="ja-JP" altLang="en-US" dirty="0" smtClean="0"/>
              <a:t>★</a:t>
            </a:r>
            <a:r>
              <a:rPr kumimoji="1" lang="en-US" altLang="ja-JP" dirty="0" smtClean="0"/>
              <a:t>3</a:t>
            </a:r>
            <a:r>
              <a:rPr kumimoji="1" lang="ja-JP" altLang="en-US" dirty="0" smtClean="0"/>
              <a:t>項では，債権者である譲受人が</a:t>
            </a:r>
            <a:r>
              <a:rPr kumimoji="1" lang="ja-JP" altLang="en-US" dirty="0" smtClean="0"/>
              <a:t>，「債務者</a:t>
            </a:r>
            <a:r>
              <a:rPr kumimoji="1" lang="ja-JP" altLang="en-US" dirty="0" smtClean="0"/>
              <a:t>に対して債務の履行を請求</a:t>
            </a:r>
            <a:r>
              <a:rPr kumimoji="1" lang="ja-JP" altLang="en-US" dirty="0" smtClean="0"/>
              <a:t>できない」こと</a:t>
            </a:r>
            <a:r>
              <a:rPr kumimoji="1" lang="ja-JP" altLang="en-US" dirty="0" smtClean="0"/>
              <a:t>を認めており，債権の定義に反する結果に陥っているからです。</a:t>
            </a:r>
          </a:p>
          <a:p>
            <a:r>
              <a:rPr kumimoji="1" lang="ja-JP" altLang="en-US" dirty="0" smtClean="0"/>
              <a:t>■そもそも，債権譲渡を制限するのは，弱い債務者を保護するためで</a:t>
            </a:r>
            <a:r>
              <a:rPr kumimoji="1" lang="ja-JP" altLang="en-US" dirty="0" smtClean="0"/>
              <a:t>あったのですが</a:t>
            </a:r>
            <a:r>
              <a:rPr kumimoji="1" lang="ja-JP" altLang="en-US" dirty="0" smtClean="0"/>
              <a:t>，現在では，政府や銀行等が譲渡制限を行っており，債権譲渡の自由が優先されるべきです。■</a:t>
            </a:r>
          </a:p>
          <a:p>
            <a:r>
              <a:rPr kumimoji="1" lang="ja-JP" altLang="en-US" dirty="0" smtClean="0"/>
              <a:t>★こっけいなのは，改正案 第</a:t>
            </a:r>
            <a:r>
              <a:rPr kumimoji="1" lang="en-US" altLang="ja-JP" dirty="0" smtClean="0"/>
              <a:t>466</a:t>
            </a:r>
            <a:r>
              <a:rPr kumimoji="1" lang="ja-JP" altLang="en-US" dirty="0" smtClean="0"/>
              <a:t>条第</a:t>
            </a:r>
            <a:r>
              <a:rPr kumimoji="1" lang="en-US" altLang="ja-JP" dirty="0" smtClean="0"/>
              <a:t>4</a:t>
            </a:r>
            <a:r>
              <a:rPr kumimoji="1" lang="ja-JP" altLang="en-US" dirty="0" smtClean="0"/>
              <a:t>項です。</a:t>
            </a:r>
            <a:endParaRPr kumimoji="1" lang="en-US" altLang="ja-JP" dirty="0" smtClean="0"/>
          </a:p>
          <a:p>
            <a:r>
              <a:rPr kumimoji="1" lang="ja-JP" altLang="en-US" dirty="0" smtClean="0"/>
              <a:t>■債務者は，第</a:t>
            </a:r>
            <a:r>
              <a:rPr kumimoji="1" lang="en-US" altLang="ja-JP" dirty="0" smtClean="0"/>
              <a:t>3</a:t>
            </a:r>
            <a:r>
              <a:rPr kumimoji="1" lang="ja-JP" altLang="en-US" dirty="0" smtClean="0"/>
              <a:t>項で</a:t>
            </a:r>
            <a:r>
              <a:rPr kumimoji="1" lang="ja-JP" altLang="en-US" dirty="0" smtClean="0"/>
              <a:t>，「譲受人</a:t>
            </a:r>
            <a:r>
              <a:rPr kumimoji="1" lang="ja-JP" altLang="en-US" dirty="0" smtClean="0"/>
              <a:t>に対して債務の履行を拒絶</a:t>
            </a:r>
            <a:r>
              <a:rPr kumimoji="1" lang="ja-JP" altLang="en-US" dirty="0" smtClean="0"/>
              <a:t>できる」と</a:t>
            </a:r>
            <a:r>
              <a:rPr kumimoji="1" lang="ja-JP" altLang="en-US" dirty="0" smtClean="0"/>
              <a:t>していますが，通常は，債権の譲渡人は，債権者ではなくなっており，債務者に対して履行を請求しません。</a:t>
            </a:r>
            <a:endParaRPr kumimoji="1" lang="en-US" altLang="ja-JP" dirty="0" smtClean="0"/>
          </a:p>
          <a:p>
            <a:r>
              <a:rPr kumimoji="1" lang="ja-JP" altLang="en-US" dirty="0" smtClean="0"/>
              <a:t>■そうすると，債務者は，債権譲渡を奇禍として，債務の履行に無関心な債権譲渡人に対しても，また，抗弁を対抗できる債権譲受人から</a:t>
            </a:r>
            <a:r>
              <a:rPr kumimoji="1" lang="ja-JP" altLang="en-US" dirty="0" smtClean="0"/>
              <a:t>も債務の履行を免れる</a:t>
            </a:r>
            <a:r>
              <a:rPr kumimoji="1" lang="ja-JP" altLang="en-US" dirty="0" smtClean="0"/>
              <a:t>ことになりかねません。</a:t>
            </a:r>
            <a:endParaRPr kumimoji="1" lang="en-US" altLang="ja-JP" dirty="0" smtClean="0"/>
          </a:p>
          <a:p>
            <a:r>
              <a:rPr kumimoji="1" lang="ja-JP" altLang="en-US" dirty="0" smtClean="0"/>
              <a:t>■そこで，第</a:t>
            </a:r>
            <a:r>
              <a:rPr kumimoji="1" lang="en-US" altLang="ja-JP" dirty="0" smtClean="0"/>
              <a:t>4</a:t>
            </a:r>
            <a:r>
              <a:rPr kumimoji="1" lang="ja-JP" altLang="en-US" dirty="0" smtClean="0"/>
              <a:t>項で，譲受人は</a:t>
            </a:r>
            <a:r>
              <a:rPr kumimoji="1" lang="ja-JP" altLang="en-US" dirty="0" smtClean="0"/>
              <a:t>，「相当</a:t>
            </a:r>
            <a:r>
              <a:rPr kumimoji="1" lang="ja-JP" altLang="en-US" dirty="0" smtClean="0"/>
              <a:t>期間を定めて債務者に対して，譲渡人に対して弁済するよう催告することができ，その期間内に履行がないときは，譲受人は，債務者に履行を請求</a:t>
            </a:r>
            <a:r>
              <a:rPr kumimoji="1" lang="ja-JP" altLang="en-US" dirty="0" smtClean="0"/>
              <a:t>できる」こと</a:t>
            </a:r>
            <a:r>
              <a:rPr kumimoji="1" lang="ja-JP" altLang="en-US" dirty="0" smtClean="0"/>
              <a:t>にしています。</a:t>
            </a:r>
            <a:endParaRPr kumimoji="1" lang="en-US" altLang="ja-JP" dirty="0" smtClean="0"/>
          </a:p>
          <a:p>
            <a:r>
              <a:rPr kumimoji="1" lang="ja-JP" altLang="en-US" dirty="0" smtClean="0"/>
              <a:t>■しかし，既に，債権を失った譲渡人に対して，債務者</a:t>
            </a:r>
            <a:r>
              <a:rPr kumimoji="1" lang="ja-JP" altLang="en-US" dirty="0" smtClean="0"/>
              <a:t>は債務</a:t>
            </a:r>
            <a:r>
              <a:rPr kumimoji="1" lang="ja-JP" altLang="en-US" dirty="0" smtClean="0"/>
              <a:t>を履行する義務は失っているのであって，それを強制できる権限は，誰にも存在しないのです。</a:t>
            </a:r>
            <a:endParaRPr kumimoji="1" lang="en-US" altLang="ja-JP" dirty="0" smtClean="0"/>
          </a:p>
          <a:p>
            <a:r>
              <a:rPr kumimoji="1" lang="ja-JP" altLang="en-US" dirty="0" smtClean="0"/>
              <a:t>■したがって，改正案に修正をほどこし，端的に，債権者である譲受人が債務者に対して履行できるとすべきです。</a:t>
            </a:r>
            <a:endParaRPr kumimoji="1" lang="en-US" altLang="ja-JP" dirty="0" smtClean="0"/>
          </a:p>
          <a:p>
            <a:r>
              <a:rPr kumimoji="1" lang="ja-JP" altLang="en-US" dirty="0" smtClean="0"/>
              <a:t>■すなわち，現在においては，</a:t>
            </a:r>
            <a:r>
              <a:rPr kumimoji="1" lang="ja-JP" altLang="en-US" dirty="0" smtClean="0"/>
              <a:t>譲渡禁止特約は</a:t>
            </a:r>
            <a:r>
              <a:rPr kumimoji="1" lang="ja-JP" altLang="en-US" dirty="0" smtClean="0"/>
              <a:t>，法的拘束力を持たないと考えなければなりません。</a:t>
            </a:r>
            <a:endParaRPr kumimoji="1" lang="en-US" altLang="ja-JP" dirty="0" smtClean="0"/>
          </a:p>
          <a:p>
            <a:r>
              <a:rPr kumimoji="1" lang="ja-JP" altLang="en-US" dirty="0" smtClean="0"/>
              <a:t>■</a:t>
            </a:r>
            <a:r>
              <a:rPr kumimoji="1" lang="ja-JP" altLang="en-US" dirty="0" smtClean="0"/>
              <a:t>譲渡禁止特約が</a:t>
            </a:r>
            <a:r>
              <a:rPr kumimoji="1" lang="ja-JP" altLang="en-US" dirty="0" smtClean="0"/>
              <a:t>行われている典型例は，預金債権ですが，預金債権は，先にも述べたように，現代においては，預金通貨として，制限なく流通することが要請されているのであり</a:t>
            </a:r>
            <a:r>
              <a:rPr kumimoji="1" lang="ja-JP" altLang="en-US" dirty="0" smtClean="0"/>
              <a:t>，譲渡禁止特約の効力を認める理由</a:t>
            </a:r>
            <a:r>
              <a:rPr kumimoji="1" lang="ja-JP" altLang="en-US" dirty="0" smtClean="0"/>
              <a:t>は，もはや存在しないのです。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18</a:t>
            </a:fld>
            <a:endParaRPr kumimoji="1" lang="ja-JP" altLang="en-US"/>
          </a:p>
        </p:txBody>
      </p:sp>
    </p:spTree>
    <p:extLst>
      <p:ext uri="{BB962C8B-B14F-4D97-AF65-F5344CB8AC3E}">
        <p14:creationId xmlns:p14="http://schemas.microsoft.com/office/powerpoint/2010/main" val="1758072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■債権譲渡の自由を譲渡制限よりも優先する立場に立てば，債務者に供託を認める理由は存在しません。</a:t>
            </a:r>
            <a:endParaRPr kumimoji="1" lang="en-US" altLang="ja-JP" dirty="0" smtClean="0"/>
          </a:p>
          <a:p>
            <a:r>
              <a:rPr kumimoji="1" lang="ja-JP" altLang="en-US" dirty="0" smtClean="0"/>
              <a:t>■もっとも，譲渡制限が</a:t>
            </a:r>
            <a:r>
              <a:rPr kumimoji="1" lang="ja-JP" altLang="en-US" dirty="0" smtClean="0"/>
              <a:t>認められる特別の場合が皆無とはいえなで</a:t>
            </a:r>
            <a:r>
              <a:rPr kumimoji="1" lang="ja-JP" altLang="en-US" dirty="0" smtClean="0"/>
              <a:t>しょう。■</a:t>
            </a:r>
            <a:endParaRPr kumimoji="1" lang="en-US" altLang="ja-JP" dirty="0" smtClean="0"/>
          </a:p>
          <a:p>
            <a:r>
              <a:rPr kumimoji="1" lang="ja-JP" altLang="en-US" dirty="0" smtClean="0"/>
              <a:t>★そこで，債権譲渡の自由と譲渡制限の調整を実現するために，債務者に供託制度の利用を認めているのが，改正案第</a:t>
            </a:r>
            <a:r>
              <a:rPr kumimoji="1" lang="en-US" altLang="ja-JP" dirty="0" smtClean="0"/>
              <a:t>466</a:t>
            </a:r>
            <a:r>
              <a:rPr kumimoji="1" lang="ja-JP" altLang="en-US" dirty="0" smtClean="0"/>
              <a:t>条の</a:t>
            </a:r>
            <a:r>
              <a:rPr kumimoji="1" lang="en-US" altLang="ja-JP" dirty="0" smtClean="0"/>
              <a:t>2</a:t>
            </a:r>
            <a:r>
              <a:rPr kumimoji="1" lang="ja-JP" altLang="en-US" dirty="0" smtClean="0"/>
              <a:t>の規定です。■</a:t>
            </a:r>
          </a:p>
          <a:p>
            <a:r>
              <a:rPr kumimoji="1" lang="ja-JP" altLang="en-US" dirty="0" smtClean="0"/>
              <a:t>★債権譲渡において債権者は，譲受人となるですから，本来の履行地は，譲受人の住所地とすべきですが，譲渡制限を認める特別の場合として，</a:t>
            </a:r>
            <a:endParaRPr kumimoji="1" lang="en-US" altLang="ja-JP" dirty="0" smtClean="0"/>
          </a:p>
          <a:p>
            <a:r>
              <a:rPr kumimoji="1" lang="ja-JP" altLang="en-US" dirty="0" smtClean="0"/>
              <a:t>★譲渡人，および，譲受人への供託の通知をすることを条件にして，譲渡人の住所地の供託所に供託することを認めています。■</a:t>
            </a:r>
            <a:endParaRPr kumimoji="1" lang="en-US" altLang="ja-JP" dirty="0" smtClean="0"/>
          </a:p>
          <a:p>
            <a:r>
              <a:rPr kumimoji="1" lang="ja-JP" altLang="en-US" dirty="0" smtClean="0"/>
              <a:t>★だだし，還付請求を行うことができるのは，譲受人に限定されており，この点は，譲渡自由の趣旨に合致しているといえるでしょう。</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19</a:t>
            </a:fld>
            <a:endParaRPr kumimoji="1" lang="ja-JP" altLang="en-US"/>
          </a:p>
        </p:txBody>
      </p:sp>
    </p:spTree>
    <p:extLst>
      <p:ext uri="{BB962C8B-B14F-4D97-AF65-F5344CB8AC3E}">
        <p14:creationId xmlns:p14="http://schemas.microsoft.com/office/powerpoint/2010/main" val="3328444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債権譲渡と債務引受を利用した決済の仕組みについて，復習をします。■</a:t>
            </a:r>
            <a:endParaRPr kumimoji="1" lang="en-US" altLang="ja-JP" dirty="0" smtClean="0"/>
          </a:p>
          <a:p>
            <a:r>
              <a:rPr kumimoji="1" lang="ja-JP" altLang="en-US" dirty="0" smtClean="0"/>
              <a:t>★第</a:t>
            </a:r>
            <a:r>
              <a:rPr kumimoji="1" lang="en-US" altLang="ja-JP" dirty="0" smtClean="0"/>
              <a:t>1</a:t>
            </a:r>
            <a:r>
              <a:rPr kumimoji="1" lang="ja-JP" altLang="en-US" dirty="0" smtClean="0"/>
              <a:t>は，債権譲渡と債務引受を組み合わせた振込みです。</a:t>
            </a:r>
            <a:endParaRPr kumimoji="1" lang="en-US" altLang="ja-JP" dirty="0" smtClean="0"/>
          </a:p>
          <a:p>
            <a:r>
              <a:rPr kumimoji="1" lang="ja-JP" altLang="en-US" dirty="0" smtClean="0"/>
              <a:t>■振込みは，郵便貯金では，現金による資金移動だけを振込みといい，預金債権の移転等，その他の資金移動を郵便振替えと呼んでいますが，銀行では，両者とも，振込みと呼んでいますので，ここでは，郵便</a:t>
            </a:r>
            <a:r>
              <a:rPr kumimoji="1" lang="ja-JP" altLang="en-US" dirty="0" smtClean="0"/>
              <a:t>振替と▲銀行振込み▲とを</a:t>
            </a:r>
            <a:r>
              <a:rPr kumimoji="1" lang="ja-JP" altLang="en-US" dirty="0" smtClean="0"/>
              <a:t>含めて，「振込み」という用語を使うことにします。■</a:t>
            </a:r>
            <a:endParaRPr kumimoji="1" lang="en-US" altLang="ja-JP" dirty="0" smtClean="0"/>
          </a:p>
          <a:p>
            <a:r>
              <a:rPr kumimoji="1" lang="ja-JP" altLang="en-US" dirty="0" smtClean="0"/>
              <a:t>★第</a:t>
            </a:r>
            <a:r>
              <a:rPr kumimoji="1" lang="en-US" altLang="ja-JP" dirty="0" smtClean="0"/>
              <a:t>2</a:t>
            </a:r>
            <a:r>
              <a:rPr kumimoji="1" lang="ja-JP" altLang="en-US" dirty="0" smtClean="0"/>
              <a:t>は，電子マネー，特に，プリペイドカードによる決済の仕組みを説明します。債務引受説と債権譲渡説が対立していますので，両者の異同について説明します。■</a:t>
            </a:r>
            <a:endParaRPr kumimoji="1" lang="en-US" altLang="ja-JP" dirty="0" smtClean="0"/>
          </a:p>
          <a:p>
            <a:r>
              <a:rPr kumimoji="1" lang="ja-JP" altLang="en-US" dirty="0" smtClean="0"/>
              <a:t>★第３は，クレジットカードの仕組みです。クレジットカードの仕組みは，一見複雑に見えますが，債権譲渡の繰り返しと考えると理解が容易になります。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2</a:t>
            </a:fld>
            <a:endParaRPr kumimoji="1" lang="ja-JP" altLang="en-US"/>
          </a:p>
        </p:txBody>
      </p:sp>
    </p:spTree>
    <p:extLst>
      <p:ext uri="{BB962C8B-B14F-4D97-AF65-F5344CB8AC3E}">
        <p14:creationId xmlns:p14="http://schemas.microsoft.com/office/powerpoint/2010/main" val="3221095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★改正案</a:t>
            </a:r>
            <a:r>
              <a:rPr kumimoji="1" lang="en-US" altLang="ja-JP" dirty="0" smtClean="0"/>
              <a:t>466</a:t>
            </a:r>
            <a:r>
              <a:rPr kumimoji="1" lang="ja-JP" altLang="en-US" dirty="0" smtClean="0"/>
              <a:t>条の</a:t>
            </a:r>
            <a:r>
              <a:rPr kumimoji="1" lang="en-US" altLang="ja-JP" dirty="0" smtClean="0"/>
              <a:t>3</a:t>
            </a:r>
            <a:r>
              <a:rPr kumimoji="1" lang="ja-JP" altLang="en-US" dirty="0" smtClean="0"/>
              <a:t>は，債権の譲り渡し忍について破産手続きの開始がなされた場合の供託に関する規定です。</a:t>
            </a:r>
            <a:endParaRPr kumimoji="1" lang="en-US" altLang="ja-JP" dirty="0" smtClean="0"/>
          </a:p>
          <a:p>
            <a:r>
              <a:rPr kumimoji="1" lang="ja-JP" altLang="en-US" dirty="0" smtClean="0"/>
              <a:t>■民法学の立場からすれば，債権譲渡，差押え，破産の手続きは</a:t>
            </a:r>
            <a:r>
              <a:rPr kumimoji="1" lang="ja-JP" altLang="en-US" dirty="0" smtClean="0"/>
              <a:t>，いずれの場合も，最終的</a:t>
            </a:r>
            <a:r>
              <a:rPr kumimoji="1" lang="ja-JP" altLang="en-US" dirty="0" smtClean="0"/>
              <a:t>には，債権の移転的効力を生じるのですから，その観点からは，債務者の地位は同等に扱うべきです。■</a:t>
            </a:r>
            <a:endParaRPr kumimoji="1" lang="en-US" altLang="ja-JP" dirty="0" smtClean="0"/>
          </a:p>
          <a:p>
            <a:r>
              <a:rPr kumimoji="1" lang="ja-JP" altLang="en-US" dirty="0" smtClean="0"/>
              <a:t>★その意味で，改正案第</a:t>
            </a:r>
            <a:r>
              <a:rPr kumimoji="1" lang="en-US" altLang="ja-JP" dirty="0" smtClean="0"/>
              <a:t>466</a:t>
            </a:r>
            <a:r>
              <a:rPr kumimoji="1" lang="ja-JP" altLang="en-US" dirty="0" smtClean="0"/>
              <a:t>条の</a:t>
            </a:r>
            <a:r>
              <a:rPr kumimoji="1" lang="en-US" altLang="ja-JP" dirty="0" smtClean="0"/>
              <a:t>3</a:t>
            </a:r>
            <a:r>
              <a:rPr kumimoji="1" lang="ja-JP" altLang="en-US" dirty="0" smtClean="0"/>
              <a:t>によって示された基準は，債権譲渡の自由の観点からは優れています。</a:t>
            </a:r>
            <a:endParaRPr kumimoji="1" lang="en-US" altLang="ja-JP" dirty="0" smtClean="0"/>
          </a:p>
          <a:p>
            <a:r>
              <a:rPr kumimoji="1" lang="ja-JP" altLang="en-US" dirty="0" smtClean="0"/>
              <a:t>■したがって，</a:t>
            </a:r>
            <a:r>
              <a:rPr kumimoji="1" lang="ja-JP" altLang="en-US" dirty="0" smtClean="0"/>
              <a:t>譲渡禁止特約</a:t>
            </a:r>
            <a:r>
              <a:rPr kumimoji="1" lang="ja-JP" altLang="en-US" dirty="0" smtClean="0"/>
              <a:t>に関する規定は，この考え方に統一</a:t>
            </a:r>
            <a:r>
              <a:rPr kumimoji="1" lang="ja-JP" altLang="en-US" dirty="0" err="1" smtClean="0"/>
              <a:t>べ</a:t>
            </a:r>
            <a:r>
              <a:rPr kumimoji="1" lang="ja-JP" altLang="en-US" dirty="0" smtClean="0"/>
              <a:t>きであると，私は考えています。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20</a:t>
            </a:fld>
            <a:endParaRPr kumimoji="1" lang="ja-JP" altLang="en-US"/>
          </a:p>
        </p:txBody>
      </p:sp>
    </p:spTree>
    <p:extLst>
      <p:ext uri="{BB962C8B-B14F-4D97-AF65-F5344CB8AC3E}">
        <p14:creationId xmlns:p14="http://schemas.microsoft.com/office/powerpoint/2010/main" val="1498453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ja-JP" altLang="en-US" dirty="0" smtClean="0"/>
              <a:t>譲渡禁止特約</a:t>
            </a:r>
            <a:r>
              <a:rPr kumimoji="1" lang="ja-JP" altLang="en-US" dirty="0" smtClean="0"/>
              <a:t>は，現代においては，原則として，その効力を認めるべきではありません。</a:t>
            </a:r>
            <a:endParaRPr kumimoji="1" lang="en-US" altLang="ja-JP" dirty="0" smtClean="0"/>
          </a:p>
          <a:p>
            <a:r>
              <a:rPr kumimoji="1" lang="ja-JP" altLang="en-US" dirty="0" smtClean="0"/>
              <a:t>★</a:t>
            </a:r>
            <a:r>
              <a:rPr kumimoji="1" lang="ja-JP" altLang="en-US" dirty="0" smtClean="0"/>
              <a:t>譲渡禁止特約</a:t>
            </a:r>
            <a:r>
              <a:rPr kumimoji="1" lang="ja-JP" altLang="en-US" dirty="0" smtClean="0"/>
              <a:t>と差押との関係では，</a:t>
            </a:r>
            <a:endParaRPr kumimoji="1" lang="en-US" altLang="ja-JP" dirty="0" smtClean="0"/>
          </a:p>
          <a:p>
            <a:r>
              <a:rPr kumimoji="1" lang="ja-JP" altLang="en-US" dirty="0" smtClean="0"/>
              <a:t>★当事者の意思表示によって差押禁止債権という公益上の制度</a:t>
            </a:r>
            <a:r>
              <a:rPr kumimoji="1" lang="ja-JP" altLang="en-US" dirty="0" smtClean="0"/>
              <a:t>をシジン間</a:t>
            </a:r>
            <a:r>
              <a:rPr kumimoji="1" lang="ja-JP" altLang="en-US" dirty="0" smtClean="0"/>
              <a:t>で創設することになるため，より強い理由によって，その効力を認めるべきではありません。■</a:t>
            </a:r>
            <a:endParaRPr kumimoji="1" lang="en-US" altLang="ja-JP" dirty="0" smtClean="0"/>
          </a:p>
          <a:p>
            <a:r>
              <a:rPr kumimoji="1" lang="ja-JP" altLang="en-US" dirty="0" smtClean="0"/>
              <a:t>★したがって，これに反する，改正案</a:t>
            </a:r>
            <a:r>
              <a:rPr kumimoji="1" lang="en-US" altLang="ja-JP" dirty="0" smtClean="0"/>
              <a:t>466</a:t>
            </a:r>
            <a:r>
              <a:rPr kumimoji="1" lang="ja-JP" altLang="en-US" dirty="0" smtClean="0"/>
              <a:t>条の</a:t>
            </a:r>
            <a:r>
              <a:rPr kumimoji="1" lang="en-US" altLang="ja-JP" dirty="0" smtClean="0"/>
              <a:t>4</a:t>
            </a:r>
            <a:r>
              <a:rPr kumimoji="1" lang="ja-JP" altLang="en-US" dirty="0" smtClean="0"/>
              <a:t>▲第</a:t>
            </a:r>
            <a:r>
              <a:rPr kumimoji="1" lang="en-US" altLang="ja-JP" dirty="0" smtClean="0"/>
              <a:t>2</a:t>
            </a:r>
            <a:r>
              <a:rPr kumimoji="1" lang="ja-JP" altLang="en-US" dirty="0" smtClean="0"/>
              <a:t>項は，削除されるべきです。</a:t>
            </a:r>
            <a:endParaRPr kumimoji="1" lang="en-US" altLang="ja-JP" dirty="0" smtClean="0"/>
          </a:p>
          <a:p>
            <a:endParaRPr kumimoji="1" lang="ja-JP" altLang="en-US"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21</a:t>
            </a:fld>
            <a:endParaRPr kumimoji="1" lang="ja-JP" altLang="en-US"/>
          </a:p>
        </p:txBody>
      </p:sp>
    </p:spTree>
    <p:extLst>
      <p:ext uri="{BB962C8B-B14F-4D97-AF65-F5344CB8AC3E}">
        <p14:creationId xmlns:p14="http://schemas.microsoft.com/office/powerpoint/2010/main" val="15447778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★先に債権譲渡の</a:t>
            </a:r>
            <a:r>
              <a:rPr kumimoji="1" lang="ja-JP" altLang="en-US" dirty="0" smtClean="0"/>
              <a:t>譲渡禁止特約に</a:t>
            </a:r>
            <a:r>
              <a:rPr kumimoji="1" lang="ja-JP" altLang="en-US" dirty="0" smtClean="0"/>
              <a:t>関する改正案第</a:t>
            </a:r>
            <a:r>
              <a:rPr kumimoji="1" lang="en-US" altLang="ja-JP" dirty="0" smtClean="0"/>
              <a:t>466</a:t>
            </a:r>
            <a:r>
              <a:rPr kumimoji="1" lang="ja-JP" altLang="en-US" dirty="0" smtClean="0"/>
              <a:t>条の箇所で述べたように，</a:t>
            </a:r>
            <a:r>
              <a:rPr kumimoji="1" lang="ja-JP" altLang="en-US" dirty="0" smtClean="0"/>
              <a:t>譲渡禁止特約が</a:t>
            </a:r>
            <a:r>
              <a:rPr kumimoji="1" lang="ja-JP" altLang="en-US" dirty="0" smtClean="0"/>
              <a:t>行われている典型例は，預金債権であり，預金債権は，現代においては，預金通貨として，制限なく流通することが要請されています。■</a:t>
            </a:r>
            <a:endParaRPr kumimoji="1" lang="en-US" altLang="ja-JP" dirty="0" smtClean="0"/>
          </a:p>
          <a:p>
            <a:r>
              <a:rPr kumimoji="1" lang="ja-JP" altLang="en-US" dirty="0" smtClean="0"/>
              <a:t>★したがって，</a:t>
            </a:r>
            <a:r>
              <a:rPr kumimoji="1" lang="ja-JP" altLang="en-US" dirty="0" smtClean="0"/>
              <a:t>譲渡禁止特約の効力を認める理由</a:t>
            </a:r>
            <a:r>
              <a:rPr kumimoji="1" lang="ja-JP" altLang="en-US" dirty="0" smtClean="0"/>
              <a:t>は，もはや存在しません。銀行振込みは，民法学的には，債権譲渡と債務引受けとの組み合わせによって実現されるのであって，</a:t>
            </a:r>
            <a:r>
              <a:rPr kumimoji="1" lang="ja-JP" altLang="en-US" dirty="0" smtClean="0"/>
              <a:t>譲渡禁止特約の</a:t>
            </a:r>
            <a:r>
              <a:rPr kumimoji="1" lang="ja-JP" altLang="en-US" dirty="0" smtClean="0"/>
              <a:t>効力を認めることは，預金債権を預金通貨と考える世界的傾向にも逆行する考え方であり，時代錯誤もはなはだしいといわなければなりません。</a:t>
            </a:r>
            <a:endParaRPr kumimoji="1" lang="en-US" altLang="ja-JP" dirty="0" smtClean="0"/>
          </a:p>
          <a:p>
            <a:r>
              <a:rPr kumimoji="1" lang="ja-JP" altLang="en-US" dirty="0" smtClean="0"/>
              <a:t>★第</a:t>
            </a:r>
            <a:r>
              <a:rPr kumimoji="1" lang="en-US" altLang="ja-JP" dirty="0" smtClean="0"/>
              <a:t>2</a:t>
            </a:r>
            <a:r>
              <a:rPr kumimoji="1" lang="ja-JP" altLang="en-US" dirty="0" smtClean="0"/>
              <a:t>項は，差押債権者に対しては，善意・悪意を問わず，</a:t>
            </a:r>
            <a:r>
              <a:rPr kumimoji="1" lang="ja-JP" altLang="en-US" dirty="0" smtClean="0"/>
              <a:t>譲渡禁止特約</a:t>
            </a:r>
            <a:r>
              <a:rPr kumimoji="1" lang="ja-JP" altLang="en-US" dirty="0" smtClean="0"/>
              <a:t>をもって，対抗できないとしているのですから，譲渡の場合も同様に扱うべきです。</a:t>
            </a:r>
            <a:endParaRPr kumimoji="1" lang="en-US" altLang="ja-JP" dirty="0" smtClean="0"/>
          </a:p>
          <a:p>
            <a:r>
              <a:rPr kumimoji="1" lang="ja-JP" altLang="en-US" dirty="0" smtClean="0"/>
              <a:t>■したがって，改正案</a:t>
            </a:r>
            <a:r>
              <a:rPr kumimoji="1" lang="en-US" altLang="ja-JP" dirty="0" smtClean="0"/>
              <a:t>466</a:t>
            </a:r>
            <a:r>
              <a:rPr kumimoji="1" lang="ja-JP" altLang="en-US" dirty="0" smtClean="0"/>
              <a:t>条の</a:t>
            </a:r>
            <a:r>
              <a:rPr kumimoji="1" lang="en-US" altLang="ja-JP" dirty="0" smtClean="0"/>
              <a:t>5</a:t>
            </a:r>
            <a:r>
              <a:rPr kumimoji="1" lang="ja-JP" altLang="en-US" dirty="0" smtClean="0"/>
              <a:t>は，「</a:t>
            </a:r>
            <a:r>
              <a:rPr lang="ja-JP" altLang="en-US" dirty="0" smtClean="0"/>
              <a:t>預金口座又</a:t>
            </a:r>
            <a:r>
              <a:rPr lang="ja-JP" altLang="en-US" dirty="0" smtClean="0"/>
              <a:t>は，貯金</a:t>
            </a:r>
            <a:r>
              <a:rPr lang="ja-JP" altLang="en-US" dirty="0" smtClean="0"/>
              <a:t>口座に係る</a:t>
            </a:r>
            <a:r>
              <a:rPr lang="ja-JP" altLang="en-US" dirty="0" smtClean="0"/>
              <a:t>預金▲又は▲貯金</a:t>
            </a:r>
            <a:r>
              <a:rPr lang="ja-JP" altLang="en-US" dirty="0" smtClean="0"/>
              <a:t>に係る債権（以下「預貯金債権」という。）について当事者がした譲渡制限の意思表示は，預貯金債権に対する</a:t>
            </a:r>
            <a:r>
              <a:rPr lang="ja-JP" altLang="en-US" b="1" dirty="0" smtClean="0">
                <a:solidFill>
                  <a:srgbClr val="002060"/>
                </a:solidFill>
              </a:rPr>
              <a:t>強制執行をした差押債権者に対しては，対抗できない。</a:t>
            </a:r>
            <a:r>
              <a:rPr lang="ja-JP" altLang="en-US" b="0" dirty="0" smtClean="0">
                <a:solidFill>
                  <a:srgbClr val="002060"/>
                </a:solidFill>
              </a:rPr>
              <a:t>」と修正すべきだと，私は考えています。</a:t>
            </a:r>
            <a:endParaRPr kumimoji="1" lang="ja-JP" altLang="en-US" b="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22</a:t>
            </a:fld>
            <a:endParaRPr kumimoji="1" lang="ja-JP" altLang="en-US"/>
          </a:p>
        </p:txBody>
      </p:sp>
    </p:spTree>
    <p:extLst>
      <p:ext uri="{BB962C8B-B14F-4D97-AF65-F5344CB8AC3E}">
        <p14:creationId xmlns:p14="http://schemas.microsoft.com/office/powerpoint/2010/main" val="4585449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最後に，債権総論</a:t>
            </a:r>
            <a:r>
              <a:rPr kumimoji="1" lang="en-US" altLang="ja-JP" dirty="0" smtClean="0"/>
              <a:t>2</a:t>
            </a:r>
            <a:r>
              <a:rPr kumimoji="1" lang="ja-JP" altLang="en-US" dirty="0" smtClean="0"/>
              <a:t>のレポート課題を説明します。</a:t>
            </a:r>
            <a:endParaRPr kumimoji="1" lang="en-US" altLang="ja-JP" dirty="0" smtClean="0"/>
          </a:p>
          <a:p>
            <a:r>
              <a:rPr kumimoji="1" lang="ja-JP" altLang="en-US" dirty="0" smtClean="0"/>
              <a:t>★民法判例百選</a:t>
            </a:r>
            <a:r>
              <a:rPr kumimoji="1" lang="en-US" altLang="ja-JP" dirty="0" smtClean="0"/>
              <a:t>2</a:t>
            </a:r>
            <a:r>
              <a:rPr kumimoji="1" lang="ja-JP" altLang="en-US" dirty="0" smtClean="0"/>
              <a:t>第</a:t>
            </a:r>
            <a:r>
              <a:rPr kumimoji="1" lang="en-US" altLang="ja-JP" dirty="0" smtClean="0"/>
              <a:t>70</a:t>
            </a:r>
            <a:r>
              <a:rPr kumimoji="1" lang="ja-JP" altLang="en-US" dirty="0" smtClean="0"/>
              <a:t>事件（ご振込金の返還請求権と預金債権）について，以下の要領でレポート（</a:t>
            </a:r>
            <a:r>
              <a:rPr kumimoji="1" lang="en-US" altLang="ja-JP" dirty="0" smtClean="0"/>
              <a:t>A4</a:t>
            </a:r>
            <a:r>
              <a:rPr kumimoji="1" lang="ja-JP" altLang="en-US" dirty="0" smtClean="0"/>
              <a:t>版で</a:t>
            </a:r>
            <a:r>
              <a:rPr kumimoji="1" lang="en-US" altLang="ja-JP" dirty="0" smtClean="0"/>
              <a:t>4</a:t>
            </a:r>
            <a:r>
              <a:rPr kumimoji="1" lang="ja-JP" altLang="en-US" dirty="0" smtClean="0"/>
              <a:t>頁以内）を作成し，第</a:t>
            </a:r>
            <a:r>
              <a:rPr kumimoji="1" lang="en-US" altLang="ja-JP" dirty="0" smtClean="0"/>
              <a:t>10</a:t>
            </a:r>
            <a:r>
              <a:rPr kumimoji="1" lang="ja-JP" altLang="en-US" dirty="0" smtClean="0"/>
              <a:t>回目の講義（</a:t>
            </a:r>
            <a:r>
              <a:rPr kumimoji="1" lang="en-US" altLang="ja-JP" dirty="0" smtClean="0"/>
              <a:t>12</a:t>
            </a:r>
            <a:r>
              <a:rPr kumimoji="1" lang="ja-JP" altLang="en-US" dirty="0" smtClean="0"/>
              <a:t>月</a:t>
            </a:r>
            <a:r>
              <a:rPr kumimoji="1" lang="en-US" altLang="ja-JP" dirty="0" smtClean="0"/>
              <a:t>2</a:t>
            </a:r>
            <a:r>
              <a:rPr kumimoji="1" lang="ja-JP" altLang="en-US" dirty="0" smtClean="0"/>
              <a:t>日）までに提出してください。■</a:t>
            </a:r>
          </a:p>
          <a:p>
            <a:r>
              <a:rPr kumimoji="1" lang="ja-JP" altLang="en-US" dirty="0" smtClean="0"/>
              <a:t>★</a:t>
            </a:r>
            <a:r>
              <a:rPr kumimoji="1" lang="en-US" altLang="ja-JP" dirty="0" smtClean="0"/>
              <a:t>1. </a:t>
            </a:r>
            <a:r>
              <a:rPr kumimoji="1" lang="ja-JP" altLang="en-US" dirty="0" smtClean="0"/>
              <a:t>事実の概要を正確に図式化し簡潔に表現する。■</a:t>
            </a:r>
          </a:p>
          <a:p>
            <a:r>
              <a:rPr kumimoji="1" lang="ja-JP" altLang="en-US" dirty="0" smtClean="0"/>
              <a:t>★</a:t>
            </a:r>
            <a:r>
              <a:rPr kumimoji="1" lang="en-US" altLang="ja-JP" dirty="0" smtClean="0"/>
              <a:t>2. </a:t>
            </a:r>
            <a:r>
              <a:rPr kumimoji="1" lang="ja-JP" altLang="en-US" dirty="0" smtClean="0"/>
              <a:t>ハンシを簡潔にまとめる。■</a:t>
            </a:r>
          </a:p>
          <a:p>
            <a:r>
              <a:rPr kumimoji="1" lang="ja-JP" altLang="en-US" dirty="0" smtClean="0"/>
              <a:t>★</a:t>
            </a:r>
            <a:r>
              <a:rPr kumimoji="1" lang="en-US" altLang="ja-JP" dirty="0" smtClean="0"/>
              <a:t>3. </a:t>
            </a:r>
            <a:r>
              <a:rPr kumimoji="1" lang="ja-JP" altLang="en-US" dirty="0" smtClean="0"/>
              <a:t>関連判例と学説とを要領よくまとめる。■</a:t>
            </a:r>
          </a:p>
          <a:p>
            <a:r>
              <a:rPr kumimoji="1" lang="ja-JP" altLang="en-US" dirty="0" smtClean="0"/>
              <a:t>★</a:t>
            </a:r>
            <a:r>
              <a:rPr kumimoji="1" lang="en-US" altLang="ja-JP" dirty="0" smtClean="0"/>
              <a:t>4. </a:t>
            </a:r>
            <a:r>
              <a:rPr kumimoji="1" lang="ja-JP" altLang="en-US" dirty="0" smtClean="0"/>
              <a:t>自らの見解（私見）をアイラックで簡潔に表現する。</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23</a:t>
            </a:fld>
            <a:endParaRPr kumimoji="1" lang="ja-JP" altLang="en-US"/>
          </a:p>
        </p:txBody>
      </p:sp>
    </p:spTree>
    <p:extLst>
      <p:ext uri="{BB962C8B-B14F-4D97-AF65-F5344CB8AC3E}">
        <p14:creationId xmlns:p14="http://schemas.microsoft.com/office/powerpoint/2010/main" val="28169063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レポート課題となっているご振込事件の概要を図示しておきます。</a:t>
            </a:r>
            <a:endParaRPr kumimoji="1" lang="en-US" altLang="ja-JP" dirty="0" smtClean="0"/>
          </a:p>
          <a:p>
            <a:r>
              <a:rPr kumimoji="1" lang="ja-JP" altLang="en-US" dirty="0" smtClean="0"/>
              <a:t>★債権者</a:t>
            </a:r>
            <a:r>
              <a:rPr kumimoji="1" lang="en-US" altLang="ja-JP" dirty="0" smtClean="0"/>
              <a:t>X</a:t>
            </a:r>
            <a:r>
              <a:rPr kumimoji="1" lang="ja-JP" altLang="en-US" dirty="0" smtClean="0"/>
              <a:t>は，</a:t>
            </a:r>
            <a:r>
              <a:rPr kumimoji="1" lang="en-US" altLang="ja-JP" dirty="0" smtClean="0"/>
              <a:t>X</a:t>
            </a:r>
            <a:r>
              <a:rPr kumimoji="1" lang="ja-JP" altLang="en-US" dirty="0" smtClean="0"/>
              <a:t>の債権者に対して弁済をするため，</a:t>
            </a:r>
            <a:endParaRPr kumimoji="1" lang="en-US" altLang="ja-JP" dirty="0" smtClean="0"/>
          </a:p>
          <a:p>
            <a:r>
              <a:rPr kumimoji="1" lang="ja-JP" altLang="en-US" dirty="0" smtClean="0"/>
              <a:t>★仕向銀行に対して，振込みの指図をします。■</a:t>
            </a:r>
            <a:endParaRPr kumimoji="1" lang="en-US" altLang="ja-JP" dirty="0" smtClean="0"/>
          </a:p>
          <a:p>
            <a:r>
              <a:rPr kumimoji="1" lang="ja-JP" altLang="en-US" dirty="0" smtClean="0"/>
              <a:t>★ところが，</a:t>
            </a:r>
            <a:r>
              <a:rPr kumimoji="1" lang="en-US" altLang="ja-JP" dirty="0" smtClean="0"/>
              <a:t>X</a:t>
            </a:r>
            <a:r>
              <a:rPr kumimoji="1" lang="ja-JP" altLang="en-US" dirty="0" smtClean="0"/>
              <a:t>は，振込先の宛名を以前に取引関係にあった，カタカナ名が同じ「トウシン」という会社としてしまいます。そこで，ご振込が行われてしまいます。■</a:t>
            </a:r>
            <a:endParaRPr kumimoji="1" lang="en-US" altLang="ja-JP" dirty="0" smtClean="0"/>
          </a:p>
          <a:p>
            <a:r>
              <a:rPr kumimoji="1" lang="ja-JP" altLang="en-US" dirty="0" smtClean="0"/>
              <a:t>★つまり，預金債権は，本来の</a:t>
            </a:r>
            <a:r>
              <a:rPr kumimoji="1" lang="ja-JP" altLang="en-US" dirty="0" smtClean="0"/>
              <a:t>名宛ニンでは</a:t>
            </a:r>
            <a:r>
              <a:rPr kumimoji="1" lang="ja-JP" altLang="en-US" dirty="0" smtClean="0"/>
              <a:t>なく，誤った受取人の口座に振り込まれてしまいました。■</a:t>
            </a:r>
            <a:endParaRPr kumimoji="1" lang="en-US" altLang="ja-JP" dirty="0" smtClean="0"/>
          </a:p>
          <a:p>
            <a:r>
              <a:rPr kumimoji="1" lang="ja-JP" altLang="en-US" dirty="0" smtClean="0"/>
              <a:t>★それを奇禍として，ご振込の受取人の債権者</a:t>
            </a:r>
            <a:r>
              <a:rPr kumimoji="1" lang="en-US" altLang="ja-JP" dirty="0" smtClean="0"/>
              <a:t>Y</a:t>
            </a:r>
            <a:r>
              <a:rPr kumimoji="1" lang="ja-JP" altLang="en-US" dirty="0" smtClean="0"/>
              <a:t>が，振り込まれた預金債権を差し押さえてしまいます。</a:t>
            </a:r>
            <a:endParaRPr kumimoji="1" lang="en-US" altLang="ja-JP" dirty="0" smtClean="0"/>
          </a:p>
          <a:p>
            <a:r>
              <a:rPr kumimoji="1" lang="ja-JP" altLang="en-US" dirty="0" smtClean="0"/>
              <a:t>■このような場合に，振込人は，どのような方法によって，ご振込金を取り戻すことができるのでしょうか？</a:t>
            </a:r>
            <a:endParaRPr kumimoji="1" lang="en-US" altLang="ja-JP" dirty="0" smtClean="0"/>
          </a:p>
          <a:p>
            <a:r>
              <a:rPr kumimoji="1" lang="ja-JP" altLang="en-US" dirty="0" smtClean="0"/>
              <a:t>■これが，リポート課題の中心的なテーマです。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24</a:t>
            </a:fld>
            <a:endParaRPr kumimoji="1" lang="ja-JP" altLang="en-US"/>
          </a:p>
        </p:txBody>
      </p:sp>
    </p:spTree>
    <p:extLst>
      <p:ext uri="{BB962C8B-B14F-4D97-AF65-F5344CB8AC3E}">
        <p14:creationId xmlns:p14="http://schemas.microsoft.com/office/powerpoint/2010/main" val="16041841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これで，債権総論</a:t>
            </a:r>
            <a:r>
              <a:rPr kumimoji="1" lang="en-US" altLang="ja-JP" dirty="0" smtClean="0"/>
              <a:t>2</a:t>
            </a:r>
            <a:r>
              <a:rPr kumimoji="1" lang="ja-JP" altLang="en-US" dirty="0" err="1" smtClean="0"/>
              <a:t>の第</a:t>
            </a:r>
            <a:r>
              <a:rPr kumimoji="1" lang="en-US" altLang="ja-JP" dirty="0" smtClean="0"/>
              <a:t>3</a:t>
            </a:r>
            <a:r>
              <a:rPr kumimoji="1" lang="ja-JP" altLang="en-US" dirty="0" smtClean="0"/>
              <a:t>回目の講義を終わります。</a:t>
            </a:r>
            <a:endParaRPr kumimoji="1" lang="en-US" altLang="ja-JP" dirty="0" smtClean="0"/>
          </a:p>
          <a:p>
            <a:r>
              <a:rPr kumimoji="1" lang="ja-JP" altLang="en-US" dirty="0" smtClean="0"/>
              <a:t>■ご清聴ありがとうございました。</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25</a:t>
            </a:fld>
            <a:endParaRPr kumimoji="1" lang="ja-JP" altLang="en-US"/>
          </a:p>
        </p:txBody>
      </p:sp>
    </p:spTree>
    <p:extLst>
      <p:ext uri="{BB962C8B-B14F-4D97-AF65-F5344CB8AC3E}">
        <p14:creationId xmlns:p14="http://schemas.microsoft.com/office/powerpoint/2010/main" val="3006560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★金銭債権の決済について検討することにしましょう。</a:t>
            </a:r>
            <a:endParaRPr kumimoji="1" lang="en-US" altLang="ja-JP" dirty="0" smtClean="0"/>
          </a:p>
          <a:p>
            <a:r>
              <a:rPr kumimoji="1" lang="ja-JP" altLang="en-US" dirty="0" smtClean="0"/>
              <a:t>★</a:t>
            </a:r>
            <a:r>
              <a:rPr lang="ja-JP" altLang="en-US" dirty="0" smtClean="0"/>
              <a:t>従来の金銭債権の考え方によると，</a:t>
            </a:r>
            <a:endParaRPr lang="en-US" altLang="ja-JP" dirty="0" smtClean="0"/>
          </a:p>
          <a:p>
            <a:r>
              <a:rPr lang="ja-JP" altLang="en-US" dirty="0" smtClean="0"/>
              <a:t>★現金（強制通用力のある通貨）の支払が弁済と考えられてきました。■</a:t>
            </a:r>
            <a:endParaRPr lang="en-US" altLang="ja-JP" dirty="0" smtClean="0"/>
          </a:p>
          <a:p>
            <a:r>
              <a:rPr lang="ja-JP" altLang="en-US" dirty="0" smtClean="0"/>
              <a:t>★しかし，金銭債権の弁済方法を観察してみると，</a:t>
            </a:r>
            <a:endParaRPr lang="en-US" altLang="ja-JP" dirty="0" smtClean="0"/>
          </a:p>
          <a:p>
            <a:r>
              <a:rPr lang="ja-JP" altLang="en-US" dirty="0" smtClean="0"/>
              <a:t>★最近では，代表的な「賃金の支払」についても，預金債権（預金通貨）によって支払われることが常態化しています。■</a:t>
            </a:r>
            <a:endParaRPr lang="en-US" altLang="ja-JP" dirty="0" smtClean="0"/>
          </a:p>
          <a:p>
            <a:r>
              <a:rPr lang="ja-JP" altLang="en-US" dirty="0" smtClean="0"/>
              <a:t>★例えば，労働基準法 第</a:t>
            </a:r>
            <a:r>
              <a:rPr lang="en-US" altLang="ja-JP" dirty="0" smtClean="0"/>
              <a:t>24</a:t>
            </a:r>
            <a:r>
              <a:rPr lang="ja-JP" altLang="en-US" dirty="0" smtClean="0"/>
              <a:t>条（賃金の支払い）においては，</a:t>
            </a:r>
            <a:endParaRPr lang="en-US" altLang="ja-JP" dirty="0" smtClean="0"/>
          </a:p>
          <a:p>
            <a:r>
              <a:rPr lang="ja-JP" altLang="en-US" dirty="0" smtClean="0"/>
              <a:t>★通貨による支払いが原則とされていますが，「</a:t>
            </a:r>
            <a:r>
              <a:rPr lang="ja-JP" altLang="en-US" b="1" dirty="0" smtClean="0">
                <a:hlinkClick r:id="" action="ppaction://noaction"/>
              </a:rPr>
              <a:t>確実な支払の方法</a:t>
            </a:r>
            <a:r>
              <a:rPr lang="ja-JP" altLang="en-US" dirty="0" smtClean="0"/>
              <a:t>で厚生労働省令で定めるものによる場合」について，例外を認めています。すなわち，■</a:t>
            </a:r>
            <a:endParaRPr lang="en-US" altLang="ja-JP" dirty="0" smtClean="0"/>
          </a:p>
          <a:p>
            <a:r>
              <a:rPr lang="ja-JP" altLang="en-US" dirty="0" smtClean="0"/>
              <a:t>★労働基準法施行規則 第</a:t>
            </a:r>
            <a:r>
              <a:rPr lang="en-US" altLang="ja-JP" dirty="0" smtClean="0"/>
              <a:t>7</a:t>
            </a:r>
            <a:r>
              <a:rPr lang="ja-JP" altLang="en-US" dirty="0" smtClean="0"/>
              <a:t>条の</a:t>
            </a:r>
            <a:r>
              <a:rPr lang="en-US" altLang="ja-JP" dirty="0" smtClean="0"/>
              <a:t>2</a:t>
            </a:r>
            <a:r>
              <a:rPr lang="ja-JP" altLang="en-US" dirty="0" smtClean="0"/>
              <a:t>第</a:t>
            </a:r>
            <a:r>
              <a:rPr lang="en-US" altLang="ja-JP" dirty="0" smtClean="0"/>
              <a:t>1</a:t>
            </a:r>
            <a:r>
              <a:rPr lang="ja-JP" altLang="en-US" dirty="0" smtClean="0"/>
              <a:t>号は，</a:t>
            </a:r>
            <a:endParaRPr lang="en-US" altLang="ja-JP" dirty="0" smtClean="0"/>
          </a:p>
          <a:p>
            <a:r>
              <a:rPr lang="ja-JP" altLang="en-US" dirty="0" smtClean="0"/>
              <a:t>★当該労働者が指定する銀行その他の金融機関に対する当該労働者の</a:t>
            </a:r>
            <a:r>
              <a:rPr lang="ja-JP" altLang="en-US" b="1" dirty="0" smtClean="0"/>
              <a:t>預金又は貯金への</a:t>
            </a:r>
            <a:r>
              <a:rPr lang="ja-JP" altLang="en-US" b="1" dirty="0" smtClean="0">
                <a:hlinkClick r:id="" action="ppaction://noaction"/>
              </a:rPr>
              <a:t>振込み</a:t>
            </a:r>
            <a:r>
              <a:rPr lang="ja-JP" altLang="en-US" b="0" dirty="0" smtClean="0"/>
              <a:t>をもって</a:t>
            </a:r>
            <a:r>
              <a:rPr lang="ja-JP" altLang="en-US" b="1" dirty="0" smtClean="0"/>
              <a:t>，</a:t>
            </a:r>
            <a:r>
              <a:rPr lang="ja-JP" altLang="en-US" b="0" dirty="0" smtClean="0"/>
              <a:t>賃金の有効な支払いと認めているのです。</a:t>
            </a:r>
            <a:endParaRPr lang="en-US" altLang="ja-JP" b="0"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3</a:t>
            </a:fld>
            <a:endParaRPr kumimoji="1" lang="ja-JP" altLang="en-US"/>
          </a:p>
        </p:txBody>
      </p:sp>
    </p:spTree>
    <p:extLst>
      <p:ext uri="{BB962C8B-B14F-4D97-AF65-F5344CB8AC3E}">
        <p14:creationId xmlns:p14="http://schemas.microsoft.com/office/powerpoint/2010/main" val="1566393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★金銭債権のうち，現代において，最も重要な地位を占めるのは，預金債権ですが，この預金債権はどのような特色を有しているのでしょうか</a:t>
            </a:r>
            <a:r>
              <a:rPr kumimoji="1" lang="en-US" altLang="ja-JP" dirty="0" smtClean="0"/>
              <a:t>?</a:t>
            </a:r>
            <a:r>
              <a:rPr kumimoji="1" lang="ja-JP" altLang="en-US" dirty="0" smtClean="0"/>
              <a:t>■</a:t>
            </a:r>
            <a:endParaRPr kumimoji="1" lang="en-US" altLang="ja-JP" dirty="0" smtClean="0"/>
          </a:p>
          <a:p>
            <a:r>
              <a:rPr kumimoji="1" lang="ja-JP" altLang="en-US" dirty="0" smtClean="0"/>
              <a:t>★現代においては，金銭債務の弁済方法として，現金払いのほかに，現金払いに代えて，債権者の口座に預金債権を発生させる方法，すなわち，預金による銀行振込みが認められています。</a:t>
            </a:r>
          </a:p>
          <a:p>
            <a:r>
              <a:rPr kumimoji="1" lang="ja-JP" altLang="en-US" dirty="0" smtClean="0"/>
              <a:t>★つまり，銀行が，金銭債権について，預金債権（預金通貨）として，債務引受してくれると，弁済の目的が達成されます。■</a:t>
            </a:r>
          </a:p>
          <a:p>
            <a:r>
              <a:rPr kumimoji="1" lang="ja-JP" altLang="en-US" dirty="0" smtClean="0"/>
              <a:t>★これは，民法で説明すると，銀行が，債務者の債務についって，債権者の預金口座という債権枠の中へ預金債権として引き受ければよいことを意味しています。</a:t>
            </a:r>
            <a:endParaRPr kumimoji="1" lang="en-US" altLang="ja-JP" dirty="0" smtClean="0"/>
          </a:p>
          <a:p>
            <a:r>
              <a:rPr kumimoji="1" lang="ja-JP" altLang="en-US" dirty="0" smtClean="0"/>
              <a:t>■銀行は，債務引受をすることによって損失を被るのですから，それに対して，債務者が対価を支払う必要があります。</a:t>
            </a:r>
            <a:endParaRPr kumimoji="1" lang="en-US" altLang="ja-JP" dirty="0" smtClean="0"/>
          </a:p>
          <a:p>
            <a:r>
              <a:rPr kumimoji="1" lang="ja-JP" altLang="en-US" dirty="0" smtClean="0"/>
              <a:t>★そのためには，どうすればよいのでしょうか。</a:t>
            </a:r>
            <a:endParaRPr kumimoji="1" lang="en-US" altLang="ja-JP" dirty="0" smtClean="0"/>
          </a:p>
          <a:p>
            <a:r>
              <a:rPr kumimoji="1" lang="ja-JP" altLang="en-US" dirty="0" smtClean="0"/>
              <a:t>■この最終的な債務引受を実現する方法について，これから徐々に学習していくことにします。■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4</a:t>
            </a:fld>
            <a:endParaRPr kumimoji="1" lang="ja-JP" altLang="en-US"/>
          </a:p>
        </p:txBody>
      </p:sp>
    </p:spTree>
    <p:extLst>
      <p:ext uri="{BB962C8B-B14F-4D97-AF65-F5344CB8AC3E}">
        <p14:creationId xmlns:p14="http://schemas.microsoft.com/office/powerpoint/2010/main" val="3583615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★現代においては，現金決済と並んで，銀行振込みがよく使われており，現金支払を原則とする賃金の支払いについても，労働基準法</a:t>
            </a:r>
            <a:r>
              <a:rPr kumimoji="1" lang="en-US" altLang="ja-JP" dirty="0" smtClean="0"/>
              <a:t>24</a:t>
            </a:r>
            <a:r>
              <a:rPr kumimoji="1" lang="ja-JP" altLang="en-US" dirty="0" smtClean="0"/>
              <a:t>条タダシガキによって，銀行振込みによる支払が厚生労働省の省令で現金支払と同等の価値が認められています。</a:t>
            </a:r>
          </a:p>
          <a:p>
            <a:r>
              <a:rPr kumimoji="1" lang="ja-JP" altLang="en-US" dirty="0" smtClean="0"/>
              <a:t>★したがって，口座振り込みするには，自分の口座の預金債権を相手方口座に，並行移動すればよいのです。</a:t>
            </a:r>
          </a:p>
          <a:p>
            <a:r>
              <a:rPr kumimoji="1" lang="ja-JP" altLang="en-US" dirty="0" smtClean="0"/>
              <a:t>★しかし，民法には並行移動の制度がありません。</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5</a:t>
            </a:fld>
            <a:endParaRPr kumimoji="1" lang="ja-JP" altLang="en-US"/>
          </a:p>
        </p:txBody>
      </p:sp>
    </p:spTree>
    <p:extLst>
      <p:ext uri="{BB962C8B-B14F-4D97-AF65-F5344CB8AC3E}">
        <p14:creationId xmlns:p14="http://schemas.microsoft.com/office/powerpoint/2010/main" val="1276445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★債務者が債権者に対して金銭債権を負担しており，その支払を自らの預金債権を使って，決済したいと考えているとしましょう。</a:t>
            </a:r>
            <a:endParaRPr kumimoji="1" lang="en-US" altLang="ja-JP" dirty="0" smtClean="0"/>
          </a:p>
          <a:p>
            <a:r>
              <a:rPr kumimoji="1" lang="ja-JP" altLang="en-US" dirty="0" smtClean="0"/>
              <a:t>■債務者が取引銀行（仕向銀行）に自らの預金口座から支払金額に相当する預金を債権者の取引銀行（被仕向銀行）に振り込んで欲しいと依頼したとき，法律上は，どのようなプロセスが開始するのでしょうか</a:t>
            </a:r>
            <a:r>
              <a:rPr kumimoji="1" lang="en-US" altLang="ja-JP" dirty="0" smtClean="0"/>
              <a:t>?</a:t>
            </a:r>
          </a:p>
          <a:p>
            <a:r>
              <a:rPr kumimoji="1" lang="ja-JP" altLang="en-US" dirty="0" smtClean="0"/>
              <a:t>■債務者である振込み指図人とその取引銀行（仕向銀行）との間で，預金債権を振り込み受取人に移転するという債権譲渡契約（第三者のためにする契約）が締結されます。</a:t>
            </a:r>
            <a:endParaRPr kumimoji="1" lang="en-US" altLang="ja-JP" dirty="0" smtClean="0"/>
          </a:p>
          <a:p>
            <a:r>
              <a:rPr kumimoji="1" lang="ja-JP" altLang="en-US" dirty="0" smtClean="0"/>
              <a:t>★すると，全銀ネットで結ばれている仕向銀行と被仕向銀行との間で銀行間決済ができることが前提となって，債権者の取引銀行である被仕向銀行が当該預金債権を債務引受し，債権者の預金口座に，当該預金債権が移転します。</a:t>
            </a:r>
            <a:endParaRPr kumimoji="1" lang="en-US" altLang="ja-JP" dirty="0" smtClean="0"/>
          </a:p>
          <a:p>
            <a:r>
              <a:rPr kumimoji="1" lang="ja-JP" altLang="en-US" dirty="0" smtClean="0"/>
              <a:t>★つまり，債務者の預金口座の預金債権は，債務者と仕向銀行との間の債権譲渡と，仕向銀行と被仕向銀行との間の債務引受を通じて，債権者の被仕向銀行の預金口座に移転することになります。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6</a:t>
            </a:fld>
            <a:endParaRPr kumimoji="1" lang="ja-JP" altLang="en-US"/>
          </a:p>
        </p:txBody>
      </p:sp>
    </p:spTree>
    <p:extLst>
      <p:ext uri="{BB962C8B-B14F-4D97-AF65-F5344CB8AC3E}">
        <p14:creationId xmlns:p14="http://schemas.microsoft.com/office/powerpoint/2010/main" val="1766506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現金に対する疑問から少し離れて</a:t>
            </a:r>
            <a:r>
              <a:rPr kumimoji="1" lang="en-US" altLang="ja-JP" dirty="0" smtClean="0"/>
              <a:t>,</a:t>
            </a:r>
            <a:r>
              <a:rPr kumimoji="1" lang="ja-JP" altLang="en-US" dirty="0" smtClean="0"/>
              <a:t>電子マネーについて考えて見ましょう。</a:t>
            </a:r>
            <a:endParaRPr kumimoji="1" lang="en-US" altLang="ja-JP" dirty="0" smtClean="0"/>
          </a:p>
          <a:p>
            <a:r>
              <a:rPr kumimoji="1" lang="ja-JP" altLang="en-US" dirty="0" smtClean="0"/>
              <a:t>■第</a:t>
            </a:r>
            <a:r>
              <a:rPr kumimoji="1" lang="en-US" altLang="ja-JP" dirty="0" smtClean="0"/>
              <a:t>1</a:t>
            </a:r>
            <a:r>
              <a:rPr kumimoji="1" lang="ja-JP" altLang="en-US" dirty="0" smtClean="0"/>
              <a:t>に，現金を持たなくてもよい，特に，おつりの必要がないために，自動販売機を設定する事業者にとっても利便性が高く，しかも，利用者にとっても，財布が膨れないという利便があるプリペイド・カードの決済の仕組みを見てみましょう。</a:t>
            </a:r>
            <a:endParaRPr kumimoji="1" lang="en-US" altLang="ja-JP" dirty="0" smtClean="0"/>
          </a:p>
          <a:p>
            <a:r>
              <a:rPr kumimoji="1" lang="ja-JP" altLang="en-US" dirty="0" smtClean="0"/>
              <a:t>★プリペイド（前払い）ですから，カード利用者は，</a:t>
            </a:r>
            <a:endParaRPr kumimoji="1" lang="en-US" altLang="ja-JP" dirty="0" smtClean="0"/>
          </a:p>
          <a:p>
            <a:r>
              <a:rPr kumimoji="1" lang="ja-JP" altLang="en-US" dirty="0" smtClean="0"/>
              <a:t>★カード発行会社に対して，</a:t>
            </a:r>
            <a:endParaRPr kumimoji="1" lang="en-US" altLang="ja-JP" dirty="0" smtClean="0"/>
          </a:p>
          <a:p>
            <a:r>
              <a:rPr kumimoji="1" lang="ja-JP" altLang="en-US" dirty="0" smtClean="0"/>
              <a:t>★預託金を支払います。</a:t>
            </a:r>
            <a:endParaRPr kumimoji="1" lang="en-US" altLang="ja-JP" dirty="0" smtClean="0"/>
          </a:p>
          <a:p>
            <a:r>
              <a:rPr kumimoji="1" lang="ja-JP" altLang="en-US" dirty="0" smtClean="0"/>
              <a:t>■この段階では，預託金を現金で支払うのが通常ですが，この段階においても，電子マネーや，クレジットカード，さらには，ビットコインで支払ができるようになると，現金の必要性が減少していきます。</a:t>
            </a:r>
            <a:endParaRPr kumimoji="1" lang="en-US" altLang="ja-JP" dirty="0" smtClean="0"/>
          </a:p>
          <a:p>
            <a:r>
              <a:rPr kumimoji="1" lang="ja-JP" altLang="en-US" dirty="0" smtClean="0"/>
              <a:t>★預託金は，預金債権と同様に，返還請求権が発生しますが，電子マネーの場合には，カード利用者自身による返還請求を禁止しています。あくまで，代金決済専用の制度だからです。</a:t>
            </a:r>
            <a:endParaRPr kumimoji="1" lang="en-US" altLang="ja-JP" dirty="0" smtClean="0"/>
          </a:p>
          <a:p>
            <a:r>
              <a:rPr kumimoji="1" lang="ja-JP" altLang="en-US" dirty="0" smtClean="0"/>
              <a:t>★カード利用者が，売主からモノまたはサービスの提供を受けて，</a:t>
            </a:r>
            <a:endParaRPr kumimoji="1" lang="en-US" altLang="ja-JP" dirty="0" smtClean="0"/>
          </a:p>
          <a:p>
            <a:r>
              <a:rPr kumimoji="1" lang="ja-JP" altLang="en-US" dirty="0" smtClean="0"/>
              <a:t>★その対価を支払う段階で，</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★預託金返還請求権は，カード利用者自身は利用できないことから，プリペイド・カードによる決済の仕組みを債権譲渡ではなく，カード発行会社の債務引受として構成する説があります。■</a:t>
            </a:r>
            <a:endParaRPr kumimoji="1" lang="en-US" altLang="ja-JP" dirty="0" smtClean="0"/>
          </a:p>
          <a:p>
            <a:r>
              <a:rPr lang="ja-JP" altLang="en-US" sz="1200" b="0" dirty="0" smtClean="0"/>
              <a:t>★なぜなら</a:t>
            </a:r>
            <a:r>
              <a:rPr lang="ja-JP" altLang="en-US" sz="1200" b="1" dirty="0" smtClean="0"/>
              <a:t>資金決済に関する法律▲第</a:t>
            </a:r>
            <a:r>
              <a:rPr lang="en-US" altLang="ja-JP" sz="1200" b="1" dirty="0" smtClean="0"/>
              <a:t>20</a:t>
            </a:r>
            <a:r>
              <a:rPr lang="ja-JP" altLang="en-US" sz="1200" b="1" dirty="0" smtClean="0"/>
              <a:t>条▲第</a:t>
            </a:r>
            <a:r>
              <a:rPr lang="en-US" altLang="ja-JP" sz="1200" b="1" dirty="0" smtClean="0"/>
              <a:t>2</a:t>
            </a:r>
            <a:r>
              <a:rPr lang="ja-JP" altLang="en-US" sz="1200" b="1" dirty="0" smtClean="0"/>
              <a:t>項</a:t>
            </a:r>
            <a:r>
              <a:rPr lang="ja-JP" altLang="en-US" sz="1200" b="0" dirty="0" smtClean="0"/>
              <a:t>によると，■</a:t>
            </a:r>
            <a:endParaRPr lang="en-US" altLang="ja-JP"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★前払式支払手段発行者は，前項各号に掲げる場合を除き，その発行する前払式支払手段について，</a:t>
            </a:r>
            <a:r>
              <a:rPr lang="ja-JP" altLang="en-US" sz="1200" b="1" dirty="0" smtClean="0"/>
              <a:t>保有者に払戻しをしてはならない</a:t>
            </a:r>
            <a:r>
              <a:rPr lang="ja-JP" altLang="en-US" sz="1200" dirty="0" smtClean="0"/>
              <a:t>。と規定しているからです。</a:t>
            </a:r>
            <a:endParaRPr lang="en-US" altLang="ja-JP" sz="1200" dirty="0" smtClean="0"/>
          </a:p>
          <a:p>
            <a:r>
              <a:rPr kumimoji="1" lang="ja-JP" altLang="en-US" dirty="0" smtClean="0"/>
              <a:t>■しかし，この仕組みを債務引受として説明した場合には，カード利用者がカードの利用を停止し，カードをカード会社に返還した場合に，預託金の返還請求権が復活することを説明できません。</a:t>
            </a:r>
            <a:endParaRPr kumimoji="1" lang="en-US" altLang="ja-JP" dirty="0" smtClean="0"/>
          </a:p>
          <a:p>
            <a:r>
              <a:rPr kumimoji="1" lang="ja-JP" altLang="en-US" dirty="0" smtClean="0"/>
              <a:t>■そこで，債務引受説ではなく，債権譲渡説を見てみましょう。</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7</a:t>
            </a:fld>
            <a:endParaRPr kumimoji="1" lang="ja-JP" altLang="en-US"/>
          </a:p>
        </p:txBody>
      </p:sp>
    </p:spTree>
    <p:extLst>
      <p:ext uri="{BB962C8B-B14F-4D97-AF65-F5344CB8AC3E}">
        <p14:creationId xmlns:p14="http://schemas.microsoft.com/office/powerpoint/2010/main" val="703010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電子マネーによる決済に関する債権譲渡構成を紹介します。</a:t>
            </a:r>
            <a:endParaRPr kumimoji="1" lang="en-US" altLang="ja-JP" dirty="0" smtClean="0"/>
          </a:p>
          <a:p>
            <a:r>
              <a:rPr kumimoji="1" lang="ja-JP" altLang="en-US" dirty="0" smtClean="0"/>
              <a:t>★プリペイド（前払い）ですから，カード利用者は，</a:t>
            </a:r>
            <a:endParaRPr kumimoji="1" lang="en-US" altLang="ja-JP" dirty="0" smtClean="0"/>
          </a:p>
          <a:p>
            <a:r>
              <a:rPr kumimoji="1" lang="ja-JP" altLang="en-US" dirty="0" smtClean="0"/>
              <a:t>★カード発行会社に対して，</a:t>
            </a:r>
            <a:endParaRPr kumimoji="1" lang="en-US" altLang="ja-JP" dirty="0" smtClean="0"/>
          </a:p>
          <a:p>
            <a:r>
              <a:rPr kumimoji="1" lang="ja-JP" altLang="en-US" dirty="0" smtClean="0"/>
              <a:t>★預託金を支払います。</a:t>
            </a:r>
            <a:endParaRPr kumimoji="1" lang="en-US" altLang="ja-JP" dirty="0" smtClean="0"/>
          </a:p>
          <a:p>
            <a:r>
              <a:rPr kumimoji="1" lang="ja-JP" altLang="en-US" dirty="0" smtClean="0"/>
              <a:t>■この段階では，預託金を現金で支払うのが通常ですが，この段階においても，電子マネーや，クレジットカード，さらには，ビットコインで支払ができるようになると，現金の必要性が減少していきます。</a:t>
            </a:r>
            <a:endParaRPr kumimoji="1" lang="en-US" altLang="ja-JP" dirty="0" smtClean="0"/>
          </a:p>
          <a:p>
            <a:r>
              <a:rPr kumimoji="1" lang="ja-JP" altLang="en-US" dirty="0" smtClean="0"/>
              <a:t>★預託金は，預金債権と同様に，返還請求権が発生しますが，</a:t>
            </a:r>
            <a:endParaRPr kumimoji="1" lang="en-US" altLang="ja-JP" dirty="0" smtClean="0"/>
          </a:p>
          <a:p>
            <a:r>
              <a:rPr kumimoji="1" lang="ja-JP" altLang="en-US" dirty="0" smtClean="0"/>
              <a:t>★電子マネーの場合には，カード利用者自身による返還請求を禁止しています。あくまで，代金決済専用の制度だからです。■</a:t>
            </a:r>
            <a:endParaRPr kumimoji="1" lang="en-US" altLang="ja-JP" dirty="0" smtClean="0"/>
          </a:p>
          <a:p>
            <a:r>
              <a:rPr kumimoji="1" lang="ja-JP" altLang="en-US" dirty="0" smtClean="0"/>
              <a:t>★ただし，これには例外があり，特に，解約時には，返還を受けることができるため，債務引受ではなく，債権譲渡構成をとることが可能となります。</a:t>
            </a:r>
            <a:endParaRPr kumimoji="1" lang="en-US" altLang="ja-JP" dirty="0" smtClean="0"/>
          </a:p>
          <a:p>
            <a:r>
              <a:rPr kumimoji="1" lang="ja-JP" altLang="en-US" dirty="0" smtClean="0"/>
              <a:t>★カード利用者が，売主からモノまたはサービスの提供を受けて，</a:t>
            </a:r>
            <a:endParaRPr kumimoji="1" lang="en-US" altLang="ja-JP" dirty="0" smtClean="0"/>
          </a:p>
          <a:p>
            <a:r>
              <a:rPr kumimoji="1" lang="ja-JP" altLang="en-US" dirty="0" smtClean="0"/>
              <a:t>★その対価を支払う段階で，</a:t>
            </a:r>
            <a:endParaRPr kumimoji="1" lang="en-US" altLang="ja-JP" dirty="0" smtClean="0"/>
          </a:p>
          <a:p>
            <a:r>
              <a:rPr kumimoji="1" lang="ja-JP" altLang="en-US" dirty="0" smtClean="0"/>
              <a:t>★預託金返還請求権は実質化し，預託金請求権は，売主に移転します。</a:t>
            </a:r>
            <a:endParaRPr kumimoji="1" lang="en-US" altLang="ja-JP" dirty="0" smtClean="0"/>
          </a:p>
          <a:p>
            <a:r>
              <a:rPr kumimoji="1" lang="ja-JP" altLang="en-US" dirty="0" smtClean="0"/>
              <a:t>★これによって，売主の買主であるカード利用者の債権は，ダイブツ弁済によって，または，弁済によって消滅します。■</a:t>
            </a:r>
            <a:endParaRPr kumimoji="1" lang="en-US" altLang="ja-JP" dirty="0" smtClean="0"/>
          </a:p>
          <a:p>
            <a:r>
              <a:rPr kumimoji="1" lang="ja-JP" altLang="en-US" dirty="0" smtClean="0"/>
              <a:t>■最後に，</a:t>
            </a:r>
            <a:r>
              <a:rPr kumimoji="1" lang="en-US" altLang="ja-JP" dirty="0" smtClean="0"/>
              <a:t>JR</a:t>
            </a:r>
            <a:r>
              <a:rPr kumimoji="1" lang="ja-JP" altLang="en-US" dirty="0" smtClean="0"/>
              <a:t>等の運賃は，多くの地域で，現金で払うよりも，電子マネーで払う方が安くなっています。</a:t>
            </a:r>
            <a:r>
              <a:rPr lang="ja-JP" altLang="en-US" dirty="0" smtClean="0"/>
              <a:t>その理由は何でしょうか？自動販売機の設置と維持のコスト面から，その理由を考えてみましょう。</a:t>
            </a:r>
            <a:endParaRPr kumimoji="1" lang="ja-JP" altLang="en-US"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8</a:t>
            </a:fld>
            <a:endParaRPr kumimoji="1" lang="ja-JP" altLang="en-US"/>
          </a:p>
        </p:txBody>
      </p:sp>
    </p:spTree>
    <p:extLst>
      <p:ext uri="{BB962C8B-B14F-4D97-AF65-F5344CB8AC3E}">
        <p14:creationId xmlns:p14="http://schemas.microsoft.com/office/powerpoint/2010/main" val="4086074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2</a:t>
            </a:r>
            <a:r>
              <a:rPr kumimoji="1" lang="ja-JP" altLang="en-US" dirty="0" smtClean="0"/>
              <a:t>に，クレジットカードの決済システムは，どのような仕組みなのでしょうか</a:t>
            </a:r>
            <a:r>
              <a:rPr kumimoji="1" lang="en-US" altLang="ja-JP" dirty="0" smtClean="0"/>
              <a:t>?</a:t>
            </a:r>
            <a:r>
              <a:rPr kumimoji="1" lang="ja-JP" altLang="en-US" dirty="0" smtClean="0"/>
              <a:t> プリペイド・カードに続いて，クレジットカードの決済システムについて考えてみましょう。</a:t>
            </a:r>
            <a:endParaRPr kumimoji="1" lang="en-US" altLang="ja-JP" dirty="0" smtClean="0"/>
          </a:p>
          <a:p>
            <a:r>
              <a:rPr kumimoji="1" lang="ja-JP" altLang="en-US" dirty="0" smtClean="0"/>
              <a:t>■国債ブランドのクレジットカードシステムにおいては，</a:t>
            </a:r>
            <a:endParaRPr kumimoji="1" lang="en-US" altLang="ja-JP" dirty="0" smtClean="0"/>
          </a:p>
          <a:p>
            <a:r>
              <a:rPr kumimoji="1" lang="ja-JP" altLang="en-US" dirty="0" smtClean="0"/>
              <a:t>★国際ブランドのカード会社と</a:t>
            </a:r>
            <a:endParaRPr kumimoji="1" lang="en-US" altLang="ja-JP" dirty="0" smtClean="0"/>
          </a:p>
          <a:p>
            <a:r>
              <a:rPr kumimoji="1" lang="ja-JP" altLang="en-US" dirty="0" smtClean="0"/>
              <a:t>★カード発行会社（イシュアー）と</a:t>
            </a:r>
            <a:endParaRPr kumimoji="1" lang="en-US" altLang="ja-JP" dirty="0" smtClean="0"/>
          </a:p>
          <a:p>
            <a:r>
              <a:rPr kumimoji="1" lang="ja-JP" altLang="en-US" dirty="0" smtClean="0"/>
              <a:t>★加盟店組織会社（アクワイアラー）とが，</a:t>
            </a:r>
            <a:endParaRPr kumimoji="1" lang="en-US" altLang="ja-JP" dirty="0" smtClean="0"/>
          </a:p>
          <a:p>
            <a:r>
              <a:rPr kumimoji="1" lang="ja-JP" altLang="en-US" dirty="0" smtClean="0"/>
              <a:t>■メンバー契約を締結しており，</a:t>
            </a:r>
            <a:endParaRPr kumimoji="1" lang="en-US" altLang="ja-JP" dirty="0" smtClean="0"/>
          </a:p>
          <a:p>
            <a:r>
              <a:rPr kumimoji="1" lang="ja-JP" altLang="en-US" dirty="0" smtClean="0"/>
              <a:t>■いわば，日銀とシチュウ銀行における全銀システムと同じような決済システムを構築しています。</a:t>
            </a:r>
            <a:endParaRPr kumimoji="1" lang="en-US" altLang="ja-JP" dirty="0" smtClean="0"/>
          </a:p>
          <a:p>
            <a:r>
              <a:rPr kumimoji="1" lang="ja-JP" altLang="en-US" dirty="0" smtClean="0"/>
              <a:t>■さて，一方で，アクウィアラーは，</a:t>
            </a:r>
            <a:endParaRPr kumimoji="1" lang="en-US" altLang="ja-JP" dirty="0" smtClean="0"/>
          </a:p>
          <a:p>
            <a:r>
              <a:rPr kumimoji="1" lang="ja-JP" altLang="en-US" dirty="0" smtClean="0"/>
              <a:t>★クレジットカードの取扱店としての加盟店を開拓し，</a:t>
            </a:r>
            <a:endParaRPr kumimoji="1" lang="en-US" altLang="ja-JP" dirty="0" smtClean="0"/>
          </a:p>
          <a:p>
            <a:r>
              <a:rPr kumimoji="1" lang="ja-JP" altLang="en-US" dirty="0" smtClean="0"/>
              <a:t>★クレジットカードによる売り上げの際に，売買代金債権を譲り受けて，速やかに代金相当額を支払うことを約するという加盟店契約を締結します。</a:t>
            </a:r>
            <a:endParaRPr kumimoji="1" lang="en-US" altLang="ja-JP" dirty="0" smtClean="0"/>
          </a:p>
          <a:p>
            <a:r>
              <a:rPr kumimoji="1" lang="ja-JP" altLang="en-US" dirty="0" smtClean="0"/>
              <a:t>■他方で，イシュアーは，</a:t>
            </a:r>
            <a:endParaRPr kumimoji="1" lang="en-US" altLang="ja-JP" dirty="0" smtClean="0"/>
          </a:p>
          <a:p>
            <a:r>
              <a:rPr kumimoji="1" lang="ja-JP" altLang="en-US" dirty="0" smtClean="0"/>
              <a:t>★カード利用者との間で，</a:t>
            </a:r>
            <a:endParaRPr kumimoji="1" lang="en-US" altLang="ja-JP" dirty="0" smtClean="0"/>
          </a:p>
          <a:p>
            <a:r>
              <a:rPr kumimoji="1" lang="ja-JP" altLang="en-US" dirty="0" smtClean="0"/>
              <a:t>★クレジットカードで買物をした場合は，一定期間後に利用者の預金口座から代金相当額を引き落として，売主に代金を支払うというカード会員契約を締結します。</a:t>
            </a:r>
            <a:endParaRPr kumimoji="1" lang="en-US" altLang="ja-JP" dirty="0" smtClean="0"/>
          </a:p>
          <a:p>
            <a:r>
              <a:rPr kumimoji="1" lang="ja-JP" altLang="en-US" dirty="0" smtClean="0"/>
              <a:t>■このようなクレジットカードによる決済システムが出来上がると，買主は現金を持ち歩かなくても，高額な商品を含めて，気軽に買い物ができるようになります。</a:t>
            </a:r>
            <a:endParaRPr kumimoji="1" lang="en-US" altLang="ja-JP" dirty="0" smtClean="0"/>
          </a:p>
          <a:p>
            <a:r>
              <a:rPr kumimoji="1" lang="ja-JP" altLang="en-US" dirty="0" smtClean="0"/>
              <a:t>★カード利用者である買主が，カード加盟店である売主から商品を購入したとしましょう。</a:t>
            </a:r>
            <a:endParaRPr kumimoji="1" lang="en-US" altLang="ja-JP" dirty="0" smtClean="0"/>
          </a:p>
          <a:p>
            <a:r>
              <a:rPr kumimoji="1" lang="ja-JP" altLang="en-US" dirty="0" smtClean="0"/>
              <a:t>★アクワイアラーは，売買代金債権を譲り受けると，速やかに売買代金相当額を支払います。</a:t>
            </a:r>
            <a:endParaRPr kumimoji="1" lang="en-US" altLang="ja-JP" dirty="0" smtClean="0"/>
          </a:p>
          <a:p>
            <a:r>
              <a:rPr kumimoji="1" lang="ja-JP" altLang="en-US" dirty="0" smtClean="0"/>
              <a:t>★売買代金債権は，国際クレジットカードのメンバー契約を通じて，イシュアーに譲渡され，アクワイアラーは，代金相当額を回収できます。</a:t>
            </a:r>
            <a:endParaRPr kumimoji="1" lang="en-US" altLang="ja-JP" dirty="0" smtClean="0"/>
          </a:p>
          <a:p>
            <a:r>
              <a:rPr kumimoji="1" lang="ja-JP" altLang="en-US" dirty="0" smtClean="0"/>
              <a:t>★売買代金債権をアクワイアラーから取得したイシュアーは，カード利用者に対して売買代金相当額をカード利用者の預金口座から引き落として回収し，売買代金債権は消滅すると同時にすべての決済が完結します。</a:t>
            </a:r>
            <a:endParaRPr kumimoji="1" lang="en-US" altLang="ja-JP" dirty="0" smtClean="0"/>
          </a:p>
          <a:p>
            <a:r>
              <a:rPr kumimoji="1" lang="ja-JP" altLang="en-US" dirty="0" smtClean="0"/>
              <a:t>■このようにして，クレジットカードによる決済の仕組みは，債権譲渡だけを使って説明することができます。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F922A9C-B377-4D95-8801-AB14ECF14EA2}" type="slidenum">
              <a:rPr kumimoji="1" lang="ja-JP" altLang="en-US" smtClean="0"/>
              <a:t>9</a:t>
            </a:fld>
            <a:endParaRPr kumimoji="1" lang="ja-JP" altLang="en-US"/>
          </a:p>
        </p:txBody>
      </p:sp>
    </p:spTree>
    <p:extLst>
      <p:ext uri="{BB962C8B-B14F-4D97-AF65-F5344CB8AC3E}">
        <p14:creationId xmlns:p14="http://schemas.microsoft.com/office/powerpoint/2010/main" val="2230545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2015/9/29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2015/9/29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2015/9/29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2015/9/29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2015/9/29</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2015/9/29</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2015/9/29</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2015/9/29</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2015/9/29</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2015/9/29</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1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2015/9/29</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最初 6">
            <a:hlinkClick r:id="rId13" action="ppaction://hlinksldjump" highlightClick="1"/>
          </p:cNvPr>
          <p:cNvSpPr/>
          <p:nvPr userDrawn="1"/>
        </p:nvSpPr>
        <p:spPr>
          <a:xfrm>
            <a:off x="1824407" y="6362706"/>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 最後 7">
            <a:hlinkClick r:id="" action="ppaction://hlinkshowjump?jump=lastslide" highlightClick="1"/>
          </p:cNvPr>
          <p:cNvSpPr/>
          <p:nvPr userDrawn="1"/>
        </p:nvSpPr>
        <p:spPr>
          <a:xfrm>
            <a:off x="7740392" y="6362706"/>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戻る 8">
            <a:hlinkClick r:id="" action="ppaction://hlinkshowjump?jump=lastslideviewed" highlightClick="1"/>
          </p:cNvPr>
          <p:cNvSpPr/>
          <p:nvPr userDrawn="1"/>
        </p:nvSpPr>
        <p:spPr>
          <a:xfrm>
            <a:off x="7236296" y="6362706"/>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 ホーム 9">
            <a:hlinkClick r:id="" action="ppaction://hlinkshowjump?jump=firstslide" highlightClick="1"/>
          </p:cNvPr>
          <p:cNvSpPr/>
          <p:nvPr userDrawn="1"/>
        </p:nvSpPr>
        <p:spPr>
          <a:xfrm>
            <a:off x="1331640" y="6360671"/>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447675" indent="-17780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715963" indent="-174625"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989013" indent="-187325"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1166813" indent="-1778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slide" Target="slide21.xml"/><Relationship Id="rId4" Type="http://schemas.openxmlformats.org/officeDocument/2006/relationships/slide" Target="slide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908720"/>
            <a:ext cx="7772400" cy="1800200"/>
          </a:xfrm>
        </p:spPr>
        <p:txBody>
          <a:bodyPr>
            <a:normAutofit/>
          </a:bodyPr>
          <a:lstStyle/>
          <a:p>
            <a:r>
              <a:rPr kumimoji="1" lang="ja-JP" altLang="en-US" sz="7200" dirty="0" smtClean="0"/>
              <a:t>債権総論</a:t>
            </a:r>
            <a:r>
              <a:rPr kumimoji="1" lang="en-US" altLang="ja-JP" sz="7200" b="1" dirty="0" smtClean="0">
                <a:latin typeface="Times New Roman" panose="02020603050405020304" pitchFamily="18" charset="0"/>
                <a:cs typeface="Times New Roman" panose="02020603050405020304" pitchFamily="18" charset="0"/>
              </a:rPr>
              <a:t>2</a:t>
            </a:r>
            <a:r>
              <a:rPr kumimoji="1" lang="ja-JP" altLang="en-US" sz="7200" dirty="0" smtClean="0"/>
              <a:t>　講義</a:t>
            </a:r>
            <a:endParaRPr kumimoji="1" lang="ja-JP" altLang="en-US" sz="4800" dirty="0"/>
          </a:p>
        </p:txBody>
      </p:sp>
      <p:sp>
        <p:nvSpPr>
          <p:cNvPr id="3" name="サブタイトル 2"/>
          <p:cNvSpPr>
            <a:spLocks noGrp="1"/>
          </p:cNvSpPr>
          <p:nvPr>
            <p:ph type="subTitle" idx="1"/>
          </p:nvPr>
        </p:nvSpPr>
        <p:spPr>
          <a:xfrm>
            <a:off x="713606" y="2852936"/>
            <a:ext cx="7772400" cy="1368152"/>
          </a:xfrm>
        </p:spPr>
        <p:txBody>
          <a:bodyPr anchor="ctr">
            <a:normAutofit fontScale="40000" lnSpcReduction="20000"/>
          </a:bodyPr>
          <a:lstStyle/>
          <a:p>
            <a:pPr algn="r">
              <a:lnSpc>
                <a:spcPct val="120000"/>
              </a:lnSpc>
            </a:pPr>
            <a:r>
              <a:rPr kumimoji="1" lang="ja-JP" altLang="en-US" sz="8600" dirty="0" smtClean="0">
                <a:solidFill>
                  <a:schemeClr val="tx1"/>
                </a:solidFill>
              </a:rPr>
              <a:t>明治学院大学法学部教授</a:t>
            </a:r>
            <a:endParaRPr lang="en-US" altLang="ja-JP" sz="8600" dirty="0" smtClean="0">
              <a:solidFill>
                <a:schemeClr val="tx1"/>
              </a:solidFill>
            </a:endParaRPr>
          </a:p>
          <a:p>
            <a:pPr algn="r">
              <a:lnSpc>
                <a:spcPct val="120000"/>
              </a:lnSpc>
            </a:pPr>
            <a:r>
              <a:rPr kumimoji="1" lang="ja-JP" altLang="en-US" sz="8600" dirty="0" smtClean="0">
                <a:solidFill>
                  <a:schemeClr val="tx1"/>
                </a:solidFill>
              </a:rPr>
              <a:t>加賀山　茂</a:t>
            </a:r>
            <a:endParaRPr kumimoji="1" lang="ja-JP" altLang="en-US" sz="8600" dirty="0">
              <a:solidFill>
                <a:schemeClr val="tx1"/>
              </a:solidFill>
            </a:endParaRPr>
          </a:p>
        </p:txBody>
      </p:sp>
      <p:sp>
        <p:nvSpPr>
          <p:cNvPr id="4" name="日付プレースホルダー 3"/>
          <p:cNvSpPr>
            <a:spLocks noGrp="1"/>
          </p:cNvSpPr>
          <p:nvPr>
            <p:ph type="dt" sz="half" idx="10"/>
          </p:nvPr>
        </p:nvSpPr>
        <p:spPr/>
        <p:txBody>
          <a:bodyPr/>
          <a:lstStyle/>
          <a:p>
            <a:r>
              <a:rPr kumimoji="1" lang="en-US" altLang="ja-JP" smtClean="0"/>
              <a:t>2015/9/29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7" name="テキスト ボックス 6"/>
          <p:cNvSpPr txBox="1"/>
          <p:nvPr/>
        </p:nvSpPr>
        <p:spPr>
          <a:xfrm>
            <a:off x="778504" y="4365104"/>
            <a:ext cx="7531711" cy="1631216"/>
          </a:xfrm>
          <a:prstGeom prst="rect">
            <a:avLst/>
          </a:prstGeom>
          <a:noFill/>
        </p:spPr>
        <p:txBody>
          <a:bodyPr wrap="square" rtlCol="0">
            <a:spAutoFit/>
          </a:bodyPr>
          <a:lstStyle/>
          <a:p>
            <a:pPr marL="285750" indent="-285750">
              <a:buClr>
                <a:srgbClr val="002060"/>
              </a:buClr>
              <a:buFont typeface="Wingdings" panose="05000000000000000000" pitchFamily="2" charset="2"/>
              <a:buChar char="n"/>
            </a:pPr>
            <a:r>
              <a:rPr lang="ja-JP" altLang="en-US" sz="2000" dirty="0"/>
              <a:t>六法とノートを用意してください。</a:t>
            </a:r>
            <a:endParaRPr lang="en-US" altLang="ja-JP" sz="2000" dirty="0"/>
          </a:p>
          <a:p>
            <a:pPr marL="541338" lvl="1" indent="-279400">
              <a:buClr>
                <a:srgbClr val="FF0000"/>
              </a:buClr>
              <a:buFont typeface="Wingdings" panose="05000000000000000000" pitchFamily="2" charset="2"/>
              <a:buChar char="n"/>
            </a:pPr>
            <a:r>
              <a:rPr lang="ja-JP" altLang="en-US" sz="2000" dirty="0"/>
              <a:t>条文が出てきたら必ず六法で</a:t>
            </a:r>
            <a:r>
              <a:rPr lang="ja-JP" altLang="en-US" sz="2000" dirty="0" smtClean="0"/>
              <a:t>確かめましょう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疑問点は，ノートに書きとめ，理解できたら</a:t>
            </a:r>
            <a:r>
              <a:rPr lang="ja-JP" altLang="en-US" sz="2000" dirty="0" smtClean="0"/>
              <a:t>，メモを追加しましょう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そのノートがあれば，定期試験の準備</a:t>
            </a:r>
            <a:r>
              <a:rPr lang="ja-JP" altLang="en-US" sz="2000" dirty="0" smtClean="0"/>
              <a:t>がとて</a:t>
            </a:r>
            <a:r>
              <a:rPr lang="ja-JP" altLang="en-US" sz="2000" dirty="0"/>
              <a:t>も</a:t>
            </a:r>
            <a:r>
              <a:rPr lang="ja-JP" altLang="en-US" sz="2000" dirty="0" smtClean="0"/>
              <a:t>楽</a:t>
            </a:r>
            <a:r>
              <a:rPr lang="ja-JP" altLang="en-US" sz="2000" dirty="0"/>
              <a:t>に</a:t>
            </a:r>
            <a:r>
              <a:rPr lang="ja-JP" altLang="en-US" sz="2000" dirty="0" smtClean="0"/>
              <a:t>なります</a:t>
            </a:r>
            <a:r>
              <a:rPr lang="ja-JP" altLang="en-US" sz="2000" dirty="0"/>
              <a:t>。</a:t>
            </a:r>
            <a:endParaRPr lang="en-US" altLang="ja-JP" sz="2000" dirty="0" smtClean="0"/>
          </a:p>
          <a:p>
            <a:pPr marL="541338" lvl="1" indent="-279400">
              <a:buClr>
                <a:srgbClr val="FF0000"/>
              </a:buClr>
              <a:buFont typeface="Wingdings" panose="05000000000000000000" pitchFamily="2" charset="2"/>
              <a:buChar char="n"/>
            </a:pPr>
            <a:r>
              <a:rPr lang="ja-JP" altLang="en-US" sz="2000" dirty="0" smtClean="0"/>
              <a:t>しかも，そのノートは，あなたの一生</a:t>
            </a:r>
            <a:r>
              <a:rPr lang="ja-JP" altLang="en-US" sz="2000" dirty="0"/>
              <a:t>の宝に</a:t>
            </a:r>
            <a:r>
              <a:rPr lang="ja-JP" altLang="en-US" sz="2000" dirty="0" smtClean="0"/>
              <a:t>なることでしょう。</a:t>
            </a:r>
            <a:endParaRPr lang="en-US" altLang="ja-JP" sz="2000" dirty="0"/>
          </a:p>
        </p:txBody>
      </p:sp>
    </p:spTree>
    <p:extLst>
      <p:ext uri="{BB962C8B-B14F-4D97-AF65-F5344CB8AC3E}">
        <p14:creationId xmlns:p14="http://schemas.microsoft.com/office/powerpoint/2010/main" val="18111173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125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1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1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11475"/>
          </a:xfrm>
        </p:spPr>
        <p:txBody>
          <a:bodyPr>
            <a:noAutofit/>
          </a:bodyPr>
          <a:lstStyle/>
          <a:p>
            <a:r>
              <a:rPr lang="en-US" altLang="ja-JP" sz="3600" dirty="0" smtClean="0"/>
              <a:t>2-2-10. </a:t>
            </a:r>
            <a:r>
              <a:rPr lang="ja-JP" altLang="en-US" sz="3600" dirty="0" smtClean="0"/>
              <a:t>クレジットカードのチャージバック</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
        <p:nvSpPr>
          <p:cNvPr id="6" name="円弧 5"/>
          <p:cNvSpPr/>
          <p:nvPr/>
        </p:nvSpPr>
        <p:spPr>
          <a:xfrm>
            <a:off x="3579606" y="2663036"/>
            <a:ext cx="2072514" cy="897002"/>
          </a:xfrm>
          <a:prstGeom prst="arc">
            <a:avLst>
              <a:gd name="adj1" fmla="val 11714947"/>
              <a:gd name="adj2" fmla="val 20195351"/>
            </a:avLst>
          </a:prstGeom>
          <a:ln w="38100">
            <a:solidFill>
              <a:schemeClr val="accent6"/>
            </a:solidFill>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tLang="ja-JP" dirty="0"/>
          </a:p>
          <a:p>
            <a:pPr algn="ctr"/>
            <a:endParaRPr kumimoji="1" lang="en-US" altLang="ja-JP" dirty="0" smtClean="0"/>
          </a:p>
          <a:p>
            <a:pPr algn="ctr"/>
            <a:r>
              <a:rPr kumimoji="1" lang="ja-JP" altLang="en-US" dirty="0" smtClean="0"/>
              <a:t>③再譲渡</a:t>
            </a:r>
            <a:endParaRPr kumimoji="1" lang="en-US" altLang="ja-JP" dirty="0" smtClean="0"/>
          </a:p>
          <a:p>
            <a:pPr algn="ctr"/>
            <a:r>
              <a:rPr lang="ja-JP" altLang="en-US" dirty="0" smtClean="0"/>
              <a:t>④代金返戻</a:t>
            </a:r>
            <a:endParaRPr kumimoji="1" lang="ja-JP" altLang="en-US" dirty="0"/>
          </a:p>
        </p:txBody>
      </p:sp>
      <p:sp>
        <p:nvSpPr>
          <p:cNvPr id="7" name="上下矢印 6"/>
          <p:cNvSpPr/>
          <p:nvPr/>
        </p:nvSpPr>
        <p:spPr>
          <a:xfrm>
            <a:off x="5724128" y="3152174"/>
            <a:ext cx="1742594" cy="2106515"/>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dirty="0" smtClean="0"/>
              <a:t>カード会員</a:t>
            </a:r>
            <a:r>
              <a:rPr lang="en-US" altLang="ja-JP" sz="1600" dirty="0" smtClean="0"/>
              <a:t/>
            </a:r>
            <a:br>
              <a:rPr lang="en-US" altLang="ja-JP" sz="1600" dirty="0" smtClean="0"/>
            </a:br>
            <a:r>
              <a:rPr lang="ja-JP" altLang="en-US" sz="1600" dirty="0" smtClean="0"/>
              <a:t>契約</a:t>
            </a:r>
            <a:endParaRPr kumimoji="1" lang="en-US" altLang="ja-JP" sz="1600" dirty="0" smtClean="0"/>
          </a:p>
        </p:txBody>
      </p:sp>
      <p:sp>
        <p:nvSpPr>
          <p:cNvPr id="8" name="上下矢印 7"/>
          <p:cNvSpPr/>
          <p:nvPr/>
        </p:nvSpPr>
        <p:spPr>
          <a:xfrm>
            <a:off x="1533262" y="3074420"/>
            <a:ext cx="1742594" cy="2106515"/>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加盟店</a:t>
            </a:r>
            <a:endParaRPr kumimoji="1" lang="en-US" altLang="ja-JP" sz="1600" dirty="0" smtClean="0"/>
          </a:p>
          <a:p>
            <a:pPr algn="ctr"/>
            <a:r>
              <a:rPr lang="ja-JP" altLang="en-US" sz="1600" dirty="0" smtClean="0"/>
              <a:t>契約</a:t>
            </a:r>
            <a:r>
              <a:rPr lang="en-US" altLang="ja-JP" sz="1600" dirty="0" smtClean="0"/>
              <a:t/>
            </a:r>
            <a:br>
              <a:rPr lang="en-US" altLang="ja-JP" sz="1600" dirty="0" smtClean="0"/>
            </a:br>
            <a:r>
              <a:rPr lang="ja-JP" altLang="en-US" sz="1600" dirty="0" smtClean="0"/>
              <a:t>（対価</a:t>
            </a:r>
            <a:r>
              <a:rPr lang="en-US" altLang="ja-JP" sz="1600" dirty="0" smtClean="0"/>
              <a:t/>
            </a:r>
            <a:br>
              <a:rPr lang="en-US" altLang="ja-JP" sz="1600" dirty="0" smtClean="0"/>
            </a:br>
            <a:r>
              <a:rPr lang="ja-JP" altLang="en-US" sz="1600" dirty="0" smtClean="0"/>
              <a:t>関係）</a:t>
            </a:r>
            <a:endParaRPr kumimoji="1" lang="en-US" altLang="ja-JP" sz="1600" dirty="0" smtClean="0"/>
          </a:p>
        </p:txBody>
      </p:sp>
      <p:cxnSp>
        <p:nvCxnSpPr>
          <p:cNvPr id="9" name="直線矢印コネクタ 8"/>
          <p:cNvCxnSpPr>
            <a:stCxn id="20" idx="4"/>
            <a:endCxn id="22" idx="1"/>
          </p:cNvCxnSpPr>
          <p:nvPr/>
        </p:nvCxnSpPr>
        <p:spPr>
          <a:xfrm>
            <a:off x="4572000" y="2291274"/>
            <a:ext cx="967890" cy="375568"/>
          </a:xfrm>
          <a:prstGeom prst="straightConnector1">
            <a:avLst/>
          </a:prstGeom>
          <a:ln w="38100">
            <a:solidFill>
              <a:schemeClr val="accent6"/>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 name="円弧 9"/>
          <p:cNvSpPr/>
          <p:nvPr/>
        </p:nvSpPr>
        <p:spPr>
          <a:xfrm flipH="1">
            <a:off x="899592" y="3212976"/>
            <a:ext cx="1440160" cy="1973705"/>
          </a:xfrm>
          <a:prstGeom prst="arc">
            <a:avLst>
              <a:gd name="adj1" fmla="val 16746107"/>
              <a:gd name="adj2" fmla="val 4713825"/>
            </a:avLst>
          </a:prstGeom>
          <a:ln w="38100">
            <a:solidFill>
              <a:schemeClr val="accent6"/>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⑤代金返戻　</a:t>
            </a:r>
            <a:endParaRPr kumimoji="1" lang="ja-JP" altLang="en-US" dirty="0"/>
          </a:p>
        </p:txBody>
      </p:sp>
      <p:sp>
        <p:nvSpPr>
          <p:cNvPr id="11" name="円弧 10"/>
          <p:cNvSpPr/>
          <p:nvPr/>
        </p:nvSpPr>
        <p:spPr>
          <a:xfrm>
            <a:off x="6732240" y="3227502"/>
            <a:ext cx="1374326" cy="1973705"/>
          </a:xfrm>
          <a:prstGeom prst="arc">
            <a:avLst>
              <a:gd name="adj1" fmla="val 16746107"/>
              <a:gd name="adj2" fmla="val 4713825"/>
            </a:avLst>
          </a:prstGeom>
          <a:ln w="38100">
            <a:solidFill>
              <a:schemeClr val="accent6"/>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②代金返金</a:t>
            </a:r>
            <a:endParaRPr kumimoji="1" lang="ja-JP" altLang="en-US" dirty="0"/>
          </a:p>
        </p:txBody>
      </p:sp>
      <p:sp>
        <p:nvSpPr>
          <p:cNvPr id="12" name="テキスト ボックス 11"/>
          <p:cNvSpPr txBox="1"/>
          <p:nvPr/>
        </p:nvSpPr>
        <p:spPr>
          <a:xfrm>
            <a:off x="2411760" y="2204864"/>
            <a:ext cx="1615962" cy="369332"/>
          </a:xfrm>
          <a:prstGeom prst="rect">
            <a:avLst/>
          </a:prstGeom>
          <a:noFill/>
        </p:spPr>
        <p:txBody>
          <a:bodyPr wrap="square" rtlCol="0">
            <a:spAutoFit/>
          </a:bodyPr>
          <a:lstStyle/>
          <a:p>
            <a:r>
              <a:rPr kumimoji="1" lang="ja-JP" altLang="en-US" dirty="0" smtClean="0"/>
              <a:t>メンバー契約</a:t>
            </a:r>
            <a:endParaRPr kumimoji="1" lang="ja-JP" altLang="en-US" dirty="0"/>
          </a:p>
        </p:txBody>
      </p:sp>
      <p:sp>
        <p:nvSpPr>
          <p:cNvPr id="13" name="テキスト ボックス 12"/>
          <p:cNvSpPr txBox="1"/>
          <p:nvPr/>
        </p:nvSpPr>
        <p:spPr>
          <a:xfrm>
            <a:off x="5260294" y="2204864"/>
            <a:ext cx="1615962" cy="369332"/>
          </a:xfrm>
          <a:prstGeom prst="rect">
            <a:avLst/>
          </a:prstGeom>
          <a:noFill/>
        </p:spPr>
        <p:txBody>
          <a:bodyPr wrap="square" rtlCol="0">
            <a:spAutoFit/>
          </a:bodyPr>
          <a:lstStyle/>
          <a:p>
            <a:r>
              <a:rPr kumimoji="1" lang="ja-JP" altLang="en-US" dirty="0" smtClean="0"/>
              <a:t>メンバー契約</a:t>
            </a:r>
            <a:endParaRPr kumimoji="1" lang="ja-JP" altLang="en-US" dirty="0"/>
          </a:p>
        </p:txBody>
      </p:sp>
      <p:sp>
        <p:nvSpPr>
          <p:cNvPr id="14" name="左矢印 13"/>
          <p:cNvSpPr/>
          <p:nvPr/>
        </p:nvSpPr>
        <p:spPr>
          <a:xfrm>
            <a:off x="3903684" y="5016202"/>
            <a:ext cx="1258665" cy="645046"/>
          </a:xfrm>
          <a:prstGeom prst="leftArrow">
            <a:avLst/>
          </a:prstGeom>
          <a:ln>
            <a:solidFill>
              <a:schemeClr val="tx1">
                <a:lumMod val="50000"/>
                <a:lumOff val="50000"/>
              </a:schemeClr>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返還請求</a:t>
            </a:r>
            <a:endParaRPr kumimoji="1" lang="ja-JP" altLang="en-US" dirty="0"/>
          </a:p>
        </p:txBody>
      </p:sp>
      <p:cxnSp>
        <p:nvCxnSpPr>
          <p:cNvPr id="15" name="直線矢印コネクタ 14"/>
          <p:cNvCxnSpPr>
            <a:stCxn id="21" idx="7"/>
            <a:endCxn id="20" idx="4"/>
          </p:cNvCxnSpPr>
          <p:nvPr/>
        </p:nvCxnSpPr>
        <p:spPr>
          <a:xfrm flipV="1">
            <a:off x="3546388" y="2291274"/>
            <a:ext cx="1025612" cy="375568"/>
          </a:xfrm>
          <a:prstGeom prst="straightConnector1">
            <a:avLst/>
          </a:prstGeom>
          <a:ln w="38100">
            <a:solidFill>
              <a:schemeClr val="accent6"/>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533016" y="4078813"/>
            <a:ext cx="1598675" cy="646331"/>
          </a:xfrm>
          <a:prstGeom prst="rect">
            <a:avLst/>
          </a:prstGeom>
          <a:noFill/>
        </p:spPr>
        <p:txBody>
          <a:bodyPr wrap="square" rtlCol="0">
            <a:spAutoFit/>
          </a:bodyPr>
          <a:lstStyle/>
          <a:p>
            <a:pPr algn="ctr"/>
            <a:r>
              <a:rPr kumimoji="1" lang="ja-JP" altLang="en-US" dirty="0" smtClean="0"/>
              <a:t>①返還債権</a:t>
            </a:r>
            <a:endParaRPr kumimoji="1" lang="en-US" altLang="ja-JP" dirty="0" smtClean="0"/>
          </a:p>
          <a:p>
            <a:pPr algn="ctr"/>
            <a:r>
              <a:rPr kumimoji="1" lang="ja-JP" altLang="en-US" dirty="0" smtClean="0"/>
              <a:t>の譲渡</a:t>
            </a:r>
            <a:endParaRPr kumimoji="1" lang="en-US" altLang="ja-JP" dirty="0" smtClean="0"/>
          </a:p>
        </p:txBody>
      </p:sp>
      <p:sp>
        <p:nvSpPr>
          <p:cNvPr id="17" name="左矢印 16"/>
          <p:cNvSpPr/>
          <p:nvPr/>
        </p:nvSpPr>
        <p:spPr>
          <a:xfrm>
            <a:off x="3851920" y="4941168"/>
            <a:ext cx="2251065" cy="645046"/>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r>
              <a:rPr kumimoji="1" lang="ja-JP" altLang="en-US" dirty="0" smtClean="0"/>
              <a:t>返還請求</a:t>
            </a:r>
            <a:endParaRPr kumimoji="1" lang="ja-JP" altLang="en-US" dirty="0"/>
          </a:p>
        </p:txBody>
      </p:sp>
      <p:sp>
        <p:nvSpPr>
          <p:cNvPr id="18" name="円/楕円 17"/>
          <p:cNvSpPr/>
          <p:nvPr/>
        </p:nvSpPr>
        <p:spPr>
          <a:xfrm>
            <a:off x="1345926" y="4845466"/>
            <a:ext cx="2578002" cy="950506"/>
          </a:xfrm>
          <a:prstGeom prst="ellipse">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債務者</a:t>
            </a:r>
            <a:endParaRPr lang="en-US" altLang="ja-JP" dirty="0" smtClean="0"/>
          </a:p>
          <a:p>
            <a:pPr algn="ctr"/>
            <a:r>
              <a:rPr lang="ja-JP" altLang="en-US" dirty="0" smtClean="0"/>
              <a:t>（加盟店）</a:t>
            </a:r>
            <a:endParaRPr lang="en-US" altLang="ja-JP" dirty="0" smtClean="0"/>
          </a:p>
          <a:p>
            <a:pPr algn="ctr"/>
            <a:r>
              <a:rPr kumimoji="1" lang="ja-JP" altLang="en-US" dirty="0"/>
              <a:t>売主</a:t>
            </a:r>
          </a:p>
        </p:txBody>
      </p:sp>
      <p:sp>
        <p:nvSpPr>
          <p:cNvPr id="19" name="円/楕円 18"/>
          <p:cNvSpPr/>
          <p:nvPr/>
        </p:nvSpPr>
        <p:spPr>
          <a:xfrm>
            <a:off x="5162350" y="4865397"/>
            <a:ext cx="2578002"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債権者</a:t>
            </a:r>
            <a:endParaRPr lang="en-US" altLang="ja-JP" dirty="0" smtClean="0"/>
          </a:p>
          <a:p>
            <a:pPr algn="ctr"/>
            <a:r>
              <a:rPr lang="ja-JP" altLang="en-US" dirty="0" smtClean="0"/>
              <a:t>（カード利用者）</a:t>
            </a:r>
            <a:endParaRPr lang="en-US" altLang="ja-JP" dirty="0" smtClean="0"/>
          </a:p>
          <a:p>
            <a:pPr algn="ctr"/>
            <a:r>
              <a:rPr kumimoji="1" lang="ja-JP" altLang="en-US" dirty="0"/>
              <a:t>買主</a:t>
            </a:r>
          </a:p>
        </p:txBody>
      </p:sp>
      <p:sp>
        <p:nvSpPr>
          <p:cNvPr id="20" name="円/楕円 19"/>
          <p:cNvSpPr/>
          <p:nvPr/>
        </p:nvSpPr>
        <p:spPr>
          <a:xfrm>
            <a:off x="2856340" y="1340768"/>
            <a:ext cx="343132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クレジットカード</a:t>
            </a:r>
            <a:endParaRPr lang="en-US" altLang="ja-JP" dirty="0" smtClean="0"/>
          </a:p>
          <a:p>
            <a:pPr algn="ctr"/>
            <a:r>
              <a:rPr lang="ja-JP" altLang="en-US" dirty="0" smtClean="0"/>
              <a:t>国際ブランド</a:t>
            </a:r>
            <a:endParaRPr lang="en-US" altLang="ja-JP" dirty="0" smtClean="0"/>
          </a:p>
          <a:p>
            <a:pPr algn="ctr"/>
            <a:r>
              <a:rPr lang="ja-JP" altLang="en-US" sz="1600" dirty="0"/>
              <a:t>（</a:t>
            </a:r>
            <a:r>
              <a:rPr lang="en-US" altLang="ja-JP" sz="1600" dirty="0"/>
              <a:t>Visa, MasterCard, etc</a:t>
            </a:r>
            <a:r>
              <a:rPr lang="en-US" altLang="ja-JP" sz="1600" dirty="0" smtClean="0"/>
              <a:t>.</a:t>
            </a:r>
            <a:r>
              <a:rPr lang="ja-JP" altLang="en-US" sz="1600" dirty="0" smtClean="0"/>
              <a:t>）</a:t>
            </a:r>
            <a:endParaRPr lang="en-US" altLang="ja-JP" sz="1600" dirty="0"/>
          </a:p>
        </p:txBody>
      </p:sp>
      <p:sp>
        <p:nvSpPr>
          <p:cNvPr id="21" name="円/楕円 20"/>
          <p:cNvSpPr/>
          <p:nvPr/>
        </p:nvSpPr>
        <p:spPr>
          <a:xfrm>
            <a:off x="1345926" y="2527644"/>
            <a:ext cx="2578002"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新</a:t>
            </a:r>
            <a:r>
              <a:rPr lang="ja-JP" altLang="en-US" dirty="0"/>
              <a:t>々</a:t>
            </a:r>
            <a:r>
              <a:rPr lang="ja-JP" altLang="en-US" dirty="0" smtClean="0"/>
              <a:t>債権者</a:t>
            </a:r>
            <a:r>
              <a:rPr lang="en-US" altLang="ja-JP" dirty="0" smtClean="0"/>
              <a:t/>
            </a:r>
            <a:br>
              <a:rPr lang="en-US" altLang="ja-JP" dirty="0" smtClean="0"/>
            </a:br>
            <a:r>
              <a:rPr lang="ja-JP" altLang="en-US" dirty="0" smtClean="0"/>
              <a:t>（アクワイアラー）</a:t>
            </a:r>
            <a:endParaRPr lang="en-US" altLang="ja-JP" dirty="0" smtClean="0"/>
          </a:p>
          <a:p>
            <a:pPr algn="ctr"/>
            <a:r>
              <a:rPr kumimoji="1" lang="ja-JP" altLang="en-US" dirty="0" smtClean="0"/>
              <a:t>（</a:t>
            </a:r>
            <a:r>
              <a:rPr kumimoji="1" lang="en-US" altLang="ja-JP" dirty="0" smtClean="0"/>
              <a:t>Aeon credit</a:t>
            </a:r>
            <a:r>
              <a:rPr kumimoji="1" lang="ja-JP" altLang="en-US" dirty="0" smtClean="0"/>
              <a:t>）</a:t>
            </a:r>
            <a:endParaRPr kumimoji="1" lang="ja-JP" altLang="en-US" dirty="0"/>
          </a:p>
        </p:txBody>
      </p:sp>
      <p:sp>
        <p:nvSpPr>
          <p:cNvPr id="22" name="円/楕円 21"/>
          <p:cNvSpPr/>
          <p:nvPr/>
        </p:nvSpPr>
        <p:spPr>
          <a:xfrm>
            <a:off x="5162350" y="2527644"/>
            <a:ext cx="2578002"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新債権者</a:t>
            </a:r>
            <a:endParaRPr lang="en-US" altLang="ja-JP" dirty="0" smtClean="0"/>
          </a:p>
          <a:p>
            <a:pPr algn="ctr"/>
            <a:r>
              <a:rPr lang="ja-JP" altLang="en-US" dirty="0" smtClean="0"/>
              <a:t>（イシュアー）</a:t>
            </a:r>
            <a:endParaRPr lang="en-US" altLang="ja-JP" dirty="0" smtClean="0"/>
          </a:p>
          <a:p>
            <a:pPr algn="ctr"/>
            <a:r>
              <a:rPr kumimoji="1" lang="ja-JP" altLang="en-US" sz="1600" dirty="0" smtClean="0"/>
              <a:t>（三井住友カード）</a:t>
            </a:r>
            <a:endParaRPr kumimoji="1" lang="ja-JP" altLang="en-US" sz="1600" dirty="0"/>
          </a:p>
        </p:txBody>
      </p:sp>
      <p:sp>
        <p:nvSpPr>
          <p:cNvPr id="23" name="テキスト ボックス 22"/>
          <p:cNvSpPr txBox="1"/>
          <p:nvPr/>
        </p:nvSpPr>
        <p:spPr>
          <a:xfrm>
            <a:off x="3519092" y="5651956"/>
            <a:ext cx="2105732" cy="369332"/>
          </a:xfrm>
          <a:prstGeom prst="rect">
            <a:avLst/>
          </a:prstGeom>
          <a:noFill/>
        </p:spPr>
        <p:txBody>
          <a:bodyPr wrap="square" rtlCol="0">
            <a:spAutoFit/>
          </a:bodyPr>
          <a:lstStyle/>
          <a:p>
            <a:r>
              <a:rPr kumimoji="1" lang="ja-JP" altLang="en-US" dirty="0" smtClean="0"/>
              <a:t>売買契約の解除等</a:t>
            </a:r>
            <a:endParaRPr kumimoji="1" lang="ja-JP" altLang="en-US" dirty="0"/>
          </a:p>
        </p:txBody>
      </p:sp>
    </p:spTree>
    <p:extLst>
      <p:ext uri="{BB962C8B-B14F-4D97-AF65-F5344CB8AC3E}">
        <p14:creationId xmlns:p14="http://schemas.microsoft.com/office/powerpoint/2010/main" val="358385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20"/>
                                        </p:tgtEl>
                                        <p:attrNameLst>
                                          <p:attrName>style.visibility</p:attrName>
                                        </p:attrNameLst>
                                      </p:cBhvr>
                                      <p:to>
                                        <p:strVal val="visible"/>
                                      </p:to>
                                    </p:set>
                                    <p:animEffect transition="in" filter="wipe(up)">
                                      <p:cBhvr>
                                        <p:cTn id="7" dur="1000"/>
                                        <p:tgtEl>
                                          <p:spTgt spid="20"/>
                                        </p:tgtEl>
                                      </p:cBhvr>
                                    </p:animEffect>
                                  </p:childTnLst>
                                </p:cTn>
                              </p:par>
                            </p:childTnLst>
                          </p:cTn>
                        </p:par>
                        <p:par>
                          <p:cTn id="8" fill="hold">
                            <p:stCondLst>
                              <p:cond delay="1500"/>
                            </p:stCondLst>
                            <p:childTnLst>
                              <p:par>
                                <p:cTn id="9" presetID="22" presetClass="entr" presetSubtype="1" fill="hold" grpId="0" nodeType="afterEffect">
                                  <p:stCondLst>
                                    <p:cond delay="25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1000"/>
                                        <p:tgtEl>
                                          <p:spTgt spid="12"/>
                                        </p:tgtEl>
                                      </p:cBhvr>
                                    </p:animEffect>
                                  </p:childTnLst>
                                </p:cTn>
                              </p:par>
                              <p:par>
                                <p:cTn id="12" presetID="22" presetClass="entr" presetSubtype="8" fill="hold" grpId="0" nodeType="withEffect">
                                  <p:stCondLst>
                                    <p:cond delay="25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1000"/>
                                        <p:tgtEl>
                                          <p:spTgt spid="13"/>
                                        </p:tgtEl>
                                      </p:cBhvr>
                                    </p:animEffect>
                                  </p:childTnLst>
                                </p:cTn>
                              </p:par>
                              <p:par>
                                <p:cTn id="15" presetID="22" presetClass="entr" presetSubtype="1" fill="hold" grpId="0" nodeType="withEffect">
                                  <p:stCondLst>
                                    <p:cond delay="1000"/>
                                  </p:stCondLst>
                                  <p:childTnLst>
                                    <p:set>
                                      <p:cBhvr>
                                        <p:cTn id="16" dur="1" fill="hold">
                                          <p:stCondLst>
                                            <p:cond delay="0"/>
                                          </p:stCondLst>
                                        </p:cTn>
                                        <p:tgtEl>
                                          <p:spTgt spid="21"/>
                                        </p:tgtEl>
                                        <p:attrNameLst>
                                          <p:attrName>style.visibility</p:attrName>
                                        </p:attrNameLst>
                                      </p:cBhvr>
                                      <p:to>
                                        <p:strVal val="visible"/>
                                      </p:to>
                                    </p:set>
                                    <p:animEffect transition="in" filter="wipe(up)">
                                      <p:cBhvr>
                                        <p:cTn id="17" dur="1000"/>
                                        <p:tgtEl>
                                          <p:spTgt spid="21"/>
                                        </p:tgtEl>
                                      </p:cBhvr>
                                    </p:animEffect>
                                  </p:childTnLst>
                                </p:cTn>
                              </p:par>
                              <p:par>
                                <p:cTn id="18" presetID="22" presetClass="entr" presetSubtype="1" fill="hold" grpId="0" nodeType="withEffect">
                                  <p:stCondLst>
                                    <p:cond delay="1000"/>
                                  </p:stCondLst>
                                  <p:childTnLst>
                                    <p:set>
                                      <p:cBhvr>
                                        <p:cTn id="19" dur="1" fill="hold">
                                          <p:stCondLst>
                                            <p:cond delay="0"/>
                                          </p:stCondLst>
                                        </p:cTn>
                                        <p:tgtEl>
                                          <p:spTgt spid="22"/>
                                        </p:tgtEl>
                                        <p:attrNameLst>
                                          <p:attrName>style.visibility</p:attrName>
                                        </p:attrNameLst>
                                      </p:cBhvr>
                                      <p:to>
                                        <p:strVal val="visible"/>
                                      </p:to>
                                    </p:set>
                                    <p:animEffect transition="in" filter="wipe(up)">
                                      <p:cBhvr>
                                        <p:cTn id="20" dur="1000"/>
                                        <p:tgtEl>
                                          <p:spTgt spid="22"/>
                                        </p:tgtEl>
                                      </p:cBhvr>
                                    </p:animEffect>
                                  </p:childTnLst>
                                </p:cTn>
                              </p:par>
                            </p:childTnLst>
                          </p:cTn>
                        </p:par>
                        <p:par>
                          <p:cTn id="21" fill="hold">
                            <p:stCondLst>
                              <p:cond delay="3500"/>
                            </p:stCondLst>
                            <p:childTnLst>
                              <p:par>
                                <p:cTn id="22" presetID="22" presetClass="entr" presetSubtype="4" fill="hold" grpId="0" nodeType="afterEffect">
                                  <p:stCondLst>
                                    <p:cond delay="500"/>
                                  </p:stCondLst>
                                  <p:childTnLst>
                                    <p:set>
                                      <p:cBhvr>
                                        <p:cTn id="23" dur="1" fill="hold">
                                          <p:stCondLst>
                                            <p:cond delay="0"/>
                                          </p:stCondLst>
                                        </p:cTn>
                                        <p:tgtEl>
                                          <p:spTgt spid="19"/>
                                        </p:tgtEl>
                                        <p:attrNameLst>
                                          <p:attrName>style.visibility</p:attrName>
                                        </p:attrNameLst>
                                      </p:cBhvr>
                                      <p:to>
                                        <p:strVal val="visible"/>
                                      </p:to>
                                    </p:set>
                                    <p:animEffect transition="in" filter="wipe(down)">
                                      <p:cBhvr>
                                        <p:cTn id="24" dur="1000"/>
                                        <p:tgtEl>
                                          <p:spTgt spid="19"/>
                                        </p:tgtEl>
                                      </p:cBhvr>
                                    </p:animEffect>
                                  </p:childTnLst>
                                </p:cTn>
                              </p:par>
                              <p:par>
                                <p:cTn id="25" presetID="22" presetClass="entr" presetSubtype="4" fill="hold" grpId="0" nodeType="withEffect">
                                  <p:stCondLst>
                                    <p:cond delay="50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1000"/>
                                        <p:tgtEl>
                                          <p:spTgt spid="18"/>
                                        </p:tgtEl>
                                      </p:cBhvr>
                                    </p:animEffect>
                                  </p:childTnLst>
                                </p:cTn>
                              </p:par>
                            </p:childTnLst>
                          </p:cTn>
                        </p:par>
                        <p:par>
                          <p:cTn id="28" fill="hold">
                            <p:stCondLst>
                              <p:cond delay="5000"/>
                            </p:stCondLst>
                            <p:childTnLst>
                              <p:par>
                                <p:cTn id="29" presetID="16" presetClass="entr" presetSubtype="42" fill="hold" grpId="0" nodeType="afterEffect">
                                  <p:stCondLst>
                                    <p:cond delay="500"/>
                                  </p:stCondLst>
                                  <p:childTnLst>
                                    <p:set>
                                      <p:cBhvr>
                                        <p:cTn id="30" dur="1" fill="hold">
                                          <p:stCondLst>
                                            <p:cond delay="0"/>
                                          </p:stCondLst>
                                        </p:cTn>
                                        <p:tgtEl>
                                          <p:spTgt spid="7"/>
                                        </p:tgtEl>
                                        <p:attrNameLst>
                                          <p:attrName>style.visibility</p:attrName>
                                        </p:attrNameLst>
                                      </p:cBhvr>
                                      <p:to>
                                        <p:strVal val="visible"/>
                                      </p:to>
                                    </p:set>
                                    <p:animEffect transition="in" filter="barn(outHorizontal)">
                                      <p:cBhvr>
                                        <p:cTn id="31" dur="1000"/>
                                        <p:tgtEl>
                                          <p:spTgt spid="7"/>
                                        </p:tgtEl>
                                      </p:cBhvr>
                                    </p:animEffect>
                                  </p:childTnLst>
                                </p:cTn>
                              </p:par>
                              <p:par>
                                <p:cTn id="32" presetID="16" presetClass="entr" presetSubtype="42" fill="hold" grpId="0" nodeType="withEffect">
                                  <p:stCondLst>
                                    <p:cond delay="500"/>
                                  </p:stCondLst>
                                  <p:childTnLst>
                                    <p:set>
                                      <p:cBhvr>
                                        <p:cTn id="33" dur="1" fill="hold">
                                          <p:stCondLst>
                                            <p:cond delay="0"/>
                                          </p:stCondLst>
                                        </p:cTn>
                                        <p:tgtEl>
                                          <p:spTgt spid="8"/>
                                        </p:tgtEl>
                                        <p:attrNameLst>
                                          <p:attrName>style.visibility</p:attrName>
                                        </p:attrNameLst>
                                      </p:cBhvr>
                                      <p:to>
                                        <p:strVal val="visible"/>
                                      </p:to>
                                    </p:set>
                                    <p:animEffect transition="in" filter="barn(outHorizontal)">
                                      <p:cBhvr>
                                        <p:cTn id="34" dur="1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750"/>
                                        <p:tgtEl>
                                          <p:spTgt spid="23"/>
                                        </p:tgtEl>
                                      </p:cBhvr>
                                    </p:animEffect>
                                  </p:childTnLst>
                                </p:cTn>
                              </p:par>
                            </p:childTnLst>
                          </p:cTn>
                        </p:par>
                        <p:par>
                          <p:cTn id="40" fill="hold">
                            <p:stCondLst>
                              <p:cond delay="750"/>
                            </p:stCondLst>
                            <p:childTnLst>
                              <p:par>
                                <p:cTn id="41" presetID="22" presetClass="entr" presetSubtype="2" fill="hold" grpId="0" nodeType="afterEffect">
                                  <p:stCondLst>
                                    <p:cond delay="500"/>
                                  </p:stCondLst>
                                  <p:childTnLst>
                                    <p:set>
                                      <p:cBhvr>
                                        <p:cTn id="42" dur="1" fill="hold">
                                          <p:stCondLst>
                                            <p:cond delay="0"/>
                                          </p:stCondLst>
                                        </p:cTn>
                                        <p:tgtEl>
                                          <p:spTgt spid="17"/>
                                        </p:tgtEl>
                                        <p:attrNameLst>
                                          <p:attrName>style.visibility</p:attrName>
                                        </p:attrNameLst>
                                      </p:cBhvr>
                                      <p:to>
                                        <p:strVal val="visible"/>
                                      </p:to>
                                    </p:set>
                                    <p:animEffect transition="in" filter="wipe(right)">
                                      <p:cBhvr>
                                        <p:cTn id="43" dur="1000"/>
                                        <p:tgtEl>
                                          <p:spTgt spid="17"/>
                                        </p:tgtEl>
                                      </p:cBhvr>
                                    </p:animEffect>
                                  </p:childTnLst>
                                </p:cTn>
                              </p:par>
                            </p:childTnLst>
                          </p:cTn>
                        </p:par>
                        <p:par>
                          <p:cTn id="44" fill="hold">
                            <p:stCondLst>
                              <p:cond delay="2250"/>
                            </p:stCondLst>
                            <p:childTnLst>
                              <p:par>
                                <p:cTn id="45" presetID="22" presetClass="entr" presetSubtype="1" fill="hold" grpId="0" nodeType="afterEffect">
                                  <p:stCondLst>
                                    <p:cond delay="500"/>
                                  </p:stCondLst>
                                  <p:childTnLst>
                                    <p:set>
                                      <p:cBhvr>
                                        <p:cTn id="46" dur="1" fill="hold">
                                          <p:stCondLst>
                                            <p:cond delay="0"/>
                                          </p:stCondLst>
                                        </p:cTn>
                                        <p:tgtEl>
                                          <p:spTgt spid="16"/>
                                        </p:tgtEl>
                                        <p:attrNameLst>
                                          <p:attrName>style.visibility</p:attrName>
                                        </p:attrNameLst>
                                      </p:cBhvr>
                                      <p:to>
                                        <p:strVal val="visible"/>
                                      </p:to>
                                    </p:set>
                                    <p:animEffect transition="in" filter="wipe(up)">
                                      <p:cBhvr>
                                        <p:cTn id="47" dur="1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path" presetSubtype="0" accel="50000" decel="50000" fill="hold" grpId="1" nodeType="clickEffect">
                                  <p:stCondLst>
                                    <p:cond delay="0"/>
                                  </p:stCondLst>
                                  <p:childTnLst>
                                    <p:animMotion origin="layout" path="M -8.33333E-7 -0.00161 L -0.04427 -0.16393 " pathEditMode="relative" rAng="0" ptsTypes="AA">
                                      <p:cBhvr>
                                        <p:cTn id="51" dur="2000" fill="hold"/>
                                        <p:tgtEl>
                                          <p:spTgt spid="17"/>
                                        </p:tgtEl>
                                        <p:attrNameLst>
                                          <p:attrName>ppt_x</p:attrName>
                                          <p:attrName>ppt_y</p:attrName>
                                        </p:attrNameLst>
                                      </p:cBhvr>
                                      <p:rCtr x="-2222" y="-8116"/>
                                    </p:animMotion>
                                  </p:childTnLst>
                                </p:cTn>
                              </p:par>
                              <p:par>
                                <p:cTn id="52" presetID="8" presetClass="emph" presetSubtype="0" fill="hold" grpId="2" nodeType="withEffect">
                                  <p:stCondLst>
                                    <p:cond delay="0"/>
                                  </p:stCondLst>
                                  <p:childTnLst>
                                    <p:animRot by="-2700000">
                                      <p:cBhvr>
                                        <p:cTn id="53" dur="2000" fill="hold"/>
                                        <p:tgtEl>
                                          <p:spTgt spid="17"/>
                                        </p:tgtEl>
                                        <p:attrNameLst>
                                          <p:attrName>r</p:attrName>
                                        </p:attrNameLst>
                                      </p:cBhvr>
                                    </p:animRot>
                                  </p:childTnLst>
                                </p:cTn>
                              </p:par>
                              <p:par>
                                <p:cTn id="54" presetID="10" presetClass="entr" presetSubtype="0" fill="hold" grpId="0" nodeType="withEffect">
                                  <p:stCondLst>
                                    <p:cond delay="150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500"/>
                                        <p:tgtEl>
                                          <p:spTgt spid="14"/>
                                        </p:tgtEl>
                                      </p:cBhvr>
                                    </p:animEffect>
                                  </p:childTnLst>
                                </p:cTn>
                              </p:par>
                            </p:childTnLst>
                          </p:cTn>
                        </p:par>
                        <p:par>
                          <p:cTn id="57" fill="hold">
                            <p:stCondLst>
                              <p:cond delay="2000"/>
                            </p:stCondLst>
                            <p:childTnLst>
                              <p:par>
                                <p:cTn id="58" presetID="22" presetClass="entr" presetSubtype="1" fill="hold" grpId="0" nodeType="afterEffect">
                                  <p:stCondLst>
                                    <p:cond delay="500"/>
                                  </p:stCondLst>
                                  <p:childTnLst>
                                    <p:set>
                                      <p:cBhvr>
                                        <p:cTn id="59" dur="1" fill="hold">
                                          <p:stCondLst>
                                            <p:cond delay="0"/>
                                          </p:stCondLst>
                                        </p:cTn>
                                        <p:tgtEl>
                                          <p:spTgt spid="11"/>
                                        </p:tgtEl>
                                        <p:attrNameLst>
                                          <p:attrName>style.visibility</p:attrName>
                                        </p:attrNameLst>
                                      </p:cBhvr>
                                      <p:to>
                                        <p:strVal val="visible"/>
                                      </p:to>
                                    </p:set>
                                    <p:animEffect transition="in" filter="wipe(up)">
                                      <p:cBhvr>
                                        <p:cTn id="60" dur="1000"/>
                                        <p:tgtEl>
                                          <p:spTgt spid="11"/>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path" presetSubtype="0" accel="50000" decel="50000" fill="hold" grpId="3" nodeType="clickEffect">
                                  <p:stCondLst>
                                    <p:cond delay="0"/>
                                  </p:stCondLst>
                                  <p:childTnLst>
                                    <p:animMotion origin="layout" path="M -0.04427 -0.16394 L -0.1467 -0.19376 " pathEditMode="relative" rAng="0" ptsTypes="AA">
                                      <p:cBhvr>
                                        <p:cTn id="64" dur="2000" fill="hold"/>
                                        <p:tgtEl>
                                          <p:spTgt spid="17"/>
                                        </p:tgtEl>
                                        <p:attrNameLst>
                                          <p:attrName>ppt_x</p:attrName>
                                          <p:attrName>ppt_y</p:attrName>
                                        </p:attrNameLst>
                                      </p:cBhvr>
                                      <p:rCtr x="-5122" y="-1503"/>
                                    </p:animMotion>
                                  </p:childTnLst>
                                </p:cTn>
                              </p:par>
                              <p:par>
                                <p:cTn id="65" presetID="8" presetClass="emph" presetSubtype="0" fill="hold" grpId="4" nodeType="withEffect">
                                  <p:stCondLst>
                                    <p:cond delay="0"/>
                                  </p:stCondLst>
                                  <p:childTnLst>
                                    <p:animRot by="-2700000">
                                      <p:cBhvr>
                                        <p:cTn id="66" dur="2000" fill="hold"/>
                                        <p:tgtEl>
                                          <p:spTgt spid="17"/>
                                        </p:tgtEl>
                                        <p:attrNameLst>
                                          <p:attrName>r</p:attrName>
                                        </p:attrNameLst>
                                      </p:cBhvr>
                                    </p:animRot>
                                  </p:childTnLst>
                                </p:cTn>
                              </p:par>
                              <p:par>
                                <p:cTn id="67" presetID="22" presetClass="entr" presetSubtype="8" fill="hold" nodeType="with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wipe(left)">
                                      <p:cBhvr>
                                        <p:cTn id="69" dur="500"/>
                                        <p:tgtEl>
                                          <p:spTgt spid="15"/>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wipe(left)">
                                      <p:cBhvr>
                                        <p:cTn id="72" dur="1000"/>
                                        <p:tgtEl>
                                          <p:spTgt spid="6"/>
                                        </p:tgtEl>
                                      </p:cBhvr>
                                    </p:animEffect>
                                  </p:childTnLst>
                                </p:cTn>
                              </p:par>
                              <p:par>
                                <p:cTn id="73" presetID="22" presetClass="entr" presetSubtype="8" fill="hold" nodeType="withEffect">
                                  <p:stCondLst>
                                    <p:cond delay="1000"/>
                                  </p:stCondLst>
                                  <p:childTnLst>
                                    <p:set>
                                      <p:cBhvr>
                                        <p:cTn id="74" dur="1" fill="hold">
                                          <p:stCondLst>
                                            <p:cond delay="0"/>
                                          </p:stCondLst>
                                        </p:cTn>
                                        <p:tgtEl>
                                          <p:spTgt spid="9"/>
                                        </p:tgtEl>
                                        <p:attrNameLst>
                                          <p:attrName>style.visibility</p:attrName>
                                        </p:attrNameLst>
                                      </p:cBhvr>
                                      <p:to>
                                        <p:strVal val="visible"/>
                                      </p:to>
                                    </p:set>
                                    <p:animEffect transition="in" filter="wipe(left)">
                                      <p:cBhvr>
                                        <p:cTn id="75" dur="500"/>
                                        <p:tgtEl>
                                          <p:spTgt spid="9"/>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wipe(down)">
                                      <p:cBhvr>
                                        <p:cTn id="80" dur="1000"/>
                                        <p:tgtEl>
                                          <p:spTgt spid="10"/>
                                        </p:tgtEl>
                                      </p:cBhvr>
                                    </p:animEffect>
                                  </p:childTnLst>
                                </p:cTn>
                              </p:par>
                              <p:par>
                                <p:cTn id="81" presetID="10" presetClass="exit" presetSubtype="0" fill="hold" grpId="5" nodeType="withEffect">
                                  <p:stCondLst>
                                    <p:cond delay="0"/>
                                  </p:stCondLst>
                                  <p:childTnLst>
                                    <p:animEffect transition="out" filter="fade">
                                      <p:cBhvr>
                                        <p:cTn id="82" dur="1000"/>
                                        <p:tgtEl>
                                          <p:spTgt spid="17"/>
                                        </p:tgtEl>
                                      </p:cBhvr>
                                    </p:animEffect>
                                    <p:set>
                                      <p:cBhvr>
                                        <p:cTn id="83" dur="1" fill="hold">
                                          <p:stCondLst>
                                            <p:cond delay="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2" grpId="0"/>
      <p:bldP spid="13" grpId="0"/>
      <p:bldP spid="14" grpId="0" animBg="1"/>
      <p:bldP spid="16" grpId="0"/>
      <p:bldP spid="17" grpId="0" animBg="1"/>
      <p:bldP spid="17" grpId="1" animBg="1"/>
      <p:bldP spid="17" grpId="2" animBg="1"/>
      <p:bldP spid="17" grpId="3" animBg="1"/>
      <p:bldP spid="17" grpId="4" animBg="1"/>
      <p:bldP spid="17" grpId="5" animBg="1"/>
      <p:bldP spid="18" grpId="0" animBg="1"/>
      <p:bldP spid="19" grpId="0" animBg="1"/>
      <p:bldP spid="20" grpId="0" animBg="1"/>
      <p:bldP spid="21" grpId="0" animBg="1"/>
      <p:bldP spid="22" grpId="0" animBg="1"/>
      <p:bldP spid="2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債権の時代</a:t>
            </a:r>
            <a:r>
              <a:rPr kumimoji="1" lang="en-US" altLang="ja-JP" dirty="0" smtClean="0"/>
              <a:t/>
            </a:r>
            <a:br>
              <a:rPr kumimoji="1" lang="en-US" altLang="ja-JP" dirty="0" smtClean="0"/>
            </a:br>
            <a:r>
              <a:rPr kumimoji="1" lang="ja-JP" altLang="en-US" sz="3600" dirty="0" smtClean="0"/>
              <a:t>通貨も</a:t>
            </a:r>
            <a:r>
              <a:rPr lang="ja-JP" altLang="en-US" sz="3600" dirty="0" smtClean="0"/>
              <a:t>物（金属，紙）から情報（金銭債権）へ</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
        <p:nvSpPr>
          <p:cNvPr id="6" name="テキスト プレースホルダー 5"/>
          <p:cNvSpPr txBox="1">
            <a:spLocks/>
          </p:cNvSpPr>
          <p:nvPr/>
        </p:nvSpPr>
        <p:spPr>
          <a:xfrm>
            <a:off x="323528" y="1535113"/>
            <a:ext cx="4032448" cy="639762"/>
          </a:xfrm>
          <a:prstGeom prst="rect">
            <a:avLst/>
          </a:prstGeom>
        </p:spPr>
        <p:txBody>
          <a:bodyPr anchor="ct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800" dirty="0" smtClean="0"/>
              <a:t>物権から債権へ</a:t>
            </a:r>
            <a:endParaRPr lang="ja-JP" altLang="en-US" sz="2800" dirty="0"/>
          </a:p>
        </p:txBody>
      </p:sp>
      <p:sp>
        <p:nvSpPr>
          <p:cNvPr id="7" name="コンテンツ プレースホルダー 6"/>
          <p:cNvSpPr txBox="1">
            <a:spLocks/>
          </p:cNvSpPr>
          <p:nvPr/>
        </p:nvSpPr>
        <p:spPr>
          <a:xfrm>
            <a:off x="323528" y="2174875"/>
            <a:ext cx="4032448"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smtClean="0"/>
              <a:t>モノやサービスの価値は，物であるカネによって評価されてきた。</a:t>
            </a:r>
            <a:endParaRPr lang="en-US" altLang="ja-JP" sz="1800" smtClean="0"/>
          </a:p>
          <a:p>
            <a:r>
              <a:rPr lang="ja-JP" altLang="en-US" sz="1800" smtClean="0"/>
              <a:t>物の使用・収益・換価・処分に関する物権の全盛の時代であった。</a:t>
            </a:r>
            <a:endParaRPr lang="en-US" altLang="ja-JP" sz="1800" smtClean="0"/>
          </a:p>
          <a:p>
            <a:r>
              <a:rPr lang="ja-JP" altLang="en-US" sz="1800" smtClean="0"/>
              <a:t>しかし，現代は，</a:t>
            </a:r>
            <a:r>
              <a:rPr lang="ja-JP" altLang="en-US" sz="1800" b="1" smtClean="0">
                <a:solidFill>
                  <a:srgbClr val="00B050"/>
                </a:solidFill>
              </a:rPr>
              <a:t>物権も，人と人との関係（物権的請求権，優先弁済権など）に還元されるようになってきている</a:t>
            </a:r>
            <a:r>
              <a:rPr lang="ja-JP" altLang="en-US" sz="1800" smtClean="0"/>
              <a:t>。</a:t>
            </a:r>
            <a:endParaRPr lang="en-US" altLang="ja-JP" sz="1800" smtClean="0"/>
          </a:p>
          <a:p>
            <a:r>
              <a:rPr lang="ja-JP" altLang="en-US" sz="1800" smtClean="0"/>
              <a:t>現代は，物権（権利の帰属）を前提としつつも，人と人との関係である債権が中心を占める時代である。</a:t>
            </a:r>
            <a:endParaRPr lang="en-US" altLang="ja-JP" sz="1800" smtClean="0"/>
          </a:p>
          <a:p>
            <a:endParaRPr lang="ja-JP" altLang="en-US" sz="1800" dirty="0"/>
          </a:p>
        </p:txBody>
      </p:sp>
      <p:sp>
        <p:nvSpPr>
          <p:cNvPr id="8" name="テキスト プレースホルダー 7"/>
          <p:cNvSpPr txBox="1">
            <a:spLocks/>
          </p:cNvSpPr>
          <p:nvPr/>
        </p:nvSpPr>
        <p:spPr>
          <a:xfrm>
            <a:off x="4417640" y="1535113"/>
            <a:ext cx="4402832" cy="639762"/>
          </a:xfrm>
          <a:prstGeom prst="rect">
            <a:avLst/>
          </a:prstGeom>
        </p:spPr>
        <p:txBody>
          <a:bodyPr anchor="ct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800" dirty="0" smtClean="0"/>
              <a:t>物から情報へ</a:t>
            </a:r>
            <a:endParaRPr lang="ja-JP" altLang="en-US" sz="2800" dirty="0"/>
          </a:p>
        </p:txBody>
      </p:sp>
      <p:sp>
        <p:nvSpPr>
          <p:cNvPr id="9" name="コンテンツ プレースホルダー 8"/>
          <p:cNvSpPr txBox="1">
            <a:spLocks/>
          </p:cNvSpPr>
          <p:nvPr/>
        </p:nvSpPr>
        <p:spPr>
          <a:xfrm>
            <a:off x="4417640" y="2174875"/>
            <a:ext cx="4402832"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b="1" smtClean="0">
                <a:solidFill>
                  <a:srgbClr val="00B050"/>
                </a:solidFill>
              </a:rPr>
              <a:t>債権とは，方向と量と時間の要素で表現される情報（ベクトル）である。</a:t>
            </a:r>
            <a:endParaRPr lang="en-US" altLang="ja-JP" sz="1800" b="1" smtClean="0">
              <a:solidFill>
                <a:srgbClr val="00B050"/>
              </a:solidFill>
            </a:endParaRPr>
          </a:p>
          <a:p>
            <a:r>
              <a:rPr lang="ja-JP" altLang="en-US" sz="1800" smtClean="0"/>
              <a:t>最も信頼されている債権は，預金債権（家計：</a:t>
            </a:r>
            <a:r>
              <a:rPr lang="en-US" altLang="ja-JP" sz="1800" smtClean="0"/>
              <a:t>800</a:t>
            </a:r>
            <a:r>
              <a:rPr lang="ja-JP" altLang="en-US" sz="1800" smtClean="0"/>
              <a:t>兆円，企業</a:t>
            </a:r>
            <a:r>
              <a:rPr lang="en-US" altLang="ja-JP" sz="1800" smtClean="0"/>
              <a:t>200</a:t>
            </a:r>
            <a:r>
              <a:rPr lang="ja-JP" altLang="en-US" sz="1800" smtClean="0"/>
              <a:t>兆円）であり，その実体は，銀行口座への入・出金記帳という情報に過ぎない。</a:t>
            </a:r>
            <a:endParaRPr lang="en-US" altLang="ja-JP" sz="1800" smtClean="0"/>
          </a:p>
          <a:p>
            <a:r>
              <a:rPr lang="ja-JP" altLang="en-US" sz="1800" smtClean="0"/>
              <a:t>情報であるから，電子的に安価かつ即時に送・受信することができる。</a:t>
            </a:r>
            <a:endParaRPr lang="en-US" altLang="ja-JP" sz="1800" smtClean="0"/>
          </a:p>
          <a:p>
            <a:r>
              <a:rPr lang="ja-JP" altLang="en-US" sz="1800" smtClean="0"/>
              <a:t>振込み（預金債権の移転）は，相殺という技術を使うことによって，危険を伴う現金・有価証券の輸送を最小限に抑えることができる。</a:t>
            </a:r>
            <a:endParaRPr lang="ja-JP" altLang="en-US" sz="1800" dirty="0"/>
          </a:p>
        </p:txBody>
      </p:sp>
    </p:spTree>
    <p:extLst>
      <p:ext uri="{BB962C8B-B14F-4D97-AF65-F5344CB8AC3E}">
        <p14:creationId xmlns:p14="http://schemas.microsoft.com/office/powerpoint/2010/main" val="3318985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ppt_x"/>
                                          </p:val>
                                        </p:tav>
                                        <p:tav tm="100000">
                                          <p:val>
                                            <p:strVal val="#ppt_x"/>
                                          </p:val>
                                        </p:tav>
                                      </p:tavLst>
                                    </p:anim>
                                    <p:anim calcmode="lin" valueType="num">
                                      <p:cBhvr additive="base">
                                        <p:cTn id="1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up)">
                                      <p:cBhvr>
                                        <p:cTn id="19" dur="1000"/>
                                        <p:tgtEl>
                                          <p:spTgt spid="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wipe(up)">
                                      <p:cBhvr>
                                        <p:cTn id="24" dur="1000"/>
                                        <p:tgtEl>
                                          <p:spTgt spid="7">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wipe(up)">
                                      <p:cBhvr>
                                        <p:cTn id="29" dur="1000"/>
                                        <p:tgtEl>
                                          <p:spTgt spid="7">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7">
                                            <p:txEl>
                                              <p:pRg st="3" end="3"/>
                                            </p:txEl>
                                          </p:spTgt>
                                        </p:tgtEl>
                                        <p:attrNameLst>
                                          <p:attrName>style.visibility</p:attrName>
                                        </p:attrNameLst>
                                      </p:cBhvr>
                                      <p:to>
                                        <p:strVal val="visible"/>
                                      </p:to>
                                    </p:set>
                                    <p:animEffect transition="in" filter="wipe(up)">
                                      <p:cBhvr>
                                        <p:cTn id="34" dur="1000"/>
                                        <p:tgtEl>
                                          <p:spTgt spid="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1000" fill="hold"/>
                                        <p:tgtEl>
                                          <p:spTgt spid="8"/>
                                        </p:tgtEl>
                                        <p:attrNameLst>
                                          <p:attrName>ppt_x</p:attrName>
                                        </p:attrNameLst>
                                      </p:cBhvr>
                                      <p:tavLst>
                                        <p:tav tm="0">
                                          <p:val>
                                            <p:strVal val="#ppt_x"/>
                                          </p:val>
                                        </p:tav>
                                        <p:tav tm="100000">
                                          <p:val>
                                            <p:strVal val="#ppt_x"/>
                                          </p:val>
                                        </p:tav>
                                      </p:tavLst>
                                    </p:anim>
                                    <p:anim calcmode="lin" valueType="num">
                                      <p:cBhvr additive="base">
                                        <p:cTn id="40"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9">
                                            <p:txEl>
                                              <p:pRg st="0" end="0"/>
                                            </p:txEl>
                                          </p:spTgt>
                                        </p:tgtEl>
                                        <p:attrNameLst>
                                          <p:attrName>style.visibility</p:attrName>
                                        </p:attrNameLst>
                                      </p:cBhvr>
                                      <p:to>
                                        <p:strVal val="visible"/>
                                      </p:to>
                                    </p:set>
                                    <p:animEffect transition="in" filter="wipe(up)">
                                      <p:cBhvr>
                                        <p:cTn id="45" dur="1000"/>
                                        <p:tgtEl>
                                          <p:spTgt spid="9">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grpId="0" nodeType="clickEffect">
                                  <p:stCondLst>
                                    <p:cond delay="0"/>
                                  </p:stCondLst>
                                  <p:childTnLst>
                                    <p:set>
                                      <p:cBhvr>
                                        <p:cTn id="49" dur="1" fill="hold">
                                          <p:stCondLst>
                                            <p:cond delay="0"/>
                                          </p:stCondLst>
                                        </p:cTn>
                                        <p:tgtEl>
                                          <p:spTgt spid="9">
                                            <p:txEl>
                                              <p:pRg st="1" end="1"/>
                                            </p:txEl>
                                          </p:spTgt>
                                        </p:tgtEl>
                                        <p:attrNameLst>
                                          <p:attrName>style.visibility</p:attrName>
                                        </p:attrNameLst>
                                      </p:cBhvr>
                                      <p:to>
                                        <p:strVal val="visible"/>
                                      </p:to>
                                    </p:set>
                                    <p:animEffect transition="in" filter="wipe(up)">
                                      <p:cBhvr>
                                        <p:cTn id="50" dur="1000"/>
                                        <p:tgtEl>
                                          <p:spTgt spid="9">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9">
                                            <p:txEl>
                                              <p:pRg st="2" end="2"/>
                                            </p:txEl>
                                          </p:spTgt>
                                        </p:tgtEl>
                                        <p:attrNameLst>
                                          <p:attrName>style.visibility</p:attrName>
                                        </p:attrNameLst>
                                      </p:cBhvr>
                                      <p:to>
                                        <p:strVal val="visible"/>
                                      </p:to>
                                    </p:set>
                                    <p:animEffect transition="in" filter="wipe(up)">
                                      <p:cBhvr>
                                        <p:cTn id="55" dur="1000"/>
                                        <p:tgtEl>
                                          <p:spTgt spid="9">
                                            <p:txEl>
                                              <p:pRg st="2" end="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9">
                                            <p:txEl>
                                              <p:pRg st="3" end="3"/>
                                            </p:txEl>
                                          </p:spTgt>
                                        </p:tgtEl>
                                        <p:attrNameLst>
                                          <p:attrName>style.visibility</p:attrName>
                                        </p:attrNameLst>
                                      </p:cBhvr>
                                      <p:to>
                                        <p:strVal val="visible"/>
                                      </p:to>
                                    </p:set>
                                    <p:animEffect transition="in" filter="wipe(up)">
                                      <p:cBhvr>
                                        <p:cTn id="60"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build="p"/>
      <p:bldP spid="8" grpId="0"/>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a:xfrm>
            <a:off x="685800" y="980728"/>
            <a:ext cx="7772400" cy="1728192"/>
          </a:xfrm>
        </p:spPr>
        <p:txBody>
          <a:bodyPr>
            <a:normAutofit/>
          </a:bodyPr>
          <a:lstStyle/>
          <a:p>
            <a:pPr algn="r"/>
            <a:r>
              <a:rPr lang="ja-JP" altLang="en-US" sz="4000" dirty="0" smtClean="0"/>
              <a:t>債権総論</a:t>
            </a:r>
            <a:r>
              <a:rPr lang="en-US" altLang="ja-JP" sz="4000" b="1" dirty="0" smtClean="0">
                <a:latin typeface="Times New Roman" panose="02020603050405020304" pitchFamily="18" charset="0"/>
                <a:cs typeface="Times New Roman" panose="02020603050405020304" pitchFamily="18" charset="0"/>
              </a:rPr>
              <a:t>2</a:t>
            </a:r>
            <a:r>
              <a:rPr lang="en-US" altLang="ja-JP" sz="1400" b="1" dirty="0" smtClean="0">
                <a:latin typeface="Times New Roman" panose="02020603050405020304" pitchFamily="18" charset="0"/>
                <a:cs typeface="Times New Roman" panose="02020603050405020304" pitchFamily="18" charset="0"/>
              </a:rPr>
              <a:t/>
            </a:r>
            <a:br>
              <a:rPr lang="en-US" altLang="ja-JP" sz="1400" b="1" dirty="0" smtClean="0">
                <a:latin typeface="Times New Roman" panose="02020603050405020304" pitchFamily="18" charset="0"/>
                <a:cs typeface="Times New Roman" panose="02020603050405020304" pitchFamily="18" charset="0"/>
              </a:rPr>
            </a:br>
            <a:r>
              <a:rPr lang="en-US" altLang="ja-JP" sz="1600" dirty="0" smtClean="0"/>
              <a:t/>
            </a:r>
            <a:br>
              <a:rPr lang="en-US" altLang="ja-JP" sz="1600" dirty="0" smtClean="0"/>
            </a:br>
            <a:r>
              <a:rPr lang="ja-JP" altLang="en-US" dirty="0" smtClean="0"/>
              <a:t>第</a:t>
            </a:r>
            <a:r>
              <a:rPr lang="en-US" altLang="ja-JP" b="1" dirty="0" smtClean="0">
                <a:latin typeface="Times New Roman" panose="02020603050405020304" pitchFamily="18" charset="0"/>
                <a:cs typeface="Times New Roman" panose="02020603050405020304" pitchFamily="18" charset="0"/>
              </a:rPr>
              <a:t>3</a:t>
            </a:r>
            <a:r>
              <a:rPr lang="ja-JP" altLang="en-US" dirty="0" smtClean="0"/>
              <a:t>回　債権譲渡の譲渡性</a:t>
            </a:r>
            <a:endParaRPr kumimoji="1" lang="ja-JP" altLang="en-US" dirty="0"/>
          </a:p>
        </p:txBody>
      </p:sp>
      <p:sp>
        <p:nvSpPr>
          <p:cNvPr id="9" name="サブタイトル 8"/>
          <p:cNvSpPr>
            <a:spLocks noGrp="1"/>
          </p:cNvSpPr>
          <p:nvPr>
            <p:ph type="subTitle" idx="1"/>
          </p:nvPr>
        </p:nvSpPr>
        <p:spPr>
          <a:xfrm>
            <a:off x="1202103" y="2996952"/>
            <a:ext cx="6724715" cy="2819113"/>
          </a:xfrm>
        </p:spPr>
        <p:txBody>
          <a:bodyPr>
            <a:normAutofit/>
          </a:bodyPr>
          <a:lstStyle/>
          <a:p>
            <a:pPr marL="342900" indent="-342900" algn="l">
              <a:buFont typeface="Wingdings" panose="05000000000000000000" pitchFamily="2" charset="2"/>
              <a:buChar char="n"/>
            </a:pPr>
            <a:r>
              <a:rPr lang="ja-JP" altLang="en-US" sz="2800" dirty="0" smtClean="0">
                <a:solidFill>
                  <a:schemeClr val="tx1"/>
                </a:solidFill>
              </a:rPr>
              <a:t>債権譲渡</a:t>
            </a:r>
            <a:endParaRPr lang="en-US" altLang="ja-JP" sz="2800" dirty="0" smtClean="0">
              <a:solidFill>
                <a:schemeClr val="tx1"/>
              </a:solidFill>
            </a:endParaRPr>
          </a:p>
          <a:p>
            <a:pPr marL="800100" lvl="1" indent="-342900" algn="l">
              <a:buFont typeface="Wingdings" panose="05000000000000000000" pitchFamily="2" charset="2"/>
              <a:buChar char="n"/>
            </a:pPr>
            <a:r>
              <a:rPr lang="ja-JP" altLang="en-US" sz="2400" dirty="0" smtClean="0">
                <a:solidFill>
                  <a:schemeClr val="tx1"/>
                </a:solidFill>
                <a:hlinkClick r:id="rId3" action="ppaction://hlinksldjump"/>
              </a:rPr>
              <a:t>債権譲渡の意義</a:t>
            </a:r>
            <a:r>
              <a:rPr lang="ja-JP" altLang="en-US" sz="2400" dirty="0" smtClean="0">
                <a:solidFill>
                  <a:schemeClr val="tx1"/>
                </a:solidFill>
              </a:rPr>
              <a:t>と</a:t>
            </a:r>
            <a:r>
              <a:rPr lang="ja-JP" altLang="en-US" sz="2400" dirty="0" smtClean="0">
                <a:solidFill>
                  <a:schemeClr val="tx1"/>
                </a:solidFill>
                <a:hlinkClick r:id="rId4" action="ppaction://hlinksldjump"/>
              </a:rPr>
              <a:t>譲渡禁止特約の効力</a:t>
            </a:r>
            <a:endParaRPr lang="en-US" altLang="ja-JP" sz="2400" dirty="0" smtClean="0">
              <a:solidFill>
                <a:schemeClr val="tx1"/>
              </a:solidFill>
            </a:endParaRPr>
          </a:p>
          <a:p>
            <a:pPr marL="800100" lvl="1" indent="-342900" algn="l">
              <a:buFont typeface="Wingdings" panose="05000000000000000000" pitchFamily="2" charset="2"/>
              <a:buChar char="n"/>
            </a:pPr>
            <a:r>
              <a:rPr kumimoji="1" lang="ja-JP" altLang="en-US" sz="2400" dirty="0" smtClean="0">
                <a:solidFill>
                  <a:schemeClr val="tx1"/>
                </a:solidFill>
                <a:hlinkClick r:id="rId5" action="ppaction://hlinksldjump"/>
              </a:rPr>
              <a:t>債権譲渡の対抗要件</a:t>
            </a:r>
            <a:endParaRPr kumimoji="1" lang="ja-JP" altLang="en-US" sz="2400" dirty="0" smtClean="0">
              <a:solidFill>
                <a:schemeClr val="tx1"/>
              </a:solidFill>
            </a:endParaRPr>
          </a:p>
          <a:p>
            <a:pPr marL="800100" lvl="1" indent="-342900" algn="l">
              <a:buFont typeface="Wingdings" panose="05000000000000000000" pitchFamily="2" charset="2"/>
              <a:buChar char="n"/>
            </a:pPr>
            <a:r>
              <a:rPr lang="ja-JP" altLang="en-US" sz="2400" dirty="0" smtClean="0">
                <a:solidFill>
                  <a:schemeClr val="tx1"/>
                </a:solidFill>
                <a:hlinkClick r:id="" action="ppaction://noaction"/>
              </a:rPr>
              <a:t>第三者のためにする契約による債権譲渡</a:t>
            </a:r>
            <a:endParaRPr lang="en-US" altLang="ja-JP" sz="2400" dirty="0" smtClean="0">
              <a:solidFill>
                <a:schemeClr val="tx1"/>
              </a:solidFill>
            </a:endParaRPr>
          </a:p>
        </p:txBody>
      </p:sp>
      <p:sp>
        <p:nvSpPr>
          <p:cNvPr id="5" name="日付プレースホルダー 4"/>
          <p:cNvSpPr>
            <a:spLocks noGrp="1"/>
          </p:cNvSpPr>
          <p:nvPr>
            <p:ph type="dt" sz="half" idx="10"/>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14202805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75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債権譲渡の意義</a:t>
            </a:r>
            <a:endParaRPr kumimoji="1" lang="ja-JP" altLang="en-US" dirty="0"/>
          </a:p>
        </p:txBody>
      </p:sp>
      <p:sp>
        <p:nvSpPr>
          <p:cNvPr id="6" name="コンテンツ プレースホルダー 5"/>
          <p:cNvSpPr>
            <a:spLocks noGrp="1"/>
          </p:cNvSpPr>
          <p:nvPr>
            <p:ph idx="1"/>
          </p:nvPr>
        </p:nvSpPr>
        <p:spPr/>
        <p:txBody>
          <a:bodyPr>
            <a:normAutofit fontScale="77500" lnSpcReduction="20000"/>
          </a:bodyPr>
          <a:lstStyle/>
          <a:p>
            <a:pPr>
              <a:lnSpc>
                <a:spcPct val="120000"/>
              </a:lnSpc>
            </a:pPr>
            <a:r>
              <a:rPr kumimoji="1" lang="ja-JP" altLang="en-US" dirty="0" smtClean="0"/>
              <a:t>債権譲渡の意味</a:t>
            </a:r>
            <a:endParaRPr kumimoji="1" lang="en-US" altLang="ja-JP" dirty="0" smtClean="0"/>
          </a:p>
          <a:p>
            <a:pPr lvl="1">
              <a:lnSpc>
                <a:spcPct val="120000"/>
              </a:lnSpc>
            </a:pPr>
            <a:r>
              <a:rPr kumimoji="1" lang="ja-JP" altLang="en-US" dirty="0" smtClean="0"/>
              <a:t>債権譲渡があると，債権は，同一性を保ったまま，債権者である譲渡人から譲受人に移転する。</a:t>
            </a:r>
            <a:endParaRPr kumimoji="1" lang="en-US" altLang="ja-JP" dirty="0" smtClean="0"/>
          </a:p>
          <a:p>
            <a:pPr lvl="1">
              <a:lnSpc>
                <a:spcPct val="120000"/>
              </a:lnSpc>
            </a:pPr>
            <a:r>
              <a:rPr lang="ja-JP" altLang="en-US" dirty="0"/>
              <a:t>債権譲渡</a:t>
            </a:r>
            <a:r>
              <a:rPr lang="ja-JP" altLang="en-US" dirty="0" smtClean="0"/>
              <a:t>は，通常は，債務者の意思とは無関係に，譲渡人と譲受人の間の契約によって行われる。</a:t>
            </a:r>
            <a:endParaRPr lang="en-US" altLang="ja-JP" dirty="0" smtClean="0"/>
          </a:p>
          <a:p>
            <a:pPr lvl="2">
              <a:lnSpc>
                <a:spcPct val="120000"/>
              </a:lnSpc>
            </a:pPr>
            <a:r>
              <a:rPr lang="ja-JP" altLang="en-US" dirty="0" smtClean="0"/>
              <a:t>例外的に，債務者と譲渡人との間の</a:t>
            </a:r>
            <a:r>
              <a:rPr lang="ja-JP" altLang="en-US" dirty="0"/>
              <a:t>第三者のためにする契約に</a:t>
            </a:r>
            <a:r>
              <a:rPr lang="ja-JP" altLang="en-US" dirty="0" smtClean="0"/>
              <a:t>よって行われる。</a:t>
            </a:r>
            <a:endParaRPr lang="en-US" altLang="ja-JP" dirty="0" smtClean="0"/>
          </a:p>
          <a:p>
            <a:pPr lvl="1">
              <a:lnSpc>
                <a:spcPct val="120000"/>
              </a:lnSpc>
            </a:pPr>
            <a:r>
              <a:rPr kumimoji="1" lang="ja-JP" altLang="en-US" dirty="0"/>
              <a:t>そこ</a:t>
            </a:r>
            <a:r>
              <a:rPr kumimoji="1" lang="ja-JP" altLang="en-US" dirty="0" smtClean="0"/>
              <a:t>で，民法</a:t>
            </a:r>
            <a:r>
              <a:rPr kumimoji="1" lang="en-US" altLang="ja-JP" dirty="0" smtClean="0"/>
              <a:t>468</a:t>
            </a:r>
            <a:r>
              <a:rPr kumimoji="1" lang="ja-JP" altLang="en-US" dirty="0" smtClean="0"/>
              <a:t>条</a:t>
            </a:r>
            <a:r>
              <a:rPr kumimoji="1" lang="en-US" altLang="ja-JP" dirty="0" smtClean="0"/>
              <a:t>2</a:t>
            </a:r>
            <a:r>
              <a:rPr kumimoji="1" lang="ja-JP" altLang="en-US" dirty="0" smtClean="0"/>
              <a:t>項（民法（債権関係）改正案では，</a:t>
            </a:r>
            <a:r>
              <a:rPr kumimoji="1" lang="en-US" altLang="ja-JP" dirty="0" smtClean="0"/>
              <a:t>468</a:t>
            </a:r>
            <a:r>
              <a:rPr kumimoji="1" lang="ja-JP" altLang="en-US" dirty="0" smtClean="0"/>
              <a:t>条</a:t>
            </a:r>
            <a:r>
              <a:rPr kumimoji="1" lang="en-US" altLang="ja-JP" dirty="0" smtClean="0"/>
              <a:t>1</a:t>
            </a:r>
            <a:r>
              <a:rPr kumimoji="1" lang="ja-JP" altLang="en-US" dirty="0" smtClean="0"/>
              <a:t>項）は，債権譲渡によって，債務者が譲渡前より不利な地位に置かれることがないように，債務者は譲渡人に対して生じている抗弁をもって，譲受人に対抗できることを規定している。</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553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1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債権譲渡禁止特約（</a:t>
            </a:r>
            <a:r>
              <a:rPr kumimoji="1" lang="en-US" altLang="ja-JP" dirty="0" smtClean="0"/>
              <a:t>1/4</a:t>
            </a:r>
            <a:r>
              <a:rPr kumimoji="1" lang="ja-JP" altLang="en-US" dirty="0" smtClean="0"/>
              <a:t>）</a:t>
            </a:r>
            <a:r>
              <a:rPr kumimoji="1" lang="en-US" altLang="ja-JP" dirty="0" smtClean="0"/>
              <a:t/>
            </a:r>
            <a:br>
              <a:rPr kumimoji="1" lang="en-US" altLang="ja-JP" dirty="0" smtClean="0"/>
            </a:br>
            <a:r>
              <a:rPr kumimoji="1" lang="ja-JP" altLang="en-US" sz="4000" dirty="0" smtClean="0"/>
              <a:t>意義と機能</a:t>
            </a:r>
            <a:endParaRPr kumimoji="1" lang="ja-JP" altLang="en-US" sz="4000" dirty="0"/>
          </a:p>
        </p:txBody>
      </p:sp>
      <p:sp>
        <p:nvSpPr>
          <p:cNvPr id="3" name="コンテンツ プレースホルダー 2"/>
          <p:cNvSpPr>
            <a:spLocks noGrp="1"/>
          </p:cNvSpPr>
          <p:nvPr>
            <p:ph idx="1"/>
          </p:nvPr>
        </p:nvSpPr>
        <p:spPr/>
        <p:txBody>
          <a:bodyPr>
            <a:normAutofit/>
          </a:bodyPr>
          <a:lstStyle/>
          <a:p>
            <a:r>
              <a:rPr kumimoji="1" lang="ja-JP" altLang="en-US" sz="2000" dirty="0" smtClean="0"/>
              <a:t>債権譲渡禁止特約の意義と機能</a:t>
            </a:r>
            <a:endParaRPr kumimoji="1" lang="en-US" altLang="ja-JP" sz="2000" dirty="0" smtClean="0"/>
          </a:p>
          <a:p>
            <a:pPr lvl="1"/>
            <a:r>
              <a:rPr lang="ja-JP" altLang="en-US" sz="1800" dirty="0"/>
              <a:t>債権は自由に譲渡できるのが原則だが，債権者と債務者との合意で債権の譲渡を禁止することができる（譲渡禁止特約）</a:t>
            </a:r>
            <a:r>
              <a:rPr lang="ja-JP" altLang="en-US" sz="1800" dirty="0" smtClean="0"/>
              <a:t>。</a:t>
            </a:r>
            <a:endParaRPr lang="en-US" altLang="ja-JP" sz="1800" dirty="0" smtClean="0"/>
          </a:p>
          <a:p>
            <a:pPr lvl="1"/>
            <a:r>
              <a:rPr lang="ja-JP" altLang="en-US" sz="1800" dirty="0" smtClean="0"/>
              <a:t>譲渡禁止特約は，もともとは，債権</a:t>
            </a:r>
            <a:r>
              <a:rPr lang="ja-JP" altLang="en-US" sz="1800" dirty="0"/>
              <a:t>が譲渡されることにより弁済する相手が変わってしまう不都合，譲受人に払うべきところを誤って譲渡人に支払ってしまうというリスクを回避するため</a:t>
            </a:r>
            <a:r>
              <a:rPr lang="ja-JP" altLang="en-US" sz="1800" dirty="0" smtClean="0"/>
              <a:t>の債務者保護の制度</a:t>
            </a:r>
            <a:r>
              <a:rPr lang="ja-JP" altLang="en-US" sz="1800" dirty="0"/>
              <a:t>である</a:t>
            </a:r>
            <a:r>
              <a:rPr lang="ja-JP" altLang="en-US" sz="1800" dirty="0" smtClean="0"/>
              <a:t>。</a:t>
            </a:r>
            <a:endParaRPr lang="en-US" altLang="ja-JP" sz="1800" dirty="0" smtClean="0"/>
          </a:p>
          <a:p>
            <a:r>
              <a:rPr kumimoji="1" lang="ja-JP" altLang="en-US" sz="2000" dirty="0"/>
              <a:t>禁止特約</a:t>
            </a:r>
            <a:r>
              <a:rPr kumimoji="1" lang="ja-JP" altLang="en-US" sz="2000" dirty="0" smtClean="0"/>
              <a:t>の機能の変化</a:t>
            </a:r>
            <a:endParaRPr kumimoji="1" lang="en-US" altLang="ja-JP" sz="2000" dirty="0" smtClean="0"/>
          </a:p>
          <a:p>
            <a:pPr lvl="1"/>
            <a:r>
              <a:rPr lang="ja-JP" altLang="en-US" sz="1800" dirty="0"/>
              <a:t>最近</a:t>
            </a:r>
            <a:r>
              <a:rPr lang="ja-JP" altLang="en-US" sz="1800" dirty="0" smtClean="0"/>
              <a:t>は，必ず</a:t>
            </a:r>
            <a:r>
              <a:rPr lang="ja-JP" altLang="en-US" sz="1800" dirty="0"/>
              <a:t>しも弱い立場といえない債務者（例えば，請負代金の債務者である地方公共団体，預金債権の債務者である銀行など）</a:t>
            </a:r>
            <a:r>
              <a:rPr lang="ja-JP" altLang="en-US" sz="1800" dirty="0" smtClean="0"/>
              <a:t>が，これ</a:t>
            </a:r>
            <a:r>
              <a:rPr lang="ja-JP" altLang="en-US" sz="1800" dirty="0"/>
              <a:t>までの慣習や事務の繁雑さを避けるといった自己の利便を図る目的で利用する</a:t>
            </a:r>
            <a:r>
              <a:rPr lang="ja-JP" altLang="en-US" sz="1800" dirty="0" smtClean="0"/>
              <a:t>例が少なく</a:t>
            </a:r>
            <a:r>
              <a:rPr lang="ja-JP" altLang="en-US" sz="1800" dirty="0"/>
              <a:t>ない</a:t>
            </a:r>
            <a:r>
              <a:rPr lang="ja-JP" altLang="en-US" sz="1800" dirty="0" smtClean="0"/>
              <a:t>。</a:t>
            </a:r>
            <a:endParaRPr lang="en-US" altLang="ja-JP" sz="1800" dirty="0" smtClean="0"/>
          </a:p>
          <a:p>
            <a:pPr lvl="1"/>
            <a:r>
              <a:rPr lang="ja-JP" altLang="en-US" sz="1800" dirty="0"/>
              <a:t>例えば，地方公共団体の工事を請け負った請負業者が請負代金債権を第三者に譲り渡すことで直ちに資金を得たいと思っても，譲渡禁止特約があることによってこれを実行できないと</a:t>
            </a:r>
            <a:r>
              <a:rPr lang="ja-JP" altLang="en-US" sz="1800" dirty="0" smtClean="0"/>
              <a:t>いう，強い債務者を保護し，弱い立場にある債権者に不都合が生じるという問題</a:t>
            </a:r>
            <a:r>
              <a:rPr lang="ja-JP" altLang="en-US" sz="1800" dirty="0"/>
              <a:t>が生じている。</a:t>
            </a:r>
            <a:endParaRPr kumimoji="1" lang="ja-JP" altLang="en-US" sz="1800" dirty="0"/>
          </a:p>
        </p:txBody>
      </p:sp>
      <p:sp>
        <p:nvSpPr>
          <p:cNvPr id="4" name="日付プレースホルダー 3"/>
          <p:cNvSpPr>
            <a:spLocks noGrp="1"/>
          </p:cNvSpPr>
          <p:nvPr>
            <p:ph type="dt" sz="half" idx="10"/>
          </p:nvPr>
        </p:nvSpPr>
        <p:spPr/>
        <p:txBody>
          <a:bodyPr/>
          <a:lstStyle/>
          <a:p>
            <a:r>
              <a:rPr kumimoji="1" lang="en-US" altLang="ja-JP" smtClean="0"/>
              <a:t>2015/9/29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303822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1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債権譲渡禁止特約（</a:t>
            </a:r>
            <a:r>
              <a:rPr kumimoji="1" lang="en-US" altLang="ja-JP" dirty="0" smtClean="0"/>
              <a:t>2/4</a:t>
            </a:r>
            <a:r>
              <a:rPr kumimoji="1" lang="ja-JP" altLang="en-US" dirty="0" smtClean="0"/>
              <a:t>）</a:t>
            </a:r>
            <a:r>
              <a:rPr kumimoji="1" lang="en-US" altLang="ja-JP" dirty="0" smtClean="0"/>
              <a:t/>
            </a:r>
            <a:br>
              <a:rPr kumimoji="1" lang="en-US" altLang="ja-JP" dirty="0" smtClean="0"/>
            </a:br>
            <a:r>
              <a:rPr kumimoji="1" lang="ja-JP" altLang="en-US" sz="4000" dirty="0" smtClean="0"/>
              <a:t>条文と判例の変遷</a:t>
            </a:r>
            <a:endParaRPr kumimoji="1" lang="ja-JP" altLang="en-US" sz="4000" dirty="0"/>
          </a:p>
        </p:txBody>
      </p:sp>
      <p:sp>
        <p:nvSpPr>
          <p:cNvPr id="3" name="コンテンツ プレースホルダー 2"/>
          <p:cNvSpPr>
            <a:spLocks noGrp="1"/>
          </p:cNvSpPr>
          <p:nvPr>
            <p:ph sz="half" idx="1"/>
          </p:nvPr>
        </p:nvSpPr>
        <p:spPr/>
        <p:txBody>
          <a:bodyPr>
            <a:noAutofit/>
          </a:bodyPr>
          <a:lstStyle/>
          <a:p>
            <a:r>
              <a:rPr lang="ja-JP" altLang="en-US" sz="1800" b="1" dirty="0"/>
              <a:t>第</a:t>
            </a:r>
            <a:r>
              <a:rPr lang="en-US" altLang="ja-JP" sz="1800" b="1" dirty="0"/>
              <a:t>466</a:t>
            </a:r>
            <a:r>
              <a:rPr lang="ja-JP" altLang="en-US" sz="1800" b="1" dirty="0"/>
              <a:t>条</a:t>
            </a:r>
            <a:r>
              <a:rPr lang="ja-JP" altLang="en-US" sz="1800" dirty="0"/>
              <a:t>（債権の譲渡性</a:t>
            </a:r>
            <a:r>
              <a:rPr lang="ja-JP" altLang="en-US" sz="1800" dirty="0" smtClean="0"/>
              <a:t>）</a:t>
            </a:r>
            <a:endParaRPr lang="en-US" altLang="ja-JP" sz="1800" dirty="0" smtClean="0"/>
          </a:p>
          <a:p>
            <a:pPr lvl="1"/>
            <a:r>
              <a:rPr lang="ja-JP" altLang="en-US" sz="1400" dirty="0" smtClean="0"/>
              <a:t>①</a:t>
            </a:r>
            <a:r>
              <a:rPr lang="ja-JP" altLang="en-US" sz="1400" dirty="0"/>
              <a:t>債権は，譲り渡すことができる。ただし，その性質がこれを許さないときは，この限りでない</a:t>
            </a:r>
            <a:r>
              <a:rPr lang="ja-JP" altLang="en-US" sz="1400" dirty="0" smtClean="0"/>
              <a:t>。</a:t>
            </a:r>
            <a:endParaRPr lang="en-US" altLang="ja-JP" sz="1400" dirty="0" smtClean="0"/>
          </a:p>
          <a:p>
            <a:pPr lvl="1"/>
            <a:r>
              <a:rPr lang="ja-JP" altLang="en-US" sz="1400" dirty="0" smtClean="0"/>
              <a:t>②</a:t>
            </a:r>
            <a:r>
              <a:rPr lang="ja-JP" altLang="en-US" sz="1400" dirty="0"/>
              <a:t>前項の規定は，当事者が反対の意思を表示した場合には，適用しない。ただし，その意思表示は，善意の第三者に対抗することができない。</a:t>
            </a:r>
            <a:endParaRPr kumimoji="1" lang="en-US" altLang="ja-JP" sz="1400" dirty="0" smtClean="0"/>
          </a:p>
          <a:p>
            <a:r>
              <a:rPr kumimoji="1" lang="ja-JP" altLang="en-US" sz="1800" dirty="0" smtClean="0"/>
              <a:t>債権差押えがなされた場合</a:t>
            </a:r>
            <a:endParaRPr kumimoji="1" lang="en-US" altLang="ja-JP" sz="1800" dirty="0" smtClean="0"/>
          </a:p>
          <a:p>
            <a:pPr lvl="1"/>
            <a:r>
              <a:rPr lang="ja-JP" altLang="en-US" sz="1600" dirty="0" smtClean="0"/>
              <a:t>最一判昭</a:t>
            </a:r>
            <a:r>
              <a:rPr lang="en-US" altLang="ja-JP" sz="1600" dirty="0" smtClean="0"/>
              <a:t>49</a:t>
            </a:r>
            <a:r>
              <a:rPr lang="ja-JP" altLang="en-US" sz="1600" dirty="0" smtClean="0"/>
              <a:t>・</a:t>
            </a:r>
            <a:r>
              <a:rPr lang="en-US" altLang="ja-JP" sz="1600" dirty="0" smtClean="0"/>
              <a:t>3</a:t>
            </a:r>
            <a:r>
              <a:rPr lang="ja-JP" altLang="en-US" sz="1600" dirty="0" smtClean="0"/>
              <a:t>・</a:t>
            </a:r>
            <a:r>
              <a:rPr lang="en-US" altLang="ja-JP" sz="1600" dirty="0" smtClean="0"/>
              <a:t>7</a:t>
            </a:r>
            <a:r>
              <a:rPr lang="ja-JP" altLang="en-US" sz="1600" dirty="0"/>
              <a:t>民集</a:t>
            </a:r>
            <a:r>
              <a:rPr lang="en-US" altLang="ja-JP" sz="1600" dirty="0"/>
              <a:t>28</a:t>
            </a:r>
            <a:r>
              <a:rPr lang="ja-JP" altLang="en-US" sz="1600" dirty="0"/>
              <a:t>巻</a:t>
            </a:r>
            <a:r>
              <a:rPr lang="en-US" altLang="ja-JP" sz="1600" dirty="0"/>
              <a:t>2</a:t>
            </a:r>
            <a:r>
              <a:rPr lang="ja-JP" altLang="en-US" sz="1600" dirty="0"/>
              <a:t>号</a:t>
            </a:r>
            <a:r>
              <a:rPr lang="en-US" altLang="ja-JP" sz="1600" dirty="0"/>
              <a:t>174</a:t>
            </a:r>
            <a:r>
              <a:rPr lang="ja-JP" altLang="en-US" sz="1600" dirty="0"/>
              <a:t>頁</a:t>
            </a:r>
            <a:endParaRPr lang="en-US" altLang="ja-JP" sz="1600" dirty="0" smtClean="0"/>
          </a:p>
          <a:p>
            <a:pPr lvl="2"/>
            <a:r>
              <a:rPr lang="ja-JP" altLang="en-US" sz="1400" dirty="0"/>
              <a:t>債権</a:t>
            </a:r>
            <a:r>
              <a:rPr lang="ja-JP" altLang="en-US" sz="1400" dirty="0" smtClean="0"/>
              <a:t>譲渡と債権差押えは，同等であり，その優劣は，対抗問題の先後による。</a:t>
            </a:r>
            <a:endParaRPr lang="en-US" altLang="ja-JP" sz="1400" dirty="0" smtClean="0"/>
          </a:p>
          <a:p>
            <a:pPr lvl="1"/>
            <a:r>
              <a:rPr lang="ja-JP" altLang="en-US" sz="1600" dirty="0" smtClean="0"/>
              <a:t>最二判昭</a:t>
            </a:r>
            <a:r>
              <a:rPr lang="en-US" altLang="ja-JP" sz="1600" dirty="0" smtClean="0"/>
              <a:t>45</a:t>
            </a:r>
            <a:r>
              <a:rPr lang="ja-JP" altLang="en-US" sz="1600" dirty="0" smtClean="0"/>
              <a:t>・</a:t>
            </a:r>
            <a:r>
              <a:rPr lang="en-US" altLang="ja-JP" sz="1600" dirty="0" smtClean="0"/>
              <a:t>4</a:t>
            </a:r>
            <a:r>
              <a:rPr lang="ja-JP" altLang="en-US" sz="1600" dirty="0" smtClean="0"/>
              <a:t>・</a:t>
            </a:r>
            <a:r>
              <a:rPr lang="en-US" altLang="ja-JP" sz="1600" dirty="0" smtClean="0"/>
              <a:t>10</a:t>
            </a:r>
            <a:r>
              <a:rPr lang="ja-JP" altLang="en-US" sz="1600" dirty="0" smtClean="0"/>
              <a:t>民集</a:t>
            </a:r>
            <a:r>
              <a:rPr lang="en-US" altLang="ja-JP" sz="1600" dirty="0" smtClean="0"/>
              <a:t>24</a:t>
            </a:r>
            <a:r>
              <a:rPr lang="ja-JP" altLang="en-US" sz="1600" dirty="0" smtClean="0"/>
              <a:t>巻</a:t>
            </a:r>
            <a:r>
              <a:rPr lang="en-US" altLang="ja-JP" sz="1600" dirty="0" smtClean="0"/>
              <a:t>4</a:t>
            </a:r>
            <a:r>
              <a:rPr lang="ja-JP" altLang="en-US" sz="1600" dirty="0" smtClean="0"/>
              <a:t>号</a:t>
            </a:r>
            <a:r>
              <a:rPr lang="en-US" altLang="ja-JP" sz="1600" dirty="0" smtClean="0"/>
              <a:t>240</a:t>
            </a:r>
            <a:r>
              <a:rPr lang="ja-JP" altLang="en-US" sz="1600" dirty="0" smtClean="0"/>
              <a:t>頁</a:t>
            </a:r>
            <a:endParaRPr lang="en-US" altLang="ja-JP" sz="1600" dirty="0" smtClean="0"/>
          </a:p>
          <a:p>
            <a:pPr lvl="2"/>
            <a:r>
              <a:rPr lang="ja-JP" altLang="en-US" sz="1400" dirty="0"/>
              <a:t>債権</a:t>
            </a:r>
            <a:r>
              <a:rPr lang="ja-JP" altLang="en-US" sz="1400" dirty="0" smtClean="0"/>
              <a:t>が差し押さえられた場合には，民法</a:t>
            </a:r>
            <a:r>
              <a:rPr lang="en-US" altLang="ja-JP" sz="1400" dirty="0" smtClean="0"/>
              <a:t>466</a:t>
            </a:r>
            <a:r>
              <a:rPr lang="ja-JP" altLang="en-US" sz="1400" dirty="0" smtClean="0"/>
              <a:t>条</a:t>
            </a:r>
            <a:r>
              <a:rPr lang="en-US" altLang="ja-JP" sz="1400" dirty="0" smtClean="0"/>
              <a:t>2</a:t>
            </a:r>
            <a:r>
              <a:rPr lang="ja-JP" altLang="en-US" sz="1400" dirty="0" smtClean="0"/>
              <a:t>項の適用・類推適用はない（差押え禁止債権を創設することになるから）。</a:t>
            </a:r>
            <a:endParaRPr lang="en-US" altLang="ja-JP" sz="1400" dirty="0" smtClean="0"/>
          </a:p>
        </p:txBody>
      </p:sp>
      <p:sp>
        <p:nvSpPr>
          <p:cNvPr id="7" name="コンテンツ プレースホルダー 6"/>
          <p:cNvSpPr>
            <a:spLocks noGrp="1"/>
          </p:cNvSpPr>
          <p:nvPr>
            <p:ph sz="half" idx="2"/>
          </p:nvPr>
        </p:nvSpPr>
        <p:spPr/>
        <p:txBody>
          <a:bodyPr>
            <a:noAutofit/>
          </a:bodyPr>
          <a:lstStyle/>
          <a:p>
            <a:r>
              <a:rPr lang="ja-JP" altLang="en-US" sz="1800" dirty="0"/>
              <a:t>譲受人が善意・無重過失の場合</a:t>
            </a:r>
            <a:endParaRPr lang="en-US" altLang="ja-JP" sz="1800" dirty="0"/>
          </a:p>
          <a:p>
            <a:pPr lvl="1"/>
            <a:r>
              <a:rPr lang="ja-JP" altLang="en-US" sz="1600" dirty="0"/>
              <a:t>最一判昭</a:t>
            </a:r>
            <a:r>
              <a:rPr lang="en-US" altLang="ja-JP" sz="1600" dirty="0"/>
              <a:t>48</a:t>
            </a:r>
            <a:r>
              <a:rPr lang="ja-JP" altLang="en-US" sz="1600" dirty="0"/>
              <a:t>・</a:t>
            </a:r>
            <a:r>
              <a:rPr lang="en-US" altLang="ja-JP" sz="1600" dirty="0"/>
              <a:t>7</a:t>
            </a:r>
            <a:r>
              <a:rPr lang="ja-JP" altLang="en-US" sz="1600" dirty="0"/>
              <a:t>・</a:t>
            </a:r>
            <a:r>
              <a:rPr lang="en-US" altLang="ja-JP" sz="1600" dirty="0"/>
              <a:t>19</a:t>
            </a:r>
            <a:r>
              <a:rPr lang="ja-JP" altLang="en-US" sz="1600" dirty="0"/>
              <a:t>民集</a:t>
            </a:r>
            <a:r>
              <a:rPr lang="en-US" altLang="ja-JP" sz="1600" dirty="0"/>
              <a:t>27</a:t>
            </a:r>
            <a:r>
              <a:rPr lang="ja-JP" altLang="en-US" sz="1600" dirty="0"/>
              <a:t>巻</a:t>
            </a:r>
            <a:r>
              <a:rPr lang="en-US" altLang="ja-JP" sz="1600" dirty="0"/>
              <a:t>7</a:t>
            </a:r>
            <a:r>
              <a:rPr lang="ja-JP" altLang="en-US" sz="1600" dirty="0"/>
              <a:t>号</a:t>
            </a:r>
            <a:r>
              <a:rPr lang="en-US" altLang="ja-JP" sz="1600" dirty="0"/>
              <a:t>823</a:t>
            </a:r>
            <a:r>
              <a:rPr lang="ja-JP" altLang="en-US" sz="1600" dirty="0"/>
              <a:t>頁</a:t>
            </a:r>
            <a:endParaRPr lang="en-US" altLang="ja-JP" sz="1600" dirty="0"/>
          </a:p>
          <a:p>
            <a:pPr lvl="2"/>
            <a:r>
              <a:rPr lang="ja-JP" altLang="en-US" sz="1400" dirty="0"/>
              <a:t>譲受人が債権を取得するには，善意・無過失が要求される。</a:t>
            </a:r>
            <a:endParaRPr lang="en-US" altLang="ja-JP" sz="1400" dirty="0"/>
          </a:p>
          <a:p>
            <a:r>
              <a:rPr kumimoji="1" lang="ja-JP" altLang="en-US" sz="1800" dirty="0" smtClean="0"/>
              <a:t>最一判平</a:t>
            </a:r>
            <a:r>
              <a:rPr kumimoji="1" lang="en-US" altLang="ja-JP" sz="1800" dirty="0" smtClean="0"/>
              <a:t>9</a:t>
            </a:r>
            <a:r>
              <a:rPr kumimoji="1" lang="ja-JP" altLang="en-US" sz="1800" dirty="0" smtClean="0"/>
              <a:t>・</a:t>
            </a:r>
            <a:r>
              <a:rPr kumimoji="1" lang="en-US" altLang="ja-JP" sz="1800" dirty="0" smtClean="0"/>
              <a:t>6</a:t>
            </a:r>
            <a:r>
              <a:rPr kumimoji="1" lang="ja-JP" altLang="en-US" sz="1800" dirty="0" smtClean="0"/>
              <a:t>・</a:t>
            </a:r>
            <a:r>
              <a:rPr kumimoji="1" lang="en-US" altLang="ja-JP" sz="1800" dirty="0" smtClean="0"/>
              <a:t>26</a:t>
            </a:r>
            <a:r>
              <a:rPr kumimoji="1" lang="ja-JP" altLang="en-US" sz="1800" dirty="0" smtClean="0"/>
              <a:t>民集</a:t>
            </a:r>
            <a:r>
              <a:rPr kumimoji="1" lang="en-US" altLang="ja-JP" sz="1800" dirty="0" smtClean="0"/>
              <a:t>51</a:t>
            </a:r>
            <a:r>
              <a:rPr kumimoji="1" lang="ja-JP" altLang="en-US" sz="1800" dirty="0" smtClean="0"/>
              <a:t>巻</a:t>
            </a:r>
            <a:r>
              <a:rPr kumimoji="1" lang="en-US" altLang="ja-JP" sz="1800" dirty="0" smtClean="0"/>
              <a:t>5</a:t>
            </a:r>
            <a:r>
              <a:rPr kumimoji="1" lang="ja-JP" altLang="en-US" sz="1800" dirty="0" smtClean="0"/>
              <a:t>号</a:t>
            </a:r>
            <a:r>
              <a:rPr kumimoji="1" lang="en-US" altLang="ja-JP" sz="1800" dirty="0" smtClean="0"/>
              <a:t>2053</a:t>
            </a:r>
            <a:r>
              <a:rPr kumimoji="1" lang="ja-JP" altLang="en-US" sz="1800" dirty="0" smtClean="0"/>
              <a:t>頁（百選</a:t>
            </a:r>
            <a:r>
              <a:rPr kumimoji="1" lang="en-US" altLang="ja-JP" sz="1800" dirty="0" smtClean="0"/>
              <a:t>Ⅱ26</a:t>
            </a:r>
            <a:r>
              <a:rPr kumimoji="1" lang="ja-JP" altLang="en-US" sz="1800" dirty="0" smtClean="0"/>
              <a:t>事件）</a:t>
            </a:r>
            <a:endParaRPr kumimoji="1" lang="en-US" altLang="ja-JP" sz="1800" dirty="0" smtClean="0"/>
          </a:p>
          <a:p>
            <a:pPr lvl="1"/>
            <a:r>
              <a:rPr lang="ja-JP" altLang="en-US" sz="1600" dirty="0"/>
              <a:t>譲渡</a:t>
            </a:r>
            <a:r>
              <a:rPr lang="ja-JP" altLang="en-US" sz="1600" dirty="0" smtClean="0"/>
              <a:t>禁止の特約のある指名債権について，譲受人が特約の存在につき，悪意又は重過失があった場合でも，その後，債務者が債権の譲渡について承諾を与えたときは，債権譲渡は譲渡の時に遡って有効となる。</a:t>
            </a:r>
            <a:endParaRPr lang="en-US" altLang="ja-JP" sz="1600" dirty="0" smtClean="0"/>
          </a:p>
          <a:p>
            <a:pPr lvl="1"/>
            <a:r>
              <a:rPr lang="ja-JP" altLang="en-US" sz="1600" dirty="0"/>
              <a:t>ただし</a:t>
            </a:r>
            <a:r>
              <a:rPr lang="ja-JP" altLang="en-US" sz="1600" dirty="0" smtClean="0"/>
              <a:t>，民法</a:t>
            </a:r>
            <a:r>
              <a:rPr lang="en-US" altLang="ja-JP" sz="1600" dirty="0" smtClean="0"/>
              <a:t>116</a:t>
            </a:r>
            <a:r>
              <a:rPr lang="ja-JP" altLang="en-US" sz="1600" dirty="0" smtClean="0"/>
              <a:t>条の法意に照らし，承諾の前に差押えをした第三者に対しては，譲受人は，債権譲渡の効力を主張することができない。</a:t>
            </a:r>
            <a:endParaRPr kumimoji="1" lang="ja-JP" altLang="en-US" sz="1600" dirty="0"/>
          </a:p>
        </p:txBody>
      </p:sp>
      <p:sp>
        <p:nvSpPr>
          <p:cNvPr id="4" name="日付プレースホルダー 3"/>
          <p:cNvSpPr>
            <a:spLocks noGrp="1"/>
          </p:cNvSpPr>
          <p:nvPr>
            <p:ph type="dt" sz="half" idx="10"/>
          </p:nvPr>
        </p:nvSpPr>
        <p:spPr/>
        <p:txBody>
          <a:bodyPr/>
          <a:lstStyle/>
          <a:p>
            <a:r>
              <a:rPr kumimoji="1" lang="en-US" altLang="ja-JP" smtClean="0"/>
              <a:t>2015/9/29</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401414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7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up)">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Effect transition="in" filter="wipe(left)">
                                      <p:cBhvr>
                                        <p:cTn id="47" dur="500"/>
                                        <p:tgtEl>
                                          <p:spTgt spid="7">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
                                            <p:txEl>
                                              <p:pRg st="1" end="1"/>
                                            </p:txEl>
                                          </p:spTgt>
                                        </p:tgtEl>
                                        <p:attrNameLst>
                                          <p:attrName>style.visibility</p:attrName>
                                        </p:attrNameLst>
                                      </p:cBhvr>
                                      <p:to>
                                        <p:strVal val="visible"/>
                                      </p:to>
                                    </p:set>
                                    <p:animEffect transition="in" filter="wipe(left)">
                                      <p:cBhvr>
                                        <p:cTn id="52" dur="750"/>
                                        <p:tgtEl>
                                          <p:spTgt spid="7">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7">
                                            <p:txEl>
                                              <p:pRg st="2" end="2"/>
                                            </p:txEl>
                                          </p:spTgt>
                                        </p:tgtEl>
                                        <p:attrNameLst>
                                          <p:attrName>style.visibility</p:attrName>
                                        </p:attrNameLst>
                                      </p:cBhvr>
                                      <p:to>
                                        <p:strVal val="visible"/>
                                      </p:to>
                                    </p:set>
                                    <p:animEffect transition="in" filter="wipe(up)">
                                      <p:cBhvr>
                                        <p:cTn id="57" dur="1000"/>
                                        <p:tgtEl>
                                          <p:spTgt spid="7">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childTnLst>
                                    <p:set>
                                      <p:cBhvr>
                                        <p:cTn id="61" dur="1" fill="hold">
                                          <p:stCondLst>
                                            <p:cond delay="0"/>
                                          </p:stCondLst>
                                        </p:cTn>
                                        <p:tgtEl>
                                          <p:spTgt spid="7">
                                            <p:txEl>
                                              <p:pRg st="3" end="3"/>
                                            </p:txEl>
                                          </p:spTgt>
                                        </p:tgtEl>
                                        <p:attrNameLst>
                                          <p:attrName>style.visibility</p:attrName>
                                        </p:attrNameLst>
                                      </p:cBhvr>
                                      <p:to>
                                        <p:strVal val="visible"/>
                                      </p:to>
                                    </p:set>
                                    <p:animEffect transition="in" filter="wipe(up)">
                                      <p:cBhvr>
                                        <p:cTn id="62" dur="1000"/>
                                        <p:tgtEl>
                                          <p:spTgt spid="7">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7">
                                            <p:txEl>
                                              <p:pRg st="4" end="4"/>
                                            </p:txEl>
                                          </p:spTgt>
                                        </p:tgtEl>
                                        <p:attrNameLst>
                                          <p:attrName>style.visibility</p:attrName>
                                        </p:attrNameLst>
                                      </p:cBhvr>
                                      <p:to>
                                        <p:strVal val="visible"/>
                                      </p:to>
                                    </p:set>
                                    <p:animEffect transition="in" filter="wipe(up)">
                                      <p:cBhvr>
                                        <p:cTn id="67" dur="2000"/>
                                        <p:tgtEl>
                                          <p:spTgt spid="7">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7">
                                            <p:txEl>
                                              <p:pRg st="5" end="5"/>
                                            </p:txEl>
                                          </p:spTgt>
                                        </p:tgtEl>
                                        <p:attrNameLst>
                                          <p:attrName>style.visibility</p:attrName>
                                        </p:attrNameLst>
                                      </p:cBhvr>
                                      <p:to>
                                        <p:strVal val="visible"/>
                                      </p:to>
                                    </p:set>
                                    <p:animEffect transition="in" filter="wipe(up)">
                                      <p:cBhvr>
                                        <p:cTn id="72" dur="1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Autofit/>
          </a:bodyPr>
          <a:lstStyle/>
          <a:p>
            <a:r>
              <a:rPr lang="ja-JP" altLang="en-US" sz="4000" dirty="0"/>
              <a:t>債権譲渡禁止特約</a:t>
            </a:r>
            <a:r>
              <a:rPr lang="ja-JP" altLang="en-US" sz="4000" dirty="0" smtClean="0"/>
              <a:t>（</a:t>
            </a:r>
            <a:r>
              <a:rPr lang="en-US" altLang="ja-JP" sz="4000" dirty="0" smtClean="0"/>
              <a:t>3/4</a:t>
            </a:r>
            <a:r>
              <a:rPr lang="ja-JP" altLang="en-US" sz="4000" dirty="0"/>
              <a:t>） </a:t>
            </a:r>
            <a:r>
              <a:rPr lang="en-US" altLang="ja-JP" sz="2800" dirty="0" smtClean="0"/>
              <a:t/>
            </a:r>
            <a:br>
              <a:rPr lang="en-US" altLang="ja-JP" sz="2800" dirty="0" smtClean="0"/>
            </a:br>
            <a:r>
              <a:rPr lang="ja-JP" altLang="en-US" sz="2800" dirty="0" smtClean="0"/>
              <a:t>最高裁平成</a:t>
            </a:r>
            <a:r>
              <a:rPr lang="en-US" altLang="ja-JP" sz="2800" dirty="0" smtClean="0"/>
              <a:t>9</a:t>
            </a:r>
            <a:r>
              <a:rPr lang="ja-JP" altLang="en-US" sz="2800" dirty="0" smtClean="0"/>
              <a:t>年判決</a:t>
            </a:r>
            <a:r>
              <a:rPr lang="en-US" altLang="ja-JP" sz="2800" dirty="0" smtClean="0"/>
              <a:t>〔</a:t>
            </a:r>
            <a:r>
              <a:rPr lang="ja-JP" altLang="en-US" sz="2800" dirty="0" smtClean="0"/>
              <a:t>百選</a:t>
            </a:r>
            <a:r>
              <a:rPr lang="en-US" altLang="ja-JP" sz="2800" dirty="0"/>
              <a:t>Ⅱ26</a:t>
            </a:r>
            <a:r>
              <a:rPr lang="ja-JP" altLang="en-US" sz="2800" dirty="0" smtClean="0"/>
              <a:t>事件</a:t>
            </a:r>
            <a:r>
              <a:rPr lang="en-US" altLang="ja-JP" sz="2800" dirty="0" smtClean="0"/>
              <a:t>〕</a:t>
            </a:r>
            <a:r>
              <a:rPr lang="ja-JP" altLang="en-US" sz="2800" dirty="0" smtClean="0"/>
              <a:t>の事案と問題点</a:t>
            </a:r>
            <a:endParaRPr kumimoji="1" lang="ja-JP" altLang="en-US" sz="2800" dirty="0"/>
          </a:p>
        </p:txBody>
      </p:sp>
      <p:sp>
        <p:nvSpPr>
          <p:cNvPr id="5" name="日付プレースホルダー 4"/>
          <p:cNvSpPr>
            <a:spLocks noGrp="1"/>
          </p:cNvSpPr>
          <p:nvPr>
            <p:ph type="dt" sz="half" idx="10"/>
          </p:nvPr>
        </p:nvSpPr>
        <p:spPr/>
        <p:txBody>
          <a:bodyPr/>
          <a:lstStyle/>
          <a:p>
            <a:r>
              <a:rPr kumimoji="1" lang="en-US" altLang="ja-JP" smtClean="0"/>
              <a:t>2015/9/29</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
        <p:nvSpPr>
          <p:cNvPr id="9" name="右矢印 8"/>
          <p:cNvSpPr/>
          <p:nvPr/>
        </p:nvSpPr>
        <p:spPr>
          <a:xfrm>
            <a:off x="2312103" y="1542390"/>
            <a:ext cx="1215782" cy="79461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　債権</a:t>
            </a:r>
            <a:endParaRPr kumimoji="1" lang="ja-JP" altLang="en-US" dirty="0"/>
          </a:p>
        </p:txBody>
      </p:sp>
      <p:sp>
        <p:nvSpPr>
          <p:cNvPr id="10" name="下矢印 9"/>
          <p:cNvSpPr/>
          <p:nvPr/>
        </p:nvSpPr>
        <p:spPr>
          <a:xfrm>
            <a:off x="4067944" y="2253178"/>
            <a:ext cx="936104" cy="1987937"/>
          </a:xfrm>
          <a:prstGeom prst="downArrow">
            <a:avLst/>
          </a:prstGeom>
          <a:ln>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lnSpc>
                <a:spcPts val="1800"/>
              </a:lnSpc>
            </a:pPr>
            <a:r>
              <a:rPr kumimoji="1" lang="ja-JP" altLang="en-US" sz="1600" dirty="0" smtClean="0">
                <a:solidFill>
                  <a:schemeClr val="tx1">
                    <a:lumMod val="65000"/>
                    <a:lumOff val="35000"/>
                  </a:schemeClr>
                </a:solidFill>
              </a:rPr>
              <a:t>　①譲渡禁止債権</a:t>
            </a:r>
            <a:endParaRPr kumimoji="1" lang="ja-JP" altLang="en-US" sz="1600" dirty="0">
              <a:solidFill>
                <a:schemeClr val="tx1">
                  <a:lumMod val="65000"/>
                  <a:lumOff val="35000"/>
                </a:schemeClr>
              </a:solidFill>
            </a:endParaRPr>
          </a:p>
        </p:txBody>
      </p:sp>
      <p:sp>
        <p:nvSpPr>
          <p:cNvPr id="11" name="円弧 10"/>
          <p:cNvSpPr/>
          <p:nvPr/>
        </p:nvSpPr>
        <p:spPr>
          <a:xfrm rot="19708427">
            <a:off x="3124863" y="2777045"/>
            <a:ext cx="1402590" cy="914400"/>
          </a:xfrm>
          <a:prstGeom prst="arc">
            <a:avLst>
              <a:gd name="adj1" fmla="val 12558608"/>
              <a:gd name="adj2" fmla="val 20779358"/>
            </a:avLst>
          </a:prstGeom>
          <a:ln w="38100">
            <a:prstDash val="sysDot"/>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左矢印 11"/>
          <p:cNvSpPr/>
          <p:nvPr/>
        </p:nvSpPr>
        <p:spPr>
          <a:xfrm>
            <a:off x="5454757" y="1561929"/>
            <a:ext cx="1185145" cy="775076"/>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債権</a:t>
            </a:r>
            <a:endParaRPr kumimoji="1" lang="ja-JP" altLang="en-US" dirty="0"/>
          </a:p>
        </p:txBody>
      </p:sp>
      <p:sp>
        <p:nvSpPr>
          <p:cNvPr id="13" name="左矢印 12"/>
          <p:cNvSpPr/>
          <p:nvPr/>
        </p:nvSpPr>
        <p:spPr>
          <a:xfrm rot="20245611">
            <a:off x="4670574" y="2489216"/>
            <a:ext cx="2929733" cy="701009"/>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④押命令送達</a:t>
            </a:r>
            <a:endParaRPr kumimoji="1" lang="ja-JP" altLang="en-US" dirty="0"/>
          </a:p>
        </p:txBody>
      </p:sp>
      <p:sp>
        <p:nvSpPr>
          <p:cNvPr id="14" name="円/楕円 13"/>
          <p:cNvSpPr/>
          <p:nvPr/>
        </p:nvSpPr>
        <p:spPr>
          <a:xfrm>
            <a:off x="6639903" y="1470382"/>
            <a:ext cx="1892537" cy="95050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債権者</a:t>
            </a:r>
            <a:endParaRPr lang="en-US" altLang="ja-JP" dirty="0" smtClean="0"/>
          </a:p>
          <a:p>
            <a:pPr algn="ctr"/>
            <a:r>
              <a:rPr kumimoji="1" lang="en-US" altLang="ja-JP" b="1" dirty="0">
                <a:latin typeface="Times New Roman" pitchFamily="18" charset="0"/>
                <a:cs typeface="Times New Roman" pitchFamily="18" charset="0"/>
              </a:rPr>
              <a:t>Y</a:t>
            </a:r>
            <a:endParaRPr kumimoji="1" lang="en-US" altLang="ja-JP" b="1" dirty="0" smtClean="0">
              <a:latin typeface="Times New Roman" pitchFamily="18" charset="0"/>
              <a:cs typeface="Times New Roman" pitchFamily="18" charset="0"/>
            </a:endParaRPr>
          </a:p>
        </p:txBody>
      </p:sp>
      <p:sp>
        <p:nvSpPr>
          <p:cNvPr id="15" name="右矢印 14"/>
          <p:cNvSpPr/>
          <p:nvPr/>
        </p:nvSpPr>
        <p:spPr>
          <a:xfrm rot="3014426">
            <a:off x="1108482" y="2996684"/>
            <a:ext cx="2996981" cy="879883"/>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③譲渡通知到達</a:t>
            </a:r>
            <a:endParaRPr kumimoji="1" lang="ja-JP" altLang="en-US" dirty="0"/>
          </a:p>
        </p:txBody>
      </p:sp>
      <p:sp>
        <p:nvSpPr>
          <p:cNvPr id="16" name="下矢印 15"/>
          <p:cNvSpPr/>
          <p:nvPr/>
        </p:nvSpPr>
        <p:spPr>
          <a:xfrm>
            <a:off x="3995936" y="1560670"/>
            <a:ext cx="936104" cy="267794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lnSpc>
                <a:spcPts val="1800"/>
              </a:lnSpc>
            </a:pPr>
            <a:r>
              <a:rPr lang="ja-JP" altLang="en-US" dirty="0" smtClean="0"/>
              <a:t>①譲渡禁止</a:t>
            </a:r>
            <a:r>
              <a:rPr kumimoji="1" lang="ja-JP" altLang="en-US" dirty="0" smtClean="0"/>
              <a:t>債権</a:t>
            </a:r>
            <a:endParaRPr kumimoji="1" lang="en-US" altLang="ja-JP" dirty="0" smtClean="0"/>
          </a:p>
        </p:txBody>
      </p:sp>
      <p:sp>
        <p:nvSpPr>
          <p:cNvPr id="17" name="円/楕円 16"/>
          <p:cNvSpPr/>
          <p:nvPr/>
        </p:nvSpPr>
        <p:spPr>
          <a:xfrm>
            <a:off x="3543559" y="1470382"/>
            <a:ext cx="1892537"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latin typeface="Times New Roman" pitchFamily="18" charset="0"/>
                <a:cs typeface="Times New Roman" pitchFamily="18" charset="0"/>
              </a:rPr>
              <a:t>借主・売主</a:t>
            </a:r>
            <a:endParaRPr kumimoji="1" lang="en-US" altLang="ja-JP" dirty="0" smtClean="0">
              <a:latin typeface="Times New Roman" pitchFamily="18" charset="0"/>
              <a:cs typeface="Times New Roman" pitchFamily="18" charset="0"/>
            </a:endParaRPr>
          </a:p>
          <a:p>
            <a:pPr algn="ctr"/>
            <a:r>
              <a:rPr kumimoji="1" lang="en-US" altLang="ja-JP" b="1" dirty="0" smtClean="0">
                <a:latin typeface="Times New Roman" pitchFamily="18" charset="0"/>
                <a:cs typeface="Times New Roman" pitchFamily="18" charset="0"/>
              </a:rPr>
              <a:t>A</a:t>
            </a:r>
            <a:endParaRPr kumimoji="1" lang="ja-JP" altLang="en-US" b="1" dirty="0">
              <a:latin typeface="Times New Roman" pitchFamily="18" charset="0"/>
              <a:cs typeface="Times New Roman" pitchFamily="18" charset="0"/>
            </a:endParaRPr>
          </a:p>
        </p:txBody>
      </p:sp>
      <p:sp>
        <p:nvSpPr>
          <p:cNvPr id="18" name="テキスト ボックス 17"/>
          <p:cNvSpPr txBox="1"/>
          <p:nvPr/>
        </p:nvSpPr>
        <p:spPr>
          <a:xfrm>
            <a:off x="2915817" y="2370690"/>
            <a:ext cx="1368151" cy="369332"/>
          </a:xfrm>
          <a:prstGeom prst="rect">
            <a:avLst/>
          </a:prstGeom>
          <a:noFill/>
        </p:spPr>
        <p:txBody>
          <a:bodyPr wrap="square" rtlCol="0">
            <a:spAutoFit/>
          </a:bodyPr>
          <a:lstStyle/>
          <a:p>
            <a:r>
              <a:rPr kumimoji="1" lang="ja-JP" altLang="en-US" dirty="0" smtClean="0"/>
              <a:t>②債権譲渡</a:t>
            </a:r>
            <a:endParaRPr kumimoji="1" lang="ja-JP" altLang="en-US" dirty="0"/>
          </a:p>
        </p:txBody>
      </p:sp>
      <p:sp>
        <p:nvSpPr>
          <p:cNvPr id="19" name="上矢印 18"/>
          <p:cNvSpPr/>
          <p:nvPr/>
        </p:nvSpPr>
        <p:spPr>
          <a:xfrm rot="19202500">
            <a:off x="1984059" y="2032227"/>
            <a:ext cx="755427" cy="3232001"/>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⑤譲渡承諾</a:t>
            </a:r>
            <a:endParaRPr kumimoji="1" lang="ja-JP" altLang="en-US" dirty="0"/>
          </a:p>
        </p:txBody>
      </p:sp>
      <p:sp>
        <p:nvSpPr>
          <p:cNvPr id="20" name="円/楕円 19"/>
          <p:cNvSpPr/>
          <p:nvPr/>
        </p:nvSpPr>
        <p:spPr>
          <a:xfrm>
            <a:off x="683568" y="1470382"/>
            <a:ext cx="1892537" cy="95050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Times New Roman" pitchFamily="18" charset="0"/>
                <a:cs typeface="Times New Roman" pitchFamily="18" charset="0"/>
              </a:rPr>
              <a:t>貸主</a:t>
            </a:r>
            <a:endParaRPr kumimoji="1" lang="en-US" altLang="ja-JP" dirty="0" smtClean="0">
              <a:latin typeface="Times New Roman" pitchFamily="18" charset="0"/>
              <a:cs typeface="Times New Roman" pitchFamily="18" charset="0"/>
            </a:endParaRPr>
          </a:p>
          <a:p>
            <a:pPr algn="ctr"/>
            <a:r>
              <a:rPr kumimoji="1" lang="en-US" altLang="ja-JP" b="1" dirty="0" smtClean="0">
                <a:latin typeface="Times New Roman" pitchFamily="18" charset="0"/>
                <a:cs typeface="Times New Roman" pitchFamily="18" charset="0"/>
              </a:rPr>
              <a:t>X</a:t>
            </a:r>
          </a:p>
        </p:txBody>
      </p:sp>
      <p:sp>
        <p:nvSpPr>
          <p:cNvPr id="21" name="円/楕円 20"/>
          <p:cNvSpPr/>
          <p:nvPr/>
        </p:nvSpPr>
        <p:spPr>
          <a:xfrm>
            <a:off x="3543559" y="4206686"/>
            <a:ext cx="1892537"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latin typeface="Times New Roman" pitchFamily="18" charset="0"/>
                <a:cs typeface="Times New Roman" pitchFamily="18" charset="0"/>
              </a:rPr>
              <a:t>買主</a:t>
            </a:r>
            <a:endParaRPr kumimoji="1" lang="en-US" altLang="ja-JP" dirty="0" smtClean="0">
              <a:latin typeface="Times New Roman" pitchFamily="18" charset="0"/>
              <a:cs typeface="Times New Roman" pitchFamily="18" charset="0"/>
            </a:endParaRPr>
          </a:p>
          <a:p>
            <a:pPr algn="ctr"/>
            <a:r>
              <a:rPr kumimoji="1" lang="en-US" altLang="ja-JP" b="1" dirty="0" smtClean="0">
                <a:latin typeface="Times New Roman" pitchFamily="18" charset="0"/>
                <a:cs typeface="Times New Roman" pitchFamily="18" charset="0"/>
              </a:rPr>
              <a:t>B</a:t>
            </a:r>
          </a:p>
        </p:txBody>
      </p:sp>
      <p:sp>
        <p:nvSpPr>
          <p:cNvPr id="22" name="上矢印 21"/>
          <p:cNvSpPr/>
          <p:nvPr/>
        </p:nvSpPr>
        <p:spPr>
          <a:xfrm rot="19146103">
            <a:off x="3602201" y="2920881"/>
            <a:ext cx="576064" cy="757659"/>
          </a:xfrm>
          <a:prstGeom prst="upArrow">
            <a:avLst/>
          </a:prstGeom>
          <a:ln>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smtClean="0">
                <a:solidFill>
                  <a:schemeClr val="tx1">
                    <a:lumMod val="65000"/>
                    <a:lumOff val="35000"/>
                  </a:schemeClr>
                </a:solidFill>
              </a:rPr>
              <a:t>抗弁</a:t>
            </a:r>
            <a:endParaRPr kumimoji="1" lang="ja-JP" altLang="en-US" dirty="0">
              <a:solidFill>
                <a:schemeClr val="tx1">
                  <a:lumMod val="65000"/>
                  <a:lumOff val="35000"/>
                </a:schemeClr>
              </a:solidFill>
            </a:endParaRPr>
          </a:p>
        </p:txBody>
      </p:sp>
      <p:sp>
        <p:nvSpPr>
          <p:cNvPr id="23" name="上矢印 22"/>
          <p:cNvSpPr/>
          <p:nvPr/>
        </p:nvSpPr>
        <p:spPr>
          <a:xfrm>
            <a:off x="3635896" y="2910542"/>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24" name="テキスト ボックス 23"/>
          <p:cNvSpPr txBox="1"/>
          <p:nvPr/>
        </p:nvSpPr>
        <p:spPr>
          <a:xfrm>
            <a:off x="467544" y="5108991"/>
            <a:ext cx="8424936" cy="1200329"/>
          </a:xfrm>
          <a:prstGeom prst="rect">
            <a:avLst/>
          </a:prstGeom>
          <a:noFill/>
        </p:spPr>
        <p:txBody>
          <a:bodyPr wrap="square" rtlCol="0">
            <a:spAutoFit/>
          </a:bodyPr>
          <a:lstStyle/>
          <a:p>
            <a:r>
              <a:rPr lang="ja-JP" altLang="en-US" dirty="0" smtClean="0"/>
              <a:t>　譲渡</a:t>
            </a:r>
            <a:r>
              <a:rPr lang="ja-JP" altLang="en-US" dirty="0"/>
              <a:t>禁止特約付の売掛代金債権の譲渡について，債務者</a:t>
            </a:r>
            <a:r>
              <a:rPr lang="en-US" altLang="ja-JP" dirty="0"/>
              <a:t>A</a:t>
            </a:r>
            <a:r>
              <a:rPr lang="ja-JP" altLang="en-US" dirty="0"/>
              <a:t>が</a:t>
            </a:r>
            <a:r>
              <a:rPr lang="en-US" altLang="ja-JP" dirty="0"/>
              <a:t>X</a:t>
            </a:r>
            <a:r>
              <a:rPr lang="ja-JP" altLang="en-US" dirty="0"/>
              <a:t>に承諾を与えたことによって右債権譲渡が譲渡の時にさかのぼって有効となるとして</a:t>
            </a:r>
            <a:r>
              <a:rPr lang="ja-JP" altLang="en-US" dirty="0" smtClean="0"/>
              <a:t>も，承諾</a:t>
            </a:r>
            <a:r>
              <a:rPr lang="ja-JP" altLang="en-US" dirty="0"/>
              <a:t>の前に滞納処分による差押えをした</a:t>
            </a:r>
            <a:r>
              <a:rPr lang="en-US" altLang="ja-JP" dirty="0"/>
              <a:t>Y</a:t>
            </a:r>
            <a:r>
              <a:rPr lang="ja-JP" altLang="en-US" dirty="0"/>
              <a:t>に対して</a:t>
            </a:r>
            <a:r>
              <a:rPr lang="ja-JP" altLang="en-US" dirty="0" smtClean="0"/>
              <a:t>は，債権</a:t>
            </a:r>
            <a:r>
              <a:rPr lang="ja-JP" altLang="en-US" dirty="0"/>
              <a:t>譲渡の効力を主張することができないものというべきである（最一判平</a:t>
            </a:r>
            <a:r>
              <a:rPr lang="en-US" altLang="ja-JP" dirty="0"/>
              <a:t>9</a:t>
            </a:r>
            <a:r>
              <a:rPr lang="ja-JP" altLang="en-US" dirty="0"/>
              <a:t>・</a:t>
            </a:r>
            <a:r>
              <a:rPr lang="en-US" altLang="ja-JP" dirty="0"/>
              <a:t>6</a:t>
            </a:r>
            <a:r>
              <a:rPr lang="ja-JP" altLang="en-US" dirty="0"/>
              <a:t>・</a:t>
            </a:r>
            <a:r>
              <a:rPr lang="en-US" altLang="ja-JP" dirty="0"/>
              <a:t>5</a:t>
            </a:r>
            <a:r>
              <a:rPr lang="ja-JP" altLang="en-US" dirty="0"/>
              <a:t>民集</a:t>
            </a:r>
            <a:r>
              <a:rPr lang="en-US" altLang="ja-JP" dirty="0"/>
              <a:t>51</a:t>
            </a:r>
            <a:r>
              <a:rPr lang="ja-JP" altLang="en-US" dirty="0"/>
              <a:t>巻</a:t>
            </a:r>
            <a:r>
              <a:rPr lang="en-US" altLang="ja-JP" dirty="0"/>
              <a:t>5</a:t>
            </a:r>
            <a:r>
              <a:rPr lang="ja-JP" altLang="en-US" dirty="0"/>
              <a:t>号</a:t>
            </a:r>
            <a:r>
              <a:rPr lang="en-US" altLang="ja-JP" dirty="0"/>
              <a:t>2053</a:t>
            </a:r>
            <a:r>
              <a:rPr lang="ja-JP" altLang="en-US" dirty="0"/>
              <a:t>頁）</a:t>
            </a:r>
            <a:r>
              <a:rPr lang="ja-JP" altLang="en-US" dirty="0" smtClean="0"/>
              <a:t>。</a:t>
            </a:r>
            <a:r>
              <a:rPr lang="ja-JP" altLang="en-US" b="1" dirty="0" smtClean="0">
                <a:solidFill>
                  <a:srgbClr val="00B050"/>
                </a:solidFill>
              </a:rPr>
              <a:t>←判例変更が必要</a:t>
            </a:r>
            <a:endParaRPr kumimoji="1" lang="ja-JP" altLang="en-US" b="1" dirty="0">
              <a:solidFill>
                <a:srgbClr val="00B050"/>
              </a:solidFill>
            </a:endParaRPr>
          </a:p>
        </p:txBody>
      </p:sp>
    </p:spTree>
    <p:extLst>
      <p:ext uri="{BB962C8B-B14F-4D97-AF65-F5344CB8AC3E}">
        <p14:creationId xmlns:p14="http://schemas.microsoft.com/office/powerpoint/2010/main" val="17347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1000"/>
                                        <p:tgtEl>
                                          <p:spTgt spid="21"/>
                                        </p:tgtEl>
                                      </p:cBhvr>
                                    </p:animEffect>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up)">
                                      <p:cBhvr>
                                        <p:cTn id="16" dur="1000"/>
                                        <p:tgtEl>
                                          <p:spTgt spid="16"/>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down)">
                                      <p:cBhvr>
                                        <p:cTn id="19" dur="1000"/>
                                        <p:tgtEl>
                                          <p:spTgt spid="2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left)">
                                      <p:cBhvr>
                                        <p:cTn id="23" dur="1000"/>
                                        <p:tgtEl>
                                          <p:spTgt spid="20"/>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right)">
                                      <p:cBhvr>
                                        <p:cTn id="26" dur="1000"/>
                                        <p:tgtEl>
                                          <p:spTgt spid="14"/>
                                        </p:tgtEl>
                                      </p:cBhvr>
                                    </p:animEffect>
                                  </p:childTnLst>
                                </p:cTn>
                              </p:par>
                            </p:childTnLst>
                          </p:cTn>
                        </p:par>
                        <p:par>
                          <p:cTn id="27" fill="hold">
                            <p:stCondLst>
                              <p:cond delay="3000"/>
                            </p:stCondLst>
                            <p:childTnLst>
                              <p:par>
                                <p:cTn id="28" presetID="22" presetClass="entr" presetSubtype="8"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1000"/>
                                        <p:tgtEl>
                                          <p:spTgt spid="9"/>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right)">
                                      <p:cBhvr>
                                        <p:cTn id="33" dur="1000"/>
                                        <p:tgtEl>
                                          <p:spTgt spid="12"/>
                                        </p:tgtEl>
                                      </p:cBhvr>
                                    </p:animEffect>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up)">
                                      <p:cBhvr>
                                        <p:cTn id="37" dur="1000"/>
                                        <p:tgtEl>
                                          <p:spTgt spid="15"/>
                                        </p:tgtEl>
                                      </p:cBhvr>
                                    </p:animEffect>
                                  </p:childTnLst>
                                </p:cTn>
                              </p:par>
                            </p:childTnLst>
                          </p:cTn>
                        </p:par>
                        <p:par>
                          <p:cTn id="38" fill="hold">
                            <p:stCondLst>
                              <p:cond delay="5000"/>
                            </p:stCondLst>
                            <p:childTnLst>
                              <p:par>
                                <p:cTn id="39" presetID="42" presetClass="path" presetSubtype="0" accel="50000" decel="50000" fill="hold" grpId="1" nodeType="afterEffect">
                                  <p:stCondLst>
                                    <p:cond delay="500"/>
                                  </p:stCondLst>
                                  <p:childTnLst>
                                    <p:animMotion origin="layout" path="M -0.00781 0.0044 L -0.16129 0.06129 " pathEditMode="relative" rAng="0" ptsTypes="AA">
                                      <p:cBhvr>
                                        <p:cTn id="40" dur="2000" fill="hold"/>
                                        <p:tgtEl>
                                          <p:spTgt spid="16"/>
                                        </p:tgtEl>
                                        <p:attrNameLst>
                                          <p:attrName>ppt_x</p:attrName>
                                          <p:attrName>ppt_y</p:attrName>
                                        </p:attrNameLst>
                                      </p:cBhvr>
                                      <p:rCtr x="-7674" y="2845"/>
                                    </p:animMotion>
                                  </p:childTnLst>
                                </p:cTn>
                              </p:par>
                              <p:par>
                                <p:cTn id="41" presetID="22" presetClass="entr" presetSubtype="2" fill="hold" grpId="0" nodeType="withEffect">
                                  <p:stCondLst>
                                    <p:cond delay="500"/>
                                  </p:stCondLst>
                                  <p:childTnLst>
                                    <p:set>
                                      <p:cBhvr>
                                        <p:cTn id="42" dur="1" fill="hold">
                                          <p:stCondLst>
                                            <p:cond delay="0"/>
                                          </p:stCondLst>
                                        </p:cTn>
                                        <p:tgtEl>
                                          <p:spTgt spid="11"/>
                                        </p:tgtEl>
                                        <p:attrNameLst>
                                          <p:attrName>style.visibility</p:attrName>
                                        </p:attrNameLst>
                                      </p:cBhvr>
                                      <p:to>
                                        <p:strVal val="visible"/>
                                      </p:to>
                                    </p:set>
                                    <p:animEffect transition="in" filter="wipe(right)">
                                      <p:cBhvr>
                                        <p:cTn id="43" dur="2000"/>
                                        <p:tgtEl>
                                          <p:spTgt spid="11"/>
                                        </p:tgtEl>
                                      </p:cBhvr>
                                    </p:animEffect>
                                  </p:childTnLst>
                                </p:cTn>
                              </p:par>
                              <p:par>
                                <p:cTn id="44" presetID="22" presetClass="entr" presetSubtype="1" fill="hold" grpId="0" nodeType="withEffect">
                                  <p:stCondLst>
                                    <p:cond delay="500"/>
                                  </p:stCondLst>
                                  <p:childTnLst>
                                    <p:set>
                                      <p:cBhvr>
                                        <p:cTn id="45" dur="1" fill="hold">
                                          <p:stCondLst>
                                            <p:cond delay="0"/>
                                          </p:stCondLst>
                                        </p:cTn>
                                        <p:tgtEl>
                                          <p:spTgt spid="18"/>
                                        </p:tgtEl>
                                        <p:attrNameLst>
                                          <p:attrName>style.visibility</p:attrName>
                                        </p:attrNameLst>
                                      </p:cBhvr>
                                      <p:to>
                                        <p:strVal val="visible"/>
                                      </p:to>
                                    </p:set>
                                    <p:animEffect transition="in" filter="wipe(up)">
                                      <p:cBhvr>
                                        <p:cTn id="46" dur="2000"/>
                                        <p:tgtEl>
                                          <p:spTgt spid="18"/>
                                        </p:tgtEl>
                                      </p:cBhvr>
                                    </p:animEffect>
                                  </p:childTnLst>
                                </p:cTn>
                              </p:par>
                              <p:par>
                                <p:cTn id="47" presetID="8" presetClass="emph" presetSubtype="0" fill="hold" grpId="2" nodeType="withEffect">
                                  <p:stCondLst>
                                    <p:cond delay="500"/>
                                  </p:stCondLst>
                                  <p:childTnLst>
                                    <p:animRot by="-2400000">
                                      <p:cBhvr>
                                        <p:cTn id="48" dur="2000" fill="hold"/>
                                        <p:tgtEl>
                                          <p:spTgt spid="16"/>
                                        </p:tgtEl>
                                        <p:attrNameLst>
                                          <p:attrName>r</p:attrName>
                                        </p:attrNameLst>
                                      </p:cBhvr>
                                    </p:animRot>
                                  </p:childTnLst>
                                </p:cTn>
                              </p:par>
                              <p:par>
                                <p:cTn id="49" presetID="10" presetClass="entr" presetSubtype="0" fill="hold" grpId="0" nodeType="withEffect">
                                  <p:stCondLst>
                                    <p:cond delay="150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1000"/>
                                        <p:tgtEl>
                                          <p:spTgt spid="10"/>
                                        </p:tgtEl>
                                      </p:cBhvr>
                                    </p:animEffect>
                                  </p:childTnLst>
                                </p:cTn>
                              </p:par>
                              <p:par>
                                <p:cTn id="52" presetID="8" presetClass="emph" presetSubtype="0" fill="hold" grpId="1" nodeType="withEffect">
                                  <p:stCondLst>
                                    <p:cond delay="1000"/>
                                  </p:stCondLst>
                                  <p:childTnLst>
                                    <p:animRot by="-2400000">
                                      <p:cBhvr>
                                        <p:cTn id="53" dur="2000" fill="hold"/>
                                        <p:tgtEl>
                                          <p:spTgt spid="23"/>
                                        </p:tgtEl>
                                        <p:attrNameLst>
                                          <p:attrName>r</p:attrName>
                                        </p:attrNameLst>
                                      </p:cBhvr>
                                    </p:animRot>
                                  </p:childTnLst>
                                </p:cTn>
                              </p:par>
                            </p:childTnLst>
                          </p:cTn>
                        </p:par>
                        <p:par>
                          <p:cTn id="54" fill="hold">
                            <p:stCondLst>
                              <p:cond delay="8000"/>
                            </p:stCondLst>
                            <p:childTnLst>
                              <p:par>
                                <p:cTn id="55" presetID="22" presetClass="entr" presetSubtype="2"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right)">
                                      <p:cBhvr>
                                        <p:cTn id="57" dur="1000"/>
                                        <p:tgtEl>
                                          <p:spTgt spid="13"/>
                                        </p:tgtEl>
                                      </p:cBhvr>
                                    </p:animEffect>
                                  </p:childTnLst>
                                </p:cTn>
                              </p:par>
                            </p:childTnLst>
                          </p:cTn>
                        </p:par>
                        <p:par>
                          <p:cTn id="58" fill="hold">
                            <p:stCondLst>
                              <p:cond delay="9000"/>
                            </p:stCondLst>
                            <p:childTnLst>
                              <p:par>
                                <p:cTn id="59" presetID="22" presetClass="entr" presetSubtype="4" fill="hold" grpId="0" nodeType="afterEffect">
                                  <p:stCondLst>
                                    <p:cond delay="500"/>
                                  </p:stCondLst>
                                  <p:childTnLst>
                                    <p:set>
                                      <p:cBhvr>
                                        <p:cTn id="60" dur="1" fill="hold">
                                          <p:stCondLst>
                                            <p:cond delay="0"/>
                                          </p:stCondLst>
                                        </p:cTn>
                                        <p:tgtEl>
                                          <p:spTgt spid="19"/>
                                        </p:tgtEl>
                                        <p:attrNameLst>
                                          <p:attrName>style.visibility</p:attrName>
                                        </p:attrNameLst>
                                      </p:cBhvr>
                                      <p:to>
                                        <p:strVal val="visible"/>
                                      </p:to>
                                    </p:set>
                                    <p:animEffect transition="in" filter="wipe(down)">
                                      <p:cBhvr>
                                        <p:cTn id="61" dur="1000"/>
                                        <p:tgtEl>
                                          <p:spTgt spid="19"/>
                                        </p:tgtEl>
                                      </p:cBhvr>
                                    </p:animEffect>
                                  </p:childTnLst>
                                </p:cTn>
                              </p:par>
                              <p:par>
                                <p:cTn id="62" presetID="10" presetClass="entr" presetSubtype="0" fill="hold" grpId="0" nodeType="withEffect">
                                  <p:stCondLst>
                                    <p:cond delay="100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childTnLst>
                                </p:cTn>
                              </p:par>
                              <p:par>
                                <p:cTn id="65" presetID="10" presetClass="exit" presetSubtype="0" fill="hold" grpId="2" nodeType="withEffect">
                                  <p:stCondLst>
                                    <p:cond delay="1000"/>
                                  </p:stCondLst>
                                  <p:childTnLst>
                                    <p:animEffect transition="out" filter="fade">
                                      <p:cBhvr>
                                        <p:cTn id="66" dur="1000"/>
                                        <p:tgtEl>
                                          <p:spTgt spid="23"/>
                                        </p:tgtEl>
                                      </p:cBhvr>
                                    </p:animEffect>
                                    <p:set>
                                      <p:cBhvr>
                                        <p:cTn id="67" dur="1" fill="hold">
                                          <p:stCondLst>
                                            <p:cond delay="999"/>
                                          </p:stCondLst>
                                        </p:cTn>
                                        <p:tgtEl>
                                          <p:spTgt spid="23"/>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up)">
                                      <p:cBhvr>
                                        <p:cTn id="72" dur="5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6" grpId="1" animBg="1"/>
      <p:bldP spid="16" grpId="2" animBg="1"/>
      <p:bldP spid="17" grpId="0" animBg="1"/>
      <p:bldP spid="18" grpId="0"/>
      <p:bldP spid="19" grpId="0" animBg="1"/>
      <p:bldP spid="20" grpId="0" animBg="1"/>
      <p:bldP spid="21" grpId="0" animBg="1"/>
      <p:bldP spid="22" grpId="0" animBg="1"/>
      <p:bldP spid="23" grpId="0" animBg="1"/>
      <p:bldP spid="23" grpId="1" animBg="1"/>
      <p:bldP spid="23" grpId="2" animBg="1"/>
      <p:bldP spid="2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債権譲渡禁止特約</a:t>
            </a:r>
            <a:r>
              <a:rPr lang="ja-JP" altLang="en-US" dirty="0" smtClean="0"/>
              <a:t>（</a:t>
            </a:r>
            <a:r>
              <a:rPr lang="en-US" altLang="ja-JP" dirty="0" smtClean="0"/>
              <a:t>4/4</a:t>
            </a:r>
            <a:r>
              <a:rPr lang="ja-JP" altLang="en-US" dirty="0"/>
              <a:t>） </a:t>
            </a:r>
            <a:r>
              <a:rPr lang="en-US" altLang="ja-JP" dirty="0"/>
              <a:t/>
            </a:r>
            <a:br>
              <a:rPr lang="en-US" altLang="ja-JP" dirty="0"/>
            </a:br>
            <a:r>
              <a:rPr lang="ja-JP" altLang="en-US" sz="4000" dirty="0" smtClean="0"/>
              <a:t>今後</a:t>
            </a:r>
            <a:r>
              <a:rPr lang="ja-JP" altLang="en-US" sz="4000" dirty="0"/>
              <a:t>の</a:t>
            </a:r>
            <a:r>
              <a:rPr lang="ja-JP" altLang="en-US" sz="4000" dirty="0" smtClean="0"/>
              <a:t>展望</a:t>
            </a:r>
            <a:endParaRPr kumimoji="1" lang="ja-JP" altLang="en-US" sz="4000"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
        <p:nvSpPr>
          <p:cNvPr id="6" name="コンテンツ プレースホルダー 2"/>
          <p:cNvSpPr txBox="1">
            <a:spLocks/>
          </p:cNvSpPr>
          <p:nvPr/>
        </p:nvSpPr>
        <p:spPr>
          <a:xfrm>
            <a:off x="457200"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447675" indent="-17780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715963" indent="-174625"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989013" indent="-187325"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1166813" indent="-1778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Clr>
                <a:srgbClr val="00B050"/>
              </a:buClr>
              <a:buFont typeface="Wingdings" pitchFamily="2" charset="2"/>
              <a:buChar char="u"/>
            </a:pPr>
            <a:r>
              <a:rPr lang="ja-JP" altLang="en-US" sz="2400" dirty="0" smtClean="0"/>
              <a:t>問題点</a:t>
            </a:r>
            <a:endParaRPr lang="en-US" altLang="ja-JP" sz="2400" dirty="0" smtClean="0"/>
          </a:p>
          <a:p>
            <a:pPr lvl="1">
              <a:buClr>
                <a:srgbClr val="00B050"/>
              </a:buClr>
              <a:buFont typeface="Wingdings" panose="05000000000000000000" pitchFamily="2" charset="2"/>
              <a:buChar char="u"/>
            </a:pPr>
            <a:r>
              <a:rPr lang="ja-JP" altLang="en-US" sz="2000" dirty="0" smtClean="0"/>
              <a:t>債権譲渡の制限は，過酷な取立から弱小債務者を保護するためであったが，現在では，強大な債務者（預金債権の返還債務者としての銀行等）によって，濫用的に用いられている。</a:t>
            </a:r>
            <a:endParaRPr lang="en-US" altLang="ja-JP" sz="2000" dirty="0" smtClean="0"/>
          </a:p>
          <a:p>
            <a:pPr>
              <a:buClr>
                <a:srgbClr val="00B050"/>
              </a:buClr>
              <a:buFont typeface="Wingdings" pitchFamily="2" charset="2"/>
              <a:buChar char="u"/>
            </a:pPr>
            <a:r>
              <a:rPr lang="ja-JP" altLang="en-US" sz="2400" dirty="0" smtClean="0"/>
              <a:t>望ましい解決策</a:t>
            </a:r>
            <a:endParaRPr lang="en-US" altLang="ja-JP" sz="2400" dirty="0" smtClean="0"/>
          </a:p>
          <a:p>
            <a:pPr lvl="1">
              <a:buClr>
                <a:srgbClr val="00B050"/>
              </a:buClr>
              <a:buFont typeface="Wingdings" panose="05000000000000000000" pitchFamily="2" charset="2"/>
              <a:buChar char="u"/>
            </a:pPr>
            <a:r>
              <a:rPr lang="ja-JP" altLang="en-US" sz="2000" dirty="0" smtClean="0"/>
              <a:t>債権譲渡禁止特約（の抗弁）は，差押え債権者には対抗できない（最二判昭</a:t>
            </a:r>
            <a:r>
              <a:rPr lang="en-US" altLang="ja-JP" sz="2000" dirty="0" smtClean="0"/>
              <a:t>45</a:t>
            </a:r>
            <a:r>
              <a:rPr lang="ja-JP" altLang="en-US" sz="2000" dirty="0" smtClean="0"/>
              <a:t>・</a:t>
            </a:r>
            <a:r>
              <a:rPr lang="en-US" altLang="ja-JP" sz="2000" dirty="0" smtClean="0"/>
              <a:t>4</a:t>
            </a:r>
            <a:r>
              <a:rPr lang="ja-JP" altLang="en-US" sz="2000" dirty="0" smtClean="0"/>
              <a:t>・</a:t>
            </a:r>
            <a:r>
              <a:rPr lang="en-US" altLang="ja-JP" sz="2000" dirty="0" smtClean="0"/>
              <a:t>10 </a:t>
            </a:r>
            <a:r>
              <a:rPr lang="ja-JP" altLang="en-US" sz="2000" dirty="0" smtClean="0"/>
              <a:t>）。</a:t>
            </a:r>
            <a:endParaRPr lang="en-US" altLang="ja-JP" sz="2000" dirty="0" smtClean="0"/>
          </a:p>
          <a:p>
            <a:pPr lvl="1">
              <a:buClr>
                <a:srgbClr val="00B050"/>
              </a:buClr>
              <a:buFont typeface="Wingdings" panose="05000000000000000000" pitchFamily="2" charset="2"/>
              <a:buChar char="u"/>
            </a:pPr>
            <a:r>
              <a:rPr lang="ja-JP" altLang="en-US" sz="2000" dirty="0" smtClean="0"/>
              <a:t>債権譲渡禁止特約（の抗弁）は，善意の第三者にも対抗できない（民法</a:t>
            </a:r>
            <a:r>
              <a:rPr lang="en-US" altLang="ja-JP" sz="2000" dirty="0" smtClean="0"/>
              <a:t>466</a:t>
            </a:r>
            <a:r>
              <a:rPr lang="ja-JP" altLang="en-US" sz="2000" dirty="0" smtClean="0"/>
              <a:t>条</a:t>
            </a:r>
            <a:r>
              <a:rPr lang="en-US" altLang="ja-JP" sz="2000" dirty="0" smtClean="0"/>
              <a:t>2</a:t>
            </a:r>
            <a:r>
              <a:rPr lang="ja-JP" altLang="en-US" sz="2000" dirty="0" smtClean="0"/>
              <a:t>項但し書きの厳格な適用）。</a:t>
            </a:r>
            <a:endParaRPr lang="en-US" altLang="ja-JP" sz="2000" dirty="0" smtClean="0"/>
          </a:p>
          <a:p>
            <a:pPr lvl="1">
              <a:buClr>
                <a:srgbClr val="00B050"/>
              </a:buClr>
              <a:buFont typeface="Wingdings" panose="05000000000000000000" pitchFamily="2" charset="2"/>
              <a:buChar char="u"/>
            </a:pPr>
            <a:r>
              <a:rPr lang="ja-JP" altLang="en-US" sz="2000" dirty="0" smtClean="0"/>
              <a:t>債権譲渡禁止特約について，譲渡承認（抗弁の放棄）があった場合には，</a:t>
            </a:r>
            <a:r>
              <a:rPr lang="ja-JP" altLang="en-US" sz="2000" b="1" dirty="0" smtClean="0"/>
              <a:t>原則に立ち返り，債権譲渡の対抗要件に基づいて解決が図られるべきである</a:t>
            </a:r>
            <a:r>
              <a:rPr lang="ja-JP" altLang="en-US" sz="2000" dirty="0" smtClean="0"/>
              <a:t>（最一判平</a:t>
            </a:r>
            <a:r>
              <a:rPr lang="en-US" altLang="ja-JP" sz="2000" dirty="0" smtClean="0"/>
              <a:t>9</a:t>
            </a:r>
            <a:r>
              <a:rPr lang="ja-JP" altLang="en-US" sz="2000" dirty="0" smtClean="0"/>
              <a:t>・</a:t>
            </a:r>
            <a:r>
              <a:rPr lang="en-US" altLang="ja-JP" sz="2000" dirty="0" smtClean="0"/>
              <a:t>6</a:t>
            </a:r>
            <a:r>
              <a:rPr lang="ja-JP" altLang="en-US" sz="2000" dirty="0" smtClean="0"/>
              <a:t>・</a:t>
            </a:r>
            <a:r>
              <a:rPr lang="en-US" altLang="ja-JP" sz="2000" dirty="0" smtClean="0"/>
              <a:t>5</a:t>
            </a:r>
            <a:r>
              <a:rPr lang="ja-JP" altLang="en-US" sz="2000" dirty="0" smtClean="0"/>
              <a:t>百選</a:t>
            </a:r>
            <a:r>
              <a:rPr lang="en-US" altLang="ja-JP" sz="2000" dirty="0" smtClean="0"/>
              <a:t>Ⅱ26</a:t>
            </a:r>
            <a:r>
              <a:rPr lang="ja-JP" altLang="en-US" sz="2000" dirty="0" smtClean="0"/>
              <a:t>事件は，原則に戻って変更されるべきである）。</a:t>
            </a:r>
            <a:endParaRPr lang="ja-JP" altLang="en-US" sz="2000" dirty="0"/>
          </a:p>
        </p:txBody>
      </p:sp>
    </p:spTree>
    <p:extLst>
      <p:ext uri="{BB962C8B-B14F-4D97-AF65-F5344CB8AC3E}">
        <p14:creationId xmlns:p14="http://schemas.microsoft.com/office/powerpoint/2010/main" val="109530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125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125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up)">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債権譲渡禁止特約の改正（</a:t>
            </a:r>
            <a:r>
              <a:rPr kumimoji="1" lang="en-US" altLang="ja-JP" dirty="0" smtClean="0"/>
              <a:t>1/5</a:t>
            </a:r>
            <a:r>
              <a:rPr kumimoji="1" lang="ja-JP" altLang="en-US" dirty="0" smtClean="0"/>
              <a:t>）</a:t>
            </a:r>
            <a:endParaRPr kumimoji="1" lang="ja-JP" altLang="en-US" dirty="0"/>
          </a:p>
        </p:txBody>
      </p:sp>
      <p:sp>
        <p:nvSpPr>
          <p:cNvPr id="7" name="テキスト プレースホルダー 6"/>
          <p:cNvSpPr>
            <a:spLocks noGrp="1"/>
          </p:cNvSpPr>
          <p:nvPr>
            <p:ph type="body" idx="1"/>
          </p:nvPr>
        </p:nvSpPr>
        <p:spPr>
          <a:xfrm>
            <a:off x="457199" y="1535113"/>
            <a:ext cx="2530623" cy="639762"/>
          </a:xfrm>
        </p:spPr>
        <p:txBody>
          <a:bodyPr anchor="ctr"/>
          <a:lstStyle/>
          <a:p>
            <a:pPr algn="ctr"/>
            <a:r>
              <a:rPr kumimoji="1" lang="ja-JP" altLang="en-US" dirty="0" smtClean="0"/>
              <a:t>現行法</a:t>
            </a:r>
            <a:endParaRPr kumimoji="1" lang="ja-JP" altLang="en-US" dirty="0"/>
          </a:p>
        </p:txBody>
      </p:sp>
      <p:sp>
        <p:nvSpPr>
          <p:cNvPr id="8" name="コンテンツ プレースホルダー 7"/>
          <p:cNvSpPr>
            <a:spLocks noGrp="1"/>
          </p:cNvSpPr>
          <p:nvPr>
            <p:ph sz="half" idx="2"/>
          </p:nvPr>
        </p:nvSpPr>
        <p:spPr>
          <a:xfrm>
            <a:off x="457199" y="2174875"/>
            <a:ext cx="2530623" cy="3951288"/>
          </a:xfrm>
        </p:spPr>
        <p:txBody>
          <a:bodyPr>
            <a:normAutofit fontScale="85000" lnSpcReduction="20000"/>
          </a:bodyPr>
          <a:lstStyle/>
          <a:p>
            <a:pPr>
              <a:lnSpc>
                <a:spcPct val="120000"/>
              </a:lnSpc>
            </a:pPr>
            <a:r>
              <a:rPr lang="ja-JP" altLang="en-US" b="1" dirty="0"/>
              <a:t>第</a:t>
            </a:r>
            <a:r>
              <a:rPr lang="en-US" altLang="ja-JP" b="1" dirty="0"/>
              <a:t>466</a:t>
            </a:r>
            <a:r>
              <a:rPr lang="ja-JP" altLang="en-US" b="1" dirty="0"/>
              <a:t>条</a:t>
            </a:r>
            <a:r>
              <a:rPr lang="ja-JP" altLang="en-US" dirty="0"/>
              <a:t>（債権の譲渡性</a:t>
            </a:r>
            <a:r>
              <a:rPr lang="ja-JP" altLang="en-US" dirty="0" smtClean="0"/>
              <a:t>）</a:t>
            </a:r>
            <a:endParaRPr lang="en-US" altLang="ja-JP" dirty="0" smtClean="0"/>
          </a:p>
          <a:p>
            <a:pPr lvl="1">
              <a:lnSpc>
                <a:spcPct val="120000"/>
              </a:lnSpc>
            </a:pPr>
            <a:r>
              <a:rPr lang="ja-JP" altLang="en-US" dirty="0" smtClean="0"/>
              <a:t>①</a:t>
            </a:r>
            <a:r>
              <a:rPr lang="ja-JP" altLang="en-US" dirty="0"/>
              <a:t>債権は，譲り渡すことができる。ただし，その性質がこれを許さないときは，この限りでない</a:t>
            </a:r>
            <a:r>
              <a:rPr lang="ja-JP" altLang="en-US" dirty="0" smtClean="0"/>
              <a:t>。</a:t>
            </a:r>
            <a:endParaRPr lang="en-US" altLang="ja-JP" dirty="0" smtClean="0"/>
          </a:p>
          <a:p>
            <a:pPr lvl="1">
              <a:lnSpc>
                <a:spcPct val="120000"/>
              </a:lnSpc>
            </a:pPr>
            <a:r>
              <a:rPr lang="ja-JP" altLang="en-US" dirty="0" smtClean="0"/>
              <a:t>②</a:t>
            </a:r>
            <a:r>
              <a:rPr lang="ja-JP" altLang="en-US" dirty="0"/>
              <a:t>前項の規定は，当事者が反対の意思を表示した場合には，適用しない。ただし，その意思表示は，善意の第三者に対抗することができない。</a:t>
            </a:r>
            <a:endParaRPr kumimoji="1" lang="ja-JP" altLang="en-US" dirty="0"/>
          </a:p>
        </p:txBody>
      </p:sp>
      <p:sp>
        <p:nvSpPr>
          <p:cNvPr id="9" name="テキスト プレースホルダー 8"/>
          <p:cNvSpPr>
            <a:spLocks noGrp="1"/>
          </p:cNvSpPr>
          <p:nvPr>
            <p:ph type="body" sz="quarter" idx="3"/>
          </p:nvPr>
        </p:nvSpPr>
        <p:spPr>
          <a:xfrm>
            <a:off x="2987823" y="1535113"/>
            <a:ext cx="5698977" cy="639762"/>
          </a:xfrm>
        </p:spPr>
        <p:txBody>
          <a:bodyPr anchor="ctr"/>
          <a:lstStyle/>
          <a:p>
            <a:pPr algn="ctr"/>
            <a:r>
              <a:rPr kumimoji="1" lang="ja-JP" altLang="en-US" dirty="0" smtClean="0"/>
              <a:t>民法（債権関係）改正案</a:t>
            </a:r>
            <a:endParaRPr kumimoji="1" lang="ja-JP" altLang="en-US" dirty="0"/>
          </a:p>
        </p:txBody>
      </p:sp>
      <p:sp>
        <p:nvSpPr>
          <p:cNvPr id="10" name="コンテンツ プレースホルダー 9"/>
          <p:cNvSpPr>
            <a:spLocks noGrp="1"/>
          </p:cNvSpPr>
          <p:nvPr>
            <p:ph sz="quarter" idx="4"/>
          </p:nvPr>
        </p:nvSpPr>
        <p:spPr>
          <a:xfrm>
            <a:off x="2987823" y="2174875"/>
            <a:ext cx="5698977" cy="3951288"/>
          </a:xfrm>
        </p:spPr>
        <p:txBody>
          <a:bodyPr>
            <a:normAutofit fontScale="85000" lnSpcReduction="20000"/>
          </a:bodyPr>
          <a:lstStyle/>
          <a:p>
            <a:pPr>
              <a:lnSpc>
                <a:spcPct val="110000"/>
              </a:lnSpc>
            </a:pPr>
            <a:r>
              <a:rPr lang="ja-JP" altLang="en-US" dirty="0"/>
              <a:t>第</a:t>
            </a:r>
            <a:r>
              <a:rPr lang="en-US" altLang="ja-JP" dirty="0"/>
              <a:t>466</a:t>
            </a:r>
            <a:r>
              <a:rPr lang="ja-JP" altLang="en-US" dirty="0"/>
              <a:t>条（債権の譲渡性）</a:t>
            </a:r>
            <a:endParaRPr lang="en-US" altLang="ja-JP" dirty="0" smtClean="0"/>
          </a:p>
          <a:p>
            <a:pPr lvl="1">
              <a:lnSpc>
                <a:spcPct val="110000"/>
              </a:lnSpc>
            </a:pPr>
            <a:r>
              <a:rPr lang="ja-JP" altLang="en-US" dirty="0" smtClean="0"/>
              <a:t>①（現行法と同じ）</a:t>
            </a:r>
            <a:endParaRPr lang="ja-JP" altLang="en-US" dirty="0"/>
          </a:p>
          <a:p>
            <a:pPr lvl="1">
              <a:lnSpc>
                <a:spcPct val="110000"/>
              </a:lnSpc>
            </a:pPr>
            <a:r>
              <a:rPr lang="ja-JP" altLang="en-US" dirty="0"/>
              <a:t>②当事者が債権の譲渡を禁止し，又は制限する旨の意思表示（以下「譲渡制限の意思表示」という。）をしたときであっても，</a:t>
            </a:r>
            <a:r>
              <a:rPr lang="ja-JP" altLang="en-US" b="1" dirty="0">
                <a:solidFill>
                  <a:srgbClr val="002060"/>
                </a:solidFill>
              </a:rPr>
              <a:t>債権の譲渡は，その効力を妨げられない。</a:t>
            </a:r>
          </a:p>
          <a:p>
            <a:pPr lvl="1">
              <a:lnSpc>
                <a:spcPct val="110000"/>
              </a:lnSpc>
            </a:pPr>
            <a:r>
              <a:rPr lang="ja-JP" altLang="en-US" dirty="0" smtClean="0"/>
              <a:t>③</a:t>
            </a:r>
            <a:r>
              <a:rPr lang="ja-JP" altLang="en-US" dirty="0"/>
              <a:t>前項に規定する場合には，譲渡制限の意思表示がされたことを知り，又は重大な過失によって知らなかった</a:t>
            </a:r>
            <a:r>
              <a:rPr lang="ja-JP" altLang="en-US" b="1" dirty="0">
                <a:solidFill>
                  <a:srgbClr val="FF0000"/>
                </a:solidFill>
              </a:rPr>
              <a:t>譲受人その他の第三者に対しては，債務者は，その債務の履行を拒むことができ，かつ，譲渡人に対する弁済その他の債務を消滅させる事由をもってその第三者に対抗することができる</a:t>
            </a:r>
            <a:r>
              <a:rPr lang="ja-JP" altLang="en-US" dirty="0"/>
              <a:t>。</a:t>
            </a:r>
          </a:p>
          <a:p>
            <a:pPr lvl="1">
              <a:lnSpc>
                <a:spcPct val="110000"/>
              </a:lnSpc>
            </a:pPr>
            <a:r>
              <a:rPr lang="ja-JP" altLang="en-US" dirty="0" smtClean="0"/>
              <a:t>④</a:t>
            </a:r>
            <a:r>
              <a:rPr lang="ja-JP" altLang="en-US" dirty="0"/>
              <a:t>前項の規定は，</a:t>
            </a:r>
            <a:r>
              <a:rPr lang="ja-JP" altLang="en-US" b="1" dirty="0">
                <a:solidFill>
                  <a:srgbClr val="7030A0"/>
                </a:solidFill>
              </a:rPr>
              <a:t>債務者が債務を履行しない場合において，同項に規定する第三者が相当の期間を定めて譲渡人への履行の催告をし，その期間内に履行がないときは，その債務者については，適用しない</a:t>
            </a:r>
            <a:r>
              <a:rPr lang="ja-JP" altLang="en-US" dirty="0" smtClean="0"/>
              <a:t>。</a:t>
            </a:r>
            <a:endParaRPr lang="ja-JP" altLang="en-US"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93792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wipe(up)">
                                      <p:cBhvr>
                                        <p:cTn id="17" dur="500"/>
                                        <p:tgtEl>
                                          <p:spTgt spid="8">
                                            <p:txEl>
                                              <p:pRg st="0" end="0"/>
                                            </p:txEl>
                                          </p:spTgt>
                                        </p:tgtEl>
                                      </p:cBhvr>
                                    </p:animEffect>
                                  </p:childTnLst>
                                </p:cTn>
                              </p:par>
                            </p:childTnLst>
                          </p:cTn>
                        </p:par>
                        <p:par>
                          <p:cTn id="18" fill="hold">
                            <p:stCondLst>
                              <p:cond delay="500"/>
                            </p:stCondLst>
                            <p:childTnLst>
                              <p:par>
                                <p:cTn id="19" presetID="22" presetClass="entr" presetSubtype="1" fill="hold" grpId="0" nodeType="afterEffect">
                                  <p:stCondLst>
                                    <p:cond delay="25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wipe(up)">
                                      <p:cBhvr>
                                        <p:cTn id="21" dur="2000"/>
                                        <p:tgtEl>
                                          <p:spTgt spid="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8">
                                            <p:txEl>
                                              <p:pRg st="2" end="2"/>
                                            </p:txEl>
                                          </p:spTgt>
                                        </p:tgtEl>
                                        <p:attrNameLst>
                                          <p:attrName>style.visibility</p:attrName>
                                        </p:attrNameLst>
                                      </p:cBhvr>
                                      <p:to>
                                        <p:strVal val="visible"/>
                                      </p:to>
                                    </p:set>
                                    <p:animEffect transition="in" filter="wipe(up)">
                                      <p:cBhvr>
                                        <p:cTn id="26" dur="2500"/>
                                        <p:tgtEl>
                                          <p:spTgt spid="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10">
                                            <p:txEl>
                                              <p:pRg st="2" end="2"/>
                                            </p:txEl>
                                          </p:spTgt>
                                        </p:tgtEl>
                                        <p:attrNameLst>
                                          <p:attrName>style.visibility</p:attrName>
                                        </p:attrNameLst>
                                      </p:cBhvr>
                                      <p:to>
                                        <p:strVal val="visible"/>
                                      </p:to>
                                    </p:set>
                                    <p:animEffect transition="in" filter="wipe(up)">
                                      <p:cBhvr>
                                        <p:cTn id="31" dur="1500"/>
                                        <p:tgtEl>
                                          <p:spTgt spid="10">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10">
                                            <p:txEl>
                                              <p:pRg st="3" end="3"/>
                                            </p:txEl>
                                          </p:spTgt>
                                        </p:tgtEl>
                                        <p:attrNameLst>
                                          <p:attrName>style.visibility</p:attrName>
                                        </p:attrNameLst>
                                      </p:cBhvr>
                                      <p:to>
                                        <p:strVal val="visible"/>
                                      </p:to>
                                    </p:set>
                                    <p:animEffect transition="in" filter="wipe(up)">
                                      <p:cBhvr>
                                        <p:cTn id="36" dur="2750"/>
                                        <p:tgtEl>
                                          <p:spTgt spid="10">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10">
                                            <p:txEl>
                                              <p:pRg st="4" end="4"/>
                                            </p:txEl>
                                          </p:spTgt>
                                        </p:tgtEl>
                                        <p:attrNameLst>
                                          <p:attrName>style.visibility</p:attrName>
                                        </p:attrNameLst>
                                      </p:cBhvr>
                                      <p:to>
                                        <p:strVal val="visible"/>
                                      </p:to>
                                    </p:set>
                                    <p:animEffect transition="in" filter="wipe(up)">
                                      <p:cBhvr>
                                        <p:cTn id="41" dur="2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債権譲渡禁止特約の改正</a:t>
            </a:r>
            <a:r>
              <a:rPr lang="ja-JP" altLang="en-US" dirty="0" smtClean="0"/>
              <a:t>（</a:t>
            </a:r>
            <a:r>
              <a:rPr lang="en-US" altLang="ja-JP" dirty="0" smtClean="0"/>
              <a:t>2/5</a:t>
            </a:r>
            <a:r>
              <a:rPr lang="ja-JP" altLang="en-US" dirty="0"/>
              <a:t>）</a:t>
            </a:r>
            <a:endParaRPr kumimoji="1" lang="ja-JP" altLang="en-US" dirty="0"/>
          </a:p>
        </p:txBody>
      </p:sp>
      <p:sp>
        <p:nvSpPr>
          <p:cNvPr id="6" name="コンテンツ プレースホルダー 5"/>
          <p:cNvSpPr>
            <a:spLocks noGrp="1"/>
          </p:cNvSpPr>
          <p:nvPr>
            <p:ph idx="1"/>
          </p:nvPr>
        </p:nvSpPr>
        <p:spPr/>
        <p:txBody>
          <a:bodyPr>
            <a:normAutofit fontScale="77500" lnSpcReduction="20000"/>
          </a:bodyPr>
          <a:lstStyle/>
          <a:p>
            <a:pPr>
              <a:lnSpc>
                <a:spcPct val="120000"/>
              </a:lnSpc>
            </a:pPr>
            <a:r>
              <a:rPr lang="ja-JP" altLang="en-US" dirty="0"/>
              <a:t>第</a:t>
            </a:r>
            <a:r>
              <a:rPr lang="en-US" altLang="ja-JP" dirty="0"/>
              <a:t>466</a:t>
            </a:r>
            <a:r>
              <a:rPr lang="ja-JP" altLang="en-US" dirty="0"/>
              <a:t>条の</a:t>
            </a:r>
            <a:r>
              <a:rPr lang="en-US" altLang="ja-JP" dirty="0"/>
              <a:t>2</a:t>
            </a:r>
            <a:r>
              <a:rPr lang="ja-JP" altLang="en-US" dirty="0"/>
              <a:t>（譲渡制限の意思表示がされた債権に係る債務者の供託</a:t>
            </a:r>
            <a:r>
              <a:rPr lang="ja-JP" altLang="en-US" dirty="0" smtClean="0"/>
              <a:t>）</a:t>
            </a:r>
            <a:endParaRPr lang="en-US" altLang="ja-JP" dirty="0" smtClean="0"/>
          </a:p>
          <a:p>
            <a:pPr lvl="1">
              <a:lnSpc>
                <a:spcPct val="120000"/>
              </a:lnSpc>
            </a:pPr>
            <a:r>
              <a:rPr lang="ja-JP" altLang="en-US" dirty="0"/>
              <a:t>①債務者は，譲渡制限の意思表示がされた金銭の給付を目的とする債権が譲渡されたときは，その債権の全額に相当する金銭を債務の履行地（債務の履行地が債権者の現在の住所により定まる場合にあっては，</a:t>
            </a:r>
            <a:r>
              <a:rPr lang="ja-JP" altLang="en-US" b="1" dirty="0">
                <a:solidFill>
                  <a:srgbClr val="FF0000"/>
                </a:solidFill>
              </a:rPr>
              <a:t>譲渡人の現在の住所を含む。</a:t>
            </a:r>
            <a:r>
              <a:rPr lang="ja-JP" altLang="en-US" dirty="0"/>
              <a:t>次条において同じ。）の供託所に供託することができる。</a:t>
            </a:r>
          </a:p>
          <a:p>
            <a:pPr lvl="1">
              <a:lnSpc>
                <a:spcPct val="120000"/>
              </a:lnSpc>
            </a:pPr>
            <a:r>
              <a:rPr lang="ja-JP" altLang="en-US" dirty="0"/>
              <a:t>②前項の規定により供託をした債務者は，遅滞なく，譲渡人及び譲受人に供託の通知をしなければならない。</a:t>
            </a:r>
          </a:p>
          <a:p>
            <a:pPr lvl="1">
              <a:lnSpc>
                <a:spcPct val="120000"/>
              </a:lnSpc>
            </a:pPr>
            <a:r>
              <a:rPr lang="ja-JP" altLang="en-US" dirty="0"/>
              <a:t>③第</a:t>
            </a:r>
            <a:r>
              <a:rPr lang="en-US" altLang="ja-JP" dirty="0"/>
              <a:t>1</a:t>
            </a:r>
            <a:r>
              <a:rPr lang="ja-JP" altLang="en-US" dirty="0"/>
              <a:t>項の規定により供託をした金銭は，</a:t>
            </a:r>
            <a:r>
              <a:rPr lang="ja-JP" altLang="en-US" b="1" dirty="0">
                <a:solidFill>
                  <a:srgbClr val="002060"/>
                </a:solidFill>
              </a:rPr>
              <a:t>譲受人に限り，還付を請求することができる</a:t>
            </a:r>
            <a:r>
              <a:rPr lang="ja-JP" altLang="en-US" b="1" dirty="0" smtClean="0">
                <a:solidFill>
                  <a:srgbClr val="002060"/>
                </a:solidFill>
              </a:rPr>
              <a:t>。</a:t>
            </a:r>
            <a:endParaRPr lang="ja-JP" altLang="en-US" b="1" dirty="0">
              <a:solidFill>
                <a:srgbClr val="002060"/>
              </a:solidFill>
            </a:endParaRPr>
          </a:p>
          <a:p>
            <a:pPr>
              <a:lnSpc>
                <a:spcPct val="120000"/>
              </a:lnSpc>
            </a:pPr>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2015/9/29</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Tree>
    <p:extLst>
      <p:ext uri="{BB962C8B-B14F-4D97-AF65-F5344CB8AC3E}">
        <p14:creationId xmlns:p14="http://schemas.microsoft.com/office/powerpoint/2010/main" val="238857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4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175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125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normAutofit/>
          </a:bodyPr>
          <a:lstStyle/>
          <a:p>
            <a:r>
              <a:rPr lang="ja-JP" altLang="en-US" sz="4000" dirty="0"/>
              <a:t>（復習）債権</a:t>
            </a:r>
            <a:r>
              <a:rPr kumimoji="1" lang="ja-JP" altLang="en-US" sz="4000" dirty="0" smtClean="0"/>
              <a:t>譲渡・債務引受を</a:t>
            </a:r>
            <a:r>
              <a:rPr kumimoji="1" lang="en-US" altLang="ja-JP" sz="4000" dirty="0" smtClean="0"/>
              <a:t/>
            </a:r>
            <a:br>
              <a:rPr kumimoji="1" lang="en-US" altLang="ja-JP" sz="4000" dirty="0" smtClean="0"/>
            </a:br>
            <a:r>
              <a:rPr lang="ja-JP" altLang="en-US" sz="4000" dirty="0"/>
              <a:t>利用した弁済</a:t>
            </a:r>
            <a:r>
              <a:rPr kumimoji="1" lang="ja-JP" altLang="en-US" sz="4000" dirty="0" smtClean="0"/>
              <a:t>・決済</a:t>
            </a:r>
            <a:endParaRPr kumimoji="1" lang="ja-JP" altLang="en-US" sz="4000" dirty="0"/>
          </a:p>
        </p:txBody>
      </p:sp>
      <p:sp>
        <p:nvSpPr>
          <p:cNvPr id="7" name="サブタイトル 6"/>
          <p:cNvSpPr>
            <a:spLocks noGrp="1"/>
          </p:cNvSpPr>
          <p:nvPr>
            <p:ph type="subTitle" idx="1"/>
          </p:nvPr>
        </p:nvSpPr>
        <p:spPr>
          <a:xfrm>
            <a:off x="699516" y="3886200"/>
            <a:ext cx="7744968" cy="1752600"/>
          </a:xfrm>
        </p:spPr>
        <p:txBody>
          <a:bodyPr>
            <a:normAutofit/>
          </a:bodyPr>
          <a:lstStyle/>
          <a:p>
            <a:pPr marL="514350" indent="-514350" algn="l">
              <a:buFont typeface="+mj-lt"/>
              <a:buAutoNum type="arabicPeriod"/>
            </a:pPr>
            <a:r>
              <a:rPr kumimoji="1" lang="ja-JP" altLang="en-US" dirty="0" smtClean="0">
                <a:solidFill>
                  <a:schemeClr val="tx1"/>
                </a:solidFill>
              </a:rPr>
              <a:t>振込み</a:t>
            </a:r>
            <a:r>
              <a:rPr kumimoji="1" lang="en-US" altLang="ja-JP" dirty="0" smtClean="0">
                <a:solidFill>
                  <a:schemeClr val="tx1"/>
                </a:solidFill>
              </a:rPr>
              <a:t>…</a:t>
            </a:r>
            <a:r>
              <a:rPr kumimoji="1" lang="ja-JP" altLang="en-US" dirty="0" smtClean="0">
                <a:solidFill>
                  <a:schemeClr val="tx1"/>
                </a:solidFill>
              </a:rPr>
              <a:t>債権譲渡と債務引受の組合せ</a:t>
            </a:r>
            <a:endParaRPr kumimoji="1" lang="en-US" altLang="ja-JP" dirty="0" smtClean="0">
              <a:solidFill>
                <a:schemeClr val="tx1"/>
              </a:solidFill>
            </a:endParaRPr>
          </a:p>
          <a:p>
            <a:pPr marL="514350" indent="-514350" algn="l">
              <a:buFont typeface="+mj-lt"/>
              <a:buAutoNum type="arabicPeriod"/>
            </a:pPr>
            <a:r>
              <a:rPr lang="ja-JP" altLang="en-US" dirty="0">
                <a:solidFill>
                  <a:schemeClr val="tx1"/>
                </a:solidFill>
              </a:rPr>
              <a:t>電子</a:t>
            </a:r>
            <a:r>
              <a:rPr lang="ja-JP" altLang="en-US" dirty="0" smtClean="0">
                <a:solidFill>
                  <a:schemeClr val="tx1"/>
                </a:solidFill>
              </a:rPr>
              <a:t>マネー</a:t>
            </a:r>
            <a:r>
              <a:rPr lang="en-US" altLang="ja-JP" dirty="0" smtClean="0">
                <a:solidFill>
                  <a:schemeClr val="tx1"/>
                </a:solidFill>
              </a:rPr>
              <a:t>…</a:t>
            </a:r>
            <a:r>
              <a:rPr lang="ja-JP" altLang="en-US" dirty="0" smtClean="0">
                <a:solidFill>
                  <a:schemeClr val="tx1"/>
                </a:solidFill>
              </a:rPr>
              <a:t>人的抗弁付の債権譲渡</a:t>
            </a:r>
            <a:endParaRPr lang="en-US" altLang="ja-JP" dirty="0" smtClean="0">
              <a:solidFill>
                <a:schemeClr val="tx1"/>
              </a:solidFill>
            </a:endParaRPr>
          </a:p>
          <a:p>
            <a:pPr marL="514350" indent="-514350" algn="l">
              <a:buFont typeface="+mj-lt"/>
              <a:buAutoNum type="arabicPeriod"/>
            </a:pPr>
            <a:r>
              <a:rPr kumimoji="1" lang="ja-JP" altLang="en-US" dirty="0" smtClean="0">
                <a:solidFill>
                  <a:schemeClr val="tx1"/>
                </a:solidFill>
              </a:rPr>
              <a:t>クレジットカード</a:t>
            </a:r>
            <a:r>
              <a:rPr kumimoji="1" lang="en-US" altLang="ja-JP" dirty="0" smtClean="0">
                <a:solidFill>
                  <a:schemeClr val="tx1"/>
                </a:solidFill>
              </a:rPr>
              <a:t>…</a:t>
            </a:r>
            <a:r>
              <a:rPr kumimoji="1" lang="ja-JP" altLang="en-US" dirty="0" smtClean="0">
                <a:solidFill>
                  <a:schemeClr val="tx1"/>
                </a:solidFill>
              </a:rPr>
              <a:t>債権譲渡の繰り返し</a:t>
            </a:r>
            <a:endParaRPr kumimoji="1" lang="ja-JP" altLang="en-US" dirty="0">
              <a:solidFill>
                <a:schemeClr val="tx1"/>
              </a:solidFill>
            </a:endParaRPr>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81475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債権譲渡禁止特約の改正</a:t>
            </a:r>
            <a:r>
              <a:rPr lang="ja-JP" altLang="en-US" dirty="0" smtClean="0"/>
              <a:t>（</a:t>
            </a:r>
            <a:r>
              <a:rPr lang="en-US" altLang="ja-JP" dirty="0" smtClean="0"/>
              <a:t>3/5</a:t>
            </a:r>
            <a:r>
              <a:rPr lang="ja-JP" altLang="en-US" dirty="0"/>
              <a:t>）</a:t>
            </a:r>
            <a:endParaRPr kumimoji="1" lang="ja-JP" altLang="en-US" dirty="0"/>
          </a:p>
        </p:txBody>
      </p:sp>
      <p:sp>
        <p:nvSpPr>
          <p:cNvPr id="10" name="コンテンツ プレースホルダー 9"/>
          <p:cNvSpPr>
            <a:spLocks noGrp="1"/>
          </p:cNvSpPr>
          <p:nvPr>
            <p:ph idx="1"/>
          </p:nvPr>
        </p:nvSpPr>
        <p:spPr/>
        <p:txBody>
          <a:bodyPr>
            <a:normAutofit fontScale="85000" lnSpcReduction="20000"/>
          </a:bodyPr>
          <a:lstStyle/>
          <a:p>
            <a:pPr>
              <a:lnSpc>
                <a:spcPct val="120000"/>
              </a:lnSpc>
            </a:pPr>
            <a:r>
              <a:rPr lang="ja-JP" altLang="en-US" dirty="0"/>
              <a:t>第</a:t>
            </a:r>
            <a:r>
              <a:rPr lang="en-US" altLang="ja-JP" dirty="0"/>
              <a:t>466</a:t>
            </a:r>
            <a:r>
              <a:rPr lang="ja-JP" altLang="en-US" dirty="0"/>
              <a:t>条の</a:t>
            </a:r>
            <a:r>
              <a:rPr lang="en-US" altLang="ja-JP" dirty="0"/>
              <a:t>3〔</a:t>
            </a:r>
            <a:r>
              <a:rPr lang="ja-JP" altLang="en-US" dirty="0"/>
              <a:t>譲渡制限の意思表示がされた債権に係る債務者の供託　その</a:t>
            </a:r>
            <a:r>
              <a:rPr lang="en-US" altLang="ja-JP" dirty="0"/>
              <a:t>2〕</a:t>
            </a:r>
          </a:p>
          <a:p>
            <a:pPr lvl="1">
              <a:lnSpc>
                <a:spcPct val="120000"/>
              </a:lnSpc>
            </a:pPr>
            <a:r>
              <a:rPr lang="ja-JP" altLang="en-US" dirty="0"/>
              <a:t>前条第</a:t>
            </a:r>
            <a:r>
              <a:rPr lang="en-US" altLang="ja-JP" dirty="0"/>
              <a:t>1</a:t>
            </a:r>
            <a:r>
              <a:rPr lang="ja-JP" altLang="en-US" dirty="0"/>
              <a:t>項に規定する場合において，譲渡人について破産手続開始の決定があったときは，譲受人（同項の債権の全額を譲り受けた者であって，その債権の譲渡を債務者その他の第三者に対抗することができるものに限る。）は，</a:t>
            </a:r>
            <a:r>
              <a:rPr lang="ja-JP" altLang="en-US" dirty="0">
                <a:solidFill>
                  <a:srgbClr val="002060"/>
                </a:solidFill>
              </a:rPr>
              <a:t>譲渡制限の意思表示がされたことを知り，又は重大な過失によって知らなかったときであっても</a:t>
            </a:r>
            <a:r>
              <a:rPr lang="ja-JP" altLang="en-US" dirty="0"/>
              <a:t>，債務者にその債権の全額に相当する金銭を債務の履行地の供託所に供託させることができる。この場合においては，同条第</a:t>
            </a:r>
            <a:r>
              <a:rPr lang="en-US" altLang="ja-JP" dirty="0"/>
              <a:t>2</a:t>
            </a:r>
            <a:r>
              <a:rPr lang="ja-JP" altLang="en-US" dirty="0"/>
              <a:t>項及び第</a:t>
            </a:r>
            <a:r>
              <a:rPr lang="en-US" altLang="ja-JP" dirty="0"/>
              <a:t>3</a:t>
            </a:r>
            <a:r>
              <a:rPr lang="ja-JP" altLang="en-US" dirty="0"/>
              <a:t>項の規定を準用する</a:t>
            </a:r>
            <a:r>
              <a:rPr lang="ja-JP" altLang="en-US" dirty="0" smtClean="0"/>
              <a:t>。</a:t>
            </a:r>
            <a:endParaRPr lang="ja-JP" altLang="en-US" dirty="0"/>
          </a:p>
        </p:txBody>
      </p:sp>
      <p:sp>
        <p:nvSpPr>
          <p:cNvPr id="7" name="日付プレースホルダー 6"/>
          <p:cNvSpPr>
            <a:spLocks noGrp="1"/>
          </p:cNvSpPr>
          <p:nvPr>
            <p:ph type="dt" sz="half" idx="10"/>
          </p:nvPr>
        </p:nvSpPr>
        <p:spPr/>
        <p:txBody>
          <a:bodyPr/>
          <a:lstStyle/>
          <a:p>
            <a:r>
              <a:rPr kumimoji="1" lang="en-US" altLang="ja-JP" smtClean="0"/>
              <a:t>2015/9/29</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Tree>
    <p:extLst>
      <p:ext uri="{BB962C8B-B14F-4D97-AF65-F5344CB8AC3E}">
        <p14:creationId xmlns:p14="http://schemas.microsoft.com/office/powerpoint/2010/main" val="305037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債権譲渡禁止特約の改正</a:t>
            </a:r>
            <a:r>
              <a:rPr lang="ja-JP" altLang="en-US" dirty="0" smtClean="0"/>
              <a:t>（</a:t>
            </a:r>
            <a:r>
              <a:rPr lang="en-US" altLang="ja-JP" dirty="0" smtClean="0"/>
              <a:t>4/5</a:t>
            </a:r>
            <a:r>
              <a:rPr lang="ja-JP" altLang="en-US" dirty="0"/>
              <a:t>）</a:t>
            </a:r>
            <a:endParaRPr kumimoji="1" lang="ja-JP" altLang="en-US" dirty="0"/>
          </a:p>
        </p:txBody>
      </p:sp>
      <p:sp>
        <p:nvSpPr>
          <p:cNvPr id="10" name="コンテンツ プレースホルダー 9"/>
          <p:cNvSpPr>
            <a:spLocks noGrp="1"/>
          </p:cNvSpPr>
          <p:nvPr>
            <p:ph idx="1"/>
          </p:nvPr>
        </p:nvSpPr>
        <p:spPr/>
        <p:txBody>
          <a:bodyPr>
            <a:normAutofit fontScale="70000" lnSpcReduction="20000"/>
          </a:bodyPr>
          <a:lstStyle/>
          <a:p>
            <a:pPr>
              <a:lnSpc>
                <a:spcPct val="170000"/>
              </a:lnSpc>
            </a:pPr>
            <a:r>
              <a:rPr lang="ja-JP" altLang="en-US" dirty="0"/>
              <a:t>第</a:t>
            </a:r>
            <a:r>
              <a:rPr lang="en-US" altLang="ja-JP" dirty="0"/>
              <a:t>466</a:t>
            </a:r>
            <a:r>
              <a:rPr lang="ja-JP" altLang="en-US" dirty="0"/>
              <a:t>条の</a:t>
            </a:r>
            <a:r>
              <a:rPr lang="en-US" altLang="ja-JP" dirty="0"/>
              <a:t>4</a:t>
            </a:r>
            <a:r>
              <a:rPr lang="ja-JP" altLang="en-US" dirty="0"/>
              <a:t>（譲渡制限の意思表示がされた債権の差押え）</a:t>
            </a:r>
          </a:p>
          <a:p>
            <a:pPr lvl="1">
              <a:lnSpc>
                <a:spcPct val="170000"/>
              </a:lnSpc>
            </a:pPr>
            <a:r>
              <a:rPr lang="ja-JP" altLang="en-US" dirty="0"/>
              <a:t>①第</a:t>
            </a:r>
            <a:r>
              <a:rPr lang="en-US" altLang="ja-JP" dirty="0"/>
              <a:t>466</a:t>
            </a:r>
            <a:r>
              <a:rPr lang="ja-JP" altLang="en-US" dirty="0"/>
              <a:t>条第</a:t>
            </a:r>
            <a:r>
              <a:rPr lang="en-US" altLang="ja-JP" dirty="0"/>
              <a:t>3</a:t>
            </a:r>
            <a:r>
              <a:rPr lang="ja-JP" altLang="en-US" dirty="0"/>
              <a:t>項の規定は，</a:t>
            </a:r>
            <a:r>
              <a:rPr lang="ja-JP" altLang="en-US" b="1" dirty="0">
                <a:solidFill>
                  <a:srgbClr val="002060"/>
                </a:solidFill>
              </a:rPr>
              <a:t>譲渡制限の意思表示がされた債権に対する強制執行をした差押債権者に対しては，適用しない</a:t>
            </a:r>
            <a:r>
              <a:rPr lang="ja-JP" altLang="en-US" dirty="0"/>
              <a:t>。</a:t>
            </a:r>
          </a:p>
          <a:p>
            <a:pPr lvl="1">
              <a:lnSpc>
                <a:spcPct val="170000"/>
              </a:lnSpc>
            </a:pPr>
            <a:r>
              <a:rPr lang="ja-JP" altLang="en-US" dirty="0"/>
              <a:t>②前項の規定にかかわらず，</a:t>
            </a:r>
            <a:r>
              <a:rPr lang="ja-JP" altLang="en-US" b="1" dirty="0">
                <a:solidFill>
                  <a:srgbClr val="FF0000"/>
                </a:solidFill>
              </a:rPr>
              <a:t>譲受人その他の第三者が譲渡制限の意思表示がされたことを知り，又は重大な過失によって知らなかった場合</a:t>
            </a:r>
            <a:r>
              <a:rPr lang="ja-JP" altLang="en-US" dirty="0"/>
              <a:t>において，その債権者が同項の債権に対する強制執行をしたときは，</a:t>
            </a:r>
            <a:r>
              <a:rPr lang="ja-JP" altLang="en-US" b="1" dirty="0">
                <a:solidFill>
                  <a:srgbClr val="FF0000"/>
                </a:solidFill>
              </a:rPr>
              <a:t>債務者は，その債務の履行を拒むことができ，かつ，譲渡人に対する弁済その他の債務を消滅させる事由をもって差押債権者に対抗することができる</a:t>
            </a:r>
            <a:r>
              <a:rPr lang="ja-JP" altLang="en-US" dirty="0" smtClean="0"/>
              <a:t>。</a:t>
            </a:r>
            <a:endParaRPr lang="ja-JP" altLang="en-US" dirty="0"/>
          </a:p>
        </p:txBody>
      </p:sp>
      <p:sp>
        <p:nvSpPr>
          <p:cNvPr id="7" name="日付プレースホルダー 6"/>
          <p:cNvSpPr>
            <a:spLocks noGrp="1"/>
          </p:cNvSpPr>
          <p:nvPr>
            <p:ph type="dt" sz="half" idx="10"/>
          </p:nvPr>
        </p:nvSpPr>
        <p:spPr/>
        <p:txBody>
          <a:bodyPr/>
          <a:lstStyle/>
          <a:p>
            <a:r>
              <a:rPr kumimoji="1" lang="en-US" altLang="ja-JP" smtClean="0"/>
              <a:t>2015/9/29</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Tree>
    <p:extLst>
      <p:ext uri="{BB962C8B-B14F-4D97-AF65-F5344CB8AC3E}">
        <p14:creationId xmlns:p14="http://schemas.microsoft.com/office/powerpoint/2010/main" val="420721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175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up)">
                                      <p:cBhvr>
                                        <p:cTn id="17" dur="4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債権譲渡禁止特約の改正</a:t>
            </a:r>
            <a:r>
              <a:rPr lang="ja-JP" altLang="en-US" dirty="0" smtClean="0"/>
              <a:t>（</a:t>
            </a:r>
            <a:r>
              <a:rPr lang="en-US" altLang="ja-JP" dirty="0" smtClean="0"/>
              <a:t>5/5</a:t>
            </a:r>
            <a:r>
              <a:rPr lang="ja-JP" altLang="en-US" dirty="0"/>
              <a:t>）</a:t>
            </a:r>
            <a:endParaRPr kumimoji="1" lang="ja-JP" altLang="en-US" dirty="0"/>
          </a:p>
        </p:txBody>
      </p:sp>
      <p:sp>
        <p:nvSpPr>
          <p:cNvPr id="10" name="コンテンツ プレースホルダー 9"/>
          <p:cNvSpPr>
            <a:spLocks noGrp="1"/>
          </p:cNvSpPr>
          <p:nvPr>
            <p:ph idx="1"/>
          </p:nvPr>
        </p:nvSpPr>
        <p:spPr/>
        <p:txBody>
          <a:bodyPr>
            <a:normAutofit fontScale="85000" lnSpcReduction="20000"/>
          </a:bodyPr>
          <a:lstStyle/>
          <a:p>
            <a:pPr>
              <a:lnSpc>
                <a:spcPct val="120000"/>
              </a:lnSpc>
            </a:pPr>
            <a:r>
              <a:rPr lang="ja-JP" altLang="en-US" dirty="0"/>
              <a:t>第</a:t>
            </a:r>
            <a:r>
              <a:rPr lang="en-US" altLang="ja-JP" dirty="0"/>
              <a:t>466</a:t>
            </a:r>
            <a:r>
              <a:rPr lang="ja-JP" altLang="en-US" dirty="0"/>
              <a:t>条の</a:t>
            </a:r>
            <a:r>
              <a:rPr lang="en-US" altLang="ja-JP" dirty="0"/>
              <a:t>5</a:t>
            </a:r>
            <a:r>
              <a:rPr lang="ja-JP" altLang="en-US" dirty="0"/>
              <a:t>（預金債権又は貯金債権に係る譲渡制限の意思表示の効力）</a:t>
            </a:r>
          </a:p>
          <a:p>
            <a:pPr lvl="1">
              <a:lnSpc>
                <a:spcPct val="120000"/>
              </a:lnSpc>
            </a:pPr>
            <a:r>
              <a:rPr lang="ja-JP" altLang="en-US" dirty="0"/>
              <a:t>①預金口座又は貯金口座に係る預金又は貯金に係る債権（以下「預貯金債権」という。）について当事者がした譲渡制限の意思表示は，</a:t>
            </a:r>
            <a:r>
              <a:rPr lang="ja-JP" altLang="en-US" b="1" dirty="0">
                <a:solidFill>
                  <a:srgbClr val="FF0000"/>
                </a:solidFill>
              </a:rPr>
              <a:t>第</a:t>
            </a:r>
            <a:r>
              <a:rPr lang="en-US" altLang="ja-JP" b="1" dirty="0">
                <a:solidFill>
                  <a:srgbClr val="FF0000"/>
                </a:solidFill>
              </a:rPr>
              <a:t>466</a:t>
            </a:r>
            <a:r>
              <a:rPr lang="ja-JP" altLang="en-US" b="1" dirty="0">
                <a:solidFill>
                  <a:srgbClr val="FF0000"/>
                </a:solidFill>
              </a:rPr>
              <a:t>条第</a:t>
            </a:r>
            <a:r>
              <a:rPr lang="en-US" altLang="ja-JP" b="1" dirty="0">
                <a:solidFill>
                  <a:srgbClr val="FF0000"/>
                </a:solidFill>
              </a:rPr>
              <a:t>2</a:t>
            </a:r>
            <a:r>
              <a:rPr lang="ja-JP" altLang="en-US" b="1" dirty="0">
                <a:solidFill>
                  <a:srgbClr val="FF0000"/>
                </a:solidFill>
              </a:rPr>
              <a:t>項の規定にかかわらず，その譲渡制限の意思表示がされたことを知り，又は重大な過失によって知らなかった譲受人その他の第三者に対抗することができる。</a:t>
            </a:r>
          </a:p>
          <a:p>
            <a:pPr lvl="1">
              <a:lnSpc>
                <a:spcPct val="120000"/>
              </a:lnSpc>
            </a:pPr>
            <a:r>
              <a:rPr lang="ja-JP" altLang="en-US" dirty="0"/>
              <a:t>②前項の規定は，譲渡制限の意思表示がされた預貯金債権に対する</a:t>
            </a:r>
            <a:r>
              <a:rPr lang="ja-JP" altLang="en-US" b="1" dirty="0">
                <a:solidFill>
                  <a:srgbClr val="002060"/>
                </a:solidFill>
              </a:rPr>
              <a:t>強制執行をした差押債権者に対しては，適用しない。</a:t>
            </a:r>
          </a:p>
          <a:p>
            <a:pPr>
              <a:lnSpc>
                <a:spcPct val="120000"/>
              </a:lnSpc>
            </a:pPr>
            <a:endParaRPr kumimoji="1" lang="ja-JP" altLang="en-US" dirty="0"/>
          </a:p>
        </p:txBody>
      </p:sp>
      <p:sp>
        <p:nvSpPr>
          <p:cNvPr id="7" name="日付プレースホルダー 6"/>
          <p:cNvSpPr>
            <a:spLocks noGrp="1"/>
          </p:cNvSpPr>
          <p:nvPr>
            <p:ph type="dt" sz="half" idx="10"/>
          </p:nvPr>
        </p:nvSpPr>
        <p:spPr/>
        <p:txBody>
          <a:bodyPr/>
          <a:lstStyle/>
          <a:p>
            <a:r>
              <a:rPr kumimoji="1" lang="en-US" altLang="ja-JP" smtClean="0"/>
              <a:t>2015/9/29</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Tree>
    <p:extLst>
      <p:ext uri="{BB962C8B-B14F-4D97-AF65-F5344CB8AC3E}">
        <p14:creationId xmlns:p14="http://schemas.microsoft.com/office/powerpoint/2010/main" val="375895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125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5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up)">
                                      <p:cBhvr>
                                        <p:cTn id="17" dur="225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レポート課題</a:t>
            </a:r>
            <a:endParaRPr kumimoji="1" lang="ja-JP" altLang="en-US" dirty="0"/>
          </a:p>
        </p:txBody>
      </p:sp>
      <p:sp>
        <p:nvSpPr>
          <p:cNvPr id="6" name="コンテンツ プレースホルダー 5"/>
          <p:cNvSpPr>
            <a:spLocks noGrp="1"/>
          </p:cNvSpPr>
          <p:nvPr>
            <p:ph idx="1"/>
          </p:nvPr>
        </p:nvSpPr>
        <p:spPr/>
        <p:txBody>
          <a:bodyPr>
            <a:normAutofit/>
          </a:bodyPr>
          <a:lstStyle/>
          <a:p>
            <a:r>
              <a:rPr lang="ja-JP" altLang="en-US" sz="2800" dirty="0" smtClean="0"/>
              <a:t>民法</a:t>
            </a:r>
            <a:r>
              <a:rPr lang="ja-JP" altLang="en-US" sz="2800" dirty="0"/>
              <a:t>判例百選</a:t>
            </a:r>
            <a:r>
              <a:rPr lang="en-US" altLang="ja-JP" sz="2800" dirty="0">
                <a:latin typeface="+mj-ea"/>
                <a:ea typeface="+mj-ea"/>
              </a:rPr>
              <a:t>II</a:t>
            </a:r>
            <a:r>
              <a:rPr lang="ja-JP" altLang="en-US" sz="2800" dirty="0" smtClean="0"/>
              <a:t>第</a:t>
            </a:r>
            <a:r>
              <a:rPr lang="en-US" altLang="ja-JP" sz="2800" dirty="0" smtClean="0"/>
              <a:t>70</a:t>
            </a:r>
            <a:r>
              <a:rPr lang="ja-JP" altLang="en-US" sz="2800" dirty="0" smtClean="0"/>
              <a:t>事件（誤振込金の返還請求権と預金債権）に</a:t>
            </a:r>
            <a:r>
              <a:rPr lang="ja-JP" altLang="en-US" sz="2800" dirty="0"/>
              <a:t>ついて，以下の要領でレポート</a:t>
            </a:r>
            <a:r>
              <a:rPr lang="ja-JP" altLang="en-US" sz="2800" dirty="0" smtClean="0"/>
              <a:t>（</a:t>
            </a:r>
            <a:r>
              <a:rPr lang="en-US" altLang="ja-JP" sz="2800" dirty="0" smtClean="0"/>
              <a:t>A4</a:t>
            </a:r>
            <a:r>
              <a:rPr lang="ja-JP" altLang="en-US" sz="2800" dirty="0" smtClean="0"/>
              <a:t>版</a:t>
            </a:r>
            <a:r>
              <a:rPr lang="en-US" altLang="ja-JP" sz="2800" dirty="0" smtClean="0"/>
              <a:t>4</a:t>
            </a:r>
            <a:r>
              <a:rPr lang="ja-JP" altLang="en-US" sz="2800" dirty="0" smtClean="0"/>
              <a:t>頁</a:t>
            </a:r>
            <a:r>
              <a:rPr lang="ja-JP" altLang="en-US" sz="2800" dirty="0"/>
              <a:t>以内）を作成し，</a:t>
            </a:r>
            <a:r>
              <a:rPr lang="ja-JP" altLang="en-US" sz="2800" dirty="0" smtClean="0"/>
              <a:t>第</a:t>
            </a:r>
            <a:r>
              <a:rPr lang="en-US" altLang="ja-JP" sz="2800" dirty="0" smtClean="0"/>
              <a:t>10</a:t>
            </a:r>
            <a:r>
              <a:rPr lang="ja-JP" altLang="en-US" sz="2800" dirty="0" smtClean="0"/>
              <a:t>回目</a:t>
            </a:r>
            <a:r>
              <a:rPr lang="ja-JP" altLang="en-US" sz="2800" dirty="0"/>
              <a:t>の</a:t>
            </a:r>
            <a:r>
              <a:rPr lang="ja-JP" altLang="en-US" sz="2800" dirty="0" smtClean="0"/>
              <a:t>講義（</a:t>
            </a:r>
            <a:r>
              <a:rPr lang="en-US" altLang="ja-JP" sz="2800" dirty="0" smtClean="0"/>
              <a:t>12/02</a:t>
            </a:r>
            <a:r>
              <a:rPr lang="ja-JP" altLang="en-US" sz="2800" dirty="0" smtClean="0"/>
              <a:t>）まで</a:t>
            </a:r>
            <a:r>
              <a:rPr lang="ja-JP" altLang="en-US" sz="2800" dirty="0"/>
              <a:t>に提出する</a:t>
            </a:r>
            <a:r>
              <a:rPr lang="ja-JP" altLang="en-US" sz="2800" dirty="0" smtClean="0"/>
              <a:t>こと（提出</a:t>
            </a:r>
            <a:r>
              <a:rPr lang="ja-JP" altLang="en-US" sz="2800" dirty="0"/>
              <a:t>されたレポートの講評は，</a:t>
            </a:r>
            <a:r>
              <a:rPr lang="ja-JP" altLang="en-US" sz="2800" dirty="0" smtClean="0"/>
              <a:t>第</a:t>
            </a:r>
            <a:r>
              <a:rPr lang="en-US" altLang="ja-JP" sz="2800" dirty="0" smtClean="0"/>
              <a:t>14</a:t>
            </a:r>
            <a:r>
              <a:rPr lang="ja-JP" altLang="en-US" sz="2800" dirty="0" smtClean="0"/>
              <a:t>回</a:t>
            </a:r>
            <a:r>
              <a:rPr lang="ja-JP" altLang="en-US" sz="2800" dirty="0"/>
              <a:t>に</a:t>
            </a:r>
            <a:r>
              <a:rPr lang="ja-JP" altLang="en-US" sz="2800" dirty="0" smtClean="0"/>
              <a:t>行う）。</a:t>
            </a:r>
            <a:endParaRPr lang="ja-JP" altLang="en-US" sz="2800" dirty="0"/>
          </a:p>
          <a:p>
            <a:pPr lvl="1"/>
            <a:r>
              <a:rPr lang="ja-JP" altLang="en-US" sz="2400" dirty="0"/>
              <a:t>１．事実の概要を正確に図式化</a:t>
            </a:r>
            <a:r>
              <a:rPr lang="ja-JP" altLang="en-US" sz="2400" dirty="0" smtClean="0"/>
              <a:t>し簡潔</a:t>
            </a:r>
            <a:r>
              <a:rPr lang="ja-JP" altLang="en-US" sz="2400" dirty="0"/>
              <a:t>に表現する。</a:t>
            </a:r>
          </a:p>
          <a:p>
            <a:pPr lvl="1"/>
            <a:r>
              <a:rPr lang="ja-JP" altLang="en-US" sz="2400" dirty="0"/>
              <a:t>２．判旨を簡潔にまとまる。</a:t>
            </a:r>
          </a:p>
          <a:p>
            <a:pPr lvl="1"/>
            <a:r>
              <a:rPr lang="ja-JP" altLang="en-US" sz="2400" dirty="0"/>
              <a:t>３．関連判例と学説とを要領よくまとめる。</a:t>
            </a:r>
          </a:p>
          <a:p>
            <a:pPr lvl="1"/>
            <a:r>
              <a:rPr lang="ja-JP" altLang="en-US" sz="2400" dirty="0"/>
              <a:t>４．自らの見解（私見）</a:t>
            </a:r>
            <a:r>
              <a:rPr lang="ja-JP" altLang="en-US" sz="2400" dirty="0" smtClean="0"/>
              <a:t>を</a:t>
            </a:r>
            <a:r>
              <a:rPr lang="en-US" altLang="ja-JP" sz="2400" dirty="0" smtClean="0"/>
              <a:t>IRAC</a:t>
            </a:r>
            <a:r>
              <a:rPr lang="ja-JP" altLang="en-US" sz="2400" dirty="0" smtClean="0"/>
              <a:t>で</a:t>
            </a:r>
            <a:r>
              <a:rPr lang="ja-JP" altLang="en-US" sz="2400" dirty="0"/>
              <a:t>簡潔に表現する。</a:t>
            </a:r>
          </a:p>
          <a:p>
            <a:endParaRPr kumimoji="1" lang="ja-JP" altLang="en-US" sz="2800"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Tree>
    <p:extLst>
      <p:ext uri="{BB962C8B-B14F-4D97-AF65-F5344CB8AC3E}">
        <p14:creationId xmlns:p14="http://schemas.microsoft.com/office/powerpoint/2010/main" val="49717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4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75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7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4900" dirty="0" smtClean="0"/>
              <a:t>誤振込事件</a:t>
            </a:r>
            <a:r>
              <a:rPr lang="en-US" altLang="ja-JP" sz="4900" dirty="0" smtClean="0"/>
              <a:t/>
            </a:r>
            <a:br>
              <a:rPr lang="en-US" altLang="ja-JP" sz="4900" dirty="0" smtClean="0"/>
            </a:br>
            <a:r>
              <a:rPr lang="ja-JP" altLang="en-US" sz="3100" dirty="0" smtClean="0"/>
              <a:t>（</a:t>
            </a:r>
            <a:r>
              <a:rPr lang="ja-JP" altLang="en-US" sz="3100" dirty="0"/>
              <a:t>最二判平</a:t>
            </a:r>
            <a:r>
              <a:rPr lang="en-US" altLang="ja-JP" sz="3100" dirty="0"/>
              <a:t>8</a:t>
            </a:r>
            <a:r>
              <a:rPr lang="ja-JP" altLang="en-US" sz="3100" dirty="0"/>
              <a:t>・</a:t>
            </a:r>
            <a:r>
              <a:rPr lang="en-US" altLang="ja-JP" sz="3100" dirty="0"/>
              <a:t>4</a:t>
            </a:r>
            <a:r>
              <a:rPr lang="ja-JP" altLang="en-US" sz="3100" dirty="0"/>
              <a:t>・</a:t>
            </a:r>
            <a:r>
              <a:rPr lang="en-US" altLang="ja-JP" sz="3100" dirty="0"/>
              <a:t>26 </a:t>
            </a:r>
            <a:r>
              <a:rPr lang="ja-JP" altLang="en-US" sz="3100" dirty="0"/>
              <a:t>民集</a:t>
            </a:r>
            <a:r>
              <a:rPr lang="en-US" altLang="ja-JP" sz="3100" dirty="0"/>
              <a:t>50</a:t>
            </a:r>
            <a:r>
              <a:rPr lang="ja-JP" altLang="en-US" sz="3100" dirty="0"/>
              <a:t>巻</a:t>
            </a:r>
            <a:r>
              <a:rPr lang="en-US" altLang="ja-JP" sz="3100" dirty="0"/>
              <a:t>5</a:t>
            </a:r>
            <a:r>
              <a:rPr lang="ja-JP" altLang="en-US" sz="3100" dirty="0"/>
              <a:t>号</a:t>
            </a:r>
            <a:r>
              <a:rPr lang="en-US" altLang="ja-JP" sz="3100" dirty="0"/>
              <a:t>1267</a:t>
            </a:r>
            <a:r>
              <a:rPr lang="ja-JP" altLang="en-US" sz="3100" dirty="0"/>
              <a:t>頁</a:t>
            </a:r>
            <a:r>
              <a:rPr lang="ja-JP" altLang="en-US" sz="3100" dirty="0" smtClean="0"/>
              <a:t>）</a:t>
            </a:r>
            <a:endParaRPr kumimoji="1" lang="ja-JP" altLang="en-US" sz="3100"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
        <p:nvSpPr>
          <p:cNvPr id="6" name="上下矢印 5"/>
          <p:cNvSpPr/>
          <p:nvPr/>
        </p:nvSpPr>
        <p:spPr>
          <a:xfrm>
            <a:off x="3707904" y="2492896"/>
            <a:ext cx="576064" cy="1872208"/>
          </a:xfrm>
          <a:prstGeom prst="upDownArrow">
            <a:avLst/>
          </a:prstGeom>
          <a:solidFill>
            <a:schemeClr val="bg1">
              <a:lumMod val="95000"/>
            </a:schemeClr>
          </a:solidFill>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振込委託</a:t>
            </a:r>
            <a:endParaRPr lang="ja-JP" altLang="en-US" sz="1600" dirty="0" smtClean="0"/>
          </a:p>
        </p:txBody>
      </p:sp>
      <p:sp>
        <p:nvSpPr>
          <p:cNvPr id="7" name="下矢印 6"/>
          <p:cNvSpPr/>
          <p:nvPr/>
        </p:nvSpPr>
        <p:spPr>
          <a:xfrm>
            <a:off x="3036392" y="2492896"/>
            <a:ext cx="648072" cy="187220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預金債権</a:t>
            </a:r>
            <a:endParaRPr kumimoji="1" lang="ja-JP" altLang="en-US" dirty="0"/>
          </a:p>
        </p:txBody>
      </p:sp>
      <p:sp>
        <p:nvSpPr>
          <p:cNvPr id="8" name="左右矢印 7"/>
          <p:cNvSpPr/>
          <p:nvPr/>
        </p:nvSpPr>
        <p:spPr>
          <a:xfrm>
            <a:off x="1763688" y="4293096"/>
            <a:ext cx="1180700" cy="950506"/>
          </a:xfrm>
          <a:prstGeom prst="leftRightArrow">
            <a:avLst/>
          </a:prstGeom>
          <a:solidFill>
            <a:srgbClr val="FFCCFF"/>
          </a:solidFill>
          <a:ln>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支払委託</a:t>
            </a:r>
            <a:endParaRPr kumimoji="1" lang="en-US" altLang="ja-JP" sz="1600" dirty="0" smtClean="0"/>
          </a:p>
        </p:txBody>
      </p:sp>
      <p:sp>
        <p:nvSpPr>
          <p:cNvPr id="9" name="円/楕円 8"/>
          <p:cNvSpPr/>
          <p:nvPr/>
        </p:nvSpPr>
        <p:spPr>
          <a:xfrm>
            <a:off x="323528" y="1621599"/>
            <a:ext cx="144016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X</a:t>
            </a:r>
            <a:r>
              <a:rPr lang="ja-JP" altLang="en-US" dirty="0" smtClean="0"/>
              <a:t>の</a:t>
            </a:r>
            <a:endParaRPr lang="en-US" altLang="ja-JP" dirty="0" smtClean="0"/>
          </a:p>
          <a:p>
            <a:pPr algn="ctr"/>
            <a:r>
              <a:rPr lang="ja-JP" altLang="en-US" dirty="0" smtClean="0"/>
              <a:t>債権者</a:t>
            </a:r>
            <a:endParaRPr kumimoji="1" lang="ja-JP" altLang="en-US" dirty="0"/>
          </a:p>
        </p:txBody>
      </p:sp>
      <p:sp>
        <p:nvSpPr>
          <p:cNvPr id="10" name="円/楕円 9"/>
          <p:cNvSpPr/>
          <p:nvPr/>
        </p:nvSpPr>
        <p:spPr>
          <a:xfrm>
            <a:off x="2915816" y="4300297"/>
            <a:ext cx="144016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要約者</a:t>
            </a:r>
            <a:endParaRPr lang="en-US" altLang="ja-JP" dirty="0" smtClean="0"/>
          </a:p>
          <a:p>
            <a:pPr algn="ctr"/>
            <a:r>
              <a:rPr lang="en-US" altLang="ja-JP" dirty="0">
                <a:latin typeface="Times New Roman" pitchFamily="18" charset="0"/>
                <a:cs typeface="Times New Roman" pitchFamily="18" charset="0"/>
              </a:rPr>
              <a:t>A</a:t>
            </a:r>
            <a:r>
              <a:rPr lang="ja-JP" altLang="en-US" dirty="0" smtClean="0"/>
              <a:t>銀行甲支店</a:t>
            </a:r>
            <a:endParaRPr lang="ja-JP" altLang="en-US" dirty="0"/>
          </a:p>
        </p:txBody>
      </p:sp>
      <p:sp>
        <p:nvSpPr>
          <p:cNvPr id="11" name="円/楕円 10"/>
          <p:cNvSpPr/>
          <p:nvPr/>
        </p:nvSpPr>
        <p:spPr>
          <a:xfrm>
            <a:off x="2843808" y="1621599"/>
            <a:ext cx="144016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債務者</a:t>
            </a:r>
            <a:endParaRPr kumimoji="1" lang="en-US" altLang="ja-JP" dirty="0" smtClean="0"/>
          </a:p>
          <a:p>
            <a:pPr algn="ctr"/>
            <a:r>
              <a:rPr kumimoji="1" lang="ja-JP" altLang="en-US" dirty="0" smtClean="0"/>
              <a:t>振込指図人</a:t>
            </a:r>
            <a:r>
              <a:rPr kumimoji="1" lang="en-US" altLang="ja-JP" dirty="0" smtClean="0">
                <a:latin typeface="Times New Roman" pitchFamily="18" charset="0"/>
                <a:cs typeface="Times New Roman" pitchFamily="18" charset="0"/>
              </a:rPr>
              <a:t>X</a:t>
            </a:r>
            <a:endParaRPr kumimoji="1" lang="ja-JP" altLang="en-US" dirty="0">
              <a:latin typeface="Times New Roman" pitchFamily="18" charset="0"/>
              <a:cs typeface="Times New Roman" pitchFamily="18" charset="0"/>
            </a:endParaRPr>
          </a:p>
        </p:txBody>
      </p:sp>
      <p:sp>
        <p:nvSpPr>
          <p:cNvPr id="12" name="円/楕円 11"/>
          <p:cNvSpPr/>
          <p:nvPr/>
        </p:nvSpPr>
        <p:spPr>
          <a:xfrm>
            <a:off x="323528" y="4300297"/>
            <a:ext cx="1440160" cy="950506"/>
          </a:xfrm>
          <a:prstGeom prst="ellipse">
            <a:avLst/>
          </a:prstGeom>
          <a:ln>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en-US" altLang="ja-JP" dirty="0" smtClean="0">
                <a:latin typeface="Times New Roman" pitchFamily="18" charset="0"/>
                <a:cs typeface="Times New Roman" pitchFamily="18" charset="0"/>
              </a:rPr>
              <a:t>D</a:t>
            </a:r>
            <a:r>
              <a:rPr lang="ja-JP" altLang="en-US" dirty="0" smtClean="0"/>
              <a:t>銀行</a:t>
            </a:r>
            <a:endParaRPr lang="en-US" altLang="ja-JP" dirty="0" smtClean="0"/>
          </a:p>
          <a:p>
            <a:pPr algn="ctr"/>
            <a:r>
              <a:rPr lang="ja-JP" altLang="en-US" dirty="0"/>
              <a:t>丙</a:t>
            </a:r>
            <a:r>
              <a:rPr lang="ja-JP" altLang="en-US" dirty="0" smtClean="0"/>
              <a:t>支店</a:t>
            </a:r>
            <a:endParaRPr lang="ja-JP" altLang="en-US" dirty="0"/>
          </a:p>
        </p:txBody>
      </p:sp>
      <p:grpSp>
        <p:nvGrpSpPr>
          <p:cNvPr id="13" name="グループ化 12"/>
          <p:cNvGrpSpPr/>
          <p:nvPr/>
        </p:nvGrpSpPr>
        <p:grpSpPr>
          <a:xfrm>
            <a:off x="1701728" y="1593004"/>
            <a:ext cx="1152128" cy="503848"/>
            <a:chOff x="1701728" y="1593004"/>
            <a:chExt cx="1152128" cy="503848"/>
          </a:xfrm>
        </p:grpSpPr>
        <p:cxnSp>
          <p:nvCxnSpPr>
            <p:cNvPr id="14" name="直線矢印コネクタ 13"/>
            <p:cNvCxnSpPr>
              <a:stCxn id="9" idx="6"/>
              <a:endCxn id="11" idx="2"/>
            </p:cNvCxnSpPr>
            <p:nvPr/>
          </p:nvCxnSpPr>
          <p:spPr>
            <a:xfrm>
              <a:off x="1763688" y="2096852"/>
              <a:ext cx="1080120"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1701728" y="1593004"/>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grpSp>
      <p:sp>
        <p:nvSpPr>
          <p:cNvPr id="16" name="上矢印 15"/>
          <p:cNvSpPr/>
          <p:nvPr/>
        </p:nvSpPr>
        <p:spPr>
          <a:xfrm>
            <a:off x="2627784" y="3501008"/>
            <a:ext cx="504056"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17" name="円/楕円 16"/>
          <p:cNvSpPr/>
          <p:nvPr/>
        </p:nvSpPr>
        <p:spPr>
          <a:xfrm>
            <a:off x="5522390" y="1607197"/>
            <a:ext cx="1425874" cy="950506"/>
          </a:xfrm>
          <a:prstGeom prst="ellipse">
            <a:avLst/>
          </a:prstGeom>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誤振込受取人</a:t>
            </a:r>
            <a:r>
              <a:rPr lang="en-US" altLang="ja-JP" dirty="0" smtClean="0">
                <a:latin typeface="Times New Roman" pitchFamily="18" charset="0"/>
                <a:cs typeface="Times New Roman" pitchFamily="18" charset="0"/>
              </a:rPr>
              <a:t>C</a:t>
            </a:r>
            <a:endParaRPr kumimoji="1" lang="ja-JP" altLang="en-US" dirty="0">
              <a:latin typeface="Times New Roman" pitchFamily="18" charset="0"/>
              <a:cs typeface="Times New Roman" pitchFamily="18" charset="0"/>
            </a:endParaRPr>
          </a:p>
        </p:txBody>
      </p:sp>
      <p:sp>
        <p:nvSpPr>
          <p:cNvPr id="18" name="円/楕円 17"/>
          <p:cNvSpPr/>
          <p:nvPr/>
        </p:nvSpPr>
        <p:spPr>
          <a:xfrm>
            <a:off x="5522390" y="4278694"/>
            <a:ext cx="1425874" cy="95050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en-US" altLang="ja-JP" dirty="0" smtClean="0">
                <a:latin typeface="Times New Roman" pitchFamily="18" charset="0"/>
                <a:cs typeface="Times New Roman" pitchFamily="18" charset="0"/>
              </a:rPr>
              <a:t>A</a:t>
            </a:r>
            <a:r>
              <a:rPr lang="ja-JP" altLang="en-US" dirty="0" smtClean="0"/>
              <a:t>銀行乙支店</a:t>
            </a:r>
            <a:endParaRPr kumimoji="1" lang="ja-JP" altLang="en-US" dirty="0"/>
          </a:p>
        </p:txBody>
      </p:sp>
      <p:sp>
        <p:nvSpPr>
          <p:cNvPr id="19" name="円/楕円 18"/>
          <p:cNvSpPr/>
          <p:nvPr/>
        </p:nvSpPr>
        <p:spPr>
          <a:xfrm>
            <a:off x="7538614" y="1607197"/>
            <a:ext cx="1425874" cy="95050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C</a:t>
            </a:r>
            <a:r>
              <a:rPr lang="ja-JP" altLang="en-US" dirty="0" smtClean="0"/>
              <a:t>の</a:t>
            </a:r>
            <a:endParaRPr lang="en-US" altLang="ja-JP" dirty="0" smtClean="0"/>
          </a:p>
          <a:p>
            <a:pPr algn="ctr"/>
            <a:r>
              <a:rPr lang="ja-JP" altLang="en-US" dirty="0" smtClean="0"/>
              <a:t>債権者</a:t>
            </a:r>
            <a:r>
              <a:rPr lang="en-US" altLang="ja-JP" dirty="0" smtClean="0">
                <a:latin typeface="Times New Roman" pitchFamily="18" charset="0"/>
                <a:cs typeface="Times New Roman" pitchFamily="18" charset="0"/>
              </a:rPr>
              <a:t>Y</a:t>
            </a:r>
            <a:endParaRPr kumimoji="1" lang="ja-JP" altLang="en-US" dirty="0">
              <a:latin typeface="Times New Roman" pitchFamily="18" charset="0"/>
              <a:cs typeface="Times New Roman" pitchFamily="18" charset="0"/>
            </a:endParaRPr>
          </a:p>
        </p:txBody>
      </p:sp>
      <p:sp>
        <p:nvSpPr>
          <p:cNvPr id="20" name="左右矢印 19"/>
          <p:cNvSpPr/>
          <p:nvPr/>
        </p:nvSpPr>
        <p:spPr>
          <a:xfrm>
            <a:off x="4355976" y="4278694"/>
            <a:ext cx="1180700" cy="950506"/>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支払委託</a:t>
            </a:r>
            <a:endParaRPr kumimoji="1" lang="en-US" altLang="ja-JP" sz="1600" dirty="0" smtClean="0"/>
          </a:p>
        </p:txBody>
      </p:sp>
      <p:sp>
        <p:nvSpPr>
          <p:cNvPr id="21" name="下矢印 20"/>
          <p:cNvSpPr/>
          <p:nvPr/>
        </p:nvSpPr>
        <p:spPr>
          <a:xfrm>
            <a:off x="5911291" y="2564904"/>
            <a:ext cx="648072" cy="1713790"/>
          </a:xfrm>
          <a:prstGeom prst="downArrow">
            <a:avLst/>
          </a:prstGeom>
          <a:solidFill>
            <a:schemeClr val="accent4">
              <a:lumMod val="20000"/>
              <a:lumOff val="80000"/>
            </a:schemeClr>
          </a:solidFill>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預金債権</a:t>
            </a:r>
            <a:endParaRPr kumimoji="1" lang="ja-JP" altLang="en-US" dirty="0"/>
          </a:p>
        </p:txBody>
      </p:sp>
      <p:grpSp>
        <p:nvGrpSpPr>
          <p:cNvPr id="22" name="グループ化 21"/>
          <p:cNvGrpSpPr/>
          <p:nvPr/>
        </p:nvGrpSpPr>
        <p:grpSpPr>
          <a:xfrm>
            <a:off x="6372200" y="2418505"/>
            <a:ext cx="1656184" cy="1082503"/>
            <a:chOff x="6372200" y="2418505"/>
            <a:chExt cx="1656184" cy="1082503"/>
          </a:xfrm>
        </p:grpSpPr>
        <p:cxnSp>
          <p:nvCxnSpPr>
            <p:cNvPr id="23" name="直線矢印コネクタ 22"/>
            <p:cNvCxnSpPr>
              <a:stCxn id="19" idx="3"/>
            </p:cNvCxnSpPr>
            <p:nvPr/>
          </p:nvCxnSpPr>
          <p:spPr>
            <a:xfrm flipH="1">
              <a:off x="6372200" y="2418505"/>
              <a:ext cx="1375228" cy="1082503"/>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6876256" y="2852936"/>
              <a:ext cx="1152128" cy="369332"/>
            </a:xfrm>
            <a:prstGeom prst="rect">
              <a:avLst/>
            </a:prstGeom>
            <a:noFill/>
          </p:spPr>
          <p:txBody>
            <a:bodyPr wrap="square" rtlCol="0">
              <a:spAutoFit/>
            </a:bodyPr>
            <a:lstStyle/>
            <a:p>
              <a:pPr algn="ctr"/>
              <a:r>
                <a:rPr kumimoji="1" lang="ja-JP" altLang="en-US" dirty="0" smtClean="0"/>
                <a:t>差押え</a:t>
              </a:r>
              <a:endParaRPr kumimoji="1" lang="ja-JP" altLang="en-US" dirty="0"/>
            </a:p>
          </p:txBody>
        </p:sp>
      </p:grpSp>
      <p:grpSp>
        <p:nvGrpSpPr>
          <p:cNvPr id="25" name="グループ化 24"/>
          <p:cNvGrpSpPr/>
          <p:nvPr/>
        </p:nvGrpSpPr>
        <p:grpSpPr>
          <a:xfrm>
            <a:off x="6866208" y="1556792"/>
            <a:ext cx="711696" cy="525658"/>
            <a:chOff x="6866208" y="1556792"/>
            <a:chExt cx="711696" cy="525658"/>
          </a:xfrm>
        </p:grpSpPr>
        <p:cxnSp>
          <p:nvCxnSpPr>
            <p:cNvPr id="26" name="直線矢印コネクタ 25"/>
            <p:cNvCxnSpPr>
              <a:stCxn id="19" idx="2"/>
              <a:endCxn id="17" idx="6"/>
            </p:cNvCxnSpPr>
            <p:nvPr/>
          </p:nvCxnSpPr>
          <p:spPr>
            <a:xfrm flipH="1">
              <a:off x="6948264" y="2082450"/>
              <a:ext cx="590350"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6866208" y="1556792"/>
              <a:ext cx="711696" cy="369332"/>
            </a:xfrm>
            <a:prstGeom prst="rect">
              <a:avLst/>
            </a:prstGeom>
            <a:noFill/>
          </p:spPr>
          <p:txBody>
            <a:bodyPr wrap="square" rtlCol="0">
              <a:spAutoFit/>
            </a:bodyPr>
            <a:lstStyle/>
            <a:p>
              <a:pPr algn="ctr"/>
              <a:r>
                <a:rPr kumimoji="1" lang="ja-JP" altLang="en-US" dirty="0" smtClean="0"/>
                <a:t>債権</a:t>
              </a:r>
              <a:endParaRPr kumimoji="1" lang="ja-JP" altLang="en-US" dirty="0"/>
            </a:p>
          </p:txBody>
        </p:sp>
      </p:grpSp>
      <p:grpSp>
        <p:nvGrpSpPr>
          <p:cNvPr id="28" name="グループ化 27"/>
          <p:cNvGrpSpPr/>
          <p:nvPr/>
        </p:nvGrpSpPr>
        <p:grpSpPr>
          <a:xfrm>
            <a:off x="1043608" y="5111605"/>
            <a:ext cx="5191719" cy="1053699"/>
            <a:chOff x="1043608" y="5111605"/>
            <a:chExt cx="5191719" cy="1053699"/>
          </a:xfrm>
        </p:grpSpPr>
        <p:sp>
          <p:nvSpPr>
            <p:cNvPr id="29" name="円/楕円 28"/>
            <p:cNvSpPr/>
            <p:nvPr/>
          </p:nvSpPr>
          <p:spPr>
            <a:xfrm>
              <a:off x="2483768" y="5589240"/>
              <a:ext cx="230425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全銀ネット口座</a:t>
              </a:r>
              <a:endParaRPr kumimoji="1" lang="ja-JP" altLang="en-US" dirty="0"/>
            </a:p>
          </p:txBody>
        </p:sp>
        <p:cxnSp>
          <p:nvCxnSpPr>
            <p:cNvPr id="30" name="直線矢印コネクタ 29"/>
            <p:cNvCxnSpPr>
              <a:stCxn id="12" idx="4"/>
              <a:endCxn id="29" idx="2"/>
            </p:cNvCxnSpPr>
            <p:nvPr/>
          </p:nvCxnSpPr>
          <p:spPr>
            <a:xfrm>
              <a:off x="1043608" y="5250803"/>
              <a:ext cx="1440160" cy="626469"/>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10" idx="3"/>
              <a:endCxn id="29" idx="1"/>
            </p:cNvCxnSpPr>
            <p:nvPr/>
          </p:nvCxnSpPr>
          <p:spPr>
            <a:xfrm flipH="1">
              <a:off x="2821218"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10" idx="5"/>
              <a:endCxn id="29" idx="7"/>
            </p:cNvCxnSpPr>
            <p:nvPr/>
          </p:nvCxnSpPr>
          <p:spPr>
            <a:xfrm>
              <a:off x="4145069"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stCxn id="29" idx="6"/>
              <a:endCxn id="18" idx="4"/>
            </p:cNvCxnSpPr>
            <p:nvPr/>
          </p:nvCxnSpPr>
          <p:spPr>
            <a:xfrm flipV="1">
              <a:off x="4788024" y="5229200"/>
              <a:ext cx="1447303" cy="648072"/>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4" name="グループ化 33"/>
          <p:cNvGrpSpPr/>
          <p:nvPr/>
        </p:nvGrpSpPr>
        <p:grpSpPr>
          <a:xfrm>
            <a:off x="4283968" y="1576888"/>
            <a:ext cx="1238422" cy="923330"/>
            <a:chOff x="4283968" y="1576888"/>
            <a:chExt cx="1238422" cy="923330"/>
          </a:xfrm>
        </p:grpSpPr>
        <p:cxnSp>
          <p:nvCxnSpPr>
            <p:cNvPr id="35" name="直線矢印コネクタ 34"/>
            <p:cNvCxnSpPr>
              <a:stCxn id="17" idx="2"/>
              <a:endCxn id="11" idx="6"/>
            </p:cNvCxnSpPr>
            <p:nvPr/>
          </p:nvCxnSpPr>
          <p:spPr>
            <a:xfrm flipH="1">
              <a:off x="4283968" y="2082450"/>
              <a:ext cx="1238422" cy="14402"/>
            </a:xfrm>
            <a:prstGeom prst="straightConnector1">
              <a:avLst/>
            </a:prstGeom>
            <a:ln w="76200">
              <a:prstDash val="sysDot"/>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4355976" y="1576888"/>
              <a:ext cx="1152128" cy="923330"/>
            </a:xfrm>
            <a:prstGeom prst="rect">
              <a:avLst/>
            </a:prstGeom>
            <a:noFill/>
          </p:spPr>
          <p:txBody>
            <a:bodyPr wrap="square" rtlCol="0">
              <a:spAutoFit/>
            </a:bodyPr>
            <a:lstStyle/>
            <a:p>
              <a:pPr algn="ctr"/>
              <a:r>
                <a:rPr kumimoji="1" lang="ja-JP" altLang="en-US" dirty="0" smtClean="0"/>
                <a:t>対価関係</a:t>
              </a:r>
              <a:endParaRPr kumimoji="1" lang="en-US" altLang="ja-JP" dirty="0" smtClean="0"/>
            </a:p>
            <a:p>
              <a:pPr algn="ctr"/>
              <a:endParaRPr lang="en-US" altLang="ja-JP" dirty="0"/>
            </a:p>
            <a:p>
              <a:pPr algn="ctr"/>
              <a:r>
                <a:rPr kumimoji="1" lang="ja-JP" altLang="en-US" dirty="0" smtClean="0"/>
                <a:t>なし</a:t>
              </a:r>
              <a:endParaRPr kumimoji="1" lang="ja-JP" altLang="en-US" dirty="0"/>
            </a:p>
          </p:txBody>
        </p:sp>
      </p:grpSp>
      <p:sp>
        <p:nvSpPr>
          <p:cNvPr id="37" name="上下矢印 36"/>
          <p:cNvSpPr/>
          <p:nvPr/>
        </p:nvSpPr>
        <p:spPr>
          <a:xfrm>
            <a:off x="3779912" y="2418506"/>
            <a:ext cx="576064" cy="2020382"/>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誤振込委託</a:t>
            </a:r>
            <a:endParaRPr lang="ja-JP" altLang="en-US" sz="1600" dirty="0" smtClean="0"/>
          </a:p>
        </p:txBody>
      </p:sp>
    </p:spTree>
    <p:extLst>
      <p:ext uri="{BB962C8B-B14F-4D97-AF65-F5344CB8AC3E}">
        <p14:creationId xmlns:p14="http://schemas.microsoft.com/office/powerpoint/2010/main" val="111182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up)">
                                      <p:cBhvr>
                                        <p:cTn id="23" dur="500"/>
                                        <p:tgtEl>
                                          <p:spTgt spid="7"/>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down)">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par>
                          <p:cTn id="36" fill="hold">
                            <p:stCondLst>
                              <p:cond delay="1000"/>
                            </p:stCondLst>
                            <p:childTnLst>
                              <p:par>
                                <p:cTn id="37" presetID="16" presetClass="entr" presetSubtype="37"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arn(outVertical)">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6"/>
                                        </p:tgtEl>
                                      </p:cBhvr>
                                    </p:animEffect>
                                    <p:set>
                                      <p:cBhvr>
                                        <p:cTn id="44" dur="1" fill="hold">
                                          <p:stCondLst>
                                            <p:cond delay="499"/>
                                          </p:stCondLst>
                                        </p:cTn>
                                        <p:tgtEl>
                                          <p:spTgt spid="6"/>
                                        </p:tgtEl>
                                        <p:attrNameLst>
                                          <p:attrName>style.visibility</p:attrName>
                                        </p:attrNameLst>
                                      </p:cBhvr>
                                      <p:to>
                                        <p:strVal val="hidden"/>
                                      </p:to>
                                    </p:set>
                                  </p:childTnLst>
                                </p:cTn>
                              </p:par>
                            </p:childTnLst>
                          </p:cTn>
                        </p:par>
                        <p:par>
                          <p:cTn id="45" fill="hold">
                            <p:stCondLst>
                              <p:cond delay="500"/>
                            </p:stCondLst>
                            <p:childTnLst>
                              <p:par>
                                <p:cTn id="46" presetID="16" presetClass="entr" presetSubtype="42"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barn(outHorizontal)">
                                      <p:cBhvr>
                                        <p:cTn id="48" dur="500"/>
                                        <p:tgtEl>
                                          <p:spTgt spid="37"/>
                                        </p:tgtEl>
                                      </p:cBhvr>
                                    </p:animEffect>
                                  </p:childTnLst>
                                </p:cTn>
                              </p:par>
                            </p:childTnLst>
                          </p:cTn>
                        </p:par>
                        <p:par>
                          <p:cTn id="49" fill="hold">
                            <p:stCondLst>
                              <p:cond delay="1000"/>
                            </p:stCondLst>
                            <p:childTnLst>
                              <p:par>
                                <p:cTn id="50" presetID="27" presetClass="emph" presetSubtype="0" fill="remove" grpId="1" nodeType="afterEffect">
                                  <p:stCondLst>
                                    <p:cond delay="0"/>
                                  </p:stCondLst>
                                  <p:childTnLst>
                                    <p:animClr clrSpc="rgb" dir="cw">
                                      <p:cBhvr override="childStyle">
                                        <p:cTn id="51" dur="500" autoRev="1" fill="remove"/>
                                        <p:tgtEl>
                                          <p:spTgt spid="37"/>
                                        </p:tgtEl>
                                        <p:attrNameLst>
                                          <p:attrName>style.color</p:attrName>
                                        </p:attrNameLst>
                                      </p:cBhvr>
                                      <p:to>
                                        <a:schemeClr val="bg1"/>
                                      </p:to>
                                    </p:animClr>
                                    <p:animClr clrSpc="rgb" dir="cw">
                                      <p:cBhvr>
                                        <p:cTn id="52" dur="500" autoRev="1" fill="remove"/>
                                        <p:tgtEl>
                                          <p:spTgt spid="37"/>
                                        </p:tgtEl>
                                        <p:attrNameLst>
                                          <p:attrName>fillcolor</p:attrName>
                                        </p:attrNameLst>
                                      </p:cBhvr>
                                      <p:to>
                                        <a:schemeClr val="bg1"/>
                                      </p:to>
                                    </p:animClr>
                                    <p:set>
                                      <p:cBhvr>
                                        <p:cTn id="53" dur="500" autoRev="1" fill="remove"/>
                                        <p:tgtEl>
                                          <p:spTgt spid="37"/>
                                        </p:tgtEl>
                                        <p:attrNameLst>
                                          <p:attrName>fill.type</p:attrName>
                                        </p:attrNameLst>
                                      </p:cBhvr>
                                      <p:to>
                                        <p:strVal val="solid"/>
                                      </p:to>
                                    </p:set>
                                    <p:set>
                                      <p:cBhvr>
                                        <p:cTn id="54" dur="500" autoRev="1" fill="remove"/>
                                        <p:tgtEl>
                                          <p:spTgt spid="37"/>
                                        </p:tgtEl>
                                        <p:attrNameLst>
                                          <p:attrName>fill.on</p:attrName>
                                        </p:attrNameLst>
                                      </p:cBhvr>
                                      <p:to>
                                        <p:strVal val="true"/>
                                      </p:to>
                                    </p:set>
                                  </p:childTnLst>
                                </p:cTn>
                              </p:par>
                            </p:childTnLst>
                          </p:cTn>
                        </p:par>
                        <p:par>
                          <p:cTn id="55" fill="hold">
                            <p:stCondLst>
                              <p:cond delay="2000"/>
                            </p:stCondLst>
                            <p:childTnLst>
                              <p:par>
                                <p:cTn id="56" presetID="22" presetClass="entr" presetSubtype="8"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left)">
                                      <p:cBhvr>
                                        <p:cTn id="58" dur="500"/>
                                        <p:tgtEl>
                                          <p:spTgt spid="17"/>
                                        </p:tgtEl>
                                      </p:cBhvr>
                                    </p:animEffect>
                                  </p:childTnLst>
                                </p:cTn>
                              </p:par>
                            </p:childTnLst>
                          </p:cTn>
                        </p:par>
                        <p:par>
                          <p:cTn id="59" fill="hold">
                            <p:stCondLst>
                              <p:cond delay="2500"/>
                            </p:stCondLst>
                            <p:childTnLst>
                              <p:par>
                                <p:cTn id="60" presetID="22" presetClass="entr" presetSubtype="2" fill="hold" nodeType="after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wipe(right)">
                                      <p:cBhvr>
                                        <p:cTn id="62" dur="500"/>
                                        <p:tgtEl>
                                          <p:spTgt spid="34"/>
                                        </p:tgtEl>
                                      </p:cBhvr>
                                    </p:animEffect>
                                  </p:childTnLst>
                                </p:cTn>
                              </p:par>
                            </p:childTnLst>
                          </p:cTn>
                        </p:par>
                        <p:par>
                          <p:cTn id="63" fill="hold">
                            <p:stCondLst>
                              <p:cond delay="3000"/>
                            </p:stCondLst>
                            <p:childTnLst>
                              <p:par>
                                <p:cTn id="64" presetID="22" presetClass="entr" presetSubtype="8"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left)">
                                      <p:cBhvr>
                                        <p:cTn id="66" dur="500"/>
                                        <p:tgtEl>
                                          <p:spTgt spid="18"/>
                                        </p:tgtEl>
                                      </p:cBhvr>
                                    </p:animEffect>
                                  </p:childTnLst>
                                </p:cTn>
                              </p:par>
                            </p:childTnLst>
                          </p:cTn>
                        </p:par>
                        <p:par>
                          <p:cTn id="67" fill="hold">
                            <p:stCondLst>
                              <p:cond delay="3500"/>
                            </p:stCondLst>
                            <p:childTnLst>
                              <p:par>
                                <p:cTn id="68" presetID="16" presetClass="entr" presetSubtype="37"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barn(outVertical)">
                                      <p:cBhvr>
                                        <p:cTn id="70" dur="500"/>
                                        <p:tgtEl>
                                          <p:spTgt spid="20"/>
                                        </p:tgtEl>
                                      </p:cBhvr>
                                    </p:animEffect>
                                  </p:childTnLst>
                                </p:cTn>
                              </p:par>
                              <p:par>
                                <p:cTn id="71" presetID="22" presetClass="entr" presetSubtype="4" fill="hold"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down)">
                                      <p:cBhvr>
                                        <p:cTn id="73" dur="500"/>
                                        <p:tgtEl>
                                          <p:spTgt spid="28"/>
                                        </p:tgtEl>
                                      </p:cBhvr>
                                    </p:animEffect>
                                  </p:childTnLst>
                                </p:cTn>
                              </p:par>
                            </p:childTnLst>
                          </p:cTn>
                        </p:par>
                      </p:childTnLst>
                    </p:cTn>
                  </p:par>
                  <p:par>
                    <p:cTn id="74" fill="hold">
                      <p:stCondLst>
                        <p:cond delay="indefinite"/>
                      </p:stCondLst>
                      <p:childTnLst>
                        <p:par>
                          <p:cTn id="75" fill="hold">
                            <p:stCondLst>
                              <p:cond delay="0"/>
                            </p:stCondLst>
                            <p:childTnLst>
                              <p:par>
                                <p:cTn id="76" presetID="42" presetClass="path" presetSubtype="0" accel="50000" decel="50000" fill="hold" grpId="1" nodeType="clickEffect">
                                  <p:stCondLst>
                                    <p:cond delay="0"/>
                                  </p:stCondLst>
                                  <p:childTnLst>
                                    <p:animMotion origin="layout" path="M -4.72222E-6 2.53469E-6 L 0.14827 2.53469E-6 " pathEditMode="relative" rAng="0" ptsTypes="AA">
                                      <p:cBhvr>
                                        <p:cTn id="77" dur="2000" fill="hold"/>
                                        <p:tgtEl>
                                          <p:spTgt spid="7"/>
                                        </p:tgtEl>
                                        <p:attrNameLst>
                                          <p:attrName>ppt_x</p:attrName>
                                          <p:attrName>ppt_y</p:attrName>
                                        </p:attrNameLst>
                                      </p:cBhvr>
                                      <p:rCtr x="7413" y="0"/>
                                    </p:animMotion>
                                  </p:childTnLst>
                                </p:cTn>
                              </p:par>
                              <p:par>
                                <p:cTn id="78" presetID="8" presetClass="emph" presetSubtype="0" fill="hold" grpId="2" nodeType="withEffect">
                                  <p:stCondLst>
                                    <p:cond delay="0"/>
                                  </p:stCondLst>
                                  <p:childTnLst>
                                    <p:animRot by="2700000">
                                      <p:cBhvr>
                                        <p:cTn id="79" dur="2000" fill="hold"/>
                                        <p:tgtEl>
                                          <p:spTgt spid="7"/>
                                        </p:tgtEl>
                                        <p:attrNameLst>
                                          <p:attrName>r</p:attrName>
                                        </p:attrNameLst>
                                      </p:cBhvr>
                                    </p:animRot>
                                  </p:childTnLst>
                                </p:cTn>
                              </p:par>
                              <p:par>
                                <p:cTn id="80" presetID="42" presetClass="path" presetSubtype="0" accel="50000" decel="50000" fill="hold" grpId="1" nodeType="withEffect">
                                  <p:stCondLst>
                                    <p:cond delay="0"/>
                                  </p:stCondLst>
                                  <p:childTnLst>
                                    <p:animMotion origin="layout" path="M -0.00399 0.01689 L 0.23629 0.01272 " pathEditMode="relative" rAng="0" ptsTypes="AA">
                                      <p:cBhvr>
                                        <p:cTn id="81" dur="2000" fill="hold"/>
                                        <p:tgtEl>
                                          <p:spTgt spid="16"/>
                                        </p:tgtEl>
                                        <p:attrNameLst>
                                          <p:attrName>ppt_x</p:attrName>
                                          <p:attrName>ppt_y</p:attrName>
                                        </p:attrNameLst>
                                      </p:cBhvr>
                                      <p:rCtr x="12014" y="-208"/>
                                    </p:animMotion>
                                  </p:childTnLst>
                                </p:cTn>
                              </p:par>
                              <p:par>
                                <p:cTn id="82" presetID="8" presetClass="emph" presetSubtype="0" fill="hold" grpId="2" nodeType="withEffect">
                                  <p:stCondLst>
                                    <p:cond delay="0"/>
                                  </p:stCondLst>
                                  <p:childTnLst>
                                    <p:animRot by="2700000">
                                      <p:cBhvr>
                                        <p:cTn id="83" dur="2000" fill="hold"/>
                                        <p:tgtEl>
                                          <p:spTgt spid="16"/>
                                        </p:tgtEl>
                                        <p:attrNameLst>
                                          <p:attrName>r</p:attrName>
                                        </p:attrNameLst>
                                      </p:cBhvr>
                                    </p:animRot>
                                  </p:childTnLst>
                                </p:cTn>
                              </p:par>
                            </p:childTnLst>
                          </p:cTn>
                        </p:par>
                        <p:par>
                          <p:cTn id="84" fill="hold">
                            <p:stCondLst>
                              <p:cond delay="2000"/>
                            </p:stCondLst>
                            <p:childTnLst>
                              <p:par>
                                <p:cTn id="85" presetID="42" presetClass="path" presetSubtype="0" accel="50000" decel="50000" fill="hold" grpId="3" nodeType="afterEffect">
                                  <p:stCondLst>
                                    <p:cond delay="0"/>
                                  </p:stCondLst>
                                  <p:childTnLst>
                                    <p:animMotion origin="layout" path="M 0.14827 2.53469E-6 L 0.31355 2.53469E-6 " pathEditMode="relative" rAng="0" ptsTypes="AA">
                                      <p:cBhvr>
                                        <p:cTn id="86" dur="2000" fill="hold"/>
                                        <p:tgtEl>
                                          <p:spTgt spid="7"/>
                                        </p:tgtEl>
                                        <p:attrNameLst>
                                          <p:attrName>ppt_x</p:attrName>
                                          <p:attrName>ppt_y</p:attrName>
                                        </p:attrNameLst>
                                      </p:cBhvr>
                                      <p:rCtr x="8264" y="0"/>
                                    </p:animMotion>
                                  </p:childTnLst>
                                </p:cTn>
                              </p:par>
                              <p:par>
                                <p:cTn id="87" presetID="8" presetClass="emph" presetSubtype="0" fill="hold" grpId="4" nodeType="withEffect">
                                  <p:stCondLst>
                                    <p:cond delay="0"/>
                                  </p:stCondLst>
                                  <p:childTnLst>
                                    <p:animRot by="-2700000">
                                      <p:cBhvr>
                                        <p:cTn id="88" dur="2000" fill="hold"/>
                                        <p:tgtEl>
                                          <p:spTgt spid="7"/>
                                        </p:tgtEl>
                                        <p:attrNameLst>
                                          <p:attrName>r</p:attrName>
                                        </p:attrNameLst>
                                      </p:cBhvr>
                                    </p:animRot>
                                  </p:childTnLst>
                                </p:cTn>
                              </p:par>
                              <p:par>
                                <p:cTn id="89" presetID="42" presetClass="path" presetSubtype="0" accel="50000" decel="50000" fill="hold" grpId="3" nodeType="withEffect">
                                  <p:stCondLst>
                                    <p:cond delay="0"/>
                                  </p:stCondLst>
                                  <p:childTnLst>
                                    <p:animMotion origin="layout" path="M 0.23629 0.01272 L 0.42135 0.01689 " pathEditMode="relative" rAng="0" ptsTypes="AA">
                                      <p:cBhvr>
                                        <p:cTn id="90" dur="2000" fill="hold"/>
                                        <p:tgtEl>
                                          <p:spTgt spid="16"/>
                                        </p:tgtEl>
                                        <p:attrNameLst>
                                          <p:attrName>ppt_x</p:attrName>
                                          <p:attrName>ppt_y</p:attrName>
                                        </p:attrNameLst>
                                      </p:cBhvr>
                                      <p:rCtr x="9253" y="208"/>
                                    </p:animMotion>
                                  </p:childTnLst>
                                </p:cTn>
                              </p:par>
                              <p:par>
                                <p:cTn id="91" presetID="8" presetClass="emph" presetSubtype="0" fill="hold" grpId="4" nodeType="withEffect">
                                  <p:stCondLst>
                                    <p:cond delay="0"/>
                                  </p:stCondLst>
                                  <p:childTnLst>
                                    <p:animRot by="-2700000">
                                      <p:cBhvr>
                                        <p:cTn id="92" dur="2000" fill="hold"/>
                                        <p:tgtEl>
                                          <p:spTgt spid="16"/>
                                        </p:tgtEl>
                                        <p:attrNameLst>
                                          <p:attrName>r</p:attrName>
                                        </p:attrNameLst>
                                      </p:cBhvr>
                                    </p:animRot>
                                  </p:childTnLst>
                                </p:cTn>
                              </p:par>
                            </p:childTnLst>
                          </p:cTn>
                        </p:par>
                        <p:par>
                          <p:cTn id="93" fill="hold">
                            <p:stCondLst>
                              <p:cond delay="4000"/>
                            </p:stCondLst>
                            <p:childTnLst>
                              <p:par>
                                <p:cTn id="94" presetID="10" presetClass="exit" presetSubtype="0" fill="hold" grpId="5" nodeType="afterEffect">
                                  <p:stCondLst>
                                    <p:cond delay="0"/>
                                  </p:stCondLst>
                                  <p:childTnLst>
                                    <p:animEffect transition="out" filter="fade">
                                      <p:cBhvr>
                                        <p:cTn id="95" dur="500"/>
                                        <p:tgtEl>
                                          <p:spTgt spid="7"/>
                                        </p:tgtEl>
                                      </p:cBhvr>
                                    </p:animEffect>
                                    <p:set>
                                      <p:cBhvr>
                                        <p:cTn id="96" dur="1" fill="hold">
                                          <p:stCondLst>
                                            <p:cond delay="499"/>
                                          </p:stCondLst>
                                        </p:cTn>
                                        <p:tgtEl>
                                          <p:spTgt spid="7"/>
                                        </p:tgtEl>
                                        <p:attrNameLst>
                                          <p:attrName>style.visibility</p:attrName>
                                        </p:attrNameLst>
                                      </p:cBhvr>
                                      <p:to>
                                        <p:strVal val="hidden"/>
                                      </p:to>
                                    </p:set>
                                  </p:childTnLst>
                                </p:cTn>
                              </p:par>
                              <p:par>
                                <p:cTn id="97" presetID="10" presetClass="entr" presetSubtype="0" fill="hold" grpId="0" nodeType="with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fade">
                                      <p:cBhvr>
                                        <p:cTn id="99" dur="500"/>
                                        <p:tgtEl>
                                          <p:spTgt spid="21"/>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wipe(left)">
                                      <p:cBhvr>
                                        <p:cTn id="104" dur="500"/>
                                        <p:tgtEl>
                                          <p:spTgt spid="19"/>
                                        </p:tgtEl>
                                      </p:cBhvr>
                                    </p:animEffect>
                                  </p:childTnLst>
                                </p:cTn>
                              </p:par>
                            </p:childTnLst>
                          </p:cTn>
                        </p:par>
                        <p:par>
                          <p:cTn id="105" fill="hold">
                            <p:stCondLst>
                              <p:cond delay="500"/>
                            </p:stCondLst>
                            <p:childTnLst>
                              <p:par>
                                <p:cTn id="106" presetID="22" presetClass="entr" presetSubtype="2" fill="hold" nodeType="afterEffect">
                                  <p:stCondLst>
                                    <p:cond delay="0"/>
                                  </p:stCondLst>
                                  <p:childTnLst>
                                    <p:set>
                                      <p:cBhvr>
                                        <p:cTn id="107" dur="1" fill="hold">
                                          <p:stCondLst>
                                            <p:cond delay="0"/>
                                          </p:stCondLst>
                                        </p:cTn>
                                        <p:tgtEl>
                                          <p:spTgt spid="25"/>
                                        </p:tgtEl>
                                        <p:attrNameLst>
                                          <p:attrName>style.visibility</p:attrName>
                                        </p:attrNameLst>
                                      </p:cBhvr>
                                      <p:to>
                                        <p:strVal val="visible"/>
                                      </p:to>
                                    </p:set>
                                    <p:animEffect transition="in" filter="wipe(right)">
                                      <p:cBhvr>
                                        <p:cTn id="108" dur="500"/>
                                        <p:tgtEl>
                                          <p:spTgt spid="25"/>
                                        </p:tgtEl>
                                      </p:cBhvr>
                                    </p:animEffect>
                                  </p:childTnLst>
                                </p:cTn>
                              </p:par>
                            </p:childTnLst>
                          </p:cTn>
                        </p:par>
                        <p:par>
                          <p:cTn id="109" fill="hold">
                            <p:stCondLst>
                              <p:cond delay="1000"/>
                            </p:stCondLst>
                            <p:childTnLst>
                              <p:par>
                                <p:cTn id="110" presetID="22" presetClass="entr" presetSubtype="2" fill="hold" nodeType="afterEffect">
                                  <p:stCondLst>
                                    <p:cond delay="0"/>
                                  </p:stCondLst>
                                  <p:childTnLst>
                                    <p:set>
                                      <p:cBhvr>
                                        <p:cTn id="111" dur="1" fill="hold">
                                          <p:stCondLst>
                                            <p:cond delay="0"/>
                                          </p:stCondLst>
                                        </p:cTn>
                                        <p:tgtEl>
                                          <p:spTgt spid="22"/>
                                        </p:tgtEl>
                                        <p:attrNameLst>
                                          <p:attrName>style.visibility</p:attrName>
                                        </p:attrNameLst>
                                      </p:cBhvr>
                                      <p:to>
                                        <p:strVal val="visible"/>
                                      </p:to>
                                    </p:set>
                                    <p:animEffect transition="in" filter="wipe(right)">
                                      <p:cBhvr>
                                        <p:cTn id="1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7" grpId="2" animBg="1"/>
      <p:bldP spid="7" grpId="3" animBg="1"/>
      <p:bldP spid="7" grpId="4" animBg="1"/>
      <p:bldP spid="7" grpId="5" animBg="1"/>
      <p:bldP spid="8" grpId="0" animBg="1"/>
      <p:bldP spid="9" grpId="0" animBg="1"/>
      <p:bldP spid="10" grpId="0" animBg="1"/>
      <p:bldP spid="11" grpId="0" animBg="1"/>
      <p:bldP spid="12" grpId="0" animBg="1"/>
      <p:bldP spid="16" grpId="0" animBg="1"/>
      <p:bldP spid="16" grpId="1" animBg="1"/>
      <p:bldP spid="16" grpId="2" animBg="1"/>
      <p:bldP spid="16" grpId="3" animBg="1"/>
      <p:bldP spid="16" grpId="4" animBg="1"/>
      <p:bldP spid="17" grpId="0" animBg="1"/>
      <p:bldP spid="18" grpId="0" animBg="1"/>
      <p:bldP spid="19" grpId="0" animBg="1"/>
      <p:bldP spid="20" grpId="0" animBg="1"/>
      <p:bldP spid="21" grpId="0" animBg="1"/>
      <p:bldP spid="37" grpId="0" animBg="1"/>
      <p:bldP spid="37"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p:txBody>
          <a:bodyPr/>
          <a:lstStyle/>
          <a:p>
            <a:r>
              <a:rPr lang="ja-JP" altLang="en-US" dirty="0"/>
              <a:t>活用すべき文献</a:t>
            </a:r>
            <a:endParaRPr kumimoji="1" lang="ja-JP" altLang="en-US" dirty="0"/>
          </a:p>
        </p:txBody>
      </p:sp>
      <p:sp>
        <p:nvSpPr>
          <p:cNvPr id="8" name="コンテンツ プレースホルダー 7"/>
          <p:cNvSpPr>
            <a:spLocks noGrp="1"/>
          </p:cNvSpPr>
          <p:nvPr>
            <p:ph sz="half" idx="1"/>
          </p:nvPr>
        </p:nvSpPr>
        <p:spPr/>
        <p:txBody>
          <a:bodyPr>
            <a:noAutofit/>
          </a:bodyPr>
          <a:lstStyle/>
          <a:p>
            <a:r>
              <a:rPr lang="ja-JP" altLang="en-US" sz="1600" dirty="0"/>
              <a:t>組織のリーダーは何をすべきであり，何をしてはならないか</a:t>
            </a:r>
            <a:endParaRPr lang="en-US" altLang="ja-JP" sz="1600" dirty="0"/>
          </a:p>
          <a:p>
            <a:pPr lvl="1"/>
            <a:r>
              <a:rPr lang="en-US" altLang="ja-JP" sz="1400" dirty="0"/>
              <a:t>P.F.</a:t>
            </a:r>
            <a:r>
              <a:rPr lang="ja-JP" altLang="en-US" sz="1400" dirty="0"/>
              <a:t>ドラッカー（上田惇生訳）</a:t>
            </a:r>
            <a:r>
              <a:rPr lang="en-US" altLang="ja-JP" sz="1400" dirty="0"/>
              <a:t>『</a:t>
            </a:r>
            <a:r>
              <a:rPr lang="ja-JP" altLang="en-US" sz="1400" dirty="0"/>
              <a:t>非営利組織の経営</a:t>
            </a:r>
            <a:r>
              <a:rPr lang="en-US" altLang="ja-JP" sz="1400" dirty="0"/>
              <a:t>』</a:t>
            </a:r>
            <a:r>
              <a:rPr lang="ja-JP" altLang="en-US" sz="1400" dirty="0"/>
              <a:t>ダイヤモンド社（</a:t>
            </a:r>
            <a:r>
              <a:rPr lang="en-US" altLang="ja-JP" sz="1400" dirty="0"/>
              <a:t>2007</a:t>
            </a:r>
            <a:r>
              <a:rPr lang="ja-JP" altLang="en-US" sz="1400" dirty="0"/>
              <a:t>）</a:t>
            </a:r>
            <a:endParaRPr lang="en-US" altLang="ja-JP" sz="1400" dirty="0"/>
          </a:p>
          <a:p>
            <a:pPr lvl="1"/>
            <a:r>
              <a:rPr lang="ja-JP" altLang="en-US" sz="1400" dirty="0"/>
              <a:t>フィッシャー</a:t>
            </a:r>
            <a:r>
              <a:rPr lang="en-US" altLang="ja-JP" sz="1400" dirty="0"/>
              <a:t>=</a:t>
            </a:r>
            <a:r>
              <a:rPr lang="ja-JP" altLang="en-US" sz="1400" dirty="0"/>
              <a:t>ユーリー（金山宣夫，浅井和子訳）</a:t>
            </a:r>
            <a:r>
              <a:rPr lang="en-US" altLang="ja-JP" sz="1400" dirty="0"/>
              <a:t>『</a:t>
            </a:r>
            <a:r>
              <a:rPr lang="ja-JP" altLang="en-US" sz="1400" dirty="0"/>
              <a:t>ハーバード流交渉術</a:t>
            </a:r>
            <a:r>
              <a:rPr lang="en-US" altLang="ja-JP" sz="1400" dirty="0"/>
              <a:t>』</a:t>
            </a:r>
            <a:r>
              <a:rPr lang="ja-JP" altLang="en-US" sz="1400" dirty="0"/>
              <a:t>三笠書房（</a:t>
            </a:r>
            <a:r>
              <a:rPr lang="en-US" altLang="ja-JP" sz="1400" dirty="0"/>
              <a:t>1990</a:t>
            </a:r>
            <a:r>
              <a:rPr lang="ja-JP" altLang="en-US" sz="1400" dirty="0"/>
              <a:t>）  </a:t>
            </a:r>
            <a:endParaRPr lang="en-US" altLang="ja-JP" sz="1600" dirty="0" smtClean="0"/>
          </a:p>
          <a:p>
            <a:r>
              <a:rPr lang="ja-JP" altLang="en-US" sz="1600" dirty="0"/>
              <a:t>法律家のものの考え方</a:t>
            </a:r>
            <a:endParaRPr lang="en-US" altLang="ja-JP" sz="1600" dirty="0"/>
          </a:p>
          <a:p>
            <a:pPr lvl="1"/>
            <a:r>
              <a:rPr lang="ja-JP" altLang="en-US" sz="1400" dirty="0"/>
              <a:t>カイム・ペレルマン，江口 三角 </a:t>
            </a:r>
            <a:r>
              <a:rPr lang="en-US" altLang="ja-JP" sz="1400" dirty="0"/>
              <a:t>(</a:t>
            </a:r>
            <a:r>
              <a:rPr lang="ja-JP" altLang="en-US" sz="1400" dirty="0"/>
              <a:t>訳</a:t>
            </a:r>
            <a:r>
              <a:rPr lang="en-US" altLang="ja-JP" sz="1400" dirty="0"/>
              <a:t>) 『</a:t>
            </a:r>
            <a:r>
              <a:rPr lang="ja-JP" altLang="en-US" sz="1400" dirty="0"/>
              <a:t>法律家の論理</a:t>
            </a:r>
            <a:r>
              <a:rPr lang="en-US" altLang="ja-JP" sz="1400" dirty="0"/>
              <a:t>―</a:t>
            </a:r>
            <a:r>
              <a:rPr lang="ja-JP" altLang="en-US" sz="1400" dirty="0"/>
              <a:t>新しいレトリック</a:t>
            </a:r>
            <a:r>
              <a:rPr lang="en-US" altLang="ja-JP" sz="1400" dirty="0"/>
              <a:t>』</a:t>
            </a:r>
            <a:r>
              <a:rPr lang="ja-JP" altLang="en-US" sz="1400" dirty="0"/>
              <a:t>木鐸社（</a:t>
            </a:r>
            <a:r>
              <a:rPr lang="en-US" altLang="ja-JP" sz="1400" dirty="0"/>
              <a:t>2004</a:t>
            </a:r>
            <a:r>
              <a:rPr lang="ja-JP" altLang="en-US" sz="1400" dirty="0"/>
              <a:t>）</a:t>
            </a:r>
            <a:endParaRPr lang="en-US" altLang="ja-JP" sz="1400" dirty="0"/>
          </a:p>
          <a:p>
            <a:r>
              <a:rPr lang="ja-JP" altLang="en-US" sz="1600" dirty="0" smtClean="0"/>
              <a:t>民法</a:t>
            </a:r>
            <a:r>
              <a:rPr lang="ja-JP" altLang="en-US" sz="1600" dirty="0"/>
              <a:t>の入門書（</a:t>
            </a:r>
            <a:r>
              <a:rPr lang="en-US" altLang="ja-JP" sz="1600" dirty="0"/>
              <a:t>DVD</a:t>
            </a:r>
            <a:r>
              <a:rPr lang="ja-JP" altLang="en-US" sz="1600" dirty="0"/>
              <a:t>付）</a:t>
            </a:r>
            <a:endParaRPr lang="en-US" altLang="ja-JP" sz="1600" dirty="0"/>
          </a:p>
          <a:p>
            <a:pPr lvl="1"/>
            <a:r>
              <a:rPr lang="ja-JP" altLang="en-US" sz="1400" dirty="0"/>
              <a:t>加賀山茂</a:t>
            </a:r>
            <a:r>
              <a:rPr lang="en-US" altLang="ja-JP" sz="1400" dirty="0"/>
              <a:t>『</a:t>
            </a:r>
            <a:r>
              <a:rPr lang="ja-JP" altLang="en-US" sz="1400" dirty="0"/>
              <a:t>民法入門・担保法革命</a:t>
            </a:r>
            <a:r>
              <a:rPr lang="en-US" altLang="ja-JP" sz="1400" dirty="0"/>
              <a:t>』</a:t>
            </a:r>
            <a:r>
              <a:rPr lang="ja-JP" altLang="en-US" sz="1400" dirty="0"/>
              <a:t>信山社（</a:t>
            </a:r>
            <a:r>
              <a:rPr lang="en-US" altLang="ja-JP" sz="1400" dirty="0"/>
              <a:t>2013</a:t>
            </a:r>
            <a:r>
              <a:rPr lang="ja-JP" altLang="en-US" sz="1400" dirty="0"/>
              <a:t>）</a:t>
            </a:r>
          </a:p>
          <a:p>
            <a:r>
              <a:rPr lang="ja-JP" altLang="en-US" sz="1600" dirty="0"/>
              <a:t>民法（財産法）全体を理解する上での助</a:t>
            </a:r>
            <a:r>
              <a:rPr lang="ja-JP" altLang="en-US" sz="1600" dirty="0" err="1"/>
              <a:t>っ</a:t>
            </a:r>
            <a:r>
              <a:rPr lang="ja-JP" altLang="en-US" sz="1600" dirty="0"/>
              <a:t>人</a:t>
            </a:r>
            <a:endParaRPr lang="en-US" altLang="ja-JP" sz="1600" dirty="0"/>
          </a:p>
          <a:p>
            <a:pPr lvl="1"/>
            <a:r>
              <a:rPr lang="ja-JP" altLang="en-US" sz="1400" dirty="0"/>
              <a:t>我妻栄</a:t>
            </a:r>
            <a:r>
              <a:rPr lang="en-US" altLang="ja-JP" sz="1400" dirty="0"/>
              <a:t>=</a:t>
            </a:r>
            <a:r>
              <a:rPr lang="ja-JP" altLang="en-US" sz="1400" dirty="0"/>
              <a:t>有泉亨</a:t>
            </a:r>
            <a:r>
              <a:rPr lang="en-US" altLang="ja-JP" sz="1400" dirty="0"/>
              <a:t>『</a:t>
            </a:r>
            <a:r>
              <a:rPr lang="ja-JP" altLang="en-US" sz="1400" dirty="0"/>
              <a:t>コンメンタール民法</a:t>
            </a:r>
            <a:r>
              <a:rPr lang="en-US" altLang="ja-JP" sz="1400" dirty="0"/>
              <a:t>』〔</a:t>
            </a:r>
            <a:r>
              <a:rPr lang="ja-JP" altLang="en-US" sz="1400" dirty="0"/>
              <a:t>第</a:t>
            </a:r>
            <a:r>
              <a:rPr lang="en-US" altLang="ja-JP" sz="1400" dirty="0"/>
              <a:t>3</a:t>
            </a:r>
            <a:r>
              <a:rPr lang="ja-JP" altLang="en-US" sz="1400" dirty="0"/>
              <a:t>版</a:t>
            </a:r>
            <a:r>
              <a:rPr lang="en-US" altLang="ja-JP" sz="1400" dirty="0"/>
              <a:t>〕</a:t>
            </a:r>
            <a:r>
              <a:rPr lang="ja-JP" altLang="en-US" sz="1400" dirty="0"/>
              <a:t>日本評論社（</a:t>
            </a:r>
            <a:r>
              <a:rPr lang="en-US" altLang="ja-JP" sz="1400" dirty="0"/>
              <a:t>2013</a:t>
            </a:r>
            <a:r>
              <a:rPr lang="ja-JP" altLang="en-US" sz="1400" dirty="0"/>
              <a:t>）</a:t>
            </a:r>
            <a:endParaRPr lang="en-US" altLang="ja-JP" sz="1400" dirty="0"/>
          </a:p>
          <a:p>
            <a:pPr lvl="1"/>
            <a:r>
              <a:rPr lang="ja-JP" altLang="en-US" sz="1400" dirty="0"/>
              <a:t>金子</a:t>
            </a:r>
            <a:r>
              <a:rPr lang="en-US" altLang="ja-JP" sz="1400" dirty="0"/>
              <a:t>=</a:t>
            </a:r>
            <a:r>
              <a:rPr lang="ja-JP" altLang="en-US" sz="1400" dirty="0"/>
              <a:t>新堂</a:t>
            </a:r>
            <a:r>
              <a:rPr lang="en-US" altLang="ja-JP" sz="1400" dirty="0"/>
              <a:t>=</a:t>
            </a:r>
            <a:r>
              <a:rPr lang="ja-JP" altLang="en-US" sz="1400" dirty="0"/>
              <a:t>平井編</a:t>
            </a:r>
            <a:r>
              <a:rPr lang="en-US" altLang="ja-JP" sz="1400" dirty="0"/>
              <a:t>『</a:t>
            </a:r>
            <a:r>
              <a:rPr lang="ja-JP" altLang="en-US" sz="1400" b="1" dirty="0">
                <a:solidFill>
                  <a:schemeClr val="tx2"/>
                </a:solidFill>
              </a:rPr>
              <a:t>法律学小辞典</a:t>
            </a:r>
            <a:r>
              <a:rPr lang="en-US" altLang="ja-JP" sz="1400" dirty="0"/>
              <a:t>』</a:t>
            </a:r>
            <a:r>
              <a:rPr lang="ja-JP" altLang="en-US" sz="1400" dirty="0"/>
              <a:t>有斐閣（</a:t>
            </a:r>
            <a:r>
              <a:rPr lang="en-US" altLang="ja-JP" sz="1400" dirty="0"/>
              <a:t>2008</a:t>
            </a:r>
            <a:r>
              <a:rPr lang="ja-JP" altLang="en-US" sz="1400" dirty="0" smtClean="0"/>
              <a:t>）</a:t>
            </a:r>
            <a:endParaRPr lang="en-US" altLang="ja-JP" sz="1400" dirty="0"/>
          </a:p>
        </p:txBody>
      </p:sp>
      <p:sp>
        <p:nvSpPr>
          <p:cNvPr id="10" name="コンテンツ プレースホルダー 9"/>
          <p:cNvSpPr>
            <a:spLocks noGrp="1"/>
          </p:cNvSpPr>
          <p:nvPr>
            <p:ph sz="half" idx="2"/>
          </p:nvPr>
        </p:nvSpPr>
        <p:spPr/>
        <p:txBody>
          <a:bodyPr>
            <a:normAutofit/>
          </a:bodyPr>
          <a:lstStyle/>
          <a:p>
            <a:r>
              <a:rPr lang="ja-JP" altLang="en-US" sz="1600" dirty="0"/>
              <a:t>契約法全体についての概説書</a:t>
            </a:r>
            <a:endParaRPr lang="en-US" altLang="ja-JP" sz="1600" dirty="0"/>
          </a:p>
          <a:p>
            <a:pPr lvl="1"/>
            <a:r>
              <a:rPr lang="ja-JP" altLang="en-US" sz="1400" dirty="0"/>
              <a:t>佐藤孝幸</a:t>
            </a:r>
            <a:r>
              <a:rPr lang="en-US" altLang="ja-JP" sz="1400" dirty="0"/>
              <a:t>『</a:t>
            </a:r>
            <a:r>
              <a:rPr lang="ja-JP" altLang="en-US" sz="1400" dirty="0"/>
              <a:t>実務契約法講義</a:t>
            </a:r>
            <a:r>
              <a:rPr lang="en-US" altLang="ja-JP" sz="1400" dirty="0"/>
              <a:t>』</a:t>
            </a:r>
            <a:r>
              <a:rPr lang="ja-JP" altLang="en-US" sz="1400" dirty="0"/>
              <a:t>民事法研究会（</a:t>
            </a:r>
            <a:r>
              <a:rPr lang="en-US" altLang="ja-JP" sz="1400" dirty="0"/>
              <a:t>2012</a:t>
            </a:r>
            <a:r>
              <a:rPr lang="ja-JP" altLang="en-US" sz="1400" dirty="0" smtClean="0"/>
              <a:t>）</a:t>
            </a:r>
            <a:endParaRPr lang="en-US" altLang="ja-JP" sz="1400" dirty="0" smtClean="0"/>
          </a:p>
          <a:p>
            <a:pPr lvl="1"/>
            <a:r>
              <a:rPr lang="ja-JP" altLang="en-US" sz="1400" dirty="0" smtClean="0"/>
              <a:t>加賀山</a:t>
            </a:r>
            <a:r>
              <a:rPr lang="ja-JP" altLang="en-US" sz="1400" dirty="0"/>
              <a:t>茂</a:t>
            </a:r>
            <a:r>
              <a:rPr lang="en-US" altLang="ja-JP" sz="1400" dirty="0"/>
              <a:t>『</a:t>
            </a:r>
            <a:r>
              <a:rPr lang="ja-JP" altLang="en-US" sz="1400" dirty="0"/>
              <a:t>契約法講義</a:t>
            </a:r>
            <a:r>
              <a:rPr lang="en-US" altLang="ja-JP" sz="1400" dirty="0"/>
              <a:t>』</a:t>
            </a:r>
            <a:r>
              <a:rPr lang="ja-JP" altLang="en-US" sz="1400" dirty="0"/>
              <a:t>日本評論社（</a:t>
            </a:r>
            <a:r>
              <a:rPr lang="en-US" altLang="ja-JP" sz="1400" dirty="0"/>
              <a:t>2009</a:t>
            </a:r>
            <a:r>
              <a:rPr lang="ja-JP" altLang="en-US" sz="1400" dirty="0"/>
              <a:t>）</a:t>
            </a:r>
            <a:endParaRPr lang="en-US" altLang="ja-JP" sz="1400" dirty="0"/>
          </a:p>
          <a:p>
            <a:r>
              <a:rPr lang="ja-JP" altLang="en-US" sz="1600" dirty="0"/>
              <a:t>債権総論の優れた教科書</a:t>
            </a:r>
            <a:endParaRPr lang="en-US" altLang="ja-JP" sz="1600" dirty="0"/>
          </a:p>
          <a:p>
            <a:pPr lvl="1"/>
            <a:r>
              <a:rPr lang="ja-JP" altLang="en-US" sz="1400" dirty="0"/>
              <a:t>平井宜雄</a:t>
            </a:r>
            <a:r>
              <a:rPr lang="en-US" altLang="ja-JP" sz="1400" dirty="0"/>
              <a:t>『</a:t>
            </a:r>
            <a:r>
              <a:rPr lang="ja-JP" altLang="en-US" sz="1400" dirty="0"/>
              <a:t>債権総論</a:t>
            </a:r>
            <a:r>
              <a:rPr lang="en-US" altLang="ja-JP" sz="1400" dirty="0"/>
              <a:t>』 〔</a:t>
            </a:r>
            <a:r>
              <a:rPr lang="ja-JP" altLang="en-US" sz="1400" dirty="0"/>
              <a:t>第</a:t>
            </a:r>
            <a:r>
              <a:rPr lang="en-US" altLang="ja-JP" sz="1400" dirty="0"/>
              <a:t>2</a:t>
            </a:r>
            <a:r>
              <a:rPr lang="ja-JP" altLang="en-US" sz="1400" dirty="0"/>
              <a:t>版</a:t>
            </a:r>
            <a:r>
              <a:rPr lang="en-US" altLang="ja-JP" sz="1400" dirty="0"/>
              <a:t>〕</a:t>
            </a:r>
            <a:r>
              <a:rPr lang="ja-JP" altLang="en-US" sz="1400" dirty="0"/>
              <a:t>弘文堂（</a:t>
            </a:r>
            <a:r>
              <a:rPr lang="en-US" altLang="ja-JP" sz="1400" dirty="0"/>
              <a:t>1994</a:t>
            </a:r>
            <a:r>
              <a:rPr lang="ja-JP" altLang="en-US" sz="1400" dirty="0"/>
              <a:t>）</a:t>
            </a:r>
          </a:p>
          <a:p>
            <a:r>
              <a:rPr lang="ja-JP" altLang="en-US" sz="1600" dirty="0"/>
              <a:t>債務不履行に関する文献</a:t>
            </a:r>
            <a:endParaRPr lang="en-US" altLang="ja-JP" sz="1400" dirty="0"/>
          </a:p>
          <a:p>
            <a:pPr lvl="1"/>
            <a:r>
              <a:rPr lang="ja-JP" altLang="en-US" sz="1400" dirty="0"/>
              <a:t>平井宜雄</a:t>
            </a:r>
            <a:r>
              <a:rPr lang="en-US" altLang="ja-JP" sz="1400" dirty="0"/>
              <a:t>『</a:t>
            </a:r>
            <a:r>
              <a:rPr lang="ja-JP" altLang="en-US" sz="1400" dirty="0"/>
              <a:t>損害賠償法の理論</a:t>
            </a:r>
            <a:r>
              <a:rPr lang="en-US" altLang="ja-JP" sz="1400" dirty="0"/>
              <a:t>』</a:t>
            </a:r>
            <a:r>
              <a:rPr lang="ja-JP" altLang="en-US" sz="1400" dirty="0"/>
              <a:t>東京大学出版会（</a:t>
            </a:r>
            <a:r>
              <a:rPr lang="en-US" altLang="ja-JP" sz="1400" dirty="0"/>
              <a:t>1971</a:t>
            </a:r>
            <a:r>
              <a:rPr lang="ja-JP" altLang="en-US" sz="1400" dirty="0"/>
              <a:t>）</a:t>
            </a:r>
            <a:endParaRPr lang="en-US" altLang="ja-JP" sz="1400" dirty="0"/>
          </a:p>
          <a:p>
            <a:pPr lvl="1"/>
            <a:r>
              <a:rPr lang="ja-JP" altLang="en-US" sz="1400" dirty="0"/>
              <a:t>浜上則雄「損害賠償における「保証理論」と「部分的因果関係の理論」（</a:t>
            </a:r>
            <a:r>
              <a:rPr lang="en-US" altLang="ja-JP" sz="1400" dirty="0"/>
              <a:t>1</a:t>
            </a:r>
            <a:r>
              <a:rPr lang="ja-JP" altLang="en-US" sz="1400" dirty="0"/>
              <a:t>）（</a:t>
            </a:r>
            <a:r>
              <a:rPr lang="en-US" altLang="ja-JP" sz="1400" dirty="0"/>
              <a:t>2</a:t>
            </a:r>
            <a:r>
              <a:rPr lang="ja-JP" altLang="en-US" sz="1400" dirty="0"/>
              <a:t>・完）民商</a:t>
            </a:r>
            <a:r>
              <a:rPr lang="en-US" altLang="ja-JP" sz="1400" dirty="0"/>
              <a:t>66</a:t>
            </a:r>
            <a:r>
              <a:rPr lang="ja-JP" altLang="en-US" sz="1400" dirty="0"/>
              <a:t>巻</a:t>
            </a:r>
            <a:r>
              <a:rPr lang="en-US" altLang="ja-JP" sz="1400" dirty="0"/>
              <a:t>4</a:t>
            </a:r>
            <a:r>
              <a:rPr lang="ja-JP" altLang="en-US" sz="1400" dirty="0"/>
              <a:t>号（</a:t>
            </a:r>
            <a:r>
              <a:rPr lang="en-US" altLang="ja-JP" sz="1400" dirty="0"/>
              <a:t>1972</a:t>
            </a:r>
            <a:r>
              <a:rPr lang="ja-JP" altLang="en-US" sz="1400" dirty="0"/>
              <a:t>）</a:t>
            </a:r>
            <a:r>
              <a:rPr lang="en-US" altLang="ja-JP" sz="1400" dirty="0"/>
              <a:t>3-33</a:t>
            </a:r>
            <a:r>
              <a:rPr lang="ja-JP" altLang="en-US" sz="1400" dirty="0"/>
              <a:t>頁</a:t>
            </a:r>
            <a:r>
              <a:rPr lang="en-US" altLang="ja-JP" sz="1400" dirty="0"/>
              <a:t>, 66</a:t>
            </a:r>
            <a:r>
              <a:rPr lang="ja-JP" altLang="en-US" sz="1400" dirty="0"/>
              <a:t>巻</a:t>
            </a:r>
            <a:r>
              <a:rPr lang="en-US" altLang="ja-JP" sz="1400" dirty="0"/>
              <a:t>5</a:t>
            </a:r>
            <a:r>
              <a:rPr lang="ja-JP" altLang="en-US" sz="1400" dirty="0"/>
              <a:t>号</a:t>
            </a:r>
            <a:r>
              <a:rPr lang="en-US" altLang="ja-JP" sz="1400" dirty="0"/>
              <a:t>35-65</a:t>
            </a:r>
            <a:r>
              <a:rPr lang="ja-JP" altLang="en-US" sz="1400" dirty="0"/>
              <a:t>頁</a:t>
            </a:r>
            <a:endParaRPr lang="en-US" altLang="ja-JP" sz="1400" dirty="0"/>
          </a:p>
          <a:p>
            <a:r>
              <a:rPr lang="ja-JP" altLang="en-US" sz="1600" dirty="0"/>
              <a:t>債権者代位権・直接訴権，詐害行為取消権，連帯債務，保証の文献</a:t>
            </a:r>
            <a:endParaRPr lang="en-US" altLang="ja-JP" sz="1600" dirty="0"/>
          </a:p>
          <a:p>
            <a:pPr lvl="1"/>
            <a:r>
              <a:rPr lang="ja-JP" altLang="en-US" sz="1400" dirty="0"/>
              <a:t>加賀山茂</a:t>
            </a:r>
            <a:r>
              <a:rPr lang="en-US" altLang="ja-JP" sz="1400" dirty="0"/>
              <a:t>『</a:t>
            </a:r>
            <a:r>
              <a:rPr lang="ja-JP" altLang="en-US" sz="1400" dirty="0"/>
              <a:t>債権担保法講義</a:t>
            </a:r>
            <a:r>
              <a:rPr lang="en-US" altLang="ja-JP" sz="1400" dirty="0"/>
              <a:t>』</a:t>
            </a:r>
            <a:r>
              <a:rPr lang="ja-JP" altLang="en-US" sz="1400" dirty="0"/>
              <a:t>日本評論社（</a:t>
            </a:r>
            <a:r>
              <a:rPr lang="en-US" altLang="ja-JP" sz="1400" dirty="0"/>
              <a:t>2011</a:t>
            </a:r>
            <a:r>
              <a:rPr lang="ja-JP" altLang="en-US" sz="1400" dirty="0" smtClean="0"/>
              <a:t>）</a:t>
            </a:r>
            <a:endParaRPr lang="en-US" altLang="ja-JP" sz="1400"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
        <p:nvSpPr>
          <p:cNvPr id="11" name="タイトル 2"/>
          <p:cNvSpPr txBox="1">
            <a:spLocks/>
          </p:cNvSpPr>
          <p:nvPr/>
        </p:nvSpPr>
        <p:spPr bwMode="auto">
          <a:xfrm>
            <a:off x="611188" y="7389813"/>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4400" dirty="0" smtClean="0">
                <a:solidFill>
                  <a:schemeClr val="tx2"/>
                </a:solidFill>
              </a:rPr>
              <a:t>債権総論</a:t>
            </a:r>
            <a:r>
              <a:rPr lang="en-US" altLang="ja-JP" sz="4400" dirty="0" smtClean="0">
                <a:solidFill>
                  <a:schemeClr val="tx2"/>
                </a:solidFill>
                <a:latin typeface="Times New Roman" panose="02020603050405020304" pitchFamily="18" charset="0"/>
                <a:cs typeface="Times New Roman" panose="02020603050405020304" pitchFamily="18" charset="0"/>
              </a:rPr>
              <a:t>2</a:t>
            </a:r>
            <a:r>
              <a:rPr lang="ja-JP" altLang="en-US" sz="4400" dirty="0">
                <a:solidFill>
                  <a:schemeClr val="tx2"/>
                </a:solidFill>
              </a:rPr>
              <a:t> </a:t>
            </a:r>
            <a:r>
              <a:rPr lang="ja-JP" altLang="en-US" sz="4400" dirty="0" smtClean="0">
                <a:solidFill>
                  <a:schemeClr val="tx2"/>
                </a:solidFill>
              </a:rPr>
              <a:t>債権譲渡</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latin typeface="Times New Roman" panose="02020603050405020304" pitchFamily="18" charset="0"/>
                <a:cs typeface="Times New Roman" panose="02020603050405020304" pitchFamily="18" charset="0"/>
              </a:rPr>
              <a:t>2015</a:t>
            </a:r>
            <a:r>
              <a:rPr lang="ja-JP" altLang="en-US" sz="3200" dirty="0" smtClean="0">
                <a:solidFill>
                  <a:schemeClr val="tx2"/>
                </a:solidFill>
              </a:rPr>
              <a:t>年</a:t>
            </a:r>
            <a:r>
              <a:rPr lang="en-US" altLang="ja-JP" sz="3200" dirty="0" smtClean="0">
                <a:solidFill>
                  <a:schemeClr val="tx2"/>
                </a:solidFill>
                <a:latin typeface="Times New Roman" panose="02020603050405020304" pitchFamily="18" charset="0"/>
                <a:cs typeface="Times New Roman" panose="02020603050405020304" pitchFamily="18" charset="0"/>
              </a:rPr>
              <a:t>10</a:t>
            </a:r>
            <a:r>
              <a:rPr lang="ja-JP" altLang="en-US" sz="3200" dirty="0" smtClean="0">
                <a:solidFill>
                  <a:schemeClr val="tx2"/>
                </a:solidFill>
              </a:rPr>
              <a:t>月</a:t>
            </a:r>
            <a:r>
              <a:rPr lang="en-US" altLang="ja-JP" sz="3200" dirty="0" smtClean="0">
                <a:solidFill>
                  <a:schemeClr val="tx2"/>
                </a:solidFill>
                <a:latin typeface="Times New Roman" panose="02020603050405020304" pitchFamily="18" charset="0"/>
                <a:cs typeface="Times New Roman" panose="02020603050405020304" pitchFamily="18" charset="0"/>
              </a:rPr>
              <a:t>6</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smtClean="0">
                <a:solidFill>
                  <a:schemeClr val="tx2"/>
                </a:solidFill>
              </a:rPr>
              <a:t>受講，お疲れさま</a:t>
            </a:r>
            <a:r>
              <a:rPr lang="ja-JP" altLang="en-US" sz="4400" dirty="0" smtClean="0">
                <a:solidFill>
                  <a:schemeClr val="tx2"/>
                </a:solidFill>
              </a:rPr>
              <a:t>。</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54168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8000"/>
                                        <p:tgtEl>
                                          <p:spTgt spid="11"/>
                                        </p:tgtEl>
                                        <p:attrNameLst>
                                          <p:attrName>ppt_x</p:attrName>
                                        </p:attrNameLst>
                                      </p:cBhvr>
                                      <p:tavLst>
                                        <p:tav tm="0">
                                          <p:val>
                                            <p:strVal val="ppt_x"/>
                                          </p:val>
                                        </p:tav>
                                        <p:tav tm="100000">
                                          <p:val>
                                            <p:strVal val="ppt_x"/>
                                          </p:val>
                                        </p:tav>
                                      </p:tavLst>
                                    </p:anim>
                                    <p:anim calcmode="lin" valueType="num">
                                      <p:cBhvr additive="base">
                                        <p:cTn id="7" dur="8000"/>
                                        <p:tgtEl>
                                          <p:spTgt spid="11"/>
                                        </p:tgtEl>
                                        <p:attrNameLst>
                                          <p:attrName>ppt_y</p:attrName>
                                        </p:attrNameLst>
                                      </p:cBhvr>
                                      <p:tavLst>
                                        <p:tav tm="0">
                                          <p:val>
                                            <p:strVal val="ppt_y"/>
                                          </p:val>
                                        </p:tav>
                                        <p:tav tm="100000">
                                          <p:val>
                                            <p:strVal val="0-ppt_h/2"/>
                                          </p:val>
                                        </p:tav>
                                      </p:tavLst>
                                    </p:anim>
                                    <p:set>
                                      <p:cBhvr>
                                        <p:cTn id="8" dur="1" fill="hold">
                                          <p:stCondLst>
                                            <p:cond delay="7999"/>
                                          </p:stCondLst>
                                        </p:cTn>
                                        <p:tgtEl>
                                          <p:spTgt spid="11"/>
                                        </p:tgtEl>
                                        <p:attrNameLst>
                                          <p:attrName>style.visibility</p:attrName>
                                        </p:attrNameLst>
                                      </p:cBhvr>
                                      <p:to>
                                        <p:strVal val="hidden"/>
                                      </p:to>
                                    </p:set>
                                  </p:childTnLst>
                                </p:cTn>
                              </p:par>
                            </p:childTnLst>
                          </p:cTn>
                        </p:par>
                        <p:par>
                          <p:cTn id="9" fill="hold">
                            <p:stCondLst>
                              <p:cond delay="80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fill="hold"/>
                                        <p:tgtEl>
                                          <p:spTgt spid="9"/>
                                        </p:tgtEl>
                                        <p:attrNameLst>
                                          <p:attrName>ppt_x</p:attrName>
                                        </p:attrNameLst>
                                      </p:cBhvr>
                                      <p:tavLst>
                                        <p:tav tm="0">
                                          <p:val>
                                            <p:strVal val="#ppt_x"/>
                                          </p:val>
                                        </p:tav>
                                        <p:tav tm="100000">
                                          <p:val>
                                            <p:strVal val="#ppt_x"/>
                                          </p:val>
                                        </p:tav>
                                      </p:tavLst>
                                    </p:anim>
                                    <p:anim calcmode="lin" valueType="num">
                                      <p:cBhvr additive="base">
                                        <p:cTn id="13" dur="10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9000"/>
                            </p:stCondLst>
                            <p:childTnLst>
                              <p:par>
                                <p:cTn id="15" presetID="2" presetClass="entr" presetSubtype="4" fill="hold" grpId="0" nodeType="afterEffect">
                                  <p:stCondLst>
                                    <p:cond delay="25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8"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0000"/>
                            </p:stCondLst>
                            <p:childTnLst>
                              <p:par>
                                <p:cTn id="20" presetID="2" presetClass="entr" presetSubtype="4" fill="hold" grpId="0" nodeType="afterEffect">
                                  <p:stCondLst>
                                    <p:cond delay="250"/>
                                  </p:stCondLst>
                                  <p:childTnLst>
                                    <p:set>
                                      <p:cBhvr>
                                        <p:cTn id="21" dur="1" fill="hold">
                                          <p:stCondLst>
                                            <p:cond delay="0"/>
                                          </p:stCondLst>
                                        </p:cTn>
                                        <p:tgtEl>
                                          <p:spTgt spid="8">
                                            <p:txEl>
                                              <p:pRg st="1" end="1"/>
                                            </p:txEl>
                                          </p:spTgt>
                                        </p:tgtEl>
                                        <p:attrNameLst>
                                          <p:attrName>style.visibility</p:attrName>
                                        </p:attrNameLst>
                                      </p:cBhvr>
                                      <p:to>
                                        <p:strVal val="visible"/>
                                      </p:to>
                                    </p:set>
                                    <p:anim calcmode="lin" valueType="num">
                                      <p:cBhvr additive="base">
                                        <p:cTn id="22" dur="75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3" dur="75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1000"/>
                            </p:stCondLst>
                            <p:childTnLst>
                              <p:par>
                                <p:cTn id="25" presetID="2" presetClass="entr" presetSubtype="4" fill="hold" grpId="0" nodeType="afterEffect">
                                  <p:stCondLst>
                                    <p:cond delay="250"/>
                                  </p:stCondLst>
                                  <p:childTnLst>
                                    <p:set>
                                      <p:cBhvr>
                                        <p:cTn id="26" dur="1" fill="hold">
                                          <p:stCondLst>
                                            <p:cond delay="0"/>
                                          </p:stCondLst>
                                        </p:cTn>
                                        <p:tgtEl>
                                          <p:spTgt spid="8">
                                            <p:txEl>
                                              <p:pRg st="2" end="2"/>
                                            </p:txEl>
                                          </p:spTgt>
                                        </p:tgtEl>
                                        <p:attrNameLst>
                                          <p:attrName>style.visibility</p:attrName>
                                        </p:attrNameLst>
                                      </p:cBhvr>
                                      <p:to>
                                        <p:strVal val="visible"/>
                                      </p:to>
                                    </p:set>
                                    <p:anim calcmode="lin" valueType="num">
                                      <p:cBhvr additive="base">
                                        <p:cTn id="27" dur="75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000"/>
                            </p:stCondLst>
                            <p:childTnLst>
                              <p:par>
                                <p:cTn id="30" presetID="2" presetClass="entr" presetSubtype="4" fill="hold" grpId="0" nodeType="afterEffect">
                                  <p:stCondLst>
                                    <p:cond delay="250"/>
                                  </p:stCondLst>
                                  <p:childTnLst>
                                    <p:set>
                                      <p:cBhvr>
                                        <p:cTn id="31" dur="1" fill="hold">
                                          <p:stCondLst>
                                            <p:cond delay="0"/>
                                          </p:stCondLst>
                                        </p:cTn>
                                        <p:tgtEl>
                                          <p:spTgt spid="8">
                                            <p:txEl>
                                              <p:pRg st="3" end="3"/>
                                            </p:txEl>
                                          </p:spTgt>
                                        </p:tgtEl>
                                        <p:attrNameLst>
                                          <p:attrName>style.visibility</p:attrName>
                                        </p:attrNameLst>
                                      </p:cBhvr>
                                      <p:to>
                                        <p:strVal val="visible"/>
                                      </p:to>
                                    </p:set>
                                    <p:anim calcmode="lin" valueType="num">
                                      <p:cBhvr additive="base">
                                        <p:cTn id="32" dur="75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3" dur="75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3000"/>
                            </p:stCondLst>
                            <p:childTnLst>
                              <p:par>
                                <p:cTn id="35" presetID="2" presetClass="entr" presetSubtype="4" fill="hold" grpId="0" nodeType="afterEffect">
                                  <p:stCondLst>
                                    <p:cond delay="250"/>
                                  </p:stCondLst>
                                  <p:childTnLst>
                                    <p:set>
                                      <p:cBhvr>
                                        <p:cTn id="36" dur="1" fill="hold">
                                          <p:stCondLst>
                                            <p:cond delay="0"/>
                                          </p:stCondLst>
                                        </p:cTn>
                                        <p:tgtEl>
                                          <p:spTgt spid="8">
                                            <p:txEl>
                                              <p:pRg st="4" end="4"/>
                                            </p:txEl>
                                          </p:spTgt>
                                        </p:tgtEl>
                                        <p:attrNameLst>
                                          <p:attrName>style.visibility</p:attrName>
                                        </p:attrNameLst>
                                      </p:cBhvr>
                                      <p:to>
                                        <p:strVal val="visible"/>
                                      </p:to>
                                    </p:set>
                                    <p:anim calcmode="lin" valueType="num">
                                      <p:cBhvr additive="base">
                                        <p:cTn id="37" dur="75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8" dur="75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grpId="0" nodeType="afterEffect">
                                  <p:stCondLst>
                                    <p:cond delay="250"/>
                                  </p:stCondLst>
                                  <p:childTnLst>
                                    <p:set>
                                      <p:cBhvr>
                                        <p:cTn id="41" dur="1" fill="hold">
                                          <p:stCondLst>
                                            <p:cond delay="0"/>
                                          </p:stCondLst>
                                        </p:cTn>
                                        <p:tgtEl>
                                          <p:spTgt spid="8">
                                            <p:txEl>
                                              <p:pRg st="5" end="5"/>
                                            </p:txEl>
                                          </p:spTgt>
                                        </p:tgtEl>
                                        <p:attrNameLst>
                                          <p:attrName>style.visibility</p:attrName>
                                        </p:attrNameLst>
                                      </p:cBhvr>
                                      <p:to>
                                        <p:strVal val="visible"/>
                                      </p:to>
                                    </p:set>
                                    <p:anim calcmode="lin" valueType="num">
                                      <p:cBhvr additive="base">
                                        <p:cTn id="42" dur="75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3" dur="75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5000"/>
                            </p:stCondLst>
                            <p:childTnLst>
                              <p:par>
                                <p:cTn id="45" presetID="2" presetClass="entr" presetSubtype="4" fill="hold" grpId="0" nodeType="afterEffect">
                                  <p:stCondLst>
                                    <p:cond delay="250"/>
                                  </p:stCondLst>
                                  <p:childTnLst>
                                    <p:set>
                                      <p:cBhvr>
                                        <p:cTn id="46" dur="1" fill="hold">
                                          <p:stCondLst>
                                            <p:cond delay="0"/>
                                          </p:stCondLst>
                                        </p:cTn>
                                        <p:tgtEl>
                                          <p:spTgt spid="8">
                                            <p:txEl>
                                              <p:pRg st="6" end="6"/>
                                            </p:txEl>
                                          </p:spTgt>
                                        </p:tgtEl>
                                        <p:attrNameLst>
                                          <p:attrName>style.visibility</p:attrName>
                                        </p:attrNameLst>
                                      </p:cBhvr>
                                      <p:to>
                                        <p:strVal val="visible"/>
                                      </p:to>
                                    </p:set>
                                    <p:anim calcmode="lin" valueType="num">
                                      <p:cBhvr additive="base">
                                        <p:cTn id="47" dur="75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8" dur="75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6000"/>
                            </p:stCondLst>
                            <p:childTnLst>
                              <p:par>
                                <p:cTn id="50" presetID="2" presetClass="entr" presetSubtype="4" fill="hold" grpId="0" nodeType="afterEffect">
                                  <p:stCondLst>
                                    <p:cond delay="250"/>
                                  </p:stCondLst>
                                  <p:childTnLst>
                                    <p:set>
                                      <p:cBhvr>
                                        <p:cTn id="51" dur="1" fill="hold">
                                          <p:stCondLst>
                                            <p:cond delay="0"/>
                                          </p:stCondLst>
                                        </p:cTn>
                                        <p:tgtEl>
                                          <p:spTgt spid="8">
                                            <p:txEl>
                                              <p:pRg st="7" end="7"/>
                                            </p:txEl>
                                          </p:spTgt>
                                        </p:tgtEl>
                                        <p:attrNameLst>
                                          <p:attrName>style.visibility</p:attrName>
                                        </p:attrNameLst>
                                      </p:cBhvr>
                                      <p:to>
                                        <p:strVal val="visible"/>
                                      </p:to>
                                    </p:set>
                                    <p:anim calcmode="lin" valueType="num">
                                      <p:cBhvr additive="base">
                                        <p:cTn id="52" dur="75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53" dur="75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7000"/>
                            </p:stCondLst>
                            <p:childTnLst>
                              <p:par>
                                <p:cTn id="55" presetID="2" presetClass="entr" presetSubtype="4" fill="hold" grpId="0" nodeType="afterEffect">
                                  <p:stCondLst>
                                    <p:cond delay="250"/>
                                  </p:stCondLst>
                                  <p:childTnLst>
                                    <p:set>
                                      <p:cBhvr>
                                        <p:cTn id="56" dur="1" fill="hold">
                                          <p:stCondLst>
                                            <p:cond delay="0"/>
                                          </p:stCondLst>
                                        </p:cTn>
                                        <p:tgtEl>
                                          <p:spTgt spid="8">
                                            <p:txEl>
                                              <p:pRg st="8" end="8"/>
                                            </p:txEl>
                                          </p:spTgt>
                                        </p:tgtEl>
                                        <p:attrNameLst>
                                          <p:attrName>style.visibility</p:attrName>
                                        </p:attrNameLst>
                                      </p:cBhvr>
                                      <p:to>
                                        <p:strVal val="visible"/>
                                      </p:to>
                                    </p:set>
                                    <p:anim calcmode="lin" valueType="num">
                                      <p:cBhvr additive="base">
                                        <p:cTn id="57" dur="75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58" dur="75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8000"/>
                            </p:stCondLst>
                            <p:childTnLst>
                              <p:par>
                                <p:cTn id="60" presetID="2" presetClass="entr" presetSubtype="4" fill="hold" grpId="0" nodeType="afterEffect">
                                  <p:stCondLst>
                                    <p:cond delay="250"/>
                                  </p:stCondLst>
                                  <p:childTnLst>
                                    <p:set>
                                      <p:cBhvr>
                                        <p:cTn id="61" dur="1" fill="hold">
                                          <p:stCondLst>
                                            <p:cond delay="0"/>
                                          </p:stCondLst>
                                        </p:cTn>
                                        <p:tgtEl>
                                          <p:spTgt spid="8">
                                            <p:txEl>
                                              <p:pRg st="9" end="9"/>
                                            </p:txEl>
                                          </p:spTgt>
                                        </p:tgtEl>
                                        <p:attrNameLst>
                                          <p:attrName>style.visibility</p:attrName>
                                        </p:attrNameLst>
                                      </p:cBhvr>
                                      <p:to>
                                        <p:strVal val="visible"/>
                                      </p:to>
                                    </p:set>
                                    <p:anim calcmode="lin" valueType="num">
                                      <p:cBhvr additive="base">
                                        <p:cTn id="62" dur="75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63" dur="75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19000"/>
                            </p:stCondLst>
                            <p:childTnLst>
                              <p:par>
                                <p:cTn id="65" presetID="2" presetClass="entr" presetSubtype="4" fill="hold" grpId="0" nodeType="afterEffect">
                                  <p:stCondLst>
                                    <p:cond delay="250"/>
                                  </p:stCondLst>
                                  <p:childTnLst>
                                    <p:set>
                                      <p:cBhvr>
                                        <p:cTn id="66" dur="1" fill="hold">
                                          <p:stCondLst>
                                            <p:cond delay="0"/>
                                          </p:stCondLst>
                                        </p:cTn>
                                        <p:tgtEl>
                                          <p:spTgt spid="10">
                                            <p:txEl>
                                              <p:pRg st="0" end="0"/>
                                            </p:txEl>
                                          </p:spTgt>
                                        </p:tgtEl>
                                        <p:attrNameLst>
                                          <p:attrName>style.visibility</p:attrName>
                                        </p:attrNameLst>
                                      </p:cBhvr>
                                      <p:to>
                                        <p:strVal val="visible"/>
                                      </p:to>
                                    </p:set>
                                    <p:anim calcmode="lin" valueType="num">
                                      <p:cBhvr additive="base">
                                        <p:cTn id="67" dur="75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8" dur="75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20000"/>
                            </p:stCondLst>
                            <p:childTnLst>
                              <p:par>
                                <p:cTn id="70" presetID="2" presetClass="entr" presetSubtype="4" fill="hold" grpId="0" nodeType="afterEffect">
                                  <p:stCondLst>
                                    <p:cond delay="250"/>
                                  </p:stCondLst>
                                  <p:childTnLst>
                                    <p:set>
                                      <p:cBhvr>
                                        <p:cTn id="71" dur="1" fill="hold">
                                          <p:stCondLst>
                                            <p:cond delay="0"/>
                                          </p:stCondLst>
                                        </p:cTn>
                                        <p:tgtEl>
                                          <p:spTgt spid="10">
                                            <p:txEl>
                                              <p:pRg st="1" end="1"/>
                                            </p:txEl>
                                          </p:spTgt>
                                        </p:tgtEl>
                                        <p:attrNameLst>
                                          <p:attrName>style.visibility</p:attrName>
                                        </p:attrNameLst>
                                      </p:cBhvr>
                                      <p:to>
                                        <p:strVal val="visible"/>
                                      </p:to>
                                    </p:set>
                                    <p:anim calcmode="lin" valueType="num">
                                      <p:cBhvr additive="base">
                                        <p:cTn id="72" dur="75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73" dur="75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1000"/>
                            </p:stCondLst>
                            <p:childTnLst>
                              <p:par>
                                <p:cTn id="75" presetID="2" presetClass="entr" presetSubtype="4" fill="hold" grpId="0" nodeType="afterEffect">
                                  <p:stCondLst>
                                    <p:cond delay="250"/>
                                  </p:stCondLst>
                                  <p:childTnLst>
                                    <p:set>
                                      <p:cBhvr>
                                        <p:cTn id="76" dur="1" fill="hold">
                                          <p:stCondLst>
                                            <p:cond delay="0"/>
                                          </p:stCondLst>
                                        </p:cTn>
                                        <p:tgtEl>
                                          <p:spTgt spid="10">
                                            <p:txEl>
                                              <p:pRg st="2" end="2"/>
                                            </p:txEl>
                                          </p:spTgt>
                                        </p:tgtEl>
                                        <p:attrNameLst>
                                          <p:attrName>style.visibility</p:attrName>
                                        </p:attrNameLst>
                                      </p:cBhvr>
                                      <p:to>
                                        <p:strVal val="visible"/>
                                      </p:to>
                                    </p:set>
                                    <p:anim calcmode="lin" valueType="num">
                                      <p:cBhvr additive="base">
                                        <p:cTn id="77" dur="75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78" dur="75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par>
                          <p:cTn id="79" fill="hold">
                            <p:stCondLst>
                              <p:cond delay="22000"/>
                            </p:stCondLst>
                            <p:childTnLst>
                              <p:par>
                                <p:cTn id="80" presetID="2" presetClass="entr" presetSubtype="4" fill="hold" grpId="0" nodeType="afterEffect">
                                  <p:stCondLst>
                                    <p:cond delay="250"/>
                                  </p:stCondLst>
                                  <p:childTnLst>
                                    <p:set>
                                      <p:cBhvr>
                                        <p:cTn id="81" dur="1" fill="hold">
                                          <p:stCondLst>
                                            <p:cond delay="0"/>
                                          </p:stCondLst>
                                        </p:cTn>
                                        <p:tgtEl>
                                          <p:spTgt spid="10">
                                            <p:txEl>
                                              <p:pRg st="3" end="3"/>
                                            </p:txEl>
                                          </p:spTgt>
                                        </p:tgtEl>
                                        <p:attrNameLst>
                                          <p:attrName>style.visibility</p:attrName>
                                        </p:attrNameLst>
                                      </p:cBhvr>
                                      <p:to>
                                        <p:strVal val="visible"/>
                                      </p:to>
                                    </p:set>
                                    <p:anim calcmode="lin" valueType="num">
                                      <p:cBhvr additive="base">
                                        <p:cTn id="82" dur="75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83" dur="75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par>
                          <p:cTn id="84" fill="hold">
                            <p:stCondLst>
                              <p:cond delay="23000"/>
                            </p:stCondLst>
                            <p:childTnLst>
                              <p:par>
                                <p:cTn id="85" presetID="2" presetClass="entr" presetSubtype="4" fill="hold" grpId="0" nodeType="afterEffect">
                                  <p:stCondLst>
                                    <p:cond delay="250"/>
                                  </p:stCondLst>
                                  <p:childTnLst>
                                    <p:set>
                                      <p:cBhvr>
                                        <p:cTn id="86" dur="1" fill="hold">
                                          <p:stCondLst>
                                            <p:cond delay="0"/>
                                          </p:stCondLst>
                                        </p:cTn>
                                        <p:tgtEl>
                                          <p:spTgt spid="10">
                                            <p:txEl>
                                              <p:pRg st="4" end="4"/>
                                            </p:txEl>
                                          </p:spTgt>
                                        </p:tgtEl>
                                        <p:attrNameLst>
                                          <p:attrName>style.visibility</p:attrName>
                                        </p:attrNameLst>
                                      </p:cBhvr>
                                      <p:to>
                                        <p:strVal val="visible"/>
                                      </p:to>
                                    </p:set>
                                    <p:anim calcmode="lin" valueType="num">
                                      <p:cBhvr additive="base">
                                        <p:cTn id="87" dur="75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88" dur="75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par>
                          <p:cTn id="89" fill="hold">
                            <p:stCondLst>
                              <p:cond delay="24000"/>
                            </p:stCondLst>
                            <p:childTnLst>
                              <p:par>
                                <p:cTn id="90" presetID="2" presetClass="entr" presetSubtype="4" fill="hold" grpId="0" nodeType="afterEffect">
                                  <p:stCondLst>
                                    <p:cond delay="250"/>
                                  </p:stCondLst>
                                  <p:childTnLst>
                                    <p:set>
                                      <p:cBhvr>
                                        <p:cTn id="91" dur="1" fill="hold">
                                          <p:stCondLst>
                                            <p:cond delay="0"/>
                                          </p:stCondLst>
                                        </p:cTn>
                                        <p:tgtEl>
                                          <p:spTgt spid="10">
                                            <p:txEl>
                                              <p:pRg st="5" end="5"/>
                                            </p:txEl>
                                          </p:spTgt>
                                        </p:tgtEl>
                                        <p:attrNameLst>
                                          <p:attrName>style.visibility</p:attrName>
                                        </p:attrNameLst>
                                      </p:cBhvr>
                                      <p:to>
                                        <p:strVal val="visible"/>
                                      </p:to>
                                    </p:set>
                                    <p:anim calcmode="lin" valueType="num">
                                      <p:cBhvr additive="base">
                                        <p:cTn id="92" dur="75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93" dur="75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par>
                          <p:cTn id="94" fill="hold">
                            <p:stCondLst>
                              <p:cond delay="25000"/>
                            </p:stCondLst>
                            <p:childTnLst>
                              <p:par>
                                <p:cTn id="95" presetID="2" presetClass="entr" presetSubtype="4" fill="hold" grpId="0" nodeType="afterEffect">
                                  <p:stCondLst>
                                    <p:cond delay="250"/>
                                  </p:stCondLst>
                                  <p:childTnLst>
                                    <p:set>
                                      <p:cBhvr>
                                        <p:cTn id="96" dur="1" fill="hold">
                                          <p:stCondLst>
                                            <p:cond delay="0"/>
                                          </p:stCondLst>
                                        </p:cTn>
                                        <p:tgtEl>
                                          <p:spTgt spid="10">
                                            <p:txEl>
                                              <p:pRg st="6" end="6"/>
                                            </p:txEl>
                                          </p:spTgt>
                                        </p:tgtEl>
                                        <p:attrNameLst>
                                          <p:attrName>style.visibility</p:attrName>
                                        </p:attrNameLst>
                                      </p:cBhvr>
                                      <p:to>
                                        <p:strVal val="visible"/>
                                      </p:to>
                                    </p:set>
                                    <p:anim calcmode="lin" valueType="num">
                                      <p:cBhvr additive="base">
                                        <p:cTn id="97" dur="75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98" dur="75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par>
                          <p:cTn id="99" fill="hold">
                            <p:stCondLst>
                              <p:cond delay="26000"/>
                            </p:stCondLst>
                            <p:childTnLst>
                              <p:par>
                                <p:cTn id="100" presetID="2" presetClass="entr" presetSubtype="4" fill="hold" grpId="0" nodeType="afterEffect">
                                  <p:stCondLst>
                                    <p:cond delay="250"/>
                                  </p:stCondLst>
                                  <p:childTnLst>
                                    <p:set>
                                      <p:cBhvr>
                                        <p:cTn id="101" dur="1" fill="hold">
                                          <p:stCondLst>
                                            <p:cond delay="0"/>
                                          </p:stCondLst>
                                        </p:cTn>
                                        <p:tgtEl>
                                          <p:spTgt spid="10">
                                            <p:txEl>
                                              <p:pRg st="7" end="7"/>
                                            </p:txEl>
                                          </p:spTgt>
                                        </p:tgtEl>
                                        <p:attrNameLst>
                                          <p:attrName>style.visibility</p:attrName>
                                        </p:attrNameLst>
                                      </p:cBhvr>
                                      <p:to>
                                        <p:strVal val="visible"/>
                                      </p:to>
                                    </p:set>
                                    <p:anim calcmode="lin" valueType="num">
                                      <p:cBhvr additive="base">
                                        <p:cTn id="102" dur="75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103" dur="75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par>
                          <p:cTn id="104" fill="hold">
                            <p:stCondLst>
                              <p:cond delay="27000"/>
                            </p:stCondLst>
                            <p:childTnLst>
                              <p:par>
                                <p:cTn id="105" presetID="2" presetClass="entr" presetSubtype="4" fill="hold" grpId="0" nodeType="afterEffect">
                                  <p:stCondLst>
                                    <p:cond delay="250"/>
                                  </p:stCondLst>
                                  <p:childTnLst>
                                    <p:set>
                                      <p:cBhvr>
                                        <p:cTn id="106" dur="1" fill="hold">
                                          <p:stCondLst>
                                            <p:cond delay="0"/>
                                          </p:stCondLst>
                                        </p:cTn>
                                        <p:tgtEl>
                                          <p:spTgt spid="10">
                                            <p:txEl>
                                              <p:pRg st="8" end="8"/>
                                            </p:txEl>
                                          </p:spTgt>
                                        </p:tgtEl>
                                        <p:attrNameLst>
                                          <p:attrName>style.visibility</p:attrName>
                                        </p:attrNameLst>
                                      </p:cBhvr>
                                      <p:to>
                                        <p:strVal val="visible"/>
                                      </p:to>
                                    </p:set>
                                    <p:anim calcmode="lin" valueType="num">
                                      <p:cBhvr additive="base">
                                        <p:cTn id="107" dur="75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108" dur="750" fill="hold"/>
                                        <p:tgtEl>
                                          <p:spTgt spid="10">
                                            <p:txEl>
                                              <p:pRg st="8" end="8"/>
                                            </p:txEl>
                                          </p:spTgt>
                                        </p:tgtEl>
                                        <p:attrNameLst>
                                          <p:attrName>ppt_y</p:attrName>
                                        </p:attrNameLst>
                                      </p:cBhvr>
                                      <p:tavLst>
                                        <p:tav tm="0">
                                          <p:val>
                                            <p:strVal val="1+#ppt_h/2"/>
                                          </p:val>
                                        </p:tav>
                                        <p:tav tm="100000">
                                          <p:val>
                                            <p:strVal val="#ppt_y"/>
                                          </p:val>
                                        </p:tav>
                                      </p:tavLst>
                                    </p:anim>
                                  </p:childTnLst>
                                </p:cTn>
                              </p:par>
                            </p:childTnLst>
                          </p:cTn>
                        </p:par>
                        <p:par>
                          <p:cTn id="109" fill="hold">
                            <p:stCondLst>
                              <p:cond delay="28000"/>
                            </p:stCondLst>
                            <p:childTnLst>
                              <p:par>
                                <p:cTn id="110" presetID="2" presetClass="entr" presetSubtype="4" fill="hold" grpId="0" nodeType="afterEffect">
                                  <p:stCondLst>
                                    <p:cond delay="250"/>
                                  </p:stCondLst>
                                  <p:childTnLst>
                                    <p:set>
                                      <p:cBhvr>
                                        <p:cTn id="111" dur="1" fill="hold">
                                          <p:stCondLst>
                                            <p:cond delay="0"/>
                                          </p:stCondLst>
                                        </p:cTn>
                                        <p:tgtEl>
                                          <p:spTgt spid="10">
                                            <p:txEl>
                                              <p:pRg st="9" end="9"/>
                                            </p:txEl>
                                          </p:spTgt>
                                        </p:tgtEl>
                                        <p:attrNameLst>
                                          <p:attrName>style.visibility</p:attrName>
                                        </p:attrNameLst>
                                      </p:cBhvr>
                                      <p:to>
                                        <p:strVal val="visible"/>
                                      </p:to>
                                    </p:set>
                                    <p:anim calcmode="lin" valueType="num">
                                      <p:cBhvr additive="base">
                                        <p:cTn id="112" dur="75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113" dur="75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build="p"/>
      <p:bldP spid="10" grpId="0" build="p"/>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smtClean="0"/>
              <a:t>2-2-2. </a:t>
            </a:r>
            <a:r>
              <a:rPr lang="ja-JP" altLang="en-US" sz="3600" dirty="0" smtClean="0"/>
              <a:t>従来</a:t>
            </a:r>
            <a:r>
              <a:rPr lang="ja-JP" altLang="en-US" sz="3600" dirty="0"/>
              <a:t>の決済手段としての現金</a:t>
            </a:r>
            <a:r>
              <a:rPr lang="ja-JP" altLang="en-US" sz="3600" dirty="0" smtClean="0"/>
              <a:t>支払</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6" name="右矢印 5"/>
          <p:cNvSpPr/>
          <p:nvPr/>
        </p:nvSpPr>
        <p:spPr>
          <a:xfrm>
            <a:off x="3059832" y="1571194"/>
            <a:ext cx="3038622" cy="780506"/>
          </a:xfrm>
          <a:prstGeom prst="rightArrow">
            <a:avLst/>
          </a:prstGeom>
          <a:ln>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smtClean="0"/>
              <a:t>債権</a:t>
            </a:r>
            <a:endParaRPr kumimoji="1" lang="ja-JP" altLang="en-US" dirty="0"/>
          </a:p>
        </p:txBody>
      </p:sp>
      <p:sp>
        <p:nvSpPr>
          <p:cNvPr id="7" name="円弧 6"/>
          <p:cNvSpPr/>
          <p:nvPr/>
        </p:nvSpPr>
        <p:spPr>
          <a:xfrm>
            <a:off x="2004764" y="1499186"/>
            <a:ext cx="5126853" cy="1584176"/>
          </a:xfrm>
          <a:prstGeom prst="arc">
            <a:avLst>
              <a:gd name="adj1" fmla="val 153495"/>
              <a:gd name="adj2" fmla="val 10594360"/>
            </a:avLst>
          </a:prstGeom>
          <a:ln w="38100">
            <a:prstDash val="sysDash"/>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決済＝現金による支払い</a:t>
            </a:r>
            <a:endParaRPr kumimoji="1" lang="en-US" altLang="ja-JP" dirty="0" smtClean="0"/>
          </a:p>
          <a:p>
            <a:pPr algn="ctr"/>
            <a:r>
              <a:rPr lang="ja-JP" altLang="en-US" dirty="0" smtClean="0"/>
              <a:t>＝通貨の移動</a:t>
            </a:r>
            <a:endParaRPr kumimoji="1" lang="ja-JP" altLang="en-US" dirty="0"/>
          </a:p>
        </p:txBody>
      </p:sp>
      <p:sp>
        <p:nvSpPr>
          <p:cNvPr id="8" name="右矢印 7"/>
          <p:cNvSpPr/>
          <p:nvPr/>
        </p:nvSpPr>
        <p:spPr>
          <a:xfrm>
            <a:off x="3053137" y="1569784"/>
            <a:ext cx="3038622" cy="780506"/>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金銭債権</a:t>
            </a:r>
            <a:endParaRPr kumimoji="1" lang="ja-JP" altLang="en-US" dirty="0"/>
          </a:p>
        </p:txBody>
      </p:sp>
      <p:sp>
        <p:nvSpPr>
          <p:cNvPr id="9" name="円/楕円 8"/>
          <p:cNvSpPr/>
          <p:nvPr/>
        </p:nvSpPr>
        <p:spPr>
          <a:xfrm>
            <a:off x="899592" y="1484784"/>
            <a:ext cx="228997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10" name="円/楕円 9"/>
          <p:cNvSpPr/>
          <p:nvPr/>
        </p:nvSpPr>
        <p:spPr>
          <a:xfrm>
            <a:off x="6026446" y="1484784"/>
            <a:ext cx="228997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債務者</a:t>
            </a:r>
            <a:endParaRPr kumimoji="1" lang="en-US" altLang="ja-JP" dirty="0" smtClean="0"/>
          </a:p>
        </p:txBody>
      </p:sp>
      <p:sp>
        <p:nvSpPr>
          <p:cNvPr id="11" name="テキスト ボックス 10"/>
          <p:cNvSpPr txBox="1"/>
          <p:nvPr/>
        </p:nvSpPr>
        <p:spPr>
          <a:xfrm>
            <a:off x="467544" y="3068960"/>
            <a:ext cx="8220278" cy="3139321"/>
          </a:xfrm>
          <a:prstGeom prst="rect">
            <a:avLst/>
          </a:prstGeom>
          <a:noFill/>
        </p:spPr>
        <p:txBody>
          <a:bodyPr wrap="square" rtlCol="0">
            <a:spAutoFit/>
          </a:bodyPr>
          <a:lstStyle/>
          <a:p>
            <a:pPr marL="800100" lvl="1" indent="-342900">
              <a:buClr>
                <a:schemeClr val="tx2"/>
              </a:buClr>
              <a:buFont typeface="Wingdings" panose="05000000000000000000" pitchFamily="2" charset="2"/>
              <a:buChar char="n"/>
            </a:pPr>
            <a:r>
              <a:rPr lang="ja-JP" altLang="en-US" dirty="0" smtClean="0"/>
              <a:t>従来の金銭債権の弁済</a:t>
            </a:r>
            <a:endParaRPr lang="en-US" altLang="ja-JP" dirty="0" smtClean="0"/>
          </a:p>
          <a:p>
            <a:pPr marL="1257300" lvl="2" indent="-342900">
              <a:buClr>
                <a:srgbClr val="FF0000"/>
              </a:buClr>
              <a:buFont typeface="Wingdings" panose="05000000000000000000" pitchFamily="2" charset="2"/>
              <a:buChar char="n"/>
            </a:pPr>
            <a:r>
              <a:rPr lang="ja-JP" altLang="en-US" dirty="0" smtClean="0"/>
              <a:t>現金（強制通用力のある通貨）の支払が弁済と考えられてきた。</a:t>
            </a:r>
            <a:endParaRPr lang="en-US" altLang="ja-JP" dirty="0" smtClean="0"/>
          </a:p>
          <a:p>
            <a:pPr marL="800100" lvl="1" indent="-342900">
              <a:buClr>
                <a:schemeClr val="tx2"/>
              </a:buClr>
              <a:buFont typeface="Wingdings" panose="05000000000000000000" pitchFamily="2" charset="2"/>
              <a:buChar char="n"/>
            </a:pPr>
            <a:r>
              <a:rPr lang="ja-JP" altLang="en-US" dirty="0" smtClean="0"/>
              <a:t>最近の金銭債権の弁済</a:t>
            </a:r>
            <a:endParaRPr lang="en-US" altLang="ja-JP" dirty="0" smtClean="0"/>
          </a:p>
          <a:p>
            <a:pPr marL="1257300" lvl="2" indent="-342900">
              <a:buClr>
                <a:srgbClr val="FF0000"/>
              </a:buClr>
              <a:buFont typeface="Wingdings" panose="05000000000000000000" pitchFamily="2" charset="2"/>
              <a:buChar char="n"/>
            </a:pPr>
            <a:r>
              <a:rPr lang="ja-JP" altLang="en-US" dirty="0"/>
              <a:t>最近では，</a:t>
            </a:r>
            <a:r>
              <a:rPr lang="ja-JP" altLang="en-US" dirty="0" smtClean="0"/>
              <a:t>代表的な「賃金の支払」についても，預金債権（預金通貨）によって支払われることが常態化している。</a:t>
            </a:r>
            <a:endParaRPr lang="en-US" altLang="ja-JP" dirty="0" smtClean="0"/>
          </a:p>
          <a:p>
            <a:pPr marL="1257300" lvl="2" indent="-342900">
              <a:buClr>
                <a:srgbClr val="FF0000"/>
              </a:buClr>
              <a:buFont typeface="Wingdings" panose="05000000000000000000" pitchFamily="2" charset="2"/>
              <a:buChar char="n"/>
            </a:pPr>
            <a:r>
              <a:rPr lang="ja-JP" altLang="en-US" dirty="0"/>
              <a:t>労働</a:t>
            </a:r>
            <a:r>
              <a:rPr lang="ja-JP" altLang="en-US" dirty="0" smtClean="0"/>
              <a:t>基準法 第</a:t>
            </a:r>
            <a:r>
              <a:rPr lang="en-US" altLang="ja-JP" dirty="0" smtClean="0"/>
              <a:t>24</a:t>
            </a:r>
            <a:r>
              <a:rPr lang="ja-JP" altLang="en-US" dirty="0" smtClean="0"/>
              <a:t>条（賃金の支払い）</a:t>
            </a:r>
            <a:endParaRPr lang="en-US" altLang="ja-JP" dirty="0" smtClean="0"/>
          </a:p>
          <a:p>
            <a:pPr marL="1714500" lvl="3" indent="-342900">
              <a:buClr>
                <a:schemeClr val="tx2"/>
              </a:buClr>
              <a:buFont typeface="Wingdings" panose="05000000000000000000" pitchFamily="2" charset="2"/>
              <a:buChar char="n"/>
            </a:pPr>
            <a:r>
              <a:rPr lang="ja-JP" altLang="en-US" dirty="0" smtClean="0"/>
              <a:t>通貨による支払いが原則。</a:t>
            </a:r>
            <a:r>
              <a:rPr lang="ja-JP" altLang="en-US" dirty="0"/>
              <a:t>ただし</a:t>
            </a:r>
            <a:r>
              <a:rPr lang="ja-JP" altLang="en-US" dirty="0" smtClean="0"/>
              <a:t>，「</a:t>
            </a:r>
            <a:r>
              <a:rPr lang="ja-JP" altLang="en-US" b="1" dirty="0" smtClean="0">
                <a:hlinkClick r:id="" action="ppaction://noaction"/>
              </a:rPr>
              <a:t>確実</a:t>
            </a:r>
            <a:r>
              <a:rPr lang="ja-JP" altLang="en-US" b="1" dirty="0">
                <a:hlinkClick r:id="" action="ppaction://noaction"/>
              </a:rPr>
              <a:t>な支払の方法</a:t>
            </a:r>
            <a:r>
              <a:rPr lang="ja-JP" altLang="en-US" dirty="0"/>
              <a:t>で厚生労働省令で定めるものによる</a:t>
            </a:r>
            <a:r>
              <a:rPr lang="ja-JP" altLang="en-US" dirty="0" smtClean="0"/>
              <a:t>場合」について，例外を認めている。</a:t>
            </a:r>
            <a:endParaRPr lang="en-US" altLang="ja-JP" dirty="0" smtClean="0"/>
          </a:p>
          <a:p>
            <a:pPr marL="1257300" lvl="2" indent="-342900">
              <a:buClr>
                <a:srgbClr val="FF0000"/>
              </a:buClr>
              <a:buFont typeface="Wingdings" panose="05000000000000000000" pitchFamily="2" charset="2"/>
              <a:buChar char="n"/>
            </a:pPr>
            <a:r>
              <a:rPr lang="ja-JP" altLang="en-US" dirty="0"/>
              <a:t>労働</a:t>
            </a:r>
            <a:r>
              <a:rPr lang="ja-JP" altLang="en-US" dirty="0" smtClean="0"/>
              <a:t>基準法施行規則 第</a:t>
            </a:r>
            <a:r>
              <a:rPr lang="en-US" altLang="ja-JP" dirty="0" smtClean="0"/>
              <a:t>7</a:t>
            </a:r>
            <a:r>
              <a:rPr lang="ja-JP" altLang="en-US" dirty="0" smtClean="0"/>
              <a:t>条の</a:t>
            </a:r>
            <a:r>
              <a:rPr lang="en-US" altLang="ja-JP" dirty="0" smtClean="0"/>
              <a:t>2</a:t>
            </a:r>
            <a:r>
              <a:rPr lang="ja-JP" altLang="en-US" dirty="0" smtClean="0"/>
              <a:t>第</a:t>
            </a:r>
            <a:r>
              <a:rPr lang="en-US" altLang="ja-JP" dirty="0" smtClean="0"/>
              <a:t>1</a:t>
            </a:r>
            <a:r>
              <a:rPr lang="ja-JP" altLang="en-US" dirty="0" smtClean="0"/>
              <a:t>号</a:t>
            </a:r>
            <a:endParaRPr lang="en-US" altLang="ja-JP" dirty="0" smtClean="0"/>
          </a:p>
          <a:p>
            <a:pPr marL="1714500" lvl="3" indent="-342900">
              <a:buClr>
                <a:schemeClr val="tx2"/>
              </a:buClr>
              <a:buFont typeface="Wingdings" panose="05000000000000000000" pitchFamily="2" charset="2"/>
              <a:buChar char="n"/>
            </a:pPr>
            <a:r>
              <a:rPr lang="ja-JP" altLang="en-US" dirty="0"/>
              <a:t>当該労働者が指定する銀行その他の金融機関に対する当該労働者の</a:t>
            </a:r>
            <a:r>
              <a:rPr lang="ja-JP" altLang="en-US" b="1" dirty="0"/>
              <a:t>預金又は貯金への</a:t>
            </a:r>
            <a:r>
              <a:rPr lang="ja-JP" altLang="en-US" b="1" dirty="0">
                <a:hlinkClick r:id="" action="ppaction://noaction"/>
              </a:rPr>
              <a:t>振込み</a:t>
            </a:r>
            <a:endParaRPr lang="en-US" altLang="ja-JP" b="1" dirty="0"/>
          </a:p>
        </p:txBody>
      </p:sp>
    </p:spTree>
    <p:extLst>
      <p:ext uri="{BB962C8B-B14F-4D97-AF65-F5344CB8AC3E}">
        <p14:creationId xmlns:p14="http://schemas.microsoft.com/office/powerpoint/2010/main" val="163222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right)">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8"/>
                                        </p:tgtEl>
                                      </p:cBhvr>
                                    </p:animEffect>
                                    <p:set>
                                      <p:cBhvr>
                                        <p:cTn id="25" dur="1" fill="hold">
                                          <p:stCondLst>
                                            <p:cond delay="499"/>
                                          </p:stCondLst>
                                        </p:cTn>
                                        <p:tgtEl>
                                          <p:spTgt spid="8"/>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wipe(left)">
                                      <p:cBhvr>
                                        <p:cTn id="33" dur="500"/>
                                        <p:tgtEl>
                                          <p:spTgt spid="11">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1">
                                            <p:txEl>
                                              <p:pRg st="1" end="1"/>
                                            </p:txEl>
                                          </p:spTgt>
                                        </p:tgtEl>
                                        <p:attrNameLst>
                                          <p:attrName>style.visibility</p:attrName>
                                        </p:attrNameLst>
                                      </p:cBhvr>
                                      <p:to>
                                        <p:strVal val="visible"/>
                                      </p:to>
                                    </p:set>
                                    <p:animEffect transition="in" filter="wipe(left)">
                                      <p:cBhvr>
                                        <p:cTn id="38" dur="750"/>
                                        <p:tgtEl>
                                          <p:spTgt spid="11">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1">
                                            <p:txEl>
                                              <p:pRg st="2" end="2"/>
                                            </p:txEl>
                                          </p:spTgt>
                                        </p:tgtEl>
                                        <p:attrNameLst>
                                          <p:attrName>style.visibility</p:attrName>
                                        </p:attrNameLst>
                                      </p:cBhvr>
                                      <p:to>
                                        <p:strVal val="visible"/>
                                      </p:to>
                                    </p:set>
                                    <p:animEffect transition="in" filter="wipe(left)">
                                      <p:cBhvr>
                                        <p:cTn id="43" dur="500"/>
                                        <p:tgtEl>
                                          <p:spTgt spid="11">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1">
                                            <p:txEl>
                                              <p:pRg st="3" end="3"/>
                                            </p:txEl>
                                          </p:spTgt>
                                        </p:tgtEl>
                                        <p:attrNameLst>
                                          <p:attrName>style.visibility</p:attrName>
                                        </p:attrNameLst>
                                      </p:cBhvr>
                                      <p:to>
                                        <p:strVal val="visible"/>
                                      </p:to>
                                    </p:set>
                                    <p:animEffect transition="in" filter="wipe(up)">
                                      <p:cBhvr>
                                        <p:cTn id="48" dur="1000"/>
                                        <p:tgtEl>
                                          <p:spTgt spid="11">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1">
                                            <p:txEl>
                                              <p:pRg st="4" end="4"/>
                                            </p:txEl>
                                          </p:spTgt>
                                        </p:tgtEl>
                                        <p:attrNameLst>
                                          <p:attrName>style.visibility</p:attrName>
                                        </p:attrNameLst>
                                      </p:cBhvr>
                                      <p:to>
                                        <p:strVal val="visible"/>
                                      </p:to>
                                    </p:set>
                                    <p:animEffect transition="in" filter="wipe(left)">
                                      <p:cBhvr>
                                        <p:cTn id="53" dur="500"/>
                                        <p:tgtEl>
                                          <p:spTgt spid="11">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11">
                                            <p:txEl>
                                              <p:pRg st="5" end="5"/>
                                            </p:txEl>
                                          </p:spTgt>
                                        </p:tgtEl>
                                        <p:attrNameLst>
                                          <p:attrName>style.visibility</p:attrName>
                                        </p:attrNameLst>
                                      </p:cBhvr>
                                      <p:to>
                                        <p:strVal val="visible"/>
                                      </p:to>
                                    </p:set>
                                    <p:animEffect transition="in" filter="wipe(up)">
                                      <p:cBhvr>
                                        <p:cTn id="58" dur="1250"/>
                                        <p:tgtEl>
                                          <p:spTgt spid="11">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11">
                                            <p:txEl>
                                              <p:pRg st="6" end="6"/>
                                            </p:txEl>
                                          </p:spTgt>
                                        </p:tgtEl>
                                        <p:attrNameLst>
                                          <p:attrName>style.visibility</p:attrName>
                                        </p:attrNameLst>
                                      </p:cBhvr>
                                      <p:to>
                                        <p:strVal val="visible"/>
                                      </p:to>
                                    </p:set>
                                    <p:animEffect transition="in" filter="wipe(left)">
                                      <p:cBhvr>
                                        <p:cTn id="63" dur="500"/>
                                        <p:tgtEl>
                                          <p:spTgt spid="11">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11">
                                            <p:txEl>
                                              <p:pRg st="7" end="7"/>
                                            </p:txEl>
                                          </p:spTgt>
                                        </p:tgtEl>
                                        <p:attrNameLst>
                                          <p:attrName>style.visibility</p:attrName>
                                        </p:attrNameLst>
                                      </p:cBhvr>
                                      <p:to>
                                        <p:strVal val="visible"/>
                                      </p:to>
                                    </p:set>
                                    <p:animEffect transition="in" filter="wipe(up)">
                                      <p:cBhvr>
                                        <p:cTn id="68" dur="125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8" grpId="1" animBg="1"/>
      <p:bldP spid="9" grpId="0" animBg="1"/>
      <p:bldP spid="10" grpId="0" animBg="1"/>
      <p:bldP spid="1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2-2-3. </a:t>
            </a:r>
            <a:r>
              <a:rPr lang="ja-JP" altLang="en-US" dirty="0" smtClean="0"/>
              <a:t>預金債権による支払（</a:t>
            </a:r>
            <a:r>
              <a:rPr lang="en-US" altLang="ja-JP" dirty="0" smtClean="0"/>
              <a:t>1/3</a:t>
            </a:r>
            <a:r>
              <a:rPr lang="ja-JP" altLang="en-US" dirty="0" smtClean="0"/>
              <a:t>）</a:t>
            </a:r>
            <a:r>
              <a:rPr lang="en-US" altLang="ja-JP" dirty="0" smtClean="0"/>
              <a:t/>
            </a:r>
            <a:br>
              <a:rPr lang="en-US" altLang="ja-JP" dirty="0" smtClean="0"/>
            </a:br>
            <a:r>
              <a:rPr lang="ja-JP" altLang="en-US" sz="2400" dirty="0" smtClean="0"/>
              <a:t>→</a:t>
            </a:r>
            <a:r>
              <a:rPr lang="ja-JP" altLang="en-US" sz="2400" dirty="0" smtClean="0">
                <a:hlinkClick r:id="" action="ppaction://noaction"/>
              </a:rPr>
              <a:t>現金支払</a:t>
            </a:r>
            <a:r>
              <a:rPr lang="ja-JP" altLang="en-US" sz="2400" dirty="0" smtClean="0"/>
              <a:t>，</a:t>
            </a:r>
            <a:r>
              <a:rPr lang="ja-JP" altLang="en-US" sz="2400" dirty="0" smtClean="0">
                <a:hlinkClick r:id="" action="ppaction://noaction"/>
              </a:rPr>
              <a:t>並行移動</a:t>
            </a:r>
            <a:r>
              <a:rPr lang="ja-JP" altLang="en-US" sz="2400" dirty="0" smtClean="0"/>
              <a:t>，</a:t>
            </a:r>
            <a:r>
              <a:rPr lang="ja-JP" altLang="en-US" sz="2400" dirty="0" smtClean="0">
                <a:hlinkClick r:id="" action="ppaction://noaction"/>
              </a:rPr>
              <a:t>振込み</a:t>
            </a:r>
            <a:endParaRPr kumimoji="1" lang="ja-JP" altLang="en-US" sz="2000"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
        <p:nvSpPr>
          <p:cNvPr id="6" name="角丸四角形 5"/>
          <p:cNvSpPr/>
          <p:nvPr/>
        </p:nvSpPr>
        <p:spPr>
          <a:xfrm>
            <a:off x="1331640" y="2409306"/>
            <a:ext cx="1440160" cy="2531862"/>
          </a:xfrm>
          <a:prstGeom prst="roundRect">
            <a:avLst/>
          </a:prstGeom>
        </p:spPr>
        <p:style>
          <a:lnRef idx="1">
            <a:schemeClr val="dk1"/>
          </a:lnRef>
          <a:fillRef idx="2">
            <a:schemeClr val="dk1"/>
          </a:fillRef>
          <a:effectRef idx="1">
            <a:schemeClr val="dk1"/>
          </a:effectRef>
          <a:fontRef idx="minor">
            <a:schemeClr val="dk1"/>
          </a:fontRef>
        </p:style>
        <p:txBody>
          <a:bodyPr rtlCol="0" anchor="t"/>
          <a:lstStyle/>
          <a:p>
            <a:pPr algn="ctr"/>
            <a:endParaRPr kumimoji="1" lang="en-US" altLang="ja-JP" dirty="0" smtClean="0"/>
          </a:p>
          <a:p>
            <a:r>
              <a:rPr kumimoji="1" lang="ja-JP" altLang="en-US" dirty="0" smtClean="0"/>
              <a:t>預</a:t>
            </a:r>
            <a:endParaRPr kumimoji="1" lang="en-US" altLang="ja-JP" dirty="0" smtClean="0"/>
          </a:p>
          <a:p>
            <a:r>
              <a:rPr kumimoji="1" lang="ja-JP" altLang="en-US" dirty="0" smtClean="0"/>
              <a:t>金</a:t>
            </a:r>
            <a:endParaRPr kumimoji="1" lang="en-US" altLang="ja-JP" dirty="0" smtClean="0"/>
          </a:p>
          <a:p>
            <a:r>
              <a:rPr kumimoji="1" lang="ja-JP" altLang="en-US" dirty="0" smtClean="0"/>
              <a:t>口</a:t>
            </a:r>
            <a:endParaRPr kumimoji="1" lang="en-US" altLang="ja-JP" dirty="0" smtClean="0"/>
          </a:p>
          <a:p>
            <a:r>
              <a:rPr kumimoji="1" lang="ja-JP" altLang="en-US" dirty="0" smtClean="0"/>
              <a:t>座</a:t>
            </a:r>
            <a:endParaRPr kumimoji="1" lang="ja-JP" altLang="en-US" dirty="0"/>
          </a:p>
        </p:txBody>
      </p:sp>
      <p:sp>
        <p:nvSpPr>
          <p:cNvPr id="7" name="右矢印 6"/>
          <p:cNvSpPr/>
          <p:nvPr/>
        </p:nvSpPr>
        <p:spPr>
          <a:xfrm>
            <a:off x="3018399" y="1640230"/>
            <a:ext cx="3038622" cy="780506"/>
          </a:xfrm>
          <a:prstGeom prst="rightArrow">
            <a:avLst/>
          </a:prstGeom>
          <a:ln>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smtClean="0"/>
              <a:t>債権</a:t>
            </a:r>
            <a:endParaRPr kumimoji="1" lang="ja-JP" altLang="en-US" dirty="0"/>
          </a:p>
        </p:txBody>
      </p:sp>
      <p:sp>
        <p:nvSpPr>
          <p:cNvPr id="8" name="右矢印 7"/>
          <p:cNvSpPr/>
          <p:nvPr/>
        </p:nvSpPr>
        <p:spPr>
          <a:xfrm>
            <a:off x="2987824" y="1699398"/>
            <a:ext cx="3038622" cy="780506"/>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金銭債権</a:t>
            </a:r>
            <a:endParaRPr kumimoji="1" lang="ja-JP" altLang="en-US" dirty="0"/>
          </a:p>
        </p:txBody>
      </p:sp>
      <p:sp>
        <p:nvSpPr>
          <p:cNvPr id="9" name="円弧 8"/>
          <p:cNvSpPr/>
          <p:nvPr/>
        </p:nvSpPr>
        <p:spPr>
          <a:xfrm rot="3115263">
            <a:off x="2470342" y="1589543"/>
            <a:ext cx="1475152" cy="2858900"/>
          </a:xfrm>
          <a:prstGeom prst="arc">
            <a:avLst>
              <a:gd name="adj1" fmla="val 16446302"/>
              <a:gd name="adj2" fmla="val 4658395"/>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債</a:t>
            </a:r>
            <a:r>
              <a:rPr kumimoji="1" lang="en-US" altLang="ja-JP" dirty="0" smtClean="0"/>
              <a:t/>
            </a:r>
            <a:br>
              <a:rPr kumimoji="1" lang="en-US" altLang="ja-JP" dirty="0" smtClean="0"/>
            </a:br>
            <a:r>
              <a:rPr kumimoji="1" lang="ja-JP" altLang="en-US" dirty="0" smtClean="0"/>
              <a:t>務</a:t>
            </a:r>
            <a:r>
              <a:rPr kumimoji="1" lang="en-US" altLang="ja-JP" dirty="0" smtClean="0"/>
              <a:t/>
            </a:r>
            <a:br>
              <a:rPr kumimoji="1" lang="en-US" altLang="ja-JP" dirty="0" smtClean="0"/>
            </a:br>
            <a:r>
              <a:rPr kumimoji="1" lang="ja-JP" altLang="en-US" dirty="0" smtClean="0"/>
              <a:t>引</a:t>
            </a:r>
            <a:r>
              <a:rPr kumimoji="1" lang="en-US" altLang="ja-JP" dirty="0" smtClean="0"/>
              <a:t/>
            </a:r>
            <a:br>
              <a:rPr kumimoji="1" lang="en-US" altLang="ja-JP" dirty="0" smtClean="0"/>
            </a:br>
            <a:r>
              <a:rPr kumimoji="1" lang="ja-JP" altLang="en-US" dirty="0" smtClean="0"/>
              <a:t>受</a:t>
            </a:r>
            <a:endParaRPr kumimoji="1" lang="ja-JP" altLang="en-US" dirty="0"/>
          </a:p>
        </p:txBody>
      </p:sp>
      <p:sp>
        <p:nvSpPr>
          <p:cNvPr id="10" name="円/楕円 9"/>
          <p:cNvSpPr/>
          <p:nvPr/>
        </p:nvSpPr>
        <p:spPr>
          <a:xfrm>
            <a:off x="899592" y="4809882"/>
            <a:ext cx="2289970" cy="95050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銀行</a:t>
            </a:r>
            <a:endParaRPr kumimoji="1" lang="ja-JP" altLang="en-US" dirty="0"/>
          </a:p>
        </p:txBody>
      </p:sp>
      <p:sp>
        <p:nvSpPr>
          <p:cNvPr id="11" name="円/楕円 10"/>
          <p:cNvSpPr/>
          <p:nvPr/>
        </p:nvSpPr>
        <p:spPr>
          <a:xfrm>
            <a:off x="899592" y="1614398"/>
            <a:ext cx="228997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債権者</a:t>
            </a:r>
            <a:endParaRPr lang="en-US" altLang="ja-JP" dirty="0" smtClean="0"/>
          </a:p>
        </p:txBody>
      </p:sp>
      <p:sp>
        <p:nvSpPr>
          <p:cNvPr id="12" name="円/楕円 11"/>
          <p:cNvSpPr/>
          <p:nvPr/>
        </p:nvSpPr>
        <p:spPr>
          <a:xfrm>
            <a:off x="6026446" y="1614398"/>
            <a:ext cx="228997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債務者</a:t>
            </a:r>
            <a:endParaRPr kumimoji="1" lang="en-US" altLang="ja-JP" dirty="0" smtClean="0"/>
          </a:p>
        </p:txBody>
      </p:sp>
      <p:sp>
        <p:nvSpPr>
          <p:cNvPr id="13" name="テキスト ボックス 12"/>
          <p:cNvSpPr txBox="1"/>
          <p:nvPr/>
        </p:nvSpPr>
        <p:spPr>
          <a:xfrm>
            <a:off x="4572000" y="3140968"/>
            <a:ext cx="3744416" cy="2862322"/>
          </a:xfrm>
          <a:prstGeom prst="rect">
            <a:avLst/>
          </a:prstGeom>
          <a:noFill/>
        </p:spPr>
        <p:txBody>
          <a:bodyPr wrap="square" rtlCol="0">
            <a:spAutoFit/>
          </a:bodyPr>
          <a:lstStyle/>
          <a:p>
            <a:pPr marL="285750" indent="-285750">
              <a:buClr>
                <a:schemeClr val="tx2"/>
              </a:buClr>
              <a:buFont typeface="Wingdings" panose="05000000000000000000" pitchFamily="2" charset="2"/>
              <a:buChar char="n"/>
            </a:pPr>
            <a:r>
              <a:rPr kumimoji="1" lang="ja-JP" altLang="en-US" dirty="0" smtClean="0"/>
              <a:t>債務者の金銭債権を消滅させるには，現金払いに代えて，債権者の口座に預金債権を発生させる方法も認められる。</a:t>
            </a:r>
            <a:endParaRPr kumimoji="1" lang="en-US" altLang="ja-JP" dirty="0" smtClean="0"/>
          </a:p>
          <a:p>
            <a:pPr marL="285750" indent="-285750">
              <a:buClr>
                <a:schemeClr val="tx2"/>
              </a:buClr>
              <a:buFont typeface="Wingdings" panose="05000000000000000000" pitchFamily="2" charset="2"/>
              <a:buChar char="n"/>
            </a:pPr>
            <a:r>
              <a:rPr lang="ja-JP" altLang="en-US" dirty="0" smtClean="0"/>
              <a:t>つまり，銀行が，金銭債権について，預金債権（預金通貨）として，債務引受してくれると，目的は達成される。</a:t>
            </a:r>
            <a:endParaRPr lang="en-US" altLang="ja-JP" dirty="0" smtClean="0"/>
          </a:p>
          <a:p>
            <a:pPr marL="285750" indent="-285750">
              <a:buClr>
                <a:schemeClr val="tx2"/>
              </a:buClr>
              <a:buFont typeface="Wingdings" panose="05000000000000000000" pitchFamily="2" charset="2"/>
              <a:buChar char="n"/>
            </a:pPr>
            <a:r>
              <a:rPr kumimoji="1" lang="ja-JP" altLang="en-US" dirty="0" smtClean="0"/>
              <a:t>そのためには，どうすればよいのか</a:t>
            </a:r>
            <a:r>
              <a:rPr kumimoji="1" lang="en-US" altLang="ja-JP" dirty="0" smtClean="0"/>
              <a:t>? </a:t>
            </a:r>
            <a:r>
              <a:rPr kumimoji="1" lang="ja-JP" altLang="en-US" dirty="0" smtClean="0"/>
              <a:t>民法には</a:t>
            </a:r>
            <a:r>
              <a:rPr lang="ja-JP" altLang="en-US" dirty="0"/>
              <a:t>明文の</a:t>
            </a:r>
            <a:r>
              <a:rPr kumimoji="1" lang="ja-JP" altLang="en-US" dirty="0" smtClean="0"/>
              <a:t>規定がない</a:t>
            </a:r>
            <a:r>
              <a:rPr kumimoji="1" lang="en-US" altLang="ja-JP" dirty="0" smtClean="0"/>
              <a:t>!</a:t>
            </a:r>
            <a:endParaRPr kumimoji="1" lang="ja-JP" altLang="en-US" dirty="0"/>
          </a:p>
        </p:txBody>
      </p:sp>
    </p:spTree>
    <p:extLst>
      <p:ext uri="{BB962C8B-B14F-4D97-AF65-F5344CB8AC3E}">
        <p14:creationId xmlns:p14="http://schemas.microsoft.com/office/powerpoint/2010/main" val="127674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grpId="1" nodeType="clickEffect">
                                  <p:stCondLst>
                                    <p:cond delay="500"/>
                                  </p:stCondLst>
                                  <p:childTnLst>
                                    <p:animRot by="5400000">
                                      <p:cBhvr>
                                        <p:cTn id="27" dur="1500" fill="hold"/>
                                        <p:tgtEl>
                                          <p:spTgt spid="8"/>
                                        </p:tgtEl>
                                        <p:attrNameLst>
                                          <p:attrName>r</p:attrName>
                                        </p:attrNameLst>
                                      </p:cBhvr>
                                    </p:animRot>
                                  </p:childTnLst>
                                </p:cTn>
                              </p:par>
                              <p:par>
                                <p:cTn id="28" presetID="42" presetClass="path" presetSubtype="0" accel="50000" decel="50000" fill="hold" grpId="2" nodeType="withEffect">
                                  <p:stCondLst>
                                    <p:cond delay="0"/>
                                  </p:stCondLst>
                                  <p:childTnLst>
                                    <p:animMotion origin="layout" path="M -0.0085 0.00648 L -0.26059 0.17431 " pathEditMode="relative" rAng="0" ptsTypes="AA">
                                      <p:cBhvr>
                                        <p:cTn id="29" dur="2000" fill="hold"/>
                                        <p:tgtEl>
                                          <p:spTgt spid="8"/>
                                        </p:tgtEl>
                                        <p:attrNameLst>
                                          <p:attrName>ppt_x</p:attrName>
                                          <p:attrName>ppt_y</p:attrName>
                                        </p:attrNameLst>
                                      </p:cBhvr>
                                      <p:rCtr x="-12604" y="8380"/>
                                    </p:animMotion>
                                  </p:childTnLst>
                                </p:cTn>
                              </p:par>
                              <p:par>
                                <p:cTn id="30" presetID="10" presetClass="entr" presetSubtype="0" fill="hold" grpId="0" nodeType="withEffect">
                                  <p:stCondLst>
                                    <p:cond delay="100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par>
                                <p:cTn id="33" presetID="22" presetClass="entr" presetSubtype="1" fill="hold" grpId="0" nodeType="withEffect">
                                  <p:stCondLst>
                                    <p:cond delay="1000"/>
                                  </p:stCondLst>
                                  <p:childTnLst>
                                    <p:set>
                                      <p:cBhvr>
                                        <p:cTn id="34" dur="1" fill="hold">
                                          <p:stCondLst>
                                            <p:cond delay="0"/>
                                          </p:stCondLst>
                                        </p:cTn>
                                        <p:tgtEl>
                                          <p:spTgt spid="9"/>
                                        </p:tgtEl>
                                        <p:attrNameLst>
                                          <p:attrName>style.visibility</p:attrName>
                                        </p:attrNameLst>
                                      </p:cBhvr>
                                      <p:to>
                                        <p:strVal val="visible"/>
                                      </p:to>
                                    </p:set>
                                    <p:animEffect transition="in" filter="wipe(up)">
                                      <p:cBhvr>
                                        <p:cTn id="35" dur="1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13">
                                            <p:txEl>
                                              <p:pRg st="0" end="0"/>
                                            </p:txEl>
                                          </p:spTgt>
                                        </p:tgtEl>
                                        <p:attrNameLst>
                                          <p:attrName>style.visibility</p:attrName>
                                        </p:attrNameLst>
                                      </p:cBhvr>
                                      <p:to>
                                        <p:strVal val="visible"/>
                                      </p:to>
                                    </p:set>
                                    <p:animEffect transition="in" filter="wipe(up)">
                                      <p:cBhvr>
                                        <p:cTn id="40" dur="1000"/>
                                        <p:tgtEl>
                                          <p:spTgt spid="13">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13">
                                            <p:txEl>
                                              <p:pRg st="1" end="1"/>
                                            </p:txEl>
                                          </p:spTgt>
                                        </p:tgtEl>
                                        <p:attrNameLst>
                                          <p:attrName>style.visibility</p:attrName>
                                        </p:attrNameLst>
                                      </p:cBhvr>
                                      <p:to>
                                        <p:strVal val="visible"/>
                                      </p:to>
                                    </p:set>
                                    <p:animEffect transition="in" filter="wipe(up)">
                                      <p:cBhvr>
                                        <p:cTn id="45" dur="1000"/>
                                        <p:tgtEl>
                                          <p:spTgt spid="13">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nodeType="clickEffect">
                                  <p:stCondLst>
                                    <p:cond delay="0"/>
                                  </p:stCondLst>
                                  <p:childTnLst>
                                    <p:set>
                                      <p:cBhvr>
                                        <p:cTn id="49" dur="1" fill="hold">
                                          <p:stCondLst>
                                            <p:cond delay="0"/>
                                          </p:stCondLst>
                                        </p:cTn>
                                        <p:tgtEl>
                                          <p:spTgt spid="13">
                                            <p:txEl>
                                              <p:pRg st="2" end="2"/>
                                            </p:txEl>
                                          </p:spTgt>
                                        </p:tgtEl>
                                        <p:attrNameLst>
                                          <p:attrName>style.visibility</p:attrName>
                                        </p:attrNameLst>
                                      </p:cBhvr>
                                      <p:to>
                                        <p:strVal val="visible"/>
                                      </p:to>
                                    </p:set>
                                    <p:animEffect transition="in" filter="wipe(up)">
                                      <p:cBhvr>
                                        <p:cTn id="50" dur="75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8" grpId="1" animBg="1" autoUpdateAnimBg="0"/>
      <p:bldP spid="8" grpId="2"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2-2-4. </a:t>
            </a:r>
            <a:r>
              <a:rPr lang="ja-JP" altLang="en-US" dirty="0" smtClean="0"/>
              <a:t>預金債権による支払（</a:t>
            </a:r>
            <a:r>
              <a:rPr lang="en-US" altLang="ja-JP" dirty="0" smtClean="0"/>
              <a:t>2/3</a:t>
            </a:r>
            <a:r>
              <a:rPr lang="ja-JP" altLang="en-US" dirty="0" smtClean="0"/>
              <a:t>）</a:t>
            </a:r>
            <a:r>
              <a:rPr lang="en-US" altLang="ja-JP" dirty="0" smtClean="0"/>
              <a:t/>
            </a:r>
            <a:br>
              <a:rPr lang="en-US" altLang="ja-JP" dirty="0" smtClean="0"/>
            </a:br>
            <a:r>
              <a:rPr lang="ja-JP" altLang="en-US" sz="2400" dirty="0" smtClean="0"/>
              <a:t>←</a:t>
            </a:r>
            <a:r>
              <a:rPr lang="ja-JP" altLang="en-US" sz="2400" dirty="0" smtClean="0">
                <a:hlinkClick r:id="" action="ppaction://noaction"/>
              </a:rPr>
              <a:t>現金の支払</a:t>
            </a:r>
            <a:r>
              <a:rPr lang="ja-JP" altLang="en-US" sz="2400" dirty="0" smtClean="0"/>
              <a:t>，</a:t>
            </a:r>
            <a:r>
              <a:rPr lang="ja-JP" altLang="en-US" sz="2400" dirty="0" smtClean="0">
                <a:hlinkClick r:id="" action="ppaction://noaction"/>
              </a:rPr>
              <a:t>原理</a:t>
            </a:r>
            <a:r>
              <a:rPr lang="ja-JP" altLang="en-US" sz="2400" dirty="0"/>
              <a:t>，</a:t>
            </a:r>
            <a:r>
              <a:rPr lang="ja-JP" altLang="en-US" sz="2400" dirty="0">
                <a:hlinkClick r:id="" action="ppaction://noaction"/>
              </a:rPr>
              <a:t>振込み</a:t>
            </a:r>
            <a:endParaRPr kumimoji="1" lang="ja-JP" altLang="en-US" sz="2400"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6" name="下矢印 5"/>
          <p:cNvSpPr/>
          <p:nvPr/>
        </p:nvSpPr>
        <p:spPr>
          <a:xfrm>
            <a:off x="6804248" y="2564904"/>
            <a:ext cx="858557" cy="2244978"/>
          </a:xfrm>
          <a:prstGeom prst="downArrow">
            <a:avLst/>
          </a:prstGeom>
          <a:ln w="28575">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預金債権</a:t>
            </a:r>
            <a:endParaRPr kumimoji="1" lang="ja-JP" altLang="en-US" dirty="0"/>
          </a:p>
        </p:txBody>
      </p:sp>
      <p:sp>
        <p:nvSpPr>
          <p:cNvPr id="7" name="右矢印 6"/>
          <p:cNvSpPr/>
          <p:nvPr/>
        </p:nvSpPr>
        <p:spPr>
          <a:xfrm>
            <a:off x="2987824" y="1640382"/>
            <a:ext cx="3038622" cy="780506"/>
          </a:xfrm>
          <a:prstGeom prst="rightArrow">
            <a:avLst/>
          </a:prstGeom>
          <a:ln w="28575">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smtClean="0"/>
              <a:t>原因債権</a:t>
            </a:r>
            <a:endParaRPr kumimoji="1" lang="ja-JP" altLang="en-US" dirty="0"/>
          </a:p>
        </p:txBody>
      </p:sp>
      <p:sp>
        <p:nvSpPr>
          <p:cNvPr id="8" name="右矢印 7"/>
          <p:cNvSpPr/>
          <p:nvPr/>
        </p:nvSpPr>
        <p:spPr>
          <a:xfrm>
            <a:off x="2987824" y="1699398"/>
            <a:ext cx="3038622" cy="780506"/>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原因債権</a:t>
            </a:r>
            <a:endParaRPr kumimoji="1" lang="ja-JP" altLang="en-US" dirty="0"/>
          </a:p>
        </p:txBody>
      </p:sp>
      <p:sp>
        <p:nvSpPr>
          <p:cNvPr id="9" name="下矢印 8"/>
          <p:cNvSpPr/>
          <p:nvPr/>
        </p:nvSpPr>
        <p:spPr>
          <a:xfrm>
            <a:off x="6742153" y="2564904"/>
            <a:ext cx="858557" cy="2244978"/>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預金債権</a:t>
            </a:r>
            <a:endParaRPr kumimoji="1" lang="ja-JP" altLang="en-US" dirty="0"/>
          </a:p>
        </p:txBody>
      </p:sp>
      <p:sp>
        <p:nvSpPr>
          <p:cNvPr id="10" name="円/楕円 9"/>
          <p:cNvSpPr/>
          <p:nvPr/>
        </p:nvSpPr>
        <p:spPr>
          <a:xfrm>
            <a:off x="899592" y="1614398"/>
            <a:ext cx="228997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11" name="円/楕円 10"/>
          <p:cNvSpPr/>
          <p:nvPr/>
        </p:nvSpPr>
        <p:spPr>
          <a:xfrm>
            <a:off x="6026446" y="1614398"/>
            <a:ext cx="228997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債務者</a:t>
            </a:r>
            <a:endParaRPr kumimoji="1" lang="en-US" altLang="ja-JP" dirty="0" smtClean="0"/>
          </a:p>
        </p:txBody>
      </p:sp>
      <p:sp>
        <p:nvSpPr>
          <p:cNvPr id="12" name="円/楕円 11"/>
          <p:cNvSpPr/>
          <p:nvPr/>
        </p:nvSpPr>
        <p:spPr>
          <a:xfrm>
            <a:off x="6026446" y="4809882"/>
            <a:ext cx="228997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要約者</a:t>
            </a:r>
            <a:endParaRPr lang="en-US" altLang="ja-JP" dirty="0" smtClean="0"/>
          </a:p>
          <a:p>
            <a:pPr algn="ctr"/>
            <a:r>
              <a:rPr kumimoji="1" lang="ja-JP" altLang="en-US" dirty="0" smtClean="0"/>
              <a:t>（支払指図人）</a:t>
            </a:r>
            <a:endParaRPr kumimoji="1" lang="en-US" altLang="ja-JP" dirty="0" smtClean="0"/>
          </a:p>
          <a:p>
            <a:pPr algn="ctr"/>
            <a:r>
              <a:rPr lang="ja-JP" altLang="en-US" dirty="0" smtClean="0"/>
              <a:t>（仕向銀行）</a:t>
            </a:r>
            <a:endParaRPr kumimoji="1" lang="ja-JP" altLang="en-US" dirty="0"/>
          </a:p>
        </p:txBody>
      </p:sp>
      <p:sp>
        <p:nvSpPr>
          <p:cNvPr id="13" name="円/楕円 12"/>
          <p:cNvSpPr/>
          <p:nvPr/>
        </p:nvSpPr>
        <p:spPr>
          <a:xfrm>
            <a:off x="899592" y="4809882"/>
            <a:ext cx="228997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ja-JP" altLang="en-US" dirty="0" smtClean="0"/>
              <a:t>（被仕向銀行）</a:t>
            </a:r>
            <a:endParaRPr kumimoji="1" lang="ja-JP" altLang="en-US" dirty="0"/>
          </a:p>
        </p:txBody>
      </p:sp>
      <p:cxnSp>
        <p:nvCxnSpPr>
          <p:cNvPr id="14" name="直線矢印コネクタ 13"/>
          <p:cNvCxnSpPr/>
          <p:nvPr/>
        </p:nvCxnSpPr>
        <p:spPr>
          <a:xfrm flipH="1">
            <a:off x="2195736" y="3429000"/>
            <a:ext cx="4752528" cy="0"/>
          </a:xfrm>
          <a:prstGeom prst="straightConnector1">
            <a:avLst/>
          </a:prstGeom>
          <a:ln w="38100">
            <a:prstDash val="sysDot"/>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3221850" y="3933056"/>
            <a:ext cx="2772308" cy="1754326"/>
          </a:xfrm>
          <a:prstGeom prst="rect">
            <a:avLst/>
          </a:prstGeom>
          <a:noFill/>
        </p:spPr>
        <p:txBody>
          <a:bodyPr wrap="square" rtlCol="0">
            <a:spAutoFit/>
          </a:bodyPr>
          <a:lstStyle/>
          <a:p>
            <a:pPr marL="285750" indent="-285750">
              <a:buClr>
                <a:schemeClr val="tx2"/>
              </a:buClr>
              <a:buFont typeface="Wingdings" panose="05000000000000000000" pitchFamily="2" charset="2"/>
              <a:buChar char="n"/>
            </a:pPr>
            <a:r>
              <a:rPr kumimoji="1" lang="ja-JP" altLang="en-US" dirty="0" smtClean="0"/>
              <a:t>口座振り込みするには，自分の口座の預金債権を相手方口座に並行移動すればよい。</a:t>
            </a:r>
            <a:endParaRPr kumimoji="1" lang="en-US" altLang="ja-JP" dirty="0" smtClean="0"/>
          </a:p>
          <a:p>
            <a:pPr marL="285750" indent="-285750">
              <a:buClr>
                <a:schemeClr val="tx2"/>
              </a:buClr>
              <a:buFont typeface="Wingdings" panose="05000000000000000000" pitchFamily="2" charset="2"/>
              <a:buChar char="n"/>
            </a:pPr>
            <a:r>
              <a:rPr lang="ja-JP" altLang="en-US" dirty="0" smtClean="0"/>
              <a:t>しかし，民法には並行移動の制度がない</a:t>
            </a:r>
            <a:r>
              <a:rPr lang="en-US" altLang="ja-JP" dirty="0" smtClean="0"/>
              <a:t>!</a:t>
            </a:r>
          </a:p>
        </p:txBody>
      </p:sp>
    </p:spTree>
    <p:extLst>
      <p:ext uri="{BB962C8B-B14F-4D97-AF65-F5344CB8AC3E}">
        <p14:creationId xmlns:p14="http://schemas.microsoft.com/office/powerpoint/2010/main" val="270473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250"/>
                            </p:stCondLst>
                            <p:childTnLst>
                              <p:par>
                                <p:cTn id="13" presetID="22" presetClass="entr" presetSubtype="8" fill="hold" grpId="0" nodeType="afterEffect">
                                  <p:stCondLst>
                                    <p:cond delay="25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2000"/>
                            </p:stCondLst>
                            <p:childTnLst>
                              <p:par>
                                <p:cTn id="17" presetID="22" presetClass="entr" presetSubtype="1" fill="hold" grpId="1"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500"/>
                                        <p:tgtEl>
                                          <p:spTgt spid="9"/>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1000"/>
                                        <p:tgtEl>
                                          <p:spTgt spid="12"/>
                                        </p:tgtEl>
                                      </p:cBhvr>
                                    </p:animEffect>
                                  </p:childTnLst>
                                </p:cTn>
                              </p:par>
                            </p:childTnLst>
                          </p:cTn>
                        </p:par>
                        <p:par>
                          <p:cTn id="24" fill="hold">
                            <p:stCondLst>
                              <p:cond delay="3500"/>
                            </p:stCondLst>
                            <p:childTnLst>
                              <p:par>
                                <p:cTn id="25" presetID="2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1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0" nodeType="clickEffect">
                                  <p:stCondLst>
                                    <p:cond delay="0"/>
                                  </p:stCondLst>
                                  <p:childTnLst>
                                    <p:animMotion origin="layout" path="M -1.38889E-6 -1.48148E-6 L -0.56771 0.00417 " pathEditMode="relative" rAng="0" ptsTypes="AA">
                                      <p:cBhvr>
                                        <p:cTn id="31" dur="2000" fill="hold"/>
                                        <p:tgtEl>
                                          <p:spTgt spid="9"/>
                                        </p:tgtEl>
                                        <p:attrNameLst>
                                          <p:attrName>ppt_x</p:attrName>
                                          <p:attrName>ppt_y</p:attrName>
                                        </p:attrNameLst>
                                      </p:cBhvr>
                                      <p:rCtr x="-28385" y="208"/>
                                    </p:animMotion>
                                  </p:childTnLst>
                                </p:cTn>
                              </p:par>
                              <p:par>
                                <p:cTn id="32" presetID="10" presetClass="exit" presetSubtype="0" fill="hold" grpId="1" nodeType="withEffect">
                                  <p:stCondLst>
                                    <p:cond delay="1500"/>
                                  </p:stCondLst>
                                  <p:childTnLst>
                                    <p:animEffect transition="out" filter="fade">
                                      <p:cBhvr>
                                        <p:cTn id="33" dur="500"/>
                                        <p:tgtEl>
                                          <p:spTgt spid="8"/>
                                        </p:tgtEl>
                                      </p:cBhvr>
                                    </p:animEffect>
                                    <p:set>
                                      <p:cBhvr>
                                        <p:cTn id="34" dur="1" fill="hold">
                                          <p:stCondLst>
                                            <p:cond delay="499"/>
                                          </p:stCondLst>
                                        </p:cTn>
                                        <p:tgtEl>
                                          <p:spTgt spid="8"/>
                                        </p:tgtEl>
                                        <p:attrNameLst>
                                          <p:attrName>style.visibility</p:attrName>
                                        </p:attrNameLst>
                                      </p:cBhvr>
                                      <p:to>
                                        <p:strVal val="hidden"/>
                                      </p:to>
                                    </p:set>
                                  </p:childTnLst>
                                </p:cTn>
                              </p:par>
                              <p:par>
                                <p:cTn id="35" presetID="10" presetClass="entr" presetSubtype="0" fill="hold" grpId="0" nodeType="withEffect">
                                  <p:stCondLst>
                                    <p:cond delay="150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par>
                                <p:cTn id="38" presetID="22" presetClass="entr" presetSubtype="2" fill="hold" nodeType="withEffect">
                                  <p:stCondLst>
                                    <p:cond delay="500"/>
                                  </p:stCondLst>
                                  <p:childTnLst>
                                    <p:set>
                                      <p:cBhvr>
                                        <p:cTn id="39" dur="1" fill="hold">
                                          <p:stCondLst>
                                            <p:cond delay="0"/>
                                          </p:stCondLst>
                                        </p:cTn>
                                        <p:tgtEl>
                                          <p:spTgt spid="14"/>
                                        </p:tgtEl>
                                        <p:attrNameLst>
                                          <p:attrName>style.visibility</p:attrName>
                                        </p:attrNameLst>
                                      </p:cBhvr>
                                      <p:to>
                                        <p:strVal val="visible"/>
                                      </p:to>
                                    </p:set>
                                    <p:animEffect transition="in" filter="wipe(right)">
                                      <p:cBhvr>
                                        <p:cTn id="40" dur="1500"/>
                                        <p:tgtEl>
                                          <p:spTgt spid="14"/>
                                        </p:tgtEl>
                                      </p:cBhvr>
                                    </p:animEffect>
                                  </p:childTnLst>
                                </p:cTn>
                              </p:par>
                              <p:par>
                                <p:cTn id="41" presetID="10" presetClass="entr" presetSubtype="0" fill="hold" grpId="0" nodeType="withEffect">
                                  <p:stCondLst>
                                    <p:cond delay="150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par>
                          <p:cTn id="44" fill="hold">
                            <p:stCondLst>
                              <p:cond delay="2000"/>
                            </p:stCondLst>
                            <p:childTnLst>
                              <p:par>
                                <p:cTn id="45" presetID="22" presetClass="entr" presetSubtype="1" fill="hold" nodeType="afterEffect">
                                  <p:stCondLst>
                                    <p:cond delay="500"/>
                                  </p:stCondLst>
                                  <p:childTnLst>
                                    <p:set>
                                      <p:cBhvr>
                                        <p:cTn id="46" dur="1" fill="hold">
                                          <p:stCondLst>
                                            <p:cond delay="0"/>
                                          </p:stCondLst>
                                        </p:cTn>
                                        <p:tgtEl>
                                          <p:spTgt spid="15">
                                            <p:txEl>
                                              <p:pRg st="0" end="0"/>
                                            </p:txEl>
                                          </p:spTgt>
                                        </p:tgtEl>
                                        <p:attrNameLst>
                                          <p:attrName>style.visibility</p:attrName>
                                        </p:attrNameLst>
                                      </p:cBhvr>
                                      <p:to>
                                        <p:strVal val="visible"/>
                                      </p:to>
                                    </p:set>
                                    <p:animEffect transition="in" filter="wipe(up)">
                                      <p:cBhvr>
                                        <p:cTn id="47" dur="1000"/>
                                        <p:tgtEl>
                                          <p:spTgt spid="1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15">
                                            <p:txEl>
                                              <p:pRg st="1" end="1"/>
                                            </p:txEl>
                                          </p:spTgt>
                                        </p:tgtEl>
                                        <p:attrNameLst>
                                          <p:attrName>style.visibility</p:attrName>
                                        </p:attrNameLst>
                                      </p:cBhvr>
                                      <p:to>
                                        <p:strVal val="visible"/>
                                      </p:to>
                                    </p:set>
                                    <p:animEffect transition="in" filter="wipe(up)">
                                      <p:cBhvr>
                                        <p:cTn id="52" dur="10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8" grpId="1" animBg="1"/>
      <p:bldP spid="9" grpId="0" animBg="1"/>
      <p:bldP spid="9" grpId="1" animBg="1"/>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2-2-5. </a:t>
            </a:r>
            <a:r>
              <a:rPr lang="ja-JP" altLang="en-US" dirty="0" smtClean="0"/>
              <a:t>預金債権による弁済（</a:t>
            </a:r>
            <a:r>
              <a:rPr lang="en-US" altLang="ja-JP" dirty="0" smtClean="0"/>
              <a:t>3/3</a:t>
            </a:r>
            <a:r>
              <a:rPr lang="ja-JP" altLang="en-US" dirty="0" smtClean="0"/>
              <a:t>）</a:t>
            </a:r>
            <a:r>
              <a:rPr lang="en-US" altLang="ja-JP" dirty="0" smtClean="0"/>
              <a:t/>
            </a:r>
            <a:br>
              <a:rPr lang="en-US" altLang="ja-JP" dirty="0" smtClean="0"/>
            </a:br>
            <a:r>
              <a:rPr lang="ja-JP" altLang="en-US" sz="2400" dirty="0" smtClean="0"/>
              <a:t>→</a:t>
            </a:r>
            <a:r>
              <a:rPr lang="ja-JP" altLang="en-US" sz="2400" dirty="0" smtClean="0">
                <a:hlinkClick r:id="" action="ppaction://noaction"/>
              </a:rPr>
              <a:t>現金支払</a:t>
            </a:r>
            <a:r>
              <a:rPr lang="ja-JP" altLang="en-US" sz="2400" dirty="0" smtClean="0"/>
              <a:t>，</a:t>
            </a:r>
            <a:r>
              <a:rPr lang="ja-JP" altLang="en-US" sz="2400" dirty="0" smtClean="0">
                <a:hlinkClick r:id="" action="ppaction://noaction"/>
              </a:rPr>
              <a:t>振込みの原理</a:t>
            </a:r>
            <a:r>
              <a:rPr lang="ja-JP" altLang="en-US" sz="2400" dirty="0" smtClean="0"/>
              <a:t>，</a:t>
            </a:r>
            <a:r>
              <a:rPr lang="ja-JP" altLang="en-US" sz="2400" dirty="0" smtClean="0">
                <a:hlinkClick r:id="" action="ppaction://noaction"/>
              </a:rPr>
              <a:t>並行</a:t>
            </a:r>
            <a:r>
              <a:rPr lang="ja-JP" altLang="en-US" sz="2400" dirty="0">
                <a:hlinkClick r:id="" action="ppaction://noaction"/>
              </a:rPr>
              <a:t>移動</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6" name="上下矢印 5"/>
          <p:cNvSpPr/>
          <p:nvPr/>
        </p:nvSpPr>
        <p:spPr>
          <a:xfrm>
            <a:off x="7020272" y="2492896"/>
            <a:ext cx="1584176" cy="2388994"/>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振込委託</a:t>
            </a:r>
            <a:r>
              <a:rPr lang="ja-JP" altLang="en-US" sz="1600" dirty="0" smtClean="0"/>
              <a:t>（債権譲渡）</a:t>
            </a:r>
            <a:endParaRPr kumimoji="1" lang="en-US" altLang="ja-JP" sz="1600" dirty="0" smtClean="0"/>
          </a:p>
        </p:txBody>
      </p:sp>
      <p:sp>
        <p:nvSpPr>
          <p:cNvPr id="7" name="テキスト ボックス 6"/>
          <p:cNvSpPr txBox="1"/>
          <p:nvPr/>
        </p:nvSpPr>
        <p:spPr>
          <a:xfrm>
            <a:off x="3851920" y="1689844"/>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sp>
        <p:nvSpPr>
          <p:cNvPr id="8" name="下矢印 7"/>
          <p:cNvSpPr/>
          <p:nvPr/>
        </p:nvSpPr>
        <p:spPr>
          <a:xfrm>
            <a:off x="5868144" y="2348880"/>
            <a:ext cx="1224136" cy="2533010"/>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預金債権</a:t>
            </a:r>
            <a:endParaRPr kumimoji="1" lang="ja-JP" altLang="en-US" dirty="0"/>
          </a:p>
        </p:txBody>
      </p:sp>
      <p:sp>
        <p:nvSpPr>
          <p:cNvPr id="9" name="左右矢印 8"/>
          <p:cNvSpPr/>
          <p:nvPr/>
        </p:nvSpPr>
        <p:spPr>
          <a:xfrm>
            <a:off x="3189562" y="4593858"/>
            <a:ext cx="2836884" cy="1368152"/>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振込金支払委託</a:t>
            </a:r>
            <a:endParaRPr kumimoji="1" lang="en-US" altLang="ja-JP" dirty="0" smtClean="0"/>
          </a:p>
          <a:p>
            <a:pPr algn="ctr"/>
            <a:r>
              <a:rPr kumimoji="1" lang="ja-JP" altLang="en-US" dirty="0" smtClean="0"/>
              <a:t>（債務引受）</a:t>
            </a:r>
            <a:endParaRPr kumimoji="1" lang="en-US" altLang="ja-JP" dirty="0" smtClean="0"/>
          </a:p>
        </p:txBody>
      </p:sp>
      <p:cxnSp>
        <p:nvCxnSpPr>
          <p:cNvPr id="10" name="直線矢印コネクタ 9"/>
          <p:cNvCxnSpPr>
            <a:stCxn id="11" idx="6"/>
            <a:endCxn id="17" idx="2"/>
          </p:cNvCxnSpPr>
          <p:nvPr/>
        </p:nvCxnSpPr>
        <p:spPr>
          <a:xfrm>
            <a:off x="3189562" y="2089651"/>
            <a:ext cx="2836884"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11" name="円/楕円 10"/>
          <p:cNvSpPr/>
          <p:nvPr/>
        </p:nvSpPr>
        <p:spPr>
          <a:xfrm>
            <a:off x="899592" y="1614398"/>
            <a:ext cx="228997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受益者</a:t>
            </a:r>
            <a:endParaRPr lang="en-US" altLang="ja-JP" dirty="0" smtClean="0"/>
          </a:p>
          <a:p>
            <a:pPr algn="ctr"/>
            <a:r>
              <a:rPr lang="ja-JP" altLang="en-US" dirty="0" smtClean="0"/>
              <a:t>（振込受取人）</a:t>
            </a:r>
            <a:endParaRPr kumimoji="1" lang="ja-JP" altLang="en-US" dirty="0"/>
          </a:p>
        </p:txBody>
      </p:sp>
      <p:sp>
        <p:nvSpPr>
          <p:cNvPr id="12" name="円/楕円 11"/>
          <p:cNvSpPr/>
          <p:nvPr/>
        </p:nvSpPr>
        <p:spPr>
          <a:xfrm>
            <a:off x="899592" y="4809882"/>
            <a:ext cx="228997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ja-JP" altLang="en-US" dirty="0" smtClean="0"/>
              <a:t>（被仕向銀行）</a:t>
            </a:r>
            <a:endParaRPr kumimoji="1" lang="ja-JP" altLang="en-US" dirty="0"/>
          </a:p>
        </p:txBody>
      </p:sp>
      <p:cxnSp>
        <p:nvCxnSpPr>
          <p:cNvPr id="13" name="直線矢印コネクタ 12"/>
          <p:cNvCxnSpPr>
            <a:stCxn id="11" idx="6"/>
            <a:endCxn id="17" idx="2"/>
          </p:cNvCxnSpPr>
          <p:nvPr/>
        </p:nvCxnSpPr>
        <p:spPr>
          <a:xfrm>
            <a:off x="3189562" y="2089651"/>
            <a:ext cx="2836884" cy="0"/>
          </a:xfrm>
          <a:prstGeom prst="straightConnector1">
            <a:avLst/>
          </a:prstGeom>
          <a:ln w="76200">
            <a:prstDash val="sysDot"/>
            <a:tailEnd type="arrow"/>
          </a:ln>
        </p:spPr>
        <p:style>
          <a:lnRef idx="1">
            <a:schemeClr val="accent1"/>
          </a:lnRef>
          <a:fillRef idx="0">
            <a:schemeClr val="accent1"/>
          </a:fillRef>
          <a:effectRef idx="0">
            <a:schemeClr val="accent1"/>
          </a:effectRef>
          <a:fontRef idx="minor">
            <a:schemeClr val="tx1"/>
          </a:fontRef>
        </p:style>
      </p:cxnSp>
      <p:sp>
        <p:nvSpPr>
          <p:cNvPr id="14" name="上矢印 13"/>
          <p:cNvSpPr/>
          <p:nvPr/>
        </p:nvSpPr>
        <p:spPr>
          <a:xfrm>
            <a:off x="5364088" y="3945786"/>
            <a:ext cx="576064"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15" name="下矢印 14"/>
          <p:cNvSpPr/>
          <p:nvPr/>
        </p:nvSpPr>
        <p:spPr>
          <a:xfrm>
            <a:off x="5940152" y="2348880"/>
            <a:ext cx="1080120" cy="2533010"/>
          </a:xfrm>
          <a:prstGeom prst="downArrow">
            <a:avLst/>
          </a:prstGeom>
          <a:solidFill>
            <a:schemeClr val="bg1"/>
          </a:solidFill>
          <a:ln w="28575">
            <a:solidFill>
              <a:schemeClr val="bg1">
                <a:lumMod val="50000"/>
              </a:schemeClr>
            </a:solidFill>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solidFill>
                  <a:schemeClr val="tx1">
                    <a:lumMod val="50000"/>
                    <a:lumOff val="50000"/>
                  </a:schemeClr>
                </a:solidFill>
              </a:rPr>
              <a:t>預金債権</a:t>
            </a:r>
            <a:endParaRPr kumimoji="1" lang="ja-JP" altLang="en-US" dirty="0">
              <a:solidFill>
                <a:schemeClr val="tx1">
                  <a:lumMod val="50000"/>
                  <a:lumOff val="50000"/>
                </a:schemeClr>
              </a:solidFill>
            </a:endParaRPr>
          </a:p>
        </p:txBody>
      </p:sp>
      <p:sp>
        <p:nvSpPr>
          <p:cNvPr id="16" name="円/楕円 15"/>
          <p:cNvSpPr/>
          <p:nvPr/>
        </p:nvSpPr>
        <p:spPr>
          <a:xfrm>
            <a:off x="6026446" y="4809882"/>
            <a:ext cx="228997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要約者</a:t>
            </a:r>
            <a:endParaRPr lang="en-US" altLang="ja-JP" dirty="0" smtClean="0"/>
          </a:p>
          <a:p>
            <a:pPr algn="ctr"/>
            <a:r>
              <a:rPr kumimoji="1" lang="ja-JP" altLang="en-US" dirty="0" smtClean="0"/>
              <a:t>（支払指図人）</a:t>
            </a:r>
            <a:endParaRPr kumimoji="1" lang="en-US" altLang="ja-JP" dirty="0" smtClean="0"/>
          </a:p>
          <a:p>
            <a:pPr algn="ctr"/>
            <a:r>
              <a:rPr lang="ja-JP" altLang="en-US" dirty="0" smtClean="0"/>
              <a:t>（仕向銀行）</a:t>
            </a:r>
            <a:endParaRPr kumimoji="1" lang="ja-JP" altLang="en-US" dirty="0"/>
          </a:p>
        </p:txBody>
      </p:sp>
      <p:sp>
        <p:nvSpPr>
          <p:cNvPr id="17" name="円/楕円 16"/>
          <p:cNvSpPr/>
          <p:nvPr/>
        </p:nvSpPr>
        <p:spPr>
          <a:xfrm>
            <a:off x="6026446" y="1614398"/>
            <a:ext cx="228997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債務者</a:t>
            </a:r>
            <a:endParaRPr kumimoji="1" lang="en-US" altLang="ja-JP" dirty="0" smtClean="0"/>
          </a:p>
          <a:p>
            <a:pPr algn="ctr"/>
            <a:r>
              <a:rPr kumimoji="1" lang="ja-JP" altLang="en-US" dirty="0" smtClean="0"/>
              <a:t>（振込指図人）</a:t>
            </a:r>
            <a:endParaRPr kumimoji="1" lang="ja-JP" altLang="en-US" dirty="0"/>
          </a:p>
        </p:txBody>
      </p:sp>
      <p:sp>
        <p:nvSpPr>
          <p:cNvPr id="18" name="円弧 17"/>
          <p:cNvSpPr/>
          <p:nvPr/>
        </p:nvSpPr>
        <p:spPr>
          <a:xfrm>
            <a:off x="3189562" y="2723208"/>
            <a:ext cx="3182638" cy="1584176"/>
          </a:xfrm>
          <a:prstGeom prst="arc">
            <a:avLst>
              <a:gd name="adj1" fmla="val 13756321"/>
              <a:gd name="adj2" fmla="val 20730677"/>
            </a:avLst>
          </a:prstGeom>
          <a:ln w="38100">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2987824" y="2780928"/>
            <a:ext cx="2880320" cy="1812930"/>
          </a:xfrm>
          <a:prstGeom prst="arc">
            <a:avLst>
              <a:gd name="adj1" fmla="val 11189515"/>
              <a:gd name="adj2" fmla="val 15303376"/>
            </a:avLst>
          </a:prstGeom>
          <a:ln w="38100">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18908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1000"/>
                                        <p:tgtEl>
                                          <p:spTgt spid="16"/>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1000"/>
                                        <p:tgtEl>
                                          <p:spTgt spid="11"/>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1000"/>
                                        <p:tgtEl>
                                          <p:spTgt spid="10"/>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1000"/>
                                        <p:tgtEl>
                                          <p:spTgt spid="7"/>
                                        </p:tgtEl>
                                      </p:cBhvr>
                                    </p:animEffect>
                                  </p:childTnLst>
                                </p:cTn>
                              </p:par>
                            </p:childTnLst>
                          </p:cTn>
                        </p:par>
                        <p:par>
                          <p:cTn id="23" fill="hold">
                            <p:stCondLst>
                              <p:cond delay="4000"/>
                            </p:stCondLst>
                            <p:childTnLst>
                              <p:par>
                                <p:cTn id="24" presetID="22" presetClass="entr" presetSubtype="1"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up)">
                                      <p:cBhvr>
                                        <p:cTn id="26" dur="1000"/>
                                        <p:tgtEl>
                                          <p:spTgt spid="8"/>
                                        </p:tgtEl>
                                      </p:cBhvr>
                                    </p:animEffect>
                                  </p:childTnLst>
                                </p:cTn>
                              </p:par>
                            </p:childTnLst>
                          </p:cTn>
                        </p:par>
                        <p:par>
                          <p:cTn id="27" fill="hold">
                            <p:stCondLst>
                              <p:cond delay="5000"/>
                            </p:stCondLst>
                            <p:childTnLst>
                              <p:par>
                                <p:cTn id="28" presetID="22" presetClass="entr" presetSubtype="4"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down)">
                                      <p:cBhvr>
                                        <p:cTn id="30" dur="1000"/>
                                        <p:tgtEl>
                                          <p:spTgt spid="14"/>
                                        </p:tgtEl>
                                      </p:cBhvr>
                                    </p:animEffect>
                                  </p:childTnLst>
                                </p:cTn>
                              </p:par>
                            </p:childTnLst>
                          </p:cTn>
                        </p:par>
                        <p:par>
                          <p:cTn id="31" fill="hold">
                            <p:stCondLst>
                              <p:cond delay="6000"/>
                            </p:stCondLst>
                            <p:childTnLst>
                              <p:par>
                                <p:cTn id="32" presetID="53" presetClass="entr" presetSubtype="16"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p:cTn id="34" dur="1000" fill="hold"/>
                                        <p:tgtEl>
                                          <p:spTgt spid="6"/>
                                        </p:tgtEl>
                                        <p:attrNameLst>
                                          <p:attrName>ppt_w</p:attrName>
                                        </p:attrNameLst>
                                      </p:cBhvr>
                                      <p:tavLst>
                                        <p:tav tm="0">
                                          <p:val>
                                            <p:fltVal val="0"/>
                                          </p:val>
                                        </p:tav>
                                        <p:tav tm="100000">
                                          <p:val>
                                            <p:strVal val="#ppt_w"/>
                                          </p:val>
                                        </p:tav>
                                      </p:tavLst>
                                    </p:anim>
                                    <p:anim calcmode="lin" valueType="num">
                                      <p:cBhvr>
                                        <p:cTn id="35" dur="1000" fill="hold"/>
                                        <p:tgtEl>
                                          <p:spTgt spid="6"/>
                                        </p:tgtEl>
                                        <p:attrNameLst>
                                          <p:attrName>ppt_h</p:attrName>
                                        </p:attrNameLst>
                                      </p:cBhvr>
                                      <p:tavLst>
                                        <p:tav tm="0">
                                          <p:val>
                                            <p:fltVal val="0"/>
                                          </p:val>
                                        </p:tav>
                                        <p:tav tm="100000">
                                          <p:val>
                                            <p:strVal val="#ppt_h"/>
                                          </p:val>
                                        </p:tav>
                                      </p:tavLst>
                                    </p:anim>
                                    <p:animEffect transition="in" filter="fade">
                                      <p:cBhvr>
                                        <p:cTn id="36" dur="10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path" presetSubtype="0" accel="50000" decel="50000" fill="hold" grpId="1" nodeType="clickEffect">
                                  <p:stCondLst>
                                    <p:cond delay="0"/>
                                  </p:stCondLst>
                                  <p:childTnLst>
                                    <p:animMotion origin="layout" path="M -5.55556E-7 -3.03423E-6 L -0.21649 -0.00508 " pathEditMode="relative" rAng="0" ptsTypes="AA">
                                      <p:cBhvr>
                                        <p:cTn id="40" dur="2000" fill="hold"/>
                                        <p:tgtEl>
                                          <p:spTgt spid="8"/>
                                        </p:tgtEl>
                                        <p:attrNameLst>
                                          <p:attrName>ppt_x</p:attrName>
                                          <p:attrName>ppt_y</p:attrName>
                                        </p:attrNameLst>
                                      </p:cBhvr>
                                      <p:rCtr x="-10833" y="-254"/>
                                    </p:animMotion>
                                  </p:childTnLst>
                                </p:cTn>
                              </p:par>
                              <p:par>
                                <p:cTn id="41" presetID="8" presetClass="emph" presetSubtype="0" fill="hold" grpId="2" nodeType="withEffect">
                                  <p:stCondLst>
                                    <p:cond delay="0"/>
                                  </p:stCondLst>
                                  <p:childTnLst>
                                    <p:animRot by="-2700000">
                                      <p:cBhvr>
                                        <p:cTn id="42" dur="2000" fill="hold"/>
                                        <p:tgtEl>
                                          <p:spTgt spid="8"/>
                                        </p:tgtEl>
                                        <p:attrNameLst>
                                          <p:attrName>r</p:attrName>
                                        </p:attrNameLst>
                                      </p:cBhvr>
                                    </p:animRot>
                                  </p:childTnLst>
                                </p:cTn>
                              </p:par>
                              <p:par>
                                <p:cTn id="43" presetID="42" presetClass="path" presetSubtype="0" accel="50000" decel="50000" fill="hold" grpId="3" nodeType="withEffect">
                                  <p:stCondLst>
                                    <p:cond delay="0"/>
                                  </p:stCondLst>
                                  <p:childTnLst>
                                    <p:animMotion origin="layout" path="M 1.11111E-6 -3.70028E-7 L -0.18316 -0.00416 " pathEditMode="relative" rAng="0" ptsTypes="AA">
                                      <p:cBhvr>
                                        <p:cTn id="44" dur="2000" fill="hold"/>
                                        <p:tgtEl>
                                          <p:spTgt spid="14"/>
                                        </p:tgtEl>
                                        <p:attrNameLst>
                                          <p:attrName>ppt_x</p:attrName>
                                          <p:attrName>ppt_y</p:attrName>
                                        </p:attrNameLst>
                                      </p:cBhvr>
                                      <p:rCtr x="-9167" y="-208"/>
                                    </p:animMotion>
                                  </p:childTnLst>
                                </p:cTn>
                              </p:par>
                              <p:par>
                                <p:cTn id="45" presetID="8" presetClass="emph" presetSubtype="0" fill="hold" grpId="1" nodeType="withEffect">
                                  <p:stCondLst>
                                    <p:cond delay="500"/>
                                  </p:stCondLst>
                                  <p:childTnLst>
                                    <p:animRot by="-2700000">
                                      <p:cBhvr>
                                        <p:cTn id="46" dur="1000" fill="hold"/>
                                        <p:tgtEl>
                                          <p:spTgt spid="14"/>
                                        </p:tgtEl>
                                        <p:attrNameLst>
                                          <p:attrName>r</p:attrName>
                                        </p:attrNameLst>
                                      </p:cBhvr>
                                    </p:animRot>
                                  </p:childTnLst>
                                </p:cTn>
                              </p:par>
                              <p:par>
                                <p:cTn id="47" presetID="10" presetClass="entr" presetSubtype="0" fill="hold" grpId="0" nodeType="withEffect">
                                  <p:stCondLst>
                                    <p:cond delay="75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750"/>
                                        <p:tgtEl>
                                          <p:spTgt spid="15"/>
                                        </p:tgtEl>
                                      </p:cBhvr>
                                    </p:animEffect>
                                  </p:childTnLst>
                                </p:cTn>
                              </p:par>
                              <p:par>
                                <p:cTn id="50" presetID="22" presetClass="entr" presetSubtype="2" fill="hold" grpId="0" nodeType="withEffect">
                                  <p:stCondLst>
                                    <p:cond delay="1250"/>
                                  </p:stCondLst>
                                  <p:childTnLst>
                                    <p:set>
                                      <p:cBhvr>
                                        <p:cTn id="51" dur="1" fill="hold">
                                          <p:stCondLst>
                                            <p:cond delay="0"/>
                                          </p:stCondLst>
                                        </p:cTn>
                                        <p:tgtEl>
                                          <p:spTgt spid="18"/>
                                        </p:tgtEl>
                                        <p:attrNameLst>
                                          <p:attrName>style.visibility</p:attrName>
                                        </p:attrNameLst>
                                      </p:cBhvr>
                                      <p:to>
                                        <p:strVal val="visible"/>
                                      </p:to>
                                    </p:set>
                                    <p:animEffect transition="in" filter="wipe(right)">
                                      <p:cBhvr>
                                        <p:cTn id="52" dur="750"/>
                                        <p:tgtEl>
                                          <p:spTgt spid="18"/>
                                        </p:tgtEl>
                                      </p:cBhvr>
                                    </p:animEffect>
                                  </p:childTnLst>
                                </p:cTn>
                              </p:par>
                            </p:childTnLst>
                          </p:cTn>
                        </p:par>
                        <p:par>
                          <p:cTn id="53" fill="hold">
                            <p:stCondLst>
                              <p:cond delay="2000"/>
                            </p:stCondLst>
                            <p:childTnLst>
                              <p:par>
                                <p:cTn id="54" presetID="22" presetClass="entr" presetSubtype="8"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left)">
                                      <p:cBhvr>
                                        <p:cTn id="56" dur="1000"/>
                                        <p:tgtEl>
                                          <p:spTgt spid="12"/>
                                        </p:tgtEl>
                                      </p:cBhvr>
                                    </p:animEffect>
                                  </p:childTnLst>
                                </p:cTn>
                              </p:par>
                            </p:childTnLst>
                          </p:cTn>
                        </p:par>
                        <p:par>
                          <p:cTn id="57" fill="hold">
                            <p:stCondLst>
                              <p:cond delay="3000"/>
                            </p:stCondLst>
                            <p:childTnLst>
                              <p:par>
                                <p:cTn id="58" presetID="53" presetClass="entr" presetSubtype="16" fill="hold" grpId="0" nodeType="afterEffect">
                                  <p:stCondLst>
                                    <p:cond delay="0"/>
                                  </p:stCondLst>
                                  <p:childTnLst>
                                    <p:set>
                                      <p:cBhvr>
                                        <p:cTn id="59" dur="1" fill="hold">
                                          <p:stCondLst>
                                            <p:cond delay="0"/>
                                          </p:stCondLst>
                                        </p:cTn>
                                        <p:tgtEl>
                                          <p:spTgt spid="9"/>
                                        </p:tgtEl>
                                        <p:attrNameLst>
                                          <p:attrName>style.visibility</p:attrName>
                                        </p:attrNameLst>
                                      </p:cBhvr>
                                      <p:to>
                                        <p:strVal val="visible"/>
                                      </p:to>
                                    </p:set>
                                    <p:anim calcmode="lin" valueType="num">
                                      <p:cBhvr>
                                        <p:cTn id="60" dur="1000" fill="hold"/>
                                        <p:tgtEl>
                                          <p:spTgt spid="9"/>
                                        </p:tgtEl>
                                        <p:attrNameLst>
                                          <p:attrName>ppt_w</p:attrName>
                                        </p:attrNameLst>
                                      </p:cBhvr>
                                      <p:tavLst>
                                        <p:tav tm="0">
                                          <p:val>
                                            <p:fltVal val="0"/>
                                          </p:val>
                                        </p:tav>
                                        <p:tav tm="100000">
                                          <p:val>
                                            <p:strVal val="#ppt_w"/>
                                          </p:val>
                                        </p:tav>
                                      </p:tavLst>
                                    </p:anim>
                                    <p:anim calcmode="lin" valueType="num">
                                      <p:cBhvr>
                                        <p:cTn id="61" dur="1000" fill="hold"/>
                                        <p:tgtEl>
                                          <p:spTgt spid="9"/>
                                        </p:tgtEl>
                                        <p:attrNameLst>
                                          <p:attrName>ppt_h</p:attrName>
                                        </p:attrNameLst>
                                      </p:cBhvr>
                                      <p:tavLst>
                                        <p:tav tm="0">
                                          <p:val>
                                            <p:fltVal val="0"/>
                                          </p:val>
                                        </p:tav>
                                        <p:tav tm="100000">
                                          <p:val>
                                            <p:strVal val="#ppt_h"/>
                                          </p:val>
                                        </p:tav>
                                      </p:tavLst>
                                    </p:anim>
                                    <p:animEffect transition="in" filter="fade">
                                      <p:cBhvr>
                                        <p:cTn id="62" dur="10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path" presetSubtype="0" accel="50000" decel="50000" fill="hold" grpId="3" nodeType="clickEffect">
                                  <p:stCondLst>
                                    <p:cond delay="0"/>
                                  </p:stCondLst>
                                  <p:childTnLst>
                                    <p:animMotion origin="layout" path="M -0.21649 -0.00508 L -0.41337 0.00532 " pathEditMode="relative" rAng="0" ptsTypes="AA">
                                      <p:cBhvr>
                                        <p:cTn id="66" dur="2000" fill="hold"/>
                                        <p:tgtEl>
                                          <p:spTgt spid="8"/>
                                        </p:tgtEl>
                                        <p:attrNameLst>
                                          <p:attrName>ppt_x</p:attrName>
                                          <p:attrName>ppt_y</p:attrName>
                                        </p:attrNameLst>
                                      </p:cBhvr>
                                      <p:rCtr x="-9844" y="509"/>
                                    </p:animMotion>
                                  </p:childTnLst>
                                </p:cTn>
                              </p:par>
                              <p:par>
                                <p:cTn id="67" presetID="8" presetClass="emph" presetSubtype="0" fill="hold" grpId="4" nodeType="withEffect">
                                  <p:stCondLst>
                                    <p:cond delay="0"/>
                                  </p:stCondLst>
                                  <p:childTnLst>
                                    <p:animRot by="2700000">
                                      <p:cBhvr>
                                        <p:cTn id="68" dur="2000" fill="hold"/>
                                        <p:tgtEl>
                                          <p:spTgt spid="8"/>
                                        </p:tgtEl>
                                        <p:attrNameLst>
                                          <p:attrName>r</p:attrName>
                                        </p:attrNameLst>
                                      </p:cBhvr>
                                    </p:animRot>
                                  </p:childTnLst>
                                </p:cTn>
                              </p:par>
                              <p:par>
                                <p:cTn id="69" presetID="42" presetClass="path" presetSubtype="0" accel="50000" decel="50000" fill="hold" grpId="4" nodeType="withEffect">
                                  <p:stCondLst>
                                    <p:cond delay="0"/>
                                  </p:stCondLst>
                                  <p:childTnLst>
                                    <p:animMotion origin="layout" path="M -0.18316 -0.00416 L -0.41945 0.00624 " pathEditMode="relative" rAng="0" ptsTypes="AA">
                                      <p:cBhvr>
                                        <p:cTn id="70" dur="2000" fill="hold"/>
                                        <p:tgtEl>
                                          <p:spTgt spid="14"/>
                                        </p:tgtEl>
                                        <p:attrNameLst>
                                          <p:attrName>ppt_x</p:attrName>
                                          <p:attrName>ppt_y</p:attrName>
                                        </p:attrNameLst>
                                      </p:cBhvr>
                                      <p:rCtr x="-11823" y="509"/>
                                    </p:animMotion>
                                  </p:childTnLst>
                                </p:cTn>
                              </p:par>
                              <p:par>
                                <p:cTn id="71" presetID="8" presetClass="emph" presetSubtype="0" fill="hold" grpId="2" nodeType="withEffect">
                                  <p:stCondLst>
                                    <p:cond delay="500"/>
                                  </p:stCondLst>
                                  <p:childTnLst>
                                    <p:animRot by="2700000">
                                      <p:cBhvr>
                                        <p:cTn id="72" dur="1000" fill="hold"/>
                                        <p:tgtEl>
                                          <p:spTgt spid="14"/>
                                        </p:tgtEl>
                                        <p:attrNameLst>
                                          <p:attrName>r</p:attrName>
                                        </p:attrNameLst>
                                      </p:cBhvr>
                                    </p:animRot>
                                  </p:childTnLst>
                                </p:cTn>
                              </p:par>
                              <p:par>
                                <p:cTn id="73" presetID="22" presetClass="entr" presetSubtype="2" fill="hold" grpId="0" nodeType="withEffect">
                                  <p:stCondLst>
                                    <p:cond delay="1000"/>
                                  </p:stCondLst>
                                  <p:childTnLst>
                                    <p:set>
                                      <p:cBhvr>
                                        <p:cTn id="74" dur="1" fill="hold">
                                          <p:stCondLst>
                                            <p:cond delay="0"/>
                                          </p:stCondLst>
                                        </p:cTn>
                                        <p:tgtEl>
                                          <p:spTgt spid="19"/>
                                        </p:tgtEl>
                                        <p:attrNameLst>
                                          <p:attrName>style.visibility</p:attrName>
                                        </p:attrNameLst>
                                      </p:cBhvr>
                                      <p:to>
                                        <p:strVal val="visible"/>
                                      </p:to>
                                    </p:set>
                                    <p:animEffect transition="in" filter="wipe(right)">
                                      <p:cBhvr>
                                        <p:cTn id="75" dur="1000"/>
                                        <p:tgtEl>
                                          <p:spTgt spid="19"/>
                                        </p:tgtEl>
                                      </p:cBhvr>
                                    </p:animEffect>
                                  </p:childTnLst>
                                </p:cTn>
                              </p:par>
                              <p:par>
                                <p:cTn id="76" presetID="10" presetClass="exit" presetSubtype="0" fill="hold" nodeType="withEffect">
                                  <p:stCondLst>
                                    <p:cond delay="1000"/>
                                  </p:stCondLst>
                                  <p:childTnLst>
                                    <p:animEffect transition="out" filter="fade">
                                      <p:cBhvr>
                                        <p:cTn id="77" dur="1000"/>
                                        <p:tgtEl>
                                          <p:spTgt spid="10"/>
                                        </p:tgtEl>
                                      </p:cBhvr>
                                    </p:animEffect>
                                    <p:set>
                                      <p:cBhvr>
                                        <p:cTn id="78" dur="1" fill="hold">
                                          <p:stCondLst>
                                            <p:cond delay="999"/>
                                          </p:stCondLst>
                                        </p:cTn>
                                        <p:tgtEl>
                                          <p:spTgt spid="10"/>
                                        </p:tgtEl>
                                        <p:attrNameLst>
                                          <p:attrName>style.visibility</p:attrName>
                                        </p:attrNameLst>
                                      </p:cBhvr>
                                      <p:to>
                                        <p:strVal val="hidden"/>
                                      </p:to>
                                    </p:set>
                                  </p:childTnLst>
                                </p:cTn>
                              </p:par>
                              <p:par>
                                <p:cTn id="79" presetID="10" presetClass="entr" presetSubtype="0" fill="hold" nodeType="withEffect">
                                  <p:stCondLst>
                                    <p:cond delay="1000"/>
                                  </p:stCondLst>
                                  <p:childTnLst>
                                    <p:set>
                                      <p:cBhvr>
                                        <p:cTn id="80" dur="1" fill="hold">
                                          <p:stCondLst>
                                            <p:cond delay="0"/>
                                          </p:stCondLst>
                                        </p:cTn>
                                        <p:tgtEl>
                                          <p:spTgt spid="13"/>
                                        </p:tgtEl>
                                        <p:attrNameLst>
                                          <p:attrName>style.visibility</p:attrName>
                                        </p:attrNameLst>
                                      </p:cBhvr>
                                      <p:to>
                                        <p:strVal val="visible"/>
                                      </p:to>
                                    </p:set>
                                    <p:animEffect transition="in" filter="fade">
                                      <p:cBhvr>
                                        <p:cTn id="81"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8" grpId="1" animBg="1"/>
      <p:bldP spid="8" grpId="2" animBg="1"/>
      <p:bldP spid="8" grpId="3" animBg="1"/>
      <p:bldP spid="8" grpId="4" animBg="1"/>
      <p:bldP spid="9" grpId="0" animBg="1"/>
      <p:bldP spid="11" grpId="0" animBg="1"/>
      <p:bldP spid="12" grpId="0" animBg="1"/>
      <p:bldP spid="14" grpId="0" animBg="1"/>
      <p:bldP spid="14" grpId="1" animBg="1"/>
      <p:bldP spid="14" grpId="2" animBg="1"/>
      <p:bldP spid="14" grpId="3" animBg="1"/>
      <p:bldP spid="14" grpId="4" animBg="1"/>
      <p:bldP spid="15" grpId="0" animBg="1"/>
      <p:bldP spid="16" grpId="0" animBg="1"/>
      <p:bldP spid="17" grpId="0" animBg="1"/>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smtClean="0"/>
              <a:t>2-2-7. </a:t>
            </a:r>
            <a:r>
              <a:rPr lang="ja-JP" altLang="en-US" sz="3600" dirty="0" smtClean="0"/>
              <a:t>プリペイド</a:t>
            </a:r>
            <a:r>
              <a:rPr lang="ja-JP" altLang="en-US" sz="3600" dirty="0"/>
              <a:t>・</a:t>
            </a:r>
            <a:r>
              <a:rPr lang="ja-JP" altLang="en-US" sz="3600" dirty="0" smtClean="0"/>
              <a:t>カードでの弁済（</a:t>
            </a:r>
            <a:r>
              <a:rPr lang="en-US" altLang="ja-JP" sz="3600" dirty="0" smtClean="0"/>
              <a:t>1/2</a:t>
            </a:r>
            <a:r>
              <a:rPr lang="ja-JP" altLang="en-US" sz="3600" dirty="0" smtClean="0"/>
              <a:t>）</a:t>
            </a:r>
            <a:r>
              <a:rPr lang="en-US" altLang="ja-JP" sz="3600" dirty="0" smtClean="0"/>
              <a:t/>
            </a:r>
            <a:br>
              <a:rPr lang="en-US" altLang="ja-JP" sz="3600" dirty="0" smtClean="0"/>
            </a:br>
            <a:r>
              <a:rPr lang="ja-JP" altLang="en-US" sz="3200" dirty="0" smtClean="0"/>
              <a:t>債務引受説</a:t>
            </a:r>
            <a:endParaRPr kumimoji="1" lang="ja-JP" altLang="en-US" sz="1800"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9" name="円弧 8"/>
          <p:cNvSpPr/>
          <p:nvPr/>
        </p:nvSpPr>
        <p:spPr>
          <a:xfrm>
            <a:off x="6516216" y="2360170"/>
            <a:ext cx="1362576" cy="2653006"/>
          </a:xfrm>
          <a:prstGeom prst="arc">
            <a:avLst>
              <a:gd name="adj1" fmla="val 16360294"/>
              <a:gd name="adj2" fmla="val 5147459"/>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①</a:t>
            </a:r>
            <a:endParaRPr kumimoji="1" lang="en-US" altLang="ja-JP" dirty="0" smtClean="0"/>
          </a:p>
          <a:p>
            <a:pPr algn="ctr"/>
            <a:r>
              <a:rPr lang="ja-JP" altLang="en-US" dirty="0" smtClean="0"/>
              <a:t>預託金支払</a:t>
            </a:r>
            <a:endParaRPr kumimoji="1" lang="ja-JP" altLang="en-US" dirty="0"/>
          </a:p>
        </p:txBody>
      </p:sp>
      <p:sp>
        <p:nvSpPr>
          <p:cNvPr id="10" name="左矢印 9"/>
          <p:cNvSpPr/>
          <p:nvPr/>
        </p:nvSpPr>
        <p:spPr>
          <a:xfrm flipH="1">
            <a:off x="3778599" y="1652494"/>
            <a:ext cx="1441473" cy="645046"/>
          </a:xfrm>
          <a:prstGeom prst="leftArrow">
            <a:avLst/>
          </a:prstGeom>
          <a:ln>
            <a:solidFill>
              <a:srgbClr val="92D050"/>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代金債権</a:t>
            </a:r>
            <a:endParaRPr kumimoji="1" lang="ja-JP" altLang="en-US" dirty="0"/>
          </a:p>
        </p:txBody>
      </p:sp>
      <p:sp>
        <p:nvSpPr>
          <p:cNvPr id="11" name="左矢印 10"/>
          <p:cNvSpPr/>
          <p:nvPr/>
        </p:nvSpPr>
        <p:spPr>
          <a:xfrm flipH="1">
            <a:off x="1691679" y="1652494"/>
            <a:ext cx="3475201" cy="645046"/>
          </a:xfrm>
          <a:prstGeom prst="leftArrow">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r"/>
            <a:r>
              <a:rPr kumimoji="1" lang="ja-JP" altLang="en-US" dirty="0" smtClean="0"/>
              <a:t>代金債権</a:t>
            </a:r>
            <a:endParaRPr kumimoji="1" lang="ja-JP" altLang="en-US" dirty="0"/>
          </a:p>
        </p:txBody>
      </p:sp>
      <p:sp>
        <p:nvSpPr>
          <p:cNvPr id="12" name="円/楕円 11"/>
          <p:cNvSpPr/>
          <p:nvPr/>
        </p:nvSpPr>
        <p:spPr>
          <a:xfrm>
            <a:off x="1345926" y="1556792"/>
            <a:ext cx="2578002" cy="878498"/>
          </a:xfrm>
          <a:prstGeom prst="ellipse">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売主</a:t>
            </a:r>
            <a:r>
              <a:rPr kumimoji="1" lang="en-US" altLang="ja-JP" dirty="0" smtClean="0"/>
              <a:t/>
            </a:r>
            <a:br>
              <a:rPr kumimoji="1" lang="en-US" altLang="ja-JP" dirty="0" smtClean="0"/>
            </a:br>
            <a:r>
              <a:rPr kumimoji="1" lang="ja-JP" altLang="en-US" dirty="0" smtClean="0"/>
              <a:t>（受益者）</a:t>
            </a:r>
            <a:endParaRPr kumimoji="1" lang="ja-JP" altLang="en-US" dirty="0"/>
          </a:p>
        </p:txBody>
      </p:sp>
      <p:sp>
        <p:nvSpPr>
          <p:cNvPr id="13" name="円/楕円 12"/>
          <p:cNvSpPr/>
          <p:nvPr/>
        </p:nvSpPr>
        <p:spPr>
          <a:xfrm>
            <a:off x="5162350" y="4854758"/>
            <a:ext cx="2578002" cy="87849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カード発行会社</a:t>
            </a:r>
            <a:r>
              <a:rPr kumimoji="1" lang="en-US" altLang="ja-JP" sz="1600" dirty="0" smtClean="0"/>
              <a:t/>
            </a:r>
            <a:br>
              <a:rPr kumimoji="1" lang="en-US" altLang="ja-JP" sz="1600" dirty="0" smtClean="0"/>
            </a:br>
            <a:r>
              <a:rPr kumimoji="1" lang="ja-JP" altLang="en-US" sz="1600" dirty="0" smtClean="0"/>
              <a:t>（諾約者）</a:t>
            </a:r>
            <a:endParaRPr kumimoji="1" lang="ja-JP" altLang="en-US" sz="1600" dirty="0"/>
          </a:p>
        </p:txBody>
      </p:sp>
      <p:sp>
        <p:nvSpPr>
          <p:cNvPr id="14" name="円/楕円 13"/>
          <p:cNvSpPr/>
          <p:nvPr/>
        </p:nvSpPr>
        <p:spPr>
          <a:xfrm>
            <a:off x="5162350" y="1576723"/>
            <a:ext cx="2578002" cy="87849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カード利用者</a:t>
            </a:r>
            <a:endParaRPr lang="en-US" altLang="ja-JP" dirty="0" smtClean="0"/>
          </a:p>
          <a:p>
            <a:pPr algn="ctr"/>
            <a:r>
              <a:rPr kumimoji="1" lang="ja-JP" altLang="en-US" dirty="0" smtClean="0"/>
              <a:t>買主（要約者）</a:t>
            </a:r>
            <a:endParaRPr kumimoji="1" lang="ja-JP" altLang="en-US" dirty="0"/>
          </a:p>
        </p:txBody>
      </p:sp>
      <p:sp>
        <p:nvSpPr>
          <p:cNvPr id="17" name="円弧 16"/>
          <p:cNvSpPr/>
          <p:nvPr/>
        </p:nvSpPr>
        <p:spPr>
          <a:xfrm>
            <a:off x="3779912" y="2132856"/>
            <a:ext cx="1224136" cy="1728192"/>
          </a:xfrm>
          <a:prstGeom prst="arc">
            <a:avLst>
              <a:gd name="adj1" fmla="val 16200000"/>
              <a:gd name="adj2" fmla="val 4174674"/>
            </a:avLst>
          </a:prstGeom>
          <a:ln w="38100">
            <a:solidFill>
              <a:schemeClr val="accent1"/>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②債務引受</a:t>
            </a:r>
            <a:endParaRPr kumimoji="1" lang="ja-JP" altLang="en-US" dirty="0"/>
          </a:p>
        </p:txBody>
      </p:sp>
      <p:sp>
        <p:nvSpPr>
          <p:cNvPr id="18" name="テキスト ボックス 17"/>
          <p:cNvSpPr txBox="1"/>
          <p:nvPr/>
        </p:nvSpPr>
        <p:spPr>
          <a:xfrm>
            <a:off x="396849" y="2860481"/>
            <a:ext cx="3455071" cy="2800767"/>
          </a:xfrm>
          <a:prstGeom prst="rect">
            <a:avLst/>
          </a:prstGeom>
          <a:noFill/>
        </p:spPr>
        <p:txBody>
          <a:bodyPr wrap="square" rtlCol="0">
            <a:spAutoFit/>
          </a:bodyPr>
          <a:lstStyle/>
          <a:p>
            <a:r>
              <a:rPr lang="ja-JP" altLang="en-US" sz="1600" b="1" dirty="0"/>
              <a:t>資金決済に関する</a:t>
            </a:r>
            <a:r>
              <a:rPr lang="ja-JP" altLang="en-US" sz="1600" b="1" dirty="0" smtClean="0"/>
              <a:t>法律</a:t>
            </a:r>
            <a:endParaRPr lang="en-US" altLang="ja-JP" sz="1600" b="1" dirty="0" smtClean="0"/>
          </a:p>
          <a:p>
            <a:r>
              <a:rPr lang="ja-JP" altLang="en-US" sz="1600" b="1" dirty="0" smtClean="0"/>
              <a:t>第</a:t>
            </a:r>
            <a:r>
              <a:rPr lang="en-US" altLang="ja-JP" sz="1600" b="1" dirty="0" smtClean="0"/>
              <a:t>20</a:t>
            </a:r>
            <a:r>
              <a:rPr lang="ja-JP" altLang="en-US" sz="1600" b="1" dirty="0" smtClean="0"/>
              <a:t>条</a:t>
            </a:r>
            <a:endParaRPr lang="en-US" altLang="ja-JP" sz="1600" b="1" dirty="0" smtClean="0"/>
          </a:p>
          <a:p>
            <a:r>
              <a:rPr lang="ja-JP" altLang="en-US" sz="1600" dirty="0" smtClean="0"/>
              <a:t>②</a:t>
            </a:r>
            <a:r>
              <a:rPr lang="ja-JP" altLang="en-US" sz="1600" dirty="0"/>
              <a:t>前払式支払手段発行者</a:t>
            </a:r>
            <a:r>
              <a:rPr lang="ja-JP" altLang="en-US" sz="1600" dirty="0" smtClean="0"/>
              <a:t>は，前項</a:t>
            </a:r>
            <a:r>
              <a:rPr lang="ja-JP" altLang="en-US" sz="1600" dirty="0"/>
              <a:t>各号に掲げる場合を</a:t>
            </a:r>
            <a:r>
              <a:rPr lang="ja-JP" altLang="en-US" sz="1600" dirty="0" smtClean="0"/>
              <a:t>除き，その</a:t>
            </a:r>
            <a:r>
              <a:rPr lang="ja-JP" altLang="en-US" sz="1600" dirty="0"/>
              <a:t>発行する前払式支払手段に</a:t>
            </a:r>
            <a:r>
              <a:rPr lang="ja-JP" altLang="en-US" sz="1600" dirty="0" smtClean="0"/>
              <a:t>ついて，</a:t>
            </a:r>
            <a:r>
              <a:rPr lang="ja-JP" altLang="en-US" sz="1600" b="1" dirty="0" smtClean="0"/>
              <a:t>保有者</a:t>
            </a:r>
            <a:r>
              <a:rPr lang="ja-JP" altLang="en-US" sz="1600" b="1" dirty="0"/>
              <a:t>に払戻しをしてはならない</a:t>
            </a:r>
            <a:r>
              <a:rPr lang="ja-JP" altLang="en-US" sz="1600" dirty="0" smtClean="0"/>
              <a:t>。</a:t>
            </a:r>
            <a:endParaRPr lang="en-US" altLang="ja-JP" sz="1600" dirty="0" smtClean="0"/>
          </a:p>
          <a:p>
            <a:r>
              <a:rPr lang="ja-JP" altLang="en-US" sz="1600" dirty="0" smtClean="0"/>
              <a:t>ただし，払戻</a:t>
            </a:r>
            <a:r>
              <a:rPr lang="ja-JP" altLang="en-US" sz="1600" dirty="0"/>
              <a:t>金額が少額である場合その他の前払式支払手段の発行の業務の健全な運営に支障が生ずるおそれがない場合として内閣府令で定める場合</a:t>
            </a:r>
            <a:r>
              <a:rPr lang="ja-JP" altLang="en-US" sz="1600" dirty="0" smtClean="0"/>
              <a:t>は，</a:t>
            </a:r>
            <a:r>
              <a:rPr lang="ja-JP" altLang="en-US" sz="1600" b="1" dirty="0" smtClean="0">
                <a:solidFill>
                  <a:srgbClr val="FF0000"/>
                </a:solidFill>
              </a:rPr>
              <a:t>この</a:t>
            </a:r>
            <a:r>
              <a:rPr lang="ja-JP" altLang="en-US" sz="1600" b="1" dirty="0">
                <a:solidFill>
                  <a:srgbClr val="FF0000"/>
                </a:solidFill>
              </a:rPr>
              <a:t>限りでない</a:t>
            </a:r>
            <a:r>
              <a:rPr lang="ja-JP" altLang="en-US" sz="1600" dirty="0"/>
              <a:t>。</a:t>
            </a:r>
            <a:endParaRPr kumimoji="1" lang="ja-JP" altLang="en-US" sz="1600" dirty="0"/>
          </a:p>
        </p:txBody>
      </p:sp>
    </p:spTree>
    <p:extLst>
      <p:ext uri="{BB962C8B-B14F-4D97-AF65-F5344CB8AC3E}">
        <p14:creationId xmlns:p14="http://schemas.microsoft.com/office/powerpoint/2010/main" val="6462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par>
                          <p:cTn id="23" fill="hold">
                            <p:stCondLst>
                              <p:cond delay="500"/>
                            </p:stCondLst>
                            <p:childTnLst>
                              <p:par>
                                <p:cTn id="24" presetID="22" presetClass="entr" presetSubtype="8" fill="hold" grpId="0" nodeType="afterEffect">
                                  <p:stCondLst>
                                    <p:cond delay="25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par>
                                <p:cTn id="27" presetID="22" presetClass="entr" presetSubtype="8" fill="hold" grpId="0" nodeType="withEffect">
                                  <p:stCondLst>
                                    <p:cond delay="25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500"/>
                                        <p:tgtEl>
                                          <p:spTgt spid="10"/>
                                        </p:tgtEl>
                                      </p:cBhvr>
                                    </p:animEffect>
                                  </p:childTnLst>
                                </p:cTn>
                              </p:par>
                              <p:par>
                                <p:cTn id="30" presetID="27" presetClass="emph" presetSubtype="0" repeatCount="3000" fill="remove" grpId="1" nodeType="withEffect">
                                  <p:stCondLst>
                                    <p:cond delay="0"/>
                                  </p:stCondLst>
                                  <p:childTnLst>
                                    <p:animClr clrSpc="rgb" dir="cw">
                                      <p:cBhvr override="childStyle">
                                        <p:cTn id="31" dur="250" autoRev="1" fill="remove"/>
                                        <p:tgtEl>
                                          <p:spTgt spid="11"/>
                                        </p:tgtEl>
                                        <p:attrNameLst>
                                          <p:attrName>style.color</p:attrName>
                                        </p:attrNameLst>
                                      </p:cBhvr>
                                      <p:to>
                                        <a:schemeClr val="bg1"/>
                                      </p:to>
                                    </p:animClr>
                                    <p:animClr clrSpc="rgb" dir="cw">
                                      <p:cBhvr>
                                        <p:cTn id="32" dur="250" autoRev="1" fill="remove"/>
                                        <p:tgtEl>
                                          <p:spTgt spid="11"/>
                                        </p:tgtEl>
                                        <p:attrNameLst>
                                          <p:attrName>fillcolor</p:attrName>
                                        </p:attrNameLst>
                                      </p:cBhvr>
                                      <p:to>
                                        <a:schemeClr val="bg1"/>
                                      </p:to>
                                    </p:animClr>
                                    <p:set>
                                      <p:cBhvr>
                                        <p:cTn id="33" dur="250" autoRev="1" fill="remove"/>
                                        <p:tgtEl>
                                          <p:spTgt spid="11"/>
                                        </p:tgtEl>
                                        <p:attrNameLst>
                                          <p:attrName>fill.type</p:attrName>
                                        </p:attrNameLst>
                                      </p:cBhvr>
                                      <p:to>
                                        <p:strVal val="solid"/>
                                      </p:to>
                                    </p:set>
                                    <p:set>
                                      <p:cBhvr>
                                        <p:cTn id="34" dur="250" autoRev="1" fill="remove"/>
                                        <p:tgtEl>
                                          <p:spTgt spid="11"/>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2" nodeType="clickEffect">
                                  <p:stCondLst>
                                    <p:cond delay="0"/>
                                  </p:stCondLst>
                                  <p:childTnLst>
                                    <p:animMotion origin="layout" path="M 5.55112E-17 -2.96296E-6 L 0.10139 0.25394 " pathEditMode="relative" rAng="0" ptsTypes="AA">
                                      <p:cBhvr>
                                        <p:cTn id="38" dur="2000" fill="hold"/>
                                        <p:tgtEl>
                                          <p:spTgt spid="11"/>
                                        </p:tgtEl>
                                        <p:attrNameLst>
                                          <p:attrName>ppt_x</p:attrName>
                                          <p:attrName>ppt_y</p:attrName>
                                        </p:attrNameLst>
                                      </p:cBhvr>
                                      <p:rCtr x="5069" y="12685"/>
                                    </p:animMotion>
                                  </p:childTnLst>
                                </p:cTn>
                              </p:par>
                              <p:par>
                                <p:cTn id="39" presetID="8" presetClass="emph" presetSubtype="0" fill="hold" grpId="3" nodeType="withEffect">
                                  <p:stCondLst>
                                    <p:cond delay="0"/>
                                  </p:stCondLst>
                                  <p:childTnLst>
                                    <p:animRot by="2700000">
                                      <p:cBhvr>
                                        <p:cTn id="40" dur="2000" fill="hold"/>
                                        <p:tgtEl>
                                          <p:spTgt spid="11"/>
                                        </p:tgtEl>
                                        <p:attrNameLst>
                                          <p:attrName>r</p:attrName>
                                        </p:attrNameLst>
                                      </p:cBhvr>
                                    </p:animRot>
                                  </p:childTnLst>
                                </p:cTn>
                              </p:par>
                              <p:par>
                                <p:cTn id="41" presetID="22" presetClass="entr" presetSubtype="1" fill="hold" grpId="0" nodeType="withEffect">
                                  <p:stCondLst>
                                    <p:cond delay="1000"/>
                                  </p:stCondLst>
                                  <p:childTnLst>
                                    <p:set>
                                      <p:cBhvr>
                                        <p:cTn id="42" dur="1" fill="hold">
                                          <p:stCondLst>
                                            <p:cond delay="0"/>
                                          </p:stCondLst>
                                        </p:cTn>
                                        <p:tgtEl>
                                          <p:spTgt spid="17"/>
                                        </p:tgtEl>
                                        <p:attrNameLst>
                                          <p:attrName>style.visibility</p:attrName>
                                        </p:attrNameLst>
                                      </p:cBhvr>
                                      <p:to>
                                        <p:strVal val="visible"/>
                                      </p:to>
                                    </p:set>
                                    <p:animEffect transition="in" filter="wipe(up)">
                                      <p:cBhvr>
                                        <p:cTn id="43" dur="1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8">
                                            <p:txEl>
                                              <p:pRg st="0" end="0"/>
                                            </p:txEl>
                                          </p:spTgt>
                                        </p:tgtEl>
                                        <p:attrNameLst>
                                          <p:attrName>style.visibility</p:attrName>
                                        </p:attrNameLst>
                                      </p:cBhvr>
                                      <p:to>
                                        <p:strVal val="visible"/>
                                      </p:to>
                                    </p:set>
                                    <p:animEffect transition="in" filter="wipe(up)">
                                      <p:cBhvr>
                                        <p:cTn id="48" dur="1500"/>
                                        <p:tgtEl>
                                          <p:spTgt spid="18">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18">
                                            <p:txEl>
                                              <p:pRg st="1" end="1"/>
                                            </p:txEl>
                                          </p:spTgt>
                                        </p:tgtEl>
                                        <p:attrNameLst>
                                          <p:attrName>style.visibility</p:attrName>
                                        </p:attrNameLst>
                                      </p:cBhvr>
                                      <p:to>
                                        <p:strVal val="visible"/>
                                      </p:to>
                                    </p:set>
                                    <p:animEffect transition="in" filter="wipe(up)">
                                      <p:cBhvr>
                                        <p:cTn id="53" dur="1500"/>
                                        <p:tgtEl>
                                          <p:spTgt spid="18">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18">
                                            <p:txEl>
                                              <p:pRg st="2" end="2"/>
                                            </p:txEl>
                                          </p:spTgt>
                                        </p:tgtEl>
                                        <p:attrNameLst>
                                          <p:attrName>style.visibility</p:attrName>
                                        </p:attrNameLst>
                                      </p:cBhvr>
                                      <p:to>
                                        <p:strVal val="visible"/>
                                      </p:to>
                                    </p:set>
                                    <p:animEffect transition="in" filter="wipe(up)">
                                      <p:cBhvr>
                                        <p:cTn id="58" dur="1500"/>
                                        <p:tgtEl>
                                          <p:spTgt spid="18">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18">
                                            <p:txEl>
                                              <p:pRg st="3" end="3"/>
                                            </p:txEl>
                                          </p:spTgt>
                                        </p:tgtEl>
                                        <p:attrNameLst>
                                          <p:attrName>style.visibility</p:attrName>
                                        </p:attrNameLst>
                                      </p:cBhvr>
                                      <p:to>
                                        <p:strVal val="visible"/>
                                      </p:to>
                                    </p:set>
                                    <p:animEffect transition="in" filter="wipe(up)">
                                      <p:cBhvr>
                                        <p:cTn id="63" dur="15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1" grpId="1" animBg="1"/>
      <p:bldP spid="11" grpId="2" animBg="1"/>
      <p:bldP spid="11" grpId="3" animBg="1"/>
      <p:bldP spid="12" grpId="0" animBg="1"/>
      <p:bldP spid="13" grpId="0" animBg="1"/>
      <p:bldP spid="14" grpId="0" animBg="1"/>
      <p:bldP spid="17" grpId="0" animBg="1"/>
      <p:bldP spid="1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smtClean="0"/>
              <a:t>2-2-8. </a:t>
            </a:r>
            <a:r>
              <a:rPr lang="ja-JP" altLang="en-US" sz="3600" dirty="0" smtClean="0"/>
              <a:t>プリペイド</a:t>
            </a:r>
            <a:r>
              <a:rPr lang="ja-JP" altLang="en-US" sz="3600" dirty="0"/>
              <a:t>・</a:t>
            </a:r>
            <a:r>
              <a:rPr lang="ja-JP" altLang="en-US" sz="3600" dirty="0" smtClean="0"/>
              <a:t>カードでの弁済（</a:t>
            </a:r>
            <a:r>
              <a:rPr lang="en-US" altLang="ja-JP" sz="3600" dirty="0" smtClean="0"/>
              <a:t>2/2</a:t>
            </a:r>
            <a:r>
              <a:rPr lang="ja-JP" altLang="en-US" sz="3600" dirty="0" smtClean="0"/>
              <a:t>）</a:t>
            </a:r>
            <a:r>
              <a:rPr lang="en-US" altLang="ja-JP" sz="3600" dirty="0" smtClean="0"/>
              <a:t/>
            </a:r>
            <a:br>
              <a:rPr lang="en-US" altLang="ja-JP" sz="3600" dirty="0" smtClean="0"/>
            </a:br>
            <a:r>
              <a:rPr lang="ja-JP" altLang="en-US" sz="2800" dirty="0" smtClean="0"/>
              <a:t>債権譲渡説（人的抗弁つき）</a:t>
            </a:r>
            <a:endParaRPr kumimoji="1" lang="ja-JP" altLang="en-US" sz="1800"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
        <p:nvSpPr>
          <p:cNvPr id="6" name="下矢印 5"/>
          <p:cNvSpPr/>
          <p:nvPr/>
        </p:nvSpPr>
        <p:spPr>
          <a:xfrm>
            <a:off x="6003851" y="2455221"/>
            <a:ext cx="944413" cy="2399536"/>
          </a:xfrm>
          <a:prstGeom prst="downArrow">
            <a:avLst/>
          </a:prstGeom>
          <a:noFill/>
          <a:ln>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預託金返還請求</a:t>
            </a:r>
            <a:endParaRPr kumimoji="1" lang="en-US" altLang="ja-JP" b="1" dirty="0" smtClean="0">
              <a:solidFill>
                <a:schemeClr val="tx1"/>
              </a:solidFill>
            </a:endParaRPr>
          </a:p>
          <a:p>
            <a:pPr algn="ctr"/>
            <a:r>
              <a:rPr lang="ja-JP" altLang="en-US" b="1" dirty="0">
                <a:solidFill>
                  <a:schemeClr val="tx1"/>
                </a:solidFill>
              </a:rPr>
              <a:t>権</a:t>
            </a:r>
            <a:endParaRPr kumimoji="1" lang="ja-JP" altLang="en-US" b="1" dirty="0">
              <a:solidFill>
                <a:schemeClr val="tx1"/>
              </a:solidFill>
            </a:endParaRPr>
          </a:p>
        </p:txBody>
      </p:sp>
      <p:sp>
        <p:nvSpPr>
          <p:cNvPr id="7" name="円弧 6"/>
          <p:cNvSpPr/>
          <p:nvPr/>
        </p:nvSpPr>
        <p:spPr>
          <a:xfrm>
            <a:off x="3778599" y="2627552"/>
            <a:ext cx="2521592" cy="1737552"/>
          </a:xfrm>
          <a:prstGeom prst="arc">
            <a:avLst>
              <a:gd name="adj1" fmla="val 11655673"/>
              <a:gd name="adj2" fmla="val 20926572"/>
            </a:avLst>
          </a:prstGeom>
          <a:ln w="38100">
            <a:solidFill>
              <a:schemeClr val="accent6"/>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tLang="ja-JP" dirty="0" smtClean="0"/>
          </a:p>
          <a:p>
            <a:pPr algn="ctr"/>
            <a:r>
              <a:rPr lang="ja-JP" altLang="en-US" dirty="0" smtClean="0"/>
              <a:t>債権譲渡</a:t>
            </a:r>
            <a:endParaRPr lang="en-US" altLang="ja-JP" dirty="0"/>
          </a:p>
        </p:txBody>
      </p:sp>
      <p:sp>
        <p:nvSpPr>
          <p:cNvPr id="8" name="下矢印 7"/>
          <p:cNvSpPr/>
          <p:nvPr/>
        </p:nvSpPr>
        <p:spPr>
          <a:xfrm>
            <a:off x="5979145" y="1971804"/>
            <a:ext cx="944413" cy="3761452"/>
          </a:xfrm>
          <a:prstGeom prst="downArrow">
            <a:avLst/>
          </a:prstGeom>
          <a:solidFill>
            <a:srgbClr val="FFFFCC"/>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預託金返還請求</a:t>
            </a:r>
            <a:endParaRPr kumimoji="1" lang="en-US" altLang="ja-JP" b="1" dirty="0" smtClean="0">
              <a:solidFill>
                <a:schemeClr val="tx1"/>
              </a:solidFill>
            </a:endParaRPr>
          </a:p>
          <a:p>
            <a:pPr algn="ctr"/>
            <a:r>
              <a:rPr lang="ja-JP" altLang="en-US" b="1" dirty="0">
                <a:solidFill>
                  <a:schemeClr val="tx1"/>
                </a:solidFill>
              </a:rPr>
              <a:t>権</a:t>
            </a:r>
            <a:endParaRPr kumimoji="1" lang="ja-JP" altLang="en-US" b="1" dirty="0">
              <a:solidFill>
                <a:schemeClr val="tx1"/>
              </a:solidFill>
            </a:endParaRPr>
          </a:p>
        </p:txBody>
      </p:sp>
      <p:sp>
        <p:nvSpPr>
          <p:cNvPr id="9" name="円弧 8"/>
          <p:cNvSpPr/>
          <p:nvPr/>
        </p:nvSpPr>
        <p:spPr>
          <a:xfrm>
            <a:off x="6516216" y="2360170"/>
            <a:ext cx="1362576" cy="2653006"/>
          </a:xfrm>
          <a:prstGeom prst="arc">
            <a:avLst>
              <a:gd name="adj1" fmla="val 16360294"/>
              <a:gd name="adj2" fmla="val 5147459"/>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①</a:t>
            </a:r>
            <a:endParaRPr kumimoji="1" lang="en-US" altLang="ja-JP" dirty="0" smtClean="0"/>
          </a:p>
          <a:p>
            <a:pPr algn="ctr"/>
            <a:r>
              <a:rPr lang="ja-JP" altLang="en-US" dirty="0" smtClean="0"/>
              <a:t>預託金支払</a:t>
            </a:r>
            <a:endParaRPr kumimoji="1" lang="ja-JP" altLang="en-US" dirty="0"/>
          </a:p>
        </p:txBody>
      </p:sp>
      <p:sp>
        <p:nvSpPr>
          <p:cNvPr id="10" name="左矢印 9"/>
          <p:cNvSpPr/>
          <p:nvPr/>
        </p:nvSpPr>
        <p:spPr>
          <a:xfrm flipH="1">
            <a:off x="3778599" y="1652494"/>
            <a:ext cx="1441473" cy="645046"/>
          </a:xfrm>
          <a:prstGeom prst="leftArrow">
            <a:avLst/>
          </a:prstGeom>
          <a:ln>
            <a:solidFill>
              <a:srgbClr val="92D050"/>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代金債権</a:t>
            </a:r>
            <a:endParaRPr kumimoji="1" lang="ja-JP" altLang="en-US" dirty="0"/>
          </a:p>
        </p:txBody>
      </p:sp>
      <p:sp>
        <p:nvSpPr>
          <p:cNvPr id="11" name="左矢印 10"/>
          <p:cNvSpPr/>
          <p:nvPr/>
        </p:nvSpPr>
        <p:spPr>
          <a:xfrm flipH="1">
            <a:off x="2915816" y="1652494"/>
            <a:ext cx="2251065" cy="645046"/>
          </a:xfrm>
          <a:prstGeom prst="leftArrow">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代金　債権</a:t>
            </a:r>
            <a:endParaRPr kumimoji="1" lang="ja-JP" altLang="en-US" dirty="0"/>
          </a:p>
        </p:txBody>
      </p:sp>
      <p:sp>
        <p:nvSpPr>
          <p:cNvPr id="12" name="円/楕円 11"/>
          <p:cNvSpPr/>
          <p:nvPr/>
        </p:nvSpPr>
        <p:spPr>
          <a:xfrm>
            <a:off x="1345926" y="1556792"/>
            <a:ext cx="2578002" cy="878498"/>
          </a:xfrm>
          <a:prstGeom prst="ellipse">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売主</a:t>
            </a:r>
            <a:r>
              <a:rPr kumimoji="1" lang="en-US" altLang="ja-JP" dirty="0" smtClean="0"/>
              <a:t/>
            </a:r>
            <a:br>
              <a:rPr kumimoji="1" lang="en-US" altLang="ja-JP" dirty="0" smtClean="0"/>
            </a:br>
            <a:r>
              <a:rPr kumimoji="1" lang="ja-JP" altLang="en-US" dirty="0" smtClean="0"/>
              <a:t>（受益者）</a:t>
            </a:r>
            <a:endParaRPr kumimoji="1" lang="ja-JP" altLang="en-US" dirty="0"/>
          </a:p>
        </p:txBody>
      </p:sp>
      <p:sp>
        <p:nvSpPr>
          <p:cNvPr id="13" name="円/楕円 12"/>
          <p:cNvSpPr/>
          <p:nvPr/>
        </p:nvSpPr>
        <p:spPr>
          <a:xfrm>
            <a:off x="5162350" y="4854758"/>
            <a:ext cx="2578002" cy="87849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600" dirty="0" smtClean="0"/>
              <a:t>カード発行会社</a:t>
            </a:r>
            <a:r>
              <a:rPr kumimoji="1" lang="en-US" altLang="ja-JP" sz="1600" dirty="0" smtClean="0"/>
              <a:t/>
            </a:r>
            <a:br>
              <a:rPr kumimoji="1" lang="en-US" altLang="ja-JP" sz="1600" dirty="0" smtClean="0"/>
            </a:br>
            <a:r>
              <a:rPr kumimoji="1" lang="ja-JP" altLang="en-US" sz="1600" dirty="0" smtClean="0"/>
              <a:t>（諾約者）</a:t>
            </a:r>
            <a:endParaRPr kumimoji="1" lang="ja-JP" altLang="en-US" sz="1600" dirty="0"/>
          </a:p>
        </p:txBody>
      </p:sp>
      <p:sp>
        <p:nvSpPr>
          <p:cNvPr id="14" name="円/楕円 13"/>
          <p:cNvSpPr/>
          <p:nvPr/>
        </p:nvSpPr>
        <p:spPr>
          <a:xfrm>
            <a:off x="5162350" y="1576723"/>
            <a:ext cx="2578002" cy="87849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カード利用者</a:t>
            </a:r>
            <a:endParaRPr lang="en-US" altLang="ja-JP" dirty="0" smtClean="0"/>
          </a:p>
          <a:p>
            <a:pPr algn="ctr"/>
            <a:r>
              <a:rPr kumimoji="1" lang="ja-JP" altLang="en-US" dirty="0" smtClean="0"/>
              <a:t>買主（要約者）</a:t>
            </a:r>
            <a:endParaRPr kumimoji="1" lang="ja-JP" altLang="en-US" dirty="0"/>
          </a:p>
        </p:txBody>
      </p:sp>
      <p:sp>
        <p:nvSpPr>
          <p:cNvPr id="15" name="テキスト ボックス 14"/>
          <p:cNvSpPr txBox="1"/>
          <p:nvPr/>
        </p:nvSpPr>
        <p:spPr>
          <a:xfrm>
            <a:off x="539552" y="2636912"/>
            <a:ext cx="2880320" cy="3293209"/>
          </a:xfrm>
          <a:prstGeom prst="rect">
            <a:avLst/>
          </a:prstGeom>
          <a:noFill/>
        </p:spPr>
        <p:txBody>
          <a:bodyPr wrap="square" rtlCol="0">
            <a:spAutoFit/>
          </a:bodyPr>
          <a:lstStyle/>
          <a:p>
            <a:r>
              <a:rPr lang="ja-JP" altLang="en-US" sz="1600" b="1" dirty="0"/>
              <a:t>資金決済に関する</a:t>
            </a:r>
            <a:r>
              <a:rPr lang="ja-JP" altLang="en-US" sz="1600" b="1" dirty="0" smtClean="0"/>
              <a:t>法律</a:t>
            </a:r>
            <a:endParaRPr lang="en-US" altLang="ja-JP" sz="1600" b="1" dirty="0" smtClean="0"/>
          </a:p>
          <a:p>
            <a:r>
              <a:rPr lang="ja-JP" altLang="en-US" sz="1600" b="1" dirty="0" smtClean="0"/>
              <a:t>第</a:t>
            </a:r>
            <a:r>
              <a:rPr lang="en-US" altLang="ja-JP" sz="1600" b="1" dirty="0" smtClean="0"/>
              <a:t>20</a:t>
            </a:r>
            <a:r>
              <a:rPr lang="ja-JP" altLang="en-US" sz="1600" b="1" dirty="0"/>
              <a:t>条</a:t>
            </a:r>
            <a:endParaRPr lang="en-US" altLang="ja-JP" sz="1600" b="1" dirty="0"/>
          </a:p>
          <a:p>
            <a:r>
              <a:rPr lang="ja-JP" altLang="en-US" sz="1600" dirty="0"/>
              <a:t>②前払式支払手段発行者は，前項各号に掲げる場合を除き，その発行する前払式支払手段について，</a:t>
            </a:r>
            <a:r>
              <a:rPr lang="ja-JP" altLang="en-US" sz="1600" b="1" dirty="0"/>
              <a:t>保有者に払戻しをしてはならない</a:t>
            </a:r>
            <a:r>
              <a:rPr lang="ja-JP" altLang="en-US" sz="1600" dirty="0"/>
              <a:t>。</a:t>
            </a:r>
            <a:endParaRPr lang="en-US" altLang="ja-JP" sz="1600" dirty="0"/>
          </a:p>
          <a:p>
            <a:r>
              <a:rPr lang="ja-JP" altLang="en-US" sz="1600" dirty="0"/>
              <a:t>ただし，払戻金額が少額である場合その他の前払式支払手段の発行の業務の健全な運営に支障が生ずるおそれがない場合として内閣府令で定める場合は，</a:t>
            </a:r>
            <a:r>
              <a:rPr lang="ja-JP" altLang="en-US" sz="1600" b="1" dirty="0"/>
              <a:t>この限りでない</a:t>
            </a:r>
            <a:r>
              <a:rPr lang="ja-JP" altLang="en-US" sz="1600" dirty="0"/>
              <a:t>。</a:t>
            </a:r>
          </a:p>
        </p:txBody>
      </p:sp>
    </p:spTree>
    <p:extLst>
      <p:ext uri="{BB962C8B-B14F-4D97-AF65-F5344CB8AC3E}">
        <p14:creationId xmlns:p14="http://schemas.microsoft.com/office/powerpoint/2010/main" val="101602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par>
                                <p:cTn id="23" presetID="10" presetClass="entr" presetSubtype="0" fill="hold" grpId="0" nodeType="withEffect">
                                  <p:stCondLst>
                                    <p:cond delay="50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5">
                                            <p:txEl>
                                              <p:pRg st="0" end="0"/>
                                            </p:txEl>
                                          </p:spTgt>
                                        </p:tgtEl>
                                        <p:attrNameLst>
                                          <p:attrName>style.visibility</p:attrName>
                                        </p:attrNameLst>
                                      </p:cBhvr>
                                      <p:to>
                                        <p:strVal val="visible"/>
                                      </p:to>
                                    </p:set>
                                    <p:animEffect transition="in" filter="wipe(left)">
                                      <p:cBhvr>
                                        <p:cTn id="30" dur="500"/>
                                        <p:tgtEl>
                                          <p:spTgt spid="15">
                                            <p:txEl>
                                              <p:pRg st="0" end="0"/>
                                            </p:txEl>
                                          </p:spTgt>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15">
                                            <p:txEl>
                                              <p:pRg st="1" end="1"/>
                                            </p:txEl>
                                          </p:spTgt>
                                        </p:tgtEl>
                                        <p:attrNameLst>
                                          <p:attrName>style.visibility</p:attrName>
                                        </p:attrNameLst>
                                      </p:cBhvr>
                                      <p:to>
                                        <p:strVal val="visible"/>
                                      </p:to>
                                    </p:set>
                                    <p:animEffect transition="in" filter="wipe(left)">
                                      <p:cBhvr>
                                        <p:cTn id="34" dur="250"/>
                                        <p:tgtEl>
                                          <p:spTgt spid="15">
                                            <p:txEl>
                                              <p:pRg st="1" end="1"/>
                                            </p:txEl>
                                          </p:spTgt>
                                        </p:tgtEl>
                                      </p:cBhvr>
                                    </p:animEffect>
                                  </p:childTnLst>
                                </p:cTn>
                              </p:par>
                            </p:childTnLst>
                          </p:cTn>
                        </p:par>
                        <p:par>
                          <p:cTn id="35" fill="hold">
                            <p:stCondLst>
                              <p:cond delay="750"/>
                            </p:stCondLst>
                            <p:childTnLst>
                              <p:par>
                                <p:cTn id="36" presetID="22" presetClass="entr" presetSubtype="1" fill="hold" grpId="0" nodeType="afterEffect">
                                  <p:stCondLst>
                                    <p:cond delay="0"/>
                                  </p:stCondLst>
                                  <p:childTnLst>
                                    <p:set>
                                      <p:cBhvr>
                                        <p:cTn id="37" dur="1" fill="hold">
                                          <p:stCondLst>
                                            <p:cond delay="0"/>
                                          </p:stCondLst>
                                        </p:cTn>
                                        <p:tgtEl>
                                          <p:spTgt spid="15">
                                            <p:txEl>
                                              <p:pRg st="2" end="2"/>
                                            </p:txEl>
                                          </p:spTgt>
                                        </p:tgtEl>
                                        <p:attrNameLst>
                                          <p:attrName>style.visibility</p:attrName>
                                        </p:attrNameLst>
                                      </p:cBhvr>
                                      <p:to>
                                        <p:strVal val="visible"/>
                                      </p:to>
                                    </p:set>
                                    <p:animEffect transition="in" filter="wipe(up)">
                                      <p:cBhvr>
                                        <p:cTn id="38" dur="2750"/>
                                        <p:tgtEl>
                                          <p:spTgt spid="15">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500"/>
                                  </p:stCondLst>
                                  <p:childTnLst>
                                    <p:set>
                                      <p:cBhvr>
                                        <p:cTn id="42" dur="1" fill="hold">
                                          <p:stCondLst>
                                            <p:cond delay="0"/>
                                          </p:stCondLst>
                                        </p:cTn>
                                        <p:tgtEl>
                                          <p:spTgt spid="15">
                                            <p:txEl>
                                              <p:pRg st="3" end="3"/>
                                            </p:txEl>
                                          </p:spTgt>
                                        </p:tgtEl>
                                        <p:attrNameLst>
                                          <p:attrName>style.visibility</p:attrName>
                                        </p:attrNameLst>
                                      </p:cBhvr>
                                      <p:to>
                                        <p:strVal val="visible"/>
                                      </p:to>
                                    </p:set>
                                    <p:animEffect transition="in" filter="wipe(up)">
                                      <p:cBhvr>
                                        <p:cTn id="43" dur="3500"/>
                                        <p:tgtEl>
                                          <p:spTgt spid="15">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left)">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left)">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left)">
                                      <p:cBhvr>
                                        <p:cTn id="58" dur="5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path" presetSubtype="0" accel="50000" decel="50000" fill="hold" grpId="1" nodeType="clickEffect">
                                  <p:stCondLst>
                                    <p:cond delay="0"/>
                                  </p:stCondLst>
                                  <p:childTnLst>
                                    <p:animMotion origin="layout" path="M -1.94444E-6 -4.07407E-6 L -0.26059 -0.01967 " pathEditMode="relative" rAng="0" ptsTypes="AA">
                                      <p:cBhvr>
                                        <p:cTn id="62" dur="2000" fill="hold"/>
                                        <p:tgtEl>
                                          <p:spTgt spid="8"/>
                                        </p:tgtEl>
                                        <p:attrNameLst>
                                          <p:attrName>ppt_x</p:attrName>
                                          <p:attrName>ppt_y</p:attrName>
                                        </p:attrNameLst>
                                      </p:cBhvr>
                                      <p:rCtr x="-13038" y="-995"/>
                                    </p:animMotion>
                                  </p:childTnLst>
                                </p:cTn>
                              </p:par>
                              <p:par>
                                <p:cTn id="63" presetID="22" presetClass="entr" presetSubtype="2" fill="hold" grpId="0" nodeType="withEffect">
                                  <p:stCondLst>
                                    <p:cond delay="500"/>
                                  </p:stCondLst>
                                  <p:childTnLst>
                                    <p:set>
                                      <p:cBhvr>
                                        <p:cTn id="64" dur="1" fill="hold">
                                          <p:stCondLst>
                                            <p:cond delay="0"/>
                                          </p:stCondLst>
                                        </p:cTn>
                                        <p:tgtEl>
                                          <p:spTgt spid="7"/>
                                        </p:tgtEl>
                                        <p:attrNameLst>
                                          <p:attrName>style.visibility</p:attrName>
                                        </p:attrNameLst>
                                      </p:cBhvr>
                                      <p:to>
                                        <p:strVal val="visible"/>
                                      </p:to>
                                    </p:set>
                                    <p:animEffect transition="in" filter="wipe(right)">
                                      <p:cBhvr>
                                        <p:cTn id="65" dur="1500"/>
                                        <p:tgtEl>
                                          <p:spTgt spid="7"/>
                                        </p:tgtEl>
                                      </p:cBhvr>
                                    </p:animEffect>
                                  </p:childTnLst>
                                </p:cTn>
                              </p:par>
                              <p:par>
                                <p:cTn id="66" presetID="8" presetClass="emph" presetSubtype="0" fill="hold" grpId="2" nodeType="withEffect">
                                  <p:stCondLst>
                                    <p:cond delay="750"/>
                                  </p:stCondLst>
                                  <p:childTnLst>
                                    <p:animRot by="-2700000">
                                      <p:cBhvr>
                                        <p:cTn id="67" dur="1000" fill="hold"/>
                                        <p:tgtEl>
                                          <p:spTgt spid="8"/>
                                        </p:tgtEl>
                                        <p:attrNameLst>
                                          <p:attrName>r</p:attrName>
                                        </p:attrNameLst>
                                      </p:cBhvr>
                                    </p:animRot>
                                  </p:childTnLst>
                                </p:cTn>
                              </p:par>
                            </p:childTnLst>
                          </p:cTn>
                        </p:par>
                        <p:par>
                          <p:cTn id="68" fill="hold">
                            <p:stCondLst>
                              <p:cond delay="2000"/>
                            </p:stCondLst>
                            <p:childTnLst>
                              <p:par>
                                <p:cTn id="69" presetID="27" presetClass="emph" presetSubtype="0" repeatCount="3000" fill="remove" grpId="2" nodeType="afterEffect">
                                  <p:stCondLst>
                                    <p:cond delay="0"/>
                                  </p:stCondLst>
                                  <p:childTnLst>
                                    <p:animClr clrSpc="rgb" dir="cw">
                                      <p:cBhvr override="childStyle">
                                        <p:cTn id="70" dur="250" autoRev="1" fill="remove"/>
                                        <p:tgtEl>
                                          <p:spTgt spid="11"/>
                                        </p:tgtEl>
                                        <p:attrNameLst>
                                          <p:attrName>style.color</p:attrName>
                                        </p:attrNameLst>
                                      </p:cBhvr>
                                      <p:to>
                                        <a:schemeClr val="bg1"/>
                                      </p:to>
                                    </p:animClr>
                                    <p:animClr clrSpc="rgb" dir="cw">
                                      <p:cBhvr>
                                        <p:cTn id="71" dur="250" autoRev="1" fill="remove"/>
                                        <p:tgtEl>
                                          <p:spTgt spid="11"/>
                                        </p:tgtEl>
                                        <p:attrNameLst>
                                          <p:attrName>fillcolor</p:attrName>
                                        </p:attrNameLst>
                                      </p:cBhvr>
                                      <p:to>
                                        <a:schemeClr val="bg1"/>
                                      </p:to>
                                    </p:animClr>
                                    <p:set>
                                      <p:cBhvr>
                                        <p:cTn id="72" dur="250" autoRev="1" fill="remove"/>
                                        <p:tgtEl>
                                          <p:spTgt spid="11"/>
                                        </p:tgtEl>
                                        <p:attrNameLst>
                                          <p:attrName>fill.type</p:attrName>
                                        </p:attrNameLst>
                                      </p:cBhvr>
                                      <p:to>
                                        <p:strVal val="solid"/>
                                      </p:to>
                                    </p:set>
                                    <p:set>
                                      <p:cBhvr>
                                        <p:cTn id="73" dur="250" autoRev="1" fill="remove"/>
                                        <p:tgtEl>
                                          <p:spTgt spid="11"/>
                                        </p:tgtEl>
                                        <p:attrNameLst>
                                          <p:attrName>fill.on</p:attrName>
                                        </p:attrNameLst>
                                      </p:cBhvr>
                                      <p:to>
                                        <p:strVal val="true"/>
                                      </p:to>
                                    </p:set>
                                  </p:childTnLst>
                                </p:cTn>
                              </p:par>
                            </p:childTnLst>
                          </p:cTn>
                        </p:par>
                        <p:par>
                          <p:cTn id="74" fill="hold">
                            <p:stCondLst>
                              <p:cond delay="3500"/>
                            </p:stCondLst>
                            <p:childTnLst>
                              <p:par>
                                <p:cTn id="75" presetID="10" presetClass="exit" presetSubtype="0" fill="hold" grpId="1" nodeType="afterEffect">
                                  <p:stCondLst>
                                    <p:cond delay="200"/>
                                  </p:stCondLst>
                                  <p:childTnLst>
                                    <p:animEffect transition="out" filter="fade">
                                      <p:cBhvr>
                                        <p:cTn id="76" dur="2000"/>
                                        <p:tgtEl>
                                          <p:spTgt spid="11"/>
                                        </p:tgtEl>
                                      </p:cBhvr>
                                    </p:animEffect>
                                    <p:set>
                                      <p:cBhvr>
                                        <p:cTn id="7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8" grpId="1" animBg="1"/>
      <p:bldP spid="8" grpId="2" animBg="1"/>
      <p:bldP spid="9" grpId="0" animBg="1"/>
      <p:bldP spid="10" grpId="0" animBg="1"/>
      <p:bldP spid="11" grpId="0" animBg="1"/>
      <p:bldP spid="11" grpId="1" animBg="1"/>
      <p:bldP spid="11" grpId="2" animBg="1"/>
      <p:bldP spid="12" grpId="0" animBg="1"/>
      <p:bldP spid="13" grpId="0" animBg="1"/>
      <p:bldP spid="14" grpId="0" animBg="1"/>
      <p:bldP spid="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85690"/>
          </a:xfrm>
        </p:spPr>
        <p:txBody>
          <a:bodyPr>
            <a:noAutofit/>
          </a:bodyPr>
          <a:lstStyle/>
          <a:p>
            <a:r>
              <a:rPr lang="en-US" altLang="ja-JP" sz="3600" dirty="0" smtClean="0"/>
              <a:t>2-2-9. </a:t>
            </a:r>
            <a:r>
              <a:rPr lang="ja-JP" altLang="en-US" sz="3600" dirty="0" smtClean="0"/>
              <a:t>クレジットカード</a:t>
            </a:r>
            <a:r>
              <a:rPr lang="ja-JP" altLang="en-US" sz="3600" dirty="0"/>
              <a:t>決済の仕組み</a:t>
            </a:r>
            <a:r>
              <a:rPr lang="en-US" altLang="ja-JP" sz="3600" dirty="0"/>
              <a:t/>
            </a:r>
            <a:br>
              <a:rPr lang="en-US" altLang="ja-JP" sz="3600" dirty="0"/>
            </a:br>
            <a:r>
              <a:rPr lang="ja-JP" altLang="en-US" sz="1800" dirty="0"/>
              <a:t>山本正行</a:t>
            </a:r>
            <a:r>
              <a:rPr lang="en-US" altLang="ja-JP" sz="1800" dirty="0"/>
              <a:t>『</a:t>
            </a:r>
            <a:r>
              <a:rPr lang="ja-JP" altLang="en-US" sz="1800" dirty="0"/>
              <a:t>カード決済業務のすべて</a:t>
            </a:r>
            <a:r>
              <a:rPr lang="en-US" altLang="ja-JP" sz="1800" dirty="0"/>
              <a:t>』</a:t>
            </a:r>
            <a:r>
              <a:rPr lang="ja-JP" altLang="en-US" sz="1800" dirty="0"/>
              <a:t>金融財政事情研究会</a:t>
            </a:r>
            <a:r>
              <a:rPr lang="en-US" altLang="ja-JP" sz="1800" dirty="0"/>
              <a:t>(2012/05)</a:t>
            </a:r>
            <a:endParaRPr kumimoji="1" lang="ja-JP" altLang="en-US" sz="1800" dirty="0"/>
          </a:p>
        </p:txBody>
      </p:sp>
      <p:sp>
        <p:nvSpPr>
          <p:cNvPr id="3" name="日付プレースホルダー 2"/>
          <p:cNvSpPr>
            <a:spLocks noGrp="1"/>
          </p:cNvSpPr>
          <p:nvPr>
            <p:ph type="dt" sz="half" idx="10"/>
          </p:nvPr>
        </p:nvSpPr>
        <p:spPr/>
        <p:txBody>
          <a:bodyPr/>
          <a:lstStyle/>
          <a:p>
            <a:r>
              <a:rPr kumimoji="1" lang="en-US" altLang="ja-JP" smtClean="0"/>
              <a:t>2015/9/29</a:t>
            </a:r>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6" name="円弧 5"/>
          <p:cNvSpPr/>
          <p:nvPr/>
        </p:nvSpPr>
        <p:spPr>
          <a:xfrm>
            <a:off x="3690489" y="2627552"/>
            <a:ext cx="1747008" cy="914400"/>
          </a:xfrm>
          <a:prstGeom prst="arc">
            <a:avLst>
              <a:gd name="adj1" fmla="val 11991448"/>
              <a:gd name="adj2" fmla="val 20444397"/>
            </a:avLst>
          </a:prstGeom>
          <a:ln w="38100">
            <a:solidFill>
              <a:schemeClr val="accent6"/>
            </a:solidFill>
            <a:prstDash val="sysDash"/>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tLang="ja-JP" dirty="0" smtClean="0"/>
          </a:p>
          <a:p>
            <a:pPr algn="ctr"/>
            <a:endParaRPr lang="en-US" altLang="ja-JP" dirty="0"/>
          </a:p>
          <a:p>
            <a:pPr algn="ctr"/>
            <a:endParaRPr lang="en-US" altLang="ja-JP" dirty="0" smtClean="0"/>
          </a:p>
          <a:p>
            <a:pPr algn="ctr"/>
            <a:r>
              <a:rPr lang="ja-JP" altLang="en-US" dirty="0" smtClean="0"/>
              <a:t>③債権売買</a:t>
            </a:r>
            <a:endParaRPr lang="en-US" altLang="ja-JP" dirty="0" smtClean="0"/>
          </a:p>
          <a:p>
            <a:pPr algn="ctr"/>
            <a:r>
              <a:rPr kumimoji="1" lang="ja-JP" altLang="en-US" dirty="0" smtClean="0"/>
              <a:t>④代金支払</a:t>
            </a:r>
            <a:endParaRPr kumimoji="1" lang="ja-JP" altLang="en-US" dirty="0"/>
          </a:p>
        </p:txBody>
      </p:sp>
      <p:sp>
        <p:nvSpPr>
          <p:cNvPr id="7" name="上下矢印 6"/>
          <p:cNvSpPr/>
          <p:nvPr/>
        </p:nvSpPr>
        <p:spPr>
          <a:xfrm>
            <a:off x="5724128" y="3152174"/>
            <a:ext cx="1742594" cy="2106515"/>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600" dirty="0" smtClean="0"/>
              <a:t>カード会員</a:t>
            </a:r>
            <a:r>
              <a:rPr lang="en-US" altLang="ja-JP" sz="1600" dirty="0" smtClean="0"/>
              <a:t/>
            </a:r>
            <a:br>
              <a:rPr lang="en-US" altLang="ja-JP" sz="1600" dirty="0" smtClean="0"/>
            </a:br>
            <a:r>
              <a:rPr lang="ja-JP" altLang="en-US" sz="1600" dirty="0" smtClean="0"/>
              <a:t>契約</a:t>
            </a:r>
            <a:endParaRPr kumimoji="1" lang="en-US" altLang="ja-JP" sz="1600" dirty="0" smtClean="0"/>
          </a:p>
        </p:txBody>
      </p:sp>
      <p:sp>
        <p:nvSpPr>
          <p:cNvPr id="8" name="上下矢印 7"/>
          <p:cNvSpPr/>
          <p:nvPr/>
        </p:nvSpPr>
        <p:spPr>
          <a:xfrm>
            <a:off x="1533262" y="3074420"/>
            <a:ext cx="1742594" cy="2106515"/>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加盟店</a:t>
            </a:r>
            <a:endParaRPr kumimoji="1" lang="en-US" altLang="ja-JP" sz="1600" dirty="0" smtClean="0"/>
          </a:p>
          <a:p>
            <a:pPr algn="ctr"/>
            <a:r>
              <a:rPr lang="ja-JP" altLang="en-US" sz="1600" dirty="0" smtClean="0"/>
              <a:t>契約</a:t>
            </a:r>
            <a:r>
              <a:rPr lang="en-US" altLang="ja-JP" sz="1600" dirty="0" smtClean="0"/>
              <a:t/>
            </a:r>
            <a:br>
              <a:rPr lang="en-US" altLang="ja-JP" sz="1600" dirty="0" smtClean="0"/>
            </a:br>
            <a:r>
              <a:rPr lang="ja-JP" altLang="en-US" sz="1600" dirty="0" smtClean="0"/>
              <a:t>（対価</a:t>
            </a:r>
            <a:r>
              <a:rPr lang="en-US" altLang="ja-JP" sz="1600" dirty="0" smtClean="0"/>
              <a:t/>
            </a:r>
            <a:br>
              <a:rPr lang="en-US" altLang="ja-JP" sz="1600" dirty="0" smtClean="0"/>
            </a:br>
            <a:r>
              <a:rPr lang="ja-JP" altLang="en-US" sz="1600" dirty="0" smtClean="0"/>
              <a:t>関係）</a:t>
            </a:r>
            <a:endParaRPr kumimoji="1" lang="en-US" altLang="ja-JP" sz="1600" dirty="0" smtClean="0"/>
          </a:p>
        </p:txBody>
      </p:sp>
      <p:cxnSp>
        <p:nvCxnSpPr>
          <p:cNvPr id="9" name="直線矢印コネクタ 8"/>
          <p:cNvCxnSpPr>
            <a:stCxn id="22" idx="4"/>
            <a:endCxn id="20" idx="1"/>
          </p:cNvCxnSpPr>
          <p:nvPr/>
        </p:nvCxnSpPr>
        <p:spPr>
          <a:xfrm>
            <a:off x="4572000" y="2291274"/>
            <a:ext cx="967890" cy="375568"/>
          </a:xfrm>
          <a:prstGeom prst="straightConnector1">
            <a:avLst/>
          </a:prstGeom>
          <a:ln w="38100">
            <a:solidFill>
              <a:schemeClr val="accent6"/>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円弧 9"/>
          <p:cNvSpPr/>
          <p:nvPr/>
        </p:nvSpPr>
        <p:spPr>
          <a:xfrm flipH="1">
            <a:off x="827584" y="3212976"/>
            <a:ext cx="1584176" cy="1973705"/>
          </a:xfrm>
          <a:prstGeom prst="arc">
            <a:avLst>
              <a:gd name="adj1" fmla="val 16746107"/>
              <a:gd name="adj2" fmla="val 4713825"/>
            </a:avLst>
          </a:prstGeom>
          <a:ln w="38100">
            <a:solidFill>
              <a:schemeClr val="accent6"/>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②　代金支払　</a:t>
            </a:r>
            <a:endParaRPr kumimoji="1" lang="ja-JP" altLang="en-US" dirty="0"/>
          </a:p>
        </p:txBody>
      </p:sp>
      <p:sp>
        <p:nvSpPr>
          <p:cNvPr id="11" name="円/楕円 10"/>
          <p:cNvSpPr/>
          <p:nvPr/>
        </p:nvSpPr>
        <p:spPr>
          <a:xfrm>
            <a:off x="1345926" y="2527644"/>
            <a:ext cx="2578002"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受益者・債権者</a:t>
            </a:r>
            <a:r>
              <a:rPr lang="en-US" altLang="ja-JP" dirty="0" smtClean="0"/>
              <a:t/>
            </a:r>
            <a:br>
              <a:rPr lang="en-US" altLang="ja-JP" dirty="0" smtClean="0"/>
            </a:br>
            <a:r>
              <a:rPr lang="ja-JP" altLang="en-US" dirty="0" smtClean="0"/>
              <a:t>（アクワイアラー）</a:t>
            </a:r>
            <a:endParaRPr lang="en-US" altLang="ja-JP" dirty="0" smtClean="0"/>
          </a:p>
          <a:p>
            <a:pPr algn="ctr"/>
            <a:r>
              <a:rPr kumimoji="1" lang="ja-JP" altLang="en-US" dirty="0" smtClean="0"/>
              <a:t>（</a:t>
            </a:r>
            <a:r>
              <a:rPr kumimoji="1" lang="en-US" altLang="ja-JP" dirty="0" smtClean="0"/>
              <a:t>Aeon Credit</a:t>
            </a:r>
            <a:r>
              <a:rPr kumimoji="1" lang="ja-JP" altLang="en-US" dirty="0" smtClean="0"/>
              <a:t>）</a:t>
            </a:r>
            <a:endParaRPr kumimoji="1" lang="ja-JP" altLang="en-US" dirty="0"/>
          </a:p>
        </p:txBody>
      </p:sp>
      <p:sp>
        <p:nvSpPr>
          <p:cNvPr id="12" name="円弧 11"/>
          <p:cNvSpPr/>
          <p:nvPr/>
        </p:nvSpPr>
        <p:spPr>
          <a:xfrm>
            <a:off x="6704944" y="3227502"/>
            <a:ext cx="1440160" cy="1973705"/>
          </a:xfrm>
          <a:prstGeom prst="arc">
            <a:avLst>
              <a:gd name="adj1" fmla="val 16746107"/>
              <a:gd name="adj2" fmla="val 4713825"/>
            </a:avLst>
          </a:prstGeom>
          <a:ln w="38100">
            <a:solidFill>
              <a:schemeClr val="accent6"/>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⑤代金支払</a:t>
            </a:r>
            <a:endParaRPr kumimoji="1" lang="ja-JP" altLang="en-US" dirty="0"/>
          </a:p>
        </p:txBody>
      </p:sp>
      <p:sp>
        <p:nvSpPr>
          <p:cNvPr id="13" name="テキスト ボックス 12"/>
          <p:cNvSpPr txBox="1"/>
          <p:nvPr/>
        </p:nvSpPr>
        <p:spPr>
          <a:xfrm>
            <a:off x="2411760" y="2204864"/>
            <a:ext cx="1615962" cy="369332"/>
          </a:xfrm>
          <a:prstGeom prst="rect">
            <a:avLst/>
          </a:prstGeom>
          <a:noFill/>
        </p:spPr>
        <p:txBody>
          <a:bodyPr wrap="square" rtlCol="0">
            <a:spAutoFit/>
          </a:bodyPr>
          <a:lstStyle/>
          <a:p>
            <a:r>
              <a:rPr kumimoji="1" lang="ja-JP" altLang="en-US" dirty="0" smtClean="0"/>
              <a:t>メンバー契約</a:t>
            </a:r>
            <a:endParaRPr kumimoji="1" lang="ja-JP" altLang="en-US" dirty="0"/>
          </a:p>
        </p:txBody>
      </p:sp>
      <p:sp>
        <p:nvSpPr>
          <p:cNvPr id="14" name="テキスト ボックス 13"/>
          <p:cNvSpPr txBox="1"/>
          <p:nvPr/>
        </p:nvSpPr>
        <p:spPr>
          <a:xfrm>
            <a:off x="5260294" y="2204864"/>
            <a:ext cx="1615962" cy="369332"/>
          </a:xfrm>
          <a:prstGeom prst="rect">
            <a:avLst/>
          </a:prstGeom>
          <a:noFill/>
        </p:spPr>
        <p:txBody>
          <a:bodyPr wrap="square" rtlCol="0">
            <a:spAutoFit/>
          </a:bodyPr>
          <a:lstStyle/>
          <a:p>
            <a:r>
              <a:rPr kumimoji="1" lang="ja-JP" altLang="en-US" dirty="0" smtClean="0"/>
              <a:t>メンバー契約</a:t>
            </a:r>
            <a:endParaRPr kumimoji="1" lang="ja-JP" altLang="en-US" dirty="0"/>
          </a:p>
        </p:txBody>
      </p:sp>
      <p:sp>
        <p:nvSpPr>
          <p:cNvPr id="15" name="左矢印 14"/>
          <p:cNvSpPr/>
          <p:nvPr/>
        </p:nvSpPr>
        <p:spPr>
          <a:xfrm flipH="1">
            <a:off x="3778599" y="4941168"/>
            <a:ext cx="1441473" cy="645046"/>
          </a:xfrm>
          <a:prstGeom prst="leftArrow">
            <a:avLst/>
          </a:prstGeom>
          <a:ln>
            <a:solidFill>
              <a:srgbClr val="92D050"/>
            </a:solidFill>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代金債権</a:t>
            </a:r>
            <a:endParaRPr kumimoji="1" lang="ja-JP" altLang="en-US" dirty="0"/>
          </a:p>
        </p:txBody>
      </p:sp>
      <p:cxnSp>
        <p:nvCxnSpPr>
          <p:cNvPr id="16" name="直線矢印コネクタ 15"/>
          <p:cNvCxnSpPr>
            <a:stCxn id="11" idx="7"/>
            <a:endCxn id="22" idx="4"/>
          </p:cNvCxnSpPr>
          <p:nvPr/>
        </p:nvCxnSpPr>
        <p:spPr>
          <a:xfrm flipV="1">
            <a:off x="3546388" y="2291274"/>
            <a:ext cx="1025612" cy="375568"/>
          </a:xfrm>
          <a:prstGeom prst="straightConnector1">
            <a:avLst/>
          </a:prstGeom>
          <a:ln w="38100">
            <a:solidFill>
              <a:schemeClr val="accent6"/>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131839" y="5589240"/>
            <a:ext cx="2880321" cy="646331"/>
          </a:xfrm>
          <a:prstGeom prst="rect">
            <a:avLst/>
          </a:prstGeom>
          <a:noFill/>
        </p:spPr>
        <p:txBody>
          <a:bodyPr wrap="square" rtlCol="0">
            <a:spAutoFit/>
          </a:bodyPr>
          <a:lstStyle/>
          <a:p>
            <a:pPr algn="ctr"/>
            <a:r>
              <a:rPr kumimoji="1" lang="ja-JP" altLang="en-US" dirty="0" smtClean="0"/>
              <a:t>①債権売買</a:t>
            </a:r>
            <a:endParaRPr kumimoji="1" lang="en-US" altLang="ja-JP" dirty="0" smtClean="0"/>
          </a:p>
          <a:p>
            <a:r>
              <a:rPr lang="ja-JP" altLang="en-US" dirty="0"/>
              <a:t>第三者のために</a:t>
            </a:r>
            <a:r>
              <a:rPr lang="ja-JP" altLang="en-US" dirty="0" smtClean="0"/>
              <a:t>する契約</a:t>
            </a:r>
            <a:endParaRPr kumimoji="1" lang="ja-JP" altLang="en-US" dirty="0"/>
          </a:p>
        </p:txBody>
      </p:sp>
      <p:sp>
        <p:nvSpPr>
          <p:cNvPr id="18" name="左矢印 17"/>
          <p:cNvSpPr/>
          <p:nvPr/>
        </p:nvSpPr>
        <p:spPr>
          <a:xfrm flipH="1">
            <a:off x="2915816" y="4941168"/>
            <a:ext cx="2251065" cy="645046"/>
          </a:xfrm>
          <a:prstGeom prst="leftArrow">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代金　債権</a:t>
            </a:r>
            <a:endParaRPr kumimoji="1" lang="ja-JP" altLang="en-US" dirty="0"/>
          </a:p>
        </p:txBody>
      </p:sp>
      <p:sp>
        <p:nvSpPr>
          <p:cNvPr id="19" name="円/楕円 18"/>
          <p:cNvSpPr/>
          <p:nvPr/>
        </p:nvSpPr>
        <p:spPr>
          <a:xfrm>
            <a:off x="1345926" y="4845466"/>
            <a:ext cx="2578002" cy="950506"/>
          </a:xfrm>
          <a:prstGeom prst="ellipse">
            <a:avLst/>
          </a:prstGeom>
          <a:solidFill>
            <a:srgbClr val="CCFFCC"/>
          </a:solidFill>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要約者</a:t>
            </a:r>
            <a:endParaRPr lang="en-US" altLang="ja-JP" dirty="0" smtClean="0"/>
          </a:p>
          <a:p>
            <a:pPr algn="ctr"/>
            <a:r>
              <a:rPr lang="ja-JP" altLang="en-US" dirty="0" smtClean="0"/>
              <a:t>（加盟店）</a:t>
            </a:r>
            <a:endParaRPr lang="en-US" altLang="ja-JP" dirty="0" smtClean="0"/>
          </a:p>
          <a:p>
            <a:pPr algn="ctr"/>
            <a:r>
              <a:rPr kumimoji="1" lang="ja-JP" altLang="en-US" dirty="0"/>
              <a:t>売主</a:t>
            </a:r>
          </a:p>
        </p:txBody>
      </p:sp>
      <p:sp>
        <p:nvSpPr>
          <p:cNvPr id="20" name="円/楕円 19"/>
          <p:cNvSpPr/>
          <p:nvPr/>
        </p:nvSpPr>
        <p:spPr>
          <a:xfrm>
            <a:off x="5162350" y="2527644"/>
            <a:ext cx="2578002"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t>新債権者</a:t>
            </a:r>
            <a:endParaRPr lang="en-US" altLang="ja-JP" dirty="0" smtClean="0"/>
          </a:p>
          <a:p>
            <a:pPr algn="ctr"/>
            <a:r>
              <a:rPr lang="ja-JP" altLang="en-US" dirty="0" smtClean="0"/>
              <a:t>（イシュアー）</a:t>
            </a:r>
            <a:endParaRPr lang="en-US" altLang="ja-JP" dirty="0" smtClean="0"/>
          </a:p>
          <a:p>
            <a:pPr algn="ctr"/>
            <a:r>
              <a:rPr kumimoji="1" lang="ja-JP" altLang="en-US" sz="1600" dirty="0" smtClean="0"/>
              <a:t>（</a:t>
            </a:r>
            <a:r>
              <a:rPr lang="ja-JP" altLang="en-US" sz="1600" dirty="0" smtClean="0"/>
              <a:t>三井住友カード</a:t>
            </a:r>
            <a:r>
              <a:rPr kumimoji="1" lang="ja-JP" altLang="en-US" sz="1600" dirty="0" smtClean="0"/>
              <a:t>）</a:t>
            </a:r>
            <a:endParaRPr kumimoji="1" lang="ja-JP" altLang="en-US" sz="1600" dirty="0"/>
          </a:p>
        </p:txBody>
      </p:sp>
      <p:sp>
        <p:nvSpPr>
          <p:cNvPr id="21" name="円/楕円 20"/>
          <p:cNvSpPr/>
          <p:nvPr/>
        </p:nvSpPr>
        <p:spPr>
          <a:xfrm>
            <a:off x="5162350" y="4865397"/>
            <a:ext cx="2578002"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諾約者</a:t>
            </a:r>
            <a:endParaRPr lang="en-US" altLang="ja-JP" dirty="0" smtClean="0"/>
          </a:p>
          <a:p>
            <a:pPr algn="ctr"/>
            <a:r>
              <a:rPr lang="ja-JP" altLang="en-US" dirty="0" smtClean="0"/>
              <a:t>（カード利用者）</a:t>
            </a:r>
            <a:endParaRPr lang="en-US" altLang="ja-JP" dirty="0" smtClean="0"/>
          </a:p>
          <a:p>
            <a:pPr algn="ctr"/>
            <a:r>
              <a:rPr kumimoji="1" lang="ja-JP" altLang="en-US" dirty="0"/>
              <a:t>買主</a:t>
            </a:r>
          </a:p>
        </p:txBody>
      </p:sp>
      <p:sp>
        <p:nvSpPr>
          <p:cNvPr id="22" name="円/楕円 21"/>
          <p:cNvSpPr/>
          <p:nvPr/>
        </p:nvSpPr>
        <p:spPr>
          <a:xfrm>
            <a:off x="2856340" y="1340768"/>
            <a:ext cx="343132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クレジットカード</a:t>
            </a:r>
            <a:endParaRPr lang="en-US" altLang="ja-JP" dirty="0" smtClean="0"/>
          </a:p>
          <a:p>
            <a:pPr algn="ctr"/>
            <a:r>
              <a:rPr lang="ja-JP" altLang="en-US" dirty="0" smtClean="0"/>
              <a:t>国際ブランド</a:t>
            </a:r>
            <a:endParaRPr lang="en-US" altLang="ja-JP" dirty="0" smtClean="0"/>
          </a:p>
          <a:p>
            <a:pPr algn="ctr"/>
            <a:r>
              <a:rPr lang="ja-JP" altLang="en-US" sz="1600" dirty="0" smtClean="0"/>
              <a:t>（</a:t>
            </a:r>
            <a:r>
              <a:rPr lang="en-US" altLang="ja-JP" sz="1600" dirty="0" smtClean="0"/>
              <a:t>Visa</a:t>
            </a:r>
            <a:r>
              <a:rPr lang="en-US" altLang="ja-JP" sz="1600" dirty="0"/>
              <a:t>, </a:t>
            </a:r>
            <a:r>
              <a:rPr lang="en-US" altLang="ja-JP" sz="1600" dirty="0" smtClean="0"/>
              <a:t>MasterCard, etc.</a:t>
            </a:r>
            <a:r>
              <a:rPr lang="ja-JP" altLang="en-US" sz="1600" dirty="0" smtClean="0"/>
              <a:t>）</a:t>
            </a:r>
            <a:endParaRPr lang="en-US" altLang="ja-JP" sz="1600" dirty="0" smtClean="0"/>
          </a:p>
        </p:txBody>
      </p:sp>
    </p:spTree>
    <p:extLst>
      <p:ext uri="{BB962C8B-B14F-4D97-AF65-F5344CB8AC3E}">
        <p14:creationId xmlns:p14="http://schemas.microsoft.com/office/powerpoint/2010/main" val="314715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1000"/>
                                        <p:tgtEl>
                                          <p:spTgt spid="22"/>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1000"/>
                                        <p:tgtEl>
                                          <p:spTgt spid="13"/>
                                        </p:tgtEl>
                                      </p:cBhvr>
                                    </p:animEffect>
                                  </p:childTnLst>
                                </p:cTn>
                              </p:par>
                            </p:childTnLst>
                          </p:cTn>
                        </p:par>
                        <p:par>
                          <p:cTn id="12" fill="hold">
                            <p:stCondLst>
                              <p:cond delay="2000"/>
                            </p:stCondLst>
                            <p:childTnLst>
                              <p:par>
                                <p:cTn id="13" presetID="22" presetClass="entr" presetSubtype="1"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1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up)">
                                      <p:cBhvr>
                                        <p:cTn id="20" dur="10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up)">
                                      <p:cBhvr>
                                        <p:cTn id="25" dur="10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down)">
                                      <p:cBhvr>
                                        <p:cTn id="30" dur="10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down)">
                                      <p:cBhvr>
                                        <p:cTn id="35" dur="10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42"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barn(outHorizontal)">
                                      <p:cBhvr>
                                        <p:cTn id="40" dur="10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42"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barn(outHorizontal)">
                                      <p:cBhvr>
                                        <p:cTn id="45" dur="10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left)">
                                      <p:cBhvr>
                                        <p:cTn id="50" dur="1000"/>
                                        <p:tgtEl>
                                          <p:spTgt spid="18"/>
                                        </p:tgtEl>
                                      </p:cBhvr>
                                    </p:animEffect>
                                  </p:childTnLst>
                                </p:cTn>
                              </p:par>
                            </p:childTnLst>
                          </p:cTn>
                        </p:par>
                        <p:par>
                          <p:cTn id="51" fill="hold">
                            <p:stCondLst>
                              <p:cond delay="1000"/>
                            </p:stCondLst>
                            <p:childTnLst>
                              <p:par>
                                <p:cTn id="52" presetID="22" presetClass="entr" presetSubtype="1" fill="hold" grpId="0" nodeType="afterEffect">
                                  <p:stCondLst>
                                    <p:cond delay="500"/>
                                  </p:stCondLst>
                                  <p:childTnLst>
                                    <p:set>
                                      <p:cBhvr>
                                        <p:cTn id="53" dur="1" fill="hold">
                                          <p:stCondLst>
                                            <p:cond delay="0"/>
                                          </p:stCondLst>
                                        </p:cTn>
                                        <p:tgtEl>
                                          <p:spTgt spid="17"/>
                                        </p:tgtEl>
                                        <p:attrNameLst>
                                          <p:attrName>style.visibility</p:attrName>
                                        </p:attrNameLst>
                                      </p:cBhvr>
                                      <p:to>
                                        <p:strVal val="visible"/>
                                      </p:to>
                                    </p:set>
                                    <p:animEffect transition="in" filter="wipe(up)">
                                      <p:cBhvr>
                                        <p:cTn id="54" dur="10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path" presetSubtype="0" accel="50000" decel="50000" fill="hold" grpId="1" nodeType="clickEffect">
                                  <p:stCondLst>
                                    <p:cond delay="0"/>
                                  </p:stCondLst>
                                  <p:childTnLst>
                                    <p:animMotion origin="layout" path="M -3.88889E-6 0.01087 L 0.05799 -0.16393 " pathEditMode="relative" rAng="0" ptsTypes="AA">
                                      <p:cBhvr>
                                        <p:cTn id="58" dur="2000" fill="hold"/>
                                        <p:tgtEl>
                                          <p:spTgt spid="18"/>
                                        </p:tgtEl>
                                        <p:attrNameLst>
                                          <p:attrName>ppt_x</p:attrName>
                                          <p:attrName>ppt_y</p:attrName>
                                        </p:attrNameLst>
                                      </p:cBhvr>
                                      <p:rCtr x="2899" y="-8740"/>
                                    </p:animMotion>
                                  </p:childTnLst>
                                </p:cTn>
                              </p:par>
                              <p:par>
                                <p:cTn id="59" presetID="8" presetClass="emph" presetSubtype="0" fill="hold" grpId="2" nodeType="withEffect">
                                  <p:stCondLst>
                                    <p:cond delay="0"/>
                                  </p:stCondLst>
                                  <p:childTnLst>
                                    <p:animRot by="2700000">
                                      <p:cBhvr>
                                        <p:cTn id="60" dur="2000" fill="hold"/>
                                        <p:tgtEl>
                                          <p:spTgt spid="18"/>
                                        </p:tgtEl>
                                        <p:attrNameLst>
                                          <p:attrName>r</p:attrName>
                                        </p:attrNameLst>
                                      </p:cBhvr>
                                    </p:animRot>
                                  </p:childTnLst>
                                </p:cTn>
                              </p:par>
                            </p:childTnLst>
                          </p:cTn>
                        </p:par>
                        <p:par>
                          <p:cTn id="61" fill="hold">
                            <p:stCondLst>
                              <p:cond delay="2000"/>
                            </p:stCondLst>
                            <p:childTnLst>
                              <p:par>
                                <p:cTn id="62" presetID="22" presetClass="entr" presetSubtype="1" fill="hold" grpId="0" nodeType="afterEffect">
                                  <p:stCondLst>
                                    <p:cond delay="500"/>
                                  </p:stCondLst>
                                  <p:childTnLst>
                                    <p:set>
                                      <p:cBhvr>
                                        <p:cTn id="63" dur="1" fill="hold">
                                          <p:stCondLst>
                                            <p:cond delay="0"/>
                                          </p:stCondLst>
                                        </p:cTn>
                                        <p:tgtEl>
                                          <p:spTgt spid="10"/>
                                        </p:tgtEl>
                                        <p:attrNameLst>
                                          <p:attrName>style.visibility</p:attrName>
                                        </p:attrNameLst>
                                      </p:cBhvr>
                                      <p:to>
                                        <p:strVal val="visible"/>
                                      </p:to>
                                    </p:set>
                                    <p:animEffect transition="in" filter="wipe(up)">
                                      <p:cBhvr>
                                        <p:cTn id="64" dur="1000"/>
                                        <p:tgtEl>
                                          <p:spTgt spid="1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42" presetClass="path" presetSubtype="0" accel="50000" decel="50000" fill="hold" grpId="3" nodeType="clickEffect">
                                  <p:stCondLst>
                                    <p:cond delay="0"/>
                                  </p:stCondLst>
                                  <p:childTnLst>
                                    <p:animMotion origin="layout" path="M 0.05799 -0.16394 L 0.15243 -0.18336 " pathEditMode="relative" rAng="0" ptsTypes="AA">
                                      <p:cBhvr>
                                        <p:cTn id="71" dur="2000" fill="hold"/>
                                        <p:tgtEl>
                                          <p:spTgt spid="18"/>
                                        </p:tgtEl>
                                        <p:attrNameLst>
                                          <p:attrName>ppt_x</p:attrName>
                                          <p:attrName>ppt_y</p:attrName>
                                        </p:attrNameLst>
                                      </p:cBhvr>
                                      <p:rCtr x="4722" y="-971"/>
                                    </p:animMotion>
                                  </p:childTnLst>
                                </p:cTn>
                              </p:par>
                              <p:par>
                                <p:cTn id="72" presetID="8" presetClass="emph" presetSubtype="0" fill="hold" grpId="4" nodeType="withEffect">
                                  <p:stCondLst>
                                    <p:cond delay="0"/>
                                  </p:stCondLst>
                                  <p:childTnLst>
                                    <p:animRot by="2700000">
                                      <p:cBhvr>
                                        <p:cTn id="73" dur="2000" fill="hold"/>
                                        <p:tgtEl>
                                          <p:spTgt spid="18"/>
                                        </p:tgtEl>
                                        <p:attrNameLst>
                                          <p:attrName>r</p:attrName>
                                        </p:attrNameLst>
                                      </p:cBhvr>
                                    </p:animRot>
                                  </p:childTnLst>
                                </p:cTn>
                              </p:par>
                            </p:childTnLst>
                          </p:cTn>
                        </p:par>
                        <p:par>
                          <p:cTn id="74" fill="hold">
                            <p:stCondLst>
                              <p:cond delay="2000"/>
                            </p:stCondLst>
                            <p:childTnLst>
                              <p:par>
                                <p:cTn id="75" presetID="22" presetClass="entr" presetSubtype="2" fill="hold" nodeType="after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wipe(right)">
                                      <p:cBhvr>
                                        <p:cTn id="77" dur="500"/>
                                        <p:tgtEl>
                                          <p:spTgt spid="9"/>
                                        </p:tgtEl>
                                      </p:cBhvr>
                                    </p:animEffect>
                                  </p:childTnLst>
                                </p:cTn>
                              </p:par>
                              <p:par>
                                <p:cTn id="78" presetID="22" presetClass="entr" presetSubtype="2" fill="hold" grpId="0" nodeType="with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wipe(right)">
                                      <p:cBhvr>
                                        <p:cTn id="80" dur="1000"/>
                                        <p:tgtEl>
                                          <p:spTgt spid="6"/>
                                        </p:tgtEl>
                                      </p:cBhvr>
                                    </p:animEffect>
                                  </p:childTnLst>
                                </p:cTn>
                              </p:par>
                              <p:par>
                                <p:cTn id="81" presetID="22" presetClass="entr" presetSubtype="2" fill="hold" nodeType="withEffect">
                                  <p:stCondLst>
                                    <p:cond delay="500"/>
                                  </p:stCondLst>
                                  <p:childTnLst>
                                    <p:set>
                                      <p:cBhvr>
                                        <p:cTn id="82" dur="1" fill="hold">
                                          <p:stCondLst>
                                            <p:cond delay="0"/>
                                          </p:stCondLst>
                                        </p:cTn>
                                        <p:tgtEl>
                                          <p:spTgt spid="16"/>
                                        </p:tgtEl>
                                        <p:attrNameLst>
                                          <p:attrName>style.visibility</p:attrName>
                                        </p:attrNameLst>
                                      </p:cBhvr>
                                      <p:to>
                                        <p:strVal val="visible"/>
                                      </p:to>
                                    </p:set>
                                    <p:animEffect transition="in" filter="wipe(right)">
                                      <p:cBhvr>
                                        <p:cTn id="83" dur="500"/>
                                        <p:tgtEl>
                                          <p:spTgt spid="16"/>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12"/>
                                        </p:tgtEl>
                                        <p:attrNameLst>
                                          <p:attrName>style.visibility</p:attrName>
                                        </p:attrNameLst>
                                      </p:cBhvr>
                                      <p:to>
                                        <p:strVal val="visible"/>
                                      </p:to>
                                    </p:set>
                                    <p:animEffect transition="in" filter="wipe(down)">
                                      <p:cBhvr>
                                        <p:cTn id="88" dur="1000"/>
                                        <p:tgtEl>
                                          <p:spTgt spid="12"/>
                                        </p:tgtEl>
                                      </p:cBhvr>
                                    </p:animEffect>
                                  </p:childTnLst>
                                </p:cTn>
                              </p:par>
                              <p:par>
                                <p:cTn id="89" presetID="10" presetClass="exit" presetSubtype="0" fill="hold" grpId="5" nodeType="withEffect">
                                  <p:stCondLst>
                                    <p:cond delay="0"/>
                                  </p:stCondLst>
                                  <p:childTnLst>
                                    <p:animEffect transition="out" filter="fade">
                                      <p:cBhvr>
                                        <p:cTn id="90" dur="1000"/>
                                        <p:tgtEl>
                                          <p:spTgt spid="18"/>
                                        </p:tgtEl>
                                      </p:cBhvr>
                                    </p:animEffect>
                                    <p:set>
                                      <p:cBhvr>
                                        <p:cTn id="91" dur="1" fill="hold">
                                          <p:stCondLst>
                                            <p:cond delay="9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1" grpId="0" animBg="1"/>
      <p:bldP spid="12" grpId="0" animBg="1"/>
      <p:bldP spid="13" grpId="0"/>
      <p:bldP spid="14" grpId="0"/>
      <p:bldP spid="15" grpId="0" animBg="1"/>
      <p:bldP spid="17" grpId="0"/>
      <p:bldP spid="18" grpId="0" animBg="1"/>
      <p:bldP spid="18" grpId="1" animBg="1"/>
      <p:bldP spid="18" grpId="2" animBg="1"/>
      <p:bldP spid="18" grpId="3" animBg="1"/>
      <p:bldP spid="18" grpId="4" animBg="1"/>
      <p:bldP spid="18" grpId="5" animBg="1"/>
      <p:bldP spid="19" grpId="0" animBg="1"/>
      <p:bldP spid="20" grpId="0" animBg="1"/>
      <p:bldP spid="21" grpId="0" animBg="1"/>
      <p:bldP spid="22"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1359</TotalTime>
  <Words>7684</Words>
  <Application>Microsoft Office PowerPoint</Application>
  <PresentationFormat>画面に合わせる (4:3)</PresentationFormat>
  <Paragraphs>700</Paragraphs>
  <Slides>25</Slides>
  <Notes>25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25</vt:i4>
      </vt:variant>
    </vt:vector>
  </HeadingPairs>
  <TitlesOfParts>
    <vt:vector size="32" baseType="lpstr">
      <vt:lpstr>ＭＳ Ｐゴシック</vt:lpstr>
      <vt:lpstr>Arial</vt:lpstr>
      <vt:lpstr>Calibri</vt:lpstr>
      <vt:lpstr>Tahoma</vt:lpstr>
      <vt:lpstr>Times New Roman</vt:lpstr>
      <vt:lpstr>Wingdings</vt:lpstr>
      <vt:lpstr>Office テーマ</vt:lpstr>
      <vt:lpstr>債権総論2　講義</vt:lpstr>
      <vt:lpstr>（復習）債権譲渡・債務引受を 利用した弁済・決済</vt:lpstr>
      <vt:lpstr>2-2-2. 従来の決済手段としての現金支払</vt:lpstr>
      <vt:lpstr>2-2-3. 預金債権による支払（1/3） →現金支払，並行移動，振込み</vt:lpstr>
      <vt:lpstr>2-2-4. 預金債権による支払（2/3） ←現金の支払，原理，振込み</vt:lpstr>
      <vt:lpstr>2-2-5. 預金債権による弁済（3/3） →現金支払，振込みの原理，並行移動</vt:lpstr>
      <vt:lpstr>2-2-7. プリペイド・カードでの弁済（1/2） 債務引受説</vt:lpstr>
      <vt:lpstr>2-2-8. プリペイド・カードでの弁済（2/2） 債権譲渡説（人的抗弁つき）</vt:lpstr>
      <vt:lpstr>2-2-9. クレジットカード決済の仕組み 山本正行『カード決済業務のすべて』金融財政事情研究会(2012/05)</vt:lpstr>
      <vt:lpstr>2-2-10. クレジットカードのチャージバック</vt:lpstr>
      <vt:lpstr>債権の時代 通貨も物（金属，紙）から情報（金銭債権）へ</vt:lpstr>
      <vt:lpstr>債権総論2  第3回　債権譲渡の譲渡性</vt:lpstr>
      <vt:lpstr>債権譲渡の意義</vt:lpstr>
      <vt:lpstr>債権譲渡禁止特約（1/4） 意義と機能</vt:lpstr>
      <vt:lpstr>債権譲渡禁止特約（2/4） 条文と判例の変遷</vt:lpstr>
      <vt:lpstr>債権譲渡禁止特約（3/4）  最高裁平成9年判決〔百選Ⅱ26事件〕の事案と問題点</vt:lpstr>
      <vt:lpstr>債権譲渡禁止特約（4/4）  今後の展望</vt:lpstr>
      <vt:lpstr>債権譲渡禁止特約の改正（1/5）</vt:lpstr>
      <vt:lpstr>債権譲渡禁止特約の改正（2/5）</vt:lpstr>
      <vt:lpstr>債権譲渡禁止特約の改正（3/5）</vt:lpstr>
      <vt:lpstr>債権譲渡禁止特約の改正（4/5）</vt:lpstr>
      <vt:lpstr>債権譲渡禁止特約の改正（5/5）</vt:lpstr>
      <vt:lpstr>レポート課題</vt:lpstr>
      <vt:lpstr>誤振込事件 （最二判平8・4・26 民集50巻5号1267頁）</vt:lpstr>
      <vt:lpstr>活用すべき文献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債権総論2　講義</dc:title>
  <cp:lastModifiedBy>KAGAYAMA Shigeru</cp:lastModifiedBy>
  <cp:revision>110</cp:revision>
  <dcterms:modified xsi:type="dcterms:W3CDTF">2015-10-06T00:43:00Z</dcterms:modified>
</cp:coreProperties>
</file>