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71" r:id="rId2"/>
    <p:sldId id="293" r:id="rId3"/>
    <p:sldId id="270" r:id="rId4"/>
    <p:sldId id="271" r:id="rId5"/>
    <p:sldId id="367" r:id="rId6"/>
    <p:sldId id="265" r:id="rId7"/>
    <p:sldId id="365" r:id="rId8"/>
    <p:sldId id="305" r:id="rId9"/>
    <p:sldId id="307" r:id="rId10"/>
    <p:sldId id="308" r:id="rId11"/>
    <p:sldId id="312" r:id="rId12"/>
    <p:sldId id="302" r:id="rId13"/>
    <p:sldId id="313" r:id="rId14"/>
    <p:sldId id="314" r:id="rId15"/>
    <p:sldId id="315" r:id="rId16"/>
    <p:sldId id="316" r:id="rId17"/>
    <p:sldId id="317" r:id="rId18"/>
    <p:sldId id="318" r:id="rId19"/>
    <p:sldId id="319" r:id="rId20"/>
    <p:sldId id="325" r:id="rId21"/>
    <p:sldId id="326" r:id="rId22"/>
    <p:sldId id="327" r:id="rId23"/>
    <p:sldId id="368" r:id="rId24"/>
    <p:sldId id="369" r:id="rId25"/>
    <p:sldId id="370"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はじめに" id="{832D8662-1CA7-4F0A-B19E-569957C00FD3}">
          <p14:sldIdLst>
            <p14:sldId id="371"/>
          </p14:sldIdLst>
        </p14:section>
        <p14:section name="第三者のためにする契約総論" id="{D89DD9F8-0FAB-4BC4-B8D3-282BC4970ED7}">
          <p14:sldIdLst>
            <p14:sldId id="293"/>
            <p14:sldId id="270"/>
            <p14:sldId id="271"/>
          </p14:sldIdLst>
        </p14:section>
        <p14:section name="生命保険契約" id="{662780BE-9114-4B80-9483-F84C1100C446}">
          <p14:sldIdLst>
            <p14:sldId id="367"/>
          </p14:sldIdLst>
        </p14:section>
        <p14:section name="債務引受" id="{5528AF4D-02E1-467B-8CDF-95D4EAD12D9F}">
          <p14:sldIdLst>
            <p14:sldId id="265"/>
          </p14:sldIdLst>
        </p14:section>
        <p14:section name="契約上の地位の譲渡" id="{05AA5EEB-C31C-4EBE-AE65-8B5E3E551BD8}">
          <p14:sldIdLst>
            <p14:sldId id="365"/>
            <p14:sldId id="305"/>
          </p14:sldIdLst>
        </p14:section>
        <p14:section name="振込契約" id="{788DE180-2266-4664-B3E8-59712A1F309A}">
          <p14:sldIdLst>
            <p14:sldId id="307"/>
            <p14:sldId id="308"/>
            <p14:sldId id="312"/>
            <p14:sldId id="302"/>
          </p14:sldIdLst>
        </p14:section>
        <p14:section name="最最高平成8年判決" id="{F10626B4-ED85-4456-A42C-2F5EA06B383D}">
          <p14:sldIdLst>
            <p14:sldId id="313"/>
            <p14:sldId id="314"/>
            <p14:sldId id="315"/>
            <p14:sldId id="316"/>
            <p14:sldId id="317"/>
            <p14:sldId id="318"/>
            <p14:sldId id="319"/>
            <p14:sldId id="325"/>
            <p14:sldId id="326"/>
            <p14:sldId id="327"/>
          </p14:sldIdLst>
        </p14:section>
        <p14:section name="レポート課題" id="{A9E8F379-F6D4-4207-9472-3225F5393194}">
          <p14:sldIdLst>
            <p14:sldId id="368"/>
            <p14:sldId id="369"/>
            <p14:sldId id="3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399" autoAdjust="0"/>
    <p:restoredTop sz="63807" autoAdjust="0"/>
  </p:normalViewPr>
  <p:slideViewPr>
    <p:cSldViewPr>
      <p:cViewPr varScale="1">
        <p:scale>
          <a:sx n="36" d="100"/>
          <a:sy n="36" d="100"/>
        </p:scale>
        <p:origin x="1147" y="34"/>
      </p:cViewPr>
      <p:guideLst>
        <p:guide orient="horz" pos="2160"/>
        <p:guide pos="2880"/>
      </p:guideLst>
    </p:cSldViewPr>
  </p:slideViewPr>
  <p:outlineViewPr>
    <p:cViewPr>
      <p:scale>
        <a:sx n="33" d="100"/>
        <a:sy n="33" d="100"/>
      </p:scale>
      <p:origin x="0" y="118398"/>
    </p:cViewPr>
  </p:outlineViewPr>
  <p:notesTextViewPr>
    <p:cViewPr>
      <p:scale>
        <a:sx n="100" d="100"/>
        <a:sy n="100" d="100"/>
      </p:scale>
      <p:origin x="0" y="0"/>
    </p:cViewPr>
  </p:notesTextViewPr>
  <p:sorterViewPr>
    <p:cViewPr>
      <p:scale>
        <a:sx n="100" d="100"/>
        <a:sy n="100" d="100"/>
      </p:scale>
      <p:origin x="0" y="56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0AF36A-5B15-4AF3-BE37-C8B9478F6B0F}"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kumimoji="1" lang="ja-JP" altLang="en-US"/>
        </a:p>
      </dgm:t>
    </dgm:pt>
    <dgm:pt modelId="{C36E6E60-C42B-4D49-9444-19D3364AA722}">
      <dgm:prSet phldrT="[テキスト]">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b="1" dirty="0" smtClean="0"/>
            <a:t>民法</a:t>
          </a:r>
          <a:endParaRPr kumimoji="1" lang="ja-JP" altLang="en-US" b="1" dirty="0"/>
        </a:p>
      </dgm:t>
    </dgm:pt>
    <dgm:pt modelId="{09F9D029-F9FD-4EE9-9B4C-0CEA2041D084}" type="parTrans" cxnId="{3E38037B-A4A5-458A-BD05-79D2AD9EA734}">
      <dgm:prSet/>
      <dgm:spPr/>
      <dgm:t>
        <a:bodyPr/>
        <a:lstStyle/>
        <a:p>
          <a:endParaRPr kumimoji="1" lang="ja-JP" altLang="en-US" b="1"/>
        </a:p>
      </dgm:t>
    </dgm:pt>
    <dgm:pt modelId="{61E945F7-D58C-454B-8F5F-949B368A81FC}" type="sibTrans" cxnId="{3E38037B-A4A5-458A-BD05-79D2AD9EA734}">
      <dgm:prSet/>
      <dgm:spPr/>
      <dgm:t>
        <a:bodyPr/>
        <a:lstStyle/>
        <a:p>
          <a:endParaRPr kumimoji="1" lang="ja-JP" altLang="en-US" b="1"/>
        </a:p>
      </dgm:t>
    </dgm:pt>
    <dgm:pt modelId="{DB39B3AE-AA03-4CA7-A678-A3968877AF21}">
      <dgm:prSet>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b="1" dirty="0" smtClean="0"/>
            <a:t>第三者のためにする契約</a:t>
          </a:r>
          <a:r>
            <a:rPr kumimoji="1" lang="en-US" altLang="ja-JP" b="1" dirty="0" smtClean="0"/>
            <a:t/>
          </a:r>
          <a:br>
            <a:rPr kumimoji="1" lang="en-US" altLang="ja-JP" b="1" dirty="0" smtClean="0"/>
          </a:br>
          <a:r>
            <a:rPr kumimoji="1" lang="ja-JP" altLang="en-US" b="1" dirty="0" smtClean="0"/>
            <a:t>（民法</a:t>
          </a:r>
          <a:r>
            <a:rPr kumimoji="1" lang="en-US" altLang="en-US" b="1" dirty="0" smtClean="0"/>
            <a:t>537</a:t>
          </a:r>
          <a:r>
            <a:rPr kumimoji="1" lang="ja-JP" altLang="en-US" b="1" dirty="0" smtClean="0"/>
            <a:t>条～</a:t>
          </a:r>
          <a:r>
            <a:rPr kumimoji="1" lang="en-US" altLang="en-US" b="1" dirty="0" smtClean="0"/>
            <a:t>539</a:t>
          </a:r>
          <a:r>
            <a:rPr kumimoji="1" lang="ja-JP" altLang="en-US" b="1" dirty="0" smtClean="0"/>
            <a:t>条）</a:t>
          </a:r>
          <a:endParaRPr kumimoji="1" lang="ja-JP" altLang="en-US" b="1" dirty="0"/>
        </a:p>
      </dgm:t>
    </dgm:pt>
    <dgm:pt modelId="{0E921312-EA38-4EC6-B539-524567A3277A}" type="parTrans" cxnId="{57D2D3D3-843D-42DB-BEDE-3B27E1719E64}">
      <dgm:prSet/>
      <dgm:spPr/>
      <dgm:t>
        <a:bodyPr/>
        <a:lstStyle/>
        <a:p>
          <a:endParaRPr kumimoji="1" lang="ja-JP" altLang="en-US" b="1"/>
        </a:p>
      </dgm:t>
    </dgm:pt>
    <dgm:pt modelId="{B009AD30-B9A2-4BD4-9028-E9C9C855E59E}" type="sibTrans" cxnId="{57D2D3D3-843D-42DB-BEDE-3B27E1719E64}">
      <dgm:prSet/>
      <dgm:spPr/>
      <dgm:t>
        <a:bodyPr/>
        <a:lstStyle/>
        <a:p>
          <a:endParaRPr kumimoji="1" lang="ja-JP" altLang="en-US" b="1"/>
        </a:p>
      </dgm:t>
    </dgm:pt>
    <dgm:pt modelId="{2AB39362-16CF-403A-A2A1-FF21F3392E8D}">
      <dgm:prSet>
        <dgm:style>
          <a:lnRef idx="1">
            <a:schemeClr val="accent3"/>
          </a:lnRef>
          <a:fillRef idx="2">
            <a:schemeClr val="accent3"/>
          </a:fillRef>
          <a:effectRef idx="1">
            <a:schemeClr val="accent3"/>
          </a:effectRef>
          <a:fontRef idx="minor">
            <a:schemeClr val="dk1"/>
          </a:fontRef>
        </dgm:style>
      </dgm:prSet>
      <dgm:spPr/>
      <dgm:t>
        <a:bodyPr/>
        <a:lstStyle/>
        <a:p>
          <a:r>
            <a:rPr kumimoji="1" lang="zh-CN" altLang="en-US" b="1" dirty="0" smtClean="0">
              <a:latin typeface="ＭＳ Ｐゴシック" pitchFamily="50" charset="-128"/>
              <a:ea typeface="ＭＳ Ｐゴシック" pitchFamily="50" charset="-128"/>
            </a:rPr>
            <a:t>供託</a:t>
          </a:r>
          <a:r>
            <a:rPr kumimoji="1" lang="en-US" altLang="zh-CN" b="1" dirty="0" smtClean="0">
              <a:latin typeface="ＭＳ Ｐゴシック" pitchFamily="50" charset="-128"/>
              <a:ea typeface="ＭＳ Ｐゴシック" pitchFamily="50" charset="-128"/>
            </a:rPr>
            <a:t/>
          </a:r>
          <a:br>
            <a:rPr kumimoji="1" lang="en-US" altLang="zh-CN" b="1" dirty="0" smtClean="0">
              <a:latin typeface="ＭＳ Ｐゴシック" pitchFamily="50" charset="-128"/>
              <a:ea typeface="ＭＳ Ｐゴシック" pitchFamily="50" charset="-128"/>
            </a:rPr>
          </a:br>
          <a:r>
            <a:rPr kumimoji="1" lang="zh-CN" altLang="en-US" b="1" dirty="0" smtClean="0">
              <a:latin typeface="ＭＳ Ｐゴシック" pitchFamily="50" charset="-128"/>
              <a:ea typeface="ＭＳ Ｐゴシック" pitchFamily="50" charset="-128"/>
            </a:rPr>
            <a:t>（民法</a:t>
          </a:r>
          <a:r>
            <a:rPr kumimoji="1" lang="en-US" altLang="en-US" b="1" dirty="0" smtClean="0">
              <a:latin typeface="ＭＳ Ｐゴシック" pitchFamily="50" charset="-128"/>
              <a:ea typeface="ＭＳ Ｐゴシック" pitchFamily="50" charset="-128"/>
            </a:rPr>
            <a:t>494</a:t>
          </a:r>
          <a:r>
            <a:rPr kumimoji="1" lang="zh-CN" altLang="en-US" b="1" dirty="0" smtClean="0">
              <a:latin typeface="ＭＳ Ｐゴシック" pitchFamily="50" charset="-128"/>
              <a:ea typeface="ＭＳ Ｐゴシック" pitchFamily="50" charset="-128"/>
            </a:rPr>
            <a:t>条～</a:t>
          </a:r>
          <a:r>
            <a:rPr kumimoji="1" lang="en-US" altLang="en-US" b="1" dirty="0" smtClean="0">
              <a:latin typeface="ＭＳ Ｐゴシック" pitchFamily="50" charset="-128"/>
              <a:ea typeface="ＭＳ Ｐゴシック" pitchFamily="50" charset="-128"/>
            </a:rPr>
            <a:t>498</a:t>
          </a:r>
          <a:r>
            <a:rPr kumimoji="1" lang="zh-CN" altLang="en-US" b="1" dirty="0" smtClean="0">
              <a:latin typeface="ＭＳ Ｐゴシック" pitchFamily="50" charset="-128"/>
              <a:ea typeface="ＭＳ Ｐゴシック" pitchFamily="50" charset="-128"/>
            </a:rPr>
            <a:t>条）</a:t>
          </a:r>
          <a:endParaRPr kumimoji="1" lang="ja-JP" altLang="en-US" b="1" dirty="0">
            <a:latin typeface="ＭＳ Ｐゴシック" pitchFamily="50" charset="-128"/>
            <a:ea typeface="ＭＳ Ｐゴシック" pitchFamily="50" charset="-128"/>
          </a:endParaRPr>
        </a:p>
      </dgm:t>
    </dgm:pt>
    <dgm:pt modelId="{4960660A-0797-47D4-9CE7-D66DB3220648}" type="parTrans" cxnId="{C24B904F-7C75-4463-BC5A-A0408CD3D993}">
      <dgm:prSet/>
      <dgm:spPr/>
      <dgm:t>
        <a:bodyPr/>
        <a:lstStyle/>
        <a:p>
          <a:endParaRPr kumimoji="1" lang="ja-JP" altLang="en-US" b="1"/>
        </a:p>
      </dgm:t>
    </dgm:pt>
    <dgm:pt modelId="{A906532F-8112-4B02-ACA4-5891D206B21A}" type="sibTrans" cxnId="{C24B904F-7C75-4463-BC5A-A0408CD3D993}">
      <dgm:prSet/>
      <dgm:spPr/>
      <dgm:t>
        <a:bodyPr/>
        <a:lstStyle/>
        <a:p>
          <a:endParaRPr kumimoji="1" lang="ja-JP" altLang="en-US" b="1"/>
        </a:p>
      </dgm:t>
    </dgm:pt>
    <dgm:pt modelId="{6B738ACE-52F4-4255-B066-049BD4BC525B}">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dirty="0" smtClean="0"/>
            <a:t>特別法</a:t>
          </a:r>
          <a:endParaRPr kumimoji="1" lang="ja-JP" altLang="en-US" b="1" dirty="0"/>
        </a:p>
      </dgm:t>
    </dgm:pt>
    <dgm:pt modelId="{FDB8A6B5-3B1F-4B84-A7E4-61593DF226A7}" type="parTrans" cxnId="{18EB10F1-DC7D-4AD4-8A81-9FEA6A3C79C7}">
      <dgm:prSet/>
      <dgm:spPr/>
      <dgm:t>
        <a:bodyPr/>
        <a:lstStyle/>
        <a:p>
          <a:endParaRPr kumimoji="1" lang="ja-JP" altLang="en-US" b="1"/>
        </a:p>
      </dgm:t>
    </dgm:pt>
    <dgm:pt modelId="{87FD2E3E-E131-4129-9258-08D2CD3D831B}" type="sibTrans" cxnId="{18EB10F1-DC7D-4AD4-8A81-9FEA6A3C79C7}">
      <dgm:prSet/>
      <dgm:spPr/>
      <dgm:t>
        <a:bodyPr/>
        <a:lstStyle/>
        <a:p>
          <a:endParaRPr kumimoji="1" lang="ja-JP" altLang="en-US" b="1"/>
        </a:p>
      </dgm:t>
    </dgm:pt>
    <dgm:pt modelId="{0572ECBA-B02B-42A1-A497-9F954AF32153}">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dirty="0" smtClean="0"/>
            <a:t>保険法</a:t>
          </a:r>
          <a:endParaRPr kumimoji="1" lang="ja-JP" altLang="en-US" b="1" dirty="0"/>
        </a:p>
      </dgm:t>
    </dgm:pt>
    <dgm:pt modelId="{A203690E-09C7-4DE2-8221-451B4DC98BF9}" type="parTrans" cxnId="{8832ED64-AB7B-4152-BEDC-032D4611128F}">
      <dgm:prSet/>
      <dgm:spPr/>
      <dgm:t>
        <a:bodyPr/>
        <a:lstStyle/>
        <a:p>
          <a:endParaRPr kumimoji="1" lang="ja-JP" altLang="en-US" b="1"/>
        </a:p>
      </dgm:t>
    </dgm:pt>
    <dgm:pt modelId="{F1A86D8D-13DF-4200-96DC-8476D86B0E99}" type="sibTrans" cxnId="{8832ED64-AB7B-4152-BEDC-032D4611128F}">
      <dgm:prSet/>
      <dgm:spPr/>
      <dgm:t>
        <a:bodyPr/>
        <a:lstStyle/>
        <a:p>
          <a:endParaRPr kumimoji="1" lang="ja-JP" altLang="en-US" b="1"/>
        </a:p>
      </dgm:t>
    </dgm:pt>
    <dgm:pt modelId="{A22CEA8E-ECFE-46B2-84D9-187DA45704B0}">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smtClean="0"/>
            <a:t>責任</a:t>
          </a:r>
          <a:r>
            <a:rPr kumimoji="1" lang="en-US" altLang="ja-JP" sz="1400" b="1" dirty="0" smtClean="0"/>
            <a:t/>
          </a:r>
          <a:br>
            <a:rPr kumimoji="1" lang="en-US" altLang="ja-JP" sz="1400" b="1" dirty="0" smtClean="0"/>
          </a:br>
          <a:r>
            <a:rPr kumimoji="1" lang="ja-JP" altLang="en-US" sz="1400" b="1" dirty="0" smtClean="0"/>
            <a:t>保険</a:t>
          </a:r>
          <a:r>
            <a:rPr kumimoji="1" lang="en-US" altLang="ja-JP" sz="1400" b="1" dirty="0" smtClean="0"/>
            <a:t/>
          </a:r>
          <a:br>
            <a:rPr kumimoji="1" lang="en-US" altLang="ja-JP" sz="1400" b="1" dirty="0" smtClean="0"/>
          </a:br>
          <a:r>
            <a:rPr kumimoji="1" lang="ja-JP" altLang="en-US" sz="1400" b="1" dirty="0" smtClean="0"/>
            <a:t>（保険法</a:t>
          </a:r>
          <a:r>
            <a:rPr kumimoji="1" lang="en-US" altLang="en-US" sz="1400" b="1" dirty="0" smtClean="0"/>
            <a:t>8</a:t>
          </a:r>
          <a:r>
            <a:rPr kumimoji="1" lang="ja-JP" altLang="en-US" sz="1400" b="1" dirty="0" smtClean="0"/>
            <a:t>条）</a:t>
          </a:r>
          <a:endParaRPr kumimoji="1" lang="ja-JP" altLang="en-US" sz="1400" b="1" dirty="0"/>
        </a:p>
      </dgm:t>
    </dgm:pt>
    <dgm:pt modelId="{07C7F9DB-7DDF-47AD-95A8-C16DAD57188B}" type="parTrans" cxnId="{23219537-43BA-4E80-BB73-8B32DF81E24C}">
      <dgm:prSet/>
      <dgm:spPr/>
      <dgm:t>
        <a:bodyPr/>
        <a:lstStyle/>
        <a:p>
          <a:endParaRPr kumimoji="1" lang="ja-JP" altLang="en-US" b="1"/>
        </a:p>
      </dgm:t>
    </dgm:pt>
    <dgm:pt modelId="{B9861A45-457B-4593-B782-D4DE0B5444CC}" type="sibTrans" cxnId="{23219537-43BA-4E80-BB73-8B32DF81E24C}">
      <dgm:prSet/>
      <dgm:spPr/>
      <dgm:t>
        <a:bodyPr/>
        <a:lstStyle/>
        <a:p>
          <a:endParaRPr kumimoji="1" lang="ja-JP" altLang="en-US" b="1"/>
        </a:p>
      </dgm:t>
    </dgm:pt>
    <dgm:pt modelId="{6079473F-3B79-47F9-AE59-1AF1F2484868}">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smtClean="0"/>
            <a:t>生命</a:t>
          </a:r>
          <a:r>
            <a:rPr kumimoji="1" lang="en-US" altLang="ja-JP" sz="1400" b="1" dirty="0" smtClean="0"/>
            <a:t/>
          </a:r>
          <a:br>
            <a:rPr kumimoji="1" lang="en-US" altLang="ja-JP" sz="1400" b="1" dirty="0" smtClean="0"/>
          </a:br>
          <a:r>
            <a:rPr kumimoji="1" lang="ja-JP" altLang="en-US" sz="1400" b="1" dirty="0" smtClean="0"/>
            <a:t>保険（保険法</a:t>
          </a:r>
          <a:r>
            <a:rPr kumimoji="1" lang="en-US" altLang="en-US" sz="1400" b="1" dirty="0" smtClean="0"/>
            <a:t>4</a:t>
          </a:r>
          <a:r>
            <a:rPr kumimoji="1" lang="en-US" altLang="ja-JP" sz="1400" b="1" dirty="0" smtClean="0"/>
            <a:t>2</a:t>
          </a:r>
          <a:r>
            <a:rPr kumimoji="1" lang="ja-JP" altLang="en-US" sz="1400" b="1" dirty="0" smtClean="0"/>
            <a:t>条）</a:t>
          </a:r>
          <a:endParaRPr kumimoji="1" lang="ja-JP" altLang="en-US" sz="1400" b="1" dirty="0"/>
        </a:p>
      </dgm:t>
    </dgm:pt>
    <dgm:pt modelId="{6967BFF4-44F1-463C-BA14-11CFBDD99B89}" type="parTrans" cxnId="{73F9F954-597F-49B5-B601-6322A9467D32}">
      <dgm:prSet/>
      <dgm:spPr/>
      <dgm:t>
        <a:bodyPr/>
        <a:lstStyle/>
        <a:p>
          <a:endParaRPr kumimoji="1" lang="ja-JP" altLang="en-US" b="1"/>
        </a:p>
      </dgm:t>
    </dgm:pt>
    <dgm:pt modelId="{522319FD-6572-4B42-89E7-980EF551B1E1}" type="sibTrans" cxnId="{73F9F954-597F-49B5-B601-6322A9467D32}">
      <dgm:prSet/>
      <dgm:spPr/>
      <dgm:t>
        <a:bodyPr/>
        <a:lstStyle/>
        <a:p>
          <a:endParaRPr kumimoji="1" lang="ja-JP" altLang="en-US" b="1"/>
        </a:p>
      </dgm:t>
    </dgm:pt>
    <dgm:pt modelId="{BE1EF3EF-2AB3-4A9D-8F22-F86B7D612684}">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dirty="0" smtClean="0"/>
            <a:t>信託法</a:t>
          </a:r>
          <a:endParaRPr kumimoji="1" lang="ja-JP" altLang="en-US" b="1" dirty="0"/>
        </a:p>
      </dgm:t>
    </dgm:pt>
    <dgm:pt modelId="{316FED17-0027-4EC3-931C-8EF1250700AC}" type="parTrans" cxnId="{51BE2099-CCC4-438D-9E03-3A004EDB142C}">
      <dgm:prSet/>
      <dgm:spPr/>
      <dgm:t>
        <a:bodyPr/>
        <a:lstStyle/>
        <a:p>
          <a:endParaRPr kumimoji="1" lang="ja-JP" altLang="en-US" b="1"/>
        </a:p>
      </dgm:t>
    </dgm:pt>
    <dgm:pt modelId="{51888853-C71E-4FFB-99CC-60D7CE501110}" type="sibTrans" cxnId="{51BE2099-CCC4-438D-9E03-3A004EDB142C}">
      <dgm:prSet/>
      <dgm:spPr/>
      <dgm:t>
        <a:bodyPr/>
        <a:lstStyle/>
        <a:p>
          <a:endParaRPr kumimoji="1" lang="ja-JP" altLang="en-US" b="1"/>
        </a:p>
      </dgm:t>
    </dgm:pt>
    <dgm:pt modelId="{FD1F4520-83B6-4785-9664-D5765EE0212D}">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smtClean="0"/>
            <a:t>受益権の取得（信託法</a:t>
          </a:r>
          <a:r>
            <a:rPr kumimoji="1" lang="en-US" altLang="en-US" sz="1400" b="1" dirty="0" smtClean="0"/>
            <a:t>88</a:t>
          </a:r>
          <a:r>
            <a:rPr kumimoji="1" lang="ja-JP" altLang="en-US" sz="1400" b="1" dirty="0" smtClean="0"/>
            <a:t>条）</a:t>
          </a:r>
          <a:endParaRPr kumimoji="1" lang="ja-JP" altLang="en-US" sz="1400" b="1" dirty="0"/>
        </a:p>
      </dgm:t>
    </dgm:pt>
    <dgm:pt modelId="{D38320FB-77F2-4668-B030-B735D0732393}" type="parTrans" cxnId="{E16F868E-9921-4BA7-9655-8350AE2AE74C}">
      <dgm:prSet/>
      <dgm:spPr/>
      <dgm:t>
        <a:bodyPr/>
        <a:lstStyle/>
        <a:p>
          <a:endParaRPr kumimoji="1" lang="ja-JP" altLang="en-US" b="1"/>
        </a:p>
      </dgm:t>
    </dgm:pt>
    <dgm:pt modelId="{0452482D-EBE3-476D-AA55-FAF2232E8558}" type="sibTrans" cxnId="{E16F868E-9921-4BA7-9655-8350AE2AE74C}">
      <dgm:prSet/>
      <dgm:spPr/>
      <dgm:t>
        <a:bodyPr/>
        <a:lstStyle/>
        <a:p>
          <a:endParaRPr kumimoji="1" lang="ja-JP" altLang="en-US" b="1"/>
        </a:p>
      </dgm:t>
    </dgm:pt>
    <dgm:pt modelId="{40A01C00-62BA-48A8-B8D6-FCC142B92501}">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smtClean="0"/>
            <a:t>商法</a:t>
          </a:r>
          <a:endParaRPr kumimoji="1" lang="ja-JP" altLang="en-US" b="1"/>
        </a:p>
      </dgm:t>
    </dgm:pt>
    <dgm:pt modelId="{4FFA742E-A3DD-49EF-AB53-3F3F4FFD455B}" type="parTrans" cxnId="{62FA6921-F69A-4DA8-94C0-40DA39373213}">
      <dgm:prSet/>
      <dgm:spPr/>
      <dgm:t>
        <a:bodyPr/>
        <a:lstStyle/>
        <a:p>
          <a:endParaRPr kumimoji="1" lang="ja-JP" altLang="en-US" b="1"/>
        </a:p>
      </dgm:t>
    </dgm:pt>
    <dgm:pt modelId="{2B253687-BA04-410A-806C-B78DB333E2EB}" type="sibTrans" cxnId="{62FA6921-F69A-4DA8-94C0-40DA39373213}">
      <dgm:prSet/>
      <dgm:spPr/>
      <dgm:t>
        <a:bodyPr/>
        <a:lstStyle/>
        <a:p>
          <a:endParaRPr kumimoji="1" lang="ja-JP" altLang="en-US" b="1"/>
        </a:p>
      </dgm:t>
    </dgm:pt>
    <dgm:pt modelId="{436F15B7-9981-4B46-9F46-40CB0C0EBBD9}">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smtClean="0"/>
            <a:t>運送</a:t>
          </a:r>
          <a:r>
            <a:rPr kumimoji="1" lang="en-US" altLang="ja-JP" sz="1400" b="1" dirty="0" smtClean="0"/>
            <a:t/>
          </a:r>
          <a:br>
            <a:rPr kumimoji="1" lang="en-US" altLang="ja-JP" sz="1400" b="1" dirty="0" smtClean="0"/>
          </a:br>
          <a:r>
            <a:rPr kumimoji="1" lang="ja-JP" altLang="en-US" sz="1400" b="1" dirty="0" smtClean="0"/>
            <a:t>契約（商法</a:t>
          </a:r>
          <a:r>
            <a:rPr kumimoji="1" lang="en-US" altLang="en-US" sz="1400" b="1" dirty="0" smtClean="0"/>
            <a:t>583</a:t>
          </a:r>
          <a:r>
            <a:rPr kumimoji="1" lang="ja-JP" altLang="en-US" sz="1400" b="1" dirty="0" smtClean="0"/>
            <a:t>条）</a:t>
          </a:r>
          <a:endParaRPr kumimoji="1" lang="ja-JP" altLang="en-US" sz="1400" b="1" dirty="0"/>
        </a:p>
      </dgm:t>
    </dgm:pt>
    <dgm:pt modelId="{719A2773-A445-4B03-AE3E-857753C1A471}" type="parTrans" cxnId="{316C2BDB-DF81-4552-85F4-CCDBD30E13C6}">
      <dgm:prSet/>
      <dgm:spPr/>
      <dgm:t>
        <a:bodyPr/>
        <a:lstStyle/>
        <a:p>
          <a:endParaRPr kumimoji="1" lang="ja-JP" altLang="en-US" b="1"/>
        </a:p>
      </dgm:t>
    </dgm:pt>
    <dgm:pt modelId="{D75E6B58-FA0D-4697-93EF-1F4708F9282E}" type="sibTrans" cxnId="{316C2BDB-DF81-4552-85F4-CCDBD30E13C6}">
      <dgm:prSet/>
      <dgm:spPr/>
      <dgm:t>
        <a:bodyPr/>
        <a:lstStyle/>
        <a:p>
          <a:endParaRPr kumimoji="1" lang="ja-JP" altLang="en-US" b="1"/>
        </a:p>
      </dgm:t>
    </dgm:pt>
    <dgm:pt modelId="{79EDAADC-B32D-447C-8096-876EA58D49C2}">
      <dgm:prSet>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b="1" dirty="0" smtClean="0"/>
            <a:t>判例法</a:t>
          </a:r>
          <a:endParaRPr kumimoji="1" lang="ja-JP" altLang="en-US" b="1" dirty="0"/>
        </a:p>
      </dgm:t>
    </dgm:pt>
    <dgm:pt modelId="{FAA7FEE1-5AEF-486A-8EC7-4BADBF13E2DF}" type="parTrans" cxnId="{6D4A1965-3796-4109-8C77-1A7D1977B0C0}">
      <dgm:prSet/>
      <dgm:spPr/>
      <dgm:t>
        <a:bodyPr/>
        <a:lstStyle/>
        <a:p>
          <a:endParaRPr kumimoji="1" lang="ja-JP" altLang="en-US" b="1"/>
        </a:p>
      </dgm:t>
    </dgm:pt>
    <dgm:pt modelId="{2FF1D05C-86A0-4D1A-AC12-1D087FD3BAC4}" type="sibTrans" cxnId="{6D4A1965-3796-4109-8C77-1A7D1977B0C0}">
      <dgm:prSet/>
      <dgm:spPr/>
      <dgm:t>
        <a:bodyPr/>
        <a:lstStyle/>
        <a:p>
          <a:endParaRPr kumimoji="1" lang="ja-JP" altLang="en-US" b="1"/>
        </a:p>
      </dgm:t>
    </dgm:pt>
    <dgm:pt modelId="{6BB0CFAA-09FB-4E84-B6AF-DD452B9D128E}">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smtClean="0"/>
            <a:t>債務</a:t>
          </a:r>
          <a:r>
            <a:rPr kumimoji="1" lang="en-US" altLang="ja-JP" b="1" dirty="0" smtClean="0"/>
            <a:t/>
          </a:r>
          <a:br>
            <a:rPr kumimoji="1" lang="en-US" altLang="ja-JP" b="1" dirty="0" smtClean="0"/>
          </a:br>
          <a:r>
            <a:rPr kumimoji="1" lang="ja-JP" altLang="en-US" b="1" dirty="0" smtClean="0"/>
            <a:t>引受</a:t>
          </a:r>
          <a:r>
            <a:rPr kumimoji="1" lang="en-US" altLang="ja-JP" b="1" dirty="0" smtClean="0"/>
            <a:t/>
          </a:r>
          <a:br>
            <a:rPr kumimoji="1" lang="en-US" altLang="ja-JP" b="1" dirty="0" smtClean="0"/>
          </a:br>
          <a:r>
            <a:rPr kumimoji="1" lang="ja-JP" altLang="en-US" b="1" dirty="0" smtClean="0"/>
            <a:t>（大判大</a:t>
          </a:r>
          <a:r>
            <a:rPr kumimoji="1" lang="en-US" altLang="en-US" b="1" dirty="0" smtClean="0"/>
            <a:t>6</a:t>
          </a:r>
          <a:r>
            <a:rPr kumimoji="1" lang="ja-JP" altLang="en-US" b="1" dirty="0" smtClean="0"/>
            <a:t>・</a:t>
          </a:r>
          <a:r>
            <a:rPr kumimoji="1" lang="en-US" altLang="en-US" b="1" dirty="0" smtClean="0"/>
            <a:t>11</a:t>
          </a:r>
          <a:r>
            <a:rPr kumimoji="1" lang="ja-JP" altLang="en-US" b="1" dirty="0" smtClean="0"/>
            <a:t>・</a:t>
          </a:r>
          <a:r>
            <a:rPr kumimoji="1" lang="en-US" altLang="en-US" b="1" dirty="0" smtClean="0"/>
            <a:t>1</a:t>
          </a:r>
          <a:r>
            <a:rPr kumimoji="1" lang="ja-JP" altLang="en-US" b="1" dirty="0" smtClean="0"/>
            <a:t>民録</a:t>
          </a:r>
          <a:r>
            <a:rPr kumimoji="1" lang="en-US" altLang="en-US" b="1" dirty="0" smtClean="0"/>
            <a:t>23</a:t>
          </a:r>
          <a:r>
            <a:rPr kumimoji="1" lang="ja-JP" altLang="en-US" b="1" dirty="0" smtClean="0"/>
            <a:t>輯</a:t>
          </a:r>
          <a:r>
            <a:rPr kumimoji="1" lang="en-US" altLang="en-US" b="1" dirty="0" smtClean="0"/>
            <a:t>1715</a:t>
          </a:r>
          <a:r>
            <a:rPr kumimoji="1" lang="ja-JP" altLang="en-US" b="1" dirty="0" smtClean="0"/>
            <a:t>頁）</a:t>
          </a:r>
          <a:endParaRPr kumimoji="1" lang="ja-JP" altLang="en-US" b="1" dirty="0"/>
        </a:p>
      </dgm:t>
    </dgm:pt>
    <dgm:pt modelId="{11403F20-598E-4086-86F1-0B95E1DE38E3}" type="parTrans" cxnId="{CEAEAD3D-F48F-4750-9A17-72EE6F85B7FA}">
      <dgm:prSet/>
      <dgm:spPr/>
      <dgm:t>
        <a:bodyPr/>
        <a:lstStyle/>
        <a:p>
          <a:endParaRPr kumimoji="1" lang="ja-JP" altLang="en-US" b="1"/>
        </a:p>
      </dgm:t>
    </dgm:pt>
    <dgm:pt modelId="{5578BD52-B055-4A11-9663-16A49E8BA2E7}" type="sibTrans" cxnId="{CEAEAD3D-F48F-4750-9A17-72EE6F85B7FA}">
      <dgm:prSet/>
      <dgm:spPr/>
      <dgm:t>
        <a:bodyPr/>
        <a:lstStyle/>
        <a:p>
          <a:endParaRPr kumimoji="1" lang="ja-JP" altLang="en-US" b="1"/>
        </a:p>
      </dgm:t>
    </dgm:pt>
    <dgm:pt modelId="{0AA616FF-8D75-4835-908F-BEF73D9D1B3C}">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smtClean="0"/>
            <a:t>契約上の地位の譲渡（最二判昭</a:t>
          </a:r>
          <a:r>
            <a:rPr kumimoji="1" lang="en-US" altLang="en-US" b="1" dirty="0" smtClean="0"/>
            <a:t>46</a:t>
          </a:r>
          <a:r>
            <a:rPr kumimoji="1" lang="ja-JP" altLang="en-US" b="1" dirty="0" smtClean="0"/>
            <a:t>・</a:t>
          </a:r>
          <a:r>
            <a:rPr kumimoji="1" lang="en-US" altLang="en-US" b="1" dirty="0" smtClean="0"/>
            <a:t>4</a:t>
          </a:r>
          <a:r>
            <a:rPr kumimoji="1" lang="ja-JP" altLang="en-US" b="1" dirty="0" smtClean="0"/>
            <a:t>・</a:t>
          </a:r>
          <a:r>
            <a:rPr kumimoji="1" lang="en-US" altLang="en-US" b="1" dirty="0" smtClean="0"/>
            <a:t>23</a:t>
          </a:r>
          <a:r>
            <a:rPr kumimoji="1" lang="ja-JP" altLang="en-US" b="1" dirty="0" smtClean="0"/>
            <a:t>民集</a:t>
          </a:r>
          <a:r>
            <a:rPr kumimoji="1" lang="en-US" altLang="en-US" b="1" dirty="0" smtClean="0"/>
            <a:t>25</a:t>
          </a:r>
          <a:r>
            <a:rPr kumimoji="1" lang="ja-JP" altLang="en-US" b="1" dirty="0" smtClean="0"/>
            <a:t>巻</a:t>
          </a:r>
          <a:r>
            <a:rPr kumimoji="1" lang="en-US" altLang="en-US" b="1" dirty="0" smtClean="0"/>
            <a:t>3</a:t>
          </a:r>
          <a:r>
            <a:rPr kumimoji="1" lang="ja-JP" altLang="en-US" b="1" dirty="0" smtClean="0"/>
            <a:t>号</a:t>
          </a:r>
          <a:r>
            <a:rPr kumimoji="1" lang="en-US" altLang="en-US" b="1" dirty="0" smtClean="0"/>
            <a:t>388</a:t>
          </a:r>
          <a:r>
            <a:rPr kumimoji="1" lang="ja-JP" altLang="en-US" b="1" dirty="0" smtClean="0"/>
            <a:t>頁）</a:t>
          </a:r>
          <a:endParaRPr kumimoji="1" lang="ja-JP" altLang="en-US" b="1" dirty="0"/>
        </a:p>
      </dgm:t>
    </dgm:pt>
    <dgm:pt modelId="{0282CC5E-6C2D-4121-BBEA-73C614381194}" type="parTrans" cxnId="{B23EB5CD-0FFD-42E8-9AA5-FC0303AFD9BC}">
      <dgm:prSet/>
      <dgm:spPr/>
      <dgm:t>
        <a:bodyPr/>
        <a:lstStyle/>
        <a:p>
          <a:endParaRPr kumimoji="1" lang="ja-JP" altLang="en-US" b="1"/>
        </a:p>
      </dgm:t>
    </dgm:pt>
    <dgm:pt modelId="{6982C4E9-FE1C-41F4-AEC7-911633024956}" type="sibTrans" cxnId="{B23EB5CD-0FFD-42E8-9AA5-FC0303AFD9BC}">
      <dgm:prSet/>
      <dgm:spPr/>
      <dgm:t>
        <a:bodyPr/>
        <a:lstStyle/>
        <a:p>
          <a:endParaRPr kumimoji="1" lang="ja-JP" altLang="en-US" b="1"/>
        </a:p>
      </dgm:t>
    </dgm:pt>
    <dgm:pt modelId="{F97CB15D-1C55-4AAC-8BBF-B6FD66C90666}">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smtClean="0"/>
            <a:t>電信</a:t>
          </a:r>
          <a:r>
            <a:rPr kumimoji="1" lang="en-US" altLang="ja-JP" b="1" dirty="0" smtClean="0"/>
            <a:t/>
          </a:r>
          <a:br>
            <a:rPr kumimoji="1" lang="en-US" altLang="ja-JP" b="1" dirty="0" smtClean="0"/>
          </a:br>
          <a:r>
            <a:rPr kumimoji="1" lang="ja-JP" altLang="en-US" b="1" dirty="0" smtClean="0"/>
            <a:t>送金</a:t>
          </a:r>
          <a:r>
            <a:rPr kumimoji="1" lang="en-US" altLang="ja-JP" b="1" dirty="0" smtClean="0"/>
            <a:t/>
          </a:r>
          <a:br>
            <a:rPr kumimoji="1" lang="en-US" altLang="ja-JP" b="1" dirty="0" smtClean="0"/>
          </a:br>
          <a:r>
            <a:rPr kumimoji="1" lang="ja-JP" altLang="en-US" b="1" dirty="0" smtClean="0"/>
            <a:t>（最一判昭</a:t>
          </a:r>
          <a:r>
            <a:rPr kumimoji="1" lang="en-US" altLang="en-US" b="1" dirty="0" smtClean="0"/>
            <a:t>43</a:t>
          </a:r>
          <a:r>
            <a:rPr kumimoji="1" lang="ja-JP" altLang="en-US" b="1" dirty="0" smtClean="0"/>
            <a:t>・</a:t>
          </a:r>
          <a:r>
            <a:rPr kumimoji="1" lang="en-US" altLang="en-US" b="1" dirty="0" smtClean="0"/>
            <a:t>12</a:t>
          </a:r>
          <a:r>
            <a:rPr kumimoji="1" lang="ja-JP" altLang="en-US" b="1" dirty="0" smtClean="0"/>
            <a:t>・</a:t>
          </a:r>
          <a:r>
            <a:rPr kumimoji="1" lang="en-US" altLang="en-US" b="1" dirty="0" smtClean="0"/>
            <a:t>5</a:t>
          </a:r>
          <a:r>
            <a:rPr kumimoji="1" lang="ja-JP" altLang="en-US" b="1" dirty="0" smtClean="0"/>
            <a:t>民集</a:t>
          </a:r>
          <a:r>
            <a:rPr kumimoji="1" lang="en-US" altLang="en-US" b="1" dirty="0" smtClean="0"/>
            <a:t>22</a:t>
          </a:r>
          <a:r>
            <a:rPr kumimoji="1" lang="ja-JP" altLang="en-US" b="1" dirty="0" smtClean="0"/>
            <a:t>巻</a:t>
          </a:r>
          <a:r>
            <a:rPr kumimoji="1" lang="en-US" altLang="en-US" b="1" dirty="0" smtClean="0"/>
            <a:t>13</a:t>
          </a:r>
          <a:r>
            <a:rPr kumimoji="1" lang="ja-JP" altLang="en-US" b="1" dirty="0" smtClean="0"/>
            <a:t>号</a:t>
          </a:r>
          <a:r>
            <a:rPr kumimoji="1" lang="en-US" altLang="en-US" b="1" dirty="0" smtClean="0"/>
            <a:t>2876</a:t>
          </a:r>
          <a:r>
            <a:rPr kumimoji="1" lang="ja-JP" altLang="en-US" b="1" dirty="0" smtClean="0"/>
            <a:t>頁）</a:t>
          </a:r>
          <a:endParaRPr kumimoji="1" lang="ja-JP" altLang="en-US" b="1" dirty="0"/>
        </a:p>
      </dgm:t>
    </dgm:pt>
    <dgm:pt modelId="{A8FBE003-7431-4A00-BB04-C0FF287AFA07}" type="parTrans" cxnId="{D48DB532-9D50-42F7-8470-98EE9475382F}">
      <dgm:prSet/>
      <dgm:spPr/>
      <dgm:t>
        <a:bodyPr/>
        <a:lstStyle/>
        <a:p>
          <a:endParaRPr kumimoji="1" lang="ja-JP" altLang="en-US" b="1"/>
        </a:p>
      </dgm:t>
    </dgm:pt>
    <dgm:pt modelId="{4262458B-0A49-4578-9F57-31669CFCC43C}" type="sibTrans" cxnId="{D48DB532-9D50-42F7-8470-98EE9475382F}">
      <dgm:prSet/>
      <dgm:spPr/>
      <dgm:t>
        <a:bodyPr/>
        <a:lstStyle/>
        <a:p>
          <a:endParaRPr kumimoji="1" lang="ja-JP" altLang="en-US" b="1"/>
        </a:p>
      </dgm:t>
    </dgm:pt>
    <dgm:pt modelId="{E6E43B26-8D70-452A-A5B4-7AB3E05B0794}">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smtClean="0"/>
            <a:t>銀行</a:t>
          </a:r>
          <a:r>
            <a:rPr kumimoji="1" lang="en-US" altLang="ja-JP" b="1" dirty="0" smtClean="0"/>
            <a:t/>
          </a:r>
          <a:br>
            <a:rPr kumimoji="1" lang="en-US" altLang="ja-JP" b="1" dirty="0" smtClean="0"/>
          </a:br>
          <a:r>
            <a:rPr kumimoji="1" lang="ja-JP" altLang="en-US" b="1" dirty="0" smtClean="0"/>
            <a:t>振込</a:t>
          </a:r>
          <a:r>
            <a:rPr kumimoji="1" lang="en-US" altLang="ja-JP" b="1" dirty="0" smtClean="0"/>
            <a:t/>
          </a:r>
          <a:br>
            <a:rPr kumimoji="1" lang="en-US" altLang="ja-JP" b="1" dirty="0" smtClean="0"/>
          </a:br>
          <a:r>
            <a:rPr kumimoji="1" lang="ja-JP" altLang="en-US" b="1" dirty="0" smtClean="0"/>
            <a:t>（大判昭</a:t>
          </a:r>
          <a:r>
            <a:rPr kumimoji="1" lang="en-US" altLang="en-US" b="1" dirty="0" smtClean="0"/>
            <a:t>9</a:t>
          </a:r>
          <a:r>
            <a:rPr kumimoji="1" lang="ja-JP" altLang="en-US" b="1" dirty="0" smtClean="0"/>
            <a:t>・</a:t>
          </a:r>
          <a:r>
            <a:rPr kumimoji="1" lang="en-US" altLang="en-US" b="1" dirty="0" smtClean="0"/>
            <a:t>5</a:t>
          </a:r>
          <a:r>
            <a:rPr kumimoji="1" lang="ja-JP" altLang="en-US" b="1" dirty="0" smtClean="0"/>
            <a:t>・</a:t>
          </a:r>
          <a:r>
            <a:rPr kumimoji="1" lang="en-US" altLang="en-US" b="1" dirty="0" smtClean="0"/>
            <a:t>25</a:t>
          </a:r>
          <a:r>
            <a:rPr kumimoji="1" lang="ja-JP" altLang="en-US" b="1" dirty="0" smtClean="0"/>
            <a:t>民集</a:t>
          </a:r>
          <a:r>
            <a:rPr kumimoji="1" lang="en-US" altLang="en-US" b="1" dirty="0" smtClean="0"/>
            <a:t>13</a:t>
          </a:r>
          <a:r>
            <a:rPr kumimoji="1" lang="ja-JP" altLang="en-US" b="1" dirty="0" smtClean="0"/>
            <a:t>巻</a:t>
          </a:r>
          <a:r>
            <a:rPr kumimoji="1" lang="en-US" altLang="en-US" b="1" dirty="0" smtClean="0"/>
            <a:t>829</a:t>
          </a:r>
          <a:r>
            <a:rPr kumimoji="1" lang="ja-JP" altLang="en-US" b="1" dirty="0" smtClean="0"/>
            <a:t>頁）</a:t>
          </a:r>
          <a:endParaRPr kumimoji="1" lang="ja-JP" altLang="en-US" b="1" dirty="0"/>
        </a:p>
      </dgm:t>
    </dgm:pt>
    <dgm:pt modelId="{CC6C885A-6EBF-4151-8C4E-9EDA607EB87F}" type="parTrans" cxnId="{1C28B918-1AE1-4F5E-BBC8-D97195B447E2}">
      <dgm:prSet/>
      <dgm:spPr/>
      <dgm:t>
        <a:bodyPr/>
        <a:lstStyle/>
        <a:p>
          <a:endParaRPr kumimoji="1" lang="ja-JP" altLang="en-US" b="1"/>
        </a:p>
      </dgm:t>
    </dgm:pt>
    <dgm:pt modelId="{5C8E304C-E5C0-4E8D-86CD-5816E22B286C}" type="sibTrans" cxnId="{1C28B918-1AE1-4F5E-BBC8-D97195B447E2}">
      <dgm:prSet/>
      <dgm:spPr/>
      <dgm:t>
        <a:bodyPr/>
        <a:lstStyle/>
        <a:p>
          <a:endParaRPr kumimoji="1" lang="ja-JP" altLang="en-US" b="1"/>
        </a:p>
      </dgm:t>
    </dgm:pt>
    <dgm:pt modelId="{D095FBBD-43A2-4FCE-9480-1054FA8CD8ED}" type="pres">
      <dgm:prSet presAssocID="{260AF36A-5B15-4AF3-BE37-C8B9478F6B0F}" presName="Name0" presStyleCnt="0">
        <dgm:presLayoutVars>
          <dgm:chPref val="1"/>
          <dgm:dir/>
          <dgm:animOne val="branch"/>
          <dgm:animLvl val="lvl"/>
          <dgm:resizeHandles/>
        </dgm:presLayoutVars>
      </dgm:prSet>
      <dgm:spPr/>
      <dgm:t>
        <a:bodyPr/>
        <a:lstStyle/>
        <a:p>
          <a:endParaRPr kumimoji="1" lang="ja-JP" altLang="en-US"/>
        </a:p>
      </dgm:t>
    </dgm:pt>
    <dgm:pt modelId="{A41BEE5E-0436-4C96-A9EB-696194D91065}" type="pres">
      <dgm:prSet presAssocID="{C36E6E60-C42B-4D49-9444-19D3364AA722}" presName="vertOne" presStyleCnt="0"/>
      <dgm:spPr/>
    </dgm:pt>
    <dgm:pt modelId="{10004184-723A-41DD-B648-A0A77B75B57D}" type="pres">
      <dgm:prSet presAssocID="{C36E6E60-C42B-4D49-9444-19D3364AA722}" presName="txOne" presStyleLbl="node0" presStyleIdx="0" presStyleCnt="3" custScaleY="33026">
        <dgm:presLayoutVars>
          <dgm:chPref val="3"/>
        </dgm:presLayoutVars>
      </dgm:prSet>
      <dgm:spPr/>
      <dgm:t>
        <a:bodyPr/>
        <a:lstStyle/>
        <a:p>
          <a:endParaRPr kumimoji="1" lang="ja-JP" altLang="en-US"/>
        </a:p>
      </dgm:t>
    </dgm:pt>
    <dgm:pt modelId="{58847A77-3539-4B8C-AAB9-582523C799DD}" type="pres">
      <dgm:prSet presAssocID="{C36E6E60-C42B-4D49-9444-19D3364AA722}" presName="parTransOne" presStyleCnt="0"/>
      <dgm:spPr/>
    </dgm:pt>
    <dgm:pt modelId="{A78675C3-7726-4496-8A94-74C4D065DFC6}" type="pres">
      <dgm:prSet presAssocID="{C36E6E60-C42B-4D49-9444-19D3364AA722}" presName="horzOne" presStyleCnt="0"/>
      <dgm:spPr/>
    </dgm:pt>
    <dgm:pt modelId="{66C51B0D-D2A6-471C-98EF-44E46C6287BB}" type="pres">
      <dgm:prSet presAssocID="{DB39B3AE-AA03-4CA7-A678-A3968877AF21}" presName="vertTwo" presStyleCnt="0"/>
      <dgm:spPr/>
    </dgm:pt>
    <dgm:pt modelId="{5DFB9E4E-158F-47B5-AD67-D7675BAD57CD}" type="pres">
      <dgm:prSet presAssocID="{DB39B3AE-AA03-4CA7-A678-A3968877AF21}" presName="txTwo" presStyleLbl="node2" presStyleIdx="0" presStyleCnt="9">
        <dgm:presLayoutVars>
          <dgm:chPref val="3"/>
        </dgm:presLayoutVars>
      </dgm:prSet>
      <dgm:spPr/>
      <dgm:t>
        <a:bodyPr/>
        <a:lstStyle/>
        <a:p>
          <a:endParaRPr kumimoji="1" lang="ja-JP" altLang="en-US"/>
        </a:p>
      </dgm:t>
    </dgm:pt>
    <dgm:pt modelId="{46C2956D-B3F2-4E13-92EE-F4059AD06DAA}" type="pres">
      <dgm:prSet presAssocID="{DB39B3AE-AA03-4CA7-A678-A3968877AF21}" presName="horzTwo" presStyleCnt="0"/>
      <dgm:spPr/>
    </dgm:pt>
    <dgm:pt modelId="{047DA62D-8EF6-459E-8B82-7BFF18934435}" type="pres">
      <dgm:prSet presAssocID="{B009AD30-B9A2-4BD4-9028-E9C9C855E59E}" presName="sibSpaceTwo" presStyleCnt="0"/>
      <dgm:spPr/>
    </dgm:pt>
    <dgm:pt modelId="{9AE7289F-A2C0-4FC3-AA2E-54ECC5DEE0B5}" type="pres">
      <dgm:prSet presAssocID="{2AB39362-16CF-403A-A2A1-FF21F3392E8D}" presName="vertTwo" presStyleCnt="0"/>
      <dgm:spPr/>
    </dgm:pt>
    <dgm:pt modelId="{20F7A382-EE97-4A8A-83EB-69724B58EEBF}" type="pres">
      <dgm:prSet presAssocID="{2AB39362-16CF-403A-A2A1-FF21F3392E8D}" presName="txTwo" presStyleLbl="node2" presStyleIdx="1" presStyleCnt="9">
        <dgm:presLayoutVars>
          <dgm:chPref val="3"/>
        </dgm:presLayoutVars>
      </dgm:prSet>
      <dgm:spPr/>
      <dgm:t>
        <a:bodyPr/>
        <a:lstStyle/>
        <a:p>
          <a:endParaRPr kumimoji="1" lang="ja-JP" altLang="en-US"/>
        </a:p>
      </dgm:t>
    </dgm:pt>
    <dgm:pt modelId="{08A22025-BCC7-4CCC-9262-A865488FE98B}" type="pres">
      <dgm:prSet presAssocID="{2AB39362-16CF-403A-A2A1-FF21F3392E8D}" presName="horzTwo" presStyleCnt="0"/>
      <dgm:spPr/>
    </dgm:pt>
    <dgm:pt modelId="{A50ACDFB-064D-4D16-9A19-2F8DBFB0FC43}" type="pres">
      <dgm:prSet presAssocID="{61E945F7-D58C-454B-8F5F-949B368A81FC}" presName="sibSpaceOne" presStyleCnt="0"/>
      <dgm:spPr/>
    </dgm:pt>
    <dgm:pt modelId="{2FA477A3-8B9E-488A-9366-80423E7A9ECA}" type="pres">
      <dgm:prSet presAssocID="{6B738ACE-52F4-4255-B066-049BD4BC525B}" presName="vertOne" presStyleCnt="0"/>
      <dgm:spPr/>
    </dgm:pt>
    <dgm:pt modelId="{B8BADC62-A09E-44D5-8CB5-1C6CD87FEE9B}" type="pres">
      <dgm:prSet presAssocID="{6B738ACE-52F4-4255-B066-049BD4BC525B}" presName="txOne" presStyleLbl="node0" presStyleIdx="1" presStyleCnt="3" custScaleY="33026">
        <dgm:presLayoutVars>
          <dgm:chPref val="3"/>
        </dgm:presLayoutVars>
      </dgm:prSet>
      <dgm:spPr/>
      <dgm:t>
        <a:bodyPr/>
        <a:lstStyle/>
        <a:p>
          <a:endParaRPr kumimoji="1" lang="ja-JP" altLang="en-US"/>
        </a:p>
      </dgm:t>
    </dgm:pt>
    <dgm:pt modelId="{CDAB1C0E-DB24-4880-94DD-32F522C37F5A}" type="pres">
      <dgm:prSet presAssocID="{6B738ACE-52F4-4255-B066-049BD4BC525B}" presName="parTransOne" presStyleCnt="0"/>
      <dgm:spPr/>
    </dgm:pt>
    <dgm:pt modelId="{4EBB5949-B60E-41F4-BE46-0B625145D54F}" type="pres">
      <dgm:prSet presAssocID="{6B738ACE-52F4-4255-B066-049BD4BC525B}" presName="horzOne" presStyleCnt="0"/>
      <dgm:spPr/>
    </dgm:pt>
    <dgm:pt modelId="{26A7B8FD-D681-4F94-8F15-B6724B68729E}" type="pres">
      <dgm:prSet presAssocID="{0572ECBA-B02B-42A1-A497-9F954AF32153}" presName="vertTwo" presStyleCnt="0"/>
      <dgm:spPr/>
    </dgm:pt>
    <dgm:pt modelId="{505CF777-300F-4768-BD5A-6437EEC541D6}" type="pres">
      <dgm:prSet presAssocID="{0572ECBA-B02B-42A1-A497-9F954AF32153}" presName="txTwo" presStyleLbl="node2" presStyleIdx="2" presStyleCnt="9">
        <dgm:presLayoutVars>
          <dgm:chPref val="3"/>
        </dgm:presLayoutVars>
      </dgm:prSet>
      <dgm:spPr/>
      <dgm:t>
        <a:bodyPr/>
        <a:lstStyle/>
        <a:p>
          <a:endParaRPr kumimoji="1" lang="ja-JP" altLang="en-US"/>
        </a:p>
      </dgm:t>
    </dgm:pt>
    <dgm:pt modelId="{51391311-C61C-4001-B50D-003C95811303}" type="pres">
      <dgm:prSet presAssocID="{0572ECBA-B02B-42A1-A497-9F954AF32153}" presName="parTransTwo" presStyleCnt="0"/>
      <dgm:spPr/>
    </dgm:pt>
    <dgm:pt modelId="{BF9C54C3-CB1A-4513-AC85-69FCE718A04B}" type="pres">
      <dgm:prSet presAssocID="{0572ECBA-B02B-42A1-A497-9F954AF32153}" presName="horzTwo" presStyleCnt="0"/>
      <dgm:spPr/>
    </dgm:pt>
    <dgm:pt modelId="{BDB76A4F-D7A2-4B73-A504-F2B84E58134D}" type="pres">
      <dgm:prSet presAssocID="{A22CEA8E-ECFE-46B2-84D9-187DA45704B0}" presName="vertThree" presStyleCnt="0"/>
      <dgm:spPr/>
    </dgm:pt>
    <dgm:pt modelId="{89CE3892-124D-4BFD-BD4D-461A80E863B1}" type="pres">
      <dgm:prSet presAssocID="{A22CEA8E-ECFE-46B2-84D9-187DA45704B0}" presName="txThree" presStyleLbl="node3" presStyleIdx="0" presStyleCnt="4" custScaleY="88563">
        <dgm:presLayoutVars>
          <dgm:chPref val="3"/>
        </dgm:presLayoutVars>
      </dgm:prSet>
      <dgm:spPr/>
      <dgm:t>
        <a:bodyPr/>
        <a:lstStyle/>
        <a:p>
          <a:endParaRPr kumimoji="1" lang="ja-JP" altLang="en-US"/>
        </a:p>
      </dgm:t>
    </dgm:pt>
    <dgm:pt modelId="{1977DDC3-7C65-43D5-80E1-D31AA2BCC4CC}" type="pres">
      <dgm:prSet presAssocID="{A22CEA8E-ECFE-46B2-84D9-187DA45704B0}" presName="horzThree" presStyleCnt="0"/>
      <dgm:spPr/>
    </dgm:pt>
    <dgm:pt modelId="{40EA8344-6C4C-4F17-A654-994C7A57BB4B}" type="pres">
      <dgm:prSet presAssocID="{B9861A45-457B-4593-B782-D4DE0B5444CC}" presName="sibSpaceThree" presStyleCnt="0"/>
      <dgm:spPr/>
    </dgm:pt>
    <dgm:pt modelId="{918B695F-F628-456D-B628-69BC20CF21DD}" type="pres">
      <dgm:prSet presAssocID="{6079473F-3B79-47F9-AE59-1AF1F2484868}" presName="vertThree" presStyleCnt="0"/>
      <dgm:spPr/>
    </dgm:pt>
    <dgm:pt modelId="{E77A1BD0-5367-442E-B988-1DC0F5CA5000}" type="pres">
      <dgm:prSet presAssocID="{6079473F-3B79-47F9-AE59-1AF1F2484868}" presName="txThree" presStyleLbl="node3" presStyleIdx="1" presStyleCnt="4" custScaleY="88563">
        <dgm:presLayoutVars>
          <dgm:chPref val="3"/>
        </dgm:presLayoutVars>
      </dgm:prSet>
      <dgm:spPr/>
      <dgm:t>
        <a:bodyPr/>
        <a:lstStyle/>
        <a:p>
          <a:endParaRPr kumimoji="1" lang="ja-JP" altLang="en-US"/>
        </a:p>
      </dgm:t>
    </dgm:pt>
    <dgm:pt modelId="{363E5B16-0137-4195-912D-2D62608FD1CA}" type="pres">
      <dgm:prSet presAssocID="{6079473F-3B79-47F9-AE59-1AF1F2484868}" presName="horzThree" presStyleCnt="0"/>
      <dgm:spPr/>
    </dgm:pt>
    <dgm:pt modelId="{9630D45F-9197-4377-AB91-82487F4CEDF6}" type="pres">
      <dgm:prSet presAssocID="{F1A86D8D-13DF-4200-96DC-8476D86B0E99}" presName="sibSpaceTwo" presStyleCnt="0"/>
      <dgm:spPr/>
    </dgm:pt>
    <dgm:pt modelId="{A87AAE37-0377-455D-BF16-526F6C083470}" type="pres">
      <dgm:prSet presAssocID="{BE1EF3EF-2AB3-4A9D-8F22-F86B7D612684}" presName="vertTwo" presStyleCnt="0"/>
      <dgm:spPr/>
    </dgm:pt>
    <dgm:pt modelId="{20182154-3738-475B-AA91-4416EBBA0A41}" type="pres">
      <dgm:prSet presAssocID="{BE1EF3EF-2AB3-4A9D-8F22-F86B7D612684}" presName="txTwo" presStyleLbl="node2" presStyleIdx="3" presStyleCnt="9">
        <dgm:presLayoutVars>
          <dgm:chPref val="3"/>
        </dgm:presLayoutVars>
      </dgm:prSet>
      <dgm:spPr/>
      <dgm:t>
        <a:bodyPr/>
        <a:lstStyle/>
        <a:p>
          <a:endParaRPr kumimoji="1" lang="ja-JP" altLang="en-US"/>
        </a:p>
      </dgm:t>
    </dgm:pt>
    <dgm:pt modelId="{4B4DD000-7D21-4C5E-97A0-6FA7D91FDC7C}" type="pres">
      <dgm:prSet presAssocID="{BE1EF3EF-2AB3-4A9D-8F22-F86B7D612684}" presName="parTransTwo" presStyleCnt="0"/>
      <dgm:spPr/>
    </dgm:pt>
    <dgm:pt modelId="{859920A6-2D72-466D-9A2F-297FF79836F9}" type="pres">
      <dgm:prSet presAssocID="{BE1EF3EF-2AB3-4A9D-8F22-F86B7D612684}" presName="horzTwo" presStyleCnt="0"/>
      <dgm:spPr/>
    </dgm:pt>
    <dgm:pt modelId="{19EE0FDA-2E2B-4A42-9A94-0F4C6ADABC66}" type="pres">
      <dgm:prSet presAssocID="{FD1F4520-83B6-4785-9664-D5765EE0212D}" presName="vertThree" presStyleCnt="0"/>
      <dgm:spPr/>
    </dgm:pt>
    <dgm:pt modelId="{57BD4279-C572-49C5-8888-172BCE87A0A8}" type="pres">
      <dgm:prSet presAssocID="{FD1F4520-83B6-4785-9664-D5765EE0212D}" presName="txThree" presStyleLbl="node3" presStyleIdx="2" presStyleCnt="4" custScaleY="88563">
        <dgm:presLayoutVars>
          <dgm:chPref val="3"/>
        </dgm:presLayoutVars>
      </dgm:prSet>
      <dgm:spPr/>
      <dgm:t>
        <a:bodyPr/>
        <a:lstStyle/>
        <a:p>
          <a:endParaRPr kumimoji="1" lang="ja-JP" altLang="en-US"/>
        </a:p>
      </dgm:t>
    </dgm:pt>
    <dgm:pt modelId="{C0B44CC7-1154-4E82-84A4-C015D9A422A9}" type="pres">
      <dgm:prSet presAssocID="{FD1F4520-83B6-4785-9664-D5765EE0212D}" presName="horzThree" presStyleCnt="0"/>
      <dgm:spPr/>
    </dgm:pt>
    <dgm:pt modelId="{AE1EB43E-49D4-457A-9859-973E61DDAF4E}" type="pres">
      <dgm:prSet presAssocID="{51888853-C71E-4FFB-99CC-60D7CE501110}" presName="sibSpaceTwo" presStyleCnt="0"/>
      <dgm:spPr/>
    </dgm:pt>
    <dgm:pt modelId="{A82BA492-F098-4D7F-B723-2AA965725E14}" type="pres">
      <dgm:prSet presAssocID="{40A01C00-62BA-48A8-B8D6-FCC142B92501}" presName="vertTwo" presStyleCnt="0"/>
      <dgm:spPr/>
    </dgm:pt>
    <dgm:pt modelId="{1EAD89B3-1163-456C-8EF5-4817A9DD3637}" type="pres">
      <dgm:prSet presAssocID="{40A01C00-62BA-48A8-B8D6-FCC142B92501}" presName="txTwo" presStyleLbl="node2" presStyleIdx="4" presStyleCnt="9">
        <dgm:presLayoutVars>
          <dgm:chPref val="3"/>
        </dgm:presLayoutVars>
      </dgm:prSet>
      <dgm:spPr/>
      <dgm:t>
        <a:bodyPr/>
        <a:lstStyle/>
        <a:p>
          <a:endParaRPr kumimoji="1" lang="ja-JP" altLang="en-US"/>
        </a:p>
      </dgm:t>
    </dgm:pt>
    <dgm:pt modelId="{A6DD5C34-81ED-4415-9D6E-93AC3AE973E7}" type="pres">
      <dgm:prSet presAssocID="{40A01C00-62BA-48A8-B8D6-FCC142B92501}" presName="parTransTwo" presStyleCnt="0"/>
      <dgm:spPr/>
    </dgm:pt>
    <dgm:pt modelId="{0FF5F65E-BF5B-4BB7-A34E-8DDA61BED127}" type="pres">
      <dgm:prSet presAssocID="{40A01C00-62BA-48A8-B8D6-FCC142B92501}" presName="horzTwo" presStyleCnt="0"/>
      <dgm:spPr/>
    </dgm:pt>
    <dgm:pt modelId="{9E9B0F55-A2FA-4877-A5C7-E42D0B21D522}" type="pres">
      <dgm:prSet presAssocID="{436F15B7-9981-4B46-9F46-40CB0C0EBBD9}" presName="vertThree" presStyleCnt="0"/>
      <dgm:spPr/>
    </dgm:pt>
    <dgm:pt modelId="{DBFA734B-6588-4E80-B1DD-260C3E311E46}" type="pres">
      <dgm:prSet presAssocID="{436F15B7-9981-4B46-9F46-40CB0C0EBBD9}" presName="txThree" presStyleLbl="node3" presStyleIdx="3" presStyleCnt="4" custScaleY="88563">
        <dgm:presLayoutVars>
          <dgm:chPref val="3"/>
        </dgm:presLayoutVars>
      </dgm:prSet>
      <dgm:spPr/>
      <dgm:t>
        <a:bodyPr/>
        <a:lstStyle/>
        <a:p>
          <a:endParaRPr kumimoji="1" lang="ja-JP" altLang="en-US"/>
        </a:p>
      </dgm:t>
    </dgm:pt>
    <dgm:pt modelId="{8FC49735-7B7F-4AED-A924-57230DBCB81B}" type="pres">
      <dgm:prSet presAssocID="{436F15B7-9981-4B46-9F46-40CB0C0EBBD9}" presName="horzThree" presStyleCnt="0"/>
      <dgm:spPr/>
    </dgm:pt>
    <dgm:pt modelId="{3E431D91-419B-496C-8E7C-3F15B1BCF2AE}" type="pres">
      <dgm:prSet presAssocID="{87FD2E3E-E131-4129-9258-08D2CD3D831B}" presName="sibSpaceOne" presStyleCnt="0"/>
      <dgm:spPr/>
    </dgm:pt>
    <dgm:pt modelId="{F298B57D-5047-4869-A3F1-F467BFAE7751}" type="pres">
      <dgm:prSet presAssocID="{79EDAADC-B32D-447C-8096-876EA58D49C2}" presName="vertOne" presStyleCnt="0"/>
      <dgm:spPr/>
    </dgm:pt>
    <dgm:pt modelId="{26603BA0-A2A9-4EAC-9EF3-583730C15691}" type="pres">
      <dgm:prSet presAssocID="{79EDAADC-B32D-447C-8096-876EA58D49C2}" presName="txOne" presStyleLbl="node0" presStyleIdx="2" presStyleCnt="3" custScaleY="33026">
        <dgm:presLayoutVars>
          <dgm:chPref val="3"/>
        </dgm:presLayoutVars>
      </dgm:prSet>
      <dgm:spPr/>
      <dgm:t>
        <a:bodyPr/>
        <a:lstStyle/>
        <a:p>
          <a:endParaRPr kumimoji="1" lang="ja-JP" altLang="en-US"/>
        </a:p>
      </dgm:t>
    </dgm:pt>
    <dgm:pt modelId="{9B849F73-256E-4B80-8570-71DD325B67EA}" type="pres">
      <dgm:prSet presAssocID="{79EDAADC-B32D-447C-8096-876EA58D49C2}" presName="parTransOne" presStyleCnt="0"/>
      <dgm:spPr/>
    </dgm:pt>
    <dgm:pt modelId="{EBD98E11-B909-4EA2-9B2D-9918D9E4E80D}" type="pres">
      <dgm:prSet presAssocID="{79EDAADC-B32D-447C-8096-876EA58D49C2}" presName="horzOne" presStyleCnt="0"/>
      <dgm:spPr/>
    </dgm:pt>
    <dgm:pt modelId="{E1A3E4E5-2BFD-4608-A92C-BCB0AFDF33CF}" type="pres">
      <dgm:prSet presAssocID="{6BB0CFAA-09FB-4E84-B6AF-DD452B9D128E}" presName="vertTwo" presStyleCnt="0"/>
      <dgm:spPr/>
    </dgm:pt>
    <dgm:pt modelId="{6780116F-AB47-4878-BB98-2341D3B798CA}" type="pres">
      <dgm:prSet presAssocID="{6BB0CFAA-09FB-4E84-B6AF-DD452B9D128E}" presName="txTwo" presStyleLbl="node2" presStyleIdx="5" presStyleCnt="9">
        <dgm:presLayoutVars>
          <dgm:chPref val="3"/>
        </dgm:presLayoutVars>
      </dgm:prSet>
      <dgm:spPr/>
      <dgm:t>
        <a:bodyPr/>
        <a:lstStyle/>
        <a:p>
          <a:endParaRPr kumimoji="1" lang="ja-JP" altLang="en-US"/>
        </a:p>
      </dgm:t>
    </dgm:pt>
    <dgm:pt modelId="{3DE39A33-F76A-4A6D-9E76-E852C1EA4B19}" type="pres">
      <dgm:prSet presAssocID="{6BB0CFAA-09FB-4E84-B6AF-DD452B9D128E}" presName="horzTwo" presStyleCnt="0"/>
      <dgm:spPr/>
    </dgm:pt>
    <dgm:pt modelId="{60B59A3D-343F-46C1-B44E-8920FCFEDA7B}" type="pres">
      <dgm:prSet presAssocID="{5578BD52-B055-4A11-9663-16A49E8BA2E7}" presName="sibSpaceTwo" presStyleCnt="0"/>
      <dgm:spPr/>
    </dgm:pt>
    <dgm:pt modelId="{FCEE3288-66AD-4896-9E4A-548D03452558}" type="pres">
      <dgm:prSet presAssocID="{0AA616FF-8D75-4835-908F-BEF73D9D1B3C}" presName="vertTwo" presStyleCnt="0"/>
      <dgm:spPr/>
    </dgm:pt>
    <dgm:pt modelId="{3E28D845-A62C-4EE3-98A4-ABD81AB789CF}" type="pres">
      <dgm:prSet presAssocID="{0AA616FF-8D75-4835-908F-BEF73D9D1B3C}" presName="txTwo" presStyleLbl="node2" presStyleIdx="6" presStyleCnt="9">
        <dgm:presLayoutVars>
          <dgm:chPref val="3"/>
        </dgm:presLayoutVars>
      </dgm:prSet>
      <dgm:spPr/>
      <dgm:t>
        <a:bodyPr/>
        <a:lstStyle/>
        <a:p>
          <a:endParaRPr kumimoji="1" lang="ja-JP" altLang="en-US"/>
        </a:p>
      </dgm:t>
    </dgm:pt>
    <dgm:pt modelId="{B47EEE91-5C7A-422A-8BA0-2F1910D70CE5}" type="pres">
      <dgm:prSet presAssocID="{0AA616FF-8D75-4835-908F-BEF73D9D1B3C}" presName="horzTwo" presStyleCnt="0"/>
      <dgm:spPr/>
    </dgm:pt>
    <dgm:pt modelId="{C4991EB4-F5BE-4353-B55A-01DF52E34F5E}" type="pres">
      <dgm:prSet presAssocID="{6982C4E9-FE1C-41F4-AEC7-911633024956}" presName="sibSpaceTwo" presStyleCnt="0"/>
      <dgm:spPr/>
    </dgm:pt>
    <dgm:pt modelId="{5CDA0081-0710-4D48-9AF0-B5B419103B48}" type="pres">
      <dgm:prSet presAssocID="{F97CB15D-1C55-4AAC-8BBF-B6FD66C90666}" presName="vertTwo" presStyleCnt="0"/>
      <dgm:spPr/>
    </dgm:pt>
    <dgm:pt modelId="{477F19AC-C5BD-4ACE-9D6E-3DCD72E49942}" type="pres">
      <dgm:prSet presAssocID="{F97CB15D-1C55-4AAC-8BBF-B6FD66C90666}" presName="txTwo" presStyleLbl="node2" presStyleIdx="7" presStyleCnt="9">
        <dgm:presLayoutVars>
          <dgm:chPref val="3"/>
        </dgm:presLayoutVars>
      </dgm:prSet>
      <dgm:spPr/>
      <dgm:t>
        <a:bodyPr/>
        <a:lstStyle/>
        <a:p>
          <a:endParaRPr kumimoji="1" lang="ja-JP" altLang="en-US"/>
        </a:p>
      </dgm:t>
    </dgm:pt>
    <dgm:pt modelId="{50E4EB47-AFAD-490F-B778-0BB212E141AA}" type="pres">
      <dgm:prSet presAssocID="{F97CB15D-1C55-4AAC-8BBF-B6FD66C90666}" presName="horzTwo" presStyleCnt="0"/>
      <dgm:spPr/>
    </dgm:pt>
    <dgm:pt modelId="{97D11C46-DD03-4404-8A1D-A5887A8F3A46}" type="pres">
      <dgm:prSet presAssocID="{4262458B-0A49-4578-9F57-31669CFCC43C}" presName="sibSpaceTwo" presStyleCnt="0"/>
      <dgm:spPr/>
    </dgm:pt>
    <dgm:pt modelId="{653AA9B8-8FB9-4D19-A365-ADA4AE67EF02}" type="pres">
      <dgm:prSet presAssocID="{E6E43B26-8D70-452A-A5B4-7AB3E05B0794}" presName="vertTwo" presStyleCnt="0"/>
      <dgm:spPr/>
    </dgm:pt>
    <dgm:pt modelId="{EBB96D84-4516-4980-A23B-2628620A43D3}" type="pres">
      <dgm:prSet presAssocID="{E6E43B26-8D70-452A-A5B4-7AB3E05B0794}" presName="txTwo" presStyleLbl="node2" presStyleIdx="8" presStyleCnt="9">
        <dgm:presLayoutVars>
          <dgm:chPref val="3"/>
        </dgm:presLayoutVars>
      </dgm:prSet>
      <dgm:spPr/>
      <dgm:t>
        <a:bodyPr/>
        <a:lstStyle/>
        <a:p>
          <a:endParaRPr kumimoji="1" lang="ja-JP" altLang="en-US"/>
        </a:p>
      </dgm:t>
    </dgm:pt>
    <dgm:pt modelId="{0419DC98-F190-446C-BDD6-FCBCDD716D1B}" type="pres">
      <dgm:prSet presAssocID="{E6E43B26-8D70-452A-A5B4-7AB3E05B0794}" presName="horzTwo" presStyleCnt="0"/>
      <dgm:spPr/>
    </dgm:pt>
  </dgm:ptLst>
  <dgm:cxnLst>
    <dgm:cxn modelId="{3E38037B-A4A5-458A-BD05-79D2AD9EA734}" srcId="{260AF36A-5B15-4AF3-BE37-C8B9478F6B0F}" destId="{C36E6E60-C42B-4D49-9444-19D3364AA722}" srcOrd="0" destOrd="0" parTransId="{09F9D029-F9FD-4EE9-9B4C-0CEA2041D084}" sibTransId="{61E945F7-D58C-454B-8F5F-949B368A81FC}"/>
    <dgm:cxn modelId="{0F63F2C9-D79D-4DF6-984C-1E45E1F1C178}" type="presOf" srcId="{40A01C00-62BA-48A8-B8D6-FCC142B92501}" destId="{1EAD89B3-1163-456C-8EF5-4817A9DD3637}" srcOrd="0" destOrd="0" presId="urn:microsoft.com/office/officeart/2005/8/layout/architecture"/>
    <dgm:cxn modelId="{8832ED64-AB7B-4152-BEDC-032D4611128F}" srcId="{6B738ACE-52F4-4255-B066-049BD4BC525B}" destId="{0572ECBA-B02B-42A1-A497-9F954AF32153}" srcOrd="0" destOrd="0" parTransId="{A203690E-09C7-4DE2-8221-451B4DC98BF9}" sibTransId="{F1A86D8D-13DF-4200-96DC-8476D86B0E99}"/>
    <dgm:cxn modelId="{367729DF-5FFF-49FF-9995-E26A9C495CCD}" type="presOf" srcId="{E6E43B26-8D70-452A-A5B4-7AB3E05B0794}" destId="{EBB96D84-4516-4980-A23B-2628620A43D3}" srcOrd="0" destOrd="0" presId="urn:microsoft.com/office/officeart/2005/8/layout/architecture"/>
    <dgm:cxn modelId="{D48DB532-9D50-42F7-8470-98EE9475382F}" srcId="{79EDAADC-B32D-447C-8096-876EA58D49C2}" destId="{F97CB15D-1C55-4AAC-8BBF-B6FD66C90666}" srcOrd="2" destOrd="0" parTransId="{A8FBE003-7431-4A00-BB04-C0FF287AFA07}" sibTransId="{4262458B-0A49-4578-9F57-31669CFCC43C}"/>
    <dgm:cxn modelId="{DFC643DD-7D14-4C4E-AB6C-F023BB00A79A}" type="presOf" srcId="{DB39B3AE-AA03-4CA7-A678-A3968877AF21}" destId="{5DFB9E4E-158F-47B5-AD67-D7675BAD57CD}" srcOrd="0" destOrd="0" presId="urn:microsoft.com/office/officeart/2005/8/layout/architecture"/>
    <dgm:cxn modelId="{B23EB5CD-0FFD-42E8-9AA5-FC0303AFD9BC}" srcId="{79EDAADC-B32D-447C-8096-876EA58D49C2}" destId="{0AA616FF-8D75-4835-908F-BEF73D9D1B3C}" srcOrd="1" destOrd="0" parTransId="{0282CC5E-6C2D-4121-BBEA-73C614381194}" sibTransId="{6982C4E9-FE1C-41F4-AEC7-911633024956}"/>
    <dgm:cxn modelId="{BF6D643A-D46A-4AD1-8CF9-6944E1FFA589}" type="presOf" srcId="{F97CB15D-1C55-4AAC-8BBF-B6FD66C90666}" destId="{477F19AC-C5BD-4ACE-9D6E-3DCD72E49942}" srcOrd="0" destOrd="0" presId="urn:microsoft.com/office/officeart/2005/8/layout/architecture"/>
    <dgm:cxn modelId="{62FA6921-F69A-4DA8-94C0-40DA39373213}" srcId="{6B738ACE-52F4-4255-B066-049BD4BC525B}" destId="{40A01C00-62BA-48A8-B8D6-FCC142B92501}" srcOrd="2" destOrd="0" parTransId="{4FFA742E-A3DD-49EF-AB53-3F3F4FFD455B}" sibTransId="{2B253687-BA04-410A-806C-B78DB333E2EB}"/>
    <dgm:cxn modelId="{26683958-D8AA-4D75-8878-A8A2EC2D6F2F}" type="presOf" srcId="{436F15B7-9981-4B46-9F46-40CB0C0EBBD9}" destId="{DBFA734B-6588-4E80-B1DD-260C3E311E46}" srcOrd="0" destOrd="0" presId="urn:microsoft.com/office/officeart/2005/8/layout/architecture"/>
    <dgm:cxn modelId="{32A3362B-A759-4BC6-BB6B-BD6C798A03E9}" type="presOf" srcId="{BE1EF3EF-2AB3-4A9D-8F22-F86B7D612684}" destId="{20182154-3738-475B-AA91-4416EBBA0A41}" srcOrd="0" destOrd="0" presId="urn:microsoft.com/office/officeart/2005/8/layout/architecture"/>
    <dgm:cxn modelId="{E16F868E-9921-4BA7-9655-8350AE2AE74C}" srcId="{BE1EF3EF-2AB3-4A9D-8F22-F86B7D612684}" destId="{FD1F4520-83B6-4785-9664-D5765EE0212D}" srcOrd="0" destOrd="0" parTransId="{D38320FB-77F2-4668-B030-B735D0732393}" sibTransId="{0452482D-EBE3-476D-AA55-FAF2232E8558}"/>
    <dgm:cxn modelId="{51F37508-B004-4878-90AC-E41372994E1F}" type="presOf" srcId="{6079473F-3B79-47F9-AE59-1AF1F2484868}" destId="{E77A1BD0-5367-442E-B988-1DC0F5CA5000}" srcOrd="0" destOrd="0" presId="urn:microsoft.com/office/officeart/2005/8/layout/architecture"/>
    <dgm:cxn modelId="{23219537-43BA-4E80-BB73-8B32DF81E24C}" srcId="{0572ECBA-B02B-42A1-A497-9F954AF32153}" destId="{A22CEA8E-ECFE-46B2-84D9-187DA45704B0}" srcOrd="0" destOrd="0" parTransId="{07C7F9DB-7DDF-47AD-95A8-C16DAD57188B}" sibTransId="{B9861A45-457B-4593-B782-D4DE0B5444CC}"/>
    <dgm:cxn modelId="{82F7A4AC-36B6-471D-A0AA-7BE75F2B5BB7}" type="presOf" srcId="{260AF36A-5B15-4AF3-BE37-C8B9478F6B0F}" destId="{D095FBBD-43A2-4FCE-9480-1054FA8CD8ED}" srcOrd="0" destOrd="0" presId="urn:microsoft.com/office/officeart/2005/8/layout/architecture"/>
    <dgm:cxn modelId="{C24B904F-7C75-4463-BC5A-A0408CD3D993}" srcId="{C36E6E60-C42B-4D49-9444-19D3364AA722}" destId="{2AB39362-16CF-403A-A2A1-FF21F3392E8D}" srcOrd="1" destOrd="0" parTransId="{4960660A-0797-47D4-9CE7-D66DB3220648}" sibTransId="{A906532F-8112-4B02-ACA4-5891D206B21A}"/>
    <dgm:cxn modelId="{6D4A1965-3796-4109-8C77-1A7D1977B0C0}" srcId="{260AF36A-5B15-4AF3-BE37-C8B9478F6B0F}" destId="{79EDAADC-B32D-447C-8096-876EA58D49C2}" srcOrd="2" destOrd="0" parTransId="{FAA7FEE1-5AEF-486A-8EC7-4BADBF13E2DF}" sibTransId="{2FF1D05C-86A0-4D1A-AC12-1D087FD3BAC4}"/>
    <dgm:cxn modelId="{06C7CBB4-D0BC-4AFD-9DE3-4CF6F0FC746E}" type="presOf" srcId="{C36E6E60-C42B-4D49-9444-19D3364AA722}" destId="{10004184-723A-41DD-B648-A0A77B75B57D}" srcOrd="0" destOrd="0" presId="urn:microsoft.com/office/officeart/2005/8/layout/architecture"/>
    <dgm:cxn modelId="{316C2BDB-DF81-4552-85F4-CCDBD30E13C6}" srcId="{40A01C00-62BA-48A8-B8D6-FCC142B92501}" destId="{436F15B7-9981-4B46-9F46-40CB0C0EBBD9}" srcOrd="0" destOrd="0" parTransId="{719A2773-A445-4B03-AE3E-857753C1A471}" sibTransId="{D75E6B58-FA0D-4697-93EF-1F4708F9282E}"/>
    <dgm:cxn modelId="{64417AD3-DCFF-47AB-892D-9DD8033F18B6}" type="presOf" srcId="{79EDAADC-B32D-447C-8096-876EA58D49C2}" destId="{26603BA0-A2A9-4EAC-9EF3-583730C15691}" srcOrd="0" destOrd="0" presId="urn:microsoft.com/office/officeart/2005/8/layout/architecture"/>
    <dgm:cxn modelId="{18EB10F1-DC7D-4AD4-8A81-9FEA6A3C79C7}" srcId="{260AF36A-5B15-4AF3-BE37-C8B9478F6B0F}" destId="{6B738ACE-52F4-4255-B066-049BD4BC525B}" srcOrd="1" destOrd="0" parTransId="{FDB8A6B5-3B1F-4B84-A7E4-61593DF226A7}" sibTransId="{87FD2E3E-E131-4129-9258-08D2CD3D831B}"/>
    <dgm:cxn modelId="{57D2D3D3-843D-42DB-BEDE-3B27E1719E64}" srcId="{C36E6E60-C42B-4D49-9444-19D3364AA722}" destId="{DB39B3AE-AA03-4CA7-A678-A3968877AF21}" srcOrd="0" destOrd="0" parTransId="{0E921312-EA38-4EC6-B539-524567A3277A}" sibTransId="{B009AD30-B9A2-4BD4-9028-E9C9C855E59E}"/>
    <dgm:cxn modelId="{51BE2099-CCC4-438D-9E03-3A004EDB142C}" srcId="{6B738ACE-52F4-4255-B066-049BD4BC525B}" destId="{BE1EF3EF-2AB3-4A9D-8F22-F86B7D612684}" srcOrd="1" destOrd="0" parTransId="{316FED17-0027-4EC3-931C-8EF1250700AC}" sibTransId="{51888853-C71E-4FFB-99CC-60D7CE501110}"/>
    <dgm:cxn modelId="{CAE2BD3D-C64E-445E-A30D-9F3E2D65FBA4}" type="presOf" srcId="{FD1F4520-83B6-4785-9664-D5765EE0212D}" destId="{57BD4279-C572-49C5-8888-172BCE87A0A8}" srcOrd="0" destOrd="0" presId="urn:microsoft.com/office/officeart/2005/8/layout/architecture"/>
    <dgm:cxn modelId="{C979C6A7-3066-4B7D-9DD1-3392143BB053}" type="presOf" srcId="{6B738ACE-52F4-4255-B066-049BD4BC525B}" destId="{B8BADC62-A09E-44D5-8CB5-1C6CD87FEE9B}" srcOrd="0" destOrd="0" presId="urn:microsoft.com/office/officeart/2005/8/layout/architecture"/>
    <dgm:cxn modelId="{41F62423-585B-4231-AE24-522246FD2654}" type="presOf" srcId="{6BB0CFAA-09FB-4E84-B6AF-DD452B9D128E}" destId="{6780116F-AB47-4878-BB98-2341D3B798CA}" srcOrd="0" destOrd="0" presId="urn:microsoft.com/office/officeart/2005/8/layout/architecture"/>
    <dgm:cxn modelId="{CEAEAD3D-F48F-4750-9A17-72EE6F85B7FA}" srcId="{79EDAADC-B32D-447C-8096-876EA58D49C2}" destId="{6BB0CFAA-09FB-4E84-B6AF-DD452B9D128E}" srcOrd="0" destOrd="0" parTransId="{11403F20-598E-4086-86F1-0B95E1DE38E3}" sibTransId="{5578BD52-B055-4A11-9663-16A49E8BA2E7}"/>
    <dgm:cxn modelId="{C95BBFCF-9A54-4FEF-916D-6DEBCD14B6EB}" type="presOf" srcId="{0572ECBA-B02B-42A1-A497-9F954AF32153}" destId="{505CF777-300F-4768-BD5A-6437EEC541D6}" srcOrd="0" destOrd="0" presId="urn:microsoft.com/office/officeart/2005/8/layout/architecture"/>
    <dgm:cxn modelId="{1C28B918-1AE1-4F5E-BBC8-D97195B447E2}" srcId="{79EDAADC-B32D-447C-8096-876EA58D49C2}" destId="{E6E43B26-8D70-452A-A5B4-7AB3E05B0794}" srcOrd="3" destOrd="0" parTransId="{CC6C885A-6EBF-4151-8C4E-9EDA607EB87F}" sibTransId="{5C8E304C-E5C0-4E8D-86CD-5816E22B286C}"/>
    <dgm:cxn modelId="{1525B0E1-3C59-4540-BC7C-1F31A2D049D9}" type="presOf" srcId="{0AA616FF-8D75-4835-908F-BEF73D9D1B3C}" destId="{3E28D845-A62C-4EE3-98A4-ABD81AB789CF}" srcOrd="0" destOrd="0" presId="urn:microsoft.com/office/officeart/2005/8/layout/architecture"/>
    <dgm:cxn modelId="{73F9F954-597F-49B5-B601-6322A9467D32}" srcId="{0572ECBA-B02B-42A1-A497-9F954AF32153}" destId="{6079473F-3B79-47F9-AE59-1AF1F2484868}" srcOrd="1" destOrd="0" parTransId="{6967BFF4-44F1-463C-BA14-11CFBDD99B89}" sibTransId="{522319FD-6572-4B42-89E7-980EF551B1E1}"/>
    <dgm:cxn modelId="{78AA2F9B-59BA-4034-88BF-7CDB365C40E3}" type="presOf" srcId="{A22CEA8E-ECFE-46B2-84D9-187DA45704B0}" destId="{89CE3892-124D-4BFD-BD4D-461A80E863B1}" srcOrd="0" destOrd="0" presId="urn:microsoft.com/office/officeart/2005/8/layout/architecture"/>
    <dgm:cxn modelId="{6A286D10-1042-4BC9-A44E-5D70B077B5F0}" type="presOf" srcId="{2AB39362-16CF-403A-A2A1-FF21F3392E8D}" destId="{20F7A382-EE97-4A8A-83EB-69724B58EEBF}" srcOrd="0" destOrd="0" presId="urn:microsoft.com/office/officeart/2005/8/layout/architecture"/>
    <dgm:cxn modelId="{586DDD76-3B52-47A6-A86C-5142B35A27AF}" type="presParOf" srcId="{D095FBBD-43A2-4FCE-9480-1054FA8CD8ED}" destId="{A41BEE5E-0436-4C96-A9EB-696194D91065}" srcOrd="0" destOrd="0" presId="urn:microsoft.com/office/officeart/2005/8/layout/architecture"/>
    <dgm:cxn modelId="{3E816CD0-2616-4E62-866C-C03752CB3051}" type="presParOf" srcId="{A41BEE5E-0436-4C96-A9EB-696194D91065}" destId="{10004184-723A-41DD-B648-A0A77B75B57D}" srcOrd="0" destOrd="0" presId="urn:microsoft.com/office/officeart/2005/8/layout/architecture"/>
    <dgm:cxn modelId="{5F60B64B-01D6-4ABC-B800-531E911DA1BA}" type="presParOf" srcId="{A41BEE5E-0436-4C96-A9EB-696194D91065}" destId="{58847A77-3539-4B8C-AAB9-582523C799DD}" srcOrd="1" destOrd="0" presId="urn:microsoft.com/office/officeart/2005/8/layout/architecture"/>
    <dgm:cxn modelId="{1C46FE84-DC75-498B-B2A8-FBE6E8322054}" type="presParOf" srcId="{A41BEE5E-0436-4C96-A9EB-696194D91065}" destId="{A78675C3-7726-4496-8A94-74C4D065DFC6}" srcOrd="2" destOrd="0" presId="urn:microsoft.com/office/officeart/2005/8/layout/architecture"/>
    <dgm:cxn modelId="{0C908274-59EF-430F-BBED-B69AA24A4496}" type="presParOf" srcId="{A78675C3-7726-4496-8A94-74C4D065DFC6}" destId="{66C51B0D-D2A6-471C-98EF-44E46C6287BB}" srcOrd="0" destOrd="0" presId="urn:microsoft.com/office/officeart/2005/8/layout/architecture"/>
    <dgm:cxn modelId="{601BBC1D-A931-4327-AABC-60BFDD793CFE}" type="presParOf" srcId="{66C51B0D-D2A6-471C-98EF-44E46C6287BB}" destId="{5DFB9E4E-158F-47B5-AD67-D7675BAD57CD}" srcOrd="0" destOrd="0" presId="urn:microsoft.com/office/officeart/2005/8/layout/architecture"/>
    <dgm:cxn modelId="{53D83BB2-1123-40BE-BB12-B2CF2550AC63}" type="presParOf" srcId="{66C51B0D-D2A6-471C-98EF-44E46C6287BB}" destId="{46C2956D-B3F2-4E13-92EE-F4059AD06DAA}" srcOrd="1" destOrd="0" presId="urn:microsoft.com/office/officeart/2005/8/layout/architecture"/>
    <dgm:cxn modelId="{A70A3B29-5EDB-4A60-9A2C-4A841879975B}" type="presParOf" srcId="{A78675C3-7726-4496-8A94-74C4D065DFC6}" destId="{047DA62D-8EF6-459E-8B82-7BFF18934435}" srcOrd="1" destOrd="0" presId="urn:microsoft.com/office/officeart/2005/8/layout/architecture"/>
    <dgm:cxn modelId="{E8BD95B2-E04D-467B-BCCE-DA34C33D5485}" type="presParOf" srcId="{A78675C3-7726-4496-8A94-74C4D065DFC6}" destId="{9AE7289F-A2C0-4FC3-AA2E-54ECC5DEE0B5}" srcOrd="2" destOrd="0" presId="urn:microsoft.com/office/officeart/2005/8/layout/architecture"/>
    <dgm:cxn modelId="{BAA7ABFE-EA80-4A52-BF0D-B442EC00410E}" type="presParOf" srcId="{9AE7289F-A2C0-4FC3-AA2E-54ECC5DEE0B5}" destId="{20F7A382-EE97-4A8A-83EB-69724B58EEBF}" srcOrd="0" destOrd="0" presId="urn:microsoft.com/office/officeart/2005/8/layout/architecture"/>
    <dgm:cxn modelId="{F32D2EAB-35D4-4F0F-8963-87A621B7A46D}" type="presParOf" srcId="{9AE7289F-A2C0-4FC3-AA2E-54ECC5DEE0B5}" destId="{08A22025-BCC7-4CCC-9262-A865488FE98B}" srcOrd="1" destOrd="0" presId="urn:microsoft.com/office/officeart/2005/8/layout/architecture"/>
    <dgm:cxn modelId="{A6A7EEC2-8002-4E01-AF97-6187D8724C91}" type="presParOf" srcId="{D095FBBD-43A2-4FCE-9480-1054FA8CD8ED}" destId="{A50ACDFB-064D-4D16-9A19-2F8DBFB0FC43}" srcOrd="1" destOrd="0" presId="urn:microsoft.com/office/officeart/2005/8/layout/architecture"/>
    <dgm:cxn modelId="{B12CD984-2190-453D-9E5D-7B5BF3D385F8}" type="presParOf" srcId="{D095FBBD-43A2-4FCE-9480-1054FA8CD8ED}" destId="{2FA477A3-8B9E-488A-9366-80423E7A9ECA}" srcOrd="2" destOrd="0" presId="urn:microsoft.com/office/officeart/2005/8/layout/architecture"/>
    <dgm:cxn modelId="{E00C669C-D1CE-4801-853E-ABFAA43BBFC4}" type="presParOf" srcId="{2FA477A3-8B9E-488A-9366-80423E7A9ECA}" destId="{B8BADC62-A09E-44D5-8CB5-1C6CD87FEE9B}" srcOrd="0" destOrd="0" presId="urn:microsoft.com/office/officeart/2005/8/layout/architecture"/>
    <dgm:cxn modelId="{29BED6B7-3981-4979-8F17-92305613E12F}" type="presParOf" srcId="{2FA477A3-8B9E-488A-9366-80423E7A9ECA}" destId="{CDAB1C0E-DB24-4880-94DD-32F522C37F5A}" srcOrd="1" destOrd="0" presId="urn:microsoft.com/office/officeart/2005/8/layout/architecture"/>
    <dgm:cxn modelId="{D26BCD3E-1155-413A-8E0F-BBCB98EE94D6}" type="presParOf" srcId="{2FA477A3-8B9E-488A-9366-80423E7A9ECA}" destId="{4EBB5949-B60E-41F4-BE46-0B625145D54F}" srcOrd="2" destOrd="0" presId="urn:microsoft.com/office/officeart/2005/8/layout/architecture"/>
    <dgm:cxn modelId="{EA9C6E80-8BC4-443B-A6D1-B096382952D2}" type="presParOf" srcId="{4EBB5949-B60E-41F4-BE46-0B625145D54F}" destId="{26A7B8FD-D681-4F94-8F15-B6724B68729E}" srcOrd="0" destOrd="0" presId="urn:microsoft.com/office/officeart/2005/8/layout/architecture"/>
    <dgm:cxn modelId="{D94A3308-BBB3-4CDB-9710-E24F1913E10A}" type="presParOf" srcId="{26A7B8FD-D681-4F94-8F15-B6724B68729E}" destId="{505CF777-300F-4768-BD5A-6437EEC541D6}" srcOrd="0" destOrd="0" presId="urn:microsoft.com/office/officeart/2005/8/layout/architecture"/>
    <dgm:cxn modelId="{8A011825-DAAB-4827-842E-FAA21E1A0075}" type="presParOf" srcId="{26A7B8FD-D681-4F94-8F15-B6724B68729E}" destId="{51391311-C61C-4001-B50D-003C95811303}" srcOrd="1" destOrd="0" presId="urn:microsoft.com/office/officeart/2005/8/layout/architecture"/>
    <dgm:cxn modelId="{C9718B34-6594-4758-90CB-803CC25A287F}" type="presParOf" srcId="{26A7B8FD-D681-4F94-8F15-B6724B68729E}" destId="{BF9C54C3-CB1A-4513-AC85-69FCE718A04B}" srcOrd="2" destOrd="0" presId="urn:microsoft.com/office/officeart/2005/8/layout/architecture"/>
    <dgm:cxn modelId="{CE0CC881-5E22-454C-9EB7-2EB084440CB6}" type="presParOf" srcId="{BF9C54C3-CB1A-4513-AC85-69FCE718A04B}" destId="{BDB76A4F-D7A2-4B73-A504-F2B84E58134D}" srcOrd="0" destOrd="0" presId="urn:microsoft.com/office/officeart/2005/8/layout/architecture"/>
    <dgm:cxn modelId="{4CF66B9B-4B1D-45A9-9FF7-65A7E42F60E1}" type="presParOf" srcId="{BDB76A4F-D7A2-4B73-A504-F2B84E58134D}" destId="{89CE3892-124D-4BFD-BD4D-461A80E863B1}" srcOrd="0" destOrd="0" presId="urn:microsoft.com/office/officeart/2005/8/layout/architecture"/>
    <dgm:cxn modelId="{262B3824-428B-46D7-9CC8-62163E1D2D4B}" type="presParOf" srcId="{BDB76A4F-D7A2-4B73-A504-F2B84E58134D}" destId="{1977DDC3-7C65-43D5-80E1-D31AA2BCC4CC}" srcOrd="1" destOrd="0" presId="urn:microsoft.com/office/officeart/2005/8/layout/architecture"/>
    <dgm:cxn modelId="{E7DB2B00-4B65-4815-9292-79D95358B564}" type="presParOf" srcId="{BF9C54C3-CB1A-4513-AC85-69FCE718A04B}" destId="{40EA8344-6C4C-4F17-A654-994C7A57BB4B}" srcOrd="1" destOrd="0" presId="urn:microsoft.com/office/officeart/2005/8/layout/architecture"/>
    <dgm:cxn modelId="{B8744D48-8CE4-4C9A-AF7F-04B5A0807117}" type="presParOf" srcId="{BF9C54C3-CB1A-4513-AC85-69FCE718A04B}" destId="{918B695F-F628-456D-B628-69BC20CF21DD}" srcOrd="2" destOrd="0" presId="urn:microsoft.com/office/officeart/2005/8/layout/architecture"/>
    <dgm:cxn modelId="{FED1FE79-46B5-4DE7-A0E4-6DF65A841E31}" type="presParOf" srcId="{918B695F-F628-456D-B628-69BC20CF21DD}" destId="{E77A1BD0-5367-442E-B988-1DC0F5CA5000}" srcOrd="0" destOrd="0" presId="urn:microsoft.com/office/officeart/2005/8/layout/architecture"/>
    <dgm:cxn modelId="{842BD260-81B1-4986-9DF5-88AB7B1F00FC}" type="presParOf" srcId="{918B695F-F628-456D-B628-69BC20CF21DD}" destId="{363E5B16-0137-4195-912D-2D62608FD1CA}" srcOrd="1" destOrd="0" presId="urn:microsoft.com/office/officeart/2005/8/layout/architecture"/>
    <dgm:cxn modelId="{22A63D02-64F0-40CF-B3A8-6B5C250BFDBA}" type="presParOf" srcId="{4EBB5949-B60E-41F4-BE46-0B625145D54F}" destId="{9630D45F-9197-4377-AB91-82487F4CEDF6}" srcOrd="1" destOrd="0" presId="urn:microsoft.com/office/officeart/2005/8/layout/architecture"/>
    <dgm:cxn modelId="{17DA2BBA-964A-4A88-A3AC-B713A16A966E}" type="presParOf" srcId="{4EBB5949-B60E-41F4-BE46-0B625145D54F}" destId="{A87AAE37-0377-455D-BF16-526F6C083470}" srcOrd="2" destOrd="0" presId="urn:microsoft.com/office/officeart/2005/8/layout/architecture"/>
    <dgm:cxn modelId="{307403B1-5AC6-4FDB-8172-062BBC4F0299}" type="presParOf" srcId="{A87AAE37-0377-455D-BF16-526F6C083470}" destId="{20182154-3738-475B-AA91-4416EBBA0A41}" srcOrd="0" destOrd="0" presId="urn:microsoft.com/office/officeart/2005/8/layout/architecture"/>
    <dgm:cxn modelId="{6D4AB3EF-D2AF-4E38-BFC5-A9EA5850426B}" type="presParOf" srcId="{A87AAE37-0377-455D-BF16-526F6C083470}" destId="{4B4DD000-7D21-4C5E-97A0-6FA7D91FDC7C}" srcOrd="1" destOrd="0" presId="urn:microsoft.com/office/officeart/2005/8/layout/architecture"/>
    <dgm:cxn modelId="{4E2E10D5-E1FD-4C1A-865A-12ACEAA49ABA}" type="presParOf" srcId="{A87AAE37-0377-455D-BF16-526F6C083470}" destId="{859920A6-2D72-466D-9A2F-297FF79836F9}" srcOrd="2" destOrd="0" presId="urn:microsoft.com/office/officeart/2005/8/layout/architecture"/>
    <dgm:cxn modelId="{1F1A3DA0-6EBC-4F8B-9444-11764288848A}" type="presParOf" srcId="{859920A6-2D72-466D-9A2F-297FF79836F9}" destId="{19EE0FDA-2E2B-4A42-9A94-0F4C6ADABC66}" srcOrd="0" destOrd="0" presId="urn:microsoft.com/office/officeart/2005/8/layout/architecture"/>
    <dgm:cxn modelId="{6CA9C777-ABB0-4E05-B46A-47F2003DFCE5}" type="presParOf" srcId="{19EE0FDA-2E2B-4A42-9A94-0F4C6ADABC66}" destId="{57BD4279-C572-49C5-8888-172BCE87A0A8}" srcOrd="0" destOrd="0" presId="urn:microsoft.com/office/officeart/2005/8/layout/architecture"/>
    <dgm:cxn modelId="{AD89E359-97B6-4EF1-8010-8169FF47C68C}" type="presParOf" srcId="{19EE0FDA-2E2B-4A42-9A94-0F4C6ADABC66}" destId="{C0B44CC7-1154-4E82-84A4-C015D9A422A9}" srcOrd="1" destOrd="0" presId="urn:microsoft.com/office/officeart/2005/8/layout/architecture"/>
    <dgm:cxn modelId="{063C9954-06BF-44D0-AE54-5F3590123A22}" type="presParOf" srcId="{4EBB5949-B60E-41F4-BE46-0B625145D54F}" destId="{AE1EB43E-49D4-457A-9859-973E61DDAF4E}" srcOrd="3" destOrd="0" presId="urn:microsoft.com/office/officeart/2005/8/layout/architecture"/>
    <dgm:cxn modelId="{350C0DD6-E2B3-4857-97C2-E158FB61CA4C}" type="presParOf" srcId="{4EBB5949-B60E-41F4-BE46-0B625145D54F}" destId="{A82BA492-F098-4D7F-B723-2AA965725E14}" srcOrd="4" destOrd="0" presId="urn:microsoft.com/office/officeart/2005/8/layout/architecture"/>
    <dgm:cxn modelId="{2734F665-3BEB-4BBD-BF2A-0BDF6EC77097}" type="presParOf" srcId="{A82BA492-F098-4D7F-B723-2AA965725E14}" destId="{1EAD89B3-1163-456C-8EF5-4817A9DD3637}" srcOrd="0" destOrd="0" presId="urn:microsoft.com/office/officeart/2005/8/layout/architecture"/>
    <dgm:cxn modelId="{2200961B-BF28-48F9-9E08-CA73CB3AC28C}" type="presParOf" srcId="{A82BA492-F098-4D7F-B723-2AA965725E14}" destId="{A6DD5C34-81ED-4415-9D6E-93AC3AE973E7}" srcOrd="1" destOrd="0" presId="urn:microsoft.com/office/officeart/2005/8/layout/architecture"/>
    <dgm:cxn modelId="{F91076A0-6593-487E-9197-42E9231C37C9}" type="presParOf" srcId="{A82BA492-F098-4D7F-B723-2AA965725E14}" destId="{0FF5F65E-BF5B-4BB7-A34E-8DDA61BED127}" srcOrd="2" destOrd="0" presId="urn:microsoft.com/office/officeart/2005/8/layout/architecture"/>
    <dgm:cxn modelId="{EEFF91CE-F66F-420F-837B-6415F49BB3B4}" type="presParOf" srcId="{0FF5F65E-BF5B-4BB7-A34E-8DDA61BED127}" destId="{9E9B0F55-A2FA-4877-A5C7-E42D0B21D522}" srcOrd="0" destOrd="0" presId="urn:microsoft.com/office/officeart/2005/8/layout/architecture"/>
    <dgm:cxn modelId="{DC88E706-F52C-4639-A85A-C575D61B627E}" type="presParOf" srcId="{9E9B0F55-A2FA-4877-A5C7-E42D0B21D522}" destId="{DBFA734B-6588-4E80-B1DD-260C3E311E46}" srcOrd="0" destOrd="0" presId="urn:microsoft.com/office/officeart/2005/8/layout/architecture"/>
    <dgm:cxn modelId="{0981E961-B1D3-416A-B5F9-457602A50374}" type="presParOf" srcId="{9E9B0F55-A2FA-4877-A5C7-E42D0B21D522}" destId="{8FC49735-7B7F-4AED-A924-57230DBCB81B}" srcOrd="1" destOrd="0" presId="urn:microsoft.com/office/officeart/2005/8/layout/architecture"/>
    <dgm:cxn modelId="{D7804053-9660-4A63-B46E-3E656469D986}" type="presParOf" srcId="{D095FBBD-43A2-4FCE-9480-1054FA8CD8ED}" destId="{3E431D91-419B-496C-8E7C-3F15B1BCF2AE}" srcOrd="3" destOrd="0" presId="urn:microsoft.com/office/officeart/2005/8/layout/architecture"/>
    <dgm:cxn modelId="{AB9770C8-F9C1-4BC4-8C18-C07FDAF38E85}" type="presParOf" srcId="{D095FBBD-43A2-4FCE-9480-1054FA8CD8ED}" destId="{F298B57D-5047-4869-A3F1-F467BFAE7751}" srcOrd="4" destOrd="0" presId="urn:microsoft.com/office/officeart/2005/8/layout/architecture"/>
    <dgm:cxn modelId="{14329FC8-0431-4016-AAE1-64F848E6A684}" type="presParOf" srcId="{F298B57D-5047-4869-A3F1-F467BFAE7751}" destId="{26603BA0-A2A9-4EAC-9EF3-583730C15691}" srcOrd="0" destOrd="0" presId="urn:microsoft.com/office/officeart/2005/8/layout/architecture"/>
    <dgm:cxn modelId="{61975A2C-635D-473D-B2E7-38ED9E1419FF}" type="presParOf" srcId="{F298B57D-5047-4869-A3F1-F467BFAE7751}" destId="{9B849F73-256E-4B80-8570-71DD325B67EA}" srcOrd="1" destOrd="0" presId="urn:microsoft.com/office/officeart/2005/8/layout/architecture"/>
    <dgm:cxn modelId="{513EE5BB-8687-4A24-BE88-7666E0C901C5}" type="presParOf" srcId="{F298B57D-5047-4869-A3F1-F467BFAE7751}" destId="{EBD98E11-B909-4EA2-9B2D-9918D9E4E80D}" srcOrd="2" destOrd="0" presId="urn:microsoft.com/office/officeart/2005/8/layout/architecture"/>
    <dgm:cxn modelId="{63576BF6-FC18-44FB-AD0D-F8C0E870332C}" type="presParOf" srcId="{EBD98E11-B909-4EA2-9B2D-9918D9E4E80D}" destId="{E1A3E4E5-2BFD-4608-A92C-BCB0AFDF33CF}" srcOrd="0" destOrd="0" presId="urn:microsoft.com/office/officeart/2005/8/layout/architecture"/>
    <dgm:cxn modelId="{5DD4E1D9-E3DA-400A-811B-4AAAB56F9F3A}" type="presParOf" srcId="{E1A3E4E5-2BFD-4608-A92C-BCB0AFDF33CF}" destId="{6780116F-AB47-4878-BB98-2341D3B798CA}" srcOrd="0" destOrd="0" presId="urn:microsoft.com/office/officeart/2005/8/layout/architecture"/>
    <dgm:cxn modelId="{F729E624-18FC-484E-BB77-2A9F18455B42}" type="presParOf" srcId="{E1A3E4E5-2BFD-4608-A92C-BCB0AFDF33CF}" destId="{3DE39A33-F76A-4A6D-9E76-E852C1EA4B19}" srcOrd="1" destOrd="0" presId="urn:microsoft.com/office/officeart/2005/8/layout/architecture"/>
    <dgm:cxn modelId="{9FE25CDD-F911-46DC-97F9-27CDAF3638CD}" type="presParOf" srcId="{EBD98E11-B909-4EA2-9B2D-9918D9E4E80D}" destId="{60B59A3D-343F-46C1-B44E-8920FCFEDA7B}" srcOrd="1" destOrd="0" presId="urn:microsoft.com/office/officeart/2005/8/layout/architecture"/>
    <dgm:cxn modelId="{178D358F-914B-4BCF-BEA7-E45956912502}" type="presParOf" srcId="{EBD98E11-B909-4EA2-9B2D-9918D9E4E80D}" destId="{FCEE3288-66AD-4896-9E4A-548D03452558}" srcOrd="2" destOrd="0" presId="urn:microsoft.com/office/officeart/2005/8/layout/architecture"/>
    <dgm:cxn modelId="{7E8823AC-D24A-46DD-AAA8-C8053774DC78}" type="presParOf" srcId="{FCEE3288-66AD-4896-9E4A-548D03452558}" destId="{3E28D845-A62C-4EE3-98A4-ABD81AB789CF}" srcOrd="0" destOrd="0" presId="urn:microsoft.com/office/officeart/2005/8/layout/architecture"/>
    <dgm:cxn modelId="{7F5537D2-ABDE-4E9F-8508-8943817800DC}" type="presParOf" srcId="{FCEE3288-66AD-4896-9E4A-548D03452558}" destId="{B47EEE91-5C7A-422A-8BA0-2F1910D70CE5}" srcOrd="1" destOrd="0" presId="urn:microsoft.com/office/officeart/2005/8/layout/architecture"/>
    <dgm:cxn modelId="{4E3A3BB8-B28F-4299-8FDD-34DADC87F93C}" type="presParOf" srcId="{EBD98E11-B909-4EA2-9B2D-9918D9E4E80D}" destId="{C4991EB4-F5BE-4353-B55A-01DF52E34F5E}" srcOrd="3" destOrd="0" presId="urn:microsoft.com/office/officeart/2005/8/layout/architecture"/>
    <dgm:cxn modelId="{2DE4B5D5-2C2D-4DEE-A691-627E0CE51C6E}" type="presParOf" srcId="{EBD98E11-B909-4EA2-9B2D-9918D9E4E80D}" destId="{5CDA0081-0710-4D48-9AF0-B5B419103B48}" srcOrd="4" destOrd="0" presId="urn:microsoft.com/office/officeart/2005/8/layout/architecture"/>
    <dgm:cxn modelId="{4888D5B6-5210-425D-AFFE-6098E1267809}" type="presParOf" srcId="{5CDA0081-0710-4D48-9AF0-B5B419103B48}" destId="{477F19AC-C5BD-4ACE-9D6E-3DCD72E49942}" srcOrd="0" destOrd="0" presId="urn:microsoft.com/office/officeart/2005/8/layout/architecture"/>
    <dgm:cxn modelId="{67742613-2441-4CB6-8F30-CB54F7AEBEA3}" type="presParOf" srcId="{5CDA0081-0710-4D48-9AF0-B5B419103B48}" destId="{50E4EB47-AFAD-490F-B778-0BB212E141AA}" srcOrd="1" destOrd="0" presId="urn:microsoft.com/office/officeart/2005/8/layout/architecture"/>
    <dgm:cxn modelId="{2D4EEE00-E0A2-4E55-9979-39DC6BBA4A62}" type="presParOf" srcId="{EBD98E11-B909-4EA2-9B2D-9918D9E4E80D}" destId="{97D11C46-DD03-4404-8A1D-A5887A8F3A46}" srcOrd="5" destOrd="0" presId="urn:microsoft.com/office/officeart/2005/8/layout/architecture"/>
    <dgm:cxn modelId="{44BCAF79-DA15-4E7D-A32E-13327D41FA94}" type="presParOf" srcId="{EBD98E11-B909-4EA2-9B2D-9918D9E4E80D}" destId="{653AA9B8-8FB9-4D19-A365-ADA4AE67EF02}" srcOrd="6" destOrd="0" presId="urn:microsoft.com/office/officeart/2005/8/layout/architecture"/>
    <dgm:cxn modelId="{3724E4AA-8D2E-4071-81C7-A74D2C58A303}" type="presParOf" srcId="{653AA9B8-8FB9-4D19-A365-ADA4AE67EF02}" destId="{EBB96D84-4516-4980-A23B-2628620A43D3}" srcOrd="0" destOrd="0" presId="urn:microsoft.com/office/officeart/2005/8/layout/architecture"/>
    <dgm:cxn modelId="{C44164AE-AABA-4176-8BB4-F2FCA2BBBE2F}" type="presParOf" srcId="{653AA9B8-8FB9-4D19-A365-ADA4AE67EF02}" destId="{0419DC98-F190-446C-BDD6-FCBCDD716D1B}" srcOrd="1" destOrd="0" presId="urn:microsoft.com/office/officeart/2005/8/layout/archite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chitecture">
  <dgm:title val="アーキテクチャ レイアウト"/>
  <dgm:desc val="下から上に向かって構築される階層関係を示すのに使用します。 このレイアウトは、別のオブジェクトの上に構築される構造上の要素やオブジェクトを示すのに適しています。"/>
  <dgm:catLst>
    <dgm:cat type="hierarchy" pri="4500"/>
    <dgm:cat type="list" pri="24500"/>
    <dgm:cat type="relationship" pri="105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kumimoji="1" lang="en-US" altLang="ja-JP" smtClean="0"/>
              <a:t>Lecture on Obligation2, 2015</a:t>
            </a:r>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smtClean="0"/>
              <a:t>2015/10/20</a:t>
            </a:r>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9F8384-FC9F-4DDF-B83D-3482B341D8F5}" type="slidenum">
              <a:rPr kumimoji="1" lang="ja-JP" altLang="en-US" smtClean="0"/>
              <a:t>‹#›</a:t>
            </a:fld>
            <a:endParaRPr kumimoji="1" lang="ja-JP" altLang="en-US"/>
          </a:p>
        </p:txBody>
      </p:sp>
    </p:spTree>
    <p:extLst>
      <p:ext uri="{BB962C8B-B14F-4D97-AF65-F5344CB8AC3E}">
        <p14:creationId xmlns:p14="http://schemas.microsoft.com/office/powerpoint/2010/main" val="15748942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kumimoji="1" lang="en-US" altLang="ja-JP" smtClean="0"/>
              <a:t>Lecture on Obligation2, 2015</a:t>
            </a:r>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kumimoji="1" lang="en-US" altLang="ja-JP" smtClean="0"/>
              <a:t>2015/10/20</a:t>
            </a:r>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66D3E-057B-4FB8-984C-62E46251DFE2}" type="slidenum">
              <a:rPr kumimoji="1" lang="ja-JP" altLang="en-US" smtClean="0"/>
              <a:t>‹#›</a:t>
            </a:fld>
            <a:endParaRPr kumimoji="1" lang="ja-JP" altLang="en-US"/>
          </a:p>
        </p:txBody>
      </p:sp>
    </p:spTree>
    <p:extLst>
      <p:ext uri="{BB962C8B-B14F-4D97-AF65-F5344CB8AC3E}">
        <p14:creationId xmlns:p14="http://schemas.microsoft.com/office/powerpoint/2010/main" val="2587883135"/>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　債権法総論</a:t>
            </a:r>
            <a:r>
              <a:rPr kumimoji="1" lang="en-US" altLang="ja-JP" sz="1200" b="0" dirty="0" smtClean="0"/>
              <a:t>2</a:t>
            </a:r>
            <a:r>
              <a:rPr kumimoji="1" lang="ja-JP" altLang="en-US" sz="1200" b="0" dirty="0" smtClean="0"/>
              <a:t>の講義を始めます。■</a:t>
            </a:r>
            <a:endParaRPr kumimoji="1" lang="en-US" altLang="ja-JP"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★六法とノートを用意してください。</a:t>
            </a:r>
            <a:endParaRPr kumimoji="1" lang="en-US" altLang="ja-JP" sz="1200" b="0" dirty="0" smtClean="0"/>
          </a:p>
          <a:p>
            <a:r>
              <a:rPr kumimoji="1" lang="ja-JP" altLang="en-US" sz="1200" b="0" dirty="0" smtClean="0"/>
              <a:t>★条文が引用されている箇所では，必ず，六法を開いて，その条文を読むようにしましょう。</a:t>
            </a:r>
            <a:endParaRPr kumimoji="1" lang="en-US" altLang="ja-JP" sz="1200" b="0" dirty="0" smtClean="0"/>
          </a:p>
          <a:p>
            <a:r>
              <a:rPr kumimoji="1" lang="ja-JP" altLang="en-US" sz="1200" b="0" dirty="0" smtClean="0"/>
              <a:t>★わからない箇所に出会ったら，そこで止まらずに，どこがわからないのかをノートにメモし，先に進みましょう。</a:t>
            </a:r>
            <a:endParaRPr kumimoji="1" lang="en-US" altLang="ja-JP" sz="1200" b="0" dirty="0" smtClean="0"/>
          </a:p>
          <a:p>
            <a:r>
              <a:rPr kumimoji="1" lang="ja-JP" altLang="en-US" sz="1200" b="0" dirty="0" smtClean="0"/>
              <a:t>■学習が進んで，ノートに書いた疑問点が理解できたら，もとにもどって，それをノートにつけ加えておきましょう。それが，あなたの成長の記録になります。</a:t>
            </a:r>
            <a:endParaRPr kumimoji="1" lang="en-US" altLang="ja-JP" sz="1200" b="0" dirty="0" smtClean="0"/>
          </a:p>
          <a:p>
            <a:r>
              <a:rPr kumimoji="1" lang="ja-JP" altLang="en-US" sz="1200" b="0" dirty="0" smtClean="0"/>
              <a:t>★そのノートがあれば，定期試験の準備が，らくになるだけではありません。そのノートは，あなたの一生の宝となるはずです。</a:t>
            </a:r>
            <a:endParaRPr kumimoji="1" lang="en-US" altLang="ja-JP" sz="1200" b="0" dirty="0" smtClean="0"/>
          </a:p>
        </p:txBody>
      </p:sp>
      <p:sp>
        <p:nvSpPr>
          <p:cNvPr id="4" name="スライド番号プレースホルダー 3"/>
          <p:cNvSpPr>
            <a:spLocks noGrp="1"/>
          </p:cNvSpPr>
          <p:nvPr>
            <p:ph type="sldNum" sz="quarter" idx="10"/>
          </p:nvPr>
        </p:nvSpPr>
        <p:spPr/>
        <p:txBody>
          <a:bodyPr/>
          <a:lstStyle/>
          <a:p>
            <a:fld id="{AF922A9C-B377-4D95-8801-AB14ECF14EA2}"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Lecture on Obligation, 2015</a:t>
            </a:r>
            <a:endParaRPr kumimoji="1" lang="ja-JP" altLang="en-US"/>
          </a:p>
        </p:txBody>
      </p:sp>
    </p:spTree>
    <p:extLst>
      <p:ext uri="{BB962C8B-B14F-4D97-AF65-F5344CB8AC3E}">
        <p14:creationId xmlns:p14="http://schemas.microsoft.com/office/powerpoint/2010/main" val="2245054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以上に検討したように，判例は，振込み契約を「第三者のためにする契約」であるとしているのに対して，</a:t>
            </a:r>
          </a:p>
          <a:p>
            <a:r>
              <a:rPr kumimoji="1" lang="ja-JP" altLang="en-US" dirty="0" smtClean="0"/>
              <a:t>★一部の学説は，この判例（大審院▲昭和</a:t>
            </a:r>
            <a:r>
              <a:rPr kumimoji="1" lang="en-US" altLang="ja-JP" dirty="0" smtClean="0"/>
              <a:t>9</a:t>
            </a:r>
            <a:r>
              <a:rPr kumimoji="1" lang="ja-JP" altLang="en-US" dirty="0" smtClean="0"/>
              <a:t>年</a:t>
            </a:r>
            <a:r>
              <a:rPr kumimoji="1" lang="en-US" altLang="ja-JP" dirty="0" smtClean="0"/>
              <a:t>5</a:t>
            </a:r>
            <a:r>
              <a:rPr kumimoji="1" lang="ja-JP" altLang="en-US" dirty="0" smtClean="0"/>
              <a:t>月</a:t>
            </a:r>
            <a:r>
              <a:rPr kumimoji="1" lang="en-US" altLang="ja-JP" dirty="0" smtClean="0"/>
              <a:t>25</a:t>
            </a:r>
            <a:r>
              <a:rPr kumimoji="1" lang="ja-JP" altLang="en-US" dirty="0" smtClean="0"/>
              <a:t>日判決▲民事判例集</a:t>
            </a:r>
            <a:r>
              <a:rPr kumimoji="1" lang="en-US" altLang="ja-JP" dirty="0" smtClean="0"/>
              <a:t>13</a:t>
            </a:r>
            <a:r>
              <a:rPr kumimoji="1" lang="ja-JP" altLang="en-US" dirty="0" smtClean="0"/>
              <a:t>巻</a:t>
            </a:r>
            <a:r>
              <a:rPr kumimoji="1" lang="en-US" altLang="ja-JP" dirty="0" smtClean="0"/>
              <a:t>829</a:t>
            </a:r>
            <a:r>
              <a:rPr kumimoji="1" lang="ja-JP" altLang="en-US" dirty="0" smtClean="0"/>
              <a:t>頁）は，第三者のためにする契約を否定したものと解しています。■</a:t>
            </a:r>
          </a:p>
          <a:p>
            <a:r>
              <a:rPr kumimoji="1" lang="ja-JP" altLang="en-US" dirty="0" smtClean="0"/>
              <a:t>★例えば，幾代通・判例批評「預金契約と虚偽表示」</a:t>
            </a:r>
            <a:r>
              <a:rPr kumimoji="1" lang="en-US" altLang="ja-JP" dirty="0" smtClean="0"/>
              <a:t>『</a:t>
            </a:r>
            <a:r>
              <a:rPr kumimoji="1" lang="ja-JP" altLang="en-US" dirty="0" smtClean="0"/>
              <a:t>銀行取引判例百選</a:t>
            </a:r>
            <a:r>
              <a:rPr kumimoji="1" lang="en-US" altLang="ja-JP" dirty="0" smtClean="0"/>
              <a:t>』</a:t>
            </a:r>
            <a:r>
              <a:rPr kumimoji="1" lang="ja-JP" altLang="en-US" dirty="0" smtClean="0"/>
              <a:t>（</a:t>
            </a:r>
            <a:r>
              <a:rPr kumimoji="1" lang="en-US" altLang="ja-JP" dirty="0" smtClean="0"/>
              <a:t>1966</a:t>
            </a:r>
            <a:r>
              <a:rPr kumimoji="1" lang="ja-JP" altLang="en-US" dirty="0" smtClean="0"/>
              <a:t>）第</a:t>
            </a:r>
            <a:r>
              <a:rPr kumimoji="1" lang="en-US" altLang="ja-JP" dirty="0" smtClean="0"/>
              <a:t>19</a:t>
            </a:r>
            <a:r>
              <a:rPr kumimoji="1" lang="ja-JP" altLang="en-US" dirty="0" smtClean="0"/>
              <a:t>事件（</a:t>
            </a:r>
            <a:r>
              <a:rPr kumimoji="1" lang="en-US" altLang="ja-JP" dirty="0" smtClean="0"/>
              <a:t>45</a:t>
            </a:r>
            <a:r>
              <a:rPr kumimoji="1" lang="ja-JP" altLang="en-US" dirty="0" smtClean="0"/>
              <a:t>頁）は，上記判決の第三者のためにする契約であるとの箇所を省略した上で，</a:t>
            </a:r>
          </a:p>
          <a:p>
            <a:r>
              <a:rPr kumimoji="1" lang="ja-JP" altLang="en-US" dirty="0" smtClean="0"/>
              <a:t>★大審院は，「銀行は金庫なりという譬喩を用いて、甲・銀行間の振込行為は第三者のためにする契約ではないと断じ」ています。</a:t>
            </a:r>
          </a:p>
          <a:p>
            <a:r>
              <a:rPr kumimoji="1" lang="ja-JP" altLang="en-US" dirty="0" smtClean="0"/>
              <a:t>■これが，振込み契約に関する学説の悲劇の始まりとなったのです。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10</a:t>
            </a:fld>
            <a:endParaRPr kumimoji="1" lang="ja-JP" altLang="en-US"/>
          </a:p>
        </p:txBody>
      </p:sp>
    </p:spTree>
    <p:extLst>
      <p:ext uri="{BB962C8B-B14F-4D97-AF65-F5344CB8AC3E}">
        <p14:creationId xmlns:p14="http://schemas.microsoft.com/office/powerpoint/2010/main" val="3693654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振込み契約に関する学説の対応は，以下の通りです。</a:t>
            </a:r>
          </a:p>
          <a:p>
            <a:r>
              <a:rPr kumimoji="1" lang="ja-JP" altLang="en-US" dirty="0" smtClean="0"/>
              <a:t>■第</a:t>
            </a:r>
            <a:r>
              <a:rPr kumimoji="1" lang="en-US" altLang="ja-JP" dirty="0" smtClean="0"/>
              <a:t>1</a:t>
            </a:r>
            <a:r>
              <a:rPr kumimoji="1" lang="ja-JP" altLang="en-US" dirty="0" smtClean="0"/>
              <a:t>は，第三者のためにする契約説です。■</a:t>
            </a:r>
          </a:p>
          <a:p>
            <a:r>
              <a:rPr kumimoji="1" lang="ja-JP" altLang="en-US" dirty="0" smtClean="0"/>
              <a:t>★その中で，川島タケヨシ</a:t>
            </a:r>
            <a:r>
              <a:rPr kumimoji="1" lang="en-US" altLang="ja-JP" dirty="0" smtClean="0"/>
              <a:t>『</a:t>
            </a:r>
            <a:r>
              <a:rPr kumimoji="1" lang="ja-JP" altLang="en-US" dirty="0" smtClean="0"/>
              <a:t>民法総則</a:t>
            </a:r>
            <a:r>
              <a:rPr kumimoji="1" lang="en-US" altLang="ja-JP" dirty="0" smtClean="0"/>
              <a:t>』279</a:t>
            </a:r>
            <a:r>
              <a:rPr kumimoji="1" lang="ja-JP" altLang="en-US" dirty="0" smtClean="0"/>
              <a:t>頁は，</a:t>
            </a:r>
          </a:p>
          <a:p>
            <a:r>
              <a:rPr kumimoji="1" lang="ja-JP" altLang="en-US" dirty="0" smtClean="0"/>
              <a:t>★通謀虚偽表示の抗弁の対抗を認めています（大審院▲昭和</a:t>
            </a:r>
            <a:r>
              <a:rPr kumimoji="1" lang="en-US" altLang="ja-JP" dirty="0" smtClean="0"/>
              <a:t>9</a:t>
            </a:r>
            <a:r>
              <a:rPr kumimoji="1" lang="ja-JP" altLang="en-US" dirty="0" smtClean="0"/>
              <a:t>年判決のハンシに反対しています）。■</a:t>
            </a:r>
          </a:p>
          <a:p>
            <a:r>
              <a:rPr kumimoji="1" lang="ja-JP" altLang="en-US" dirty="0" smtClean="0"/>
              <a:t>★ワガツマ説は，</a:t>
            </a:r>
            <a:r>
              <a:rPr kumimoji="1" lang="en-US" altLang="ja-JP" dirty="0" smtClean="0"/>
              <a:t>『</a:t>
            </a:r>
            <a:r>
              <a:rPr kumimoji="1" lang="ja-JP" altLang="en-US" dirty="0" smtClean="0"/>
              <a:t>判民▲昭和</a:t>
            </a:r>
            <a:r>
              <a:rPr kumimoji="1" lang="en-US" altLang="ja-JP" dirty="0" smtClean="0"/>
              <a:t>9</a:t>
            </a:r>
            <a:r>
              <a:rPr kumimoji="1" lang="ja-JP" altLang="en-US" dirty="0" smtClean="0"/>
              <a:t>年度</a:t>
            </a:r>
            <a:r>
              <a:rPr kumimoji="1" lang="en-US" altLang="ja-JP" dirty="0" smtClean="0"/>
              <a:t>』67</a:t>
            </a:r>
            <a:r>
              <a:rPr kumimoji="1" lang="ja-JP" altLang="en-US" dirty="0" smtClean="0"/>
              <a:t>事件の評釈において，■</a:t>
            </a:r>
          </a:p>
          <a:p>
            <a:r>
              <a:rPr kumimoji="1" lang="ja-JP" altLang="en-US" dirty="0" smtClean="0"/>
              <a:t>★通謀虚偽表示の対抗は善意の第三者に対抗できないとして，大審院▲昭和</a:t>
            </a:r>
            <a:r>
              <a:rPr kumimoji="1" lang="en-US" altLang="ja-JP" dirty="0" smtClean="0"/>
              <a:t>9</a:t>
            </a:r>
            <a:r>
              <a:rPr kumimoji="1" lang="ja-JP" altLang="en-US" dirty="0" smtClean="0"/>
              <a:t>年判決のハンシに賛成しています。</a:t>
            </a:r>
          </a:p>
          <a:p>
            <a:r>
              <a:rPr kumimoji="1" lang="ja-JP" altLang="en-US" dirty="0" smtClean="0"/>
              <a:t>■第</a:t>
            </a:r>
            <a:r>
              <a:rPr kumimoji="1" lang="en-US" altLang="ja-JP" dirty="0" smtClean="0"/>
              <a:t>2</a:t>
            </a:r>
            <a:r>
              <a:rPr kumimoji="1" lang="ja-JP" altLang="en-US" dirty="0" smtClean="0"/>
              <a:t>は，指図（ドイツのアンバイズングに依拠する）説です。■</a:t>
            </a:r>
          </a:p>
          <a:p>
            <a:r>
              <a:rPr kumimoji="1" lang="ja-JP" altLang="en-US" dirty="0" smtClean="0"/>
              <a:t>★石田文次郎「判例批評」法学論議</a:t>
            </a:r>
            <a:r>
              <a:rPr kumimoji="1" lang="en-US" altLang="ja-JP" dirty="0" smtClean="0"/>
              <a:t>32</a:t>
            </a:r>
            <a:r>
              <a:rPr kumimoji="1" lang="ja-JP" altLang="en-US" dirty="0" smtClean="0"/>
              <a:t>巻</a:t>
            </a:r>
            <a:r>
              <a:rPr kumimoji="1" lang="en-US" altLang="ja-JP" dirty="0" smtClean="0"/>
              <a:t>3</a:t>
            </a:r>
            <a:r>
              <a:rPr kumimoji="1" lang="ja-JP" altLang="en-US" dirty="0" smtClean="0"/>
              <a:t>号</a:t>
            </a:r>
            <a:r>
              <a:rPr kumimoji="1" lang="en-US" altLang="ja-JP" dirty="0" smtClean="0"/>
              <a:t>687</a:t>
            </a:r>
            <a:r>
              <a:rPr kumimoji="1" lang="ja-JP" altLang="en-US" dirty="0" smtClean="0"/>
              <a:t>頁は，</a:t>
            </a:r>
          </a:p>
          <a:p>
            <a:r>
              <a:rPr kumimoji="1" lang="ja-JP" altLang="en-US" dirty="0" smtClean="0"/>
              <a:t>★抽象的債務負担行為に基づいて，更改と同じく，一般的に抗弁の対抗を認めないとして，大審院▲昭和</a:t>
            </a:r>
            <a:r>
              <a:rPr kumimoji="1" lang="en-US" altLang="ja-JP" dirty="0" smtClean="0"/>
              <a:t>9</a:t>
            </a:r>
            <a:r>
              <a:rPr kumimoji="1" lang="ja-JP" altLang="en-US" dirty="0" smtClean="0"/>
              <a:t>年判決のハンシに賛成しています。</a:t>
            </a:r>
          </a:p>
          <a:p>
            <a:r>
              <a:rPr kumimoji="1" lang="ja-JP" altLang="en-US" dirty="0" smtClean="0"/>
              <a:t>■第</a:t>
            </a:r>
            <a:r>
              <a:rPr kumimoji="1" lang="en-US" altLang="ja-JP" dirty="0" smtClean="0"/>
              <a:t>3</a:t>
            </a:r>
            <a:r>
              <a:rPr kumimoji="1" lang="ja-JP" altLang="en-US" dirty="0" smtClean="0"/>
              <a:t>は，入金記帳・無因説です。■</a:t>
            </a:r>
          </a:p>
          <a:p>
            <a:r>
              <a:rPr kumimoji="1" lang="ja-JP" altLang="en-US" dirty="0" smtClean="0"/>
              <a:t>★水口・「判例批評」法律論叢</a:t>
            </a:r>
            <a:r>
              <a:rPr kumimoji="1" lang="en-US" altLang="ja-JP" dirty="0" smtClean="0"/>
              <a:t>13</a:t>
            </a:r>
            <a:r>
              <a:rPr kumimoji="1" lang="ja-JP" altLang="en-US" dirty="0" smtClean="0"/>
              <a:t>巻１１・</a:t>
            </a:r>
            <a:r>
              <a:rPr kumimoji="1" lang="en-US" altLang="ja-JP" dirty="0" smtClean="0"/>
              <a:t>12</a:t>
            </a:r>
            <a:r>
              <a:rPr kumimoji="1" lang="ja-JP" altLang="en-US" dirty="0" smtClean="0"/>
              <a:t>号</a:t>
            </a:r>
            <a:r>
              <a:rPr kumimoji="1" lang="en-US" altLang="ja-JP" dirty="0" smtClean="0"/>
              <a:t>9251</a:t>
            </a:r>
            <a:r>
              <a:rPr kumimoji="1" lang="ja-JP" altLang="en-US" dirty="0" smtClean="0"/>
              <a:t>頁は，</a:t>
            </a:r>
          </a:p>
          <a:p>
            <a:r>
              <a:rPr kumimoji="1" lang="ja-JP" altLang="en-US" dirty="0" smtClean="0"/>
              <a:t>★銀行が口座に入金の記入をし，その通知をすることによって，当座預金口座契約の本質から当然に、絶対的に預金債権が発生するとする説であり，大審院▲昭和</a:t>
            </a:r>
            <a:r>
              <a:rPr kumimoji="1" lang="en-US" altLang="ja-JP" dirty="0" smtClean="0"/>
              <a:t>9</a:t>
            </a:r>
            <a:r>
              <a:rPr kumimoji="1" lang="ja-JP" altLang="en-US" dirty="0" smtClean="0"/>
              <a:t>年判決のハンシに賛成しています。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11</a:t>
            </a:fld>
            <a:endParaRPr kumimoji="1" lang="ja-JP" altLang="en-US"/>
          </a:p>
        </p:txBody>
      </p:sp>
    </p:spTree>
    <p:extLst>
      <p:ext uri="{BB962C8B-B14F-4D97-AF65-F5344CB8AC3E}">
        <p14:creationId xmlns:p14="http://schemas.microsoft.com/office/powerpoint/2010/main" val="3201504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レポート課題ともなっている，最高裁平成</a:t>
            </a:r>
            <a:r>
              <a:rPr kumimoji="1" lang="en-US" altLang="ja-JP" dirty="0" smtClean="0"/>
              <a:t>8</a:t>
            </a:r>
            <a:r>
              <a:rPr kumimoji="1" lang="ja-JP" altLang="en-US" dirty="0" smtClean="0"/>
              <a:t>年判決の事実関係であるご振込事件の概要を図示します。</a:t>
            </a:r>
          </a:p>
          <a:p>
            <a:r>
              <a:rPr kumimoji="1" lang="ja-JP" altLang="en-US" dirty="0" smtClean="0"/>
              <a:t>★債権者</a:t>
            </a:r>
            <a:r>
              <a:rPr kumimoji="1" lang="en-US" altLang="ja-JP" dirty="0" smtClean="0"/>
              <a:t>X</a:t>
            </a:r>
            <a:r>
              <a:rPr kumimoji="1" lang="ja-JP" altLang="en-US" dirty="0" smtClean="0"/>
              <a:t>は，</a:t>
            </a:r>
            <a:r>
              <a:rPr kumimoji="1" lang="en-US" altLang="ja-JP" dirty="0" smtClean="0"/>
              <a:t>X</a:t>
            </a:r>
            <a:r>
              <a:rPr kumimoji="1" lang="ja-JP" altLang="en-US" dirty="0" smtClean="0"/>
              <a:t>の債権者に対して弁済をするため，仕向銀行に対して，振込みの指図をします。■</a:t>
            </a:r>
          </a:p>
          <a:p>
            <a:r>
              <a:rPr kumimoji="1" lang="ja-JP" altLang="en-US" dirty="0" smtClean="0"/>
              <a:t>★ところが，</a:t>
            </a:r>
            <a:r>
              <a:rPr kumimoji="1" lang="en-US" altLang="ja-JP" dirty="0" smtClean="0"/>
              <a:t>X</a:t>
            </a:r>
            <a:r>
              <a:rPr kumimoji="1" lang="ja-JP" altLang="en-US" dirty="0" smtClean="0"/>
              <a:t>は，振込先の宛名を以前に取引関係にあった，カタカナ名が同じ「トウシン」という会社としてしまいます。</a:t>
            </a:r>
            <a:endParaRPr kumimoji="1" lang="en-US" altLang="ja-JP" dirty="0" smtClean="0"/>
          </a:p>
          <a:p>
            <a:r>
              <a:rPr kumimoji="1" lang="ja-JP" altLang="en-US" dirty="0" smtClean="0"/>
              <a:t>■そこで，ご振込が行われてしまいます。■</a:t>
            </a:r>
          </a:p>
          <a:p>
            <a:r>
              <a:rPr kumimoji="1" lang="ja-JP" altLang="en-US" dirty="0" smtClean="0"/>
              <a:t>★つまり，預金債権は，本来の名宛ニンではなく，誤った受取人の口座に振り込まれてしまいました。■</a:t>
            </a:r>
          </a:p>
          <a:p>
            <a:r>
              <a:rPr kumimoji="1" lang="ja-JP" altLang="en-US" dirty="0" smtClean="0"/>
              <a:t>★それを奇禍として，ご振込の受取人の債権者</a:t>
            </a:r>
            <a:r>
              <a:rPr kumimoji="1" lang="en-US" altLang="ja-JP" dirty="0" smtClean="0"/>
              <a:t>Y</a:t>
            </a:r>
            <a:r>
              <a:rPr kumimoji="1" lang="ja-JP" altLang="en-US" dirty="0" smtClean="0"/>
              <a:t>が，振り込まれた預金債権を差し押さえてしまいます。</a:t>
            </a:r>
          </a:p>
          <a:p>
            <a:r>
              <a:rPr kumimoji="1" lang="ja-JP" altLang="en-US" dirty="0" smtClean="0"/>
              <a:t>■このような場合に，振込人は，どのような方法によって，ご振込金を取り戻すことができるのでしょうか？</a:t>
            </a:r>
          </a:p>
          <a:p>
            <a:r>
              <a:rPr kumimoji="1" lang="ja-JP" altLang="en-US" dirty="0" smtClean="0"/>
              <a:t>■これが，最高裁平成</a:t>
            </a:r>
            <a:r>
              <a:rPr kumimoji="1" lang="en-US" altLang="ja-JP" dirty="0" smtClean="0"/>
              <a:t>8</a:t>
            </a:r>
            <a:r>
              <a:rPr kumimoji="1" lang="ja-JP" altLang="en-US" dirty="0" smtClean="0"/>
              <a:t>年判決の中心的な問題であり，また，リポート課題の中心的なテーマでもあります。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12</a:t>
            </a:fld>
            <a:endParaRPr kumimoji="1" lang="ja-JP" altLang="en-US"/>
          </a:p>
        </p:txBody>
      </p:sp>
    </p:spTree>
    <p:extLst>
      <p:ext uri="{BB962C8B-B14F-4D97-AF65-F5344CB8AC3E}">
        <p14:creationId xmlns:p14="http://schemas.microsoft.com/office/powerpoint/2010/main" val="1966724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最高裁平成</a:t>
            </a:r>
            <a:r>
              <a:rPr kumimoji="1" lang="en-US" altLang="ja-JP" dirty="0" smtClean="0"/>
              <a:t>8</a:t>
            </a:r>
            <a:r>
              <a:rPr kumimoji="1" lang="ja-JP" altLang="en-US" dirty="0" smtClean="0"/>
              <a:t>年判決の事実関係とハンシを述べます。</a:t>
            </a:r>
          </a:p>
          <a:p>
            <a:r>
              <a:rPr kumimoji="1" lang="ja-JP" altLang="en-US" dirty="0" smtClean="0"/>
              <a:t>★振込依頼人</a:t>
            </a:r>
            <a:r>
              <a:rPr kumimoji="1" lang="en-US" altLang="ja-JP" dirty="0" smtClean="0"/>
              <a:t>X</a:t>
            </a:r>
            <a:r>
              <a:rPr kumimoji="1" lang="ja-JP" altLang="en-US" dirty="0" smtClean="0"/>
              <a:t>の真意は，</a:t>
            </a:r>
            <a:r>
              <a:rPr kumimoji="1" lang="en-US" altLang="ja-JP" dirty="0" smtClean="0"/>
              <a:t>A</a:t>
            </a:r>
            <a:r>
              <a:rPr kumimoji="1" lang="ja-JP" altLang="en-US" dirty="0" smtClean="0"/>
              <a:t>銀行コウ支店に対して，</a:t>
            </a:r>
            <a:r>
              <a:rPr kumimoji="1" lang="en-US" altLang="ja-JP" dirty="0" smtClean="0"/>
              <a:t>B</a:t>
            </a:r>
            <a:r>
              <a:rPr kumimoji="1" lang="ja-JP" altLang="en-US" dirty="0" smtClean="0"/>
              <a:t>（株式会社・東辰（トウシン））の取引銀行（</a:t>
            </a:r>
            <a:r>
              <a:rPr kumimoji="1" lang="en-US" altLang="ja-JP" dirty="0" smtClean="0"/>
              <a:t>D</a:t>
            </a:r>
            <a:r>
              <a:rPr kumimoji="1" lang="ja-JP" altLang="en-US" dirty="0" smtClean="0"/>
              <a:t>銀行）の普通預金口座に振込みを依頼するつもりでした。■</a:t>
            </a:r>
          </a:p>
          <a:p>
            <a:r>
              <a:rPr kumimoji="1" lang="ja-JP" altLang="en-US" dirty="0" smtClean="0"/>
              <a:t>★ところが，以前取引のあったカタカナ名が同じ振込先</a:t>
            </a:r>
            <a:r>
              <a:rPr kumimoji="1" lang="en-US" altLang="ja-JP" dirty="0" smtClean="0"/>
              <a:t>C</a:t>
            </a:r>
            <a:r>
              <a:rPr kumimoji="1" lang="ja-JP" altLang="en-US" dirty="0" smtClean="0"/>
              <a:t>（株式会社・透信</a:t>
            </a:r>
            <a:r>
              <a:rPr kumimoji="1" lang="en-US" altLang="ja-JP" dirty="0" smtClean="0"/>
              <a:t>(</a:t>
            </a:r>
            <a:r>
              <a:rPr kumimoji="1" lang="ja-JP" altLang="en-US" dirty="0" smtClean="0"/>
              <a:t>トウシン</a:t>
            </a:r>
            <a:r>
              <a:rPr kumimoji="1" lang="en-US" altLang="ja-JP" dirty="0" smtClean="0"/>
              <a:t>)</a:t>
            </a:r>
            <a:r>
              <a:rPr kumimoji="1" lang="ja-JP" altLang="en-US" dirty="0" smtClean="0"/>
              <a:t>）と間違えて振込依頼をしたため，</a:t>
            </a:r>
            <a:r>
              <a:rPr kumimoji="1" lang="en-US" altLang="ja-JP" dirty="0" smtClean="0"/>
              <a:t>X</a:t>
            </a:r>
            <a:r>
              <a:rPr kumimoji="1" lang="ja-JP" altLang="en-US" dirty="0" smtClean="0"/>
              <a:t>から</a:t>
            </a:r>
            <a:r>
              <a:rPr kumimoji="1" lang="en-US" altLang="ja-JP" dirty="0" smtClean="0"/>
              <a:t>C</a:t>
            </a:r>
            <a:r>
              <a:rPr kumimoji="1" lang="ja-JP" altLang="en-US" dirty="0" smtClean="0"/>
              <a:t>の取引銀行（</a:t>
            </a:r>
            <a:r>
              <a:rPr kumimoji="1" lang="en-US" altLang="ja-JP" dirty="0" smtClean="0"/>
              <a:t>A</a:t>
            </a:r>
            <a:r>
              <a:rPr kumimoji="1" lang="ja-JP" altLang="en-US" dirty="0" smtClean="0"/>
              <a:t>銀行乙支点）の普通預金口座に振込みがなされました。■</a:t>
            </a:r>
          </a:p>
          <a:p>
            <a:r>
              <a:rPr kumimoji="1" lang="ja-JP" altLang="en-US" dirty="0" smtClean="0"/>
              <a:t>★最高裁は，このような場合には，たとえ，両者の間に振込みの原因となる法律関係が存在しない場合であっても，受取人と銀行との間に，振込金額相当の普通預金契約が成立すると判示しました。■</a:t>
            </a:r>
          </a:p>
          <a:p>
            <a:r>
              <a:rPr kumimoji="1" lang="ja-JP" altLang="en-US" dirty="0" smtClean="0"/>
              <a:t>★そして，最高裁は，ご振込みを依頼した</a:t>
            </a:r>
            <a:r>
              <a:rPr kumimoji="1" lang="en-US" altLang="ja-JP" dirty="0" smtClean="0"/>
              <a:t>X</a:t>
            </a:r>
            <a:r>
              <a:rPr kumimoji="1" lang="ja-JP" altLang="en-US" dirty="0" smtClean="0"/>
              <a:t>は，ご振込みを受けた</a:t>
            </a:r>
            <a:r>
              <a:rPr kumimoji="1" lang="en-US" altLang="ja-JP" dirty="0" smtClean="0"/>
              <a:t>C</a:t>
            </a:r>
            <a:r>
              <a:rPr kumimoji="1" lang="ja-JP" altLang="en-US" dirty="0" smtClean="0"/>
              <a:t>に対して，不当利得に基づく返還請求権を有するに過ぎないと判示しました。■</a:t>
            </a:r>
          </a:p>
          <a:p>
            <a:r>
              <a:rPr kumimoji="1" lang="ja-JP" altLang="en-US" dirty="0" smtClean="0"/>
              <a:t>★したがって，</a:t>
            </a:r>
            <a:r>
              <a:rPr kumimoji="1" lang="en-US" altLang="ja-JP" dirty="0" smtClean="0"/>
              <a:t>C</a:t>
            </a:r>
            <a:r>
              <a:rPr kumimoji="1" lang="ja-JP" altLang="en-US" dirty="0" smtClean="0"/>
              <a:t>の債権者が</a:t>
            </a:r>
            <a:r>
              <a:rPr kumimoji="1" lang="en-US" altLang="ja-JP" dirty="0" smtClean="0"/>
              <a:t>C</a:t>
            </a:r>
            <a:r>
              <a:rPr kumimoji="1" lang="ja-JP" altLang="en-US" dirty="0" smtClean="0"/>
              <a:t>の預金債権を差し押さえた場合には，これに対して第三者異議の訴えを提起して強制執行を排除することはできないということになりました。</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13</a:t>
            </a:fld>
            <a:endParaRPr kumimoji="1" lang="ja-JP" altLang="en-US"/>
          </a:p>
        </p:txBody>
      </p:sp>
    </p:spTree>
    <p:extLst>
      <p:ext uri="{BB962C8B-B14F-4D97-AF65-F5344CB8AC3E}">
        <p14:creationId xmlns:p14="http://schemas.microsoft.com/office/powerpoint/2010/main" val="4054029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このご振込み事件について，第一審の東京地裁▲平成</a:t>
            </a:r>
            <a:r>
              <a:rPr kumimoji="1" lang="en-US" altLang="ja-JP" dirty="0" smtClean="0"/>
              <a:t>2</a:t>
            </a:r>
            <a:r>
              <a:rPr kumimoji="1" lang="ja-JP" altLang="en-US" dirty="0" smtClean="0"/>
              <a:t>年</a:t>
            </a:r>
            <a:r>
              <a:rPr kumimoji="1" lang="en-US" altLang="ja-JP" dirty="0" smtClean="0"/>
              <a:t>10</a:t>
            </a:r>
            <a:r>
              <a:rPr kumimoji="1" lang="ja-JP" altLang="en-US" dirty="0" smtClean="0"/>
              <a:t>月</a:t>
            </a:r>
            <a:r>
              <a:rPr kumimoji="1" lang="en-US" altLang="ja-JP" dirty="0" smtClean="0"/>
              <a:t>25</a:t>
            </a:r>
            <a:r>
              <a:rPr kumimoji="1" lang="ja-JP" altLang="en-US" dirty="0" smtClean="0"/>
              <a:t>日判決は，最高裁の判断とは異なり，以下のように判示していました。■</a:t>
            </a:r>
          </a:p>
          <a:p>
            <a:r>
              <a:rPr kumimoji="1" lang="ja-JP" altLang="en-US" dirty="0" smtClean="0"/>
              <a:t>★振込における受取人と被仕向銀行との関係は，両者間の預金契約により，あらかじめ包括的に，被仕向銀行が為替による振込金等の受入れを承諾している。■</a:t>
            </a:r>
          </a:p>
          <a:p>
            <a:r>
              <a:rPr kumimoji="1" lang="ja-JP" altLang="en-US" dirty="0" smtClean="0"/>
              <a:t>★そして，受入れの都度当該振込金を受取人のため，その預金口座に入金し，かつ，受取人もこの入金の受入れを承諾してこれについて預金債権を成立させる意思表示をしているものである。■</a:t>
            </a:r>
          </a:p>
          <a:p>
            <a:r>
              <a:rPr kumimoji="1" lang="ja-JP" altLang="en-US" dirty="0" smtClean="0"/>
              <a:t>★この契約は，準委任契約と消費寄託契約の複合的契約であると解される。■</a:t>
            </a:r>
          </a:p>
          <a:p>
            <a:r>
              <a:rPr kumimoji="1" lang="ja-JP" altLang="en-US" dirty="0" smtClean="0"/>
              <a:t>★ここで，両者が，預金債権を成立させることにつき事前に合意しているものは，受取人との間で取引上の原因関係のある者の振込依頼に基づき仕向銀行から振り込まれてきた振込金等に限られると解するのが相当である。■</a:t>
            </a:r>
          </a:p>
          <a:p>
            <a:r>
              <a:rPr kumimoji="1" lang="ja-JP" altLang="en-US" dirty="0" smtClean="0"/>
              <a:t>★本件では，原告と「透信」との間に右取引上の原因関係がないことは明らかであるから，本件振込金について原告と前記銀行との間では預金契約は締結されていない。</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14</a:t>
            </a:fld>
            <a:endParaRPr kumimoji="1" lang="ja-JP" altLang="en-US"/>
          </a:p>
        </p:txBody>
      </p:sp>
    </p:spTree>
    <p:extLst>
      <p:ext uri="{BB962C8B-B14F-4D97-AF65-F5344CB8AC3E}">
        <p14:creationId xmlns:p14="http://schemas.microsoft.com/office/powerpoint/2010/main" val="3153861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ご振込み事件について，第二審の東京高裁平成</a:t>
            </a:r>
            <a:r>
              <a:rPr kumimoji="1" lang="en-US" altLang="ja-JP" dirty="0" smtClean="0"/>
              <a:t>3</a:t>
            </a:r>
            <a:r>
              <a:rPr kumimoji="1" lang="ja-JP" altLang="en-US" dirty="0" smtClean="0"/>
              <a:t>年</a:t>
            </a:r>
            <a:r>
              <a:rPr kumimoji="1" lang="en-US" altLang="ja-JP" dirty="0" smtClean="0"/>
              <a:t>11</a:t>
            </a:r>
            <a:r>
              <a:rPr kumimoji="1" lang="ja-JP" altLang="en-US" dirty="0" smtClean="0"/>
              <a:t>月</a:t>
            </a:r>
            <a:r>
              <a:rPr kumimoji="1" lang="en-US" altLang="ja-JP" dirty="0" smtClean="0"/>
              <a:t>28</a:t>
            </a:r>
            <a:r>
              <a:rPr kumimoji="1" lang="ja-JP" altLang="en-US" dirty="0" smtClean="0"/>
              <a:t>日判決も，最高裁の判断とは異なり，以下のように述べて，控訴棄却し，原告の請求を認容しました。■</a:t>
            </a:r>
          </a:p>
          <a:p>
            <a:r>
              <a:rPr kumimoji="1" lang="ja-JP" altLang="en-US" dirty="0" smtClean="0"/>
              <a:t>★</a:t>
            </a:r>
            <a:r>
              <a:rPr kumimoji="1" lang="en-US" altLang="ja-JP" dirty="0" smtClean="0"/>
              <a:t>X</a:t>
            </a:r>
            <a:r>
              <a:rPr kumimoji="1" lang="ja-JP" altLang="en-US" dirty="0" smtClean="0"/>
              <a:t>は，</a:t>
            </a:r>
            <a:r>
              <a:rPr kumimoji="1" lang="en-US" altLang="ja-JP" dirty="0" smtClean="0"/>
              <a:t>B</a:t>
            </a:r>
            <a:r>
              <a:rPr kumimoji="1" lang="ja-JP" altLang="en-US" dirty="0" smtClean="0"/>
              <a:t>銀行に対し，コウに賃料等を送金する意思で誤って乙への送金手続を依頼しており，本件振込依頼には要素の錯誤があるが，重過失がある。■</a:t>
            </a:r>
          </a:p>
          <a:p>
            <a:r>
              <a:rPr kumimoji="1" lang="ja-JP" altLang="en-US" dirty="0" smtClean="0"/>
              <a:t>★振込金について銀行が受取人として指定された者（受取人）の預金口座に入金記帳することにより受取人の預金債権が成立するのは，受取人と銀行との間で締結されている預金契約に基づくものであるところ，</a:t>
            </a:r>
          </a:p>
          <a:p>
            <a:r>
              <a:rPr kumimoji="1" lang="ja-JP" altLang="en-US" dirty="0" smtClean="0"/>
              <a:t>■振込みが振込依頼人と受取人との原因関係を決済するための支払手段であることに鑑みると，</a:t>
            </a:r>
          </a:p>
          <a:p>
            <a:r>
              <a:rPr kumimoji="1" lang="ja-JP" altLang="en-US" dirty="0" smtClean="0"/>
              <a:t>■振込金による預金債権が有効に成立するためには，特段の定めがない限り，基本的には受取人と振込依頼人との間において当該振込金を受け取る正当な原因関係が存在することを要すると解される。■</a:t>
            </a:r>
          </a:p>
          <a:p>
            <a:r>
              <a:rPr kumimoji="1" lang="ja-JP" altLang="en-US" dirty="0" smtClean="0"/>
              <a:t>★そうすると，本件振込みに係る金員の価値は，実質的には</a:t>
            </a:r>
            <a:r>
              <a:rPr kumimoji="1" lang="en-US" altLang="ja-JP" dirty="0" smtClean="0"/>
              <a:t>X</a:t>
            </a:r>
            <a:r>
              <a:rPr kumimoji="1" lang="ja-JP" altLang="en-US" dirty="0" smtClean="0"/>
              <a:t>に帰属しているべきであるのに，外観上存在する本件預金債権に対する差押えにより，</a:t>
            </a:r>
          </a:p>
          <a:p>
            <a:r>
              <a:rPr kumimoji="1" lang="ja-JP" altLang="en-US" dirty="0" smtClean="0"/>
              <a:t>■これがあたかも</a:t>
            </a:r>
            <a:r>
              <a:rPr kumimoji="1" lang="en-US" altLang="ja-JP" dirty="0" smtClean="0"/>
              <a:t>C</a:t>
            </a:r>
            <a:r>
              <a:rPr kumimoji="1" lang="ja-JP" altLang="en-US" dirty="0" smtClean="0"/>
              <a:t>の責任財産を構成するかのように取り扱われる結果となっているのであるから，</a:t>
            </a:r>
          </a:p>
          <a:p>
            <a:r>
              <a:rPr kumimoji="1" lang="ja-JP" altLang="en-US" dirty="0" smtClean="0"/>
              <a:t>■</a:t>
            </a:r>
            <a:r>
              <a:rPr kumimoji="1" lang="en-US" altLang="ja-JP" dirty="0" smtClean="0"/>
              <a:t>X</a:t>
            </a:r>
            <a:r>
              <a:rPr kumimoji="1" lang="ja-JP" altLang="en-US" dirty="0" smtClean="0"/>
              <a:t>は，右 金銭価値の実質的帰属者たる地位に基づき，本件預金債権に対する差押えの排除を求めることができると解すべきである。</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15</a:t>
            </a:fld>
            <a:endParaRPr kumimoji="1" lang="ja-JP" altLang="en-US"/>
          </a:p>
        </p:txBody>
      </p:sp>
    </p:spTree>
    <p:extLst>
      <p:ext uri="{BB962C8B-B14F-4D97-AF65-F5344CB8AC3E}">
        <p14:creationId xmlns:p14="http://schemas.microsoft.com/office/powerpoint/2010/main" val="743699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ご振込み事件について，最高裁平成</a:t>
            </a:r>
            <a:r>
              <a:rPr kumimoji="1" lang="en-US" altLang="ja-JP" dirty="0" smtClean="0"/>
              <a:t>8</a:t>
            </a:r>
            <a:r>
              <a:rPr kumimoji="1" lang="ja-JP" altLang="en-US" dirty="0" smtClean="0"/>
              <a:t>年判決は，一審・二審の判断を覆して，以下のような判決を下しました。■</a:t>
            </a:r>
          </a:p>
          <a:p>
            <a:r>
              <a:rPr kumimoji="1" lang="ja-JP" altLang="en-US" dirty="0" smtClean="0"/>
              <a:t>★振込依頼人から受取人の銀行の普通預金口座に振込みがあったときは，振込依頼人と受取人との間に振込みの原因となる法律関係が存在するか否かにかかわらず，</a:t>
            </a:r>
            <a:br>
              <a:rPr kumimoji="1" lang="ja-JP" altLang="en-US" dirty="0" smtClean="0"/>
            </a:br>
            <a:r>
              <a:rPr kumimoji="1" lang="ja-JP" altLang="en-US" dirty="0" smtClean="0"/>
              <a:t>受取人と銀行との間に振込金額相当の普通預金契約が成立し，受取人が銀行に対して右 金額相当の普通預金債権を取得するものと解するのが相当である。■</a:t>
            </a:r>
          </a:p>
          <a:p>
            <a:r>
              <a:rPr kumimoji="1" lang="ja-JP" altLang="en-US" dirty="0" smtClean="0"/>
              <a:t>★けだし，前記普通預金規定には，振込みがあった場合にはこれを預金口座に受け入れるという趣旨の定めがあるだけで，■</a:t>
            </a:r>
          </a:p>
          <a:p>
            <a:r>
              <a:rPr kumimoji="1" lang="ja-JP" altLang="en-US" dirty="0" smtClean="0"/>
              <a:t>★受取人と銀行との間の普通預金契約の成否を振込依頼人と受取人との間の振込みの原因となる法律関係の有無に懸からせていることをうかがわせる定めは置かれていないし，■</a:t>
            </a:r>
          </a:p>
          <a:p>
            <a:r>
              <a:rPr kumimoji="1" lang="ja-JP" altLang="en-US" dirty="0" smtClean="0"/>
              <a:t>★振込みは，銀行間及び銀行店舗間の送金手続を通して安全，安価，迅速に資金を移動する手段であって，■</a:t>
            </a:r>
          </a:p>
          <a:p>
            <a:r>
              <a:rPr kumimoji="1" lang="ja-JP" altLang="en-US" dirty="0" smtClean="0"/>
              <a:t>★多数かつ多額の資金移動を円滑に処理するため，その仲介に当たる銀行が各資金移動の原因となる法律関係の存否，内容等を関知することなくこれを遂行する仕組みが採られているからである。</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16</a:t>
            </a:fld>
            <a:endParaRPr kumimoji="1" lang="ja-JP" altLang="en-US"/>
          </a:p>
        </p:txBody>
      </p:sp>
    </p:spTree>
    <p:extLst>
      <p:ext uri="{BB962C8B-B14F-4D97-AF65-F5344CB8AC3E}">
        <p14:creationId xmlns:p14="http://schemas.microsoft.com/office/powerpoint/2010/main" val="620932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最高裁平成</a:t>
            </a:r>
            <a:r>
              <a:rPr kumimoji="1" lang="en-US" altLang="ja-JP" dirty="0" smtClean="0"/>
              <a:t>8</a:t>
            </a:r>
            <a:r>
              <a:rPr kumimoji="1" lang="ja-JP" altLang="en-US" dirty="0" smtClean="0"/>
              <a:t>年判決の続きです。■</a:t>
            </a:r>
          </a:p>
          <a:p>
            <a:r>
              <a:rPr kumimoji="1" lang="ja-JP" altLang="en-US" dirty="0" smtClean="0"/>
              <a:t>★また，振込依頼人と受取人との間に振込みの原因となる法律関係が存在しないにかかわらず，振込みによって受取人が振込金額相当の預金債権を取得したときは，■</a:t>
            </a:r>
          </a:p>
          <a:p>
            <a:r>
              <a:rPr kumimoji="1" lang="ja-JP" altLang="en-US" dirty="0" smtClean="0"/>
              <a:t>★振込依頼人は，受取人に対し，右同額の不当利得返還請求権を有することがあるにとどまり，■</a:t>
            </a:r>
          </a:p>
          <a:p>
            <a:r>
              <a:rPr kumimoji="1" lang="ja-JP" altLang="en-US" dirty="0" smtClean="0"/>
              <a:t>★右預金債権の譲渡を妨げる権利を取得するわけではないから，■</a:t>
            </a:r>
          </a:p>
          <a:p>
            <a:r>
              <a:rPr kumimoji="1" lang="ja-JP" altLang="en-US" dirty="0" smtClean="0"/>
              <a:t>★受取人の債権者がした右預金債権に対する強制執行の不キョを求めることはできないというべきである。</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17</a:t>
            </a:fld>
            <a:endParaRPr kumimoji="1" lang="ja-JP" altLang="en-US"/>
          </a:p>
        </p:txBody>
      </p:sp>
    </p:spTree>
    <p:extLst>
      <p:ext uri="{BB962C8B-B14F-4D97-AF65-F5344CB8AC3E}">
        <p14:creationId xmlns:p14="http://schemas.microsoft.com/office/powerpoint/2010/main" val="2520821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最高裁平成</a:t>
            </a:r>
            <a:r>
              <a:rPr kumimoji="1" lang="en-US" altLang="ja-JP" dirty="0" smtClean="0"/>
              <a:t>8</a:t>
            </a:r>
            <a:r>
              <a:rPr kumimoji="1" lang="ja-JP" altLang="en-US" dirty="0" smtClean="0"/>
              <a:t>年判決の続きです。■</a:t>
            </a:r>
          </a:p>
          <a:p>
            <a:r>
              <a:rPr kumimoji="1" lang="ja-JP" altLang="en-US" dirty="0" smtClean="0"/>
              <a:t>★これを本件についてみるに，前記事実関係のもとでは，</a:t>
            </a:r>
            <a:r>
              <a:rPr kumimoji="1" lang="en-US" altLang="ja-JP" dirty="0" smtClean="0"/>
              <a:t>C</a:t>
            </a:r>
            <a:r>
              <a:rPr kumimoji="1" lang="ja-JP" altLang="en-US" dirty="0" smtClean="0"/>
              <a:t>は，</a:t>
            </a:r>
            <a:r>
              <a:rPr kumimoji="1" lang="en-US" altLang="ja-JP" dirty="0" smtClean="0"/>
              <a:t>F</a:t>
            </a:r>
            <a:r>
              <a:rPr kumimoji="1" lang="ja-JP" altLang="en-US" dirty="0" smtClean="0"/>
              <a:t>銀行に対し，本件振込みに係る普通預金債権を取得したものというべきである。■</a:t>
            </a:r>
          </a:p>
          <a:p>
            <a:r>
              <a:rPr kumimoji="1" lang="ja-JP" altLang="en-US" dirty="0" smtClean="0"/>
              <a:t>★そして，振込依頼人である</a:t>
            </a:r>
            <a:r>
              <a:rPr kumimoji="1" lang="en-US" altLang="ja-JP" dirty="0" smtClean="0"/>
              <a:t>X</a:t>
            </a:r>
            <a:r>
              <a:rPr kumimoji="1" lang="ja-JP" altLang="en-US" dirty="0" smtClean="0"/>
              <a:t>と，受取人である</a:t>
            </a:r>
            <a:r>
              <a:rPr kumimoji="1" lang="en-US" altLang="ja-JP" dirty="0" smtClean="0"/>
              <a:t>C</a:t>
            </a:r>
            <a:r>
              <a:rPr kumimoji="1" lang="ja-JP" altLang="en-US" dirty="0" smtClean="0"/>
              <a:t>との間に本件振込みの原因となる法律関係は何ら存在しなかったとしても，■</a:t>
            </a:r>
          </a:p>
          <a:p>
            <a:r>
              <a:rPr kumimoji="1" lang="ja-JP" altLang="en-US" dirty="0" smtClean="0"/>
              <a:t>★</a:t>
            </a:r>
            <a:r>
              <a:rPr kumimoji="1" lang="en-US" altLang="ja-JP" dirty="0" smtClean="0"/>
              <a:t>X</a:t>
            </a:r>
            <a:r>
              <a:rPr kumimoji="1" lang="ja-JP" altLang="en-US" dirty="0" smtClean="0"/>
              <a:t>は，</a:t>
            </a:r>
            <a:r>
              <a:rPr kumimoji="1" lang="en-US" altLang="ja-JP" dirty="0" smtClean="0"/>
              <a:t>C</a:t>
            </a:r>
            <a:r>
              <a:rPr kumimoji="1" lang="ja-JP" altLang="en-US" dirty="0" smtClean="0"/>
              <a:t>に対し，右 同額の不当利得返還請求権を取得し得るにとどまり，本件預金債権の譲渡を妨げる権利を有するとはいえないから，■</a:t>
            </a:r>
          </a:p>
          <a:p>
            <a:r>
              <a:rPr kumimoji="1" lang="ja-JP" altLang="en-US" dirty="0" smtClean="0"/>
              <a:t>★本件預金債権に対してされた強制執行の不キョを求めることはできない。</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18</a:t>
            </a:fld>
            <a:endParaRPr kumimoji="1" lang="ja-JP" altLang="en-US"/>
          </a:p>
        </p:txBody>
      </p:sp>
    </p:spTree>
    <p:extLst>
      <p:ext uri="{BB962C8B-B14F-4D97-AF65-F5344CB8AC3E}">
        <p14:creationId xmlns:p14="http://schemas.microsoft.com/office/powerpoint/2010/main" val="3511034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最高裁平成</a:t>
            </a:r>
            <a:r>
              <a:rPr kumimoji="1" lang="en-US" altLang="ja-JP" dirty="0" smtClean="0"/>
              <a:t>8</a:t>
            </a:r>
            <a:r>
              <a:rPr kumimoji="1" lang="ja-JP" altLang="en-US" dirty="0" smtClean="0"/>
              <a:t>年判決の続きです。■</a:t>
            </a:r>
          </a:p>
          <a:p>
            <a:r>
              <a:rPr kumimoji="1" lang="ja-JP" altLang="en-US" dirty="0" smtClean="0"/>
              <a:t>★そうすると，右と異なる原審の判断には，法令の解釈適用を誤った違法があり，右違法が判決の結論に影響を及ぼすことは明らかであるから，■</a:t>
            </a:r>
          </a:p>
          <a:p>
            <a:r>
              <a:rPr kumimoji="1" lang="ja-JP" altLang="en-US" dirty="0" smtClean="0"/>
              <a:t>★その趣旨をいう論旨</a:t>
            </a:r>
            <a:r>
              <a:rPr kumimoji="1" lang="en-US" altLang="ja-JP" dirty="0" smtClean="0"/>
              <a:t>〔</a:t>
            </a:r>
            <a:r>
              <a:rPr kumimoji="1" lang="ja-JP" altLang="en-US" dirty="0" smtClean="0"/>
              <a:t>上告理由</a:t>
            </a:r>
            <a:r>
              <a:rPr kumimoji="1" lang="en-US" altLang="ja-JP" dirty="0" smtClean="0"/>
              <a:t>〕</a:t>
            </a:r>
            <a:r>
              <a:rPr kumimoji="1" lang="ja-JP" altLang="en-US" dirty="0" smtClean="0"/>
              <a:t>は理由があり，原判決は破棄を免れない。■</a:t>
            </a:r>
          </a:p>
          <a:p>
            <a:r>
              <a:rPr kumimoji="1" lang="ja-JP" altLang="en-US" dirty="0" smtClean="0"/>
              <a:t>★そして，以上に判示したところによれば，</a:t>
            </a:r>
            <a:r>
              <a:rPr kumimoji="1" lang="en-US" altLang="ja-JP" dirty="0" smtClean="0"/>
              <a:t>X</a:t>
            </a:r>
            <a:r>
              <a:rPr kumimoji="1" lang="ja-JP" altLang="en-US" dirty="0" smtClean="0"/>
              <a:t>の本件請求は理由がないから，右請求を認容した第一審判決を取消し，これを棄却すべきものである。（破棄自判：第</a:t>
            </a:r>
            <a:r>
              <a:rPr kumimoji="1" lang="en-US" altLang="ja-JP" dirty="0" smtClean="0"/>
              <a:t>1</a:t>
            </a:r>
            <a:r>
              <a:rPr kumimoji="1" lang="ja-JP" altLang="en-US" dirty="0" smtClean="0"/>
              <a:t>審判決取消し，</a:t>
            </a:r>
            <a:r>
              <a:rPr kumimoji="1" lang="en-US" altLang="ja-JP" dirty="0" smtClean="0"/>
              <a:t>X</a:t>
            </a:r>
            <a:r>
              <a:rPr kumimoji="1" lang="ja-JP" altLang="en-US" dirty="0" smtClean="0"/>
              <a:t>の請求棄却）■</a:t>
            </a:r>
          </a:p>
          <a:p>
            <a:r>
              <a:rPr kumimoji="1" lang="ja-JP" altLang="en-US" dirty="0" smtClean="0"/>
              <a:t>■この結論は，ご振込み人にとって厳しく，銀行に有利な判断です。</a:t>
            </a:r>
          </a:p>
          <a:p>
            <a:r>
              <a:rPr kumimoji="1" lang="ja-JP" altLang="en-US" dirty="0" smtClean="0"/>
              <a:t>■最高裁</a:t>
            </a:r>
            <a:r>
              <a:rPr kumimoji="1" lang="en-US" altLang="ja-JP" dirty="0" smtClean="0"/>
              <a:t>8</a:t>
            </a:r>
            <a:r>
              <a:rPr kumimoji="1" lang="ja-JP" altLang="en-US" dirty="0" smtClean="0"/>
              <a:t>年判決は，その後の振込み判決に決定的な影響を及ぼすことになりますが，公平な判断というには，余りにも銀行に有利な判決です。</a:t>
            </a:r>
          </a:p>
          <a:p>
            <a:r>
              <a:rPr kumimoji="1" lang="ja-JP" altLang="en-US" dirty="0" smtClean="0"/>
              <a:t>■そこで，平成</a:t>
            </a:r>
            <a:r>
              <a:rPr kumimoji="1" lang="en-US" altLang="ja-JP" dirty="0" smtClean="0"/>
              <a:t>8</a:t>
            </a:r>
            <a:r>
              <a:rPr kumimoji="1" lang="ja-JP" altLang="en-US" dirty="0" smtClean="0"/>
              <a:t>年判決を下した裁判官が，その後，どのような進路を取ったかを調べてみました。その結果は，平成</a:t>
            </a:r>
            <a:r>
              <a:rPr kumimoji="1" lang="en-US" altLang="ja-JP" dirty="0" smtClean="0"/>
              <a:t>8</a:t>
            </a:r>
            <a:r>
              <a:rPr kumimoji="1" lang="ja-JP" altLang="en-US" dirty="0" smtClean="0"/>
              <a:t>年判決において，それぞれの裁判官が，公平な判断を下したかどうか，疑いが生じるものでした。■</a:t>
            </a:r>
          </a:p>
          <a:p>
            <a:r>
              <a:rPr kumimoji="1" lang="ja-JP" altLang="en-US" dirty="0" smtClean="0"/>
              <a:t>★裁判長裁判官の河合伸一は，京大法学部卒で，司法試験合格後，判事補，弁護士を経て，最高裁判事となって，この判決を下しますが，その後，わが国でもっとも大きな弁護士事務所の一つであるアンダーソン・毛利・友常法律事務所へと天下りをしています。■</a:t>
            </a:r>
          </a:p>
          <a:p>
            <a:r>
              <a:rPr kumimoji="1" lang="ja-JP" altLang="en-US" dirty="0" smtClean="0"/>
              <a:t>★裁判官の大西勝也は，東大法学部卒で，司法試験合格後，判事を勤め，最高裁事務局長を経て，最高裁判事となり，本判決を下した後，三井住友銀行，三井住友フィナンシャルグループ監査役へと天下りしています。■</a:t>
            </a:r>
          </a:p>
          <a:p>
            <a:r>
              <a:rPr kumimoji="1" lang="ja-JP" altLang="en-US" dirty="0" smtClean="0"/>
              <a:t>★裁判官の根岸重治は，東大法学部卒で，司法試験合格後，検事となり，東京高検検事長を勤めた後，弁護士を経由して，最高裁判事となり，本判決を下した後，セントラル硝子株式会社社外監査役へと天下りしています。■</a:t>
            </a:r>
          </a:p>
          <a:p>
            <a:r>
              <a:rPr kumimoji="1" lang="ja-JP" altLang="en-US" dirty="0" smtClean="0"/>
              <a:t>★裁判官の福田博は，東大法学部卒で，外交官となり，司法試験を経ることなく，最高裁判事となり，その後，弁護士登録して，大手弁護士事務所である西村あさひ法律事務所に入っています。</a:t>
            </a:r>
          </a:p>
          <a:p>
            <a:r>
              <a:rPr kumimoji="1" lang="ja-JP" altLang="en-US" dirty="0" smtClean="0"/>
              <a:t>■このように，平成</a:t>
            </a:r>
            <a:r>
              <a:rPr kumimoji="1" lang="en-US" altLang="ja-JP" dirty="0" smtClean="0"/>
              <a:t>8</a:t>
            </a:r>
            <a:r>
              <a:rPr kumimoji="1" lang="ja-JP" altLang="en-US" dirty="0" smtClean="0"/>
              <a:t>年判決を下した裁判官の多くが，銀行の顧問弁護をしている最大手の弁護士事務所や，銀行そのものに天下りしており，判決の公平性に疑念を生じさせています。</a:t>
            </a:r>
          </a:p>
          <a:p>
            <a:r>
              <a:rPr kumimoji="1" lang="ja-JP" altLang="en-US" dirty="0" smtClean="0"/>
              <a:t>■わが国の公務員として最高の給与を受け，恩給，年金も充実しているにもかかわらず，さらに天下りをすることは，最高裁判所の裁判官として晩節をけがすものであり，天下りをすべきではないと，私は考えてい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19</a:t>
            </a:fld>
            <a:endParaRPr kumimoji="1" lang="ja-JP" altLang="en-US"/>
          </a:p>
        </p:txBody>
      </p:sp>
    </p:spTree>
    <p:extLst>
      <p:ext uri="{BB962C8B-B14F-4D97-AF65-F5344CB8AC3E}">
        <p14:creationId xmlns:p14="http://schemas.microsoft.com/office/powerpoint/2010/main" val="666993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第三者のためにする契約は，民法では，明文の規定だけ見ると，</a:t>
            </a:r>
            <a:r>
              <a:rPr kumimoji="1" lang="en-US" altLang="ja-JP" dirty="0" smtClean="0"/>
              <a:t>537</a:t>
            </a:r>
            <a:r>
              <a:rPr kumimoji="1" lang="ja-JP" altLang="en-US" dirty="0" smtClean="0"/>
              <a:t>条から</a:t>
            </a:r>
            <a:r>
              <a:rPr kumimoji="1" lang="en-US" altLang="ja-JP" dirty="0" smtClean="0"/>
              <a:t>539</a:t>
            </a:r>
            <a:r>
              <a:rPr kumimoji="1" lang="ja-JP" altLang="en-US" dirty="0" smtClean="0"/>
              <a:t>条までのわずか，</a:t>
            </a:r>
            <a:r>
              <a:rPr kumimoji="1" lang="en-US" altLang="ja-JP" dirty="0" smtClean="0"/>
              <a:t>4</a:t>
            </a:r>
            <a:r>
              <a:rPr kumimoji="1" lang="ja-JP" altLang="en-US" dirty="0" smtClean="0"/>
              <a:t>か条しか規定がありません。しかし，特別法を見ると，非常に多くの規定があり，経済社会，特に，金融関係では，非常に大きな役割を果たしています。それを概観してみることにしましょう。■</a:t>
            </a:r>
            <a:endParaRPr kumimoji="1" lang="en-US" altLang="ja-JP" dirty="0" smtClean="0"/>
          </a:p>
          <a:p>
            <a:r>
              <a:rPr kumimoji="1" lang="ja-JP" altLang="en-US" dirty="0" smtClean="0"/>
              <a:t>★第</a:t>
            </a:r>
            <a:r>
              <a:rPr kumimoji="1" lang="en-US" altLang="ja-JP" dirty="0" smtClean="0"/>
              <a:t>1</a:t>
            </a:r>
            <a:r>
              <a:rPr kumimoji="1" lang="ja-JP" altLang="en-US" dirty="0" smtClean="0"/>
              <a:t>は，民法です。■</a:t>
            </a:r>
          </a:p>
          <a:p>
            <a:r>
              <a:rPr kumimoji="1" lang="ja-JP" altLang="en-US" dirty="0" smtClean="0"/>
              <a:t>★第三者のためにする契約の明文の規定は，民法</a:t>
            </a:r>
            <a:r>
              <a:rPr kumimoji="1" lang="en-US" altLang="ja-JP" dirty="0" smtClean="0"/>
              <a:t>537</a:t>
            </a:r>
            <a:r>
              <a:rPr kumimoji="1" lang="ja-JP" altLang="en-US" dirty="0" smtClean="0"/>
              <a:t>条～</a:t>
            </a:r>
            <a:r>
              <a:rPr kumimoji="1" lang="en-US" altLang="ja-JP" dirty="0" smtClean="0"/>
              <a:t>539</a:t>
            </a:r>
            <a:r>
              <a:rPr kumimoji="1" lang="ja-JP" altLang="en-US" dirty="0" smtClean="0"/>
              <a:t>条にあります。</a:t>
            </a:r>
            <a:endParaRPr kumimoji="1" lang="en-US" altLang="ja-JP" dirty="0" smtClean="0"/>
          </a:p>
          <a:p>
            <a:r>
              <a:rPr kumimoji="1" lang="ja-JP" altLang="en-US" dirty="0" smtClean="0"/>
              <a:t>■そのほかに，供託（民法</a:t>
            </a:r>
            <a:r>
              <a:rPr kumimoji="1" lang="en-US" altLang="ja-JP" dirty="0" smtClean="0"/>
              <a:t>494</a:t>
            </a:r>
            <a:r>
              <a:rPr kumimoji="1" lang="ja-JP" altLang="en-US" dirty="0" smtClean="0"/>
              <a:t>条～</a:t>
            </a:r>
            <a:r>
              <a:rPr kumimoji="1" lang="en-US" altLang="ja-JP" dirty="0" smtClean="0"/>
              <a:t>498</a:t>
            </a:r>
            <a:r>
              <a:rPr kumimoji="1" lang="ja-JP" altLang="en-US" dirty="0" smtClean="0"/>
              <a:t>条）も，契約の観点から見ると，債務者を要約者，国家を諾約シャ，真の債権者を受益者とする，第三者のためにする契約なのです。■</a:t>
            </a:r>
          </a:p>
          <a:p>
            <a:r>
              <a:rPr kumimoji="1" lang="ja-JP" altLang="en-US" dirty="0" smtClean="0"/>
              <a:t>★民法の特別法には，第三者のためにする契約に関する多くの規定があります。■</a:t>
            </a:r>
          </a:p>
          <a:p>
            <a:r>
              <a:rPr kumimoji="1" lang="ja-JP" altLang="en-US" dirty="0" smtClean="0"/>
              <a:t>★保険法は，第三者のためにする契約の典型例です。</a:t>
            </a:r>
            <a:endParaRPr kumimoji="1" lang="en-US" altLang="ja-JP" dirty="0" smtClean="0"/>
          </a:p>
          <a:p>
            <a:r>
              <a:rPr kumimoji="1" lang="ja-JP" altLang="en-US" dirty="0" smtClean="0"/>
              <a:t>■リスクが増大する今後の社会において，保険契約がリスクを分散するための保険契約は，最も発展が見込まれる社会システムです。この保険契約が第三者のためにする契約を利用していることを十分に認識し，第三者のためにする契約の学習を行うべきです。■</a:t>
            </a:r>
            <a:endParaRPr kumimoji="1" lang="en-US" altLang="ja-JP" dirty="0" smtClean="0"/>
          </a:p>
          <a:p>
            <a:r>
              <a:rPr kumimoji="1" lang="ja-JP" altLang="en-US" dirty="0" smtClean="0"/>
              <a:t>★責任契約は，損害保険と生命保険に分けられますが，損害保険の中で最も重要な地位を占める責任保険（保険法</a:t>
            </a:r>
            <a:r>
              <a:rPr kumimoji="1" lang="en-US" altLang="ja-JP" dirty="0" smtClean="0"/>
              <a:t>8</a:t>
            </a:r>
            <a:r>
              <a:rPr kumimoji="1" lang="ja-JP" altLang="en-US" dirty="0" smtClean="0"/>
              <a:t>条）は，第三者のためにする契約です。</a:t>
            </a:r>
            <a:endParaRPr kumimoji="1" lang="en-US" altLang="ja-JP" dirty="0" smtClean="0"/>
          </a:p>
          <a:p>
            <a:r>
              <a:rPr kumimoji="1" lang="ja-JP" altLang="en-US" dirty="0" smtClean="0"/>
              <a:t>■責任保険の構造は，加害者である被保険者が要約者であり，保険会社が諾約シャであり，被害者が受益者であると考えると，よく理解できます。■</a:t>
            </a:r>
          </a:p>
          <a:p>
            <a:r>
              <a:rPr kumimoji="1" lang="ja-JP" altLang="en-US" dirty="0" smtClean="0"/>
              <a:t>★生命保険（保険法</a:t>
            </a:r>
            <a:r>
              <a:rPr kumimoji="1" lang="en-US" altLang="ja-JP" dirty="0" smtClean="0"/>
              <a:t>42</a:t>
            </a:r>
            <a:r>
              <a:rPr kumimoji="1" lang="ja-JP" altLang="en-US" dirty="0" smtClean="0"/>
              <a:t>条）は，第三者のためにする契約の典型例です。</a:t>
            </a:r>
            <a:endParaRPr kumimoji="1" lang="en-US" altLang="ja-JP" dirty="0" smtClean="0"/>
          </a:p>
          <a:p>
            <a:r>
              <a:rPr kumimoji="1" lang="ja-JP" altLang="en-US" dirty="0" smtClean="0"/>
              <a:t>■被保険者が要約者，保険会社が諾約シャ，保険金受取人が受益者です。保険契約においては，受益の意思表示を必要としない点が特色です。■</a:t>
            </a:r>
          </a:p>
          <a:p>
            <a:r>
              <a:rPr kumimoji="1" lang="ja-JP" altLang="en-US" dirty="0" smtClean="0"/>
              <a:t>★信託法においても，受益権の取得（信託法</a:t>
            </a:r>
            <a:r>
              <a:rPr kumimoji="1" lang="en-US" altLang="ja-JP" dirty="0" smtClean="0"/>
              <a:t>88</a:t>
            </a:r>
            <a:r>
              <a:rPr kumimoji="1" lang="ja-JP" altLang="en-US" dirty="0" smtClean="0"/>
              <a:t>条）は，第三者のためにする契約に基づいて規定されています。■</a:t>
            </a:r>
          </a:p>
          <a:p>
            <a:r>
              <a:rPr kumimoji="1" lang="ja-JP" altLang="en-US" dirty="0" smtClean="0"/>
              <a:t>★商法においても，第三者のためにする契約が大きな役割を果たしています。■</a:t>
            </a:r>
            <a:endParaRPr kumimoji="1" lang="en-US" altLang="ja-JP" dirty="0" smtClean="0"/>
          </a:p>
          <a:p>
            <a:r>
              <a:rPr kumimoji="1" lang="ja-JP" altLang="en-US" dirty="0" smtClean="0"/>
              <a:t>★現在，大発展している宅配便の運送契約（商法</a:t>
            </a:r>
            <a:r>
              <a:rPr kumimoji="1" lang="en-US" altLang="ja-JP" dirty="0" smtClean="0"/>
              <a:t>583</a:t>
            </a:r>
            <a:r>
              <a:rPr kumimoji="1" lang="ja-JP" altLang="en-US" dirty="0" smtClean="0"/>
              <a:t>条）も，第三者のためにする契約が利用されており，荷送り人が要約者，運送会社が諾約シャ，荷受け人が受益者です。■</a:t>
            </a:r>
          </a:p>
          <a:p>
            <a:r>
              <a:rPr kumimoji="1" lang="ja-JP" altLang="en-US" dirty="0" smtClean="0"/>
              <a:t>★条文にない領域でも，判例法が大いに発展しています。■</a:t>
            </a:r>
          </a:p>
          <a:p>
            <a:r>
              <a:rPr kumimoji="1" lang="ja-JP" altLang="en-US" dirty="0" smtClean="0"/>
              <a:t>★債務引受を第三者のためにする契約で成立させることができることは，古くから判例で認められてきました。大審院▲大正</a:t>
            </a:r>
            <a:r>
              <a:rPr kumimoji="1" lang="en-US" altLang="ja-JP" dirty="0" smtClean="0"/>
              <a:t>6</a:t>
            </a:r>
            <a:r>
              <a:rPr kumimoji="1" lang="ja-JP" altLang="en-US" dirty="0" smtClean="0"/>
              <a:t>年</a:t>
            </a:r>
            <a:r>
              <a:rPr kumimoji="1" lang="en-US" altLang="ja-JP" dirty="0" smtClean="0"/>
              <a:t>11</a:t>
            </a:r>
            <a:r>
              <a:rPr kumimoji="1" lang="ja-JP" altLang="en-US" dirty="0" smtClean="0"/>
              <a:t>月</a:t>
            </a:r>
            <a:r>
              <a:rPr kumimoji="1" lang="en-US" altLang="ja-JP" dirty="0" smtClean="0"/>
              <a:t>1</a:t>
            </a:r>
            <a:r>
              <a:rPr kumimoji="1" lang="ja-JP" altLang="en-US" dirty="0" smtClean="0"/>
              <a:t>日▲判決▲民録</a:t>
            </a:r>
            <a:r>
              <a:rPr kumimoji="1" lang="en-US" altLang="ja-JP" dirty="0" smtClean="0"/>
              <a:t>23</a:t>
            </a:r>
            <a:r>
              <a:rPr kumimoji="1" lang="ja-JP" altLang="en-US" dirty="0" smtClean="0"/>
              <a:t>輯</a:t>
            </a:r>
            <a:r>
              <a:rPr kumimoji="1" lang="en-US" altLang="ja-JP" dirty="0" smtClean="0"/>
              <a:t>1715</a:t>
            </a:r>
            <a:r>
              <a:rPr kumimoji="1" lang="ja-JP" altLang="en-US" dirty="0" smtClean="0"/>
              <a:t>頁が，リーディングケースです。■</a:t>
            </a:r>
          </a:p>
          <a:p>
            <a:r>
              <a:rPr kumimoji="1" lang="ja-JP" altLang="en-US" dirty="0" smtClean="0"/>
              <a:t>★契約上の地位の譲渡についても，最高裁▲第二小法廷▲昭和</a:t>
            </a:r>
            <a:r>
              <a:rPr kumimoji="1" lang="en-US" altLang="ja-JP" dirty="0" smtClean="0"/>
              <a:t>46</a:t>
            </a:r>
            <a:r>
              <a:rPr kumimoji="1" lang="ja-JP" altLang="en-US" dirty="0" smtClean="0"/>
              <a:t>年</a:t>
            </a:r>
            <a:r>
              <a:rPr kumimoji="1" lang="en-US" altLang="ja-JP" dirty="0" smtClean="0"/>
              <a:t>4</a:t>
            </a:r>
            <a:r>
              <a:rPr kumimoji="1" lang="ja-JP" altLang="en-US" dirty="0" smtClean="0"/>
              <a:t>月</a:t>
            </a:r>
            <a:r>
              <a:rPr kumimoji="1" lang="en-US" altLang="ja-JP" dirty="0" smtClean="0"/>
              <a:t>23</a:t>
            </a:r>
            <a:r>
              <a:rPr kumimoji="1" lang="ja-JP" altLang="en-US" dirty="0" smtClean="0"/>
              <a:t>日▲判決▲民事判例集</a:t>
            </a:r>
            <a:r>
              <a:rPr kumimoji="1" lang="en-US" altLang="ja-JP" dirty="0" smtClean="0"/>
              <a:t>25</a:t>
            </a:r>
            <a:r>
              <a:rPr kumimoji="1" lang="ja-JP" altLang="en-US" dirty="0" smtClean="0"/>
              <a:t>巻</a:t>
            </a:r>
            <a:r>
              <a:rPr kumimoji="1" lang="en-US" altLang="ja-JP" dirty="0" smtClean="0"/>
              <a:t>3</a:t>
            </a:r>
            <a:r>
              <a:rPr kumimoji="1" lang="ja-JP" altLang="en-US" dirty="0" smtClean="0"/>
              <a:t>号</a:t>
            </a:r>
            <a:r>
              <a:rPr kumimoji="1" lang="en-US" altLang="ja-JP" dirty="0" smtClean="0"/>
              <a:t>388</a:t>
            </a:r>
            <a:r>
              <a:rPr kumimoji="1" lang="ja-JP" altLang="en-US" dirty="0" smtClean="0"/>
              <a:t>頁は，そのように解釈することができます。■</a:t>
            </a:r>
          </a:p>
          <a:p>
            <a:r>
              <a:rPr kumimoji="1" lang="ja-JP" altLang="en-US" dirty="0" smtClean="0"/>
              <a:t>★銀行振込みの前身であり，現在は使われていない電信送金について，最高裁▲第一小法廷▲昭和</a:t>
            </a:r>
            <a:r>
              <a:rPr kumimoji="1" lang="en-US" altLang="ja-JP" dirty="0" smtClean="0"/>
              <a:t>43</a:t>
            </a:r>
            <a:r>
              <a:rPr kumimoji="1" lang="ja-JP" altLang="en-US" dirty="0" smtClean="0"/>
              <a:t>年</a:t>
            </a:r>
            <a:r>
              <a:rPr kumimoji="1" lang="en-US" altLang="ja-JP" dirty="0" smtClean="0"/>
              <a:t>12</a:t>
            </a:r>
            <a:r>
              <a:rPr kumimoji="1" lang="ja-JP" altLang="en-US" dirty="0" smtClean="0"/>
              <a:t>月</a:t>
            </a:r>
            <a:r>
              <a:rPr kumimoji="1" lang="en-US" altLang="ja-JP" dirty="0" smtClean="0"/>
              <a:t>5</a:t>
            </a:r>
            <a:r>
              <a:rPr kumimoji="1" lang="ja-JP" altLang="en-US" dirty="0" smtClean="0"/>
              <a:t>日▲判決▲民事判例集</a:t>
            </a:r>
            <a:r>
              <a:rPr kumimoji="1" lang="en-US" altLang="ja-JP" dirty="0" smtClean="0"/>
              <a:t>22</a:t>
            </a:r>
            <a:r>
              <a:rPr kumimoji="1" lang="ja-JP" altLang="en-US" dirty="0" smtClean="0"/>
              <a:t>巻</a:t>
            </a:r>
            <a:r>
              <a:rPr kumimoji="1" lang="en-US" altLang="ja-JP" dirty="0" smtClean="0"/>
              <a:t>13</a:t>
            </a:r>
            <a:r>
              <a:rPr kumimoji="1" lang="ja-JP" altLang="en-US" dirty="0" smtClean="0"/>
              <a:t>号</a:t>
            </a:r>
            <a:r>
              <a:rPr kumimoji="1" lang="en-US" altLang="ja-JP" dirty="0" smtClean="0"/>
              <a:t>2876</a:t>
            </a:r>
            <a:r>
              <a:rPr kumimoji="1" lang="ja-JP" altLang="en-US" dirty="0" smtClean="0"/>
              <a:t>頁は，電信送金契約について，それは，第三者のためにする契約ではないと判断しました。</a:t>
            </a:r>
            <a:endParaRPr kumimoji="1" lang="en-US" altLang="ja-JP" dirty="0" smtClean="0"/>
          </a:p>
          <a:p>
            <a:r>
              <a:rPr kumimoji="1" lang="ja-JP" altLang="en-US" dirty="0" smtClean="0"/>
              <a:t>■これが原因となって，第三者のためにする契約の理論的な発展が遅れてしまったのですが，振込みについては，第三者のためにする契約によって理論構成することが可能だと，私は考えています。■</a:t>
            </a:r>
          </a:p>
          <a:p>
            <a:r>
              <a:rPr kumimoji="1" lang="ja-JP" altLang="en-US" dirty="0" smtClean="0"/>
              <a:t>★判例も，銀行振込について，大審院▲昭和</a:t>
            </a:r>
            <a:r>
              <a:rPr kumimoji="1" lang="en-US" altLang="ja-JP" dirty="0" smtClean="0"/>
              <a:t>9</a:t>
            </a:r>
            <a:r>
              <a:rPr kumimoji="1" lang="ja-JP" altLang="en-US" dirty="0" smtClean="0"/>
              <a:t>年</a:t>
            </a:r>
            <a:r>
              <a:rPr kumimoji="1" lang="en-US" altLang="ja-JP" dirty="0" smtClean="0"/>
              <a:t>5</a:t>
            </a:r>
            <a:r>
              <a:rPr kumimoji="1" lang="ja-JP" altLang="en-US" dirty="0" smtClean="0"/>
              <a:t>月</a:t>
            </a:r>
            <a:r>
              <a:rPr kumimoji="1" lang="en-US" altLang="ja-JP" dirty="0" smtClean="0"/>
              <a:t>25</a:t>
            </a:r>
            <a:r>
              <a:rPr kumimoji="1" lang="ja-JP" altLang="en-US" dirty="0" smtClean="0"/>
              <a:t>日▲判決▲民事判例集</a:t>
            </a:r>
            <a:r>
              <a:rPr kumimoji="1" lang="en-US" altLang="ja-JP" dirty="0" smtClean="0"/>
              <a:t>13</a:t>
            </a:r>
            <a:r>
              <a:rPr kumimoji="1" lang="ja-JP" altLang="en-US" dirty="0" smtClean="0"/>
              <a:t>巻</a:t>
            </a:r>
            <a:r>
              <a:rPr kumimoji="1" lang="en-US" altLang="ja-JP" dirty="0" smtClean="0"/>
              <a:t>829</a:t>
            </a:r>
            <a:r>
              <a:rPr kumimoji="1" lang="ja-JP" altLang="en-US" dirty="0" smtClean="0"/>
              <a:t>頁は，第三者のためにする契約によることを肯定します。この判例については，一部に，第三者のためにする契約を否定しているとの評釈がありますが，判決文をよく読んでみると，第三者のためにする契約によることを認めていることがわかりま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2</a:t>
            </a:fld>
            <a:endParaRPr kumimoji="1" lang="ja-JP" altLang="en-US"/>
          </a:p>
        </p:txBody>
      </p:sp>
    </p:spTree>
    <p:extLst>
      <p:ext uri="{BB962C8B-B14F-4D97-AF65-F5344CB8AC3E}">
        <p14:creationId xmlns:p14="http://schemas.microsoft.com/office/powerpoint/2010/main" val="16501711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最高裁</a:t>
            </a:r>
            <a:r>
              <a:rPr kumimoji="1" lang="en-US" altLang="ja-JP" dirty="0" smtClean="0"/>
              <a:t>8</a:t>
            </a:r>
            <a:r>
              <a:rPr kumimoji="1" lang="ja-JP" altLang="en-US" dirty="0" smtClean="0"/>
              <a:t>年判決について，批判的検討を行います。■</a:t>
            </a:r>
          </a:p>
          <a:p>
            <a:r>
              <a:rPr kumimoji="1" lang="ja-JP" altLang="en-US" dirty="0" smtClean="0"/>
              <a:t>★「棚ぼた式」，すなわち，「なんの努力をしないのに，棚から</a:t>
            </a:r>
            <a:r>
              <a:rPr kumimoji="1" lang="ja-JP" altLang="en-US" dirty="0" err="1" smtClean="0"/>
              <a:t>ぼた</a:t>
            </a:r>
            <a:r>
              <a:rPr kumimoji="1" lang="ja-JP" altLang="en-US" dirty="0" smtClean="0"/>
              <a:t>餅が落ちてきて，偶然の利益を享受する」ような利益を得ようとしている，ご振込みの受取人，および，その債権者</a:t>
            </a:r>
            <a:r>
              <a:rPr kumimoji="1" lang="en-US" altLang="ja-JP" dirty="0" smtClean="0"/>
              <a:t>Y</a:t>
            </a:r>
            <a:r>
              <a:rPr kumimoji="1" lang="ja-JP" altLang="en-US" dirty="0" smtClean="0"/>
              <a:t>よりも，錯誤によって，ご振込みを依頼した</a:t>
            </a:r>
            <a:r>
              <a:rPr kumimoji="1" lang="en-US" altLang="ja-JP" dirty="0" smtClean="0"/>
              <a:t>X</a:t>
            </a:r>
            <a:r>
              <a:rPr kumimoji="1" lang="ja-JP" altLang="en-US" dirty="0" smtClean="0"/>
              <a:t>が保護されるべきです。■</a:t>
            </a:r>
          </a:p>
          <a:p>
            <a:r>
              <a:rPr kumimoji="1" lang="ja-JP" altLang="en-US" dirty="0" smtClean="0"/>
              <a:t>★振込制度を開発し，管理・運営しており，振込み制度をコントロールできる立場にある仕向銀行が，振込から通常生じうるリスクを負担すべきです。■</a:t>
            </a:r>
          </a:p>
          <a:p>
            <a:r>
              <a:rPr kumimoji="1" lang="ja-JP" altLang="en-US" dirty="0" smtClean="0"/>
              <a:t>★振込業務を引き受けた仕向銀行は，錯誤によるご振込みの無効を認め，正規の振込業務を履行すべきです。</a:t>
            </a:r>
          </a:p>
          <a:p>
            <a:r>
              <a:rPr kumimoji="1" lang="ja-JP" altLang="en-US" dirty="0" smtClean="0"/>
              <a:t>■つまり，後に述べるように，組戻しの後に，正規の振込を実行すべきだと，私は考えています。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20</a:t>
            </a:fld>
            <a:endParaRPr kumimoji="1" lang="ja-JP" altLang="en-US"/>
          </a:p>
        </p:txBody>
      </p:sp>
    </p:spTree>
    <p:extLst>
      <p:ext uri="{BB962C8B-B14F-4D97-AF65-F5344CB8AC3E}">
        <p14:creationId xmlns:p14="http://schemas.microsoft.com/office/powerpoint/2010/main" val="2195494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最高裁</a:t>
            </a:r>
            <a:r>
              <a:rPr kumimoji="1" lang="en-US" altLang="ja-JP" dirty="0" smtClean="0"/>
              <a:t>8</a:t>
            </a:r>
            <a:r>
              <a:rPr kumimoji="1" lang="ja-JP" altLang="en-US" dirty="0" smtClean="0"/>
              <a:t>年判決について，批判的検討を続けます。■</a:t>
            </a:r>
          </a:p>
          <a:p>
            <a:r>
              <a:rPr kumimoji="1" lang="ja-JP" altLang="en-US" dirty="0" smtClean="0"/>
              <a:t>★二重の振込を行わざるを得なかった仕向銀行のリスク回避のための保護の必要性は，「棚ぼた式」の利益を得ようとしているご振込みの受取人とその債権者</a:t>
            </a:r>
            <a:r>
              <a:rPr kumimoji="1" lang="en-US" altLang="ja-JP" dirty="0" smtClean="0"/>
              <a:t>Y</a:t>
            </a:r>
            <a:r>
              <a:rPr kumimoji="1" lang="ja-JP" altLang="en-US" dirty="0" smtClean="0"/>
              <a:t>よりも優先されるべきです。■</a:t>
            </a:r>
          </a:p>
          <a:p>
            <a:r>
              <a:rPr kumimoji="1" lang="ja-JP" altLang="en-US" dirty="0" smtClean="0"/>
              <a:t>★そのことを実現できる制度として，「第三者のためにする契約」の理論が活用されるべきです。■</a:t>
            </a:r>
          </a:p>
          <a:p>
            <a:r>
              <a:rPr kumimoji="1" lang="ja-JP" altLang="en-US" dirty="0" smtClean="0"/>
              <a:t>★そのためにも，振込契約を，振込依頼を受けた仕向銀行を要約者，被仕向銀行を諾約シャ，振込受取人を受益者と考えるべきです。</a:t>
            </a:r>
          </a:p>
          <a:p>
            <a:r>
              <a:rPr kumimoji="1" lang="ja-JP" altLang="en-US" dirty="0" smtClean="0"/>
              <a:t>★諾約シャである被仕向銀行は，原因関係不存在の抗弁をもって，受益者およびその債権者に対抗できるからです。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21</a:t>
            </a:fld>
            <a:endParaRPr kumimoji="1" lang="ja-JP" altLang="en-US"/>
          </a:p>
        </p:txBody>
      </p:sp>
    </p:spTree>
    <p:extLst>
      <p:ext uri="{BB962C8B-B14F-4D97-AF65-F5344CB8AC3E}">
        <p14:creationId xmlns:p14="http://schemas.microsoft.com/office/powerpoint/2010/main" val="37018436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最高裁</a:t>
            </a:r>
            <a:r>
              <a:rPr kumimoji="1" lang="en-US" altLang="ja-JP" dirty="0" smtClean="0"/>
              <a:t>8</a:t>
            </a:r>
            <a:r>
              <a:rPr kumimoji="1" lang="ja-JP" altLang="en-US" dirty="0" smtClean="0"/>
              <a:t>年判決について，批判的検討を続けます。■</a:t>
            </a:r>
          </a:p>
          <a:p>
            <a:r>
              <a:rPr kumimoji="1" lang="ja-JP" altLang="en-US" dirty="0" smtClean="0"/>
              <a:t>★振込の制度は，すべて，銀行と全銀ネットのコントロールに置かれています。■</a:t>
            </a:r>
          </a:p>
          <a:p>
            <a:r>
              <a:rPr kumimoji="1" lang="ja-JP" altLang="en-US" dirty="0" smtClean="0"/>
              <a:t>★そこで不具合が生じた場合に，そのリスクを顧客である振込依頼者に負わせたのでは，問題の真の解決から離れてしまうだけでしょう。■</a:t>
            </a:r>
          </a:p>
          <a:p>
            <a:r>
              <a:rPr kumimoji="1" lang="ja-JP" altLang="en-US" dirty="0" smtClean="0"/>
              <a:t>★振込制度から生じる不都合は，その制度をコントロールしている銀行のイニシアティブによって解決されるべきだと，私は考えています。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22</a:t>
            </a:fld>
            <a:endParaRPr kumimoji="1" lang="ja-JP" altLang="en-US"/>
          </a:p>
        </p:txBody>
      </p:sp>
    </p:spTree>
    <p:extLst>
      <p:ext uri="{BB962C8B-B14F-4D97-AF65-F5344CB8AC3E}">
        <p14:creationId xmlns:p14="http://schemas.microsoft.com/office/powerpoint/2010/main" val="1292872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最後に，債権総論</a:t>
            </a:r>
            <a:r>
              <a:rPr kumimoji="1" lang="en-US" altLang="ja-JP" dirty="0" smtClean="0"/>
              <a:t>2</a:t>
            </a:r>
            <a:r>
              <a:rPr kumimoji="1" lang="ja-JP" altLang="en-US" dirty="0" smtClean="0"/>
              <a:t>のレポート課題を説明します。</a:t>
            </a:r>
            <a:endParaRPr kumimoji="1" lang="en-US" altLang="ja-JP" dirty="0" smtClean="0"/>
          </a:p>
          <a:p>
            <a:r>
              <a:rPr kumimoji="1" lang="ja-JP" altLang="en-US" dirty="0" smtClean="0"/>
              <a:t>★民法判例百選</a:t>
            </a:r>
            <a:r>
              <a:rPr kumimoji="1" lang="en-US" altLang="ja-JP" dirty="0" smtClean="0"/>
              <a:t>2</a:t>
            </a:r>
            <a:r>
              <a:rPr kumimoji="1" lang="ja-JP" altLang="en-US" dirty="0" smtClean="0"/>
              <a:t>第</a:t>
            </a:r>
            <a:r>
              <a:rPr kumimoji="1" lang="en-US" altLang="ja-JP" dirty="0" smtClean="0"/>
              <a:t>70</a:t>
            </a:r>
            <a:r>
              <a:rPr kumimoji="1" lang="ja-JP" altLang="en-US" dirty="0" smtClean="0"/>
              <a:t>事件（ご振込金の返還請求権と預金債権）について，以下の要領でレポート（</a:t>
            </a:r>
            <a:r>
              <a:rPr kumimoji="1" lang="en-US" altLang="ja-JP" dirty="0" smtClean="0"/>
              <a:t>A4</a:t>
            </a:r>
            <a:r>
              <a:rPr kumimoji="1" lang="ja-JP" altLang="en-US" dirty="0" smtClean="0"/>
              <a:t>版で</a:t>
            </a:r>
            <a:r>
              <a:rPr kumimoji="1" lang="en-US" altLang="ja-JP" dirty="0" smtClean="0"/>
              <a:t>4</a:t>
            </a:r>
            <a:r>
              <a:rPr kumimoji="1" lang="ja-JP" altLang="en-US" dirty="0" smtClean="0"/>
              <a:t>頁以内）を作成し，第</a:t>
            </a:r>
            <a:r>
              <a:rPr kumimoji="1" lang="en-US" altLang="ja-JP" dirty="0" smtClean="0"/>
              <a:t>10</a:t>
            </a:r>
            <a:r>
              <a:rPr kumimoji="1" lang="ja-JP" altLang="en-US" dirty="0" smtClean="0"/>
              <a:t>回目の講義（</a:t>
            </a:r>
            <a:r>
              <a:rPr kumimoji="1" lang="en-US" altLang="ja-JP" dirty="0" smtClean="0"/>
              <a:t>12</a:t>
            </a:r>
            <a:r>
              <a:rPr kumimoji="1" lang="ja-JP" altLang="en-US" dirty="0" smtClean="0"/>
              <a:t>月</a:t>
            </a:r>
            <a:r>
              <a:rPr kumimoji="1" lang="en-US" altLang="ja-JP" dirty="0" smtClean="0"/>
              <a:t>2</a:t>
            </a:r>
            <a:r>
              <a:rPr kumimoji="1" lang="ja-JP" altLang="en-US" dirty="0" smtClean="0"/>
              <a:t>日）までに提出してください。■</a:t>
            </a:r>
          </a:p>
          <a:p>
            <a:r>
              <a:rPr kumimoji="1" lang="ja-JP" altLang="en-US" dirty="0" smtClean="0"/>
              <a:t>★</a:t>
            </a:r>
            <a:r>
              <a:rPr kumimoji="1" lang="en-US" altLang="ja-JP" dirty="0" smtClean="0"/>
              <a:t>1. </a:t>
            </a:r>
            <a:r>
              <a:rPr kumimoji="1" lang="ja-JP" altLang="en-US" dirty="0" smtClean="0"/>
              <a:t>事実の概要を正確に図式化し簡潔に表現する。■</a:t>
            </a:r>
          </a:p>
          <a:p>
            <a:r>
              <a:rPr kumimoji="1" lang="ja-JP" altLang="en-US" dirty="0" smtClean="0"/>
              <a:t>★</a:t>
            </a:r>
            <a:r>
              <a:rPr kumimoji="1" lang="en-US" altLang="ja-JP" dirty="0" smtClean="0"/>
              <a:t>2. </a:t>
            </a:r>
            <a:r>
              <a:rPr kumimoji="1" lang="ja-JP" altLang="en-US" dirty="0" smtClean="0"/>
              <a:t>ハンシを簡潔にまとめる。■</a:t>
            </a:r>
          </a:p>
          <a:p>
            <a:r>
              <a:rPr kumimoji="1" lang="ja-JP" altLang="en-US" dirty="0" smtClean="0"/>
              <a:t>★</a:t>
            </a:r>
            <a:r>
              <a:rPr kumimoji="1" lang="en-US" altLang="ja-JP" dirty="0" smtClean="0"/>
              <a:t>3. </a:t>
            </a:r>
            <a:r>
              <a:rPr kumimoji="1" lang="ja-JP" altLang="en-US" dirty="0" smtClean="0"/>
              <a:t>関連判例と学説とを要領よくまとめる。■</a:t>
            </a:r>
          </a:p>
          <a:p>
            <a:r>
              <a:rPr kumimoji="1" lang="ja-JP" altLang="en-US" dirty="0" smtClean="0"/>
              <a:t>★</a:t>
            </a:r>
            <a:r>
              <a:rPr kumimoji="1" lang="en-US" altLang="ja-JP" dirty="0" smtClean="0"/>
              <a:t>4. </a:t>
            </a:r>
            <a:r>
              <a:rPr kumimoji="1" lang="ja-JP" altLang="en-US" dirty="0" smtClean="0"/>
              <a:t>自らの見解（私見）をアイラックで簡潔に表現する。</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23</a:t>
            </a:fld>
            <a:endParaRPr kumimoji="1" lang="ja-JP" altLang="en-US"/>
          </a:p>
        </p:txBody>
      </p:sp>
    </p:spTree>
    <p:extLst>
      <p:ext uri="{BB962C8B-B14F-4D97-AF65-F5344CB8AC3E}">
        <p14:creationId xmlns:p14="http://schemas.microsoft.com/office/powerpoint/2010/main" val="25789501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レポート課題となっているご振込事件の概要を図示しておきます。</a:t>
            </a:r>
            <a:endParaRPr kumimoji="1" lang="en-US" altLang="ja-JP" dirty="0" smtClean="0"/>
          </a:p>
          <a:p>
            <a:r>
              <a:rPr kumimoji="1" lang="ja-JP" altLang="en-US" dirty="0" smtClean="0"/>
              <a:t>★債権者</a:t>
            </a:r>
            <a:r>
              <a:rPr kumimoji="1" lang="en-US" altLang="ja-JP" dirty="0" smtClean="0"/>
              <a:t>X</a:t>
            </a:r>
            <a:r>
              <a:rPr kumimoji="1" lang="ja-JP" altLang="en-US" dirty="0" smtClean="0"/>
              <a:t>は，</a:t>
            </a:r>
            <a:r>
              <a:rPr kumimoji="1" lang="en-US" altLang="ja-JP" dirty="0" smtClean="0"/>
              <a:t>X</a:t>
            </a:r>
            <a:r>
              <a:rPr kumimoji="1" lang="ja-JP" altLang="en-US" dirty="0" smtClean="0"/>
              <a:t>の債権者に対して弁済をするため，</a:t>
            </a:r>
            <a:endParaRPr kumimoji="1" lang="en-US" altLang="ja-JP" dirty="0" smtClean="0"/>
          </a:p>
          <a:p>
            <a:r>
              <a:rPr kumimoji="1" lang="ja-JP" altLang="en-US" dirty="0" smtClean="0"/>
              <a:t>★仕向銀行に対して，振込みの指図をします。■</a:t>
            </a:r>
            <a:endParaRPr kumimoji="1" lang="en-US" altLang="ja-JP" dirty="0" smtClean="0"/>
          </a:p>
          <a:p>
            <a:r>
              <a:rPr kumimoji="1" lang="ja-JP" altLang="en-US" dirty="0" smtClean="0"/>
              <a:t>★ところが，</a:t>
            </a:r>
            <a:r>
              <a:rPr kumimoji="1" lang="en-US" altLang="ja-JP" dirty="0" smtClean="0"/>
              <a:t>X</a:t>
            </a:r>
            <a:r>
              <a:rPr kumimoji="1" lang="ja-JP" altLang="en-US" dirty="0" smtClean="0"/>
              <a:t>は，振込先の宛名を以前に取引関係にあった，カタカナ名が同じ「トウシン」という会社としてしまいます。そこで，ご振込が行われてしまいます。■</a:t>
            </a:r>
            <a:endParaRPr kumimoji="1" lang="en-US" altLang="ja-JP" dirty="0" smtClean="0"/>
          </a:p>
          <a:p>
            <a:r>
              <a:rPr kumimoji="1" lang="ja-JP" altLang="en-US" dirty="0" smtClean="0"/>
              <a:t>★つまり，預金債権は，本来の名宛ニンではなく，誤った受取人の口座に振り込まれてしまいました。■</a:t>
            </a:r>
            <a:endParaRPr kumimoji="1" lang="en-US" altLang="ja-JP" dirty="0" smtClean="0"/>
          </a:p>
          <a:p>
            <a:r>
              <a:rPr kumimoji="1" lang="ja-JP" altLang="en-US" dirty="0" smtClean="0"/>
              <a:t>★それを奇禍として，ご振込の受取人の債権者</a:t>
            </a:r>
            <a:r>
              <a:rPr kumimoji="1" lang="en-US" altLang="ja-JP" dirty="0" smtClean="0"/>
              <a:t>Y</a:t>
            </a:r>
            <a:r>
              <a:rPr kumimoji="1" lang="ja-JP" altLang="en-US" dirty="0" smtClean="0"/>
              <a:t>が，振り込まれた預金債権を差し押さえてしまいます。</a:t>
            </a:r>
            <a:endParaRPr kumimoji="1" lang="en-US" altLang="ja-JP" dirty="0" smtClean="0"/>
          </a:p>
          <a:p>
            <a:r>
              <a:rPr kumimoji="1" lang="ja-JP" altLang="en-US" dirty="0" smtClean="0"/>
              <a:t>■このような場合に，振込人は，どのような方法によって，ご振込金を取り戻すことができるのでしょうか？</a:t>
            </a:r>
            <a:endParaRPr kumimoji="1" lang="en-US" altLang="ja-JP" dirty="0" smtClean="0"/>
          </a:p>
          <a:p>
            <a:r>
              <a:rPr kumimoji="1" lang="ja-JP" altLang="en-US" dirty="0" smtClean="0"/>
              <a:t>■これが，リポート課題の中心的なテーマです。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2015/10/13</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24</a:t>
            </a:fld>
            <a:endParaRPr kumimoji="1" lang="ja-JP" altLang="en-US"/>
          </a:p>
        </p:txBody>
      </p:sp>
    </p:spTree>
    <p:extLst>
      <p:ext uri="{BB962C8B-B14F-4D97-AF65-F5344CB8AC3E}">
        <p14:creationId xmlns:p14="http://schemas.microsoft.com/office/powerpoint/2010/main" val="19444912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★これで，銀行振込み・組戻しの講義を終わります。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KAGAYAMA Shigeru</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Lecture on Obligation2, 2015</a:t>
            </a:r>
            <a:endParaRPr kumimoji="1" lang="ja-JP" altLang="en-US"/>
          </a:p>
        </p:txBody>
      </p:sp>
      <p:sp>
        <p:nvSpPr>
          <p:cNvPr id="7" name="スライド番号プレースホルダー 6"/>
          <p:cNvSpPr>
            <a:spLocks noGrp="1"/>
          </p:cNvSpPr>
          <p:nvPr>
            <p:ph type="sldNum" sz="quarter" idx="13"/>
          </p:nvPr>
        </p:nvSpPr>
        <p:spPr/>
        <p:txBody>
          <a:bodyPr/>
          <a:lstStyle/>
          <a:p>
            <a:fld id="{83D8E7E5-478D-4EF4-94A3-E63BB1D816AD}" type="slidenum">
              <a:rPr kumimoji="1" lang="ja-JP" altLang="en-US" smtClean="0"/>
              <a:t>25</a:t>
            </a:fld>
            <a:endParaRPr kumimoji="1" lang="ja-JP" altLang="en-US"/>
          </a:p>
        </p:txBody>
      </p:sp>
    </p:spTree>
    <p:extLst>
      <p:ext uri="{BB962C8B-B14F-4D97-AF65-F5344CB8AC3E}">
        <p14:creationId xmlns:p14="http://schemas.microsoft.com/office/powerpoint/2010/main" val="349593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第三者のためにする契約」は，様々な制度を公正に構築できる優れた制度です。特別法の分野では，大きく発展を遂げています。ところが，民法の分野では，現在のところ，その利点が十分に活かされていません。■</a:t>
            </a:r>
          </a:p>
          <a:p>
            <a:r>
              <a:rPr kumimoji="1" lang="ja-JP" altLang="en-US" dirty="0" smtClean="0"/>
              <a:t>★「振込制度」の前身である「電信送金契約」に関して，判例（大審院▲大正</a:t>
            </a:r>
            <a:r>
              <a:rPr kumimoji="1" lang="en-US" altLang="ja-JP" dirty="0" smtClean="0"/>
              <a:t>11</a:t>
            </a:r>
            <a:r>
              <a:rPr kumimoji="1" lang="ja-JP" altLang="en-US" dirty="0" smtClean="0"/>
              <a:t>年</a:t>
            </a:r>
            <a:r>
              <a:rPr kumimoji="1" lang="en-US" altLang="ja-JP" dirty="0" smtClean="0"/>
              <a:t>9</a:t>
            </a:r>
            <a:r>
              <a:rPr kumimoji="1" lang="ja-JP" altLang="en-US" dirty="0" smtClean="0"/>
              <a:t>月</a:t>
            </a:r>
            <a:r>
              <a:rPr kumimoji="1" lang="en-US" altLang="ja-JP" dirty="0" smtClean="0"/>
              <a:t>29</a:t>
            </a:r>
            <a:r>
              <a:rPr kumimoji="1" lang="ja-JP" altLang="en-US" dirty="0" smtClean="0"/>
              <a:t>日▲民事判例集</a:t>
            </a:r>
            <a:r>
              <a:rPr kumimoji="1" lang="en-US" altLang="ja-JP" dirty="0" smtClean="0"/>
              <a:t>1</a:t>
            </a:r>
            <a:r>
              <a:rPr kumimoji="1" lang="ja-JP" altLang="en-US" dirty="0" smtClean="0"/>
              <a:t>巻</a:t>
            </a:r>
            <a:r>
              <a:rPr kumimoji="1" lang="en-US" altLang="ja-JP" dirty="0" smtClean="0"/>
              <a:t>557</a:t>
            </a:r>
            <a:r>
              <a:rPr kumimoji="1" lang="ja-JP" altLang="en-US" dirty="0" smtClean="0"/>
              <a:t>頁，および，最高裁▲第一小法廷▲昭和</a:t>
            </a:r>
            <a:r>
              <a:rPr kumimoji="1" lang="en-US" altLang="ja-JP" dirty="0" smtClean="0"/>
              <a:t>43</a:t>
            </a:r>
            <a:r>
              <a:rPr kumimoji="1" lang="ja-JP" altLang="en-US" dirty="0" smtClean="0"/>
              <a:t>年</a:t>
            </a:r>
            <a:r>
              <a:rPr kumimoji="1" lang="en-US" altLang="ja-JP" dirty="0" smtClean="0"/>
              <a:t>12</a:t>
            </a:r>
            <a:r>
              <a:rPr kumimoji="1" lang="ja-JP" altLang="en-US" dirty="0" smtClean="0"/>
              <a:t>月</a:t>
            </a:r>
            <a:r>
              <a:rPr kumimoji="1" lang="en-US" altLang="ja-JP" dirty="0" smtClean="0"/>
              <a:t>5</a:t>
            </a:r>
            <a:r>
              <a:rPr kumimoji="1" lang="ja-JP" altLang="en-US" dirty="0" smtClean="0"/>
              <a:t>日判決▲民事判例集</a:t>
            </a:r>
            <a:r>
              <a:rPr kumimoji="1" lang="en-US" altLang="ja-JP" dirty="0" smtClean="0"/>
              <a:t>22</a:t>
            </a:r>
            <a:r>
              <a:rPr kumimoji="1" lang="ja-JP" altLang="en-US" dirty="0" smtClean="0"/>
              <a:t>巻</a:t>
            </a:r>
            <a:r>
              <a:rPr kumimoji="1" lang="en-US" altLang="ja-JP" dirty="0" smtClean="0"/>
              <a:t>13</a:t>
            </a:r>
            <a:r>
              <a:rPr kumimoji="1" lang="ja-JP" altLang="en-US" dirty="0" smtClean="0"/>
              <a:t>号</a:t>
            </a:r>
            <a:r>
              <a:rPr kumimoji="1" lang="en-US" altLang="ja-JP" dirty="0" smtClean="0"/>
              <a:t>2876</a:t>
            </a:r>
            <a:r>
              <a:rPr kumimoji="1" lang="ja-JP" altLang="en-US" dirty="0" smtClean="0"/>
              <a:t>頁）は，「第三者のための契約」ではないと断定しています。■</a:t>
            </a:r>
          </a:p>
          <a:p>
            <a:r>
              <a:rPr kumimoji="1" lang="ja-JP" altLang="en-US" dirty="0" smtClean="0"/>
              <a:t>★これが，「第三者のためにする契約」の解釈学の悲劇の始まりとなりました。■</a:t>
            </a:r>
          </a:p>
          <a:p>
            <a:r>
              <a:rPr kumimoji="1" lang="ja-JP" altLang="en-US" dirty="0" smtClean="0"/>
              <a:t>★その後，振込についても，「判例（大審院▲昭和</a:t>
            </a:r>
            <a:r>
              <a:rPr kumimoji="1" lang="en-US" altLang="ja-JP" dirty="0" smtClean="0"/>
              <a:t>9</a:t>
            </a:r>
            <a:r>
              <a:rPr kumimoji="1" lang="ja-JP" altLang="en-US" dirty="0" smtClean="0"/>
              <a:t>年</a:t>
            </a:r>
            <a:r>
              <a:rPr kumimoji="1" lang="en-US" altLang="ja-JP" dirty="0" smtClean="0"/>
              <a:t>5</a:t>
            </a:r>
            <a:r>
              <a:rPr kumimoji="1" lang="ja-JP" altLang="en-US" dirty="0" smtClean="0"/>
              <a:t>月</a:t>
            </a:r>
            <a:r>
              <a:rPr kumimoji="1" lang="en-US" altLang="ja-JP" dirty="0" smtClean="0"/>
              <a:t>25</a:t>
            </a:r>
            <a:r>
              <a:rPr kumimoji="1" lang="ja-JP" altLang="en-US" dirty="0" smtClean="0"/>
              <a:t>日判決▲民事判例集</a:t>
            </a:r>
            <a:r>
              <a:rPr kumimoji="1" lang="en-US" altLang="ja-JP" dirty="0" smtClean="0"/>
              <a:t>13</a:t>
            </a:r>
            <a:r>
              <a:rPr kumimoji="1" lang="ja-JP" altLang="en-US" dirty="0" smtClean="0"/>
              <a:t>巻</a:t>
            </a:r>
            <a:r>
              <a:rPr kumimoji="1" lang="en-US" altLang="ja-JP" dirty="0" smtClean="0"/>
              <a:t>829</a:t>
            </a:r>
            <a:r>
              <a:rPr kumimoji="1" lang="ja-JP" altLang="en-US" dirty="0" smtClean="0"/>
              <a:t>頁）は，振込契約を第三者のための制度ではないと判断している」という誤った解釈が通説となっています。■</a:t>
            </a:r>
          </a:p>
          <a:p>
            <a:r>
              <a:rPr kumimoji="1" lang="ja-JP" altLang="en-US" dirty="0" smtClean="0"/>
              <a:t>★このため，「第三者のためにする契約」に基づいて振込制度の基礎理論を形成するという機会が今なお阻害されているのです。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3</a:t>
            </a:fld>
            <a:endParaRPr kumimoji="1" lang="ja-JP" altLang="en-US"/>
          </a:p>
        </p:txBody>
      </p:sp>
    </p:spTree>
    <p:extLst>
      <p:ext uri="{BB962C8B-B14F-4D97-AF65-F5344CB8AC3E}">
        <p14:creationId xmlns:p14="http://schemas.microsoft.com/office/powerpoint/2010/main" val="3962956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★「ご振込」についても「第三者のためにする契約」からのアプローチが不在です。■</a:t>
            </a:r>
          </a:p>
          <a:p>
            <a:r>
              <a:rPr kumimoji="1" lang="ja-JP" altLang="en-US" dirty="0" smtClean="0"/>
              <a:t>★先に述べたように，「振込契約」に関する判例解釈の混乱が原因となって，「ご振込」事件に関して，最高裁は「原因関係がなくても振込は成立し，かつ，有効である」という「珍説」を採用するに至っています。■</a:t>
            </a:r>
          </a:p>
          <a:p>
            <a:r>
              <a:rPr kumimoji="1" lang="ja-JP" altLang="en-US" dirty="0" smtClean="0"/>
              <a:t>★すなわち，最高裁▲第二小法廷▲平成</a:t>
            </a:r>
            <a:r>
              <a:rPr kumimoji="1" lang="en-US" altLang="ja-JP" dirty="0" smtClean="0"/>
              <a:t>8</a:t>
            </a:r>
            <a:r>
              <a:rPr kumimoji="1" lang="ja-JP" altLang="en-US" dirty="0" smtClean="0"/>
              <a:t>年</a:t>
            </a:r>
            <a:r>
              <a:rPr kumimoji="1" lang="en-US" altLang="ja-JP" dirty="0" smtClean="0"/>
              <a:t>4</a:t>
            </a:r>
            <a:r>
              <a:rPr kumimoji="1" lang="ja-JP" altLang="en-US" dirty="0" smtClean="0"/>
              <a:t>月</a:t>
            </a:r>
            <a:r>
              <a:rPr kumimoji="1" lang="en-US" altLang="ja-JP" dirty="0" smtClean="0"/>
              <a:t>26</a:t>
            </a:r>
            <a:r>
              <a:rPr kumimoji="1" lang="ja-JP" altLang="en-US" dirty="0" smtClean="0"/>
              <a:t>日▲判決▲民事判例集</a:t>
            </a:r>
            <a:r>
              <a:rPr kumimoji="1" lang="en-US" altLang="ja-JP" dirty="0" smtClean="0"/>
              <a:t>50</a:t>
            </a:r>
            <a:r>
              <a:rPr kumimoji="1" lang="ja-JP" altLang="en-US" dirty="0" smtClean="0"/>
              <a:t>巻</a:t>
            </a:r>
            <a:r>
              <a:rPr kumimoji="1" lang="en-US" altLang="ja-JP" dirty="0" smtClean="0"/>
              <a:t>5</a:t>
            </a:r>
            <a:r>
              <a:rPr kumimoji="1" lang="ja-JP" altLang="en-US" dirty="0" smtClean="0"/>
              <a:t>号</a:t>
            </a:r>
            <a:r>
              <a:rPr kumimoji="1" lang="en-US" altLang="ja-JP" dirty="0" smtClean="0"/>
              <a:t>1267</a:t>
            </a:r>
            <a:r>
              <a:rPr kumimoji="1" lang="ja-JP" altLang="en-US" dirty="0" smtClean="0"/>
              <a:t>頁は，「振込みの原因となる法律関係が存在しない場合であっても，受取人と銀行との間に，振込金額相当の普通預金契約が成立する。」と判示しています。</a:t>
            </a:r>
            <a:endParaRPr kumimoji="1" lang="en-US" altLang="ja-JP" dirty="0" smtClean="0"/>
          </a:p>
          <a:p>
            <a:r>
              <a:rPr kumimoji="1" lang="ja-JP" altLang="en-US" dirty="0" smtClean="0"/>
              <a:t>■この意味は，ご振込みでも，ご振込みの受取人は，有効な預金債権を取得すると考えられています。■</a:t>
            </a:r>
          </a:p>
          <a:p>
            <a:r>
              <a:rPr kumimoji="1" lang="ja-JP" altLang="en-US" dirty="0" smtClean="0"/>
              <a:t>★このため，反社会的集団による「振り込め詐欺」に対しても，「原因関係がなくても振込は有効」であるという判例法理がアシカセとなって，適切な対処ができないという混迷状態が続いています。■</a:t>
            </a:r>
          </a:p>
          <a:p>
            <a:r>
              <a:rPr kumimoji="1" lang="ja-JP" altLang="en-US" dirty="0" smtClean="0"/>
              <a:t>★そこで，「第三者のためにする契約」について，原点に立ち返って基礎的研究を行い，その効用を再評価をすることが必要となっているのです。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4</a:t>
            </a:fld>
            <a:endParaRPr kumimoji="1" lang="ja-JP" altLang="en-US"/>
          </a:p>
        </p:txBody>
      </p:sp>
    </p:spTree>
    <p:extLst>
      <p:ext uri="{BB962C8B-B14F-4D97-AF65-F5344CB8AC3E}">
        <p14:creationId xmlns:p14="http://schemas.microsoft.com/office/powerpoint/2010/main" val="2421752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民法における現状と比較して，特別法の領域で第三者のためにする契約がいかに発展しているかを見てみましょう。■</a:t>
            </a:r>
          </a:p>
          <a:p>
            <a:r>
              <a:rPr kumimoji="1" lang="ja-JP" altLang="en-US" dirty="0" smtClean="0"/>
              <a:t>★保険法 第</a:t>
            </a:r>
            <a:r>
              <a:rPr kumimoji="1" lang="en-US" altLang="ja-JP" dirty="0" smtClean="0"/>
              <a:t>42</a:t>
            </a:r>
            <a:r>
              <a:rPr kumimoji="1" lang="ja-JP" altLang="en-US" dirty="0" smtClean="0"/>
              <a:t>条（第三者のためにする生命保険契約）は，</a:t>
            </a:r>
            <a:endParaRPr kumimoji="1" lang="en-US" altLang="ja-JP" dirty="0" smtClean="0"/>
          </a:p>
          <a:p>
            <a:r>
              <a:rPr kumimoji="1" lang="ja-JP" altLang="en-US" dirty="0" smtClean="0"/>
              <a:t>★以下のように規定しています。■</a:t>
            </a:r>
          </a:p>
          <a:p>
            <a:r>
              <a:rPr kumimoji="1" lang="ja-JP" altLang="en-US" dirty="0" smtClean="0"/>
              <a:t>★保険金受取人が生命保険契約の当事者以外の者であるときは，</a:t>
            </a:r>
            <a:endParaRPr kumimoji="1" lang="en-US" altLang="ja-JP" dirty="0" smtClean="0"/>
          </a:p>
          <a:p>
            <a:r>
              <a:rPr kumimoji="1" lang="ja-JP" altLang="en-US" dirty="0" smtClean="0"/>
              <a:t>★当該保険金受取人は，当然に当該生命保険契約の利益を享受する。■</a:t>
            </a:r>
          </a:p>
          <a:p>
            <a:r>
              <a:rPr kumimoji="1" lang="ja-JP" altLang="en-US" dirty="0" smtClean="0"/>
              <a:t>★ここでのポイントは，第三者のためにする契約としての生命保険契約の場合，受益者による受益の意思表示は必要がないことです。■</a:t>
            </a:r>
          </a:p>
          <a:p>
            <a:r>
              <a:rPr kumimoji="1" lang="ja-JP" altLang="en-US" dirty="0" smtClean="0"/>
              <a:t>★このことを参考にして，一般の第三者のためにする契約においても，事情によっては，受益の意思表示を必要としない場合がありうる点に注意すべきでしょう。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5</a:t>
            </a:fld>
            <a:endParaRPr kumimoji="1" lang="ja-JP" altLang="en-US"/>
          </a:p>
        </p:txBody>
      </p:sp>
    </p:spTree>
    <p:extLst>
      <p:ext uri="{BB962C8B-B14F-4D97-AF65-F5344CB8AC3E}">
        <p14:creationId xmlns:p14="http://schemas.microsoft.com/office/powerpoint/2010/main" val="3373736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民法（債権関係）改正によって，債務引受に関する明文の規定が誕生することが予定されていますが，</a:t>
            </a:r>
          </a:p>
          <a:p>
            <a:r>
              <a:rPr kumimoji="1" lang="ja-JP" altLang="en-US" dirty="0" smtClean="0"/>
              <a:t>★現状においては，わが国には，</a:t>
            </a:r>
            <a:br>
              <a:rPr kumimoji="1" lang="ja-JP" altLang="en-US" dirty="0" smtClean="0"/>
            </a:br>
            <a:r>
              <a:rPr kumimoji="1" lang="ja-JP" altLang="en-US" dirty="0" smtClean="0"/>
              <a:t>債務引受に関する</a:t>
            </a:r>
            <a:br>
              <a:rPr kumimoji="1" lang="ja-JP" altLang="en-US" dirty="0" smtClean="0"/>
            </a:br>
            <a:r>
              <a:rPr kumimoji="1" lang="ja-JP" altLang="en-US" dirty="0" smtClean="0"/>
              <a:t>明文の規定は存在しないとされています。■</a:t>
            </a:r>
          </a:p>
          <a:p>
            <a:r>
              <a:rPr kumimoji="1" lang="ja-JP" altLang="en-US" dirty="0" smtClean="0"/>
              <a:t>★そこで，判例（大審院▲大正</a:t>
            </a:r>
            <a:r>
              <a:rPr kumimoji="1" lang="en-US" altLang="ja-JP" dirty="0" smtClean="0"/>
              <a:t>10</a:t>
            </a:r>
            <a:r>
              <a:rPr kumimoji="1" lang="ja-JP" altLang="en-US" dirty="0" smtClean="0"/>
              <a:t>年</a:t>
            </a:r>
            <a:r>
              <a:rPr kumimoji="1" lang="en-US" altLang="ja-JP" dirty="0" smtClean="0"/>
              <a:t>5</a:t>
            </a:r>
            <a:r>
              <a:rPr kumimoji="1" lang="ja-JP" altLang="en-US" dirty="0" smtClean="0"/>
              <a:t>月</a:t>
            </a:r>
            <a:r>
              <a:rPr kumimoji="1" lang="en-US" altLang="ja-JP" dirty="0" smtClean="0"/>
              <a:t>9</a:t>
            </a:r>
            <a:r>
              <a:rPr kumimoji="1" lang="ja-JP" altLang="en-US" dirty="0" smtClean="0"/>
              <a:t>日▲判決▲民録</a:t>
            </a:r>
            <a:r>
              <a:rPr kumimoji="1" lang="en-US" altLang="ja-JP" dirty="0" smtClean="0"/>
              <a:t>27</a:t>
            </a:r>
            <a:r>
              <a:rPr kumimoji="1" lang="ja-JP" altLang="en-US" dirty="0" smtClean="0"/>
              <a:t>輯</a:t>
            </a:r>
            <a:r>
              <a:rPr kumimoji="1" lang="en-US" altLang="ja-JP" dirty="0" smtClean="0"/>
              <a:t>899</a:t>
            </a:r>
            <a:r>
              <a:rPr kumimoji="1" lang="ja-JP" altLang="en-US" dirty="0" smtClean="0"/>
              <a:t>頁）は，</a:t>
            </a:r>
            <a:endParaRPr kumimoji="1" lang="en-US" altLang="ja-JP" dirty="0" smtClean="0"/>
          </a:p>
          <a:p>
            <a:r>
              <a:rPr kumimoji="1" lang="ja-JP" altLang="en-US" dirty="0" smtClean="0"/>
              <a:t>★ドイツ民法（</a:t>
            </a:r>
            <a:r>
              <a:rPr kumimoji="1" lang="en-US" altLang="ja-JP" dirty="0" smtClean="0"/>
              <a:t>414</a:t>
            </a:r>
            <a:r>
              <a:rPr kumimoji="1" lang="ja-JP" altLang="en-US" dirty="0" smtClean="0"/>
              <a:t>条～）等を参考にして，</a:t>
            </a:r>
            <a:endParaRPr kumimoji="1" lang="en-US" altLang="ja-JP" dirty="0" smtClean="0"/>
          </a:p>
          <a:p>
            <a:r>
              <a:rPr kumimoji="1" lang="ja-JP" altLang="en-US" dirty="0" smtClean="0"/>
              <a:t>★判例法理を形成してきました。■</a:t>
            </a:r>
          </a:p>
          <a:p>
            <a:r>
              <a:rPr kumimoji="1" lang="ja-JP" altLang="en-US" dirty="0" smtClean="0"/>
              <a:t>★しかし，わが国には，条文の根拠が，本当に存在しないのでしょうか。</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6</a:t>
            </a:fld>
            <a:endParaRPr kumimoji="1" lang="ja-JP" altLang="en-US"/>
          </a:p>
        </p:txBody>
      </p:sp>
    </p:spTree>
    <p:extLst>
      <p:ext uri="{BB962C8B-B14F-4D97-AF65-F5344CB8AC3E}">
        <p14:creationId xmlns:p14="http://schemas.microsoft.com/office/powerpoint/2010/main" val="3352280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民法（債権関係）改正によって，新設される契約上の地位の移転（改正案</a:t>
            </a:r>
            <a:r>
              <a:rPr kumimoji="1" lang="en-US" altLang="ja-JP" dirty="0" smtClean="0"/>
              <a:t>539</a:t>
            </a:r>
            <a:r>
              <a:rPr kumimoji="1" lang="ja-JP" altLang="en-US" dirty="0" smtClean="0"/>
              <a:t>条の</a:t>
            </a:r>
            <a:r>
              <a:rPr kumimoji="1" lang="en-US" altLang="ja-JP" dirty="0" smtClean="0"/>
              <a:t>2</a:t>
            </a:r>
            <a:r>
              <a:rPr kumimoji="1" lang="ja-JP" altLang="en-US" dirty="0" smtClean="0"/>
              <a:t>）について，賃貸借契約における賃貸人の地位の移転を例にとって，第三者のためにする契約の観点から考えてみましょう。</a:t>
            </a:r>
          </a:p>
          <a:p>
            <a:r>
              <a:rPr kumimoji="1" lang="ja-JP" altLang="en-US" dirty="0" smtClean="0"/>
              <a:t>■賃貸借契約における賃貸人の地位の移転は，契約当事者は，旧賃貸人と新賃貸人との間の契約によって実現されます。■</a:t>
            </a:r>
          </a:p>
          <a:p>
            <a:r>
              <a:rPr kumimoji="1" lang="ja-JP" altLang="en-US" dirty="0" smtClean="0"/>
              <a:t>★賃貸人の権利，すなわち，賃料債権などについては，</a:t>
            </a:r>
          </a:p>
          <a:p>
            <a:r>
              <a:rPr kumimoji="1" lang="ja-JP" altLang="en-US" dirty="0" smtClean="0"/>
              <a:t>★旧賃貸人と新賃貸人との間の，通常の債権譲渡によって</a:t>
            </a:r>
          </a:p>
          <a:p>
            <a:r>
              <a:rPr kumimoji="1" lang="ja-JP" altLang="en-US" dirty="0" smtClean="0"/>
              <a:t>★実現できます。■</a:t>
            </a:r>
          </a:p>
          <a:p>
            <a:r>
              <a:rPr kumimoji="1" lang="ja-JP" altLang="en-US" dirty="0" smtClean="0"/>
              <a:t>★賃貸人の債務，すなわち，賃借物を使用・収益させる債務についても，</a:t>
            </a:r>
          </a:p>
          <a:p>
            <a:r>
              <a:rPr kumimoji="1" lang="ja-JP" altLang="en-US" dirty="0" smtClean="0"/>
              <a:t>★旧賃貸人（旧債務者）と新賃貸人（新債務者）との間の第三者のためにする契約によって，</a:t>
            </a:r>
          </a:p>
          <a:p>
            <a:r>
              <a:rPr kumimoji="1" lang="ja-JP" altLang="en-US" dirty="0" smtClean="0"/>
              <a:t>★債務引受が実現できます。</a:t>
            </a:r>
          </a:p>
          <a:p>
            <a:r>
              <a:rPr kumimoji="1" lang="ja-JP" altLang="en-US" dirty="0" smtClean="0"/>
              <a:t>■このようにして，契約の地位の移転は，受益者である賃借人を契約当事者とすることなく，旧賃貸人と新賃貸人との契約によって，債権・債務を同時に移転することが可能となるのです。■</a:t>
            </a:r>
          </a:p>
          <a:p>
            <a:r>
              <a:rPr kumimoji="1" lang="ja-JP" altLang="en-US" dirty="0" smtClean="0"/>
              <a:t>★最高裁▲第二小法廷▲昭和</a:t>
            </a:r>
            <a:r>
              <a:rPr kumimoji="1" lang="en-US" altLang="ja-JP" dirty="0" smtClean="0"/>
              <a:t>46</a:t>
            </a:r>
            <a:r>
              <a:rPr kumimoji="1" lang="ja-JP" altLang="en-US" dirty="0" smtClean="0"/>
              <a:t>年</a:t>
            </a:r>
            <a:r>
              <a:rPr kumimoji="1" lang="en-US" altLang="ja-JP" dirty="0" smtClean="0"/>
              <a:t>4</a:t>
            </a:r>
            <a:r>
              <a:rPr kumimoji="1" lang="ja-JP" altLang="en-US" dirty="0" smtClean="0"/>
              <a:t>月</a:t>
            </a:r>
            <a:r>
              <a:rPr kumimoji="1" lang="en-US" altLang="ja-JP" dirty="0" smtClean="0"/>
              <a:t>23</a:t>
            </a:r>
            <a:r>
              <a:rPr kumimoji="1" lang="ja-JP" altLang="en-US" dirty="0" smtClean="0"/>
              <a:t>日▲判決▲民事判例集▲</a:t>
            </a:r>
            <a:r>
              <a:rPr kumimoji="1" lang="en-US" altLang="ja-JP" dirty="0" smtClean="0"/>
              <a:t>25</a:t>
            </a:r>
            <a:r>
              <a:rPr kumimoji="1" lang="ja-JP" altLang="en-US" dirty="0" smtClean="0"/>
              <a:t>巻</a:t>
            </a:r>
            <a:r>
              <a:rPr kumimoji="1" lang="en-US" altLang="ja-JP" dirty="0" smtClean="0"/>
              <a:t>3</a:t>
            </a:r>
            <a:r>
              <a:rPr kumimoji="1" lang="ja-JP" altLang="en-US" dirty="0" smtClean="0"/>
              <a:t>号</a:t>
            </a:r>
            <a:r>
              <a:rPr kumimoji="1" lang="en-US" altLang="ja-JP" dirty="0" smtClean="0"/>
              <a:t>388</a:t>
            </a:r>
            <a:r>
              <a:rPr kumimoji="1" lang="ja-JP" altLang="en-US" dirty="0" smtClean="0"/>
              <a:t>頁は，以下のように判示しています。■</a:t>
            </a:r>
          </a:p>
          <a:p>
            <a:r>
              <a:rPr kumimoji="1" lang="ja-JP" altLang="en-US" dirty="0" smtClean="0"/>
              <a:t>★賃貸人の地位の譲渡の場合，新所有者に義務の承継を認めることが賃借人にとって有利であるから，賃借人の承諾を必要とせず，旧所有者と新所有者間の契約をもってこれをなすことができる。</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7</a:t>
            </a:fld>
            <a:endParaRPr kumimoji="1" lang="ja-JP" altLang="en-US"/>
          </a:p>
        </p:txBody>
      </p:sp>
    </p:spTree>
    <p:extLst>
      <p:ext uri="{BB962C8B-B14F-4D97-AF65-F5344CB8AC3E}">
        <p14:creationId xmlns:p14="http://schemas.microsoft.com/office/powerpoint/2010/main" val="3389724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先に紹介した，最高裁▲第二小法廷▲昭和</a:t>
            </a:r>
            <a:r>
              <a:rPr kumimoji="1" lang="en-US" altLang="ja-JP" dirty="0" smtClean="0"/>
              <a:t>46</a:t>
            </a:r>
            <a:r>
              <a:rPr kumimoji="1" lang="ja-JP" altLang="en-US" dirty="0" smtClean="0"/>
              <a:t>年</a:t>
            </a:r>
            <a:r>
              <a:rPr kumimoji="1" lang="en-US" altLang="ja-JP" dirty="0" smtClean="0"/>
              <a:t>4</a:t>
            </a:r>
            <a:r>
              <a:rPr kumimoji="1" lang="ja-JP" altLang="en-US" dirty="0" smtClean="0"/>
              <a:t>月</a:t>
            </a:r>
            <a:r>
              <a:rPr kumimoji="1" lang="en-US" altLang="ja-JP" dirty="0" smtClean="0"/>
              <a:t>23</a:t>
            </a:r>
            <a:r>
              <a:rPr kumimoji="1" lang="ja-JP" altLang="en-US" dirty="0" smtClean="0"/>
              <a:t>日▲判決▲民事判例集▲</a:t>
            </a:r>
            <a:r>
              <a:rPr kumimoji="1" lang="en-US" altLang="ja-JP" dirty="0" smtClean="0"/>
              <a:t>25</a:t>
            </a:r>
            <a:r>
              <a:rPr kumimoji="1" lang="ja-JP" altLang="en-US" dirty="0" smtClean="0"/>
              <a:t>巻</a:t>
            </a:r>
            <a:r>
              <a:rPr kumimoji="1" lang="en-US" altLang="ja-JP" dirty="0" smtClean="0"/>
              <a:t>3</a:t>
            </a:r>
            <a:r>
              <a:rPr kumimoji="1" lang="ja-JP" altLang="en-US" dirty="0" smtClean="0"/>
              <a:t>号</a:t>
            </a:r>
            <a:r>
              <a:rPr kumimoji="1" lang="en-US" altLang="ja-JP" dirty="0" smtClean="0"/>
              <a:t>388</a:t>
            </a:r>
            <a:r>
              <a:rPr kumimoji="1" lang="ja-JP" altLang="en-US" dirty="0" smtClean="0"/>
              <a:t>頁について，もう少し詳しく見てみましょう。</a:t>
            </a:r>
          </a:p>
          <a:p>
            <a:r>
              <a:rPr kumimoji="1" lang="ja-JP" altLang="en-US" dirty="0" smtClean="0"/>
              <a:t>★土地の賃貸借契約における賃貸人の地位の譲渡は、賃貸人の義務の移転を伴うものではあるけれども、</a:t>
            </a:r>
          </a:p>
          <a:p>
            <a:r>
              <a:rPr kumimoji="1" lang="ja-JP" altLang="en-US" dirty="0" smtClean="0"/>
              <a:t>★賃貸人の義務は賃貸人が何</a:t>
            </a:r>
            <a:r>
              <a:rPr kumimoji="1" lang="ja-JP" altLang="en-US" dirty="0" err="1" smtClean="0"/>
              <a:t>ぴとで</a:t>
            </a:r>
            <a:r>
              <a:rPr kumimoji="1" lang="ja-JP" altLang="en-US" dirty="0" smtClean="0"/>
              <a:t>あるかによつて履行方法が特に異なるわけのものではなく、また、土地所有権の移転があったときに新所有者にその義務の承継を認めることがむしろ賃借人にとって有利であるというのを妨げないから、</a:t>
            </a:r>
          </a:p>
          <a:p>
            <a:r>
              <a:rPr kumimoji="1" lang="ja-JP" altLang="en-US" dirty="0" smtClean="0"/>
              <a:t>★一般の債務の引受の場合と異なり、特段の事情のある場合を除き、</a:t>
            </a:r>
          </a:p>
          <a:p>
            <a:r>
              <a:rPr kumimoji="1" lang="ja-JP" altLang="en-US" dirty="0" smtClean="0"/>
              <a:t>★新所有者が旧所有者の賃貸人としての権利義務を承継するには、賃借人の承諾を必要とせず、旧所有者と新所有者間の契約をもつてこれをなすことができると解するのが相当である。</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8</a:t>
            </a:fld>
            <a:endParaRPr kumimoji="1" lang="ja-JP" altLang="en-US"/>
          </a:p>
        </p:txBody>
      </p:sp>
    </p:spTree>
    <p:extLst>
      <p:ext uri="{BB962C8B-B14F-4D97-AF65-F5344CB8AC3E}">
        <p14:creationId xmlns:p14="http://schemas.microsoft.com/office/powerpoint/2010/main" val="1766667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先に，振込み契約について，判例（大審院▲昭和</a:t>
            </a:r>
            <a:r>
              <a:rPr kumimoji="1" lang="en-US" altLang="ja-JP" dirty="0" smtClean="0"/>
              <a:t>9</a:t>
            </a:r>
            <a:r>
              <a:rPr kumimoji="1" lang="ja-JP" altLang="en-US" dirty="0" smtClean="0"/>
              <a:t>年</a:t>
            </a:r>
            <a:r>
              <a:rPr kumimoji="1" lang="en-US" altLang="ja-JP" dirty="0" smtClean="0"/>
              <a:t>5</a:t>
            </a:r>
            <a:r>
              <a:rPr kumimoji="1" lang="ja-JP" altLang="en-US" dirty="0" smtClean="0"/>
              <a:t>月</a:t>
            </a:r>
            <a:r>
              <a:rPr kumimoji="1" lang="en-US" altLang="ja-JP" dirty="0" smtClean="0"/>
              <a:t>25</a:t>
            </a:r>
            <a:r>
              <a:rPr kumimoji="1" lang="ja-JP" altLang="en-US" dirty="0" smtClean="0"/>
              <a:t>日判決▲民事判例集</a:t>
            </a:r>
            <a:r>
              <a:rPr kumimoji="1" lang="en-US" altLang="ja-JP" dirty="0" smtClean="0"/>
              <a:t>13</a:t>
            </a:r>
            <a:r>
              <a:rPr kumimoji="1" lang="ja-JP" altLang="en-US" dirty="0" smtClean="0"/>
              <a:t>巻</a:t>
            </a:r>
            <a:r>
              <a:rPr kumimoji="1" lang="en-US" altLang="ja-JP" dirty="0" smtClean="0"/>
              <a:t>829</a:t>
            </a:r>
            <a:r>
              <a:rPr kumimoji="1" lang="ja-JP" altLang="en-US" dirty="0" smtClean="0"/>
              <a:t>頁）は，第三者のためにする契約ではないと解釈するのが通説的な見解であることを述べました。</a:t>
            </a:r>
          </a:p>
          <a:p>
            <a:r>
              <a:rPr kumimoji="1" lang="ja-JP" altLang="en-US" dirty="0" smtClean="0"/>
              <a:t>■確かに，判決文の一部には，誤解を招く表現があるものの，しかし，判決をよく読んでみると，振込み契約は，第三者のためにする契約であることを明確に認めています。■</a:t>
            </a:r>
          </a:p>
          <a:p>
            <a:r>
              <a:rPr kumimoji="1" lang="ja-JP" altLang="en-US" dirty="0" smtClean="0"/>
              <a:t>★コウが，ある銀行と契約し，その銀行は第三者▲乙に対し，もしも</a:t>
            </a:r>
            <a:r>
              <a:rPr kumimoji="1" lang="en-US" altLang="ja-JP" dirty="0" smtClean="0"/>
              <a:t>1,000</a:t>
            </a:r>
            <a:r>
              <a:rPr kumimoji="1" lang="ja-JP" altLang="en-US" dirty="0" smtClean="0"/>
              <a:t>円を支払うべく取り決めたるときは，いわば，疑いもなく，「第三者のためにする契約」なり。■</a:t>
            </a:r>
          </a:p>
          <a:p>
            <a:r>
              <a:rPr kumimoji="1" lang="ja-JP" altLang="en-US" dirty="0" smtClean="0"/>
              <a:t>★この場合，コウが銀行に当該金員を払い込むと否と，その払込みは現金をもってすると，はたまた，コウの預金（があらかじめ存在せしならば），その中より差引くという形式をもってすると，これらは，総てコウと銀行との間における内部即ち資金関係の問題に過ぎず。■</a:t>
            </a:r>
          </a:p>
          <a:p>
            <a:r>
              <a:rPr kumimoji="1" lang="ja-JP" altLang="en-US" dirty="0" smtClean="0"/>
              <a:t>★要は，ただ，コウと銀行との間に，前記のごとき支払の契約が成立すれば たりるとともに，また，成立せざる</a:t>
            </a:r>
            <a:r>
              <a:rPr kumimoji="1" lang="ja-JP" altLang="en-US" dirty="0" err="1" smtClean="0"/>
              <a:t>べ</a:t>
            </a:r>
            <a:r>
              <a:rPr kumimoji="1" lang="ja-JP" altLang="en-US" dirty="0" smtClean="0"/>
              <a:t>からず。■</a:t>
            </a:r>
          </a:p>
          <a:p>
            <a:r>
              <a:rPr kumimoji="1" lang="ja-JP" altLang="en-US" dirty="0" smtClean="0"/>
              <a:t>★また，あるいは，コウは銀行の了解を得て，乙名義の預金をなし，他日乙がこの預金の返還を請求し，きたるときは，銀行はこれに応ずべき旨，コウと銀行との間に取極めをなすときは，これまた，「第三者のためにする契約」にほかならず。</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2015/10/20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9</a:t>
            </a:fld>
            <a:endParaRPr kumimoji="1" lang="ja-JP" altLang="en-US"/>
          </a:p>
        </p:txBody>
      </p:sp>
    </p:spTree>
    <p:extLst>
      <p:ext uri="{BB962C8B-B14F-4D97-AF65-F5344CB8AC3E}">
        <p14:creationId xmlns:p14="http://schemas.microsoft.com/office/powerpoint/2010/main" val="2761839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2015/10/20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2015/10/20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Obligation2,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2015/10/20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Obligation2,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lvl1pPr marL="342900" indent="-342900">
              <a:buClr>
                <a:schemeClr val="tx2"/>
              </a:buClr>
              <a:buFont typeface="Wingdings" pitchFamily="2" charset="2"/>
              <a:buChar char="n"/>
              <a:defRPr/>
            </a:lvl1pPr>
            <a:lvl2pPr marL="742950" indent="-285750">
              <a:buClr>
                <a:srgbClr val="FF0000"/>
              </a:buClr>
              <a:buFont typeface="Wingdings" pitchFamily="2" charset="2"/>
              <a:buChar char="n"/>
              <a:defRPr/>
            </a:lvl2pPr>
            <a:lvl3pPr marL="1143000" indent="-228600">
              <a:buClr>
                <a:schemeClr val="tx2"/>
              </a:buClr>
              <a:buFont typeface="Wingdings" pitchFamily="2" charset="2"/>
              <a:buChar char="n"/>
              <a:defRPr/>
            </a:lvl3pPr>
            <a:lvl4pPr marL="1600200" indent="-228600">
              <a:buClr>
                <a:srgbClr val="FF0000"/>
              </a:buClr>
              <a:buFont typeface="Wingdings" pitchFamily="2" charset="2"/>
              <a:buChar char="u"/>
              <a:defRPr/>
            </a:lvl4pPr>
            <a:lvl5pPr marL="2057400" indent="-228600">
              <a:buClr>
                <a:schemeClr val="tx2"/>
              </a:buClr>
              <a:buFont typeface="Wingdings" pitchFamily="2" charset="2"/>
              <a:buChar char="u"/>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2015/10/20</a:t>
            </a:r>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 5"/>
          <p:cNvSpPr>
            <a:spLocks noGrp="1"/>
          </p:cNvSpPr>
          <p:nvPr>
            <p:ph type="sldNum" sz="quarter" idx="12"/>
          </p:nvPr>
        </p:nvSpPr>
        <p:spPr/>
        <p:txBody>
          <a:bodyPr/>
          <a:lstStyle/>
          <a:p>
            <a:fld id="{E3EC445D-284E-4B8A-B31D-F8CAF32C55BE}"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2015/10/20</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 5"/>
          <p:cNvSpPr>
            <a:spLocks noGrp="1"/>
          </p:cNvSpPr>
          <p:nvPr>
            <p:ph type="sldNum" sz="quarter" idx="12"/>
          </p:nvPr>
        </p:nvSpPr>
        <p:spPr>
          <a:xfrm>
            <a:off x="2915816" y="5157192"/>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2015/10/20</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2015/10/20</a:t>
            </a:r>
            <a:endParaRPr kumimoji="1" lang="ja-JP" altLang="en-US" dirty="0"/>
          </a:p>
        </p:txBody>
      </p:sp>
      <p:sp>
        <p:nvSpPr>
          <p:cNvPr id="8" name="フッター プレースホルダ 7"/>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2015/10/20</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2015/10/20</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2015/10/20</a:t>
            </a:r>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Obligation2,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2015/10/20</a:t>
            </a:r>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Obligation2,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10.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2015/10/20</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Obligation2, 2015</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ホーム 6">
            <a:hlinkClick r:id="" action="ppaction://hlinkshowjump?jump=firstslide" highlightClick="1"/>
          </p:cNvPr>
          <p:cNvSpPr/>
          <p:nvPr userDrawn="1"/>
        </p:nvSpPr>
        <p:spPr>
          <a:xfrm>
            <a:off x="1547664" y="6408712"/>
            <a:ext cx="394344" cy="332655"/>
          </a:xfrm>
          <a:prstGeom prst="actionButtonHom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8" name="動作設定ボタン : 最初 7">
            <a:hlinkClick r:id="rId13" action="ppaction://hlinksldjump" highlightClick="1"/>
          </p:cNvPr>
          <p:cNvSpPr/>
          <p:nvPr userDrawn="1"/>
        </p:nvSpPr>
        <p:spPr>
          <a:xfrm>
            <a:off x="2675762" y="6408712"/>
            <a:ext cx="394344" cy="332656"/>
          </a:xfrm>
          <a:prstGeom prst="actionButtonBeginning">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9" name="動作設定ボタン : 最後 8">
            <a:hlinkClick r:id="" action="ppaction://noaction" highlightClick="1"/>
          </p:cNvPr>
          <p:cNvSpPr/>
          <p:nvPr userDrawn="1"/>
        </p:nvSpPr>
        <p:spPr>
          <a:xfrm>
            <a:off x="6101324" y="6408712"/>
            <a:ext cx="394344" cy="332656"/>
          </a:xfrm>
          <a:prstGeom prst="actionButtonEn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userDrawn="1"/>
        </p:nvSpPr>
        <p:spPr>
          <a:xfrm>
            <a:off x="7308304" y="6408712"/>
            <a:ext cx="394344" cy="332657"/>
          </a:xfrm>
          <a:prstGeom prst="actionButtonRetur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908720"/>
            <a:ext cx="7772400" cy="1800200"/>
          </a:xfrm>
        </p:spPr>
        <p:txBody>
          <a:bodyPr>
            <a:normAutofit fontScale="90000"/>
          </a:bodyPr>
          <a:lstStyle/>
          <a:p>
            <a:r>
              <a:rPr kumimoji="1" lang="ja-JP" altLang="en-US" sz="6700" dirty="0" smtClean="0"/>
              <a:t>債権総論</a:t>
            </a:r>
            <a:r>
              <a:rPr kumimoji="1" lang="en-US" altLang="ja-JP" sz="6700" b="1" dirty="0" smtClean="0">
                <a:latin typeface="Times New Roman" panose="02020603050405020304" pitchFamily="18" charset="0"/>
                <a:cs typeface="Times New Roman" panose="02020603050405020304" pitchFamily="18" charset="0"/>
              </a:rPr>
              <a:t>2</a:t>
            </a:r>
            <a:r>
              <a:rPr kumimoji="1" lang="ja-JP" altLang="en-US" sz="6700" dirty="0" smtClean="0"/>
              <a:t>　講義</a:t>
            </a:r>
            <a:r>
              <a:rPr kumimoji="1" lang="en-US" altLang="ja-JP" sz="1300" dirty="0" smtClean="0"/>
              <a:t/>
            </a:r>
            <a:br>
              <a:rPr kumimoji="1" lang="en-US" altLang="ja-JP" sz="1300" dirty="0" smtClean="0"/>
            </a:br>
            <a:r>
              <a:rPr kumimoji="1" lang="en-US" altLang="ja-JP" sz="1300" dirty="0" smtClean="0"/>
              <a:t/>
            </a:r>
            <a:br>
              <a:rPr kumimoji="1" lang="en-US" altLang="ja-JP" sz="1300" dirty="0" smtClean="0"/>
            </a:br>
            <a:r>
              <a:rPr lang="ja-JP" altLang="en-US" b="1" dirty="0">
                <a:latin typeface="Times New Roman" panose="02020603050405020304" pitchFamily="18" charset="0"/>
                <a:cs typeface="Times New Roman" panose="02020603050405020304" pitchFamily="18" charset="0"/>
              </a:rPr>
              <a:t>銀行振込み・組戻し</a:t>
            </a:r>
            <a:endParaRPr kumimoji="1" lang="ja-JP" altLang="en-US" sz="2700" dirty="0"/>
          </a:p>
        </p:txBody>
      </p:sp>
      <p:sp>
        <p:nvSpPr>
          <p:cNvPr id="3" name="サブタイトル 2"/>
          <p:cNvSpPr>
            <a:spLocks noGrp="1"/>
          </p:cNvSpPr>
          <p:nvPr>
            <p:ph type="subTitle" idx="1"/>
          </p:nvPr>
        </p:nvSpPr>
        <p:spPr>
          <a:xfrm>
            <a:off x="713606" y="3068950"/>
            <a:ext cx="7772400" cy="1296154"/>
          </a:xfrm>
        </p:spPr>
        <p:txBody>
          <a:bodyPr anchor="ctr">
            <a:normAutofit fontScale="40000" lnSpcReduction="20000"/>
          </a:bodyPr>
          <a:lstStyle/>
          <a:p>
            <a:pPr algn="r">
              <a:lnSpc>
                <a:spcPct val="120000"/>
              </a:lnSpc>
            </a:pPr>
            <a:r>
              <a:rPr kumimoji="1" lang="ja-JP" altLang="en-US" sz="8600" dirty="0" smtClean="0">
                <a:solidFill>
                  <a:schemeClr val="tx1"/>
                </a:solidFill>
              </a:rPr>
              <a:t>明治学院大学法学部教授</a:t>
            </a:r>
            <a:endParaRPr lang="en-US" altLang="ja-JP" sz="8600" dirty="0" smtClean="0">
              <a:solidFill>
                <a:schemeClr val="tx1"/>
              </a:solidFill>
            </a:endParaRPr>
          </a:p>
          <a:p>
            <a:pPr algn="r">
              <a:lnSpc>
                <a:spcPct val="120000"/>
              </a:lnSpc>
            </a:pPr>
            <a:r>
              <a:rPr kumimoji="1" lang="ja-JP" altLang="en-US" sz="8600" dirty="0" smtClean="0">
                <a:solidFill>
                  <a:schemeClr val="tx1"/>
                </a:solidFill>
              </a:rPr>
              <a:t>加賀山　茂</a:t>
            </a:r>
            <a:endParaRPr kumimoji="1" lang="ja-JP" altLang="en-US" sz="8600"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smtClean="0"/>
              <a:t>2015/10/13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7" name="テキスト ボックス 6"/>
          <p:cNvSpPr txBox="1"/>
          <p:nvPr/>
        </p:nvSpPr>
        <p:spPr>
          <a:xfrm>
            <a:off x="778504" y="4365104"/>
            <a:ext cx="7531711" cy="1631216"/>
          </a:xfrm>
          <a:prstGeom prst="rect">
            <a:avLst/>
          </a:prstGeom>
          <a:noFill/>
        </p:spPr>
        <p:txBody>
          <a:bodyPr wrap="square" rtlCol="0">
            <a:spAutoFit/>
          </a:bodyPr>
          <a:lstStyle/>
          <a:p>
            <a:pPr marL="285750" indent="-285750">
              <a:buClr>
                <a:srgbClr val="002060"/>
              </a:buClr>
              <a:buFont typeface="Wingdings" panose="05000000000000000000" pitchFamily="2" charset="2"/>
              <a:buChar char="n"/>
            </a:pPr>
            <a:r>
              <a:rPr lang="ja-JP" altLang="en-US" sz="2000" dirty="0"/>
              <a:t>六法とノートを用意してください。</a:t>
            </a:r>
            <a:endParaRPr lang="en-US" altLang="ja-JP" sz="2000" dirty="0"/>
          </a:p>
          <a:p>
            <a:pPr marL="541338" lvl="1" indent="-279400">
              <a:buClr>
                <a:srgbClr val="FF0000"/>
              </a:buClr>
              <a:buFont typeface="Wingdings" panose="05000000000000000000" pitchFamily="2" charset="2"/>
              <a:buChar char="n"/>
            </a:pPr>
            <a:r>
              <a:rPr lang="ja-JP" altLang="en-US" sz="2000" dirty="0"/>
              <a:t>条文が出てきたら必ず六法で</a:t>
            </a:r>
            <a:r>
              <a:rPr lang="ja-JP" altLang="en-US" sz="2000" dirty="0" smtClean="0"/>
              <a:t>確かめましょう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疑問点は，ノートに書きとめ，理解できたら</a:t>
            </a:r>
            <a:r>
              <a:rPr lang="ja-JP" altLang="en-US" sz="2000" dirty="0" smtClean="0"/>
              <a:t>，メモを追加しましょう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そのノートがあれば，定期試験の準備</a:t>
            </a:r>
            <a:r>
              <a:rPr lang="ja-JP" altLang="en-US" sz="2000" dirty="0" smtClean="0"/>
              <a:t>がとて</a:t>
            </a:r>
            <a:r>
              <a:rPr lang="ja-JP" altLang="en-US" sz="2000" dirty="0"/>
              <a:t>も</a:t>
            </a:r>
            <a:r>
              <a:rPr lang="ja-JP" altLang="en-US" sz="2000" dirty="0" smtClean="0"/>
              <a:t>楽</a:t>
            </a:r>
            <a:r>
              <a:rPr lang="ja-JP" altLang="en-US" sz="2000" dirty="0"/>
              <a:t>に</a:t>
            </a:r>
            <a:r>
              <a:rPr lang="ja-JP" altLang="en-US" sz="2000" dirty="0" smtClean="0"/>
              <a:t>なります</a:t>
            </a:r>
            <a:r>
              <a:rPr lang="ja-JP" altLang="en-US" sz="2000" dirty="0"/>
              <a:t>。</a:t>
            </a:r>
            <a:endParaRPr lang="en-US" altLang="ja-JP" sz="2000" dirty="0" smtClean="0"/>
          </a:p>
          <a:p>
            <a:pPr marL="541338" lvl="1" indent="-279400">
              <a:buClr>
                <a:srgbClr val="FF0000"/>
              </a:buClr>
              <a:buFont typeface="Wingdings" panose="05000000000000000000" pitchFamily="2" charset="2"/>
              <a:buChar char="n"/>
            </a:pPr>
            <a:r>
              <a:rPr lang="ja-JP" altLang="en-US" sz="2000" dirty="0" smtClean="0"/>
              <a:t>しかも，そのノートは，あなたの一生</a:t>
            </a:r>
            <a:r>
              <a:rPr lang="ja-JP" altLang="en-US" sz="2000" dirty="0"/>
              <a:t>の宝に</a:t>
            </a:r>
            <a:r>
              <a:rPr lang="ja-JP" altLang="en-US" sz="2000" dirty="0" smtClean="0"/>
              <a:t>なることでしょう。</a:t>
            </a:r>
            <a:endParaRPr lang="en-US" altLang="ja-JP" sz="2000" dirty="0"/>
          </a:p>
        </p:txBody>
      </p:sp>
    </p:spTree>
    <p:extLst>
      <p:ext uri="{BB962C8B-B14F-4D97-AF65-F5344CB8AC3E}">
        <p14:creationId xmlns:p14="http://schemas.microsoft.com/office/powerpoint/2010/main" val="9636208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125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1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kumimoji="1" lang="ja-JP" altLang="en-US" dirty="0" smtClean="0"/>
              <a:t>振込契約は</a:t>
            </a:r>
            <a:r>
              <a:rPr kumimoji="1" lang="en-US" altLang="ja-JP" dirty="0" smtClean="0"/>
              <a:t/>
            </a:r>
            <a:br>
              <a:rPr kumimoji="1" lang="en-US" altLang="ja-JP" dirty="0" smtClean="0"/>
            </a:br>
            <a:r>
              <a:rPr kumimoji="1" lang="ja-JP" altLang="en-US" dirty="0" smtClean="0"/>
              <a:t>第三者のためにする契約か</a:t>
            </a:r>
            <a:r>
              <a:rPr kumimoji="1" lang="en-US" altLang="ja-JP" dirty="0" smtClean="0"/>
              <a:t>? (2/3)</a:t>
            </a:r>
            <a:endParaRPr kumimoji="1" lang="ja-JP" altLang="en-US" dirty="0"/>
          </a:p>
        </p:txBody>
      </p:sp>
      <p:sp>
        <p:nvSpPr>
          <p:cNvPr id="7" name="コンテンツ プレースホルダー 6"/>
          <p:cNvSpPr>
            <a:spLocks noGrp="1"/>
          </p:cNvSpPr>
          <p:nvPr>
            <p:ph idx="1"/>
          </p:nvPr>
        </p:nvSpPr>
        <p:spPr/>
        <p:txBody>
          <a:bodyPr>
            <a:noAutofit/>
          </a:bodyPr>
          <a:lstStyle/>
          <a:p>
            <a:r>
              <a:rPr lang="ja-JP" altLang="en-US" sz="2800" dirty="0" smtClean="0"/>
              <a:t>学説は，この判例（</a:t>
            </a:r>
            <a:r>
              <a:rPr lang="ja-JP" altLang="en-US" sz="2800" dirty="0" smtClean="0">
                <a:hlinkClick r:id="rId3" action="ppaction://hlinksldjump"/>
              </a:rPr>
              <a:t>大判昭</a:t>
            </a:r>
            <a:r>
              <a:rPr lang="en-US" altLang="ja-JP" sz="2800" dirty="0">
                <a:hlinkClick r:id="rId3" action="ppaction://hlinksldjump"/>
              </a:rPr>
              <a:t>9</a:t>
            </a:r>
            <a:r>
              <a:rPr lang="ja-JP" altLang="en-US" sz="2800" dirty="0">
                <a:hlinkClick r:id="rId3" action="ppaction://hlinksldjump"/>
              </a:rPr>
              <a:t>・</a:t>
            </a:r>
            <a:r>
              <a:rPr lang="en-US" altLang="ja-JP" sz="2800" dirty="0">
                <a:hlinkClick r:id="rId3" action="ppaction://hlinksldjump"/>
              </a:rPr>
              <a:t>5</a:t>
            </a:r>
            <a:r>
              <a:rPr lang="ja-JP" altLang="en-US" sz="2800" dirty="0">
                <a:hlinkClick r:id="rId3" action="ppaction://hlinksldjump"/>
              </a:rPr>
              <a:t>・</a:t>
            </a:r>
            <a:r>
              <a:rPr lang="en-US" altLang="ja-JP" sz="2800" dirty="0">
                <a:hlinkClick r:id="rId3" action="ppaction://hlinksldjump"/>
              </a:rPr>
              <a:t>25</a:t>
            </a:r>
            <a:r>
              <a:rPr lang="ja-JP" altLang="en-US" sz="2800" dirty="0">
                <a:hlinkClick r:id="rId3" action="ppaction://hlinksldjump"/>
              </a:rPr>
              <a:t>民集</a:t>
            </a:r>
            <a:r>
              <a:rPr lang="en-US" altLang="ja-JP" sz="2800" dirty="0">
                <a:hlinkClick r:id="rId3" action="ppaction://hlinksldjump"/>
              </a:rPr>
              <a:t>13</a:t>
            </a:r>
            <a:r>
              <a:rPr lang="ja-JP" altLang="en-US" sz="2800" dirty="0">
                <a:hlinkClick r:id="rId3" action="ppaction://hlinksldjump"/>
              </a:rPr>
              <a:t>巻</a:t>
            </a:r>
            <a:r>
              <a:rPr lang="en-US" altLang="ja-JP" sz="2800" dirty="0">
                <a:hlinkClick r:id="rId3" action="ppaction://hlinksldjump"/>
              </a:rPr>
              <a:t>829</a:t>
            </a:r>
            <a:r>
              <a:rPr lang="ja-JP" altLang="en-US" sz="2800" dirty="0" smtClean="0">
                <a:hlinkClick r:id="rId3" action="ppaction://hlinksldjump"/>
              </a:rPr>
              <a:t>頁</a:t>
            </a:r>
            <a:r>
              <a:rPr lang="ja-JP" altLang="en-US" sz="2800" dirty="0" smtClean="0"/>
              <a:t>）は，第三者のためにする契約を否定したものと解している。</a:t>
            </a:r>
            <a:r>
              <a:rPr lang="ja-JP" altLang="en-US" sz="2400" dirty="0" smtClean="0"/>
              <a:t>←</a:t>
            </a:r>
            <a:r>
              <a:rPr lang="ja-JP" altLang="en-US" sz="2400" dirty="0" smtClean="0">
                <a:hlinkClick r:id="rId4" action="ppaction://hlinksldjump"/>
              </a:rPr>
              <a:t>悲劇の始まり</a:t>
            </a:r>
            <a:endParaRPr lang="en-US" altLang="ja-JP" sz="2800" dirty="0" smtClean="0"/>
          </a:p>
          <a:p>
            <a:pPr lvl="1"/>
            <a:r>
              <a:rPr kumimoji="1" lang="ja-JP" altLang="en-US" sz="2400" dirty="0" smtClean="0"/>
              <a:t>例えば，幾代通・判批「預金契約と虚偽表示」</a:t>
            </a:r>
            <a:r>
              <a:rPr kumimoji="1" lang="en-US" altLang="ja-JP" sz="2400" dirty="0" smtClean="0"/>
              <a:t>『</a:t>
            </a:r>
            <a:r>
              <a:rPr kumimoji="1" lang="ja-JP" altLang="en-US" sz="2400" dirty="0" smtClean="0"/>
              <a:t>銀行取引判例百選</a:t>
            </a:r>
            <a:r>
              <a:rPr kumimoji="1" lang="en-US" altLang="ja-JP" sz="2400" dirty="0" smtClean="0"/>
              <a:t>』</a:t>
            </a:r>
            <a:r>
              <a:rPr kumimoji="1" lang="ja-JP" altLang="en-US" sz="2400" dirty="0" smtClean="0"/>
              <a:t>（</a:t>
            </a:r>
            <a:r>
              <a:rPr kumimoji="1" lang="en-US" altLang="ja-JP" sz="2400" dirty="0" smtClean="0"/>
              <a:t>1966</a:t>
            </a:r>
            <a:r>
              <a:rPr kumimoji="1" lang="ja-JP" altLang="en-US" sz="2400" dirty="0" smtClean="0"/>
              <a:t>）第</a:t>
            </a:r>
            <a:r>
              <a:rPr kumimoji="1" lang="en-US" altLang="ja-JP" sz="2400" dirty="0" smtClean="0"/>
              <a:t>19</a:t>
            </a:r>
            <a:r>
              <a:rPr kumimoji="1" lang="ja-JP" altLang="en-US" sz="2400" dirty="0" smtClean="0"/>
              <a:t>事件（</a:t>
            </a:r>
            <a:r>
              <a:rPr kumimoji="1" lang="en-US" altLang="ja-JP" sz="2400" dirty="0" smtClean="0"/>
              <a:t>45</a:t>
            </a:r>
            <a:r>
              <a:rPr lang="ja-JP" altLang="en-US" sz="2400" dirty="0"/>
              <a:t>頁）は</a:t>
            </a:r>
            <a:r>
              <a:rPr lang="ja-JP" altLang="en-US" sz="2400" dirty="0" smtClean="0"/>
              <a:t>，上記判決の第三者のためにする契約であるとの箇所を省略した上で，</a:t>
            </a:r>
            <a:endParaRPr lang="en-US" altLang="ja-JP" sz="2400" dirty="0" smtClean="0"/>
          </a:p>
          <a:p>
            <a:pPr lvl="1"/>
            <a:r>
              <a:rPr lang="ja-JP" altLang="en-US" sz="2400" dirty="0" smtClean="0"/>
              <a:t>大審院は，「銀行</a:t>
            </a:r>
            <a:r>
              <a:rPr lang="ja-JP" altLang="en-US" sz="2400" dirty="0"/>
              <a:t>は金庫なりと</a:t>
            </a:r>
            <a:r>
              <a:rPr lang="ja-JP" altLang="en-US" sz="2400" dirty="0" smtClean="0"/>
              <a:t>いう譬喩を</a:t>
            </a:r>
            <a:r>
              <a:rPr lang="ja-JP" altLang="en-US" sz="2400" dirty="0"/>
              <a:t>用いて、甲・</a:t>
            </a:r>
            <a:r>
              <a:rPr lang="ja-JP" altLang="en-US" sz="2400" dirty="0" smtClean="0"/>
              <a:t>銀行間の</a:t>
            </a:r>
            <a:r>
              <a:rPr lang="ja-JP" altLang="en-US" sz="2400" dirty="0"/>
              <a:t>振込行為</a:t>
            </a:r>
            <a:r>
              <a:rPr lang="ja-JP" altLang="en-US" sz="2400" dirty="0" smtClean="0"/>
              <a:t>は第三者</a:t>
            </a:r>
            <a:r>
              <a:rPr lang="ja-JP" altLang="en-US" sz="2400" dirty="0"/>
              <a:t>のためにする契約ではないと断じ</a:t>
            </a:r>
            <a:r>
              <a:rPr lang="ja-JP" altLang="en-US" sz="2400" dirty="0" smtClean="0"/>
              <a:t>」</a:t>
            </a:r>
            <a:r>
              <a:rPr lang="ja-JP" altLang="en-US" sz="2400" dirty="0" err="1" smtClean="0"/>
              <a:t>て</a:t>
            </a:r>
            <a:r>
              <a:rPr lang="ja-JP" altLang="en-US" sz="2400" dirty="0" smtClean="0"/>
              <a:t>いるとする。</a:t>
            </a:r>
            <a:endParaRPr kumimoji="1" lang="en-US" altLang="ja-JP" sz="2400" dirty="0" smtClean="0"/>
          </a:p>
          <a:p>
            <a:pPr lvl="2"/>
            <a:endParaRPr kumimoji="1" lang="ja-JP" altLang="en-US" sz="1800" dirty="0"/>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10</a:t>
            </a:fld>
            <a:endParaRPr kumimoji="1" lang="ja-JP" altLang="en-US" dirty="0"/>
          </a:p>
        </p:txBody>
      </p:sp>
    </p:spTree>
    <p:extLst>
      <p:ext uri="{BB962C8B-B14F-4D97-AF65-F5344CB8AC3E}">
        <p14:creationId xmlns:p14="http://schemas.microsoft.com/office/powerpoint/2010/main" val="1073052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1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175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17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kumimoji="1" lang="ja-JP" altLang="en-US" dirty="0" smtClean="0"/>
              <a:t>振込契約は</a:t>
            </a:r>
            <a:r>
              <a:rPr kumimoji="1" lang="en-US" altLang="ja-JP" dirty="0" smtClean="0"/>
              <a:t/>
            </a:r>
            <a:br>
              <a:rPr kumimoji="1" lang="en-US" altLang="ja-JP" dirty="0" smtClean="0"/>
            </a:br>
            <a:r>
              <a:rPr kumimoji="1" lang="ja-JP" altLang="en-US" dirty="0" smtClean="0"/>
              <a:t>第三者のためにする契約か</a:t>
            </a:r>
            <a:r>
              <a:rPr kumimoji="1" lang="en-US" altLang="ja-JP" dirty="0" smtClean="0"/>
              <a:t>? (3/3)</a:t>
            </a:r>
            <a:endParaRPr kumimoji="1" lang="ja-JP" altLang="en-US" dirty="0"/>
          </a:p>
        </p:txBody>
      </p:sp>
      <p:sp>
        <p:nvSpPr>
          <p:cNvPr id="7" name="コンテンツ プレースホルダー 6"/>
          <p:cNvSpPr>
            <a:spLocks noGrp="1"/>
          </p:cNvSpPr>
          <p:nvPr>
            <p:ph sz="half" idx="1"/>
          </p:nvPr>
        </p:nvSpPr>
        <p:spPr>
          <a:xfrm>
            <a:off x="457200" y="1600200"/>
            <a:ext cx="4114800" cy="4525963"/>
          </a:xfrm>
        </p:spPr>
        <p:txBody>
          <a:bodyPr>
            <a:noAutofit/>
          </a:bodyPr>
          <a:lstStyle/>
          <a:p>
            <a:r>
              <a:rPr lang="ja-JP" altLang="en-US" dirty="0" smtClean="0"/>
              <a:t>学説の対応</a:t>
            </a:r>
            <a:endParaRPr lang="en-US" altLang="ja-JP" dirty="0" smtClean="0"/>
          </a:p>
          <a:p>
            <a:pPr lvl="1"/>
            <a:r>
              <a:rPr lang="ja-JP" altLang="en-US" dirty="0"/>
              <a:t>第三者のためにする</a:t>
            </a:r>
            <a:r>
              <a:rPr lang="ja-JP" altLang="en-US" dirty="0" smtClean="0"/>
              <a:t>契約説</a:t>
            </a:r>
            <a:endParaRPr lang="en-US" altLang="ja-JP" dirty="0" smtClean="0"/>
          </a:p>
          <a:p>
            <a:pPr lvl="2"/>
            <a:r>
              <a:rPr lang="ja-JP" altLang="en-US" dirty="0" smtClean="0"/>
              <a:t>川島武宜</a:t>
            </a:r>
            <a:r>
              <a:rPr lang="en-US" altLang="ja-JP" dirty="0" smtClean="0"/>
              <a:t>『</a:t>
            </a:r>
            <a:r>
              <a:rPr lang="ja-JP" altLang="en-US" dirty="0" smtClean="0"/>
              <a:t>民法総則</a:t>
            </a:r>
            <a:r>
              <a:rPr lang="en-US" altLang="ja-JP" dirty="0" smtClean="0"/>
              <a:t>』279</a:t>
            </a:r>
            <a:r>
              <a:rPr lang="ja-JP" altLang="en-US" dirty="0" smtClean="0"/>
              <a:t>頁</a:t>
            </a:r>
            <a:endParaRPr lang="en-US" altLang="ja-JP" dirty="0" smtClean="0"/>
          </a:p>
          <a:p>
            <a:pPr lvl="3"/>
            <a:r>
              <a:rPr lang="ja-JP" altLang="en-US" dirty="0" smtClean="0"/>
              <a:t>通謀虚偽表示の抗弁</a:t>
            </a:r>
            <a:r>
              <a:rPr lang="ja-JP" altLang="en-US" dirty="0"/>
              <a:t>の</a:t>
            </a:r>
            <a:r>
              <a:rPr lang="ja-JP" altLang="en-US" dirty="0" smtClean="0"/>
              <a:t>対抗を認める</a:t>
            </a:r>
            <a:r>
              <a:rPr lang="ja-JP" altLang="en-US" dirty="0"/>
              <a:t>（判旨に反対</a:t>
            </a:r>
            <a:r>
              <a:rPr lang="ja-JP" altLang="en-US" dirty="0" smtClean="0"/>
              <a:t>）。</a:t>
            </a:r>
            <a:endParaRPr lang="en-US" altLang="ja-JP" dirty="0" smtClean="0"/>
          </a:p>
          <a:p>
            <a:pPr lvl="2"/>
            <a:r>
              <a:rPr lang="ja-JP" altLang="en-US" dirty="0" smtClean="0"/>
              <a:t>我妻</a:t>
            </a:r>
            <a:r>
              <a:rPr lang="en-US" altLang="ja-JP" dirty="0" smtClean="0"/>
              <a:t>『</a:t>
            </a:r>
            <a:r>
              <a:rPr lang="ja-JP" altLang="en-US" dirty="0" smtClean="0"/>
              <a:t>判</a:t>
            </a:r>
            <a:r>
              <a:rPr lang="ja-JP" altLang="en-US" dirty="0"/>
              <a:t>民</a:t>
            </a:r>
            <a:r>
              <a:rPr lang="ja-JP" altLang="en-US" dirty="0" smtClean="0"/>
              <a:t>昭和</a:t>
            </a:r>
            <a:r>
              <a:rPr lang="en-US" altLang="ja-JP" dirty="0" smtClean="0"/>
              <a:t>9</a:t>
            </a:r>
            <a:r>
              <a:rPr lang="ja-JP" altLang="en-US" dirty="0" smtClean="0"/>
              <a:t>年度</a:t>
            </a:r>
            <a:r>
              <a:rPr lang="en-US" altLang="ja-JP" dirty="0" smtClean="0"/>
              <a:t>』67</a:t>
            </a:r>
            <a:r>
              <a:rPr lang="ja-JP" altLang="en-US" dirty="0" smtClean="0"/>
              <a:t>事件</a:t>
            </a:r>
            <a:endParaRPr lang="en-US" altLang="ja-JP" dirty="0" smtClean="0"/>
          </a:p>
          <a:p>
            <a:pPr lvl="3"/>
            <a:r>
              <a:rPr lang="ja-JP" altLang="en-US" dirty="0"/>
              <a:t>通謀虚偽表示</a:t>
            </a:r>
            <a:r>
              <a:rPr lang="ja-JP" altLang="en-US" dirty="0" smtClean="0"/>
              <a:t>の対抗は善意の第三者に対抗できない（判旨に賛成）</a:t>
            </a:r>
            <a:endParaRPr lang="en-US" altLang="ja-JP" dirty="0" smtClean="0"/>
          </a:p>
        </p:txBody>
      </p:sp>
      <p:sp>
        <p:nvSpPr>
          <p:cNvPr id="2" name="コンテンツ プレースホルダー 1"/>
          <p:cNvSpPr>
            <a:spLocks noGrp="1"/>
          </p:cNvSpPr>
          <p:nvPr>
            <p:ph sz="half" idx="2"/>
          </p:nvPr>
        </p:nvSpPr>
        <p:spPr/>
        <p:txBody>
          <a:bodyPr>
            <a:normAutofit fontScale="92500" lnSpcReduction="20000"/>
          </a:bodyPr>
          <a:lstStyle/>
          <a:p>
            <a:pPr lvl="1"/>
            <a:r>
              <a:rPr lang="ja-JP" altLang="en-US" dirty="0"/>
              <a:t>指図（</a:t>
            </a:r>
            <a:r>
              <a:rPr lang="en-US" altLang="ja-JP" dirty="0" err="1"/>
              <a:t>Anweisung</a:t>
            </a:r>
            <a:r>
              <a:rPr lang="ja-JP" altLang="en-US" dirty="0"/>
              <a:t>）説</a:t>
            </a:r>
            <a:endParaRPr lang="en-US" altLang="ja-JP" dirty="0"/>
          </a:p>
          <a:p>
            <a:pPr lvl="2"/>
            <a:r>
              <a:rPr lang="ja-JP" altLang="en-US" dirty="0"/>
              <a:t>石田文次郎「判批」法学論議</a:t>
            </a:r>
            <a:r>
              <a:rPr lang="en-US" altLang="ja-JP" dirty="0"/>
              <a:t>32</a:t>
            </a:r>
            <a:r>
              <a:rPr lang="ja-JP" altLang="en-US" dirty="0"/>
              <a:t>巻</a:t>
            </a:r>
            <a:r>
              <a:rPr lang="en-US" altLang="ja-JP" dirty="0"/>
              <a:t>3</a:t>
            </a:r>
            <a:r>
              <a:rPr lang="ja-JP" altLang="en-US" dirty="0"/>
              <a:t>号</a:t>
            </a:r>
            <a:r>
              <a:rPr lang="en-US" altLang="ja-JP" dirty="0"/>
              <a:t>687</a:t>
            </a:r>
            <a:r>
              <a:rPr lang="ja-JP" altLang="en-US" dirty="0"/>
              <a:t>頁</a:t>
            </a:r>
            <a:endParaRPr lang="en-US" altLang="ja-JP" dirty="0"/>
          </a:p>
          <a:p>
            <a:pPr lvl="3"/>
            <a:r>
              <a:rPr lang="ja-JP" altLang="en-US" dirty="0" smtClean="0"/>
              <a:t>抽象的債務負担行為により，更改</a:t>
            </a:r>
            <a:r>
              <a:rPr lang="ja-JP" altLang="en-US" dirty="0"/>
              <a:t>と同じく，一般的に抗弁の対抗を</a:t>
            </a:r>
            <a:r>
              <a:rPr lang="ja-JP" altLang="en-US" dirty="0" smtClean="0"/>
              <a:t>認めない（判旨に賛成）。</a:t>
            </a:r>
            <a:endParaRPr lang="en-US" altLang="ja-JP" dirty="0"/>
          </a:p>
          <a:p>
            <a:pPr lvl="1"/>
            <a:r>
              <a:rPr lang="ja-JP" altLang="en-US" dirty="0"/>
              <a:t>入金記帳・無因説</a:t>
            </a:r>
            <a:endParaRPr lang="en-US" altLang="ja-JP" dirty="0"/>
          </a:p>
          <a:p>
            <a:pPr lvl="2"/>
            <a:r>
              <a:rPr lang="ja-JP" altLang="en-US" dirty="0"/>
              <a:t>水口・「判批」法律論叢</a:t>
            </a:r>
            <a:r>
              <a:rPr lang="en-US" altLang="ja-JP" dirty="0"/>
              <a:t>13</a:t>
            </a:r>
            <a:r>
              <a:rPr lang="ja-JP" altLang="en-US" dirty="0"/>
              <a:t>巻１１</a:t>
            </a:r>
            <a:r>
              <a:rPr lang="en-US" altLang="ja-JP" dirty="0"/>
              <a:t>-12</a:t>
            </a:r>
            <a:r>
              <a:rPr lang="ja-JP" altLang="en-US" dirty="0"/>
              <a:t>号</a:t>
            </a:r>
            <a:r>
              <a:rPr lang="en-US" altLang="ja-JP" dirty="0"/>
              <a:t>9251</a:t>
            </a:r>
            <a:r>
              <a:rPr lang="ja-JP" altLang="en-US" dirty="0" smtClean="0"/>
              <a:t>頁</a:t>
            </a:r>
            <a:endParaRPr lang="en-US" altLang="ja-JP" dirty="0" smtClean="0"/>
          </a:p>
          <a:p>
            <a:pPr lvl="3"/>
            <a:r>
              <a:rPr lang="ja-JP" altLang="en-US" dirty="0" smtClean="0"/>
              <a:t>銀行が口座に入金の記入をし，その通知をすることによって，当座</a:t>
            </a:r>
            <a:r>
              <a:rPr lang="ja-JP" altLang="en-US" dirty="0"/>
              <a:t>預金口座契約の本質から</a:t>
            </a:r>
            <a:r>
              <a:rPr lang="ja-JP" altLang="en-US" dirty="0" smtClean="0"/>
              <a:t>当然</a:t>
            </a:r>
            <a:r>
              <a:rPr lang="ja-JP" altLang="en-US" dirty="0"/>
              <a:t>に、絶対的</a:t>
            </a:r>
            <a:r>
              <a:rPr lang="ja-JP" altLang="en-US" dirty="0" smtClean="0"/>
              <a:t>に預金債権が発生する（判旨に賛成）。</a:t>
            </a:r>
            <a:endParaRPr lang="en-US" altLang="ja-JP" dirty="0"/>
          </a:p>
        </p:txBody>
      </p:sp>
      <p:sp>
        <p:nvSpPr>
          <p:cNvPr id="3" name="日付プレースホルダー 2"/>
          <p:cNvSpPr>
            <a:spLocks noGrp="1"/>
          </p:cNvSpPr>
          <p:nvPr>
            <p:ph type="dt" sz="half" idx="10"/>
          </p:nvPr>
        </p:nvSpPr>
        <p:spPr/>
        <p:txBody>
          <a:bodyPr/>
          <a:lstStyle/>
          <a:p>
            <a:r>
              <a:rPr kumimoji="1" lang="en-US" altLang="ja-JP" smtClean="0"/>
              <a:t>2015/10/20</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2735186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up)">
                                      <p:cBhvr>
                                        <p:cTn id="7" dur="125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up)">
                                      <p:cBhvr>
                                        <p:cTn id="12" dur="1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wipe(up)">
                                      <p:cBhvr>
                                        <p:cTn id="17" dur="10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wipe(up)">
                                      <p:cBhvr>
                                        <p:cTn id="22" dur="1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wipe(up)">
                                      <p:cBhvr>
                                        <p:cTn id="27" dur="1250"/>
                                        <p:tgtEl>
                                          <p:spTgt spid="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wipe(up)">
                                      <p:cBhvr>
                                        <p:cTn id="32" dur="2000"/>
                                        <p:tgtEl>
                                          <p:spTgt spid="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wipe(up)">
                                      <p:cBhvr>
                                        <p:cTn id="37" dur="125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wipe(up)">
                                      <p:cBhvr>
                                        <p:cTn id="4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p:spPr>
        <p:txBody>
          <a:bodyPr>
            <a:noAutofit/>
          </a:bodyPr>
          <a:lstStyle/>
          <a:p>
            <a:r>
              <a:rPr lang="ja-JP" altLang="en-US" sz="4000" dirty="0"/>
              <a:t>第三者のためにする契約の応用例</a:t>
            </a:r>
            <a:r>
              <a:rPr lang="ja-JP" altLang="en-US" sz="4000" dirty="0" smtClean="0"/>
              <a:t>（</a:t>
            </a:r>
            <a:r>
              <a:rPr lang="en-US" altLang="ja-JP" sz="4000" dirty="0" smtClean="0"/>
              <a:t>3</a:t>
            </a:r>
            <a:r>
              <a:rPr lang="ja-JP" altLang="en-US" sz="4000" dirty="0" smtClean="0"/>
              <a:t>）誤振込事件</a:t>
            </a:r>
            <a:r>
              <a:rPr lang="ja-JP" altLang="en-US" sz="2800" dirty="0" smtClean="0"/>
              <a:t>→</a:t>
            </a:r>
            <a:r>
              <a:rPr lang="ja-JP" altLang="en-US" sz="2800" dirty="0" smtClean="0">
                <a:hlinkClick r:id="rId3" action="ppaction://hlinksldjump"/>
              </a:rPr>
              <a:t>解決策</a:t>
            </a:r>
            <a:endParaRPr kumimoji="1" lang="ja-JP" altLang="en-US" sz="1800" dirty="0"/>
          </a:p>
        </p:txBody>
      </p:sp>
      <p:sp>
        <p:nvSpPr>
          <p:cNvPr id="8" name="上下矢印 7"/>
          <p:cNvSpPr/>
          <p:nvPr/>
        </p:nvSpPr>
        <p:spPr>
          <a:xfrm>
            <a:off x="3707904" y="2492896"/>
            <a:ext cx="576064" cy="1872208"/>
          </a:xfrm>
          <a:prstGeom prst="upDownArrow">
            <a:avLst/>
          </a:prstGeom>
          <a:solidFill>
            <a:schemeClr val="bg1">
              <a:lumMod val="95000"/>
            </a:schemeClr>
          </a:solidFill>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振込委託</a:t>
            </a:r>
            <a:endParaRPr lang="ja-JP" altLang="en-US" sz="1600" dirty="0" smtClean="0"/>
          </a:p>
        </p:txBody>
      </p:sp>
      <p:sp>
        <p:nvSpPr>
          <p:cNvPr id="19" name="下矢印 18"/>
          <p:cNvSpPr/>
          <p:nvPr/>
        </p:nvSpPr>
        <p:spPr>
          <a:xfrm>
            <a:off x="3036392" y="2492896"/>
            <a:ext cx="648072" cy="187220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預金債権</a:t>
            </a:r>
            <a:endParaRPr kumimoji="1" lang="ja-JP" altLang="en-US" dirty="0"/>
          </a:p>
        </p:txBody>
      </p:sp>
      <p:sp>
        <p:nvSpPr>
          <p:cNvPr id="7" name="左右矢印 6"/>
          <p:cNvSpPr/>
          <p:nvPr/>
        </p:nvSpPr>
        <p:spPr>
          <a:xfrm>
            <a:off x="1763688" y="4293096"/>
            <a:ext cx="1180700" cy="950506"/>
          </a:xfrm>
          <a:prstGeom prst="leftRightArrow">
            <a:avLst/>
          </a:prstGeom>
          <a:solidFill>
            <a:srgbClr val="FFCCFF"/>
          </a:solidFill>
          <a:ln>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支払委託</a:t>
            </a:r>
            <a:endParaRPr kumimoji="1" lang="en-US" altLang="ja-JP" sz="1600" dirty="0" smtClean="0"/>
          </a:p>
        </p:txBody>
      </p:sp>
      <p:sp>
        <p:nvSpPr>
          <p:cNvPr id="10" name="円/楕円 9"/>
          <p:cNvSpPr/>
          <p:nvPr/>
        </p:nvSpPr>
        <p:spPr>
          <a:xfrm>
            <a:off x="323528" y="1621599"/>
            <a:ext cx="144016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X</a:t>
            </a:r>
            <a:r>
              <a:rPr lang="ja-JP" altLang="en-US" dirty="0" smtClean="0"/>
              <a:t>の</a:t>
            </a:r>
            <a:endParaRPr lang="en-US" altLang="ja-JP" dirty="0" smtClean="0"/>
          </a:p>
          <a:p>
            <a:pPr algn="ctr"/>
            <a:r>
              <a:rPr lang="ja-JP" altLang="en-US" dirty="0" smtClean="0"/>
              <a:t>債権者</a:t>
            </a:r>
            <a:endParaRPr kumimoji="1" lang="ja-JP" altLang="en-US" dirty="0"/>
          </a:p>
        </p:txBody>
      </p:sp>
      <p:sp>
        <p:nvSpPr>
          <p:cNvPr id="15" name="円/楕円 14"/>
          <p:cNvSpPr/>
          <p:nvPr/>
        </p:nvSpPr>
        <p:spPr>
          <a:xfrm>
            <a:off x="2915816" y="4300297"/>
            <a:ext cx="144016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要約者</a:t>
            </a:r>
            <a:endParaRPr lang="en-US" altLang="ja-JP" dirty="0" smtClean="0"/>
          </a:p>
          <a:p>
            <a:pPr algn="ctr"/>
            <a:r>
              <a:rPr lang="en-US" altLang="ja-JP" dirty="0">
                <a:latin typeface="Times New Roman" pitchFamily="18" charset="0"/>
                <a:cs typeface="Times New Roman" pitchFamily="18" charset="0"/>
              </a:rPr>
              <a:t>A</a:t>
            </a:r>
            <a:r>
              <a:rPr lang="ja-JP" altLang="en-US" dirty="0" smtClean="0"/>
              <a:t>銀行甲支店</a:t>
            </a:r>
            <a:endParaRPr lang="ja-JP" altLang="en-US" dirty="0"/>
          </a:p>
        </p:txBody>
      </p:sp>
      <p:sp>
        <p:nvSpPr>
          <p:cNvPr id="11" name="円/楕円 10"/>
          <p:cNvSpPr/>
          <p:nvPr/>
        </p:nvSpPr>
        <p:spPr>
          <a:xfrm>
            <a:off x="2843808" y="1621599"/>
            <a:ext cx="144016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債務者</a:t>
            </a:r>
            <a:endParaRPr kumimoji="1" lang="en-US" altLang="ja-JP" dirty="0" smtClean="0"/>
          </a:p>
          <a:p>
            <a:pPr algn="ctr"/>
            <a:r>
              <a:rPr kumimoji="1" lang="ja-JP" altLang="en-US" dirty="0" smtClean="0"/>
              <a:t>振込指図人</a:t>
            </a:r>
            <a:r>
              <a:rPr kumimoji="1" lang="en-US" altLang="ja-JP" dirty="0" smtClean="0">
                <a:latin typeface="Times New Roman" pitchFamily="18" charset="0"/>
                <a:cs typeface="Times New Roman" pitchFamily="18" charset="0"/>
              </a:rPr>
              <a:t>X</a:t>
            </a:r>
            <a:endParaRPr kumimoji="1" lang="ja-JP" altLang="en-US" dirty="0">
              <a:latin typeface="Times New Roman" pitchFamily="18" charset="0"/>
              <a:cs typeface="Times New Roman" pitchFamily="18" charset="0"/>
            </a:endParaRPr>
          </a:p>
        </p:txBody>
      </p:sp>
      <p:sp>
        <p:nvSpPr>
          <p:cNvPr id="18" name="円/楕円 17"/>
          <p:cNvSpPr/>
          <p:nvPr/>
        </p:nvSpPr>
        <p:spPr>
          <a:xfrm>
            <a:off x="323528" y="4300297"/>
            <a:ext cx="1440160" cy="950506"/>
          </a:xfrm>
          <a:prstGeom prst="ellipse">
            <a:avLst/>
          </a:prstGeom>
          <a:ln>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en-US" altLang="ja-JP" dirty="0" smtClean="0">
                <a:latin typeface="Times New Roman" pitchFamily="18" charset="0"/>
                <a:cs typeface="Times New Roman" pitchFamily="18" charset="0"/>
              </a:rPr>
              <a:t>D</a:t>
            </a:r>
            <a:r>
              <a:rPr lang="ja-JP" altLang="en-US" dirty="0" smtClean="0"/>
              <a:t>銀行</a:t>
            </a:r>
            <a:endParaRPr lang="en-US" altLang="ja-JP" dirty="0" smtClean="0"/>
          </a:p>
          <a:p>
            <a:pPr algn="ctr"/>
            <a:r>
              <a:rPr lang="ja-JP" altLang="en-US" dirty="0"/>
              <a:t>丙</a:t>
            </a:r>
            <a:r>
              <a:rPr lang="ja-JP" altLang="en-US" dirty="0" smtClean="0"/>
              <a:t>支店</a:t>
            </a:r>
            <a:endParaRPr lang="ja-JP" altLang="en-US" dirty="0"/>
          </a:p>
        </p:txBody>
      </p:sp>
      <p:grpSp>
        <p:nvGrpSpPr>
          <p:cNvPr id="22" name="グループ化 21"/>
          <p:cNvGrpSpPr/>
          <p:nvPr/>
        </p:nvGrpSpPr>
        <p:grpSpPr>
          <a:xfrm>
            <a:off x="1701728" y="1593004"/>
            <a:ext cx="1152128" cy="503848"/>
            <a:chOff x="1701728" y="1593004"/>
            <a:chExt cx="1152128" cy="503848"/>
          </a:xfrm>
        </p:grpSpPr>
        <p:cxnSp>
          <p:nvCxnSpPr>
            <p:cNvPr id="20" name="直線矢印コネクタ 19"/>
            <p:cNvCxnSpPr>
              <a:stCxn id="10" idx="6"/>
              <a:endCxn id="11" idx="2"/>
            </p:cNvCxnSpPr>
            <p:nvPr/>
          </p:nvCxnSpPr>
          <p:spPr>
            <a:xfrm>
              <a:off x="1763688" y="2096852"/>
              <a:ext cx="1080120"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1701728" y="1593004"/>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grpSp>
      <p:sp>
        <p:nvSpPr>
          <p:cNvPr id="17" name="上矢印 16"/>
          <p:cNvSpPr/>
          <p:nvPr/>
        </p:nvSpPr>
        <p:spPr>
          <a:xfrm>
            <a:off x="2627784" y="3501008"/>
            <a:ext cx="504056"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24" name="円/楕円 23"/>
          <p:cNvSpPr/>
          <p:nvPr/>
        </p:nvSpPr>
        <p:spPr>
          <a:xfrm>
            <a:off x="5522390" y="1607197"/>
            <a:ext cx="1425874" cy="950506"/>
          </a:xfrm>
          <a:prstGeom prst="ellipse">
            <a:avLst/>
          </a:prstGeom>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誤振込受取人</a:t>
            </a:r>
            <a:r>
              <a:rPr lang="en-US" altLang="ja-JP" dirty="0" smtClean="0">
                <a:latin typeface="Times New Roman" pitchFamily="18" charset="0"/>
                <a:cs typeface="Times New Roman" pitchFamily="18" charset="0"/>
              </a:rPr>
              <a:t>C</a:t>
            </a:r>
            <a:endParaRPr kumimoji="1" lang="ja-JP" altLang="en-US" dirty="0">
              <a:latin typeface="Times New Roman" pitchFamily="18" charset="0"/>
              <a:cs typeface="Times New Roman" pitchFamily="18" charset="0"/>
            </a:endParaRPr>
          </a:p>
        </p:txBody>
      </p:sp>
      <p:sp>
        <p:nvSpPr>
          <p:cNvPr id="25" name="円/楕円 24"/>
          <p:cNvSpPr/>
          <p:nvPr/>
        </p:nvSpPr>
        <p:spPr>
          <a:xfrm>
            <a:off x="5522390" y="4278694"/>
            <a:ext cx="1425874" cy="95050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en-US" altLang="ja-JP" dirty="0" smtClean="0">
                <a:latin typeface="Times New Roman" pitchFamily="18" charset="0"/>
                <a:cs typeface="Times New Roman" pitchFamily="18" charset="0"/>
              </a:rPr>
              <a:t>A</a:t>
            </a:r>
            <a:r>
              <a:rPr lang="ja-JP" altLang="en-US" dirty="0" smtClean="0"/>
              <a:t>銀行乙支店</a:t>
            </a:r>
            <a:endParaRPr kumimoji="1" lang="ja-JP" altLang="en-US" dirty="0"/>
          </a:p>
        </p:txBody>
      </p:sp>
      <p:sp>
        <p:nvSpPr>
          <p:cNvPr id="41" name="円/楕円 40"/>
          <p:cNvSpPr/>
          <p:nvPr/>
        </p:nvSpPr>
        <p:spPr>
          <a:xfrm>
            <a:off x="7538614" y="1607197"/>
            <a:ext cx="1425874" cy="95050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C</a:t>
            </a:r>
            <a:r>
              <a:rPr lang="ja-JP" altLang="en-US" dirty="0" smtClean="0"/>
              <a:t>の</a:t>
            </a:r>
            <a:endParaRPr lang="en-US" altLang="ja-JP" dirty="0" smtClean="0"/>
          </a:p>
          <a:p>
            <a:pPr algn="ctr"/>
            <a:r>
              <a:rPr lang="ja-JP" altLang="en-US" dirty="0" smtClean="0"/>
              <a:t>債権者</a:t>
            </a:r>
            <a:r>
              <a:rPr lang="en-US" altLang="ja-JP" dirty="0" smtClean="0">
                <a:latin typeface="Times New Roman" pitchFamily="18" charset="0"/>
                <a:cs typeface="Times New Roman" pitchFamily="18" charset="0"/>
              </a:rPr>
              <a:t>Y</a:t>
            </a:r>
            <a:endParaRPr kumimoji="1" lang="ja-JP" altLang="en-US" dirty="0">
              <a:latin typeface="Times New Roman" pitchFamily="18" charset="0"/>
              <a:cs typeface="Times New Roman" pitchFamily="18" charset="0"/>
            </a:endParaRPr>
          </a:p>
        </p:txBody>
      </p:sp>
      <p:sp>
        <p:nvSpPr>
          <p:cNvPr id="42" name="左右矢印 41"/>
          <p:cNvSpPr/>
          <p:nvPr/>
        </p:nvSpPr>
        <p:spPr>
          <a:xfrm>
            <a:off x="4355976" y="4278694"/>
            <a:ext cx="1180700" cy="950506"/>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支払委託</a:t>
            </a:r>
            <a:endParaRPr kumimoji="1" lang="en-US" altLang="ja-JP" sz="1600" dirty="0" smtClean="0"/>
          </a:p>
        </p:txBody>
      </p:sp>
      <p:sp>
        <p:nvSpPr>
          <p:cNvPr id="44" name="下矢印 43"/>
          <p:cNvSpPr/>
          <p:nvPr/>
        </p:nvSpPr>
        <p:spPr>
          <a:xfrm>
            <a:off x="5911291" y="2564904"/>
            <a:ext cx="648072" cy="1713790"/>
          </a:xfrm>
          <a:prstGeom prst="downArrow">
            <a:avLst/>
          </a:prstGeom>
          <a:solidFill>
            <a:schemeClr val="accent4">
              <a:lumMod val="20000"/>
              <a:lumOff val="80000"/>
            </a:schemeClr>
          </a:solidFill>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預金債権</a:t>
            </a:r>
            <a:endParaRPr kumimoji="1" lang="ja-JP" altLang="en-US" dirty="0"/>
          </a:p>
        </p:txBody>
      </p:sp>
      <p:grpSp>
        <p:nvGrpSpPr>
          <p:cNvPr id="14" name="グループ化 13"/>
          <p:cNvGrpSpPr/>
          <p:nvPr/>
        </p:nvGrpSpPr>
        <p:grpSpPr>
          <a:xfrm>
            <a:off x="6372200" y="2418505"/>
            <a:ext cx="1656184" cy="1082503"/>
            <a:chOff x="6372200" y="2418505"/>
            <a:chExt cx="1656184" cy="1082503"/>
          </a:xfrm>
        </p:grpSpPr>
        <p:cxnSp>
          <p:nvCxnSpPr>
            <p:cNvPr id="49" name="直線矢印コネクタ 48"/>
            <p:cNvCxnSpPr>
              <a:stCxn id="41" idx="3"/>
            </p:cNvCxnSpPr>
            <p:nvPr/>
          </p:nvCxnSpPr>
          <p:spPr>
            <a:xfrm flipH="1">
              <a:off x="6372200" y="2418505"/>
              <a:ext cx="1375228" cy="1082503"/>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6876256" y="2852936"/>
              <a:ext cx="1152128" cy="369332"/>
            </a:xfrm>
            <a:prstGeom prst="rect">
              <a:avLst/>
            </a:prstGeom>
            <a:noFill/>
          </p:spPr>
          <p:txBody>
            <a:bodyPr wrap="square" rtlCol="0">
              <a:spAutoFit/>
            </a:bodyPr>
            <a:lstStyle/>
            <a:p>
              <a:pPr algn="ctr"/>
              <a:r>
                <a:rPr kumimoji="1" lang="ja-JP" altLang="en-US" dirty="0" smtClean="0"/>
                <a:t>差押え</a:t>
              </a:r>
              <a:endParaRPr kumimoji="1" lang="ja-JP" altLang="en-US" dirty="0"/>
            </a:p>
          </p:txBody>
        </p:sp>
      </p:grpSp>
      <p:grpSp>
        <p:nvGrpSpPr>
          <p:cNvPr id="13" name="グループ化 12"/>
          <p:cNvGrpSpPr/>
          <p:nvPr/>
        </p:nvGrpSpPr>
        <p:grpSpPr>
          <a:xfrm>
            <a:off x="6866208" y="1556792"/>
            <a:ext cx="711696" cy="525658"/>
            <a:chOff x="6866208" y="1556792"/>
            <a:chExt cx="711696" cy="525658"/>
          </a:xfrm>
        </p:grpSpPr>
        <p:cxnSp>
          <p:nvCxnSpPr>
            <p:cNvPr id="46" name="直線矢印コネクタ 45"/>
            <p:cNvCxnSpPr>
              <a:stCxn id="41" idx="2"/>
              <a:endCxn id="24" idx="6"/>
            </p:cNvCxnSpPr>
            <p:nvPr/>
          </p:nvCxnSpPr>
          <p:spPr>
            <a:xfrm flipH="1">
              <a:off x="6948264" y="2082450"/>
              <a:ext cx="590350"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6866208" y="1556792"/>
              <a:ext cx="711696" cy="369332"/>
            </a:xfrm>
            <a:prstGeom prst="rect">
              <a:avLst/>
            </a:prstGeom>
            <a:noFill/>
          </p:spPr>
          <p:txBody>
            <a:bodyPr wrap="square" rtlCol="0">
              <a:spAutoFit/>
            </a:bodyPr>
            <a:lstStyle/>
            <a:p>
              <a:pPr algn="ctr"/>
              <a:r>
                <a:rPr kumimoji="1" lang="ja-JP" altLang="en-US" dirty="0" smtClean="0"/>
                <a:t>債権</a:t>
              </a:r>
              <a:endParaRPr kumimoji="1" lang="ja-JP" altLang="en-US" dirty="0"/>
            </a:p>
          </p:txBody>
        </p:sp>
      </p:grpSp>
      <p:grpSp>
        <p:nvGrpSpPr>
          <p:cNvPr id="16" name="グループ化 15"/>
          <p:cNvGrpSpPr/>
          <p:nvPr/>
        </p:nvGrpSpPr>
        <p:grpSpPr>
          <a:xfrm>
            <a:off x="1043608" y="5111605"/>
            <a:ext cx="5191719" cy="1053699"/>
            <a:chOff x="1043608" y="5111605"/>
            <a:chExt cx="5191719" cy="1053699"/>
          </a:xfrm>
        </p:grpSpPr>
        <p:sp>
          <p:nvSpPr>
            <p:cNvPr id="43" name="円/楕円 42"/>
            <p:cNvSpPr/>
            <p:nvPr/>
          </p:nvSpPr>
          <p:spPr>
            <a:xfrm>
              <a:off x="2483768" y="5589240"/>
              <a:ext cx="230425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全銀ネット口座</a:t>
              </a:r>
              <a:endParaRPr kumimoji="1" lang="ja-JP" altLang="en-US" dirty="0"/>
            </a:p>
          </p:txBody>
        </p:sp>
        <p:cxnSp>
          <p:nvCxnSpPr>
            <p:cNvPr id="64" name="直線矢印コネクタ 63"/>
            <p:cNvCxnSpPr>
              <a:stCxn id="18" idx="4"/>
              <a:endCxn id="43" idx="2"/>
            </p:cNvCxnSpPr>
            <p:nvPr/>
          </p:nvCxnSpPr>
          <p:spPr>
            <a:xfrm>
              <a:off x="1043608" y="5250803"/>
              <a:ext cx="1440160" cy="626469"/>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15" idx="3"/>
              <a:endCxn id="43" idx="1"/>
            </p:cNvCxnSpPr>
            <p:nvPr/>
          </p:nvCxnSpPr>
          <p:spPr>
            <a:xfrm flipH="1">
              <a:off x="2821218"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stCxn id="15" idx="5"/>
              <a:endCxn id="43" idx="7"/>
            </p:cNvCxnSpPr>
            <p:nvPr/>
          </p:nvCxnSpPr>
          <p:spPr>
            <a:xfrm>
              <a:off x="4145069"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a:stCxn id="43" idx="6"/>
              <a:endCxn id="25" idx="4"/>
            </p:cNvCxnSpPr>
            <p:nvPr/>
          </p:nvCxnSpPr>
          <p:spPr>
            <a:xfrm flipV="1">
              <a:off x="4788024" y="5229200"/>
              <a:ext cx="1447303" cy="648072"/>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9" name="グループ化 8"/>
          <p:cNvGrpSpPr/>
          <p:nvPr/>
        </p:nvGrpSpPr>
        <p:grpSpPr>
          <a:xfrm>
            <a:off x="4283968" y="1576888"/>
            <a:ext cx="1238422" cy="923330"/>
            <a:chOff x="4283968" y="1576888"/>
            <a:chExt cx="1238422" cy="923330"/>
          </a:xfrm>
        </p:grpSpPr>
        <p:cxnSp>
          <p:nvCxnSpPr>
            <p:cNvPr id="79" name="直線矢印コネクタ 78"/>
            <p:cNvCxnSpPr>
              <a:stCxn id="24" idx="2"/>
              <a:endCxn id="11" idx="6"/>
            </p:cNvCxnSpPr>
            <p:nvPr/>
          </p:nvCxnSpPr>
          <p:spPr>
            <a:xfrm flipH="1">
              <a:off x="4283968" y="2082450"/>
              <a:ext cx="1238422" cy="14402"/>
            </a:xfrm>
            <a:prstGeom prst="straightConnector1">
              <a:avLst/>
            </a:prstGeom>
            <a:ln w="76200">
              <a:prstDash val="sysDot"/>
              <a:tailEnd type="arrow"/>
            </a:ln>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a:xfrm>
              <a:off x="4355976" y="1576888"/>
              <a:ext cx="1152128" cy="923330"/>
            </a:xfrm>
            <a:prstGeom prst="rect">
              <a:avLst/>
            </a:prstGeom>
            <a:noFill/>
          </p:spPr>
          <p:txBody>
            <a:bodyPr wrap="square" rtlCol="0">
              <a:spAutoFit/>
            </a:bodyPr>
            <a:lstStyle/>
            <a:p>
              <a:pPr algn="ctr"/>
              <a:r>
                <a:rPr kumimoji="1" lang="ja-JP" altLang="en-US" dirty="0" smtClean="0"/>
                <a:t>対価関係</a:t>
              </a:r>
              <a:endParaRPr kumimoji="1" lang="en-US" altLang="ja-JP" dirty="0" smtClean="0"/>
            </a:p>
            <a:p>
              <a:pPr algn="ctr"/>
              <a:endParaRPr lang="en-US" altLang="ja-JP" dirty="0"/>
            </a:p>
            <a:p>
              <a:pPr algn="ctr"/>
              <a:r>
                <a:rPr kumimoji="1" lang="ja-JP" altLang="en-US" dirty="0" smtClean="0"/>
                <a:t>なし</a:t>
              </a:r>
              <a:endParaRPr kumimoji="1" lang="ja-JP" altLang="en-US" dirty="0"/>
            </a:p>
          </p:txBody>
        </p:sp>
      </p:grpSp>
      <p:sp>
        <p:nvSpPr>
          <p:cNvPr id="39" name="上下矢印 38"/>
          <p:cNvSpPr/>
          <p:nvPr/>
        </p:nvSpPr>
        <p:spPr>
          <a:xfrm>
            <a:off x="3779912" y="2418506"/>
            <a:ext cx="576064" cy="2020382"/>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誤振込委託</a:t>
            </a:r>
            <a:endParaRPr lang="ja-JP" altLang="en-US" sz="1600" dirty="0" smtClean="0"/>
          </a:p>
        </p:txBody>
      </p:sp>
      <p:sp>
        <p:nvSpPr>
          <p:cNvPr id="3" name="日付プレースホルダー 2"/>
          <p:cNvSpPr>
            <a:spLocks noGrp="1"/>
          </p:cNvSpPr>
          <p:nvPr>
            <p:ph type="dt" sz="half" idx="10"/>
          </p:nvPr>
        </p:nvSpPr>
        <p:spPr/>
        <p:txBody>
          <a:bodyPr/>
          <a:lstStyle/>
          <a:p>
            <a:r>
              <a:rPr kumimoji="1" lang="en-US" altLang="ja-JP" smtClean="0"/>
              <a:t>2015/10/20</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2021620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1000"/>
                                        <p:tgtEl>
                                          <p:spTgt spid="11"/>
                                        </p:tgtEl>
                                      </p:cBhvr>
                                    </p:animEffect>
                                  </p:childTnLst>
                                </p:cTn>
                              </p:par>
                            </p:childTnLst>
                          </p:cTn>
                        </p:par>
                        <p:par>
                          <p:cTn id="12" fill="hold">
                            <p:stCondLst>
                              <p:cond delay="2500"/>
                            </p:stCondLst>
                            <p:childTnLst>
                              <p:par>
                                <p:cTn id="13" presetID="22" presetClass="entr" presetSubtype="8" fill="hold" nodeType="afterEffect">
                                  <p:stCondLst>
                                    <p:cond delay="50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1000"/>
                                        <p:tgtEl>
                                          <p:spTgt spid="22"/>
                                        </p:tgtEl>
                                      </p:cBhvr>
                                    </p:animEffect>
                                  </p:childTnLst>
                                </p:cTn>
                              </p:par>
                            </p:childTnLst>
                          </p:cTn>
                        </p:par>
                        <p:par>
                          <p:cTn id="16" fill="hold">
                            <p:stCondLst>
                              <p:cond delay="40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1000"/>
                                        <p:tgtEl>
                                          <p:spTgt spid="15"/>
                                        </p:tgtEl>
                                      </p:cBhvr>
                                    </p:animEffect>
                                  </p:childTnLst>
                                </p:cTn>
                              </p:par>
                            </p:childTnLst>
                          </p:cTn>
                        </p:par>
                        <p:par>
                          <p:cTn id="20" fill="hold">
                            <p:stCondLst>
                              <p:cond delay="5000"/>
                            </p:stCondLst>
                            <p:childTnLst>
                              <p:par>
                                <p:cTn id="21" presetID="22" presetClass="entr" presetSubtype="1" fill="hold" grpId="0" nodeType="afterEffect">
                                  <p:stCondLst>
                                    <p:cond delay="500"/>
                                  </p:stCondLst>
                                  <p:childTnLst>
                                    <p:set>
                                      <p:cBhvr>
                                        <p:cTn id="22" dur="1" fill="hold">
                                          <p:stCondLst>
                                            <p:cond delay="0"/>
                                          </p:stCondLst>
                                        </p:cTn>
                                        <p:tgtEl>
                                          <p:spTgt spid="19"/>
                                        </p:tgtEl>
                                        <p:attrNameLst>
                                          <p:attrName>style.visibility</p:attrName>
                                        </p:attrNameLst>
                                      </p:cBhvr>
                                      <p:to>
                                        <p:strVal val="visible"/>
                                      </p:to>
                                    </p:set>
                                    <p:animEffect transition="in" filter="wipe(up)">
                                      <p:cBhvr>
                                        <p:cTn id="23" dur="1000"/>
                                        <p:tgtEl>
                                          <p:spTgt spid="19"/>
                                        </p:tgtEl>
                                      </p:cBhvr>
                                    </p:animEffect>
                                  </p:childTnLst>
                                </p:cTn>
                              </p:par>
                              <p:par>
                                <p:cTn id="24" presetID="22" presetClass="entr" presetSubtype="4" fill="hold" grpId="0" nodeType="withEffect">
                                  <p:stCondLst>
                                    <p:cond delay="500"/>
                                  </p:stCondLst>
                                  <p:childTnLst>
                                    <p:set>
                                      <p:cBhvr>
                                        <p:cTn id="25" dur="1" fill="hold">
                                          <p:stCondLst>
                                            <p:cond delay="0"/>
                                          </p:stCondLst>
                                        </p:cTn>
                                        <p:tgtEl>
                                          <p:spTgt spid="17"/>
                                        </p:tgtEl>
                                        <p:attrNameLst>
                                          <p:attrName>style.visibility</p:attrName>
                                        </p:attrNameLst>
                                      </p:cBhvr>
                                      <p:to>
                                        <p:strVal val="visible"/>
                                      </p:to>
                                    </p:set>
                                    <p:animEffect transition="in" filter="wipe(down)">
                                      <p:cBhvr>
                                        <p:cTn id="26" dur="1000"/>
                                        <p:tgtEl>
                                          <p:spTgt spid="17"/>
                                        </p:tgtEl>
                                      </p:cBhvr>
                                    </p:animEffect>
                                  </p:childTnLst>
                                </p:cTn>
                              </p:par>
                            </p:childTnLst>
                          </p:cTn>
                        </p:par>
                        <p:par>
                          <p:cTn id="27" fill="hold">
                            <p:stCondLst>
                              <p:cond delay="6500"/>
                            </p:stCondLst>
                            <p:childTnLst>
                              <p:par>
                                <p:cTn id="28" presetID="10" presetClass="entr" presetSubtype="0" fill="hold" grpId="0" nodeType="afterEffect">
                                  <p:stCondLst>
                                    <p:cond delay="50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childTnLst>
                                </p:cTn>
                              </p:par>
                            </p:childTnLst>
                          </p:cTn>
                        </p:par>
                        <p:par>
                          <p:cTn id="31" fill="hold">
                            <p:stCondLst>
                              <p:cond delay="8000"/>
                            </p:stCondLst>
                            <p:childTnLst>
                              <p:par>
                                <p:cTn id="32" presetID="22" presetClass="entr" presetSubtype="8" fill="hold" grpId="0" nodeType="afterEffect">
                                  <p:stCondLst>
                                    <p:cond delay="10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1000"/>
                                        <p:tgtEl>
                                          <p:spTgt spid="18"/>
                                        </p:tgtEl>
                                      </p:cBhvr>
                                    </p:animEffect>
                                  </p:childTnLst>
                                </p:cTn>
                              </p:par>
                            </p:childTnLst>
                          </p:cTn>
                        </p:par>
                        <p:par>
                          <p:cTn id="35" fill="hold">
                            <p:stCondLst>
                              <p:cond delay="9100"/>
                            </p:stCondLst>
                            <p:childTnLst>
                              <p:par>
                                <p:cTn id="36" presetID="16" presetClass="entr" presetSubtype="37" fill="hold" grpId="0" nodeType="afterEffect">
                                  <p:stCondLst>
                                    <p:cond delay="500"/>
                                  </p:stCondLst>
                                  <p:childTnLst>
                                    <p:set>
                                      <p:cBhvr>
                                        <p:cTn id="37" dur="1" fill="hold">
                                          <p:stCondLst>
                                            <p:cond delay="0"/>
                                          </p:stCondLst>
                                        </p:cTn>
                                        <p:tgtEl>
                                          <p:spTgt spid="7"/>
                                        </p:tgtEl>
                                        <p:attrNameLst>
                                          <p:attrName>style.visibility</p:attrName>
                                        </p:attrNameLst>
                                      </p:cBhvr>
                                      <p:to>
                                        <p:strVal val="visible"/>
                                      </p:to>
                                    </p:set>
                                    <p:animEffect transition="in" filter="barn(outVertical)">
                                      <p:cBhvr>
                                        <p:cTn id="38" dur="1000"/>
                                        <p:tgtEl>
                                          <p:spTgt spid="7"/>
                                        </p:tgtEl>
                                      </p:cBhvr>
                                    </p:animEffect>
                                  </p:childTnLst>
                                </p:cTn>
                              </p:par>
                            </p:childTnLst>
                          </p:cTn>
                        </p:par>
                        <p:par>
                          <p:cTn id="39" fill="hold">
                            <p:stCondLst>
                              <p:cond delay="10600"/>
                            </p:stCondLst>
                            <p:childTnLst>
                              <p:par>
                                <p:cTn id="40" presetID="10" presetClass="exit" presetSubtype="0" fill="hold" grpId="1" nodeType="afterEffect">
                                  <p:stCondLst>
                                    <p:cond delay="500"/>
                                  </p:stCondLst>
                                  <p:childTnLst>
                                    <p:animEffect transition="out" filter="fade">
                                      <p:cBhvr>
                                        <p:cTn id="41" dur="500"/>
                                        <p:tgtEl>
                                          <p:spTgt spid="8"/>
                                        </p:tgtEl>
                                      </p:cBhvr>
                                    </p:animEffect>
                                    <p:set>
                                      <p:cBhvr>
                                        <p:cTn id="42" dur="1" fill="hold">
                                          <p:stCondLst>
                                            <p:cond delay="499"/>
                                          </p:stCondLst>
                                        </p:cTn>
                                        <p:tgtEl>
                                          <p:spTgt spid="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6" presetClass="entr" presetSubtype="42" fill="hold" grpId="0"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barn(outHorizontal)">
                                      <p:cBhvr>
                                        <p:cTn id="47" dur="1000"/>
                                        <p:tgtEl>
                                          <p:spTgt spid="39"/>
                                        </p:tgtEl>
                                      </p:cBhvr>
                                    </p:animEffect>
                                  </p:childTnLst>
                                </p:cTn>
                              </p:par>
                            </p:childTnLst>
                          </p:cTn>
                        </p:par>
                        <p:par>
                          <p:cTn id="48" fill="hold">
                            <p:stCondLst>
                              <p:cond delay="1000"/>
                            </p:stCondLst>
                            <p:childTnLst>
                              <p:par>
                                <p:cTn id="49" presetID="27" presetClass="emph" presetSubtype="0" fill="remove" grpId="1" nodeType="afterEffect">
                                  <p:stCondLst>
                                    <p:cond delay="500"/>
                                  </p:stCondLst>
                                  <p:childTnLst>
                                    <p:animClr clrSpc="rgb" dir="cw">
                                      <p:cBhvr override="childStyle">
                                        <p:cTn id="50" dur="250" autoRev="1" fill="remove"/>
                                        <p:tgtEl>
                                          <p:spTgt spid="39"/>
                                        </p:tgtEl>
                                        <p:attrNameLst>
                                          <p:attrName>style.color</p:attrName>
                                        </p:attrNameLst>
                                      </p:cBhvr>
                                      <p:to>
                                        <a:schemeClr val="bg1"/>
                                      </p:to>
                                    </p:animClr>
                                    <p:animClr clrSpc="rgb" dir="cw">
                                      <p:cBhvr>
                                        <p:cTn id="51" dur="250" autoRev="1" fill="remove"/>
                                        <p:tgtEl>
                                          <p:spTgt spid="39"/>
                                        </p:tgtEl>
                                        <p:attrNameLst>
                                          <p:attrName>fillcolor</p:attrName>
                                        </p:attrNameLst>
                                      </p:cBhvr>
                                      <p:to>
                                        <a:schemeClr val="bg1"/>
                                      </p:to>
                                    </p:animClr>
                                    <p:set>
                                      <p:cBhvr>
                                        <p:cTn id="52" dur="250" autoRev="1" fill="remove"/>
                                        <p:tgtEl>
                                          <p:spTgt spid="39"/>
                                        </p:tgtEl>
                                        <p:attrNameLst>
                                          <p:attrName>fill.type</p:attrName>
                                        </p:attrNameLst>
                                      </p:cBhvr>
                                      <p:to>
                                        <p:strVal val="solid"/>
                                      </p:to>
                                    </p:set>
                                    <p:set>
                                      <p:cBhvr>
                                        <p:cTn id="53" dur="250" autoRev="1" fill="remove"/>
                                        <p:tgtEl>
                                          <p:spTgt spid="39"/>
                                        </p:tgtEl>
                                        <p:attrNameLst>
                                          <p:attrName>fill.on</p:attrName>
                                        </p:attrNameLst>
                                      </p:cBhvr>
                                      <p:to>
                                        <p:strVal val="true"/>
                                      </p:to>
                                    </p:set>
                                  </p:childTnLst>
                                </p:cTn>
                              </p:par>
                            </p:childTnLst>
                          </p:cTn>
                        </p:par>
                        <p:par>
                          <p:cTn id="54" fill="hold">
                            <p:stCondLst>
                              <p:cond delay="2000"/>
                            </p:stCondLst>
                            <p:childTnLst>
                              <p:par>
                                <p:cTn id="55" presetID="22" presetClass="entr" presetSubtype="8" fill="hold" grpId="0" nodeType="afterEffect">
                                  <p:stCondLst>
                                    <p:cond delay="500"/>
                                  </p:stCondLst>
                                  <p:childTnLst>
                                    <p:set>
                                      <p:cBhvr>
                                        <p:cTn id="56" dur="1" fill="hold">
                                          <p:stCondLst>
                                            <p:cond delay="0"/>
                                          </p:stCondLst>
                                        </p:cTn>
                                        <p:tgtEl>
                                          <p:spTgt spid="24"/>
                                        </p:tgtEl>
                                        <p:attrNameLst>
                                          <p:attrName>style.visibility</p:attrName>
                                        </p:attrNameLst>
                                      </p:cBhvr>
                                      <p:to>
                                        <p:strVal val="visible"/>
                                      </p:to>
                                    </p:set>
                                    <p:animEffect transition="in" filter="wipe(left)">
                                      <p:cBhvr>
                                        <p:cTn id="57" dur="1000"/>
                                        <p:tgtEl>
                                          <p:spTgt spid="24"/>
                                        </p:tgtEl>
                                      </p:cBhvr>
                                    </p:animEffect>
                                  </p:childTnLst>
                                </p:cTn>
                              </p:par>
                            </p:childTnLst>
                          </p:cTn>
                        </p:par>
                        <p:par>
                          <p:cTn id="58" fill="hold">
                            <p:stCondLst>
                              <p:cond delay="3500"/>
                            </p:stCondLst>
                            <p:childTnLst>
                              <p:par>
                                <p:cTn id="59" presetID="22" presetClass="entr" presetSubtype="2" fill="hold" nodeType="afterEffect">
                                  <p:stCondLst>
                                    <p:cond delay="500"/>
                                  </p:stCondLst>
                                  <p:childTnLst>
                                    <p:set>
                                      <p:cBhvr>
                                        <p:cTn id="60" dur="1" fill="hold">
                                          <p:stCondLst>
                                            <p:cond delay="0"/>
                                          </p:stCondLst>
                                        </p:cTn>
                                        <p:tgtEl>
                                          <p:spTgt spid="9"/>
                                        </p:tgtEl>
                                        <p:attrNameLst>
                                          <p:attrName>style.visibility</p:attrName>
                                        </p:attrNameLst>
                                      </p:cBhvr>
                                      <p:to>
                                        <p:strVal val="visible"/>
                                      </p:to>
                                    </p:set>
                                    <p:animEffect transition="in" filter="wipe(right)">
                                      <p:cBhvr>
                                        <p:cTn id="61" dur="1000"/>
                                        <p:tgtEl>
                                          <p:spTgt spid="9"/>
                                        </p:tgtEl>
                                      </p:cBhvr>
                                    </p:animEffect>
                                  </p:childTnLst>
                                </p:cTn>
                              </p:par>
                            </p:childTnLst>
                          </p:cTn>
                        </p:par>
                        <p:par>
                          <p:cTn id="62" fill="hold">
                            <p:stCondLst>
                              <p:cond delay="5000"/>
                            </p:stCondLst>
                            <p:childTnLst>
                              <p:par>
                                <p:cTn id="63" presetID="22" presetClass="entr" presetSubtype="8" fill="hold" grpId="0" nodeType="afterEffect">
                                  <p:stCondLst>
                                    <p:cond delay="500"/>
                                  </p:stCondLst>
                                  <p:childTnLst>
                                    <p:set>
                                      <p:cBhvr>
                                        <p:cTn id="64" dur="1" fill="hold">
                                          <p:stCondLst>
                                            <p:cond delay="0"/>
                                          </p:stCondLst>
                                        </p:cTn>
                                        <p:tgtEl>
                                          <p:spTgt spid="25"/>
                                        </p:tgtEl>
                                        <p:attrNameLst>
                                          <p:attrName>style.visibility</p:attrName>
                                        </p:attrNameLst>
                                      </p:cBhvr>
                                      <p:to>
                                        <p:strVal val="visible"/>
                                      </p:to>
                                    </p:set>
                                    <p:animEffect transition="in" filter="wipe(left)">
                                      <p:cBhvr>
                                        <p:cTn id="65" dur="1000"/>
                                        <p:tgtEl>
                                          <p:spTgt spid="25"/>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37" fill="hold" grpId="0" nodeType="click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barn(outVertical)">
                                      <p:cBhvr>
                                        <p:cTn id="70" dur="1000"/>
                                        <p:tgtEl>
                                          <p:spTgt spid="42"/>
                                        </p:tgtEl>
                                      </p:cBhvr>
                                    </p:animEffect>
                                  </p:childTnLst>
                                </p:cTn>
                              </p:par>
                            </p:childTnLst>
                          </p:cTn>
                        </p:par>
                        <p:par>
                          <p:cTn id="71" fill="hold">
                            <p:stCondLst>
                              <p:cond delay="1000"/>
                            </p:stCondLst>
                            <p:childTnLst>
                              <p:par>
                                <p:cTn id="72" presetID="42" presetClass="path" presetSubtype="0" accel="50000" decel="50000" fill="hold" grpId="1" nodeType="afterEffect">
                                  <p:stCondLst>
                                    <p:cond delay="0"/>
                                  </p:stCondLst>
                                  <p:childTnLst>
                                    <p:animMotion origin="layout" path="M -4.72222E-6 2.53469E-6 L 0.14827 2.53469E-6 " pathEditMode="relative" rAng="0" ptsTypes="AA">
                                      <p:cBhvr>
                                        <p:cTn id="73" dur="2000" fill="hold"/>
                                        <p:tgtEl>
                                          <p:spTgt spid="19"/>
                                        </p:tgtEl>
                                        <p:attrNameLst>
                                          <p:attrName>ppt_x</p:attrName>
                                          <p:attrName>ppt_y</p:attrName>
                                        </p:attrNameLst>
                                      </p:cBhvr>
                                      <p:rCtr x="7413" y="0"/>
                                    </p:animMotion>
                                  </p:childTnLst>
                                </p:cTn>
                              </p:par>
                              <p:par>
                                <p:cTn id="74" presetID="8" presetClass="emph" presetSubtype="0" fill="hold" grpId="2" nodeType="withEffect">
                                  <p:stCondLst>
                                    <p:cond delay="0"/>
                                  </p:stCondLst>
                                  <p:childTnLst>
                                    <p:animRot by="2700000">
                                      <p:cBhvr>
                                        <p:cTn id="75" dur="2000" fill="hold"/>
                                        <p:tgtEl>
                                          <p:spTgt spid="19"/>
                                        </p:tgtEl>
                                        <p:attrNameLst>
                                          <p:attrName>r</p:attrName>
                                        </p:attrNameLst>
                                      </p:cBhvr>
                                    </p:animRot>
                                  </p:childTnLst>
                                </p:cTn>
                              </p:par>
                              <p:par>
                                <p:cTn id="76" presetID="42" presetClass="path" presetSubtype="0" accel="50000" decel="50000" fill="hold" grpId="1" nodeType="withEffect">
                                  <p:stCondLst>
                                    <p:cond delay="0"/>
                                  </p:stCondLst>
                                  <p:childTnLst>
                                    <p:animMotion origin="layout" path="M -0.00399 0.01689 L 0.23629 0.01272 " pathEditMode="relative" rAng="0" ptsTypes="AA">
                                      <p:cBhvr>
                                        <p:cTn id="77" dur="2000" fill="hold"/>
                                        <p:tgtEl>
                                          <p:spTgt spid="17"/>
                                        </p:tgtEl>
                                        <p:attrNameLst>
                                          <p:attrName>ppt_x</p:attrName>
                                          <p:attrName>ppt_y</p:attrName>
                                        </p:attrNameLst>
                                      </p:cBhvr>
                                      <p:rCtr x="12014" y="-208"/>
                                    </p:animMotion>
                                  </p:childTnLst>
                                </p:cTn>
                              </p:par>
                              <p:par>
                                <p:cTn id="78" presetID="8" presetClass="emph" presetSubtype="0" fill="hold" grpId="2" nodeType="withEffect">
                                  <p:stCondLst>
                                    <p:cond delay="0"/>
                                  </p:stCondLst>
                                  <p:childTnLst>
                                    <p:animRot by="2700000">
                                      <p:cBhvr>
                                        <p:cTn id="79" dur="2000" fill="hold"/>
                                        <p:tgtEl>
                                          <p:spTgt spid="17"/>
                                        </p:tgtEl>
                                        <p:attrNameLst>
                                          <p:attrName>r</p:attrName>
                                        </p:attrNameLst>
                                      </p:cBhvr>
                                    </p:animRot>
                                  </p:childTnLst>
                                </p:cTn>
                              </p:par>
                            </p:childTnLst>
                          </p:cTn>
                        </p:par>
                        <p:par>
                          <p:cTn id="80" fill="hold">
                            <p:stCondLst>
                              <p:cond delay="3000"/>
                            </p:stCondLst>
                            <p:childTnLst>
                              <p:par>
                                <p:cTn id="81" presetID="42" presetClass="path" presetSubtype="0" accel="50000" decel="50000" fill="hold" grpId="3" nodeType="afterEffect">
                                  <p:stCondLst>
                                    <p:cond delay="0"/>
                                  </p:stCondLst>
                                  <p:childTnLst>
                                    <p:animMotion origin="layout" path="M 0.14827 2.53469E-6 L 0.31355 2.53469E-6 " pathEditMode="relative" rAng="0" ptsTypes="AA">
                                      <p:cBhvr>
                                        <p:cTn id="82" dur="2000" fill="hold"/>
                                        <p:tgtEl>
                                          <p:spTgt spid="19"/>
                                        </p:tgtEl>
                                        <p:attrNameLst>
                                          <p:attrName>ppt_x</p:attrName>
                                          <p:attrName>ppt_y</p:attrName>
                                        </p:attrNameLst>
                                      </p:cBhvr>
                                      <p:rCtr x="8264" y="0"/>
                                    </p:animMotion>
                                  </p:childTnLst>
                                </p:cTn>
                              </p:par>
                              <p:par>
                                <p:cTn id="83" presetID="8" presetClass="emph" presetSubtype="0" fill="hold" grpId="4" nodeType="withEffect">
                                  <p:stCondLst>
                                    <p:cond delay="0"/>
                                  </p:stCondLst>
                                  <p:childTnLst>
                                    <p:animRot by="-2700000">
                                      <p:cBhvr>
                                        <p:cTn id="84" dur="2000" fill="hold"/>
                                        <p:tgtEl>
                                          <p:spTgt spid="19"/>
                                        </p:tgtEl>
                                        <p:attrNameLst>
                                          <p:attrName>r</p:attrName>
                                        </p:attrNameLst>
                                      </p:cBhvr>
                                    </p:animRot>
                                  </p:childTnLst>
                                </p:cTn>
                              </p:par>
                              <p:par>
                                <p:cTn id="85" presetID="42" presetClass="path" presetSubtype="0" accel="50000" decel="50000" fill="hold" grpId="3" nodeType="withEffect">
                                  <p:stCondLst>
                                    <p:cond delay="0"/>
                                  </p:stCondLst>
                                  <p:childTnLst>
                                    <p:animMotion origin="layout" path="M 0.23629 0.01272 L 0.42135 0.01689 " pathEditMode="relative" rAng="0" ptsTypes="AA">
                                      <p:cBhvr>
                                        <p:cTn id="86" dur="2000" fill="hold"/>
                                        <p:tgtEl>
                                          <p:spTgt spid="17"/>
                                        </p:tgtEl>
                                        <p:attrNameLst>
                                          <p:attrName>ppt_x</p:attrName>
                                          <p:attrName>ppt_y</p:attrName>
                                        </p:attrNameLst>
                                      </p:cBhvr>
                                      <p:rCtr x="9253" y="208"/>
                                    </p:animMotion>
                                  </p:childTnLst>
                                </p:cTn>
                              </p:par>
                              <p:par>
                                <p:cTn id="87" presetID="8" presetClass="emph" presetSubtype="0" fill="hold" grpId="4" nodeType="withEffect">
                                  <p:stCondLst>
                                    <p:cond delay="0"/>
                                  </p:stCondLst>
                                  <p:childTnLst>
                                    <p:animRot by="-2700000">
                                      <p:cBhvr>
                                        <p:cTn id="88" dur="2000" fill="hold"/>
                                        <p:tgtEl>
                                          <p:spTgt spid="17"/>
                                        </p:tgtEl>
                                        <p:attrNameLst>
                                          <p:attrName>r</p:attrName>
                                        </p:attrNameLst>
                                      </p:cBhvr>
                                    </p:animRot>
                                  </p:childTnLst>
                                </p:cTn>
                              </p:par>
                            </p:childTnLst>
                          </p:cTn>
                        </p:par>
                        <p:par>
                          <p:cTn id="89" fill="hold">
                            <p:stCondLst>
                              <p:cond delay="5000"/>
                            </p:stCondLst>
                            <p:childTnLst>
                              <p:par>
                                <p:cTn id="90" presetID="10" presetClass="exit" presetSubtype="0" fill="hold" grpId="5" nodeType="afterEffect">
                                  <p:stCondLst>
                                    <p:cond delay="0"/>
                                  </p:stCondLst>
                                  <p:childTnLst>
                                    <p:animEffect transition="out" filter="fade">
                                      <p:cBhvr>
                                        <p:cTn id="91" dur="500"/>
                                        <p:tgtEl>
                                          <p:spTgt spid="19"/>
                                        </p:tgtEl>
                                      </p:cBhvr>
                                    </p:animEffect>
                                    <p:set>
                                      <p:cBhvr>
                                        <p:cTn id="92" dur="1" fill="hold">
                                          <p:stCondLst>
                                            <p:cond delay="499"/>
                                          </p:stCondLst>
                                        </p:cTn>
                                        <p:tgtEl>
                                          <p:spTgt spid="19"/>
                                        </p:tgtEl>
                                        <p:attrNameLst>
                                          <p:attrName>style.visibility</p:attrName>
                                        </p:attrNameLst>
                                      </p:cBhvr>
                                      <p:to>
                                        <p:strVal val="hidden"/>
                                      </p:to>
                                    </p:set>
                                  </p:childTnLst>
                                </p:cTn>
                              </p:par>
                              <p:par>
                                <p:cTn id="93" presetID="10" presetClass="entr" presetSubtype="0" fill="hold" grpId="0" nodeType="withEffect">
                                  <p:stCondLst>
                                    <p:cond delay="0"/>
                                  </p:stCondLst>
                                  <p:childTnLst>
                                    <p:set>
                                      <p:cBhvr>
                                        <p:cTn id="94" dur="1" fill="hold">
                                          <p:stCondLst>
                                            <p:cond delay="0"/>
                                          </p:stCondLst>
                                        </p:cTn>
                                        <p:tgtEl>
                                          <p:spTgt spid="44"/>
                                        </p:tgtEl>
                                        <p:attrNameLst>
                                          <p:attrName>style.visibility</p:attrName>
                                        </p:attrNameLst>
                                      </p:cBhvr>
                                      <p:to>
                                        <p:strVal val="visible"/>
                                      </p:to>
                                    </p:set>
                                    <p:animEffect transition="in" filter="fade">
                                      <p:cBhvr>
                                        <p:cTn id="95" dur="500"/>
                                        <p:tgtEl>
                                          <p:spTgt spid="44"/>
                                        </p:tgtEl>
                                      </p:cBhvr>
                                    </p:animEffect>
                                  </p:childTnLst>
                                </p:cTn>
                              </p:par>
                            </p:childTnLst>
                          </p:cTn>
                        </p:par>
                        <p:par>
                          <p:cTn id="96" fill="hold">
                            <p:stCondLst>
                              <p:cond delay="5500"/>
                            </p:stCondLst>
                            <p:childTnLst>
                              <p:par>
                                <p:cTn id="97" presetID="22" presetClass="entr" presetSubtype="4" fill="hold" nodeType="afterEffect">
                                  <p:stCondLst>
                                    <p:cond delay="0"/>
                                  </p:stCondLst>
                                  <p:childTnLst>
                                    <p:set>
                                      <p:cBhvr>
                                        <p:cTn id="98" dur="1" fill="hold">
                                          <p:stCondLst>
                                            <p:cond delay="0"/>
                                          </p:stCondLst>
                                        </p:cTn>
                                        <p:tgtEl>
                                          <p:spTgt spid="16"/>
                                        </p:tgtEl>
                                        <p:attrNameLst>
                                          <p:attrName>style.visibility</p:attrName>
                                        </p:attrNameLst>
                                      </p:cBhvr>
                                      <p:to>
                                        <p:strVal val="visible"/>
                                      </p:to>
                                    </p:set>
                                    <p:animEffect transition="in" filter="wipe(down)">
                                      <p:cBhvr>
                                        <p:cTn id="99" dur="1000"/>
                                        <p:tgtEl>
                                          <p:spTgt spid="16"/>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41"/>
                                        </p:tgtEl>
                                        <p:attrNameLst>
                                          <p:attrName>style.visibility</p:attrName>
                                        </p:attrNameLst>
                                      </p:cBhvr>
                                      <p:to>
                                        <p:strVal val="visible"/>
                                      </p:to>
                                    </p:set>
                                    <p:animEffect transition="in" filter="wipe(left)">
                                      <p:cBhvr>
                                        <p:cTn id="104" dur="1000"/>
                                        <p:tgtEl>
                                          <p:spTgt spid="41"/>
                                        </p:tgtEl>
                                      </p:cBhvr>
                                    </p:animEffect>
                                  </p:childTnLst>
                                </p:cTn>
                              </p:par>
                            </p:childTnLst>
                          </p:cTn>
                        </p:par>
                        <p:par>
                          <p:cTn id="105" fill="hold">
                            <p:stCondLst>
                              <p:cond delay="1000"/>
                            </p:stCondLst>
                            <p:childTnLst>
                              <p:par>
                                <p:cTn id="106" presetID="22" presetClass="entr" presetSubtype="2" fill="hold" nodeType="afterEffect">
                                  <p:stCondLst>
                                    <p:cond delay="500"/>
                                  </p:stCondLst>
                                  <p:childTnLst>
                                    <p:set>
                                      <p:cBhvr>
                                        <p:cTn id="107" dur="1" fill="hold">
                                          <p:stCondLst>
                                            <p:cond delay="0"/>
                                          </p:stCondLst>
                                        </p:cTn>
                                        <p:tgtEl>
                                          <p:spTgt spid="13"/>
                                        </p:tgtEl>
                                        <p:attrNameLst>
                                          <p:attrName>style.visibility</p:attrName>
                                        </p:attrNameLst>
                                      </p:cBhvr>
                                      <p:to>
                                        <p:strVal val="visible"/>
                                      </p:to>
                                    </p:set>
                                    <p:animEffect transition="in" filter="wipe(right)">
                                      <p:cBhvr>
                                        <p:cTn id="108" dur="1000"/>
                                        <p:tgtEl>
                                          <p:spTgt spid="13"/>
                                        </p:tgtEl>
                                      </p:cBhvr>
                                    </p:animEffect>
                                  </p:childTnLst>
                                </p:cTn>
                              </p:par>
                            </p:childTnLst>
                          </p:cTn>
                        </p:par>
                        <p:par>
                          <p:cTn id="109" fill="hold">
                            <p:stCondLst>
                              <p:cond delay="2500"/>
                            </p:stCondLst>
                            <p:childTnLst>
                              <p:par>
                                <p:cTn id="110" presetID="22" presetClass="entr" presetSubtype="2" fill="hold" nodeType="afterEffect">
                                  <p:stCondLst>
                                    <p:cond delay="500"/>
                                  </p:stCondLst>
                                  <p:childTnLst>
                                    <p:set>
                                      <p:cBhvr>
                                        <p:cTn id="111" dur="1" fill="hold">
                                          <p:stCondLst>
                                            <p:cond delay="0"/>
                                          </p:stCondLst>
                                        </p:cTn>
                                        <p:tgtEl>
                                          <p:spTgt spid="14"/>
                                        </p:tgtEl>
                                        <p:attrNameLst>
                                          <p:attrName>style.visibility</p:attrName>
                                        </p:attrNameLst>
                                      </p:cBhvr>
                                      <p:to>
                                        <p:strVal val="visible"/>
                                      </p:to>
                                    </p:set>
                                    <p:animEffect transition="in" filter="wipe(right)">
                                      <p:cBhvr>
                                        <p:cTn id="11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9" grpId="0" animBg="1"/>
      <p:bldP spid="19" grpId="1" animBg="1"/>
      <p:bldP spid="19" grpId="2" animBg="1"/>
      <p:bldP spid="19" grpId="3" animBg="1"/>
      <p:bldP spid="19" grpId="4" animBg="1"/>
      <p:bldP spid="19" grpId="5" animBg="1"/>
      <p:bldP spid="7" grpId="0" animBg="1"/>
      <p:bldP spid="10" grpId="0" animBg="1"/>
      <p:bldP spid="15" grpId="0" animBg="1"/>
      <p:bldP spid="11" grpId="0" animBg="1"/>
      <p:bldP spid="18" grpId="0" animBg="1"/>
      <p:bldP spid="17" grpId="0" animBg="1"/>
      <p:bldP spid="17" grpId="1" animBg="1"/>
      <p:bldP spid="17" grpId="2" animBg="1"/>
      <p:bldP spid="17" grpId="3" animBg="1"/>
      <p:bldP spid="17" grpId="4" animBg="1"/>
      <p:bldP spid="24" grpId="0" animBg="1"/>
      <p:bldP spid="25" grpId="0" animBg="1"/>
      <p:bldP spid="41" grpId="0" animBg="1"/>
      <p:bldP spid="42" grpId="0" animBg="1"/>
      <p:bldP spid="44" grpId="0" animBg="1"/>
      <p:bldP spid="39" grpId="0" animBg="1"/>
      <p:bldP spid="3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lang="ja-JP" altLang="en-US" dirty="0"/>
              <a:t>最二判平</a:t>
            </a:r>
            <a:r>
              <a:rPr lang="en-US" altLang="ja-JP" dirty="0"/>
              <a:t>8</a:t>
            </a:r>
            <a:r>
              <a:rPr lang="ja-JP" altLang="en-US" dirty="0"/>
              <a:t>・</a:t>
            </a:r>
            <a:r>
              <a:rPr lang="en-US" altLang="ja-JP" dirty="0"/>
              <a:t>4</a:t>
            </a:r>
            <a:r>
              <a:rPr lang="ja-JP" altLang="en-US" dirty="0"/>
              <a:t>・</a:t>
            </a:r>
            <a:r>
              <a:rPr lang="en-US" altLang="ja-JP" dirty="0"/>
              <a:t>26 </a:t>
            </a:r>
            <a:r>
              <a:rPr lang="ja-JP" altLang="en-US" dirty="0"/>
              <a:t>民集</a:t>
            </a:r>
            <a:r>
              <a:rPr lang="en-US" altLang="ja-JP" dirty="0"/>
              <a:t>50</a:t>
            </a:r>
            <a:r>
              <a:rPr lang="ja-JP" altLang="en-US" dirty="0"/>
              <a:t>巻</a:t>
            </a:r>
            <a:r>
              <a:rPr lang="en-US" altLang="ja-JP" dirty="0"/>
              <a:t>5</a:t>
            </a:r>
            <a:r>
              <a:rPr lang="ja-JP" altLang="en-US" dirty="0"/>
              <a:t>号</a:t>
            </a:r>
            <a:r>
              <a:rPr lang="en-US" altLang="ja-JP" dirty="0"/>
              <a:t>1267</a:t>
            </a:r>
            <a:r>
              <a:rPr lang="ja-JP" altLang="en-US" dirty="0" smtClean="0"/>
              <a:t>頁（</a:t>
            </a:r>
            <a:r>
              <a:rPr lang="en-US" altLang="ja-JP" dirty="0" smtClean="0"/>
              <a:t>1/10</a:t>
            </a:r>
            <a:r>
              <a:rPr lang="ja-JP" altLang="en-US" dirty="0" smtClean="0"/>
              <a:t>）第三者</a:t>
            </a:r>
            <a:r>
              <a:rPr lang="ja-JP" altLang="en-US" dirty="0"/>
              <a:t>異議</a:t>
            </a:r>
            <a:r>
              <a:rPr lang="ja-JP" altLang="en-US" dirty="0" smtClean="0"/>
              <a:t>事件</a:t>
            </a:r>
            <a:endParaRPr kumimoji="1" lang="ja-JP" altLang="en-US" dirty="0"/>
          </a:p>
        </p:txBody>
      </p:sp>
      <p:sp>
        <p:nvSpPr>
          <p:cNvPr id="7" name="コンテンツ プレースホルダー 6"/>
          <p:cNvSpPr>
            <a:spLocks noGrp="1"/>
          </p:cNvSpPr>
          <p:nvPr>
            <p:ph idx="1"/>
          </p:nvPr>
        </p:nvSpPr>
        <p:spPr/>
        <p:txBody>
          <a:bodyPr>
            <a:noAutofit/>
          </a:bodyPr>
          <a:lstStyle/>
          <a:p>
            <a:r>
              <a:rPr lang="ja-JP" altLang="en-US" sz="2400" dirty="0" smtClean="0"/>
              <a:t>事実関係と判旨</a:t>
            </a:r>
            <a:endParaRPr lang="en-US" altLang="ja-JP" sz="2400" dirty="0" smtClean="0"/>
          </a:p>
          <a:p>
            <a:pPr lvl="1"/>
            <a:r>
              <a:rPr lang="ja-JP" altLang="en-US" sz="1800" b="1" dirty="0"/>
              <a:t>１．</a:t>
            </a:r>
            <a:r>
              <a:rPr lang="ja-JP" altLang="en-US" sz="1800" dirty="0"/>
              <a:t>振込依頼人</a:t>
            </a:r>
            <a:r>
              <a:rPr lang="en-US" altLang="ja-JP" sz="1800" dirty="0"/>
              <a:t>X</a:t>
            </a:r>
            <a:r>
              <a:rPr lang="ja-JP" altLang="en-US" sz="1800" dirty="0"/>
              <a:t>の真意は，</a:t>
            </a:r>
            <a:r>
              <a:rPr lang="en-US" altLang="ja-JP" sz="1800" dirty="0"/>
              <a:t>A</a:t>
            </a:r>
            <a:r>
              <a:rPr lang="ja-JP" altLang="en-US" sz="1800" dirty="0"/>
              <a:t>銀行甲支店に対して，</a:t>
            </a:r>
            <a:r>
              <a:rPr lang="en-US" altLang="ja-JP" sz="1800" dirty="0"/>
              <a:t>B</a:t>
            </a:r>
            <a:r>
              <a:rPr lang="ja-JP" altLang="en-US" sz="1800" dirty="0"/>
              <a:t>（株式会社・東辰（トウシン））の取引銀行（</a:t>
            </a:r>
            <a:r>
              <a:rPr lang="en-US" altLang="ja-JP" sz="1800" dirty="0"/>
              <a:t>D</a:t>
            </a:r>
            <a:r>
              <a:rPr lang="ja-JP" altLang="en-US" sz="1800" dirty="0"/>
              <a:t>銀行）の普通預金口座に振込みを依頼するつもりで</a:t>
            </a:r>
            <a:r>
              <a:rPr lang="ja-JP" altLang="en-US" sz="1800" dirty="0" smtClean="0"/>
              <a:t>あった。</a:t>
            </a:r>
            <a:endParaRPr lang="en-US" altLang="ja-JP" sz="1800" dirty="0" smtClean="0"/>
          </a:p>
          <a:p>
            <a:pPr lvl="2"/>
            <a:r>
              <a:rPr lang="ja-JP" altLang="en-US" sz="1800" dirty="0"/>
              <a:t>ところが，</a:t>
            </a:r>
            <a:r>
              <a:rPr lang="ja-JP" altLang="en-US" sz="1800" dirty="0" smtClean="0"/>
              <a:t>以前</a:t>
            </a:r>
            <a:r>
              <a:rPr lang="ja-JP" altLang="en-US" sz="1800" dirty="0"/>
              <a:t>取引のあったカタカナ名が同じ振込先</a:t>
            </a:r>
            <a:r>
              <a:rPr lang="en-US" altLang="ja-JP" sz="1800" dirty="0"/>
              <a:t>C</a:t>
            </a:r>
            <a:r>
              <a:rPr lang="ja-JP" altLang="en-US" sz="1800" dirty="0"/>
              <a:t>（株式会社・透信</a:t>
            </a:r>
            <a:r>
              <a:rPr lang="en-US" altLang="ja-JP" sz="1800" dirty="0"/>
              <a:t>A(</a:t>
            </a:r>
            <a:r>
              <a:rPr lang="ja-JP" altLang="en-US" sz="1800" dirty="0"/>
              <a:t>トウシン</a:t>
            </a:r>
            <a:r>
              <a:rPr lang="en-US" altLang="ja-JP" sz="1800" dirty="0"/>
              <a:t>)</a:t>
            </a:r>
            <a:r>
              <a:rPr lang="ja-JP" altLang="en-US" sz="1800" dirty="0"/>
              <a:t>）と</a:t>
            </a:r>
            <a:r>
              <a:rPr lang="ja-JP" altLang="en-US" sz="1800" dirty="0" smtClean="0"/>
              <a:t>間違えて</a:t>
            </a:r>
            <a:r>
              <a:rPr lang="ja-JP" altLang="en-US" sz="1800" dirty="0"/>
              <a:t>振込依頼を</a:t>
            </a:r>
            <a:r>
              <a:rPr lang="ja-JP" altLang="en-US" sz="1800" dirty="0" smtClean="0"/>
              <a:t>したため，</a:t>
            </a:r>
            <a:r>
              <a:rPr lang="en-US" altLang="ja-JP" sz="1800" dirty="0" smtClean="0"/>
              <a:t>X</a:t>
            </a:r>
            <a:r>
              <a:rPr lang="ja-JP" altLang="en-US" sz="1800" dirty="0"/>
              <a:t>から</a:t>
            </a:r>
            <a:r>
              <a:rPr lang="en-US" altLang="ja-JP" sz="1800" dirty="0"/>
              <a:t>C</a:t>
            </a:r>
            <a:r>
              <a:rPr lang="ja-JP" altLang="en-US" sz="1800" dirty="0"/>
              <a:t>の取引銀行（</a:t>
            </a:r>
            <a:r>
              <a:rPr lang="en-US" altLang="ja-JP" sz="1800" dirty="0"/>
              <a:t>A</a:t>
            </a:r>
            <a:r>
              <a:rPr lang="ja-JP" altLang="en-US" sz="1800" dirty="0"/>
              <a:t>銀行乙支点）の普通預金口座に振込みが</a:t>
            </a:r>
            <a:r>
              <a:rPr lang="ja-JP" altLang="en-US" sz="1800" dirty="0" smtClean="0"/>
              <a:t>あった。</a:t>
            </a:r>
            <a:endParaRPr lang="en-US" altLang="ja-JP" sz="1800" dirty="0" smtClean="0"/>
          </a:p>
          <a:p>
            <a:pPr lvl="2"/>
            <a:r>
              <a:rPr lang="ja-JP" altLang="en-US" sz="1800" dirty="0"/>
              <a:t>この</a:t>
            </a:r>
            <a:r>
              <a:rPr lang="ja-JP" altLang="en-US" sz="1800" dirty="0" smtClean="0"/>
              <a:t>ような</a:t>
            </a:r>
            <a:r>
              <a:rPr lang="ja-JP" altLang="en-US" sz="1800" dirty="0"/>
              <a:t>場合には，たとえ，両者の間に</a:t>
            </a:r>
            <a:r>
              <a:rPr lang="ja-JP" altLang="en-US" sz="1800" b="1" dirty="0">
                <a:solidFill>
                  <a:srgbClr val="C00000"/>
                </a:solidFill>
              </a:rPr>
              <a:t>振込みの原因となる法律関係が存在しない場合であっても，受取人と銀行との間に，振込金額相当の普通預金契約が成立する</a:t>
            </a:r>
            <a:r>
              <a:rPr lang="ja-JP" altLang="en-US" sz="1800" b="1" dirty="0" smtClean="0">
                <a:solidFill>
                  <a:srgbClr val="C00000"/>
                </a:solidFill>
              </a:rPr>
              <a:t>。</a:t>
            </a:r>
            <a:endParaRPr lang="en-US" altLang="ja-JP" sz="1800" b="1" dirty="0" smtClean="0">
              <a:solidFill>
                <a:srgbClr val="C00000"/>
              </a:solidFill>
            </a:endParaRPr>
          </a:p>
          <a:p>
            <a:pPr lvl="1"/>
            <a:r>
              <a:rPr lang="ja-JP" altLang="en-US" sz="1800" b="1" dirty="0"/>
              <a:t>２．</a:t>
            </a:r>
            <a:r>
              <a:rPr lang="ja-JP" altLang="en-US" sz="1800" dirty="0"/>
              <a:t>誤振込を依頼した</a:t>
            </a:r>
            <a:r>
              <a:rPr lang="en-US" altLang="ja-JP" sz="1800" dirty="0"/>
              <a:t>X</a:t>
            </a:r>
            <a:r>
              <a:rPr lang="ja-JP" altLang="en-US" sz="1800" dirty="0"/>
              <a:t>は，誤振込を受けた</a:t>
            </a:r>
            <a:r>
              <a:rPr lang="en-US" altLang="ja-JP" sz="1800" dirty="0"/>
              <a:t>C</a:t>
            </a:r>
            <a:r>
              <a:rPr lang="ja-JP" altLang="en-US" sz="1800" dirty="0"/>
              <a:t>に対して，不当利得に基づく返還請求権を有するに</a:t>
            </a:r>
            <a:r>
              <a:rPr lang="ja-JP" altLang="en-US" sz="1800" dirty="0" smtClean="0"/>
              <a:t>過ぎない。</a:t>
            </a:r>
            <a:endParaRPr lang="en-US" altLang="ja-JP" sz="1800" dirty="0" smtClean="0"/>
          </a:p>
          <a:p>
            <a:pPr lvl="2"/>
            <a:r>
              <a:rPr lang="ja-JP" altLang="en-US" sz="1800" dirty="0"/>
              <a:t>したがって，</a:t>
            </a:r>
            <a:r>
              <a:rPr lang="en-US" altLang="ja-JP" sz="1800" dirty="0" smtClean="0"/>
              <a:t>C</a:t>
            </a:r>
            <a:r>
              <a:rPr lang="ja-JP" altLang="en-US" sz="1800" dirty="0"/>
              <a:t>の債権者が</a:t>
            </a:r>
            <a:r>
              <a:rPr lang="en-US" altLang="ja-JP" sz="1800" dirty="0"/>
              <a:t>C</a:t>
            </a:r>
            <a:r>
              <a:rPr lang="ja-JP" altLang="en-US" sz="1800" dirty="0"/>
              <a:t>の預金債権を差し押さえた場合には，これに対して第三者異議の訴えを提起して強制執行を排除することはできない。</a:t>
            </a:r>
            <a:endParaRPr kumimoji="1" lang="ja-JP" altLang="en-US" sz="1800" dirty="0"/>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13</a:t>
            </a:fld>
            <a:endParaRPr kumimoji="1" lang="ja-JP" altLang="en-US" dirty="0"/>
          </a:p>
        </p:txBody>
      </p:sp>
    </p:spTree>
    <p:extLst>
      <p:ext uri="{BB962C8B-B14F-4D97-AF65-F5344CB8AC3E}">
        <p14:creationId xmlns:p14="http://schemas.microsoft.com/office/powerpoint/2010/main" val="34232537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2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2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up)">
                                      <p:cBhvr>
                                        <p:cTn id="17" dur="20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up)">
                                      <p:cBhvr>
                                        <p:cTn id="22" dur="1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up)">
                                      <p:cBhvr>
                                        <p:cTn id="27" dur="175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lang="ja-JP" altLang="en-US" dirty="0"/>
              <a:t>最二判平</a:t>
            </a:r>
            <a:r>
              <a:rPr lang="en-US" altLang="ja-JP" dirty="0"/>
              <a:t>8</a:t>
            </a:r>
            <a:r>
              <a:rPr lang="ja-JP" altLang="en-US" dirty="0"/>
              <a:t>・</a:t>
            </a:r>
            <a:r>
              <a:rPr lang="en-US" altLang="ja-JP" dirty="0"/>
              <a:t>4</a:t>
            </a:r>
            <a:r>
              <a:rPr lang="ja-JP" altLang="en-US" dirty="0"/>
              <a:t>・</a:t>
            </a:r>
            <a:r>
              <a:rPr lang="en-US" altLang="ja-JP" dirty="0"/>
              <a:t>26 </a:t>
            </a:r>
            <a:r>
              <a:rPr lang="ja-JP" altLang="en-US" dirty="0"/>
              <a:t>民集</a:t>
            </a:r>
            <a:r>
              <a:rPr lang="en-US" altLang="ja-JP" dirty="0"/>
              <a:t>50</a:t>
            </a:r>
            <a:r>
              <a:rPr lang="ja-JP" altLang="en-US" dirty="0"/>
              <a:t>巻</a:t>
            </a:r>
            <a:r>
              <a:rPr lang="en-US" altLang="ja-JP" dirty="0"/>
              <a:t>5</a:t>
            </a:r>
            <a:r>
              <a:rPr lang="ja-JP" altLang="en-US" dirty="0"/>
              <a:t>号</a:t>
            </a:r>
            <a:r>
              <a:rPr lang="en-US" altLang="ja-JP" dirty="0"/>
              <a:t>1267</a:t>
            </a:r>
            <a:r>
              <a:rPr lang="ja-JP" altLang="en-US" dirty="0" smtClean="0"/>
              <a:t>頁（</a:t>
            </a:r>
            <a:r>
              <a:rPr lang="en-US" altLang="ja-JP" dirty="0" smtClean="0"/>
              <a:t>2/10</a:t>
            </a:r>
            <a:r>
              <a:rPr lang="ja-JP" altLang="en-US" dirty="0" smtClean="0"/>
              <a:t>） 第一審判決</a:t>
            </a:r>
            <a:r>
              <a:rPr lang="en-US" altLang="ja-JP" dirty="0" smtClean="0"/>
              <a:t>(</a:t>
            </a:r>
            <a:r>
              <a:rPr lang="ja-JP" altLang="en-US" dirty="0" smtClean="0"/>
              <a:t>請求認容）</a:t>
            </a:r>
            <a:endParaRPr kumimoji="1" lang="ja-JP" altLang="en-US" dirty="0"/>
          </a:p>
        </p:txBody>
      </p:sp>
      <p:sp>
        <p:nvSpPr>
          <p:cNvPr id="7" name="コンテンツ プレースホルダー 6"/>
          <p:cNvSpPr>
            <a:spLocks noGrp="1"/>
          </p:cNvSpPr>
          <p:nvPr>
            <p:ph idx="1"/>
          </p:nvPr>
        </p:nvSpPr>
        <p:spPr/>
        <p:txBody>
          <a:bodyPr>
            <a:noAutofit/>
          </a:bodyPr>
          <a:lstStyle/>
          <a:p>
            <a:r>
              <a:rPr lang="ja-JP" altLang="en-US" sz="2400" dirty="0"/>
              <a:t>東京地判平</a:t>
            </a:r>
            <a:r>
              <a:rPr lang="en-US" altLang="ja-JP" sz="2400" dirty="0"/>
              <a:t>2</a:t>
            </a:r>
            <a:r>
              <a:rPr lang="ja-JP" altLang="en-US" sz="2400" dirty="0"/>
              <a:t>・</a:t>
            </a:r>
            <a:r>
              <a:rPr lang="en-US" altLang="ja-JP" sz="2400" dirty="0"/>
              <a:t>10</a:t>
            </a:r>
            <a:r>
              <a:rPr lang="ja-JP" altLang="en-US" sz="2400" dirty="0"/>
              <a:t>・</a:t>
            </a:r>
            <a:r>
              <a:rPr lang="en-US" altLang="ja-JP" sz="2400" dirty="0" smtClean="0"/>
              <a:t>25</a:t>
            </a:r>
            <a:r>
              <a:rPr lang="ja-JP" altLang="en-US" sz="2400" dirty="0" smtClean="0"/>
              <a:t>の判旨</a:t>
            </a:r>
            <a:endParaRPr lang="en-US" altLang="ja-JP" sz="2400" dirty="0" smtClean="0"/>
          </a:p>
          <a:p>
            <a:pPr lvl="1"/>
            <a:r>
              <a:rPr lang="ja-JP" altLang="en-US" sz="1800" b="1" dirty="0" smtClean="0"/>
              <a:t>１．</a:t>
            </a:r>
            <a:r>
              <a:rPr lang="ja-JP" altLang="en-US" sz="1800" dirty="0" smtClean="0"/>
              <a:t>振込</a:t>
            </a:r>
            <a:r>
              <a:rPr lang="ja-JP" altLang="en-US" sz="1800" dirty="0"/>
              <a:t>における</a:t>
            </a:r>
            <a:r>
              <a:rPr lang="ja-JP" altLang="en-US" sz="1800" b="1" dirty="0">
                <a:solidFill>
                  <a:srgbClr val="C00000"/>
                </a:solidFill>
              </a:rPr>
              <a:t>受取人と被仕向銀行との関係</a:t>
            </a:r>
            <a:r>
              <a:rPr lang="ja-JP" altLang="en-US" sz="1800" dirty="0"/>
              <a:t>は，</a:t>
            </a:r>
            <a:r>
              <a:rPr lang="ja-JP" altLang="en-US" sz="1800" dirty="0" smtClean="0"/>
              <a:t>両者間の</a:t>
            </a:r>
            <a:r>
              <a:rPr lang="ja-JP" altLang="en-US" sz="1800" dirty="0"/>
              <a:t>預金契約により，あらかじめ包括的に，被仕向銀行が為替による振込金等の受入れを承諾</a:t>
            </a:r>
            <a:r>
              <a:rPr lang="ja-JP" altLang="en-US" sz="1800" dirty="0" smtClean="0"/>
              <a:t>している。</a:t>
            </a:r>
            <a:endParaRPr lang="en-US" altLang="ja-JP" sz="1800" dirty="0" smtClean="0"/>
          </a:p>
          <a:p>
            <a:pPr lvl="2"/>
            <a:r>
              <a:rPr lang="ja-JP" altLang="en-US" sz="1800" dirty="0" smtClean="0"/>
              <a:t>そして，受入れ</a:t>
            </a:r>
            <a:r>
              <a:rPr lang="ja-JP" altLang="en-US" sz="1800" dirty="0"/>
              <a:t>の都度当該振込金を受取人のため，その預金口座に入金し，かつ，受取人もこの入金の受入れを承諾してこれについて預金債権を成立させる意思表示をしているもの</a:t>
            </a:r>
            <a:r>
              <a:rPr lang="ja-JP" altLang="en-US" sz="1800" dirty="0" smtClean="0"/>
              <a:t>である。</a:t>
            </a:r>
            <a:endParaRPr lang="en-US" altLang="ja-JP" sz="1800" dirty="0" smtClean="0"/>
          </a:p>
          <a:p>
            <a:pPr lvl="2"/>
            <a:r>
              <a:rPr lang="ja-JP" altLang="en-US" sz="1800" dirty="0" smtClean="0"/>
              <a:t>この契約</a:t>
            </a:r>
            <a:r>
              <a:rPr lang="ja-JP" altLang="en-US" sz="1800" dirty="0"/>
              <a:t>は，</a:t>
            </a:r>
            <a:r>
              <a:rPr lang="ja-JP" altLang="en-US" sz="1800" b="1" dirty="0">
                <a:solidFill>
                  <a:srgbClr val="C00000"/>
                </a:solidFill>
              </a:rPr>
              <a:t>準委任契約と消費寄託契約の複合的契約</a:t>
            </a:r>
            <a:r>
              <a:rPr lang="ja-JP" altLang="en-US" sz="1800" dirty="0"/>
              <a:t>であると解される</a:t>
            </a:r>
            <a:r>
              <a:rPr lang="ja-JP" altLang="en-US" sz="1800" dirty="0" smtClean="0"/>
              <a:t>。</a:t>
            </a:r>
            <a:endParaRPr lang="en-US" altLang="ja-JP" sz="1800" dirty="0" smtClean="0"/>
          </a:p>
          <a:p>
            <a:pPr lvl="1"/>
            <a:r>
              <a:rPr lang="ja-JP" altLang="en-US" sz="1800" b="1" dirty="0" smtClean="0"/>
              <a:t>２．</a:t>
            </a:r>
            <a:r>
              <a:rPr lang="ja-JP" altLang="en-US" sz="1800" dirty="0" smtClean="0"/>
              <a:t>ここ</a:t>
            </a:r>
            <a:r>
              <a:rPr lang="ja-JP" altLang="en-US" sz="1800" dirty="0"/>
              <a:t>で，両者が，預金債権を成立させることにつき事前に合意しているものは，受取人と</a:t>
            </a:r>
            <a:r>
              <a:rPr lang="ja-JP" altLang="en-US" sz="1800" dirty="0" smtClean="0"/>
              <a:t>の間で</a:t>
            </a:r>
            <a:r>
              <a:rPr lang="ja-JP" altLang="en-US" sz="1800" dirty="0"/>
              <a:t>取引上の原因関係のある者の振込依頼に基づき仕向銀行から振り込まれてきた振込金等に限られると解するのが相当である</a:t>
            </a:r>
            <a:r>
              <a:rPr lang="ja-JP" altLang="en-US" sz="1800" dirty="0" smtClean="0"/>
              <a:t>。</a:t>
            </a:r>
            <a:endParaRPr lang="en-US" altLang="ja-JP" sz="1800" dirty="0" smtClean="0"/>
          </a:p>
          <a:p>
            <a:pPr lvl="1"/>
            <a:r>
              <a:rPr lang="ja-JP" altLang="en-US" sz="1800" b="1" dirty="0"/>
              <a:t>３．</a:t>
            </a:r>
            <a:r>
              <a:rPr lang="ja-JP" altLang="en-US" sz="1800" dirty="0" smtClean="0"/>
              <a:t>本件</a:t>
            </a:r>
            <a:r>
              <a:rPr lang="ja-JP" altLang="en-US" sz="1800" dirty="0"/>
              <a:t>では，原告と「透信」と</a:t>
            </a:r>
            <a:r>
              <a:rPr lang="ja-JP" altLang="en-US" sz="1800" dirty="0" smtClean="0"/>
              <a:t>の間に</a:t>
            </a:r>
            <a:r>
              <a:rPr lang="ja-JP" altLang="en-US" sz="1800" dirty="0"/>
              <a:t>右取引</a:t>
            </a:r>
            <a:r>
              <a:rPr lang="ja-JP" altLang="en-US" sz="1800" b="1" dirty="0">
                <a:solidFill>
                  <a:schemeClr val="accent1">
                    <a:lumMod val="50000"/>
                  </a:schemeClr>
                </a:solidFill>
              </a:rPr>
              <a:t>上の</a:t>
            </a:r>
            <a:r>
              <a:rPr lang="ja-JP" altLang="en-US" sz="1800" b="1" dirty="0" smtClean="0">
                <a:solidFill>
                  <a:schemeClr val="accent1">
                    <a:lumMod val="50000"/>
                  </a:schemeClr>
                </a:solidFill>
              </a:rPr>
              <a:t>原因関係がない</a:t>
            </a:r>
            <a:r>
              <a:rPr lang="ja-JP" altLang="en-US" sz="1800" b="1" dirty="0">
                <a:solidFill>
                  <a:schemeClr val="accent1">
                    <a:lumMod val="50000"/>
                  </a:schemeClr>
                </a:solidFill>
              </a:rPr>
              <a:t>ことは明らかであるから，本件振込金について原告と前記銀行との間では預金契約は締結されていない。</a:t>
            </a:r>
            <a:endParaRPr lang="en-US" altLang="ja-JP" sz="1800" b="1" dirty="0" smtClean="0">
              <a:solidFill>
                <a:schemeClr val="accent1">
                  <a:lumMod val="50000"/>
                </a:schemeClr>
              </a:solidFill>
            </a:endParaRPr>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14</a:t>
            </a:fld>
            <a:endParaRPr kumimoji="1" lang="ja-JP" altLang="en-US" dirty="0"/>
          </a:p>
        </p:txBody>
      </p:sp>
    </p:spTree>
    <p:extLst>
      <p:ext uri="{BB962C8B-B14F-4D97-AF65-F5344CB8AC3E}">
        <p14:creationId xmlns:p14="http://schemas.microsoft.com/office/powerpoint/2010/main" val="3591474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175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2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up)">
                                      <p:cBhvr>
                                        <p:cTn id="17" dur="10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up)">
                                      <p:cBhvr>
                                        <p:cTn id="22" dur="20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up)">
                                      <p:cBhvr>
                                        <p:cTn id="27" dur="175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lang="ja-JP" altLang="en-US" dirty="0"/>
              <a:t>最二判平</a:t>
            </a:r>
            <a:r>
              <a:rPr lang="en-US" altLang="ja-JP" dirty="0"/>
              <a:t>8</a:t>
            </a:r>
            <a:r>
              <a:rPr lang="ja-JP" altLang="en-US" dirty="0"/>
              <a:t>・</a:t>
            </a:r>
            <a:r>
              <a:rPr lang="en-US" altLang="ja-JP" dirty="0"/>
              <a:t>4</a:t>
            </a:r>
            <a:r>
              <a:rPr lang="ja-JP" altLang="en-US" dirty="0"/>
              <a:t>・</a:t>
            </a:r>
            <a:r>
              <a:rPr lang="en-US" altLang="ja-JP" dirty="0"/>
              <a:t>26 </a:t>
            </a:r>
            <a:r>
              <a:rPr lang="ja-JP" altLang="en-US" dirty="0"/>
              <a:t>民集</a:t>
            </a:r>
            <a:r>
              <a:rPr lang="en-US" altLang="ja-JP" dirty="0"/>
              <a:t>50</a:t>
            </a:r>
            <a:r>
              <a:rPr lang="ja-JP" altLang="en-US" dirty="0"/>
              <a:t>巻</a:t>
            </a:r>
            <a:r>
              <a:rPr lang="en-US" altLang="ja-JP" dirty="0"/>
              <a:t>5</a:t>
            </a:r>
            <a:r>
              <a:rPr lang="ja-JP" altLang="en-US" dirty="0"/>
              <a:t>号</a:t>
            </a:r>
            <a:r>
              <a:rPr lang="en-US" altLang="ja-JP" dirty="0"/>
              <a:t>1267</a:t>
            </a:r>
            <a:r>
              <a:rPr lang="ja-JP" altLang="en-US" dirty="0" smtClean="0"/>
              <a:t>頁（</a:t>
            </a:r>
            <a:r>
              <a:rPr lang="en-US" altLang="ja-JP" dirty="0" smtClean="0"/>
              <a:t>3/10</a:t>
            </a:r>
            <a:r>
              <a:rPr lang="ja-JP" altLang="en-US" dirty="0" smtClean="0"/>
              <a:t>） 第二審判決</a:t>
            </a:r>
            <a:r>
              <a:rPr lang="en-US" altLang="ja-JP" dirty="0" smtClean="0"/>
              <a:t>(</a:t>
            </a:r>
            <a:r>
              <a:rPr lang="ja-JP" altLang="en-US" dirty="0" smtClean="0"/>
              <a:t>請求認容）</a:t>
            </a:r>
            <a:endParaRPr kumimoji="1" lang="ja-JP" altLang="en-US" dirty="0"/>
          </a:p>
        </p:txBody>
      </p:sp>
      <p:sp>
        <p:nvSpPr>
          <p:cNvPr id="7" name="コンテンツ プレースホルダー 6"/>
          <p:cNvSpPr>
            <a:spLocks noGrp="1"/>
          </p:cNvSpPr>
          <p:nvPr>
            <p:ph idx="1"/>
          </p:nvPr>
        </p:nvSpPr>
        <p:spPr/>
        <p:txBody>
          <a:bodyPr>
            <a:noAutofit/>
          </a:bodyPr>
          <a:lstStyle/>
          <a:p>
            <a:r>
              <a:rPr lang="ja-JP" altLang="en-US" sz="2400" dirty="0"/>
              <a:t>東京高判平</a:t>
            </a:r>
            <a:r>
              <a:rPr lang="en-US" altLang="ja-JP" sz="2400" dirty="0"/>
              <a:t>3</a:t>
            </a:r>
            <a:r>
              <a:rPr lang="ja-JP" altLang="en-US" sz="2400" dirty="0"/>
              <a:t>・</a:t>
            </a:r>
            <a:r>
              <a:rPr lang="en-US" altLang="ja-JP" sz="2400" dirty="0"/>
              <a:t>11</a:t>
            </a:r>
            <a:r>
              <a:rPr lang="ja-JP" altLang="en-US" sz="2400" dirty="0"/>
              <a:t>・</a:t>
            </a:r>
            <a:r>
              <a:rPr lang="en-US" altLang="ja-JP" sz="2400" dirty="0"/>
              <a:t>28</a:t>
            </a:r>
            <a:r>
              <a:rPr lang="ja-JP" altLang="en-US" sz="2400" dirty="0" smtClean="0"/>
              <a:t>の判旨（控訴棄却，請求認容）</a:t>
            </a:r>
            <a:endParaRPr lang="en-US" altLang="ja-JP" sz="2400" dirty="0" smtClean="0"/>
          </a:p>
          <a:p>
            <a:pPr lvl="1"/>
            <a:r>
              <a:rPr lang="ja-JP" altLang="en-US" sz="1800" b="1" dirty="0" smtClean="0"/>
              <a:t>１． </a:t>
            </a:r>
            <a:r>
              <a:rPr lang="en-US" altLang="ja-JP" sz="1800" dirty="0"/>
              <a:t>X</a:t>
            </a:r>
            <a:r>
              <a:rPr lang="ja-JP" altLang="en-US" sz="1800" dirty="0"/>
              <a:t>は，</a:t>
            </a:r>
            <a:r>
              <a:rPr lang="en-US" altLang="ja-JP" sz="1800" dirty="0"/>
              <a:t>B</a:t>
            </a:r>
            <a:r>
              <a:rPr lang="ja-JP" altLang="en-US" sz="1800" dirty="0"/>
              <a:t>銀行に対し，甲に賃料等を送金する意思で誤って乙への送金手続を依頼</a:t>
            </a:r>
            <a:r>
              <a:rPr lang="ja-JP" altLang="en-US" sz="1800" dirty="0" smtClean="0"/>
              <a:t>しており，</a:t>
            </a:r>
            <a:r>
              <a:rPr lang="ja-JP" altLang="en-US" sz="1800" dirty="0"/>
              <a:t>本件振込依頼に</a:t>
            </a:r>
            <a:r>
              <a:rPr lang="ja-JP" altLang="en-US" sz="1800" dirty="0" smtClean="0"/>
              <a:t>は要素の錯誤</a:t>
            </a:r>
            <a:r>
              <a:rPr lang="ja-JP" altLang="en-US" sz="1800" dirty="0"/>
              <a:t>が</a:t>
            </a:r>
            <a:r>
              <a:rPr lang="ja-JP" altLang="en-US" sz="1800" dirty="0" smtClean="0"/>
              <a:t>あるが，重過失</a:t>
            </a:r>
            <a:r>
              <a:rPr lang="ja-JP" altLang="en-US" sz="1800" dirty="0"/>
              <a:t>がある</a:t>
            </a:r>
            <a:r>
              <a:rPr lang="ja-JP" altLang="en-US" sz="1800" dirty="0" smtClean="0"/>
              <a:t>。</a:t>
            </a:r>
            <a:endParaRPr lang="en-US" altLang="ja-JP" sz="1800" dirty="0" smtClean="0"/>
          </a:p>
          <a:p>
            <a:pPr lvl="1"/>
            <a:r>
              <a:rPr lang="ja-JP" altLang="en-US" sz="1800" b="1" dirty="0" smtClean="0"/>
              <a:t>２．</a:t>
            </a:r>
            <a:r>
              <a:rPr lang="ja-JP" altLang="en-US" sz="1800" dirty="0"/>
              <a:t>振込金について銀行が受取人として指定された者（受取人）の預金口座に入金記帳することにより受取人の預金債権が成立するのは，受取人と銀行との間で締結されている預金契約に基づくものであるところ，振込みが</a:t>
            </a:r>
            <a:r>
              <a:rPr lang="ja-JP" altLang="en-US" sz="1800" b="1" dirty="0">
                <a:solidFill>
                  <a:schemeClr val="accent1">
                    <a:lumMod val="50000"/>
                  </a:schemeClr>
                </a:solidFill>
              </a:rPr>
              <a:t>振込依頼人と受取人との原因関係を決済するための支払手段である</a:t>
            </a:r>
            <a:r>
              <a:rPr lang="ja-JP" altLang="en-US" sz="1800" dirty="0"/>
              <a:t>ことに鑑みると，振込金による預金債権が有効に成立するためには，特段の定めがない限り，基本的には</a:t>
            </a:r>
            <a:r>
              <a:rPr lang="ja-JP" altLang="en-US" sz="1800" b="1" dirty="0">
                <a:solidFill>
                  <a:schemeClr val="accent1">
                    <a:lumMod val="50000"/>
                  </a:schemeClr>
                </a:solidFill>
              </a:rPr>
              <a:t>受取人と振込依頼人との間において当該振込金を受け取る正当な原因関係が存在することを要する</a:t>
            </a:r>
            <a:r>
              <a:rPr lang="ja-JP" altLang="en-US" sz="1800" dirty="0"/>
              <a:t>と解される</a:t>
            </a:r>
            <a:r>
              <a:rPr lang="ja-JP" altLang="en-US" sz="1800" dirty="0" smtClean="0"/>
              <a:t>。</a:t>
            </a:r>
            <a:endParaRPr lang="en-US" altLang="ja-JP" sz="1800" dirty="0" smtClean="0"/>
          </a:p>
          <a:p>
            <a:pPr lvl="1"/>
            <a:r>
              <a:rPr lang="ja-JP" altLang="en-US" sz="1800" b="1" dirty="0" smtClean="0"/>
              <a:t>３．</a:t>
            </a:r>
            <a:r>
              <a:rPr lang="ja-JP" altLang="en-US" sz="1800" dirty="0"/>
              <a:t>そうすると，本件振込みに係る金員の価値は，実質的には</a:t>
            </a:r>
            <a:r>
              <a:rPr lang="en-US" altLang="ja-JP" sz="1800" dirty="0"/>
              <a:t>X</a:t>
            </a:r>
            <a:r>
              <a:rPr lang="ja-JP" altLang="en-US" sz="1800" dirty="0"/>
              <a:t>に帰属して</a:t>
            </a:r>
            <a:r>
              <a:rPr lang="ja-JP" altLang="en-US" sz="1800" dirty="0" smtClean="0"/>
              <a:t>いるべき</a:t>
            </a:r>
            <a:r>
              <a:rPr lang="ja-JP" altLang="en-US" sz="1800" dirty="0"/>
              <a:t>であるのに，外観上存在する本件預金債権に対する差押えにより，これがあたかも</a:t>
            </a:r>
            <a:r>
              <a:rPr lang="en-US" altLang="ja-JP" sz="1800" dirty="0"/>
              <a:t>C</a:t>
            </a:r>
            <a:r>
              <a:rPr lang="ja-JP" altLang="en-US" sz="1800" dirty="0"/>
              <a:t>の責任財産を構成するかのように取り扱われる結果となっているのであるから，</a:t>
            </a:r>
            <a:r>
              <a:rPr lang="en-US" altLang="ja-JP" sz="1800" dirty="0"/>
              <a:t>X</a:t>
            </a:r>
            <a:r>
              <a:rPr lang="ja-JP" altLang="en-US" sz="1800" dirty="0"/>
              <a:t>は，右金銭価値の実質的帰属者たる地位に基づき，本件預金債権に対する差押えの排除を求めることができると解すべきである。</a:t>
            </a:r>
            <a:endParaRPr lang="en-US" altLang="ja-JP" sz="1800" b="1" dirty="0" smtClean="0">
              <a:solidFill>
                <a:schemeClr val="accent1">
                  <a:lumMod val="50000"/>
                </a:schemeClr>
              </a:solidFill>
            </a:endParaRPr>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15</a:t>
            </a:fld>
            <a:endParaRPr kumimoji="1" lang="ja-JP" altLang="en-US" dirty="0"/>
          </a:p>
        </p:txBody>
      </p:sp>
    </p:spTree>
    <p:extLst>
      <p:ext uri="{BB962C8B-B14F-4D97-AF65-F5344CB8AC3E}">
        <p14:creationId xmlns:p14="http://schemas.microsoft.com/office/powerpoint/2010/main" val="900288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175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3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up)">
                                      <p:cBhvr>
                                        <p:cTn id="17"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lang="ja-JP" altLang="en-US" dirty="0"/>
              <a:t>最二判平</a:t>
            </a:r>
            <a:r>
              <a:rPr lang="en-US" altLang="ja-JP" dirty="0"/>
              <a:t>8</a:t>
            </a:r>
            <a:r>
              <a:rPr lang="ja-JP" altLang="en-US" dirty="0"/>
              <a:t>・</a:t>
            </a:r>
            <a:r>
              <a:rPr lang="en-US" altLang="ja-JP" dirty="0"/>
              <a:t>4</a:t>
            </a:r>
            <a:r>
              <a:rPr lang="ja-JP" altLang="en-US" dirty="0"/>
              <a:t>・</a:t>
            </a:r>
            <a:r>
              <a:rPr lang="en-US" altLang="ja-JP" dirty="0"/>
              <a:t>26 </a:t>
            </a:r>
            <a:r>
              <a:rPr lang="ja-JP" altLang="en-US" dirty="0"/>
              <a:t>民集</a:t>
            </a:r>
            <a:r>
              <a:rPr lang="en-US" altLang="ja-JP" dirty="0"/>
              <a:t>50</a:t>
            </a:r>
            <a:r>
              <a:rPr lang="ja-JP" altLang="en-US" dirty="0"/>
              <a:t>巻</a:t>
            </a:r>
            <a:r>
              <a:rPr lang="en-US" altLang="ja-JP" dirty="0"/>
              <a:t>5</a:t>
            </a:r>
            <a:r>
              <a:rPr lang="ja-JP" altLang="en-US" dirty="0"/>
              <a:t>号</a:t>
            </a:r>
            <a:r>
              <a:rPr lang="en-US" altLang="ja-JP" dirty="0"/>
              <a:t>1267</a:t>
            </a:r>
            <a:r>
              <a:rPr lang="ja-JP" altLang="en-US" dirty="0" smtClean="0"/>
              <a:t>頁（</a:t>
            </a:r>
            <a:r>
              <a:rPr lang="en-US" altLang="ja-JP" dirty="0" smtClean="0"/>
              <a:t>4/10</a:t>
            </a:r>
            <a:r>
              <a:rPr lang="ja-JP" altLang="en-US" dirty="0" smtClean="0"/>
              <a:t>） 最高裁の判決理由（</a:t>
            </a:r>
            <a:r>
              <a:rPr lang="en-US" altLang="ja-JP" dirty="0" smtClean="0"/>
              <a:t>1/4</a:t>
            </a:r>
            <a:r>
              <a:rPr lang="ja-JP" altLang="en-US" dirty="0" smtClean="0"/>
              <a:t>）</a:t>
            </a:r>
            <a:endParaRPr kumimoji="1" lang="ja-JP" altLang="en-US" dirty="0"/>
          </a:p>
        </p:txBody>
      </p:sp>
      <p:sp>
        <p:nvSpPr>
          <p:cNvPr id="7" name="コンテンツ プレースホルダー 6"/>
          <p:cNvSpPr>
            <a:spLocks noGrp="1"/>
          </p:cNvSpPr>
          <p:nvPr>
            <p:ph idx="1"/>
          </p:nvPr>
        </p:nvSpPr>
        <p:spPr/>
        <p:txBody>
          <a:bodyPr>
            <a:noAutofit/>
          </a:bodyPr>
          <a:lstStyle/>
          <a:p>
            <a:r>
              <a:rPr lang="ja-JP" altLang="en-US" sz="1800" b="1" dirty="0"/>
              <a:t>１．</a:t>
            </a:r>
            <a:r>
              <a:rPr lang="ja-JP" altLang="en-US" sz="1800" dirty="0"/>
              <a:t>振込依頼人から受取人の銀行の普通預金口座に振込みがあったときは，</a:t>
            </a:r>
            <a:r>
              <a:rPr lang="ja-JP" altLang="en-US" sz="1800" b="1" dirty="0">
                <a:solidFill>
                  <a:srgbClr val="C00000"/>
                </a:solidFill>
              </a:rPr>
              <a:t>振込依頼人と受取人との間に振込みの原因となる法律関係が存在するか否かにかかわらず</a:t>
            </a:r>
            <a:r>
              <a:rPr lang="ja-JP" altLang="en-US" sz="1800" b="1" dirty="0" smtClean="0">
                <a:solidFill>
                  <a:srgbClr val="C00000"/>
                </a:solidFill>
              </a:rPr>
              <a:t>，</a:t>
            </a:r>
            <a:r>
              <a:rPr lang="en-US" altLang="ja-JP" sz="1800" b="1" dirty="0" smtClean="0">
                <a:solidFill>
                  <a:srgbClr val="C00000"/>
                </a:solidFill>
              </a:rPr>
              <a:t/>
            </a:r>
            <a:br>
              <a:rPr lang="en-US" altLang="ja-JP" sz="1800" b="1" dirty="0" smtClean="0">
                <a:solidFill>
                  <a:srgbClr val="C00000"/>
                </a:solidFill>
              </a:rPr>
            </a:br>
            <a:r>
              <a:rPr lang="ja-JP" altLang="en-US" sz="1800" b="1" dirty="0" smtClean="0">
                <a:solidFill>
                  <a:srgbClr val="C00000"/>
                </a:solidFill>
              </a:rPr>
              <a:t>受取人</a:t>
            </a:r>
            <a:r>
              <a:rPr lang="ja-JP" altLang="en-US" sz="1800" b="1" dirty="0">
                <a:solidFill>
                  <a:srgbClr val="C00000"/>
                </a:solidFill>
              </a:rPr>
              <a:t>と銀行との間に振込金額相当の普通預金契約が成立し，受取人が銀行に対して右金額相当の普通預金債権を取得する</a:t>
            </a:r>
            <a:r>
              <a:rPr lang="ja-JP" altLang="en-US" sz="1800" dirty="0"/>
              <a:t>ものと解するのが相当である</a:t>
            </a:r>
            <a:r>
              <a:rPr lang="ja-JP" altLang="en-US" sz="1800" dirty="0" smtClean="0"/>
              <a:t>。</a:t>
            </a:r>
            <a:endParaRPr lang="en-US" altLang="ja-JP" sz="1800" dirty="0" smtClean="0"/>
          </a:p>
          <a:p>
            <a:pPr lvl="1"/>
            <a:r>
              <a:rPr lang="ja-JP" altLang="en-US" sz="1800" dirty="0" smtClean="0"/>
              <a:t>けだし</a:t>
            </a:r>
            <a:r>
              <a:rPr lang="ja-JP" altLang="en-US" sz="1800" dirty="0"/>
              <a:t>，前記普通預金規定には，振込みがあった場合にはこれを預金口座に受け入れるという趣旨の定めがあるだけで</a:t>
            </a:r>
            <a:r>
              <a:rPr lang="ja-JP" altLang="en-US" sz="1800" dirty="0" smtClean="0"/>
              <a:t>，</a:t>
            </a:r>
            <a:endParaRPr lang="en-US" altLang="ja-JP" sz="1800" dirty="0" smtClean="0"/>
          </a:p>
          <a:p>
            <a:pPr lvl="1"/>
            <a:r>
              <a:rPr lang="ja-JP" altLang="en-US" sz="1800" dirty="0" smtClean="0"/>
              <a:t>受取人</a:t>
            </a:r>
            <a:r>
              <a:rPr lang="ja-JP" altLang="en-US" sz="1800" dirty="0"/>
              <a:t>と銀行との間の普通預金契約の成否を振込依頼人と受取人との間の振込みの原因となる法律関係の有無に懸からせていることをうかがわせる定めは置かれていないし</a:t>
            </a:r>
            <a:r>
              <a:rPr lang="ja-JP" altLang="en-US" sz="1800" dirty="0" smtClean="0"/>
              <a:t>，</a:t>
            </a:r>
            <a:endParaRPr lang="en-US" altLang="ja-JP" sz="1800" dirty="0" smtClean="0"/>
          </a:p>
          <a:p>
            <a:pPr lvl="1"/>
            <a:r>
              <a:rPr lang="ja-JP" altLang="en-US" sz="1800" dirty="0" smtClean="0"/>
              <a:t>振込み</a:t>
            </a:r>
            <a:r>
              <a:rPr lang="ja-JP" altLang="en-US" sz="1800" dirty="0"/>
              <a:t>は，銀行間及び銀行店舗間の送金手続を通して安全，安価，迅速に資金を移動する手段であって</a:t>
            </a:r>
            <a:r>
              <a:rPr lang="ja-JP" altLang="en-US" sz="1800" dirty="0" smtClean="0"/>
              <a:t>，</a:t>
            </a:r>
            <a:endParaRPr lang="en-US" altLang="ja-JP" sz="1800" dirty="0" smtClean="0"/>
          </a:p>
          <a:p>
            <a:pPr lvl="1"/>
            <a:r>
              <a:rPr lang="ja-JP" altLang="en-US" sz="1800" dirty="0" smtClean="0"/>
              <a:t>多数</a:t>
            </a:r>
            <a:r>
              <a:rPr lang="ja-JP" altLang="en-US" sz="1800" dirty="0"/>
              <a:t>かつ多額の資金移動を円滑に処理するため，その仲介に当たる銀行が各資金移動の原因となる法律関係の存否，内容等を関知することなくこれを遂行する仕組みが採られているからである</a:t>
            </a:r>
            <a:r>
              <a:rPr lang="ja-JP" altLang="en-US" sz="1800" dirty="0" smtClean="0"/>
              <a:t>。</a:t>
            </a:r>
            <a:endParaRPr lang="en-US" altLang="ja-JP" sz="1400" dirty="0" smtClean="0"/>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16</a:t>
            </a:fld>
            <a:endParaRPr kumimoji="1" lang="ja-JP" altLang="en-US" dirty="0"/>
          </a:p>
        </p:txBody>
      </p:sp>
    </p:spTree>
    <p:extLst>
      <p:ext uri="{BB962C8B-B14F-4D97-AF65-F5344CB8AC3E}">
        <p14:creationId xmlns:p14="http://schemas.microsoft.com/office/powerpoint/2010/main" val="2986747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2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1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175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125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up)">
                                      <p:cBhvr>
                                        <p:cTn id="27"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lang="ja-JP" altLang="en-US" dirty="0"/>
              <a:t>最二判平</a:t>
            </a:r>
            <a:r>
              <a:rPr lang="en-US" altLang="ja-JP" dirty="0"/>
              <a:t>8</a:t>
            </a:r>
            <a:r>
              <a:rPr lang="ja-JP" altLang="en-US" dirty="0"/>
              <a:t>・</a:t>
            </a:r>
            <a:r>
              <a:rPr lang="en-US" altLang="ja-JP" dirty="0"/>
              <a:t>4</a:t>
            </a:r>
            <a:r>
              <a:rPr lang="ja-JP" altLang="en-US" dirty="0"/>
              <a:t>・</a:t>
            </a:r>
            <a:r>
              <a:rPr lang="en-US" altLang="ja-JP" dirty="0"/>
              <a:t>26 </a:t>
            </a:r>
            <a:r>
              <a:rPr lang="ja-JP" altLang="en-US" dirty="0"/>
              <a:t>民集</a:t>
            </a:r>
            <a:r>
              <a:rPr lang="en-US" altLang="ja-JP" dirty="0"/>
              <a:t>50</a:t>
            </a:r>
            <a:r>
              <a:rPr lang="ja-JP" altLang="en-US" dirty="0"/>
              <a:t>巻</a:t>
            </a:r>
            <a:r>
              <a:rPr lang="en-US" altLang="ja-JP" dirty="0"/>
              <a:t>5</a:t>
            </a:r>
            <a:r>
              <a:rPr lang="ja-JP" altLang="en-US" dirty="0"/>
              <a:t>号</a:t>
            </a:r>
            <a:r>
              <a:rPr lang="en-US" altLang="ja-JP" dirty="0"/>
              <a:t>1267</a:t>
            </a:r>
            <a:r>
              <a:rPr lang="ja-JP" altLang="en-US" dirty="0" smtClean="0"/>
              <a:t>頁（</a:t>
            </a:r>
            <a:r>
              <a:rPr lang="en-US" altLang="ja-JP" dirty="0" smtClean="0"/>
              <a:t>5/10</a:t>
            </a:r>
            <a:r>
              <a:rPr lang="ja-JP" altLang="en-US" dirty="0" smtClean="0"/>
              <a:t>） 最高裁の判決理由（</a:t>
            </a:r>
            <a:r>
              <a:rPr lang="en-US" altLang="ja-JP" dirty="0" smtClean="0"/>
              <a:t>2/4</a:t>
            </a:r>
            <a:r>
              <a:rPr lang="ja-JP" altLang="en-US" dirty="0" smtClean="0"/>
              <a:t>）</a:t>
            </a:r>
            <a:endParaRPr kumimoji="1" lang="ja-JP" altLang="en-US" dirty="0"/>
          </a:p>
        </p:txBody>
      </p:sp>
      <p:sp>
        <p:nvSpPr>
          <p:cNvPr id="7" name="コンテンツ プレースホルダー 6"/>
          <p:cNvSpPr>
            <a:spLocks noGrp="1"/>
          </p:cNvSpPr>
          <p:nvPr>
            <p:ph idx="1"/>
          </p:nvPr>
        </p:nvSpPr>
        <p:spPr>
          <a:xfrm>
            <a:off x="457200" y="1639341"/>
            <a:ext cx="8229600" cy="4525963"/>
          </a:xfrm>
        </p:spPr>
        <p:txBody>
          <a:bodyPr>
            <a:noAutofit/>
          </a:bodyPr>
          <a:lstStyle/>
          <a:p>
            <a:r>
              <a:rPr lang="ja-JP" altLang="en-US" sz="2400" b="1" dirty="0"/>
              <a:t>２</a:t>
            </a:r>
            <a:r>
              <a:rPr lang="ja-JP" altLang="en-US" sz="2400" b="1" dirty="0" smtClean="0"/>
              <a:t>．</a:t>
            </a:r>
            <a:r>
              <a:rPr lang="ja-JP" altLang="en-US" sz="2400" dirty="0"/>
              <a:t>また，振込依頼人と受取人との間に振込みの原因となる法律関係が存在しないにかかわらず，振込みによって受取人が振込金額相当の預金債権を取得したときは</a:t>
            </a:r>
            <a:r>
              <a:rPr lang="ja-JP" altLang="en-US" sz="2400" dirty="0" smtClean="0"/>
              <a:t>，</a:t>
            </a:r>
            <a:endParaRPr lang="en-US" altLang="ja-JP" sz="2400" dirty="0" smtClean="0"/>
          </a:p>
          <a:p>
            <a:pPr lvl="1"/>
            <a:r>
              <a:rPr lang="ja-JP" altLang="en-US" sz="2400" dirty="0" smtClean="0">
                <a:solidFill>
                  <a:srgbClr val="C00000"/>
                </a:solidFill>
              </a:rPr>
              <a:t>振込</a:t>
            </a:r>
            <a:r>
              <a:rPr lang="ja-JP" altLang="en-US" sz="2400" dirty="0">
                <a:solidFill>
                  <a:srgbClr val="C00000"/>
                </a:solidFill>
              </a:rPr>
              <a:t>依頼人は，受取人に対し，右同額の不当利得返還請求権を有することがあるにとどまり</a:t>
            </a:r>
            <a:r>
              <a:rPr lang="ja-JP" altLang="en-US" sz="2400" dirty="0" smtClean="0">
                <a:solidFill>
                  <a:srgbClr val="C00000"/>
                </a:solidFill>
              </a:rPr>
              <a:t>，</a:t>
            </a:r>
            <a:endParaRPr lang="en-US" altLang="ja-JP" sz="2400" dirty="0" smtClean="0">
              <a:solidFill>
                <a:srgbClr val="C00000"/>
              </a:solidFill>
            </a:endParaRPr>
          </a:p>
          <a:p>
            <a:pPr lvl="1"/>
            <a:r>
              <a:rPr lang="ja-JP" altLang="en-US" sz="2400" dirty="0" smtClean="0">
                <a:solidFill>
                  <a:srgbClr val="C00000"/>
                </a:solidFill>
              </a:rPr>
              <a:t>右</a:t>
            </a:r>
            <a:r>
              <a:rPr lang="ja-JP" altLang="en-US" sz="2400" dirty="0">
                <a:solidFill>
                  <a:srgbClr val="C00000"/>
                </a:solidFill>
              </a:rPr>
              <a:t>預金債権の譲渡を妨げる権利を取得するわけではない</a:t>
            </a:r>
            <a:r>
              <a:rPr lang="ja-JP" altLang="en-US" sz="2400" dirty="0"/>
              <a:t>から</a:t>
            </a:r>
            <a:r>
              <a:rPr lang="ja-JP" altLang="en-US" sz="2400" dirty="0" smtClean="0"/>
              <a:t>，</a:t>
            </a:r>
            <a:endParaRPr lang="en-US" altLang="ja-JP" sz="2400" dirty="0" smtClean="0"/>
          </a:p>
          <a:p>
            <a:pPr lvl="1"/>
            <a:r>
              <a:rPr lang="ja-JP" altLang="en-US" sz="2400" dirty="0" smtClean="0"/>
              <a:t>受取人</a:t>
            </a:r>
            <a:r>
              <a:rPr lang="ja-JP" altLang="en-US" sz="2400" dirty="0"/>
              <a:t>の債権者がした右預金債権に対する強制執行の不許を求めることはできないというべきである</a:t>
            </a:r>
            <a:r>
              <a:rPr lang="ja-JP" altLang="en-US" sz="2400" dirty="0" smtClean="0"/>
              <a:t>。</a:t>
            </a:r>
            <a:endParaRPr lang="en-US" altLang="ja-JP" sz="2400" dirty="0" smtClean="0"/>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17</a:t>
            </a:fld>
            <a:endParaRPr kumimoji="1" lang="ja-JP" altLang="en-US" dirty="0"/>
          </a:p>
        </p:txBody>
      </p:sp>
    </p:spTree>
    <p:extLst>
      <p:ext uri="{BB962C8B-B14F-4D97-AF65-F5344CB8AC3E}">
        <p14:creationId xmlns:p14="http://schemas.microsoft.com/office/powerpoint/2010/main" val="2197531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1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125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lang="ja-JP" altLang="en-US" dirty="0"/>
              <a:t>最二判平</a:t>
            </a:r>
            <a:r>
              <a:rPr lang="en-US" altLang="ja-JP" dirty="0"/>
              <a:t>8</a:t>
            </a:r>
            <a:r>
              <a:rPr lang="ja-JP" altLang="en-US" dirty="0"/>
              <a:t>・</a:t>
            </a:r>
            <a:r>
              <a:rPr lang="en-US" altLang="ja-JP" dirty="0"/>
              <a:t>4</a:t>
            </a:r>
            <a:r>
              <a:rPr lang="ja-JP" altLang="en-US" dirty="0"/>
              <a:t>・</a:t>
            </a:r>
            <a:r>
              <a:rPr lang="en-US" altLang="ja-JP" dirty="0"/>
              <a:t>26 </a:t>
            </a:r>
            <a:r>
              <a:rPr lang="ja-JP" altLang="en-US" dirty="0"/>
              <a:t>民集</a:t>
            </a:r>
            <a:r>
              <a:rPr lang="en-US" altLang="ja-JP" dirty="0"/>
              <a:t>50</a:t>
            </a:r>
            <a:r>
              <a:rPr lang="ja-JP" altLang="en-US" dirty="0"/>
              <a:t>巻</a:t>
            </a:r>
            <a:r>
              <a:rPr lang="en-US" altLang="ja-JP" dirty="0"/>
              <a:t>5</a:t>
            </a:r>
            <a:r>
              <a:rPr lang="ja-JP" altLang="en-US" dirty="0"/>
              <a:t>号</a:t>
            </a:r>
            <a:r>
              <a:rPr lang="en-US" altLang="ja-JP" dirty="0"/>
              <a:t>1267</a:t>
            </a:r>
            <a:r>
              <a:rPr lang="ja-JP" altLang="en-US" dirty="0" smtClean="0"/>
              <a:t>頁（</a:t>
            </a:r>
            <a:r>
              <a:rPr lang="en-US" altLang="ja-JP" dirty="0" smtClean="0"/>
              <a:t>6/10</a:t>
            </a:r>
            <a:r>
              <a:rPr lang="ja-JP" altLang="en-US" dirty="0" smtClean="0"/>
              <a:t>） 最高裁の判決理由（</a:t>
            </a:r>
            <a:r>
              <a:rPr lang="en-US" altLang="ja-JP" dirty="0" smtClean="0"/>
              <a:t>3/4</a:t>
            </a:r>
            <a:r>
              <a:rPr lang="ja-JP" altLang="en-US" dirty="0" smtClean="0"/>
              <a:t>）</a:t>
            </a:r>
            <a:endParaRPr kumimoji="1" lang="ja-JP" altLang="en-US" dirty="0"/>
          </a:p>
        </p:txBody>
      </p:sp>
      <p:sp>
        <p:nvSpPr>
          <p:cNvPr id="7" name="コンテンツ プレースホルダー 6"/>
          <p:cNvSpPr>
            <a:spLocks noGrp="1"/>
          </p:cNvSpPr>
          <p:nvPr>
            <p:ph idx="1"/>
          </p:nvPr>
        </p:nvSpPr>
        <p:spPr/>
        <p:txBody>
          <a:bodyPr>
            <a:noAutofit/>
          </a:bodyPr>
          <a:lstStyle/>
          <a:p>
            <a:r>
              <a:rPr lang="ja-JP" altLang="en-US" sz="2400" b="1" dirty="0" smtClean="0"/>
              <a:t>３．</a:t>
            </a:r>
            <a:r>
              <a:rPr lang="ja-JP" altLang="en-US" sz="2400" dirty="0"/>
              <a:t>これを本件についてみるに，前記事実関係の下では，</a:t>
            </a:r>
            <a:r>
              <a:rPr lang="en-US" altLang="ja-JP" sz="2400" dirty="0"/>
              <a:t>C</a:t>
            </a:r>
            <a:r>
              <a:rPr lang="ja-JP" altLang="en-US" sz="2400" dirty="0"/>
              <a:t>は，</a:t>
            </a:r>
            <a:r>
              <a:rPr lang="en-US" altLang="ja-JP" sz="2400" dirty="0"/>
              <a:t>F</a:t>
            </a:r>
            <a:r>
              <a:rPr lang="ja-JP" altLang="en-US" sz="2400" dirty="0"/>
              <a:t>銀行に対し，本件振込みに係る普通預金債権を取得したものというべきで</a:t>
            </a:r>
            <a:r>
              <a:rPr lang="ja-JP" altLang="en-US" sz="2400" dirty="0" smtClean="0"/>
              <a:t>ある。</a:t>
            </a:r>
            <a:endParaRPr lang="en-US" altLang="ja-JP" sz="2400" dirty="0" smtClean="0"/>
          </a:p>
          <a:p>
            <a:pPr lvl="1"/>
            <a:r>
              <a:rPr lang="ja-JP" altLang="en-US" sz="2400" dirty="0"/>
              <a:t>そして，振込依頼人である</a:t>
            </a:r>
            <a:r>
              <a:rPr lang="en-US" altLang="ja-JP" sz="2400" dirty="0"/>
              <a:t>X</a:t>
            </a:r>
            <a:r>
              <a:rPr lang="ja-JP" altLang="en-US" sz="2400" dirty="0"/>
              <a:t>と受取人である</a:t>
            </a:r>
            <a:r>
              <a:rPr lang="en-US" altLang="ja-JP" sz="2400" dirty="0"/>
              <a:t>C</a:t>
            </a:r>
            <a:r>
              <a:rPr lang="ja-JP" altLang="en-US" sz="2400" dirty="0"/>
              <a:t>との間に本件振込みの原因となる法律関係は何ら存在しなかったとしても</a:t>
            </a:r>
            <a:r>
              <a:rPr lang="ja-JP" altLang="en-US" sz="2400" dirty="0" smtClean="0"/>
              <a:t>，</a:t>
            </a:r>
            <a:endParaRPr lang="en-US" altLang="ja-JP" sz="2400" dirty="0" smtClean="0"/>
          </a:p>
          <a:p>
            <a:pPr lvl="1"/>
            <a:r>
              <a:rPr lang="en-US" altLang="ja-JP" sz="2400" dirty="0" smtClean="0">
                <a:solidFill>
                  <a:srgbClr val="C00000"/>
                </a:solidFill>
              </a:rPr>
              <a:t>X</a:t>
            </a:r>
            <a:r>
              <a:rPr lang="ja-JP" altLang="en-US" sz="2400" dirty="0">
                <a:solidFill>
                  <a:srgbClr val="C00000"/>
                </a:solidFill>
              </a:rPr>
              <a:t>は，</a:t>
            </a:r>
            <a:r>
              <a:rPr lang="en-US" altLang="ja-JP" sz="2400" dirty="0">
                <a:solidFill>
                  <a:srgbClr val="C00000"/>
                </a:solidFill>
              </a:rPr>
              <a:t>C</a:t>
            </a:r>
            <a:r>
              <a:rPr lang="ja-JP" altLang="en-US" sz="2400" dirty="0">
                <a:solidFill>
                  <a:srgbClr val="C00000"/>
                </a:solidFill>
              </a:rPr>
              <a:t>に対し，右同額の不当利得返還請求権を取得し得るにとどまり</a:t>
            </a:r>
            <a:r>
              <a:rPr lang="ja-JP" altLang="en-US" sz="2400" dirty="0"/>
              <a:t>，本件預金債権の譲渡を妨げる権利を有するとはいえない</a:t>
            </a:r>
            <a:r>
              <a:rPr lang="ja-JP" altLang="en-US" sz="2400" dirty="0" smtClean="0"/>
              <a:t>から，</a:t>
            </a:r>
            <a:endParaRPr lang="en-US" altLang="ja-JP" sz="2400" dirty="0" smtClean="0"/>
          </a:p>
          <a:p>
            <a:pPr lvl="1"/>
            <a:r>
              <a:rPr lang="ja-JP" altLang="en-US" sz="2400" dirty="0"/>
              <a:t>本件預金債権に対してされた強制執行の不許を求めることは</a:t>
            </a:r>
            <a:r>
              <a:rPr lang="ja-JP" altLang="en-US" sz="2400" dirty="0" smtClean="0"/>
              <a:t>できない。</a:t>
            </a:r>
            <a:endParaRPr lang="en-US" altLang="ja-JP" sz="1800" dirty="0" smtClean="0"/>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18</a:t>
            </a:fld>
            <a:endParaRPr kumimoji="1" lang="ja-JP" altLang="en-US" dirty="0"/>
          </a:p>
        </p:txBody>
      </p:sp>
    </p:spTree>
    <p:extLst>
      <p:ext uri="{BB962C8B-B14F-4D97-AF65-F5344CB8AC3E}">
        <p14:creationId xmlns:p14="http://schemas.microsoft.com/office/powerpoint/2010/main" val="3469871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175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lang="ja-JP" altLang="en-US" dirty="0"/>
              <a:t>最二判平</a:t>
            </a:r>
            <a:r>
              <a:rPr lang="en-US" altLang="ja-JP" dirty="0"/>
              <a:t>8</a:t>
            </a:r>
            <a:r>
              <a:rPr lang="ja-JP" altLang="en-US" dirty="0"/>
              <a:t>・</a:t>
            </a:r>
            <a:r>
              <a:rPr lang="en-US" altLang="ja-JP" dirty="0"/>
              <a:t>4</a:t>
            </a:r>
            <a:r>
              <a:rPr lang="ja-JP" altLang="en-US" dirty="0"/>
              <a:t>・</a:t>
            </a:r>
            <a:r>
              <a:rPr lang="en-US" altLang="ja-JP" dirty="0"/>
              <a:t>26 </a:t>
            </a:r>
            <a:r>
              <a:rPr lang="ja-JP" altLang="en-US" dirty="0"/>
              <a:t>民集</a:t>
            </a:r>
            <a:r>
              <a:rPr lang="en-US" altLang="ja-JP" dirty="0"/>
              <a:t>50</a:t>
            </a:r>
            <a:r>
              <a:rPr lang="ja-JP" altLang="en-US" dirty="0"/>
              <a:t>巻</a:t>
            </a:r>
            <a:r>
              <a:rPr lang="en-US" altLang="ja-JP" dirty="0"/>
              <a:t>5</a:t>
            </a:r>
            <a:r>
              <a:rPr lang="ja-JP" altLang="en-US" dirty="0"/>
              <a:t>号</a:t>
            </a:r>
            <a:r>
              <a:rPr lang="en-US" altLang="ja-JP" dirty="0"/>
              <a:t>1267</a:t>
            </a:r>
            <a:r>
              <a:rPr lang="ja-JP" altLang="en-US" dirty="0" smtClean="0"/>
              <a:t>頁（</a:t>
            </a:r>
            <a:r>
              <a:rPr lang="en-US" altLang="ja-JP" dirty="0" smtClean="0"/>
              <a:t>7/10</a:t>
            </a:r>
            <a:r>
              <a:rPr lang="ja-JP" altLang="en-US" dirty="0" smtClean="0"/>
              <a:t>） 最高裁の判決理由（</a:t>
            </a:r>
            <a:r>
              <a:rPr lang="en-US" altLang="ja-JP" dirty="0" smtClean="0"/>
              <a:t>4/4</a:t>
            </a:r>
            <a:r>
              <a:rPr lang="ja-JP" altLang="en-US" dirty="0" smtClean="0"/>
              <a:t>）</a:t>
            </a:r>
            <a:endParaRPr kumimoji="1" lang="ja-JP" altLang="en-US" dirty="0"/>
          </a:p>
        </p:txBody>
      </p:sp>
      <p:sp>
        <p:nvSpPr>
          <p:cNvPr id="7" name="コンテンツ プレースホルダー 6"/>
          <p:cNvSpPr>
            <a:spLocks noGrp="1"/>
          </p:cNvSpPr>
          <p:nvPr>
            <p:ph idx="1"/>
          </p:nvPr>
        </p:nvSpPr>
        <p:spPr/>
        <p:txBody>
          <a:bodyPr>
            <a:noAutofit/>
          </a:bodyPr>
          <a:lstStyle/>
          <a:p>
            <a:r>
              <a:rPr lang="ja-JP" altLang="en-US" sz="2000" b="1" dirty="0" smtClean="0"/>
              <a:t>４．</a:t>
            </a:r>
            <a:r>
              <a:rPr lang="ja-JP" altLang="en-US" sz="2000" dirty="0"/>
              <a:t>そうすると，右と異なる原審の判断には，法令の解釈適用を誤った違法があり，右違法が判決の結論に影響を及ぼすことは明らかであるから</a:t>
            </a:r>
            <a:r>
              <a:rPr lang="ja-JP" altLang="en-US" sz="2000" dirty="0" smtClean="0"/>
              <a:t>，</a:t>
            </a:r>
            <a:endParaRPr lang="en-US" altLang="ja-JP" sz="2000" dirty="0" smtClean="0"/>
          </a:p>
          <a:p>
            <a:pPr lvl="1"/>
            <a:r>
              <a:rPr lang="ja-JP" altLang="en-US" sz="2000" dirty="0"/>
              <a:t>その趣旨をいう論旨は理由があり，原判決は破棄を免れない</a:t>
            </a:r>
            <a:r>
              <a:rPr lang="ja-JP" altLang="en-US" sz="2000" dirty="0" smtClean="0"/>
              <a:t>。</a:t>
            </a:r>
            <a:endParaRPr lang="en-US" altLang="ja-JP" sz="2000" dirty="0" smtClean="0"/>
          </a:p>
          <a:p>
            <a:pPr lvl="1"/>
            <a:r>
              <a:rPr lang="ja-JP" altLang="en-US" sz="2000" dirty="0"/>
              <a:t>そして，以上に判示したところによれば，</a:t>
            </a:r>
            <a:r>
              <a:rPr lang="en-US" altLang="ja-JP" sz="2000" dirty="0"/>
              <a:t>X</a:t>
            </a:r>
            <a:r>
              <a:rPr lang="ja-JP" altLang="en-US" sz="2000" dirty="0"/>
              <a:t>の本件請求は理由がないから，右請求を認容した第一審判決を取消し，これを棄却すべきもので</a:t>
            </a:r>
            <a:r>
              <a:rPr lang="ja-JP" altLang="en-US" sz="2000" dirty="0" smtClean="0"/>
              <a:t>ある。（</a:t>
            </a:r>
            <a:r>
              <a:rPr lang="ja-JP" altLang="en-US" sz="2000" dirty="0"/>
              <a:t>破棄自判：第</a:t>
            </a:r>
            <a:r>
              <a:rPr lang="en-US" altLang="ja-JP" sz="2000" dirty="0"/>
              <a:t>1</a:t>
            </a:r>
            <a:r>
              <a:rPr lang="ja-JP" altLang="en-US" sz="2000" dirty="0"/>
              <a:t>審判決取消し，</a:t>
            </a:r>
            <a:r>
              <a:rPr lang="en-US" altLang="ja-JP" sz="2000" dirty="0"/>
              <a:t>X</a:t>
            </a:r>
            <a:r>
              <a:rPr lang="ja-JP" altLang="en-US" sz="2000" dirty="0"/>
              <a:t>の請求棄却</a:t>
            </a:r>
            <a:r>
              <a:rPr lang="ja-JP" altLang="en-US" sz="2000" dirty="0" smtClean="0"/>
              <a:t>）</a:t>
            </a:r>
            <a:endParaRPr lang="en-US" altLang="ja-JP" sz="2000" dirty="0" smtClean="0"/>
          </a:p>
          <a:p>
            <a:pPr lvl="2"/>
            <a:r>
              <a:rPr lang="zh-TW" altLang="en-US" sz="1800" dirty="0" smtClean="0">
                <a:latin typeface="ＭＳ Ｐゴシック" panose="020B0600070205080204" pitchFamily="50" charset="-128"/>
                <a:ea typeface="ＭＳ Ｐゴシック" panose="020B0600070205080204" pitchFamily="50" charset="-128"/>
              </a:rPr>
              <a:t>裁判長裁判官　河合伸一</a:t>
            </a:r>
            <a:r>
              <a:rPr lang="ja-JP" altLang="en-US" sz="1800" dirty="0" smtClean="0">
                <a:latin typeface="ＭＳ Ｐゴシック" panose="020B0600070205080204" pitchFamily="50" charset="-128"/>
                <a:ea typeface="ＭＳ Ｐゴシック" panose="020B0600070205080204" pitchFamily="50" charset="-128"/>
              </a:rPr>
              <a:t>（京大法学部卒→判事補→弁護士→最高裁判事→アンダーソン</a:t>
            </a:r>
            <a:r>
              <a:rPr lang="ja-JP" altLang="en-US" sz="1800" dirty="0">
                <a:latin typeface="ＭＳ Ｐゴシック" panose="020B0600070205080204" pitchFamily="50" charset="-128"/>
                <a:ea typeface="ＭＳ Ｐゴシック" panose="020B0600070205080204" pitchFamily="50" charset="-128"/>
              </a:rPr>
              <a:t>・毛利・友常法律</a:t>
            </a:r>
            <a:r>
              <a:rPr lang="ja-JP" altLang="en-US" sz="1800" dirty="0" smtClean="0">
                <a:latin typeface="ＭＳ Ｐゴシック" panose="020B0600070205080204" pitchFamily="50" charset="-128"/>
                <a:ea typeface="ＭＳ Ｐゴシック" panose="020B0600070205080204" pitchFamily="50" charset="-128"/>
              </a:rPr>
              <a:t>事務所へ天下り）</a:t>
            </a:r>
            <a:endParaRPr lang="en-US" altLang="ja-JP" sz="1800" dirty="0" smtClean="0">
              <a:latin typeface="ＭＳ Ｐゴシック" panose="020B0600070205080204" pitchFamily="50" charset="-128"/>
              <a:ea typeface="ＭＳ Ｐゴシック" panose="020B0600070205080204" pitchFamily="50" charset="-128"/>
            </a:endParaRPr>
          </a:p>
          <a:p>
            <a:pPr lvl="2"/>
            <a:r>
              <a:rPr lang="zh-TW" altLang="en-US" sz="1800" dirty="0" smtClean="0">
                <a:latin typeface="ＭＳ Ｐゴシック" panose="020B0600070205080204" pitchFamily="50" charset="-128"/>
                <a:ea typeface="ＭＳ Ｐゴシック" panose="020B0600070205080204" pitchFamily="50" charset="-128"/>
              </a:rPr>
              <a:t>裁判官　大西勝也</a:t>
            </a:r>
            <a:r>
              <a:rPr lang="ja-JP" altLang="en-US" sz="1800" dirty="0" smtClean="0">
                <a:latin typeface="ＭＳ Ｐゴシック" panose="020B0600070205080204" pitchFamily="50" charset="-128"/>
                <a:ea typeface="ＭＳ Ｐゴシック" panose="020B0600070205080204" pitchFamily="50" charset="-128"/>
              </a:rPr>
              <a:t>（</a:t>
            </a:r>
            <a:r>
              <a:rPr lang="ja-JP" altLang="en-US" sz="1800" dirty="0">
                <a:latin typeface="ＭＳ Ｐゴシック" panose="020B0600070205080204" pitchFamily="50" charset="-128"/>
              </a:rPr>
              <a:t>東大法学部卒→</a:t>
            </a:r>
            <a:r>
              <a:rPr lang="ja-JP" altLang="en-US" sz="1800" dirty="0" smtClean="0">
                <a:latin typeface="ＭＳ Ｐゴシック" panose="020B0600070205080204" pitchFamily="50" charset="-128"/>
                <a:ea typeface="ＭＳ Ｐゴシック" panose="020B0600070205080204" pitchFamily="50" charset="-128"/>
              </a:rPr>
              <a:t>判事→</a:t>
            </a:r>
            <a:r>
              <a:rPr lang="ja-JP" altLang="en-US" sz="1800" dirty="0">
                <a:latin typeface="ＭＳ Ｐゴシック" panose="020B0600070205080204" pitchFamily="50" charset="-128"/>
                <a:ea typeface="ＭＳ Ｐゴシック" panose="020B0600070205080204" pitchFamily="50" charset="-128"/>
              </a:rPr>
              <a:t>最高裁事務局長→最高裁判事→</a:t>
            </a:r>
            <a:r>
              <a:rPr lang="ja-JP" altLang="en-US" sz="1800" dirty="0" smtClean="0">
                <a:latin typeface="ＭＳ Ｐゴシック" panose="020B0600070205080204" pitchFamily="50" charset="-128"/>
                <a:ea typeface="ＭＳ Ｐゴシック" panose="020B0600070205080204" pitchFamily="50" charset="-128"/>
              </a:rPr>
              <a:t>弁護士→三井住友銀行，三井</a:t>
            </a:r>
            <a:r>
              <a:rPr lang="ja-JP" altLang="en-US" sz="1800" dirty="0">
                <a:latin typeface="ＭＳ Ｐゴシック" panose="020B0600070205080204" pitchFamily="50" charset="-128"/>
                <a:ea typeface="ＭＳ Ｐゴシック" panose="020B0600070205080204" pitchFamily="50" charset="-128"/>
              </a:rPr>
              <a:t>住友フィナンシャルグループ監査役</a:t>
            </a:r>
            <a:r>
              <a:rPr lang="ja-JP" altLang="en-US" sz="1800" dirty="0" smtClean="0">
                <a:latin typeface="ＭＳ Ｐゴシック" panose="020B0600070205080204" pitchFamily="50" charset="-128"/>
                <a:ea typeface="ＭＳ Ｐゴシック" panose="020B0600070205080204" pitchFamily="50" charset="-128"/>
              </a:rPr>
              <a:t>）</a:t>
            </a:r>
            <a:endParaRPr lang="en-US" altLang="ja-JP" sz="1800" dirty="0">
              <a:latin typeface="ＭＳ Ｐゴシック" panose="020B0600070205080204" pitchFamily="50" charset="-128"/>
              <a:ea typeface="ＭＳ Ｐゴシック" panose="020B0600070205080204" pitchFamily="50" charset="-128"/>
            </a:endParaRPr>
          </a:p>
          <a:p>
            <a:pPr lvl="2"/>
            <a:r>
              <a:rPr lang="zh-TW" altLang="en-US" sz="1800" dirty="0" smtClean="0">
                <a:latin typeface="ＭＳ Ｐゴシック" panose="020B0600070205080204" pitchFamily="50" charset="-128"/>
                <a:ea typeface="ＭＳ Ｐゴシック" panose="020B0600070205080204" pitchFamily="50" charset="-128"/>
              </a:rPr>
              <a:t>裁判官　根岸重治</a:t>
            </a:r>
            <a:r>
              <a:rPr lang="ja-JP" altLang="en-US" sz="1800" dirty="0" smtClean="0">
                <a:latin typeface="ＭＳ Ｐゴシック" panose="020B0600070205080204" pitchFamily="50" charset="-128"/>
                <a:ea typeface="ＭＳ Ｐゴシック" panose="020B0600070205080204" pitchFamily="50" charset="-128"/>
              </a:rPr>
              <a:t>（</a:t>
            </a:r>
            <a:r>
              <a:rPr lang="ja-JP" altLang="en-US" sz="1800" dirty="0">
                <a:latin typeface="ＭＳ Ｐゴシック" panose="020B0600070205080204" pitchFamily="50" charset="-128"/>
              </a:rPr>
              <a:t>東大法学部卒→</a:t>
            </a:r>
            <a:r>
              <a:rPr lang="ja-JP" altLang="en-US" sz="1800" dirty="0" smtClean="0">
                <a:latin typeface="ＭＳ Ｐゴシック" panose="020B0600070205080204" pitchFamily="50" charset="-128"/>
                <a:ea typeface="ＭＳ Ｐゴシック" panose="020B0600070205080204" pitchFamily="50" charset="-128"/>
              </a:rPr>
              <a:t>検事→東京高検検事長→弁護士→最高裁判事→セントラル</a:t>
            </a:r>
            <a:r>
              <a:rPr lang="ja-JP" altLang="en-US" sz="1800" dirty="0">
                <a:latin typeface="ＭＳ Ｐゴシック" panose="020B0600070205080204" pitchFamily="50" charset="-128"/>
                <a:ea typeface="ＭＳ Ｐゴシック" panose="020B0600070205080204" pitchFamily="50" charset="-128"/>
              </a:rPr>
              <a:t>硝子株式会社社外監査役</a:t>
            </a:r>
            <a:r>
              <a:rPr lang="ja-JP" altLang="en-US" sz="1800" dirty="0" smtClean="0">
                <a:latin typeface="ＭＳ Ｐゴシック" panose="020B0600070205080204" pitchFamily="50" charset="-128"/>
                <a:ea typeface="ＭＳ Ｐゴシック" panose="020B0600070205080204" pitchFamily="50" charset="-128"/>
              </a:rPr>
              <a:t>）</a:t>
            </a:r>
            <a:endParaRPr lang="en-US" altLang="zh-TW" sz="1800" dirty="0" smtClean="0">
              <a:latin typeface="ＭＳ Ｐゴシック" panose="020B0600070205080204" pitchFamily="50" charset="-128"/>
              <a:ea typeface="ＭＳ Ｐゴシック" panose="020B0600070205080204" pitchFamily="50" charset="-128"/>
            </a:endParaRPr>
          </a:p>
          <a:p>
            <a:pPr lvl="2"/>
            <a:r>
              <a:rPr lang="zh-TW" altLang="en-US" sz="1800" dirty="0" smtClean="0">
                <a:latin typeface="ＭＳ Ｐゴシック" panose="020B0600070205080204" pitchFamily="50" charset="-128"/>
                <a:ea typeface="ＭＳ Ｐゴシック" panose="020B0600070205080204" pitchFamily="50" charset="-128"/>
              </a:rPr>
              <a:t>裁判官　福田博</a:t>
            </a:r>
            <a:r>
              <a:rPr lang="ja-JP" altLang="en-US" sz="1800" dirty="0" smtClean="0">
                <a:latin typeface="ＭＳ Ｐゴシック" panose="020B0600070205080204" pitchFamily="50" charset="-128"/>
                <a:ea typeface="ＭＳ Ｐゴシック" panose="020B0600070205080204" pitchFamily="50" charset="-128"/>
              </a:rPr>
              <a:t>（</a:t>
            </a:r>
            <a:r>
              <a:rPr lang="ja-JP" altLang="en-US" sz="1800" dirty="0">
                <a:latin typeface="ＭＳ Ｐゴシック" panose="020B0600070205080204" pitchFamily="50" charset="-128"/>
              </a:rPr>
              <a:t>東大法学部卒→</a:t>
            </a:r>
            <a:r>
              <a:rPr lang="ja-JP" altLang="en-US" sz="1800" dirty="0" smtClean="0">
                <a:latin typeface="ＭＳ Ｐゴシック" panose="020B0600070205080204" pitchFamily="50" charset="-128"/>
                <a:ea typeface="ＭＳ Ｐゴシック" panose="020B0600070205080204" pitchFamily="50" charset="-128"/>
              </a:rPr>
              <a:t>外交官→最高裁判事→弁護士登録，西村</a:t>
            </a:r>
            <a:r>
              <a:rPr lang="ja-JP" altLang="en-US" sz="1800" dirty="0">
                <a:latin typeface="ＭＳ Ｐゴシック" panose="020B0600070205080204" pitchFamily="50" charset="-128"/>
                <a:ea typeface="ＭＳ Ｐゴシック" panose="020B0600070205080204" pitchFamily="50" charset="-128"/>
              </a:rPr>
              <a:t>あさひ法律</a:t>
            </a:r>
            <a:r>
              <a:rPr lang="ja-JP" altLang="en-US" sz="1800" dirty="0" smtClean="0">
                <a:latin typeface="ＭＳ Ｐゴシック" panose="020B0600070205080204" pitchFamily="50" charset="-128"/>
                <a:ea typeface="ＭＳ Ｐゴシック" panose="020B0600070205080204" pitchFamily="50" charset="-128"/>
              </a:rPr>
              <a:t>事務所</a:t>
            </a:r>
            <a:r>
              <a:rPr lang="zh-TW" altLang="en-US" sz="1800" dirty="0" smtClean="0">
                <a:latin typeface="ＭＳ Ｐゴシック" panose="020B0600070205080204" pitchFamily="50" charset="-128"/>
                <a:ea typeface="ＭＳ Ｐゴシック" panose="020B0600070205080204" pitchFamily="50" charset="-128"/>
              </a:rPr>
              <a:t>）</a:t>
            </a:r>
            <a:endParaRPr lang="en-US" altLang="ja-JP" sz="1800" dirty="0" smtClean="0">
              <a:latin typeface="ＭＳ Ｐゴシック" panose="020B0600070205080204" pitchFamily="50" charset="-128"/>
              <a:ea typeface="ＭＳ Ｐゴシック" panose="020B0600070205080204" pitchFamily="50" charset="-128"/>
            </a:endParaRPr>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19</a:t>
            </a:fld>
            <a:endParaRPr kumimoji="1" lang="ja-JP" altLang="en-US" dirty="0"/>
          </a:p>
        </p:txBody>
      </p:sp>
    </p:spTree>
    <p:extLst>
      <p:ext uri="{BB962C8B-B14F-4D97-AF65-F5344CB8AC3E}">
        <p14:creationId xmlns:p14="http://schemas.microsoft.com/office/powerpoint/2010/main" val="2251668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1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75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125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up)">
                                      <p:cBhvr>
                                        <p:cTn id="27" dur="175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up)">
                                      <p:cBhvr>
                                        <p:cTn id="32" dur="10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wipe(up)">
                                      <p:cBhvr>
                                        <p:cTn id="37" dur="1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第三者のためにする契約</a:t>
            </a:r>
            <a:r>
              <a:rPr kumimoji="1" lang="en-US" altLang="ja-JP" dirty="0" smtClean="0"/>
              <a:t/>
            </a:r>
            <a:br>
              <a:rPr kumimoji="1" lang="en-US" altLang="ja-JP" dirty="0" smtClean="0"/>
            </a:br>
            <a:r>
              <a:rPr kumimoji="1" lang="ja-JP" altLang="en-US" dirty="0" smtClean="0"/>
              <a:t>民法，特別法，判例の適用可能領域</a:t>
            </a:r>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4803943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日付プレースホルダー 2"/>
          <p:cNvSpPr>
            <a:spLocks noGrp="1"/>
          </p:cNvSpPr>
          <p:nvPr>
            <p:ph type="dt" sz="half" idx="10"/>
          </p:nvPr>
        </p:nvSpPr>
        <p:spPr/>
        <p:txBody>
          <a:bodyPr/>
          <a:lstStyle/>
          <a:p>
            <a:r>
              <a:rPr kumimoji="1" lang="en-US" altLang="ja-JP" smtClean="0"/>
              <a:t>2015/10/20</a:t>
            </a:r>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5" name="スライド番号プレースホルダー 4"/>
          <p:cNvSpPr>
            <a:spLocks noGrp="1"/>
          </p:cNvSpPr>
          <p:nvPr>
            <p:ph type="sldNum" sz="quarter" idx="12"/>
          </p:nvPr>
        </p:nvSpPr>
        <p:spPr/>
        <p:txBody>
          <a:bodyPr/>
          <a:lstStyle/>
          <a:p>
            <a:fld id="{E3EC445D-284E-4B8A-B31D-F8CAF32C55BE}" type="slidenum">
              <a:rPr kumimoji="1" lang="ja-JP" altLang="en-US" smtClean="0"/>
              <a:t>2</a:t>
            </a:fld>
            <a:endParaRPr kumimoji="1" lang="ja-JP" altLang="en-US" dirty="0"/>
          </a:p>
        </p:txBody>
      </p:sp>
    </p:spTree>
    <p:extLst>
      <p:ext uri="{BB962C8B-B14F-4D97-AF65-F5344CB8AC3E}">
        <p14:creationId xmlns:p14="http://schemas.microsoft.com/office/powerpoint/2010/main" val="3361064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graphicEl>
                                              <a:dgm id="{10004184-723A-41DD-B648-A0A77B75B57D}"/>
                                            </p:graphicEl>
                                          </p:spTgt>
                                        </p:tgtEl>
                                        <p:attrNameLst>
                                          <p:attrName>style.visibility</p:attrName>
                                        </p:attrNameLst>
                                      </p:cBhvr>
                                      <p:to>
                                        <p:strVal val="visible"/>
                                      </p:to>
                                    </p:set>
                                    <p:animEffect transition="in" filter="wipe(down)">
                                      <p:cBhvr>
                                        <p:cTn id="7" dur="500"/>
                                        <p:tgtEl>
                                          <p:spTgt spid="10">
                                            <p:graphicEl>
                                              <a:dgm id="{10004184-723A-41DD-B648-A0A77B75B57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graphicEl>
                                              <a:dgm id="{5DFB9E4E-158F-47B5-AD67-D7675BAD57CD}"/>
                                            </p:graphicEl>
                                          </p:spTgt>
                                        </p:tgtEl>
                                        <p:attrNameLst>
                                          <p:attrName>style.visibility</p:attrName>
                                        </p:attrNameLst>
                                      </p:cBhvr>
                                      <p:to>
                                        <p:strVal val="visible"/>
                                      </p:to>
                                    </p:set>
                                    <p:animEffect transition="in" filter="wipe(down)">
                                      <p:cBhvr>
                                        <p:cTn id="12" dur="1000"/>
                                        <p:tgtEl>
                                          <p:spTgt spid="10">
                                            <p:graphicEl>
                                              <a:dgm id="{5DFB9E4E-158F-47B5-AD67-D7675BAD57C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graphicEl>
                                              <a:dgm id="{20F7A382-EE97-4A8A-83EB-69724B58EEBF}"/>
                                            </p:graphicEl>
                                          </p:spTgt>
                                        </p:tgtEl>
                                        <p:attrNameLst>
                                          <p:attrName>style.visibility</p:attrName>
                                        </p:attrNameLst>
                                      </p:cBhvr>
                                      <p:to>
                                        <p:strVal val="visible"/>
                                      </p:to>
                                    </p:set>
                                    <p:animEffect transition="in" filter="wipe(down)">
                                      <p:cBhvr>
                                        <p:cTn id="17" dur="1000"/>
                                        <p:tgtEl>
                                          <p:spTgt spid="10">
                                            <p:graphicEl>
                                              <a:dgm id="{20F7A382-EE97-4A8A-83EB-69724B58EEB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graphicEl>
                                              <a:dgm id="{B8BADC62-A09E-44D5-8CB5-1C6CD87FEE9B}"/>
                                            </p:graphicEl>
                                          </p:spTgt>
                                        </p:tgtEl>
                                        <p:attrNameLst>
                                          <p:attrName>style.visibility</p:attrName>
                                        </p:attrNameLst>
                                      </p:cBhvr>
                                      <p:to>
                                        <p:strVal val="visible"/>
                                      </p:to>
                                    </p:set>
                                    <p:animEffect transition="in" filter="wipe(down)">
                                      <p:cBhvr>
                                        <p:cTn id="22" dur="500"/>
                                        <p:tgtEl>
                                          <p:spTgt spid="10">
                                            <p:graphicEl>
                                              <a:dgm id="{B8BADC62-A09E-44D5-8CB5-1C6CD87FEE9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graphicEl>
                                              <a:dgm id="{505CF777-300F-4768-BD5A-6437EEC541D6}"/>
                                            </p:graphicEl>
                                          </p:spTgt>
                                        </p:tgtEl>
                                        <p:attrNameLst>
                                          <p:attrName>style.visibility</p:attrName>
                                        </p:attrNameLst>
                                      </p:cBhvr>
                                      <p:to>
                                        <p:strVal val="visible"/>
                                      </p:to>
                                    </p:set>
                                    <p:animEffect transition="in" filter="wipe(down)">
                                      <p:cBhvr>
                                        <p:cTn id="27" dur="1000"/>
                                        <p:tgtEl>
                                          <p:spTgt spid="10">
                                            <p:graphicEl>
                                              <a:dgm id="{505CF777-300F-4768-BD5A-6437EEC541D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graphicEl>
                                              <a:dgm id="{89CE3892-124D-4BFD-BD4D-461A80E863B1}"/>
                                            </p:graphicEl>
                                          </p:spTgt>
                                        </p:tgtEl>
                                        <p:attrNameLst>
                                          <p:attrName>style.visibility</p:attrName>
                                        </p:attrNameLst>
                                      </p:cBhvr>
                                      <p:to>
                                        <p:strVal val="visible"/>
                                      </p:to>
                                    </p:set>
                                    <p:animEffect transition="in" filter="wipe(down)">
                                      <p:cBhvr>
                                        <p:cTn id="32" dur="1000"/>
                                        <p:tgtEl>
                                          <p:spTgt spid="10">
                                            <p:graphicEl>
                                              <a:dgm id="{89CE3892-124D-4BFD-BD4D-461A80E863B1}"/>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graphicEl>
                                              <a:dgm id="{E77A1BD0-5367-442E-B988-1DC0F5CA5000}"/>
                                            </p:graphicEl>
                                          </p:spTgt>
                                        </p:tgtEl>
                                        <p:attrNameLst>
                                          <p:attrName>style.visibility</p:attrName>
                                        </p:attrNameLst>
                                      </p:cBhvr>
                                      <p:to>
                                        <p:strVal val="visible"/>
                                      </p:to>
                                    </p:set>
                                    <p:animEffect transition="in" filter="wipe(down)">
                                      <p:cBhvr>
                                        <p:cTn id="37" dur="1000"/>
                                        <p:tgtEl>
                                          <p:spTgt spid="10">
                                            <p:graphicEl>
                                              <a:dgm id="{E77A1BD0-5367-442E-B988-1DC0F5CA5000}"/>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0">
                                            <p:graphicEl>
                                              <a:dgm id="{20182154-3738-475B-AA91-4416EBBA0A41}"/>
                                            </p:graphicEl>
                                          </p:spTgt>
                                        </p:tgtEl>
                                        <p:attrNameLst>
                                          <p:attrName>style.visibility</p:attrName>
                                        </p:attrNameLst>
                                      </p:cBhvr>
                                      <p:to>
                                        <p:strVal val="visible"/>
                                      </p:to>
                                    </p:set>
                                    <p:animEffect transition="in" filter="wipe(down)">
                                      <p:cBhvr>
                                        <p:cTn id="42" dur="1000"/>
                                        <p:tgtEl>
                                          <p:spTgt spid="10">
                                            <p:graphicEl>
                                              <a:dgm id="{20182154-3738-475B-AA91-4416EBBA0A41}"/>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0">
                                            <p:graphicEl>
                                              <a:dgm id="{57BD4279-C572-49C5-8888-172BCE87A0A8}"/>
                                            </p:graphicEl>
                                          </p:spTgt>
                                        </p:tgtEl>
                                        <p:attrNameLst>
                                          <p:attrName>style.visibility</p:attrName>
                                        </p:attrNameLst>
                                      </p:cBhvr>
                                      <p:to>
                                        <p:strVal val="visible"/>
                                      </p:to>
                                    </p:set>
                                    <p:animEffect transition="in" filter="wipe(down)">
                                      <p:cBhvr>
                                        <p:cTn id="47" dur="1000"/>
                                        <p:tgtEl>
                                          <p:spTgt spid="10">
                                            <p:graphicEl>
                                              <a:dgm id="{57BD4279-C572-49C5-8888-172BCE87A0A8}"/>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0">
                                            <p:graphicEl>
                                              <a:dgm id="{1EAD89B3-1163-456C-8EF5-4817A9DD3637}"/>
                                            </p:graphicEl>
                                          </p:spTgt>
                                        </p:tgtEl>
                                        <p:attrNameLst>
                                          <p:attrName>style.visibility</p:attrName>
                                        </p:attrNameLst>
                                      </p:cBhvr>
                                      <p:to>
                                        <p:strVal val="visible"/>
                                      </p:to>
                                    </p:set>
                                    <p:animEffect transition="in" filter="wipe(down)">
                                      <p:cBhvr>
                                        <p:cTn id="52" dur="1000"/>
                                        <p:tgtEl>
                                          <p:spTgt spid="10">
                                            <p:graphicEl>
                                              <a:dgm id="{1EAD89B3-1163-456C-8EF5-4817A9DD3637}"/>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0">
                                            <p:graphicEl>
                                              <a:dgm id="{DBFA734B-6588-4E80-B1DD-260C3E311E46}"/>
                                            </p:graphicEl>
                                          </p:spTgt>
                                        </p:tgtEl>
                                        <p:attrNameLst>
                                          <p:attrName>style.visibility</p:attrName>
                                        </p:attrNameLst>
                                      </p:cBhvr>
                                      <p:to>
                                        <p:strVal val="visible"/>
                                      </p:to>
                                    </p:set>
                                    <p:animEffect transition="in" filter="wipe(down)">
                                      <p:cBhvr>
                                        <p:cTn id="57" dur="1000"/>
                                        <p:tgtEl>
                                          <p:spTgt spid="10">
                                            <p:graphicEl>
                                              <a:dgm id="{DBFA734B-6588-4E80-B1DD-260C3E311E46}"/>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0">
                                            <p:graphicEl>
                                              <a:dgm id="{26603BA0-A2A9-4EAC-9EF3-583730C15691}"/>
                                            </p:graphicEl>
                                          </p:spTgt>
                                        </p:tgtEl>
                                        <p:attrNameLst>
                                          <p:attrName>style.visibility</p:attrName>
                                        </p:attrNameLst>
                                      </p:cBhvr>
                                      <p:to>
                                        <p:strVal val="visible"/>
                                      </p:to>
                                    </p:set>
                                    <p:animEffect transition="in" filter="wipe(down)">
                                      <p:cBhvr>
                                        <p:cTn id="62" dur="500"/>
                                        <p:tgtEl>
                                          <p:spTgt spid="10">
                                            <p:graphicEl>
                                              <a:dgm id="{26603BA0-A2A9-4EAC-9EF3-583730C15691}"/>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0">
                                            <p:graphicEl>
                                              <a:dgm id="{6780116F-AB47-4878-BB98-2341D3B798CA}"/>
                                            </p:graphicEl>
                                          </p:spTgt>
                                        </p:tgtEl>
                                        <p:attrNameLst>
                                          <p:attrName>style.visibility</p:attrName>
                                        </p:attrNameLst>
                                      </p:cBhvr>
                                      <p:to>
                                        <p:strVal val="visible"/>
                                      </p:to>
                                    </p:set>
                                    <p:animEffect transition="in" filter="wipe(down)">
                                      <p:cBhvr>
                                        <p:cTn id="67" dur="1000"/>
                                        <p:tgtEl>
                                          <p:spTgt spid="10">
                                            <p:graphicEl>
                                              <a:dgm id="{6780116F-AB47-4878-BB98-2341D3B798CA}"/>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0">
                                            <p:graphicEl>
                                              <a:dgm id="{3E28D845-A62C-4EE3-98A4-ABD81AB789CF}"/>
                                            </p:graphicEl>
                                          </p:spTgt>
                                        </p:tgtEl>
                                        <p:attrNameLst>
                                          <p:attrName>style.visibility</p:attrName>
                                        </p:attrNameLst>
                                      </p:cBhvr>
                                      <p:to>
                                        <p:strVal val="visible"/>
                                      </p:to>
                                    </p:set>
                                    <p:animEffect transition="in" filter="wipe(down)">
                                      <p:cBhvr>
                                        <p:cTn id="72" dur="1000"/>
                                        <p:tgtEl>
                                          <p:spTgt spid="10">
                                            <p:graphicEl>
                                              <a:dgm id="{3E28D845-A62C-4EE3-98A4-ABD81AB789CF}"/>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0">
                                            <p:graphicEl>
                                              <a:dgm id="{477F19AC-C5BD-4ACE-9D6E-3DCD72E49942}"/>
                                            </p:graphicEl>
                                          </p:spTgt>
                                        </p:tgtEl>
                                        <p:attrNameLst>
                                          <p:attrName>style.visibility</p:attrName>
                                        </p:attrNameLst>
                                      </p:cBhvr>
                                      <p:to>
                                        <p:strVal val="visible"/>
                                      </p:to>
                                    </p:set>
                                    <p:animEffect transition="in" filter="wipe(down)">
                                      <p:cBhvr>
                                        <p:cTn id="77" dur="1000"/>
                                        <p:tgtEl>
                                          <p:spTgt spid="10">
                                            <p:graphicEl>
                                              <a:dgm id="{477F19AC-C5BD-4ACE-9D6E-3DCD72E49942}"/>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0">
                                            <p:graphicEl>
                                              <a:dgm id="{EBB96D84-4516-4980-A23B-2628620A43D3}"/>
                                            </p:graphicEl>
                                          </p:spTgt>
                                        </p:tgtEl>
                                        <p:attrNameLst>
                                          <p:attrName>style.visibility</p:attrName>
                                        </p:attrNameLst>
                                      </p:cBhvr>
                                      <p:to>
                                        <p:strVal val="visible"/>
                                      </p:to>
                                    </p:set>
                                    <p:animEffect transition="in" filter="wipe(down)">
                                      <p:cBhvr>
                                        <p:cTn id="82" dur="1000"/>
                                        <p:tgtEl>
                                          <p:spTgt spid="10">
                                            <p:graphicEl>
                                              <a:dgm id="{EBB96D84-4516-4980-A23B-2628620A43D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lang="ja-JP" altLang="en-US" dirty="0"/>
              <a:t>最二判平</a:t>
            </a:r>
            <a:r>
              <a:rPr lang="en-US" altLang="ja-JP" dirty="0"/>
              <a:t>8</a:t>
            </a:r>
            <a:r>
              <a:rPr lang="ja-JP" altLang="en-US" dirty="0"/>
              <a:t>・</a:t>
            </a:r>
            <a:r>
              <a:rPr lang="en-US" altLang="ja-JP" dirty="0"/>
              <a:t>4</a:t>
            </a:r>
            <a:r>
              <a:rPr lang="ja-JP" altLang="en-US" dirty="0"/>
              <a:t>・</a:t>
            </a:r>
            <a:r>
              <a:rPr lang="en-US" altLang="ja-JP" dirty="0"/>
              <a:t>26 </a:t>
            </a:r>
            <a:r>
              <a:rPr lang="ja-JP" altLang="en-US" dirty="0"/>
              <a:t>民集</a:t>
            </a:r>
            <a:r>
              <a:rPr lang="en-US" altLang="ja-JP" dirty="0"/>
              <a:t>50</a:t>
            </a:r>
            <a:r>
              <a:rPr lang="ja-JP" altLang="en-US" dirty="0"/>
              <a:t>巻</a:t>
            </a:r>
            <a:r>
              <a:rPr lang="en-US" altLang="ja-JP" dirty="0"/>
              <a:t>5</a:t>
            </a:r>
            <a:r>
              <a:rPr lang="ja-JP" altLang="en-US" dirty="0"/>
              <a:t>号</a:t>
            </a:r>
            <a:r>
              <a:rPr lang="en-US" altLang="ja-JP" dirty="0"/>
              <a:t>1267</a:t>
            </a:r>
            <a:r>
              <a:rPr lang="ja-JP" altLang="en-US" dirty="0" smtClean="0"/>
              <a:t>頁（</a:t>
            </a:r>
            <a:r>
              <a:rPr lang="en-US" altLang="ja-JP" dirty="0" smtClean="0"/>
              <a:t>8/10</a:t>
            </a:r>
            <a:r>
              <a:rPr lang="ja-JP" altLang="en-US" dirty="0" smtClean="0"/>
              <a:t>） 判例の批判的検討（</a:t>
            </a:r>
            <a:r>
              <a:rPr lang="en-US" altLang="ja-JP" dirty="0" smtClean="0"/>
              <a:t>1/3</a:t>
            </a:r>
            <a:r>
              <a:rPr lang="ja-JP" altLang="en-US" dirty="0" smtClean="0"/>
              <a:t>）</a:t>
            </a:r>
            <a:endParaRPr kumimoji="1" lang="ja-JP" altLang="en-US" dirty="0"/>
          </a:p>
        </p:txBody>
      </p:sp>
      <p:sp>
        <p:nvSpPr>
          <p:cNvPr id="7" name="コンテンツ プレースホルダー 6"/>
          <p:cNvSpPr>
            <a:spLocks noGrp="1"/>
          </p:cNvSpPr>
          <p:nvPr>
            <p:ph idx="1"/>
          </p:nvPr>
        </p:nvSpPr>
        <p:spPr/>
        <p:txBody>
          <a:bodyPr>
            <a:noAutofit/>
          </a:bodyPr>
          <a:lstStyle/>
          <a:p>
            <a:r>
              <a:rPr lang="ja-JP" altLang="en-US" sz="2800" b="1" dirty="0" smtClean="0"/>
              <a:t>１．</a:t>
            </a:r>
            <a:r>
              <a:rPr lang="ja-JP" altLang="en-US" sz="2800" dirty="0"/>
              <a:t>棚ぼた式の利益を得ようとしている誤振込の受取人とその債権者</a:t>
            </a:r>
            <a:r>
              <a:rPr lang="en-US" altLang="ja-JP" sz="2800" dirty="0"/>
              <a:t>Y</a:t>
            </a:r>
            <a:r>
              <a:rPr lang="ja-JP" altLang="en-US" sz="2800" dirty="0"/>
              <a:t>よりも，錯誤によって誤振込を依頼した</a:t>
            </a:r>
            <a:r>
              <a:rPr lang="en-US" altLang="ja-JP" sz="2800" dirty="0"/>
              <a:t>X</a:t>
            </a:r>
            <a:r>
              <a:rPr lang="ja-JP" altLang="en-US" sz="2800" dirty="0"/>
              <a:t>が保護されるべきで</a:t>
            </a:r>
            <a:r>
              <a:rPr lang="ja-JP" altLang="en-US" sz="2800" dirty="0" smtClean="0"/>
              <a:t>ある。</a:t>
            </a:r>
            <a:endParaRPr lang="en-US" altLang="ja-JP" sz="2800" dirty="0" smtClean="0"/>
          </a:p>
          <a:p>
            <a:pPr lvl="1"/>
            <a:r>
              <a:rPr lang="ja-JP" altLang="en-US" dirty="0"/>
              <a:t>振込制度をコントロールできる立場にある仕向銀行が，振込から通常生じうるリスクを負担すべきである</a:t>
            </a:r>
            <a:r>
              <a:rPr lang="ja-JP" altLang="en-US" dirty="0" smtClean="0"/>
              <a:t>。</a:t>
            </a:r>
            <a:endParaRPr lang="en-US" altLang="ja-JP" dirty="0" smtClean="0"/>
          </a:p>
          <a:p>
            <a:pPr lvl="1"/>
            <a:r>
              <a:rPr lang="ja-JP" altLang="en-US" dirty="0"/>
              <a:t>振込業務を引き受けた仕向銀行は，錯誤による誤振込の無効を認め，正規の振込業務を履行すべきで</a:t>
            </a:r>
            <a:r>
              <a:rPr lang="ja-JP" altLang="en-US" dirty="0" smtClean="0"/>
              <a:t>ある（組戻しの後に，正規の振込を実行すべきである）。</a:t>
            </a:r>
            <a:endParaRPr lang="en-US" altLang="ja-JP" sz="1800" dirty="0" smtClean="0"/>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20</a:t>
            </a:fld>
            <a:endParaRPr kumimoji="1" lang="ja-JP" altLang="en-US" dirty="0"/>
          </a:p>
        </p:txBody>
      </p:sp>
    </p:spTree>
    <p:extLst>
      <p:ext uri="{BB962C8B-B14F-4D97-AF65-F5344CB8AC3E}">
        <p14:creationId xmlns:p14="http://schemas.microsoft.com/office/powerpoint/2010/main" val="25332377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175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lang="ja-JP" altLang="en-US" dirty="0"/>
              <a:t>最二判平</a:t>
            </a:r>
            <a:r>
              <a:rPr lang="en-US" altLang="ja-JP" dirty="0"/>
              <a:t>8</a:t>
            </a:r>
            <a:r>
              <a:rPr lang="ja-JP" altLang="en-US" dirty="0"/>
              <a:t>・</a:t>
            </a:r>
            <a:r>
              <a:rPr lang="en-US" altLang="ja-JP" dirty="0"/>
              <a:t>4</a:t>
            </a:r>
            <a:r>
              <a:rPr lang="ja-JP" altLang="en-US" dirty="0"/>
              <a:t>・</a:t>
            </a:r>
            <a:r>
              <a:rPr lang="en-US" altLang="ja-JP" dirty="0"/>
              <a:t>26 </a:t>
            </a:r>
            <a:r>
              <a:rPr lang="ja-JP" altLang="en-US" dirty="0"/>
              <a:t>民集</a:t>
            </a:r>
            <a:r>
              <a:rPr lang="en-US" altLang="ja-JP" dirty="0"/>
              <a:t>50</a:t>
            </a:r>
            <a:r>
              <a:rPr lang="ja-JP" altLang="en-US" dirty="0"/>
              <a:t>巻</a:t>
            </a:r>
            <a:r>
              <a:rPr lang="en-US" altLang="ja-JP" dirty="0"/>
              <a:t>5</a:t>
            </a:r>
            <a:r>
              <a:rPr lang="ja-JP" altLang="en-US" dirty="0"/>
              <a:t>号</a:t>
            </a:r>
            <a:r>
              <a:rPr lang="en-US" altLang="ja-JP" dirty="0"/>
              <a:t>1267</a:t>
            </a:r>
            <a:r>
              <a:rPr lang="ja-JP" altLang="en-US" dirty="0" smtClean="0"/>
              <a:t>頁（</a:t>
            </a:r>
            <a:r>
              <a:rPr lang="en-US" altLang="ja-JP" dirty="0" smtClean="0"/>
              <a:t>9/10</a:t>
            </a:r>
            <a:r>
              <a:rPr lang="ja-JP" altLang="en-US" dirty="0" smtClean="0"/>
              <a:t>） 判例の批判的検討（</a:t>
            </a:r>
            <a:r>
              <a:rPr lang="en-US" altLang="ja-JP" dirty="0" smtClean="0"/>
              <a:t>2/3</a:t>
            </a:r>
            <a:r>
              <a:rPr lang="ja-JP" altLang="en-US" dirty="0" smtClean="0"/>
              <a:t>）</a:t>
            </a:r>
            <a:endParaRPr kumimoji="1" lang="ja-JP" altLang="en-US" dirty="0"/>
          </a:p>
        </p:txBody>
      </p:sp>
      <p:sp>
        <p:nvSpPr>
          <p:cNvPr id="7" name="コンテンツ プレースホルダー 6"/>
          <p:cNvSpPr>
            <a:spLocks noGrp="1"/>
          </p:cNvSpPr>
          <p:nvPr>
            <p:ph idx="1"/>
          </p:nvPr>
        </p:nvSpPr>
        <p:spPr/>
        <p:txBody>
          <a:bodyPr>
            <a:noAutofit/>
          </a:bodyPr>
          <a:lstStyle/>
          <a:p>
            <a:r>
              <a:rPr lang="ja-JP" altLang="en-US" sz="2400" b="1" dirty="0"/>
              <a:t>２</a:t>
            </a:r>
            <a:r>
              <a:rPr lang="ja-JP" altLang="en-US" sz="2400" b="1" dirty="0" smtClean="0"/>
              <a:t>．</a:t>
            </a:r>
            <a:r>
              <a:rPr lang="ja-JP" altLang="en-US" sz="2400" dirty="0"/>
              <a:t>二重の振込を行わざるを得なかった仕向銀行のリスク回避のための保護の必要性は，棚ぼた式の利益を得ようとしている誤振込の受取人とその債権者</a:t>
            </a:r>
            <a:r>
              <a:rPr lang="en-US" altLang="ja-JP" sz="2400" dirty="0"/>
              <a:t>Y</a:t>
            </a:r>
            <a:r>
              <a:rPr lang="ja-JP" altLang="en-US" sz="2400" dirty="0"/>
              <a:t>よりも優先されるべきで</a:t>
            </a:r>
            <a:r>
              <a:rPr lang="ja-JP" altLang="en-US" sz="2400" dirty="0" smtClean="0"/>
              <a:t>ある。</a:t>
            </a:r>
            <a:endParaRPr lang="en-US" altLang="ja-JP" sz="2400" dirty="0" smtClean="0"/>
          </a:p>
          <a:p>
            <a:pPr lvl="1"/>
            <a:r>
              <a:rPr lang="ja-JP" altLang="en-US" sz="2400" dirty="0"/>
              <a:t>そのことを実現できる制度として</a:t>
            </a:r>
            <a:r>
              <a:rPr lang="ja-JP" altLang="en-US" sz="2400" dirty="0" smtClean="0"/>
              <a:t>，「第三者のための契約」理論が活用されるべきである。</a:t>
            </a:r>
            <a:endParaRPr lang="en-US" altLang="ja-JP" sz="2400" dirty="0" smtClean="0"/>
          </a:p>
          <a:p>
            <a:pPr lvl="1"/>
            <a:r>
              <a:rPr lang="ja-JP" altLang="en-US" sz="2400" dirty="0" smtClean="0"/>
              <a:t>そのためにも，振込契約を，振込依頼を受けた仕向銀行を要約者，被仕向銀行を諾約者，振込受取人を受益者と考えるべきである。</a:t>
            </a:r>
            <a:endParaRPr lang="en-US" altLang="ja-JP" sz="2400" dirty="0" smtClean="0"/>
          </a:p>
          <a:p>
            <a:pPr lvl="1"/>
            <a:r>
              <a:rPr lang="ja-JP" altLang="en-US" sz="2400" dirty="0" smtClean="0"/>
              <a:t>諾約者である被仕向銀行は，原因関係不存在の抗弁をもって，受益者およびその債権者に対抗できるからである。</a:t>
            </a:r>
            <a:endParaRPr lang="en-US" altLang="ja-JP" sz="1600" dirty="0" smtClean="0"/>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21</a:t>
            </a:fld>
            <a:endParaRPr kumimoji="1" lang="ja-JP" altLang="en-US" dirty="0"/>
          </a:p>
        </p:txBody>
      </p:sp>
    </p:spTree>
    <p:extLst>
      <p:ext uri="{BB962C8B-B14F-4D97-AF65-F5344CB8AC3E}">
        <p14:creationId xmlns:p14="http://schemas.microsoft.com/office/powerpoint/2010/main" val="18413043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125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25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175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1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lang="ja-JP" altLang="en-US" dirty="0"/>
              <a:t>最二判平</a:t>
            </a:r>
            <a:r>
              <a:rPr lang="en-US" altLang="ja-JP" dirty="0"/>
              <a:t>8</a:t>
            </a:r>
            <a:r>
              <a:rPr lang="ja-JP" altLang="en-US" dirty="0"/>
              <a:t>・</a:t>
            </a:r>
            <a:r>
              <a:rPr lang="en-US" altLang="ja-JP" dirty="0"/>
              <a:t>4</a:t>
            </a:r>
            <a:r>
              <a:rPr lang="ja-JP" altLang="en-US" dirty="0"/>
              <a:t>・</a:t>
            </a:r>
            <a:r>
              <a:rPr lang="en-US" altLang="ja-JP" dirty="0"/>
              <a:t>26 </a:t>
            </a:r>
            <a:r>
              <a:rPr lang="ja-JP" altLang="en-US" dirty="0"/>
              <a:t>民集</a:t>
            </a:r>
            <a:r>
              <a:rPr lang="en-US" altLang="ja-JP" dirty="0"/>
              <a:t>50</a:t>
            </a:r>
            <a:r>
              <a:rPr lang="ja-JP" altLang="en-US" dirty="0"/>
              <a:t>巻</a:t>
            </a:r>
            <a:r>
              <a:rPr lang="en-US" altLang="ja-JP" dirty="0"/>
              <a:t>5</a:t>
            </a:r>
            <a:r>
              <a:rPr lang="ja-JP" altLang="en-US" dirty="0"/>
              <a:t>号</a:t>
            </a:r>
            <a:r>
              <a:rPr lang="en-US" altLang="ja-JP" dirty="0"/>
              <a:t>1267</a:t>
            </a:r>
            <a:r>
              <a:rPr lang="ja-JP" altLang="en-US" dirty="0" smtClean="0"/>
              <a:t>頁（</a:t>
            </a:r>
            <a:r>
              <a:rPr lang="en-US" altLang="ja-JP" dirty="0" smtClean="0"/>
              <a:t>10/10</a:t>
            </a:r>
            <a:r>
              <a:rPr lang="ja-JP" altLang="en-US" dirty="0" smtClean="0"/>
              <a:t>） 判例の批判的検討（</a:t>
            </a:r>
            <a:r>
              <a:rPr lang="en-US" altLang="ja-JP" dirty="0" smtClean="0"/>
              <a:t>3/3</a:t>
            </a:r>
            <a:r>
              <a:rPr lang="ja-JP" altLang="en-US" dirty="0" smtClean="0"/>
              <a:t>）</a:t>
            </a:r>
            <a:endParaRPr kumimoji="1" lang="ja-JP" altLang="en-US" dirty="0"/>
          </a:p>
        </p:txBody>
      </p:sp>
      <p:sp>
        <p:nvSpPr>
          <p:cNvPr id="7" name="コンテンツ プレースホルダー 6"/>
          <p:cNvSpPr>
            <a:spLocks noGrp="1"/>
          </p:cNvSpPr>
          <p:nvPr>
            <p:ph idx="1"/>
          </p:nvPr>
        </p:nvSpPr>
        <p:spPr/>
        <p:txBody>
          <a:bodyPr>
            <a:noAutofit/>
          </a:bodyPr>
          <a:lstStyle/>
          <a:p>
            <a:r>
              <a:rPr lang="ja-JP" altLang="en-US" sz="2800" b="1" dirty="0" smtClean="0"/>
              <a:t>３．</a:t>
            </a:r>
            <a:r>
              <a:rPr lang="ja-JP" altLang="en-US" sz="2800" dirty="0"/>
              <a:t>振込の制度は，すべて，銀行と全銀ネットのコントロールに置かれて</a:t>
            </a:r>
            <a:r>
              <a:rPr lang="ja-JP" altLang="en-US" sz="2800" dirty="0" smtClean="0"/>
              <a:t>いる。</a:t>
            </a:r>
            <a:endParaRPr lang="en-US" altLang="ja-JP" sz="2800" dirty="0" smtClean="0"/>
          </a:p>
          <a:p>
            <a:pPr lvl="1"/>
            <a:r>
              <a:rPr lang="ja-JP" altLang="en-US" dirty="0"/>
              <a:t>そこで不具合が生じた場合に，そのリスクを顧客である振込依頼者に負わせたのでは，問題の真の解決から離れてしまうだけで</a:t>
            </a:r>
            <a:r>
              <a:rPr lang="ja-JP" altLang="en-US" dirty="0" smtClean="0"/>
              <a:t>ある。</a:t>
            </a:r>
            <a:endParaRPr lang="en-US" altLang="ja-JP" dirty="0" smtClean="0"/>
          </a:p>
          <a:p>
            <a:pPr lvl="1"/>
            <a:r>
              <a:rPr lang="ja-JP" altLang="en-US" dirty="0"/>
              <a:t>振込制度から生じる不都合は，その制度をコントロールしている銀行のイニシアティブによって解決されるべきで</a:t>
            </a:r>
            <a:r>
              <a:rPr lang="ja-JP" altLang="en-US" dirty="0" smtClean="0"/>
              <a:t>ある。</a:t>
            </a:r>
            <a:endParaRPr lang="en-US" altLang="ja-JP" sz="1800" dirty="0" smtClean="0"/>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22</a:t>
            </a:fld>
            <a:endParaRPr kumimoji="1" lang="ja-JP" altLang="en-US" dirty="0"/>
          </a:p>
        </p:txBody>
      </p:sp>
    </p:spTree>
    <p:extLst>
      <p:ext uri="{BB962C8B-B14F-4D97-AF65-F5344CB8AC3E}">
        <p14:creationId xmlns:p14="http://schemas.microsoft.com/office/powerpoint/2010/main" val="4275155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1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17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レポート課題</a:t>
            </a:r>
            <a:endParaRPr kumimoji="1" lang="ja-JP" altLang="en-US" dirty="0"/>
          </a:p>
        </p:txBody>
      </p:sp>
      <p:sp>
        <p:nvSpPr>
          <p:cNvPr id="6" name="コンテンツ プレースホルダー 5"/>
          <p:cNvSpPr>
            <a:spLocks noGrp="1"/>
          </p:cNvSpPr>
          <p:nvPr>
            <p:ph idx="1"/>
          </p:nvPr>
        </p:nvSpPr>
        <p:spPr/>
        <p:txBody>
          <a:bodyPr>
            <a:normAutofit/>
          </a:bodyPr>
          <a:lstStyle/>
          <a:p>
            <a:r>
              <a:rPr lang="ja-JP" altLang="en-US" sz="2800" dirty="0" smtClean="0"/>
              <a:t>民法</a:t>
            </a:r>
            <a:r>
              <a:rPr lang="ja-JP" altLang="en-US" sz="2800" dirty="0"/>
              <a:t>判例百選</a:t>
            </a:r>
            <a:r>
              <a:rPr lang="en-US" altLang="ja-JP" sz="2800" dirty="0">
                <a:latin typeface="+mj-ea"/>
                <a:ea typeface="+mj-ea"/>
              </a:rPr>
              <a:t>II</a:t>
            </a:r>
            <a:r>
              <a:rPr lang="ja-JP" altLang="en-US" sz="2800" dirty="0" smtClean="0"/>
              <a:t>第</a:t>
            </a:r>
            <a:r>
              <a:rPr lang="en-US" altLang="ja-JP" sz="2800" dirty="0" smtClean="0"/>
              <a:t>70</a:t>
            </a:r>
            <a:r>
              <a:rPr lang="ja-JP" altLang="en-US" sz="2800" dirty="0" smtClean="0"/>
              <a:t>事件（誤振込金の返還請求権と預金債権）に</a:t>
            </a:r>
            <a:r>
              <a:rPr lang="ja-JP" altLang="en-US" sz="2800" dirty="0"/>
              <a:t>ついて，以下の要領でレポート</a:t>
            </a:r>
            <a:r>
              <a:rPr lang="ja-JP" altLang="en-US" sz="2800" dirty="0" smtClean="0"/>
              <a:t>（</a:t>
            </a:r>
            <a:r>
              <a:rPr lang="en-US" altLang="ja-JP" sz="2800" dirty="0" smtClean="0"/>
              <a:t>A4</a:t>
            </a:r>
            <a:r>
              <a:rPr lang="ja-JP" altLang="en-US" sz="2800" dirty="0" smtClean="0"/>
              <a:t>版</a:t>
            </a:r>
            <a:r>
              <a:rPr lang="en-US" altLang="ja-JP" sz="2800" dirty="0" smtClean="0"/>
              <a:t>4</a:t>
            </a:r>
            <a:r>
              <a:rPr lang="ja-JP" altLang="en-US" sz="2800" dirty="0" smtClean="0"/>
              <a:t>頁</a:t>
            </a:r>
            <a:r>
              <a:rPr lang="ja-JP" altLang="en-US" sz="2800" dirty="0"/>
              <a:t>以内）を作成し，</a:t>
            </a:r>
            <a:r>
              <a:rPr lang="ja-JP" altLang="en-US" sz="2800" dirty="0" smtClean="0"/>
              <a:t>第</a:t>
            </a:r>
            <a:r>
              <a:rPr lang="en-US" altLang="ja-JP" sz="2800" dirty="0" smtClean="0"/>
              <a:t>10</a:t>
            </a:r>
            <a:r>
              <a:rPr lang="ja-JP" altLang="en-US" sz="2800" dirty="0" smtClean="0"/>
              <a:t>回目</a:t>
            </a:r>
            <a:r>
              <a:rPr lang="ja-JP" altLang="en-US" sz="2800" dirty="0"/>
              <a:t>の</a:t>
            </a:r>
            <a:r>
              <a:rPr lang="ja-JP" altLang="en-US" sz="2800" dirty="0" smtClean="0"/>
              <a:t>講義（</a:t>
            </a:r>
            <a:r>
              <a:rPr lang="en-US" altLang="ja-JP" sz="2800" dirty="0" smtClean="0"/>
              <a:t>12/02</a:t>
            </a:r>
            <a:r>
              <a:rPr lang="ja-JP" altLang="en-US" sz="2800" dirty="0" smtClean="0"/>
              <a:t>）まで</a:t>
            </a:r>
            <a:r>
              <a:rPr lang="ja-JP" altLang="en-US" sz="2800" dirty="0"/>
              <a:t>に提出する</a:t>
            </a:r>
            <a:r>
              <a:rPr lang="ja-JP" altLang="en-US" sz="2800" dirty="0" smtClean="0"/>
              <a:t>こと（提出</a:t>
            </a:r>
            <a:r>
              <a:rPr lang="ja-JP" altLang="en-US" sz="2800" dirty="0"/>
              <a:t>されたレポートの講評は，</a:t>
            </a:r>
            <a:r>
              <a:rPr lang="ja-JP" altLang="en-US" sz="2800" dirty="0" smtClean="0"/>
              <a:t>第</a:t>
            </a:r>
            <a:r>
              <a:rPr lang="en-US" altLang="ja-JP" sz="2800" dirty="0" smtClean="0"/>
              <a:t>14</a:t>
            </a:r>
            <a:r>
              <a:rPr lang="ja-JP" altLang="en-US" sz="2800" dirty="0" smtClean="0"/>
              <a:t>回</a:t>
            </a:r>
            <a:r>
              <a:rPr lang="ja-JP" altLang="en-US" sz="2800" dirty="0"/>
              <a:t>に</a:t>
            </a:r>
            <a:r>
              <a:rPr lang="ja-JP" altLang="en-US" sz="2800" dirty="0" smtClean="0"/>
              <a:t>行う）。</a:t>
            </a:r>
            <a:endParaRPr lang="ja-JP" altLang="en-US" sz="2800" dirty="0"/>
          </a:p>
          <a:p>
            <a:pPr lvl="1"/>
            <a:r>
              <a:rPr lang="ja-JP" altLang="en-US" sz="2400" dirty="0"/>
              <a:t>１．事実の概要を正確に図式化</a:t>
            </a:r>
            <a:r>
              <a:rPr lang="ja-JP" altLang="en-US" sz="2400" dirty="0" smtClean="0"/>
              <a:t>し簡潔</a:t>
            </a:r>
            <a:r>
              <a:rPr lang="ja-JP" altLang="en-US" sz="2400" dirty="0"/>
              <a:t>に表現する。</a:t>
            </a:r>
          </a:p>
          <a:p>
            <a:pPr lvl="1"/>
            <a:r>
              <a:rPr lang="ja-JP" altLang="en-US" sz="2400" dirty="0"/>
              <a:t>２．判旨を簡潔にまとまる。</a:t>
            </a:r>
          </a:p>
          <a:p>
            <a:pPr lvl="1"/>
            <a:r>
              <a:rPr lang="ja-JP" altLang="en-US" sz="2400" dirty="0"/>
              <a:t>３．関連判例と学説とを要領よくまとめる。</a:t>
            </a:r>
          </a:p>
          <a:p>
            <a:pPr lvl="1"/>
            <a:r>
              <a:rPr lang="ja-JP" altLang="en-US" sz="2400" dirty="0"/>
              <a:t>４．自らの見解（私見）</a:t>
            </a:r>
            <a:r>
              <a:rPr lang="ja-JP" altLang="en-US" sz="2400" dirty="0" smtClean="0"/>
              <a:t>を</a:t>
            </a:r>
            <a:r>
              <a:rPr lang="en-US" altLang="ja-JP" sz="2400" dirty="0" smtClean="0"/>
              <a:t>IRAC</a:t>
            </a:r>
            <a:r>
              <a:rPr lang="ja-JP" altLang="en-US" sz="2400" dirty="0" smtClean="0"/>
              <a:t>で</a:t>
            </a:r>
            <a:r>
              <a:rPr lang="ja-JP" altLang="en-US" sz="2400" dirty="0"/>
              <a:t>簡潔に表現する。</a:t>
            </a:r>
          </a:p>
          <a:p>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2015/10/13</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Tree>
    <p:extLst>
      <p:ext uri="{BB962C8B-B14F-4D97-AF65-F5344CB8AC3E}">
        <p14:creationId xmlns:p14="http://schemas.microsoft.com/office/powerpoint/2010/main" val="246336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4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75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7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900" dirty="0" smtClean="0"/>
              <a:t>誤振込事件</a:t>
            </a:r>
            <a:r>
              <a:rPr lang="en-US" altLang="ja-JP" sz="4900" dirty="0" smtClean="0"/>
              <a:t/>
            </a:r>
            <a:br>
              <a:rPr lang="en-US" altLang="ja-JP" sz="4900" dirty="0" smtClean="0"/>
            </a:br>
            <a:r>
              <a:rPr lang="ja-JP" altLang="en-US" sz="3100" dirty="0" smtClean="0"/>
              <a:t>（</a:t>
            </a:r>
            <a:r>
              <a:rPr lang="ja-JP" altLang="en-US" sz="3100" dirty="0"/>
              <a:t>最二判平</a:t>
            </a:r>
            <a:r>
              <a:rPr lang="en-US" altLang="ja-JP" sz="3100" dirty="0"/>
              <a:t>8</a:t>
            </a:r>
            <a:r>
              <a:rPr lang="ja-JP" altLang="en-US" sz="3100" dirty="0"/>
              <a:t>・</a:t>
            </a:r>
            <a:r>
              <a:rPr lang="en-US" altLang="ja-JP" sz="3100" dirty="0"/>
              <a:t>4</a:t>
            </a:r>
            <a:r>
              <a:rPr lang="ja-JP" altLang="en-US" sz="3100" dirty="0"/>
              <a:t>・</a:t>
            </a:r>
            <a:r>
              <a:rPr lang="en-US" altLang="ja-JP" sz="3100" dirty="0"/>
              <a:t>26 </a:t>
            </a:r>
            <a:r>
              <a:rPr lang="ja-JP" altLang="en-US" sz="3100" dirty="0"/>
              <a:t>民集</a:t>
            </a:r>
            <a:r>
              <a:rPr lang="en-US" altLang="ja-JP" sz="3100" dirty="0"/>
              <a:t>50</a:t>
            </a:r>
            <a:r>
              <a:rPr lang="ja-JP" altLang="en-US" sz="3100" dirty="0"/>
              <a:t>巻</a:t>
            </a:r>
            <a:r>
              <a:rPr lang="en-US" altLang="ja-JP" sz="3100" dirty="0"/>
              <a:t>5</a:t>
            </a:r>
            <a:r>
              <a:rPr lang="ja-JP" altLang="en-US" sz="3100" dirty="0"/>
              <a:t>号</a:t>
            </a:r>
            <a:r>
              <a:rPr lang="en-US" altLang="ja-JP" sz="3100" dirty="0"/>
              <a:t>1267</a:t>
            </a:r>
            <a:r>
              <a:rPr lang="ja-JP" altLang="en-US" sz="3100" dirty="0"/>
              <a:t>頁</a:t>
            </a:r>
            <a:r>
              <a:rPr lang="ja-JP" altLang="en-US" sz="3100" dirty="0" smtClean="0"/>
              <a:t>）</a:t>
            </a:r>
            <a:endParaRPr kumimoji="1" lang="ja-JP" altLang="en-US" sz="3100" dirty="0"/>
          </a:p>
        </p:txBody>
      </p:sp>
      <p:sp>
        <p:nvSpPr>
          <p:cNvPr id="3" name="日付プレースホルダー 2"/>
          <p:cNvSpPr>
            <a:spLocks noGrp="1"/>
          </p:cNvSpPr>
          <p:nvPr>
            <p:ph type="dt" sz="half" idx="10"/>
          </p:nvPr>
        </p:nvSpPr>
        <p:spPr/>
        <p:txBody>
          <a:bodyPr/>
          <a:lstStyle/>
          <a:p>
            <a:r>
              <a:rPr kumimoji="1" lang="en-US" altLang="ja-JP" smtClean="0"/>
              <a:t>2015/10/13</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
        <p:nvSpPr>
          <p:cNvPr id="6" name="上下矢印 5"/>
          <p:cNvSpPr/>
          <p:nvPr/>
        </p:nvSpPr>
        <p:spPr>
          <a:xfrm>
            <a:off x="3707904" y="2492896"/>
            <a:ext cx="576064" cy="1872208"/>
          </a:xfrm>
          <a:prstGeom prst="upDownArrow">
            <a:avLst/>
          </a:prstGeom>
          <a:solidFill>
            <a:schemeClr val="bg1">
              <a:lumMod val="95000"/>
            </a:schemeClr>
          </a:solidFill>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振込委託</a:t>
            </a:r>
            <a:endParaRPr lang="ja-JP" altLang="en-US" sz="1600" dirty="0" smtClean="0"/>
          </a:p>
        </p:txBody>
      </p:sp>
      <p:sp>
        <p:nvSpPr>
          <p:cNvPr id="7" name="下矢印 6"/>
          <p:cNvSpPr/>
          <p:nvPr/>
        </p:nvSpPr>
        <p:spPr>
          <a:xfrm>
            <a:off x="3036392" y="2492896"/>
            <a:ext cx="648072" cy="187220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預金債権</a:t>
            </a:r>
            <a:endParaRPr kumimoji="1" lang="ja-JP" altLang="en-US" dirty="0"/>
          </a:p>
        </p:txBody>
      </p:sp>
      <p:sp>
        <p:nvSpPr>
          <p:cNvPr id="8" name="左右矢印 7"/>
          <p:cNvSpPr/>
          <p:nvPr/>
        </p:nvSpPr>
        <p:spPr>
          <a:xfrm>
            <a:off x="1763688" y="4293096"/>
            <a:ext cx="1180700" cy="950506"/>
          </a:xfrm>
          <a:prstGeom prst="leftRightArrow">
            <a:avLst/>
          </a:prstGeom>
          <a:solidFill>
            <a:srgbClr val="FFCCFF"/>
          </a:solidFill>
          <a:ln>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支払委託</a:t>
            </a:r>
            <a:endParaRPr kumimoji="1" lang="en-US" altLang="ja-JP" sz="1600" dirty="0" smtClean="0"/>
          </a:p>
        </p:txBody>
      </p:sp>
      <p:sp>
        <p:nvSpPr>
          <p:cNvPr id="9" name="円/楕円 8"/>
          <p:cNvSpPr/>
          <p:nvPr/>
        </p:nvSpPr>
        <p:spPr>
          <a:xfrm>
            <a:off x="323528" y="1621599"/>
            <a:ext cx="144016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X</a:t>
            </a:r>
            <a:r>
              <a:rPr lang="ja-JP" altLang="en-US" dirty="0" smtClean="0"/>
              <a:t>の</a:t>
            </a:r>
            <a:endParaRPr lang="en-US" altLang="ja-JP" dirty="0" smtClean="0"/>
          </a:p>
          <a:p>
            <a:pPr algn="ctr"/>
            <a:r>
              <a:rPr lang="ja-JP" altLang="en-US" dirty="0" smtClean="0"/>
              <a:t>債権者</a:t>
            </a:r>
            <a:endParaRPr kumimoji="1" lang="ja-JP" altLang="en-US" dirty="0"/>
          </a:p>
        </p:txBody>
      </p:sp>
      <p:sp>
        <p:nvSpPr>
          <p:cNvPr id="10" name="円/楕円 9"/>
          <p:cNvSpPr/>
          <p:nvPr/>
        </p:nvSpPr>
        <p:spPr>
          <a:xfrm>
            <a:off x="2915816" y="4300297"/>
            <a:ext cx="144016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要約者</a:t>
            </a:r>
            <a:endParaRPr lang="en-US" altLang="ja-JP" dirty="0" smtClean="0"/>
          </a:p>
          <a:p>
            <a:pPr algn="ctr"/>
            <a:r>
              <a:rPr lang="en-US" altLang="ja-JP" dirty="0">
                <a:latin typeface="Times New Roman" pitchFamily="18" charset="0"/>
                <a:cs typeface="Times New Roman" pitchFamily="18" charset="0"/>
              </a:rPr>
              <a:t>A</a:t>
            </a:r>
            <a:r>
              <a:rPr lang="ja-JP" altLang="en-US" dirty="0" smtClean="0"/>
              <a:t>銀行甲支店</a:t>
            </a:r>
            <a:endParaRPr lang="ja-JP" altLang="en-US" dirty="0"/>
          </a:p>
        </p:txBody>
      </p:sp>
      <p:sp>
        <p:nvSpPr>
          <p:cNvPr id="11" name="円/楕円 10"/>
          <p:cNvSpPr/>
          <p:nvPr/>
        </p:nvSpPr>
        <p:spPr>
          <a:xfrm>
            <a:off x="2843808" y="1621599"/>
            <a:ext cx="144016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債務者</a:t>
            </a:r>
            <a:endParaRPr kumimoji="1" lang="en-US" altLang="ja-JP" dirty="0" smtClean="0"/>
          </a:p>
          <a:p>
            <a:pPr algn="ctr"/>
            <a:r>
              <a:rPr kumimoji="1" lang="ja-JP" altLang="en-US" dirty="0" smtClean="0"/>
              <a:t>振込指図人</a:t>
            </a:r>
            <a:r>
              <a:rPr kumimoji="1" lang="en-US" altLang="ja-JP" dirty="0" smtClean="0">
                <a:latin typeface="Times New Roman" pitchFamily="18" charset="0"/>
                <a:cs typeface="Times New Roman" pitchFamily="18" charset="0"/>
              </a:rPr>
              <a:t>X</a:t>
            </a:r>
            <a:endParaRPr kumimoji="1" lang="ja-JP" altLang="en-US" dirty="0">
              <a:latin typeface="Times New Roman" pitchFamily="18" charset="0"/>
              <a:cs typeface="Times New Roman" pitchFamily="18" charset="0"/>
            </a:endParaRPr>
          </a:p>
        </p:txBody>
      </p:sp>
      <p:sp>
        <p:nvSpPr>
          <p:cNvPr id="12" name="円/楕円 11"/>
          <p:cNvSpPr/>
          <p:nvPr/>
        </p:nvSpPr>
        <p:spPr>
          <a:xfrm>
            <a:off x="323528" y="4300297"/>
            <a:ext cx="1440160" cy="950506"/>
          </a:xfrm>
          <a:prstGeom prst="ellipse">
            <a:avLst/>
          </a:prstGeom>
          <a:ln>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諾約シャ</a:t>
            </a:r>
            <a:endParaRPr kumimoji="1" lang="en-US" altLang="ja-JP" dirty="0" smtClean="0"/>
          </a:p>
          <a:p>
            <a:pPr algn="ctr"/>
            <a:r>
              <a:rPr lang="en-US" altLang="ja-JP" dirty="0" smtClean="0">
                <a:latin typeface="Times New Roman" pitchFamily="18" charset="0"/>
                <a:cs typeface="Times New Roman" pitchFamily="18" charset="0"/>
              </a:rPr>
              <a:t>D</a:t>
            </a:r>
            <a:r>
              <a:rPr lang="ja-JP" altLang="en-US" dirty="0" smtClean="0"/>
              <a:t>銀行</a:t>
            </a:r>
            <a:endParaRPr lang="en-US" altLang="ja-JP" dirty="0" smtClean="0"/>
          </a:p>
          <a:p>
            <a:pPr algn="ctr"/>
            <a:r>
              <a:rPr lang="ja-JP" altLang="en-US" dirty="0"/>
              <a:t>丙</a:t>
            </a:r>
            <a:r>
              <a:rPr lang="ja-JP" altLang="en-US" dirty="0" smtClean="0"/>
              <a:t>支店</a:t>
            </a:r>
            <a:endParaRPr lang="ja-JP" altLang="en-US" dirty="0"/>
          </a:p>
        </p:txBody>
      </p:sp>
      <p:grpSp>
        <p:nvGrpSpPr>
          <p:cNvPr id="13" name="グループ化 12"/>
          <p:cNvGrpSpPr/>
          <p:nvPr/>
        </p:nvGrpSpPr>
        <p:grpSpPr>
          <a:xfrm>
            <a:off x="1701728" y="1593004"/>
            <a:ext cx="1152128" cy="503848"/>
            <a:chOff x="1701728" y="1593004"/>
            <a:chExt cx="1152128" cy="503848"/>
          </a:xfrm>
        </p:grpSpPr>
        <p:cxnSp>
          <p:nvCxnSpPr>
            <p:cNvPr id="14" name="直線矢印コネクタ 13"/>
            <p:cNvCxnSpPr>
              <a:stCxn id="9" idx="6"/>
              <a:endCxn id="11" idx="2"/>
            </p:cNvCxnSpPr>
            <p:nvPr/>
          </p:nvCxnSpPr>
          <p:spPr>
            <a:xfrm>
              <a:off x="1763688" y="2096852"/>
              <a:ext cx="1080120"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701728" y="1593004"/>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grpSp>
      <p:sp>
        <p:nvSpPr>
          <p:cNvPr id="16" name="上矢印 15"/>
          <p:cNvSpPr/>
          <p:nvPr/>
        </p:nvSpPr>
        <p:spPr>
          <a:xfrm>
            <a:off x="2627784" y="3501008"/>
            <a:ext cx="504056"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17" name="円/楕円 16"/>
          <p:cNvSpPr/>
          <p:nvPr/>
        </p:nvSpPr>
        <p:spPr>
          <a:xfrm>
            <a:off x="5522390" y="1607197"/>
            <a:ext cx="1425874" cy="950506"/>
          </a:xfrm>
          <a:prstGeom prst="ellipse">
            <a:avLst/>
          </a:prstGeom>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誤振込受取人</a:t>
            </a:r>
            <a:r>
              <a:rPr lang="en-US" altLang="ja-JP" dirty="0" smtClean="0">
                <a:latin typeface="Times New Roman" pitchFamily="18" charset="0"/>
                <a:cs typeface="Times New Roman" pitchFamily="18" charset="0"/>
              </a:rPr>
              <a:t>C</a:t>
            </a:r>
            <a:endParaRPr kumimoji="1" lang="ja-JP" altLang="en-US" dirty="0">
              <a:latin typeface="Times New Roman" pitchFamily="18" charset="0"/>
              <a:cs typeface="Times New Roman" pitchFamily="18" charset="0"/>
            </a:endParaRPr>
          </a:p>
        </p:txBody>
      </p:sp>
      <p:sp>
        <p:nvSpPr>
          <p:cNvPr id="18" name="円/楕円 17"/>
          <p:cNvSpPr/>
          <p:nvPr/>
        </p:nvSpPr>
        <p:spPr>
          <a:xfrm>
            <a:off x="5522390" y="4278694"/>
            <a:ext cx="1425874" cy="95050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諾約</a:t>
            </a:r>
            <a:r>
              <a:rPr lang="ja-JP" altLang="en-US" dirty="0"/>
              <a:t>者</a:t>
            </a:r>
            <a:endParaRPr kumimoji="1" lang="en-US" altLang="ja-JP" dirty="0" smtClean="0"/>
          </a:p>
          <a:p>
            <a:pPr algn="ctr"/>
            <a:r>
              <a:rPr lang="en-US" altLang="ja-JP" dirty="0" smtClean="0">
                <a:latin typeface="Times New Roman" pitchFamily="18" charset="0"/>
                <a:cs typeface="Times New Roman" pitchFamily="18" charset="0"/>
              </a:rPr>
              <a:t>A</a:t>
            </a:r>
            <a:r>
              <a:rPr lang="ja-JP" altLang="en-US" dirty="0" smtClean="0"/>
              <a:t>銀行乙支店</a:t>
            </a:r>
            <a:endParaRPr kumimoji="1" lang="ja-JP" altLang="en-US" dirty="0"/>
          </a:p>
        </p:txBody>
      </p:sp>
      <p:sp>
        <p:nvSpPr>
          <p:cNvPr id="19" name="円/楕円 18"/>
          <p:cNvSpPr/>
          <p:nvPr/>
        </p:nvSpPr>
        <p:spPr>
          <a:xfrm>
            <a:off x="7538614" y="1607197"/>
            <a:ext cx="1425874" cy="95050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C</a:t>
            </a:r>
            <a:r>
              <a:rPr lang="ja-JP" altLang="en-US" dirty="0" smtClean="0"/>
              <a:t>の</a:t>
            </a:r>
            <a:endParaRPr lang="en-US" altLang="ja-JP" dirty="0" smtClean="0"/>
          </a:p>
          <a:p>
            <a:pPr algn="ctr"/>
            <a:r>
              <a:rPr lang="ja-JP" altLang="en-US" dirty="0" smtClean="0"/>
              <a:t>債権者</a:t>
            </a:r>
            <a:r>
              <a:rPr lang="en-US" altLang="ja-JP" dirty="0" smtClean="0">
                <a:latin typeface="Times New Roman" pitchFamily="18" charset="0"/>
                <a:cs typeface="Times New Roman" pitchFamily="18" charset="0"/>
              </a:rPr>
              <a:t>Y</a:t>
            </a:r>
            <a:endParaRPr kumimoji="1" lang="ja-JP" altLang="en-US" dirty="0">
              <a:latin typeface="Times New Roman" pitchFamily="18" charset="0"/>
              <a:cs typeface="Times New Roman" pitchFamily="18" charset="0"/>
            </a:endParaRPr>
          </a:p>
        </p:txBody>
      </p:sp>
      <p:sp>
        <p:nvSpPr>
          <p:cNvPr id="20" name="左右矢印 19"/>
          <p:cNvSpPr/>
          <p:nvPr/>
        </p:nvSpPr>
        <p:spPr>
          <a:xfrm>
            <a:off x="4355976" y="4278694"/>
            <a:ext cx="1180700" cy="950506"/>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支払委託</a:t>
            </a:r>
            <a:endParaRPr kumimoji="1" lang="en-US" altLang="ja-JP" sz="1600" dirty="0" smtClean="0"/>
          </a:p>
        </p:txBody>
      </p:sp>
      <p:sp>
        <p:nvSpPr>
          <p:cNvPr id="21" name="下矢印 20"/>
          <p:cNvSpPr/>
          <p:nvPr/>
        </p:nvSpPr>
        <p:spPr>
          <a:xfrm>
            <a:off x="5911291" y="2564904"/>
            <a:ext cx="648072" cy="1713790"/>
          </a:xfrm>
          <a:prstGeom prst="downArrow">
            <a:avLst/>
          </a:prstGeom>
          <a:solidFill>
            <a:schemeClr val="accent4">
              <a:lumMod val="20000"/>
              <a:lumOff val="80000"/>
            </a:schemeClr>
          </a:solidFill>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預金債権</a:t>
            </a:r>
            <a:endParaRPr kumimoji="1" lang="ja-JP" altLang="en-US" dirty="0"/>
          </a:p>
        </p:txBody>
      </p:sp>
      <p:grpSp>
        <p:nvGrpSpPr>
          <p:cNvPr id="22" name="グループ化 21"/>
          <p:cNvGrpSpPr/>
          <p:nvPr/>
        </p:nvGrpSpPr>
        <p:grpSpPr>
          <a:xfrm>
            <a:off x="6372200" y="2418505"/>
            <a:ext cx="1656184" cy="1082503"/>
            <a:chOff x="6372200" y="2418505"/>
            <a:chExt cx="1656184" cy="1082503"/>
          </a:xfrm>
        </p:grpSpPr>
        <p:cxnSp>
          <p:nvCxnSpPr>
            <p:cNvPr id="23" name="直線矢印コネクタ 22"/>
            <p:cNvCxnSpPr>
              <a:stCxn id="19" idx="3"/>
            </p:cNvCxnSpPr>
            <p:nvPr/>
          </p:nvCxnSpPr>
          <p:spPr>
            <a:xfrm flipH="1">
              <a:off x="6372200" y="2418505"/>
              <a:ext cx="1375228" cy="1082503"/>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6876256" y="2852936"/>
              <a:ext cx="1152128" cy="369332"/>
            </a:xfrm>
            <a:prstGeom prst="rect">
              <a:avLst/>
            </a:prstGeom>
            <a:noFill/>
          </p:spPr>
          <p:txBody>
            <a:bodyPr wrap="square" rtlCol="0">
              <a:spAutoFit/>
            </a:bodyPr>
            <a:lstStyle/>
            <a:p>
              <a:pPr algn="ctr"/>
              <a:r>
                <a:rPr kumimoji="1" lang="ja-JP" altLang="en-US" dirty="0" smtClean="0"/>
                <a:t>差押え</a:t>
              </a:r>
              <a:endParaRPr kumimoji="1" lang="ja-JP" altLang="en-US" dirty="0"/>
            </a:p>
          </p:txBody>
        </p:sp>
      </p:grpSp>
      <p:grpSp>
        <p:nvGrpSpPr>
          <p:cNvPr id="25" name="グループ化 24"/>
          <p:cNvGrpSpPr/>
          <p:nvPr/>
        </p:nvGrpSpPr>
        <p:grpSpPr>
          <a:xfrm>
            <a:off x="6866208" y="1556792"/>
            <a:ext cx="711696" cy="525658"/>
            <a:chOff x="6866208" y="1556792"/>
            <a:chExt cx="711696" cy="525658"/>
          </a:xfrm>
        </p:grpSpPr>
        <p:cxnSp>
          <p:nvCxnSpPr>
            <p:cNvPr id="26" name="直線矢印コネクタ 25"/>
            <p:cNvCxnSpPr>
              <a:stCxn id="19" idx="2"/>
              <a:endCxn id="17" idx="6"/>
            </p:cNvCxnSpPr>
            <p:nvPr/>
          </p:nvCxnSpPr>
          <p:spPr>
            <a:xfrm flipH="1">
              <a:off x="6948264" y="2082450"/>
              <a:ext cx="590350"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6866208" y="1556792"/>
              <a:ext cx="711696" cy="369332"/>
            </a:xfrm>
            <a:prstGeom prst="rect">
              <a:avLst/>
            </a:prstGeom>
            <a:noFill/>
          </p:spPr>
          <p:txBody>
            <a:bodyPr wrap="square" rtlCol="0">
              <a:spAutoFit/>
            </a:bodyPr>
            <a:lstStyle/>
            <a:p>
              <a:pPr algn="ctr"/>
              <a:r>
                <a:rPr kumimoji="1" lang="ja-JP" altLang="en-US" dirty="0" smtClean="0"/>
                <a:t>債権</a:t>
              </a:r>
              <a:endParaRPr kumimoji="1" lang="ja-JP" altLang="en-US" dirty="0"/>
            </a:p>
          </p:txBody>
        </p:sp>
      </p:grpSp>
      <p:grpSp>
        <p:nvGrpSpPr>
          <p:cNvPr id="28" name="グループ化 27"/>
          <p:cNvGrpSpPr/>
          <p:nvPr/>
        </p:nvGrpSpPr>
        <p:grpSpPr>
          <a:xfrm>
            <a:off x="1043608" y="5111605"/>
            <a:ext cx="5191719" cy="1053699"/>
            <a:chOff x="1043608" y="5111605"/>
            <a:chExt cx="5191719" cy="1053699"/>
          </a:xfrm>
        </p:grpSpPr>
        <p:sp>
          <p:nvSpPr>
            <p:cNvPr id="29" name="円/楕円 28"/>
            <p:cNvSpPr/>
            <p:nvPr/>
          </p:nvSpPr>
          <p:spPr>
            <a:xfrm>
              <a:off x="2483768" y="5589240"/>
              <a:ext cx="230425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全銀ネット口座</a:t>
              </a:r>
              <a:endParaRPr kumimoji="1" lang="ja-JP" altLang="en-US" dirty="0"/>
            </a:p>
          </p:txBody>
        </p:sp>
        <p:cxnSp>
          <p:nvCxnSpPr>
            <p:cNvPr id="30" name="直線矢印コネクタ 29"/>
            <p:cNvCxnSpPr>
              <a:stCxn id="12" idx="4"/>
              <a:endCxn id="29" idx="2"/>
            </p:cNvCxnSpPr>
            <p:nvPr/>
          </p:nvCxnSpPr>
          <p:spPr>
            <a:xfrm>
              <a:off x="1043608" y="5250803"/>
              <a:ext cx="1440160" cy="626469"/>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10" idx="3"/>
              <a:endCxn id="29" idx="1"/>
            </p:cNvCxnSpPr>
            <p:nvPr/>
          </p:nvCxnSpPr>
          <p:spPr>
            <a:xfrm flipH="1">
              <a:off x="2821218"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10" idx="5"/>
              <a:endCxn id="29" idx="7"/>
            </p:cNvCxnSpPr>
            <p:nvPr/>
          </p:nvCxnSpPr>
          <p:spPr>
            <a:xfrm>
              <a:off x="4145069"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29" idx="6"/>
              <a:endCxn id="18" idx="4"/>
            </p:cNvCxnSpPr>
            <p:nvPr/>
          </p:nvCxnSpPr>
          <p:spPr>
            <a:xfrm flipV="1">
              <a:off x="4788024" y="5229200"/>
              <a:ext cx="1447303" cy="648072"/>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4" name="グループ化 33"/>
          <p:cNvGrpSpPr/>
          <p:nvPr/>
        </p:nvGrpSpPr>
        <p:grpSpPr>
          <a:xfrm>
            <a:off x="4283968" y="1576888"/>
            <a:ext cx="1238422" cy="923330"/>
            <a:chOff x="4283968" y="1576888"/>
            <a:chExt cx="1238422" cy="923330"/>
          </a:xfrm>
        </p:grpSpPr>
        <p:cxnSp>
          <p:nvCxnSpPr>
            <p:cNvPr id="35" name="直線矢印コネクタ 34"/>
            <p:cNvCxnSpPr>
              <a:stCxn id="17" idx="2"/>
              <a:endCxn id="11" idx="6"/>
            </p:cNvCxnSpPr>
            <p:nvPr/>
          </p:nvCxnSpPr>
          <p:spPr>
            <a:xfrm flipH="1">
              <a:off x="4283968" y="2082450"/>
              <a:ext cx="1238422" cy="14402"/>
            </a:xfrm>
            <a:prstGeom prst="straightConnector1">
              <a:avLst/>
            </a:prstGeom>
            <a:ln w="76200">
              <a:prstDash val="sysDot"/>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4355976" y="1576888"/>
              <a:ext cx="1152128" cy="923330"/>
            </a:xfrm>
            <a:prstGeom prst="rect">
              <a:avLst/>
            </a:prstGeom>
            <a:noFill/>
          </p:spPr>
          <p:txBody>
            <a:bodyPr wrap="square" rtlCol="0">
              <a:spAutoFit/>
            </a:bodyPr>
            <a:lstStyle/>
            <a:p>
              <a:pPr algn="ctr"/>
              <a:r>
                <a:rPr kumimoji="1" lang="ja-JP" altLang="en-US" dirty="0" smtClean="0"/>
                <a:t>対価関係</a:t>
              </a:r>
              <a:endParaRPr kumimoji="1" lang="en-US" altLang="ja-JP" dirty="0" smtClean="0"/>
            </a:p>
            <a:p>
              <a:pPr algn="ctr"/>
              <a:endParaRPr lang="en-US" altLang="ja-JP" dirty="0"/>
            </a:p>
            <a:p>
              <a:pPr algn="ctr"/>
              <a:r>
                <a:rPr kumimoji="1" lang="ja-JP" altLang="en-US" dirty="0" smtClean="0"/>
                <a:t>なし</a:t>
              </a:r>
              <a:endParaRPr kumimoji="1" lang="ja-JP" altLang="en-US" dirty="0"/>
            </a:p>
          </p:txBody>
        </p:sp>
      </p:grpSp>
      <p:sp>
        <p:nvSpPr>
          <p:cNvPr id="37" name="上下矢印 36"/>
          <p:cNvSpPr/>
          <p:nvPr/>
        </p:nvSpPr>
        <p:spPr>
          <a:xfrm>
            <a:off x="3779912" y="2418506"/>
            <a:ext cx="576064" cy="2020382"/>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誤振込委託</a:t>
            </a:r>
            <a:endParaRPr lang="ja-JP" altLang="en-US" sz="1600" dirty="0" smtClean="0"/>
          </a:p>
        </p:txBody>
      </p:sp>
    </p:spTree>
    <p:extLst>
      <p:ext uri="{BB962C8B-B14F-4D97-AF65-F5344CB8AC3E}">
        <p14:creationId xmlns:p14="http://schemas.microsoft.com/office/powerpoint/2010/main" val="67590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up)">
                                      <p:cBhvr>
                                        <p:cTn id="23" dur="500"/>
                                        <p:tgtEl>
                                          <p:spTgt spid="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down)">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par>
                          <p:cTn id="36" fill="hold">
                            <p:stCondLst>
                              <p:cond delay="1000"/>
                            </p:stCondLst>
                            <p:childTnLst>
                              <p:par>
                                <p:cTn id="37" presetID="16" presetClass="entr" presetSubtype="37"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arn(outVertical)">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6"/>
                                        </p:tgtEl>
                                      </p:cBhvr>
                                    </p:animEffect>
                                    <p:set>
                                      <p:cBhvr>
                                        <p:cTn id="44" dur="1" fill="hold">
                                          <p:stCondLst>
                                            <p:cond delay="499"/>
                                          </p:stCondLst>
                                        </p:cTn>
                                        <p:tgtEl>
                                          <p:spTgt spid="6"/>
                                        </p:tgtEl>
                                        <p:attrNameLst>
                                          <p:attrName>style.visibility</p:attrName>
                                        </p:attrNameLst>
                                      </p:cBhvr>
                                      <p:to>
                                        <p:strVal val="hidden"/>
                                      </p:to>
                                    </p:set>
                                  </p:childTnLst>
                                </p:cTn>
                              </p:par>
                            </p:childTnLst>
                          </p:cTn>
                        </p:par>
                        <p:par>
                          <p:cTn id="45" fill="hold">
                            <p:stCondLst>
                              <p:cond delay="500"/>
                            </p:stCondLst>
                            <p:childTnLst>
                              <p:par>
                                <p:cTn id="46" presetID="16" presetClass="entr" presetSubtype="42"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barn(outHorizontal)">
                                      <p:cBhvr>
                                        <p:cTn id="48" dur="500"/>
                                        <p:tgtEl>
                                          <p:spTgt spid="37"/>
                                        </p:tgtEl>
                                      </p:cBhvr>
                                    </p:animEffect>
                                  </p:childTnLst>
                                </p:cTn>
                              </p:par>
                            </p:childTnLst>
                          </p:cTn>
                        </p:par>
                        <p:par>
                          <p:cTn id="49" fill="hold">
                            <p:stCondLst>
                              <p:cond delay="1000"/>
                            </p:stCondLst>
                            <p:childTnLst>
                              <p:par>
                                <p:cTn id="50" presetID="27" presetClass="emph" presetSubtype="0" fill="remove" grpId="1" nodeType="afterEffect">
                                  <p:stCondLst>
                                    <p:cond delay="0"/>
                                  </p:stCondLst>
                                  <p:childTnLst>
                                    <p:animClr clrSpc="rgb" dir="cw">
                                      <p:cBhvr override="childStyle">
                                        <p:cTn id="51" dur="500" autoRev="1" fill="remove"/>
                                        <p:tgtEl>
                                          <p:spTgt spid="37"/>
                                        </p:tgtEl>
                                        <p:attrNameLst>
                                          <p:attrName>style.color</p:attrName>
                                        </p:attrNameLst>
                                      </p:cBhvr>
                                      <p:to>
                                        <a:schemeClr val="bg1"/>
                                      </p:to>
                                    </p:animClr>
                                    <p:animClr clrSpc="rgb" dir="cw">
                                      <p:cBhvr>
                                        <p:cTn id="52" dur="500" autoRev="1" fill="remove"/>
                                        <p:tgtEl>
                                          <p:spTgt spid="37"/>
                                        </p:tgtEl>
                                        <p:attrNameLst>
                                          <p:attrName>fillcolor</p:attrName>
                                        </p:attrNameLst>
                                      </p:cBhvr>
                                      <p:to>
                                        <a:schemeClr val="bg1"/>
                                      </p:to>
                                    </p:animClr>
                                    <p:set>
                                      <p:cBhvr>
                                        <p:cTn id="53" dur="500" autoRev="1" fill="remove"/>
                                        <p:tgtEl>
                                          <p:spTgt spid="37"/>
                                        </p:tgtEl>
                                        <p:attrNameLst>
                                          <p:attrName>fill.type</p:attrName>
                                        </p:attrNameLst>
                                      </p:cBhvr>
                                      <p:to>
                                        <p:strVal val="solid"/>
                                      </p:to>
                                    </p:set>
                                    <p:set>
                                      <p:cBhvr>
                                        <p:cTn id="54" dur="500" autoRev="1" fill="remove"/>
                                        <p:tgtEl>
                                          <p:spTgt spid="37"/>
                                        </p:tgtEl>
                                        <p:attrNameLst>
                                          <p:attrName>fill.on</p:attrName>
                                        </p:attrNameLst>
                                      </p:cBhvr>
                                      <p:to>
                                        <p:strVal val="true"/>
                                      </p:to>
                                    </p:set>
                                  </p:childTnLst>
                                </p:cTn>
                              </p:par>
                            </p:childTnLst>
                          </p:cTn>
                        </p:par>
                        <p:par>
                          <p:cTn id="55" fill="hold">
                            <p:stCondLst>
                              <p:cond delay="2000"/>
                            </p:stCondLst>
                            <p:childTnLst>
                              <p:par>
                                <p:cTn id="56" presetID="22" presetClass="entr" presetSubtype="8"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left)">
                                      <p:cBhvr>
                                        <p:cTn id="58" dur="500"/>
                                        <p:tgtEl>
                                          <p:spTgt spid="17"/>
                                        </p:tgtEl>
                                      </p:cBhvr>
                                    </p:animEffect>
                                  </p:childTnLst>
                                </p:cTn>
                              </p:par>
                            </p:childTnLst>
                          </p:cTn>
                        </p:par>
                        <p:par>
                          <p:cTn id="59" fill="hold">
                            <p:stCondLst>
                              <p:cond delay="2500"/>
                            </p:stCondLst>
                            <p:childTnLst>
                              <p:par>
                                <p:cTn id="60" presetID="22" presetClass="entr" presetSubtype="2" fill="hold" nodeType="after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wipe(right)">
                                      <p:cBhvr>
                                        <p:cTn id="62" dur="500"/>
                                        <p:tgtEl>
                                          <p:spTgt spid="34"/>
                                        </p:tgtEl>
                                      </p:cBhvr>
                                    </p:animEffect>
                                  </p:childTnLst>
                                </p:cTn>
                              </p:par>
                            </p:childTnLst>
                          </p:cTn>
                        </p:par>
                        <p:par>
                          <p:cTn id="63" fill="hold">
                            <p:stCondLst>
                              <p:cond delay="3000"/>
                            </p:stCondLst>
                            <p:childTnLst>
                              <p:par>
                                <p:cTn id="64" presetID="22" presetClass="entr" presetSubtype="8"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left)">
                                      <p:cBhvr>
                                        <p:cTn id="66" dur="500"/>
                                        <p:tgtEl>
                                          <p:spTgt spid="18"/>
                                        </p:tgtEl>
                                      </p:cBhvr>
                                    </p:animEffect>
                                  </p:childTnLst>
                                </p:cTn>
                              </p:par>
                            </p:childTnLst>
                          </p:cTn>
                        </p:par>
                        <p:par>
                          <p:cTn id="67" fill="hold">
                            <p:stCondLst>
                              <p:cond delay="3500"/>
                            </p:stCondLst>
                            <p:childTnLst>
                              <p:par>
                                <p:cTn id="68" presetID="16" presetClass="entr" presetSubtype="37"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barn(outVertical)">
                                      <p:cBhvr>
                                        <p:cTn id="70" dur="500"/>
                                        <p:tgtEl>
                                          <p:spTgt spid="20"/>
                                        </p:tgtEl>
                                      </p:cBhvr>
                                    </p:animEffect>
                                  </p:childTnLst>
                                </p:cTn>
                              </p:par>
                              <p:par>
                                <p:cTn id="71" presetID="22" presetClass="entr" presetSubtype="4" fill="hold"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down)">
                                      <p:cBhvr>
                                        <p:cTn id="73" dur="500"/>
                                        <p:tgtEl>
                                          <p:spTgt spid="28"/>
                                        </p:tgtEl>
                                      </p:cBhvr>
                                    </p:animEffect>
                                  </p:childTnLst>
                                </p:cTn>
                              </p:par>
                            </p:childTnLst>
                          </p:cTn>
                        </p:par>
                      </p:childTnLst>
                    </p:cTn>
                  </p:par>
                  <p:par>
                    <p:cTn id="74" fill="hold">
                      <p:stCondLst>
                        <p:cond delay="indefinite"/>
                      </p:stCondLst>
                      <p:childTnLst>
                        <p:par>
                          <p:cTn id="75" fill="hold">
                            <p:stCondLst>
                              <p:cond delay="0"/>
                            </p:stCondLst>
                            <p:childTnLst>
                              <p:par>
                                <p:cTn id="76" presetID="42" presetClass="path" presetSubtype="0" accel="50000" decel="50000" fill="hold" grpId="1" nodeType="clickEffect">
                                  <p:stCondLst>
                                    <p:cond delay="0"/>
                                  </p:stCondLst>
                                  <p:childTnLst>
                                    <p:animMotion origin="layout" path="M -4.72222E-6 2.53469E-6 L 0.14827 2.53469E-6 " pathEditMode="relative" rAng="0" ptsTypes="AA">
                                      <p:cBhvr>
                                        <p:cTn id="77" dur="2000" fill="hold"/>
                                        <p:tgtEl>
                                          <p:spTgt spid="7"/>
                                        </p:tgtEl>
                                        <p:attrNameLst>
                                          <p:attrName>ppt_x</p:attrName>
                                          <p:attrName>ppt_y</p:attrName>
                                        </p:attrNameLst>
                                      </p:cBhvr>
                                      <p:rCtr x="7413" y="0"/>
                                    </p:animMotion>
                                  </p:childTnLst>
                                </p:cTn>
                              </p:par>
                              <p:par>
                                <p:cTn id="78" presetID="8" presetClass="emph" presetSubtype="0" fill="hold" grpId="2" nodeType="withEffect">
                                  <p:stCondLst>
                                    <p:cond delay="0"/>
                                  </p:stCondLst>
                                  <p:childTnLst>
                                    <p:animRot by="2700000">
                                      <p:cBhvr>
                                        <p:cTn id="79" dur="2000" fill="hold"/>
                                        <p:tgtEl>
                                          <p:spTgt spid="7"/>
                                        </p:tgtEl>
                                        <p:attrNameLst>
                                          <p:attrName>r</p:attrName>
                                        </p:attrNameLst>
                                      </p:cBhvr>
                                    </p:animRot>
                                  </p:childTnLst>
                                </p:cTn>
                              </p:par>
                              <p:par>
                                <p:cTn id="80" presetID="42" presetClass="path" presetSubtype="0" accel="50000" decel="50000" fill="hold" grpId="1" nodeType="withEffect">
                                  <p:stCondLst>
                                    <p:cond delay="0"/>
                                  </p:stCondLst>
                                  <p:childTnLst>
                                    <p:animMotion origin="layout" path="M -0.00399 0.01689 L 0.23629 0.01272 " pathEditMode="relative" rAng="0" ptsTypes="AA">
                                      <p:cBhvr>
                                        <p:cTn id="81" dur="2000" fill="hold"/>
                                        <p:tgtEl>
                                          <p:spTgt spid="16"/>
                                        </p:tgtEl>
                                        <p:attrNameLst>
                                          <p:attrName>ppt_x</p:attrName>
                                          <p:attrName>ppt_y</p:attrName>
                                        </p:attrNameLst>
                                      </p:cBhvr>
                                      <p:rCtr x="12014" y="-208"/>
                                    </p:animMotion>
                                  </p:childTnLst>
                                </p:cTn>
                              </p:par>
                              <p:par>
                                <p:cTn id="82" presetID="8" presetClass="emph" presetSubtype="0" fill="hold" grpId="2" nodeType="withEffect">
                                  <p:stCondLst>
                                    <p:cond delay="0"/>
                                  </p:stCondLst>
                                  <p:childTnLst>
                                    <p:animRot by="2700000">
                                      <p:cBhvr>
                                        <p:cTn id="83" dur="2000" fill="hold"/>
                                        <p:tgtEl>
                                          <p:spTgt spid="16"/>
                                        </p:tgtEl>
                                        <p:attrNameLst>
                                          <p:attrName>r</p:attrName>
                                        </p:attrNameLst>
                                      </p:cBhvr>
                                    </p:animRot>
                                  </p:childTnLst>
                                </p:cTn>
                              </p:par>
                            </p:childTnLst>
                          </p:cTn>
                        </p:par>
                        <p:par>
                          <p:cTn id="84" fill="hold">
                            <p:stCondLst>
                              <p:cond delay="2000"/>
                            </p:stCondLst>
                            <p:childTnLst>
                              <p:par>
                                <p:cTn id="85" presetID="42" presetClass="path" presetSubtype="0" accel="50000" decel="50000" fill="hold" grpId="3" nodeType="afterEffect">
                                  <p:stCondLst>
                                    <p:cond delay="0"/>
                                  </p:stCondLst>
                                  <p:childTnLst>
                                    <p:animMotion origin="layout" path="M 0.14827 2.53469E-6 L 0.31355 2.53469E-6 " pathEditMode="relative" rAng="0" ptsTypes="AA">
                                      <p:cBhvr>
                                        <p:cTn id="86" dur="2000" fill="hold"/>
                                        <p:tgtEl>
                                          <p:spTgt spid="7"/>
                                        </p:tgtEl>
                                        <p:attrNameLst>
                                          <p:attrName>ppt_x</p:attrName>
                                          <p:attrName>ppt_y</p:attrName>
                                        </p:attrNameLst>
                                      </p:cBhvr>
                                      <p:rCtr x="8264" y="0"/>
                                    </p:animMotion>
                                  </p:childTnLst>
                                </p:cTn>
                              </p:par>
                              <p:par>
                                <p:cTn id="87" presetID="8" presetClass="emph" presetSubtype="0" fill="hold" grpId="4" nodeType="withEffect">
                                  <p:stCondLst>
                                    <p:cond delay="0"/>
                                  </p:stCondLst>
                                  <p:childTnLst>
                                    <p:animRot by="-2700000">
                                      <p:cBhvr>
                                        <p:cTn id="88" dur="2000" fill="hold"/>
                                        <p:tgtEl>
                                          <p:spTgt spid="7"/>
                                        </p:tgtEl>
                                        <p:attrNameLst>
                                          <p:attrName>r</p:attrName>
                                        </p:attrNameLst>
                                      </p:cBhvr>
                                    </p:animRot>
                                  </p:childTnLst>
                                </p:cTn>
                              </p:par>
                              <p:par>
                                <p:cTn id="89" presetID="42" presetClass="path" presetSubtype="0" accel="50000" decel="50000" fill="hold" grpId="3" nodeType="withEffect">
                                  <p:stCondLst>
                                    <p:cond delay="0"/>
                                  </p:stCondLst>
                                  <p:childTnLst>
                                    <p:animMotion origin="layout" path="M 0.23629 0.01272 L 0.42135 0.01689 " pathEditMode="relative" rAng="0" ptsTypes="AA">
                                      <p:cBhvr>
                                        <p:cTn id="90" dur="2000" fill="hold"/>
                                        <p:tgtEl>
                                          <p:spTgt spid="16"/>
                                        </p:tgtEl>
                                        <p:attrNameLst>
                                          <p:attrName>ppt_x</p:attrName>
                                          <p:attrName>ppt_y</p:attrName>
                                        </p:attrNameLst>
                                      </p:cBhvr>
                                      <p:rCtr x="9253" y="208"/>
                                    </p:animMotion>
                                  </p:childTnLst>
                                </p:cTn>
                              </p:par>
                              <p:par>
                                <p:cTn id="91" presetID="8" presetClass="emph" presetSubtype="0" fill="hold" grpId="4" nodeType="withEffect">
                                  <p:stCondLst>
                                    <p:cond delay="0"/>
                                  </p:stCondLst>
                                  <p:childTnLst>
                                    <p:animRot by="-2700000">
                                      <p:cBhvr>
                                        <p:cTn id="92" dur="2000" fill="hold"/>
                                        <p:tgtEl>
                                          <p:spTgt spid="16"/>
                                        </p:tgtEl>
                                        <p:attrNameLst>
                                          <p:attrName>r</p:attrName>
                                        </p:attrNameLst>
                                      </p:cBhvr>
                                    </p:animRot>
                                  </p:childTnLst>
                                </p:cTn>
                              </p:par>
                            </p:childTnLst>
                          </p:cTn>
                        </p:par>
                        <p:par>
                          <p:cTn id="93" fill="hold">
                            <p:stCondLst>
                              <p:cond delay="4000"/>
                            </p:stCondLst>
                            <p:childTnLst>
                              <p:par>
                                <p:cTn id="94" presetID="10" presetClass="exit" presetSubtype="0" fill="hold" grpId="5" nodeType="afterEffect">
                                  <p:stCondLst>
                                    <p:cond delay="0"/>
                                  </p:stCondLst>
                                  <p:childTnLst>
                                    <p:animEffect transition="out" filter="fade">
                                      <p:cBhvr>
                                        <p:cTn id="95" dur="500"/>
                                        <p:tgtEl>
                                          <p:spTgt spid="7"/>
                                        </p:tgtEl>
                                      </p:cBhvr>
                                    </p:animEffect>
                                    <p:set>
                                      <p:cBhvr>
                                        <p:cTn id="96" dur="1" fill="hold">
                                          <p:stCondLst>
                                            <p:cond delay="499"/>
                                          </p:stCondLst>
                                        </p:cTn>
                                        <p:tgtEl>
                                          <p:spTgt spid="7"/>
                                        </p:tgtEl>
                                        <p:attrNameLst>
                                          <p:attrName>style.visibility</p:attrName>
                                        </p:attrNameLst>
                                      </p:cBhvr>
                                      <p:to>
                                        <p:strVal val="hidden"/>
                                      </p:to>
                                    </p:set>
                                  </p:childTnLst>
                                </p:cTn>
                              </p:par>
                              <p:par>
                                <p:cTn id="97" presetID="10" presetClass="entr" presetSubtype="0" fill="hold" grpId="0" nodeType="with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fade">
                                      <p:cBhvr>
                                        <p:cTn id="99" dur="500"/>
                                        <p:tgtEl>
                                          <p:spTgt spid="21"/>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wipe(left)">
                                      <p:cBhvr>
                                        <p:cTn id="104" dur="500"/>
                                        <p:tgtEl>
                                          <p:spTgt spid="19"/>
                                        </p:tgtEl>
                                      </p:cBhvr>
                                    </p:animEffect>
                                  </p:childTnLst>
                                </p:cTn>
                              </p:par>
                            </p:childTnLst>
                          </p:cTn>
                        </p:par>
                        <p:par>
                          <p:cTn id="105" fill="hold">
                            <p:stCondLst>
                              <p:cond delay="500"/>
                            </p:stCondLst>
                            <p:childTnLst>
                              <p:par>
                                <p:cTn id="106" presetID="22" presetClass="entr" presetSubtype="2" fill="hold" nodeType="afterEffect">
                                  <p:stCondLst>
                                    <p:cond delay="0"/>
                                  </p:stCondLst>
                                  <p:childTnLst>
                                    <p:set>
                                      <p:cBhvr>
                                        <p:cTn id="107" dur="1" fill="hold">
                                          <p:stCondLst>
                                            <p:cond delay="0"/>
                                          </p:stCondLst>
                                        </p:cTn>
                                        <p:tgtEl>
                                          <p:spTgt spid="25"/>
                                        </p:tgtEl>
                                        <p:attrNameLst>
                                          <p:attrName>style.visibility</p:attrName>
                                        </p:attrNameLst>
                                      </p:cBhvr>
                                      <p:to>
                                        <p:strVal val="visible"/>
                                      </p:to>
                                    </p:set>
                                    <p:animEffect transition="in" filter="wipe(right)">
                                      <p:cBhvr>
                                        <p:cTn id="108" dur="500"/>
                                        <p:tgtEl>
                                          <p:spTgt spid="25"/>
                                        </p:tgtEl>
                                      </p:cBhvr>
                                    </p:animEffect>
                                  </p:childTnLst>
                                </p:cTn>
                              </p:par>
                            </p:childTnLst>
                          </p:cTn>
                        </p:par>
                        <p:par>
                          <p:cTn id="109" fill="hold">
                            <p:stCondLst>
                              <p:cond delay="1000"/>
                            </p:stCondLst>
                            <p:childTnLst>
                              <p:par>
                                <p:cTn id="110" presetID="22" presetClass="entr" presetSubtype="2" fill="hold" nodeType="after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wipe(right)">
                                      <p:cBhvr>
                                        <p:cTn id="1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7" grpId="2" animBg="1"/>
      <p:bldP spid="7" grpId="3" animBg="1"/>
      <p:bldP spid="7" grpId="4" animBg="1"/>
      <p:bldP spid="7" grpId="5" animBg="1"/>
      <p:bldP spid="8" grpId="0" animBg="1"/>
      <p:bldP spid="9" grpId="0" animBg="1"/>
      <p:bldP spid="10" grpId="0" animBg="1"/>
      <p:bldP spid="11" grpId="0" animBg="1"/>
      <p:bldP spid="12" grpId="0" animBg="1"/>
      <p:bldP spid="16" grpId="0" animBg="1"/>
      <p:bldP spid="16" grpId="1" animBg="1"/>
      <p:bldP spid="16" grpId="2" animBg="1"/>
      <p:bldP spid="16" grpId="3" animBg="1"/>
      <p:bldP spid="16" grpId="4" animBg="1"/>
      <p:bldP spid="17" grpId="0" animBg="1"/>
      <p:bldP spid="18" grpId="0" animBg="1"/>
      <p:bldP spid="19" grpId="0" animBg="1"/>
      <p:bldP spid="20" grpId="0" animBg="1"/>
      <p:bldP spid="21" grpId="0" animBg="1"/>
      <p:bldP spid="37" grpId="0" animBg="1"/>
      <p:bldP spid="37"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ja-JP" altLang="en-US" dirty="0"/>
              <a:t>活用すべき文献</a:t>
            </a:r>
            <a:endParaRPr kumimoji="1" lang="ja-JP" altLang="en-US" dirty="0"/>
          </a:p>
        </p:txBody>
      </p:sp>
      <p:sp>
        <p:nvSpPr>
          <p:cNvPr id="8" name="コンテンツ プレースホルダー 7"/>
          <p:cNvSpPr>
            <a:spLocks noGrp="1"/>
          </p:cNvSpPr>
          <p:nvPr>
            <p:ph sz="half" idx="1"/>
          </p:nvPr>
        </p:nvSpPr>
        <p:spPr/>
        <p:txBody>
          <a:bodyPr>
            <a:noAutofit/>
          </a:bodyPr>
          <a:lstStyle/>
          <a:p>
            <a:r>
              <a:rPr lang="ja-JP" altLang="en-US" sz="1600" dirty="0"/>
              <a:t>組織のリーダーは何をすべきであり，何をしてはならないか</a:t>
            </a:r>
            <a:endParaRPr lang="en-US" altLang="ja-JP" sz="1600" dirty="0"/>
          </a:p>
          <a:p>
            <a:pPr lvl="1"/>
            <a:r>
              <a:rPr lang="en-US" altLang="ja-JP" sz="1400" dirty="0"/>
              <a:t>P.F.</a:t>
            </a:r>
            <a:r>
              <a:rPr lang="ja-JP" altLang="en-US" sz="1400" dirty="0"/>
              <a:t>ドラッカー（上田惇生訳）</a:t>
            </a:r>
            <a:r>
              <a:rPr lang="en-US" altLang="ja-JP" sz="1400" dirty="0"/>
              <a:t>『</a:t>
            </a:r>
            <a:r>
              <a:rPr lang="ja-JP" altLang="en-US" sz="1400" dirty="0"/>
              <a:t>非営利組織の経営</a:t>
            </a:r>
            <a:r>
              <a:rPr lang="en-US" altLang="ja-JP" sz="1400" dirty="0"/>
              <a:t>』</a:t>
            </a:r>
            <a:r>
              <a:rPr lang="ja-JP" altLang="en-US" sz="1400" dirty="0"/>
              <a:t>ダイヤモンド社（</a:t>
            </a:r>
            <a:r>
              <a:rPr lang="en-US" altLang="ja-JP" sz="1400" dirty="0"/>
              <a:t>2007</a:t>
            </a:r>
            <a:r>
              <a:rPr lang="ja-JP" altLang="en-US" sz="1400" dirty="0"/>
              <a:t>）</a:t>
            </a:r>
            <a:endParaRPr lang="en-US" altLang="ja-JP" sz="1400" dirty="0"/>
          </a:p>
          <a:p>
            <a:pPr lvl="1"/>
            <a:r>
              <a:rPr lang="ja-JP" altLang="en-US" sz="1400" dirty="0"/>
              <a:t>フィッシャー</a:t>
            </a:r>
            <a:r>
              <a:rPr lang="en-US" altLang="ja-JP" sz="1400" dirty="0"/>
              <a:t>=</a:t>
            </a:r>
            <a:r>
              <a:rPr lang="ja-JP" altLang="en-US" sz="1400" dirty="0"/>
              <a:t>ユーリー（金山宣夫，浅井和子訳）</a:t>
            </a:r>
            <a:r>
              <a:rPr lang="en-US" altLang="ja-JP" sz="1400" dirty="0"/>
              <a:t>『</a:t>
            </a:r>
            <a:r>
              <a:rPr lang="ja-JP" altLang="en-US" sz="1400" dirty="0"/>
              <a:t>ハーバード流交渉術</a:t>
            </a:r>
            <a:r>
              <a:rPr lang="en-US" altLang="ja-JP" sz="1400" dirty="0"/>
              <a:t>』</a:t>
            </a:r>
            <a:r>
              <a:rPr lang="ja-JP" altLang="en-US" sz="1400" dirty="0"/>
              <a:t>三笠書房（</a:t>
            </a:r>
            <a:r>
              <a:rPr lang="en-US" altLang="ja-JP" sz="1400" dirty="0"/>
              <a:t>1990</a:t>
            </a:r>
            <a:r>
              <a:rPr lang="ja-JP" altLang="en-US" sz="1400" dirty="0"/>
              <a:t>）  </a:t>
            </a:r>
            <a:endParaRPr lang="en-US" altLang="ja-JP" sz="1600" dirty="0" smtClean="0"/>
          </a:p>
          <a:p>
            <a:r>
              <a:rPr lang="ja-JP" altLang="en-US" sz="1600" dirty="0"/>
              <a:t>法律家のものの考え方</a:t>
            </a:r>
            <a:endParaRPr lang="en-US" altLang="ja-JP" sz="1600" dirty="0"/>
          </a:p>
          <a:p>
            <a:pPr lvl="1"/>
            <a:r>
              <a:rPr lang="ja-JP" altLang="en-US" sz="1400" dirty="0"/>
              <a:t>カイム・ペレルマン，江口 三角 </a:t>
            </a:r>
            <a:r>
              <a:rPr lang="en-US" altLang="ja-JP" sz="1400" dirty="0"/>
              <a:t>(</a:t>
            </a:r>
            <a:r>
              <a:rPr lang="ja-JP" altLang="en-US" sz="1400" dirty="0"/>
              <a:t>訳</a:t>
            </a:r>
            <a:r>
              <a:rPr lang="en-US" altLang="ja-JP" sz="1400" dirty="0"/>
              <a:t>) 『</a:t>
            </a:r>
            <a:r>
              <a:rPr lang="ja-JP" altLang="en-US" sz="1400" dirty="0"/>
              <a:t>法律家の論理</a:t>
            </a:r>
            <a:r>
              <a:rPr lang="en-US" altLang="ja-JP" sz="1400" dirty="0"/>
              <a:t>―</a:t>
            </a:r>
            <a:r>
              <a:rPr lang="ja-JP" altLang="en-US" sz="1400" dirty="0"/>
              <a:t>新しいレトリック</a:t>
            </a:r>
            <a:r>
              <a:rPr lang="en-US" altLang="ja-JP" sz="1400" dirty="0"/>
              <a:t>』</a:t>
            </a:r>
            <a:r>
              <a:rPr lang="ja-JP" altLang="en-US" sz="1400" dirty="0"/>
              <a:t>木鐸社（</a:t>
            </a:r>
            <a:r>
              <a:rPr lang="en-US" altLang="ja-JP" sz="1400" dirty="0"/>
              <a:t>2004</a:t>
            </a:r>
            <a:r>
              <a:rPr lang="ja-JP" altLang="en-US" sz="1400" dirty="0"/>
              <a:t>）</a:t>
            </a:r>
            <a:endParaRPr lang="en-US" altLang="ja-JP" sz="1400" dirty="0"/>
          </a:p>
          <a:p>
            <a:r>
              <a:rPr lang="ja-JP" altLang="en-US" sz="1600" dirty="0" smtClean="0"/>
              <a:t>民法</a:t>
            </a:r>
            <a:r>
              <a:rPr lang="ja-JP" altLang="en-US" sz="1600" dirty="0"/>
              <a:t>の入門書（</a:t>
            </a:r>
            <a:r>
              <a:rPr lang="en-US" altLang="ja-JP" sz="1600" dirty="0"/>
              <a:t>DVD</a:t>
            </a:r>
            <a:r>
              <a:rPr lang="ja-JP" altLang="en-US" sz="1600" dirty="0"/>
              <a:t>付）</a:t>
            </a:r>
            <a:endParaRPr lang="en-US" altLang="ja-JP" sz="1600" dirty="0"/>
          </a:p>
          <a:p>
            <a:pPr lvl="1"/>
            <a:r>
              <a:rPr lang="ja-JP" altLang="en-US" sz="1400" dirty="0"/>
              <a:t>加賀山茂</a:t>
            </a:r>
            <a:r>
              <a:rPr lang="en-US" altLang="ja-JP" sz="1400" dirty="0"/>
              <a:t>『</a:t>
            </a:r>
            <a:r>
              <a:rPr lang="ja-JP" altLang="en-US" sz="1400" dirty="0"/>
              <a:t>民法入門・担保法革命</a:t>
            </a:r>
            <a:r>
              <a:rPr lang="en-US" altLang="ja-JP" sz="1400" dirty="0"/>
              <a:t>』</a:t>
            </a:r>
            <a:r>
              <a:rPr lang="ja-JP" altLang="en-US" sz="1400" dirty="0"/>
              <a:t>信山社（</a:t>
            </a:r>
            <a:r>
              <a:rPr lang="en-US" altLang="ja-JP" sz="1400" dirty="0"/>
              <a:t>2013</a:t>
            </a:r>
            <a:r>
              <a:rPr lang="ja-JP" altLang="en-US" sz="1400" dirty="0"/>
              <a:t>）</a:t>
            </a:r>
          </a:p>
          <a:p>
            <a:r>
              <a:rPr lang="ja-JP" altLang="en-US" sz="1600" dirty="0"/>
              <a:t>民法（財産法）全体を理解する上での助</a:t>
            </a:r>
            <a:r>
              <a:rPr lang="ja-JP" altLang="en-US" sz="1600" dirty="0" err="1"/>
              <a:t>っ</a:t>
            </a:r>
            <a:r>
              <a:rPr lang="ja-JP" altLang="en-US" sz="1600" dirty="0"/>
              <a:t>人</a:t>
            </a:r>
            <a:endParaRPr lang="en-US" altLang="ja-JP" sz="1600" dirty="0"/>
          </a:p>
          <a:p>
            <a:pPr lvl="1"/>
            <a:r>
              <a:rPr lang="ja-JP" altLang="en-US" sz="1400" dirty="0"/>
              <a:t>我妻栄</a:t>
            </a:r>
            <a:r>
              <a:rPr lang="en-US" altLang="ja-JP" sz="1400" dirty="0"/>
              <a:t>=</a:t>
            </a:r>
            <a:r>
              <a:rPr lang="ja-JP" altLang="en-US" sz="1400" dirty="0"/>
              <a:t>有泉亨</a:t>
            </a:r>
            <a:r>
              <a:rPr lang="en-US" altLang="ja-JP" sz="1400" dirty="0"/>
              <a:t>『</a:t>
            </a:r>
            <a:r>
              <a:rPr lang="ja-JP" altLang="en-US" sz="1400" dirty="0"/>
              <a:t>コンメンタール民法</a:t>
            </a:r>
            <a:r>
              <a:rPr lang="en-US" altLang="ja-JP" sz="1400" dirty="0"/>
              <a:t>』〔</a:t>
            </a:r>
            <a:r>
              <a:rPr lang="ja-JP" altLang="en-US" sz="1400" dirty="0"/>
              <a:t>第</a:t>
            </a:r>
            <a:r>
              <a:rPr lang="en-US" altLang="ja-JP" sz="1400" dirty="0"/>
              <a:t>3</a:t>
            </a:r>
            <a:r>
              <a:rPr lang="ja-JP" altLang="en-US" sz="1400" dirty="0"/>
              <a:t>版</a:t>
            </a:r>
            <a:r>
              <a:rPr lang="en-US" altLang="ja-JP" sz="1400" dirty="0"/>
              <a:t>〕</a:t>
            </a:r>
            <a:r>
              <a:rPr lang="ja-JP" altLang="en-US" sz="1400" dirty="0"/>
              <a:t>日本評論社（</a:t>
            </a:r>
            <a:r>
              <a:rPr lang="en-US" altLang="ja-JP" sz="1400" dirty="0"/>
              <a:t>2013</a:t>
            </a:r>
            <a:r>
              <a:rPr lang="ja-JP" altLang="en-US" sz="1400" dirty="0"/>
              <a:t>）</a:t>
            </a:r>
            <a:endParaRPr lang="en-US" altLang="ja-JP" sz="1400" dirty="0"/>
          </a:p>
          <a:p>
            <a:pPr lvl="1"/>
            <a:r>
              <a:rPr lang="ja-JP" altLang="en-US" sz="1400" dirty="0"/>
              <a:t>金子</a:t>
            </a:r>
            <a:r>
              <a:rPr lang="en-US" altLang="ja-JP" sz="1400" dirty="0"/>
              <a:t>=</a:t>
            </a:r>
            <a:r>
              <a:rPr lang="ja-JP" altLang="en-US" sz="1400" dirty="0"/>
              <a:t>新堂</a:t>
            </a:r>
            <a:r>
              <a:rPr lang="en-US" altLang="ja-JP" sz="1400" dirty="0"/>
              <a:t>=</a:t>
            </a:r>
            <a:r>
              <a:rPr lang="ja-JP" altLang="en-US" sz="1400" dirty="0"/>
              <a:t>平井編</a:t>
            </a:r>
            <a:r>
              <a:rPr lang="en-US" altLang="ja-JP" sz="1400" dirty="0"/>
              <a:t>『</a:t>
            </a:r>
            <a:r>
              <a:rPr lang="ja-JP" altLang="en-US" sz="1400" b="1" dirty="0">
                <a:solidFill>
                  <a:schemeClr val="tx2"/>
                </a:solidFill>
              </a:rPr>
              <a:t>法律学小辞典</a:t>
            </a:r>
            <a:r>
              <a:rPr lang="en-US" altLang="ja-JP" sz="1400" dirty="0"/>
              <a:t>』</a:t>
            </a:r>
            <a:r>
              <a:rPr lang="ja-JP" altLang="en-US" sz="1400" dirty="0"/>
              <a:t>有斐閣（</a:t>
            </a:r>
            <a:r>
              <a:rPr lang="en-US" altLang="ja-JP" sz="1400" dirty="0"/>
              <a:t>2008</a:t>
            </a:r>
            <a:r>
              <a:rPr lang="ja-JP" altLang="en-US" sz="1400" dirty="0" smtClean="0"/>
              <a:t>）</a:t>
            </a:r>
            <a:endParaRPr lang="en-US" altLang="ja-JP" sz="1400" dirty="0"/>
          </a:p>
        </p:txBody>
      </p:sp>
      <p:sp>
        <p:nvSpPr>
          <p:cNvPr id="10" name="コンテンツ プレースホルダー 9"/>
          <p:cNvSpPr>
            <a:spLocks noGrp="1"/>
          </p:cNvSpPr>
          <p:nvPr>
            <p:ph sz="half" idx="2"/>
          </p:nvPr>
        </p:nvSpPr>
        <p:spPr/>
        <p:txBody>
          <a:bodyPr>
            <a:normAutofit lnSpcReduction="10000"/>
          </a:bodyPr>
          <a:lstStyle/>
          <a:p>
            <a:r>
              <a:rPr lang="ja-JP" altLang="en-US" sz="1600" dirty="0"/>
              <a:t>契約法全体についての概説書</a:t>
            </a:r>
            <a:endParaRPr lang="en-US" altLang="ja-JP" sz="1600" dirty="0"/>
          </a:p>
          <a:p>
            <a:pPr lvl="1"/>
            <a:r>
              <a:rPr lang="ja-JP" altLang="en-US" sz="1400" dirty="0"/>
              <a:t>佐藤孝幸</a:t>
            </a:r>
            <a:r>
              <a:rPr lang="en-US" altLang="ja-JP" sz="1400" dirty="0"/>
              <a:t>『</a:t>
            </a:r>
            <a:r>
              <a:rPr lang="ja-JP" altLang="en-US" sz="1400" dirty="0"/>
              <a:t>実務契約法講義</a:t>
            </a:r>
            <a:r>
              <a:rPr lang="en-US" altLang="ja-JP" sz="1400" dirty="0"/>
              <a:t>』</a:t>
            </a:r>
            <a:r>
              <a:rPr lang="ja-JP" altLang="en-US" sz="1400" dirty="0"/>
              <a:t>民事法研究会（</a:t>
            </a:r>
            <a:r>
              <a:rPr lang="en-US" altLang="ja-JP" sz="1400" dirty="0"/>
              <a:t>2012</a:t>
            </a:r>
            <a:r>
              <a:rPr lang="ja-JP" altLang="en-US" sz="1400" dirty="0" smtClean="0"/>
              <a:t>）</a:t>
            </a:r>
            <a:endParaRPr lang="en-US" altLang="ja-JP" sz="1400" dirty="0" smtClean="0"/>
          </a:p>
          <a:p>
            <a:pPr lvl="1"/>
            <a:r>
              <a:rPr lang="ja-JP" altLang="en-US" sz="1400" dirty="0" smtClean="0"/>
              <a:t>加賀山</a:t>
            </a:r>
            <a:r>
              <a:rPr lang="ja-JP" altLang="en-US" sz="1400" dirty="0"/>
              <a:t>茂</a:t>
            </a:r>
            <a:r>
              <a:rPr lang="en-US" altLang="ja-JP" sz="1400" dirty="0"/>
              <a:t>『</a:t>
            </a:r>
            <a:r>
              <a:rPr lang="ja-JP" altLang="en-US" sz="1400" dirty="0"/>
              <a:t>契約法講義</a:t>
            </a:r>
            <a:r>
              <a:rPr lang="en-US" altLang="ja-JP" sz="1400" dirty="0"/>
              <a:t>』</a:t>
            </a:r>
            <a:r>
              <a:rPr lang="ja-JP" altLang="en-US" sz="1400" dirty="0"/>
              <a:t>日本評論社（</a:t>
            </a:r>
            <a:r>
              <a:rPr lang="en-US" altLang="ja-JP" sz="1400" dirty="0"/>
              <a:t>2009</a:t>
            </a:r>
            <a:r>
              <a:rPr lang="ja-JP" altLang="en-US" sz="1400" dirty="0"/>
              <a:t>）</a:t>
            </a:r>
            <a:endParaRPr lang="en-US" altLang="ja-JP" sz="1400" dirty="0"/>
          </a:p>
          <a:p>
            <a:r>
              <a:rPr lang="ja-JP" altLang="en-US" sz="1600" dirty="0"/>
              <a:t>債権総論の優れた教科書</a:t>
            </a:r>
            <a:endParaRPr lang="en-US" altLang="ja-JP" sz="1600" dirty="0"/>
          </a:p>
          <a:p>
            <a:pPr lvl="1"/>
            <a:r>
              <a:rPr lang="ja-JP" altLang="en-US" sz="1400" dirty="0"/>
              <a:t>平井宜雄</a:t>
            </a:r>
            <a:r>
              <a:rPr lang="en-US" altLang="ja-JP" sz="1400" dirty="0"/>
              <a:t>『</a:t>
            </a:r>
            <a:r>
              <a:rPr lang="ja-JP" altLang="en-US" sz="1400" dirty="0"/>
              <a:t>債権総論</a:t>
            </a:r>
            <a:r>
              <a:rPr lang="en-US" altLang="ja-JP" sz="1400" dirty="0"/>
              <a:t>』 〔</a:t>
            </a:r>
            <a:r>
              <a:rPr lang="ja-JP" altLang="en-US" sz="1400" dirty="0"/>
              <a:t>第</a:t>
            </a:r>
            <a:r>
              <a:rPr lang="en-US" altLang="ja-JP" sz="1400" dirty="0"/>
              <a:t>2</a:t>
            </a:r>
            <a:r>
              <a:rPr lang="ja-JP" altLang="en-US" sz="1400" dirty="0"/>
              <a:t>版</a:t>
            </a:r>
            <a:r>
              <a:rPr lang="en-US" altLang="ja-JP" sz="1400" dirty="0"/>
              <a:t>〕</a:t>
            </a:r>
            <a:r>
              <a:rPr lang="ja-JP" altLang="en-US" sz="1400" dirty="0"/>
              <a:t>弘文堂（</a:t>
            </a:r>
            <a:r>
              <a:rPr lang="en-US" altLang="ja-JP" sz="1400" dirty="0"/>
              <a:t>1994</a:t>
            </a:r>
            <a:r>
              <a:rPr lang="ja-JP" altLang="en-US" sz="1400" dirty="0"/>
              <a:t>）</a:t>
            </a:r>
          </a:p>
          <a:p>
            <a:r>
              <a:rPr lang="ja-JP" altLang="en-US" sz="1600" dirty="0"/>
              <a:t>債務不履行に関する文献</a:t>
            </a:r>
            <a:endParaRPr lang="en-US" altLang="ja-JP" sz="1400" dirty="0"/>
          </a:p>
          <a:p>
            <a:pPr lvl="1"/>
            <a:r>
              <a:rPr lang="ja-JP" altLang="en-US" sz="1400" dirty="0"/>
              <a:t>平井宜雄</a:t>
            </a:r>
            <a:r>
              <a:rPr lang="en-US" altLang="ja-JP" sz="1400" dirty="0"/>
              <a:t>『</a:t>
            </a:r>
            <a:r>
              <a:rPr lang="ja-JP" altLang="en-US" sz="1400" dirty="0"/>
              <a:t>損害賠償法の理論</a:t>
            </a:r>
            <a:r>
              <a:rPr lang="en-US" altLang="ja-JP" sz="1400" dirty="0"/>
              <a:t>』</a:t>
            </a:r>
            <a:r>
              <a:rPr lang="ja-JP" altLang="en-US" sz="1400" dirty="0"/>
              <a:t>東京大学出版会（</a:t>
            </a:r>
            <a:r>
              <a:rPr lang="en-US" altLang="ja-JP" sz="1400" dirty="0"/>
              <a:t>1971</a:t>
            </a:r>
            <a:r>
              <a:rPr lang="ja-JP" altLang="en-US" sz="1400" dirty="0"/>
              <a:t>）</a:t>
            </a:r>
            <a:endParaRPr lang="en-US" altLang="ja-JP" sz="1400" dirty="0"/>
          </a:p>
          <a:p>
            <a:pPr lvl="1"/>
            <a:r>
              <a:rPr lang="ja-JP" altLang="en-US" sz="1400" dirty="0"/>
              <a:t>浜上則雄「損害賠償における「保証理論」と「部分的因果関係の理論」（</a:t>
            </a:r>
            <a:r>
              <a:rPr lang="en-US" altLang="ja-JP" sz="1400" dirty="0"/>
              <a:t>1</a:t>
            </a:r>
            <a:r>
              <a:rPr lang="ja-JP" altLang="en-US" sz="1400" dirty="0"/>
              <a:t>）（</a:t>
            </a:r>
            <a:r>
              <a:rPr lang="en-US" altLang="ja-JP" sz="1400" dirty="0"/>
              <a:t>2</a:t>
            </a:r>
            <a:r>
              <a:rPr lang="ja-JP" altLang="en-US" sz="1400" dirty="0"/>
              <a:t>・完）民商</a:t>
            </a:r>
            <a:r>
              <a:rPr lang="en-US" altLang="ja-JP" sz="1400" dirty="0"/>
              <a:t>66</a:t>
            </a:r>
            <a:r>
              <a:rPr lang="ja-JP" altLang="en-US" sz="1400" dirty="0"/>
              <a:t>巻</a:t>
            </a:r>
            <a:r>
              <a:rPr lang="en-US" altLang="ja-JP" sz="1400" dirty="0"/>
              <a:t>4</a:t>
            </a:r>
            <a:r>
              <a:rPr lang="ja-JP" altLang="en-US" sz="1400" dirty="0"/>
              <a:t>号（</a:t>
            </a:r>
            <a:r>
              <a:rPr lang="en-US" altLang="ja-JP" sz="1400" dirty="0"/>
              <a:t>1972</a:t>
            </a:r>
            <a:r>
              <a:rPr lang="ja-JP" altLang="en-US" sz="1400" dirty="0"/>
              <a:t>）</a:t>
            </a:r>
            <a:r>
              <a:rPr lang="en-US" altLang="ja-JP" sz="1400" dirty="0"/>
              <a:t>3-33</a:t>
            </a:r>
            <a:r>
              <a:rPr lang="ja-JP" altLang="en-US" sz="1400" dirty="0"/>
              <a:t>頁</a:t>
            </a:r>
            <a:r>
              <a:rPr lang="en-US" altLang="ja-JP" sz="1400" dirty="0"/>
              <a:t>, 66</a:t>
            </a:r>
            <a:r>
              <a:rPr lang="ja-JP" altLang="en-US" sz="1400" dirty="0"/>
              <a:t>巻</a:t>
            </a:r>
            <a:r>
              <a:rPr lang="en-US" altLang="ja-JP" sz="1400" dirty="0"/>
              <a:t>5</a:t>
            </a:r>
            <a:r>
              <a:rPr lang="ja-JP" altLang="en-US" sz="1400" dirty="0"/>
              <a:t>号</a:t>
            </a:r>
            <a:r>
              <a:rPr lang="en-US" altLang="ja-JP" sz="1400" dirty="0"/>
              <a:t>35-65</a:t>
            </a:r>
            <a:r>
              <a:rPr lang="ja-JP" altLang="en-US" sz="1400" dirty="0"/>
              <a:t>頁</a:t>
            </a:r>
            <a:endParaRPr lang="en-US" altLang="ja-JP" sz="1400" dirty="0"/>
          </a:p>
          <a:p>
            <a:r>
              <a:rPr lang="ja-JP" altLang="en-US" sz="1600" dirty="0"/>
              <a:t>債権者代位権・直接訴権，詐害行為取消権，連帯債務，保証の文献</a:t>
            </a:r>
            <a:endParaRPr lang="en-US" altLang="ja-JP" sz="1600" dirty="0"/>
          </a:p>
          <a:p>
            <a:pPr lvl="1"/>
            <a:r>
              <a:rPr lang="ja-JP" altLang="en-US" sz="1400" dirty="0"/>
              <a:t>加賀山茂</a:t>
            </a:r>
            <a:r>
              <a:rPr lang="en-US" altLang="ja-JP" sz="1400" dirty="0"/>
              <a:t>『</a:t>
            </a:r>
            <a:r>
              <a:rPr lang="ja-JP" altLang="en-US" sz="1400" dirty="0"/>
              <a:t>債権担保法講義</a:t>
            </a:r>
            <a:r>
              <a:rPr lang="en-US" altLang="ja-JP" sz="1400" dirty="0"/>
              <a:t>』</a:t>
            </a:r>
            <a:r>
              <a:rPr lang="ja-JP" altLang="en-US" sz="1400" dirty="0"/>
              <a:t>日本評論社（</a:t>
            </a:r>
            <a:r>
              <a:rPr lang="en-US" altLang="ja-JP" sz="1400" dirty="0"/>
              <a:t>2011</a:t>
            </a:r>
            <a:r>
              <a:rPr lang="ja-JP" altLang="en-US" sz="1400" dirty="0" smtClean="0"/>
              <a:t>）</a:t>
            </a:r>
            <a:endParaRPr lang="en-US" altLang="ja-JP" sz="1400" dirty="0"/>
          </a:p>
        </p:txBody>
      </p:sp>
      <p:sp>
        <p:nvSpPr>
          <p:cNvPr id="3" name="日付プレースホルダー 2"/>
          <p:cNvSpPr>
            <a:spLocks noGrp="1"/>
          </p:cNvSpPr>
          <p:nvPr>
            <p:ph type="dt" sz="half" idx="10"/>
          </p:nvPr>
        </p:nvSpPr>
        <p:spPr/>
        <p:txBody>
          <a:bodyPr/>
          <a:lstStyle/>
          <a:p>
            <a:r>
              <a:rPr kumimoji="1" lang="en-US" altLang="ja-JP" smtClean="0"/>
              <a:t>2015/10/20</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
        <p:nvSpPr>
          <p:cNvPr id="11" name="タイトル 2"/>
          <p:cNvSpPr txBox="1">
            <a:spLocks/>
          </p:cNvSpPr>
          <p:nvPr/>
        </p:nvSpPr>
        <p:spPr bwMode="auto">
          <a:xfrm>
            <a:off x="611188" y="7389813"/>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4400" dirty="0" smtClean="0">
                <a:solidFill>
                  <a:schemeClr val="tx2"/>
                </a:solidFill>
              </a:rPr>
              <a:t>債権総論</a:t>
            </a:r>
            <a:r>
              <a:rPr lang="en-US" altLang="ja-JP" sz="4400" dirty="0" smtClean="0">
                <a:solidFill>
                  <a:schemeClr val="tx2"/>
                </a:solidFill>
                <a:latin typeface="Times New Roman" panose="02020603050405020304" pitchFamily="18" charset="0"/>
                <a:cs typeface="Times New Roman" panose="02020603050405020304" pitchFamily="18" charset="0"/>
              </a:rPr>
              <a:t>2</a:t>
            </a:r>
            <a:r>
              <a:rPr lang="ja-JP" altLang="en-US" sz="4400" dirty="0">
                <a:solidFill>
                  <a:schemeClr val="tx2"/>
                </a:solidFill>
              </a:rPr>
              <a:t> </a:t>
            </a:r>
            <a:r>
              <a:rPr lang="ja-JP" altLang="en-US" sz="4400" dirty="0" smtClean="0">
                <a:solidFill>
                  <a:schemeClr val="tx2"/>
                </a:solidFill>
              </a:rPr>
              <a:t>銀行振込み</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latin typeface="Times New Roman" panose="02020603050405020304" pitchFamily="18" charset="0"/>
                <a:cs typeface="Times New Roman" panose="02020603050405020304" pitchFamily="18" charset="0"/>
              </a:rPr>
              <a:t>2015</a:t>
            </a:r>
            <a:r>
              <a:rPr lang="ja-JP" altLang="en-US" sz="3200" dirty="0" smtClean="0">
                <a:solidFill>
                  <a:schemeClr val="tx2"/>
                </a:solidFill>
              </a:rPr>
              <a:t>年</a:t>
            </a:r>
            <a:r>
              <a:rPr lang="en-US" altLang="ja-JP" sz="3200" dirty="0" smtClean="0">
                <a:solidFill>
                  <a:schemeClr val="tx2"/>
                </a:solidFill>
                <a:latin typeface="Times New Roman" panose="02020603050405020304" pitchFamily="18" charset="0"/>
                <a:cs typeface="Times New Roman" panose="02020603050405020304" pitchFamily="18" charset="0"/>
              </a:rPr>
              <a:t>10</a:t>
            </a:r>
            <a:r>
              <a:rPr lang="ja-JP" altLang="en-US" sz="3200" dirty="0" smtClean="0">
                <a:solidFill>
                  <a:schemeClr val="tx2"/>
                </a:solidFill>
              </a:rPr>
              <a:t>月</a:t>
            </a:r>
            <a:r>
              <a:rPr lang="en-US" altLang="ja-JP" sz="3200" dirty="0" smtClean="0">
                <a:solidFill>
                  <a:schemeClr val="tx2"/>
                </a:solidFill>
                <a:latin typeface="Times New Roman" panose="02020603050405020304" pitchFamily="18" charset="0"/>
                <a:cs typeface="Times New Roman" panose="02020603050405020304" pitchFamily="18" charset="0"/>
              </a:rPr>
              <a:t>27</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smtClean="0">
                <a:solidFill>
                  <a:schemeClr val="tx2"/>
                </a:solidFill>
              </a:rPr>
              <a:t>受講，お疲れさま</a:t>
            </a:r>
            <a:r>
              <a:rPr lang="ja-JP" altLang="en-US" sz="4400" dirty="0" smtClean="0">
                <a:solidFill>
                  <a:schemeClr val="tx2"/>
                </a:solidFill>
              </a:rPr>
              <a:t>。</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388759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8000"/>
                                        <p:tgtEl>
                                          <p:spTgt spid="11"/>
                                        </p:tgtEl>
                                        <p:attrNameLst>
                                          <p:attrName>ppt_x</p:attrName>
                                        </p:attrNameLst>
                                      </p:cBhvr>
                                      <p:tavLst>
                                        <p:tav tm="0">
                                          <p:val>
                                            <p:strVal val="ppt_x"/>
                                          </p:val>
                                        </p:tav>
                                        <p:tav tm="100000">
                                          <p:val>
                                            <p:strVal val="ppt_x"/>
                                          </p:val>
                                        </p:tav>
                                      </p:tavLst>
                                    </p:anim>
                                    <p:anim calcmode="lin" valueType="num">
                                      <p:cBhvr additive="base">
                                        <p:cTn id="7" dur="8000"/>
                                        <p:tgtEl>
                                          <p:spTgt spid="11"/>
                                        </p:tgtEl>
                                        <p:attrNameLst>
                                          <p:attrName>ppt_y</p:attrName>
                                        </p:attrNameLst>
                                      </p:cBhvr>
                                      <p:tavLst>
                                        <p:tav tm="0">
                                          <p:val>
                                            <p:strVal val="ppt_y"/>
                                          </p:val>
                                        </p:tav>
                                        <p:tav tm="100000">
                                          <p:val>
                                            <p:strVal val="0-ppt_h/2"/>
                                          </p:val>
                                        </p:tav>
                                      </p:tavLst>
                                    </p:anim>
                                    <p:set>
                                      <p:cBhvr>
                                        <p:cTn id="8" dur="1" fill="hold">
                                          <p:stCondLst>
                                            <p:cond delay="7999"/>
                                          </p:stCondLst>
                                        </p:cTn>
                                        <p:tgtEl>
                                          <p:spTgt spid="11"/>
                                        </p:tgtEl>
                                        <p:attrNameLst>
                                          <p:attrName>style.visibility</p:attrName>
                                        </p:attrNameLst>
                                      </p:cBhvr>
                                      <p:to>
                                        <p:strVal val="hidden"/>
                                      </p:to>
                                    </p:set>
                                  </p:childTnLst>
                                </p:cTn>
                              </p:par>
                            </p:childTnLst>
                          </p:cTn>
                        </p:par>
                        <p:par>
                          <p:cTn id="9" fill="hold">
                            <p:stCondLst>
                              <p:cond delay="80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fill="hold"/>
                                        <p:tgtEl>
                                          <p:spTgt spid="9"/>
                                        </p:tgtEl>
                                        <p:attrNameLst>
                                          <p:attrName>ppt_x</p:attrName>
                                        </p:attrNameLst>
                                      </p:cBhvr>
                                      <p:tavLst>
                                        <p:tav tm="0">
                                          <p:val>
                                            <p:strVal val="#ppt_x"/>
                                          </p:val>
                                        </p:tav>
                                        <p:tav tm="100000">
                                          <p:val>
                                            <p:strVal val="#ppt_x"/>
                                          </p:val>
                                        </p:tav>
                                      </p:tavLst>
                                    </p:anim>
                                    <p:anim calcmode="lin" valueType="num">
                                      <p:cBhvr additive="base">
                                        <p:cTn id="13" dur="10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9000"/>
                            </p:stCondLst>
                            <p:childTnLst>
                              <p:par>
                                <p:cTn id="15" presetID="2" presetClass="entr" presetSubtype="4" fill="hold" grpId="0" nodeType="afterEffect">
                                  <p:stCondLst>
                                    <p:cond delay="25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8"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0000"/>
                            </p:stCondLst>
                            <p:childTnLst>
                              <p:par>
                                <p:cTn id="20" presetID="2" presetClass="entr" presetSubtype="4" fill="hold" grpId="0" nodeType="afterEffect">
                                  <p:stCondLst>
                                    <p:cond delay="250"/>
                                  </p:stCondLst>
                                  <p:childTnLst>
                                    <p:set>
                                      <p:cBhvr>
                                        <p:cTn id="21" dur="1" fill="hold">
                                          <p:stCondLst>
                                            <p:cond delay="0"/>
                                          </p:stCondLst>
                                        </p:cTn>
                                        <p:tgtEl>
                                          <p:spTgt spid="8">
                                            <p:txEl>
                                              <p:pRg st="1" end="1"/>
                                            </p:txEl>
                                          </p:spTgt>
                                        </p:tgtEl>
                                        <p:attrNameLst>
                                          <p:attrName>style.visibility</p:attrName>
                                        </p:attrNameLst>
                                      </p:cBhvr>
                                      <p:to>
                                        <p:strVal val="visible"/>
                                      </p:to>
                                    </p:set>
                                    <p:anim calcmode="lin" valueType="num">
                                      <p:cBhvr additive="base">
                                        <p:cTn id="22" dur="75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3" dur="75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1000"/>
                            </p:stCondLst>
                            <p:childTnLst>
                              <p:par>
                                <p:cTn id="25" presetID="2" presetClass="entr" presetSubtype="4" fill="hold" grpId="0" nodeType="afterEffect">
                                  <p:stCondLst>
                                    <p:cond delay="250"/>
                                  </p:stCondLst>
                                  <p:childTnLst>
                                    <p:set>
                                      <p:cBhvr>
                                        <p:cTn id="26" dur="1" fill="hold">
                                          <p:stCondLst>
                                            <p:cond delay="0"/>
                                          </p:stCondLst>
                                        </p:cTn>
                                        <p:tgtEl>
                                          <p:spTgt spid="8">
                                            <p:txEl>
                                              <p:pRg st="2" end="2"/>
                                            </p:txEl>
                                          </p:spTgt>
                                        </p:tgtEl>
                                        <p:attrNameLst>
                                          <p:attrName>style.visibility</p:attrName>
                                        </p:attrNameLst>
                                      </p:cBhvr>
                                      <p:to>
                                        <p:strVal val="visible"/>
                                      </p:to>
                                    </p:set>
                                    <p:anim calcmode="lin" valueType="num">
                                      <p:cBhvr additive="base">
                                        <p:cTn id="27" dur="75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000"/>
                            </p:stCondLst>
                            <p:childTnLst>
                              <p:par>
                                <p:cTn id="30" presetID="2" presetClass="entr" presetSubtype="4" fill="hold" grpId="0" nodeType="afterEffect">
                                  <p:stCondLst>
                                    <p:cond delay="250"/>
                                  </p:stCondLst>
                                  <p:childTnLst>
                                    <p:set>
                                      <p:cBhvr>
                                        <p:cTn id="31" dur="1" fill="hold">
                                          <p:stCondLst>
                                            <p:cond delay="0"/>
                                          </p:stCondLst>
                                        </p:cTn>
                                        <p:tgtEl>
                                          <p:spTgt spid="8">
                                            <p:txEl>
                                              <p:pRg st="3" end="3"/>
                                            </p:txEl>
                                          </p:spTgt>
                                        </p:tgtEl>
                                        <p:attrNameLst>
                                          <p:attrName>style.visibility</p:attrName>
                                        </p:attrNameLst>
                                      </p:cBhvr>
                                      <p:to>
                                        <p:strVal val="visible"/>
                                      </p:to>
                                    </p:set>
                                    <p:anim calcmode="lin" valueType="num">
                                      <p:cBhvr additive="base">
                                        <p:cTn id="32" dur="75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3" dur="75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3000"/>
                            </p:stCondLst>
                            <p:childTnLst>
                              <p:par>
                                <p:cTn id="35" presetID="2" presetClass="entr" presetSubtype="4" fill="hold" grpId="0" nodeType="afterEffect">
                                  <p:stCondLst>
                                    <p:cond delay="250"/>
                                  </p:stCondLst>
                                  <p:childTnLst>
                                    <p:set>
                                      <p:cBhvr>
                                        <p:cTn id="36" dur="1" fill="hold">
                                          <p:stCondLst>
                                            <p:cond delay="0"/>
                                          </p:stCondLst>
                                        </p:cTn>
                                        <p:tgtEl>
                                          <p:spTgt spid="8">
                                            <p:txEl>
                                              <p:pRg st="4" end="4"/>
                                            </p:txEl>
                                          </p:spTgt>
                                        </p:tgtEl>
                                        <p:attrNameLst>
                                          <p:attrName>style.visibility</p:attrName>
                                        </p:attrNameLst>
                                      </p:cBhvr>
                                      <p:to>
                                        <p:strVal val="visible"/>
                                      </p:to>
                                    </p:set>
                                    <p:anim calcmode="lin" valueType="num">
                                      <p:cBhvr additive="base">
                                        <p:cTn id="37" dur="75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8" dur="75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grpId="0" nodeType="afterEffect">
                                  <p:stCondLst>
                                    <p:cond delay="250"/>
                                  </p:stCondLst>
                                  <p:childTnLst>
                                    <p:set>
                                      <p:cBhvr>
                                        <p:cTn id="41" dur="1" fill="hold">
                                          <p:stCondLst>
                                            <p:cond delay="0"/>
                                          </p:stCondLst>
                                        </p:cTn>
                                        <p:tgtEl>
                                          <p:spTgt spid="8">
                                            <p:txEl>
                                              <p:pRg st="5" end="5"/>
                                            </p:txEl>
                                          </p:spTgt>
                                        </p:tgtEl>
                                        <p:attrNameLst>
                                          <p:attrName>style.visibility</p:attrName>
                                        </p:attrNameLst>
                                      </p:cBhvr>
                                      <p:to>
                                        <p:strVal val="visible"/>
                                      </p:to>
                                    </p:set>
                                    <p:anim calcmode="lin" valueType="num">
                                      <p:cBhvr additive="base">
                                        <p:cTn id="42" dur="75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3" dur="75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5000"/>
                            </p:stCondLst>
                            <p:childTnLst>
                              <p:par>
                                <p:cTn id="45" presetID="2" presetClass="entr" presetSubtype="4" fill="hold" grpId="0" nodeType="afterEffect">
                                  <p:stCondLst>
                                    <p:cond delay="250"/>
                                  </p:stCondLst>
                                  <p:childTnLst>
                                    <p:set>
                                      <p:cBhvr>
                                        <p:cTn id="46" dur="1" fill="hold">
                                          <p:stCondLst>
                                            <p:cond delay="0"/>
                                          </p:stCondLst>
                                        </p:cTn>
                                        <p:tgtEl>
                                          <p:spTgt spid="8">
                                            <p:txEl>
                                              <p:pRg st="6" end="6"/>
                                            </p:txEl>
                                          </p:spTgt>
                                        </p:tgtEl>
                                        <p:attrNameLst>
                                          <p:attrName>style.visibility</p:attrName>
                                        </p:attrNameLst>
                                      </p:cBhvr>
                                      <p:to>
                                        <p:strVal val="visible"/>
                                      </p:to>
                                    </p:set>
                                    <p:anim calcmode="lin" valueType="num">
                                      <p:cBhvr additive="base">
                                        <p:cTn id="47" dur="75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8" dur="75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6000"/>
                            </p:stCondLst>
                            <p:childTnLst>
                              <p:par>
                                <p:cTn id="50" presetID="2" presetClass="entr" presetSubtype="4" fill="hold" grpId="0" nodeType="afterEffect">
                                  <p:stCondLst>
                                    <p:cond delay="250"/>
                                  </p:stCondLst>
                                  <p:childTnLst>
                                    <p:set>
                                      <p:cBhvr>
                                        <p:cTn id="51" dur="1" fill="hold">
                                          <p:stCondLst>
                                            <p:cond delay="0"/>
                                          </p:stCondLst>
                                        </p:cTn>
                                        <p:tgtEl>
                                          <p:spTgt spid="8">
                                            <p:txEl>
                                              <p:pRg st="7" end="7"/>
                                            </p:txEl>
                                          </p:spTgt>
                                        </p:tgtEl>
                                        <p:attrNameLst>
                                          <p:attrName>style.visibility</p:attrName>
                                        </p:attrNameLst>
                                      </p:cBhvr>
                                      <p:to>
                                        <p:strVal val="visible"/>
                                      </p:to>
                                    </p:set>
                                    <p:anim calcmode="lin" valueType="num">
                                      <p:cBhvr additive="base">
                                        <p:cTn id="52" dur="75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53" dur="75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7000"/>
                            </p:stCondLst>
                            <p:childTnLst>
                              <p:par>
                                <p:cTn id="55" presetID="2" presetClass="entr" presetSubtype="4" fill="hold" grpId="0" nodeType="afterEffect">
                                  <p:stCondLst>
                                    <p:cond delay="250"/>
                                  </p:stCondLst>
                                  <p:childTnLst>
                                    <p:set>
                                      <p:cBhvr>
                                        <p:cTn id="56" dur="1" fill="hold">
                                          <p:stCondLst>
                                            <p:cond delay="0"/>
                                          </p:stCondLst>
                                        </p:cTn>
                                        <p:tgtEl>
                                          <p:spTgt spid="8">
                                            <p:txEl>
                                              <p:pRg st="8" end="8"/>
                                            </p:txEl>
                                          </p:spTgt>
                                        </p:tgtEl>
                                        <p:attrNameLst>
                                          <p:attrName>style.visibility</p:attrName>
                                        </p:attrNameLst>
                                      </p:cBhvr>
                                      <p:to>
                                        <p:strVal val="visible"/>
                                      </p:to>
                                    </p:set>
                                    <p:anim calcmode="lin" valueType="num">
                                      <p:cBhvr additive="base">
                                        <p:cTn id="57" dur="75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58" dur="75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8000"/>
                            </p:stCondLst>
                            <p:childTnLst>
                              <p:par>
                                <p:cTn id="60" presetID="2" presetClass="entr" presetSubtype="4" fill="hold" grpId="0" nodeType="afterEffect">
                                  <p:stCondLst>
                                    <p:cond delay="250"/>
                                  </p:stCondLst>
                                  <p:childTnLst>
                                    <p:set>
                                      <p:cBhvr>
                                        <p:cTn id="61" dur="1" fill="hold">
                                          <p:stCondLst>
                                            <p:cond delay="0"/>
                                          </p:stCondLst>
                                        </p:cTn>
                                        <p:tgtEl>
                                          <p:spTgt spid="8">
                                            <p:txEl>
                                              <p:pRg st="9" end="9"/>
                                            </p:txEl>
                                          </p:spTgt>
                                        </p:tgtEl>
                                        <p:attrNameLst>
                                          <p:attrName>style.visibility</p:attrName>
                                        </p:attrNameLst>
                                      </p:cBhvr>
                                      <p:to>
                                        <p:strVal val="visible"/>
                                      </p:to>
                                    </p:set>
                                    <p:anim calcmode="lin" valueType="num">
                                      <p:cBhvr additive="base">
                                        <p:cTn id="62" dur="75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63" dur="75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19000"/>
                            </p:stCondLst>
                            <p:childTnLst>
                              <p:par>
                                <p:cTn id="65" presetID="2" presetClass="entr" presetSubtype="4" fill="hold" grpId="0" nodeType="afterEffect">
                                  <p:stCondLst>
                                    <p:cond delay="250"/>
                                  </p:stCondLst>
                                  <p:childTnLst>
                                    <p:set>
                                      <p:cBhvr>
                                        <p:cTn id="66" dur="1" fill="hold">
                                          <p:stCondLst>
                                            <p:cond delay="0"/>
                                          </p:stCondLst>
                                        </p:cTn>
                                        <p:tgtEl>
                                          <p:spTgt spid="10">
                                            <p:txEl>
                                              <p:pRg st="0" end="0"/>
                                            </p:txEl>
                                          </p:spTgt>
                                        </p:tgtEl>
                                        <p:attrNameLst>
                                          <p:attrName>style.visibility</p:attrName>
                                        </p:attrNameLst>
                                      </p:cBhvr>
                                      <p:to>
                                        <p:strVal val="visible"/>
                                      </p:to>
                                    </p:set>
                                    <p:anim calcmode="lin" valueType="num">
                                      <p:cBhvr additive="base">
                                        <p:cTn id="67" dur="75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8" dur="75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20000"/>
                            </p:stCondLst>
                            <p:childTnLst>
                              <p:par>
                                <p:cTn id="70" presetID="2" presetClass="entr" presetSubtype="4" fill="hold" grpId="0" nodeType="afterEffect">
                                  <p:stCondLst>
                                    <p:cond delay="250"/>
                                  </p:stCondLst>
                                  <p:childTnLst>
                                    <p:set>
                                      <p:cBhvr>
                                        <p:cTn id="71" dur="1" fill="hold">
                                          <p:stCondLst>
                                            <p:cond delay="0"/>
                                          </p:stCondLst>
                                        </p:cTn>
                                        <p:tgtEl>
                                          <p:spTgt spid="10">
                                            <p:txEl>
                                              <p:pRg st="1" end="1"/>
                                            </p:txEl>
                                          </p:spTgt>
                                        </p:tgtEl>
                                        <p:attrNameLst>
                                          <p:attrName>style.visibility</p:attrName>
                                        </p:attrNameLst>
                                      </p:cBhvr>
                                      <p:to>
                                        <p:strVal val="visible"/>
                                      </p:to>
                                    </p:set>
                                    <p:anim calcmode="lin" valueType="num">
                                      <p:cBhvr additive="base">
                                        <p:cTn id="72" dur="75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73" dur="75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1000"/>
                            </p:stCondLst>
                            <p:childTnLst>
                              <p:par>
                                <p:cTn id="75" presetID="2" presetClass="entr" presetSubtype="4" fill="hold" grpId="0" nodeType="afterEffect">
                                  <p:stCondLst>
                                    <p:cond delay="250"/>
                                  </p:stCondLst>
                                  <p:childTnLst>
                                    <p:set>
                                      <p:cBhvr>
                                        <p:cTn id="76" dur="1" fill="hold">
                                          <p:stCondLst>
                                            <p:cond delay="0"/>
                                          </p:stCondLst>
                                        </p:cTn>
                                        <p:tgtEl>
                                          <p:spTgt spid="10">
                                            <p:txEl>
                                              <p:pRg st="2" end="2"/>
                                            </p:txEl>
                                          </p:spTgt>
                                        </p:tgtEl>
                                        <p:attrNameLst>
                                          <p:attrName>style.visibility</p:attrName>
                                        </p:attrNameLst>
                                      </p:cBhvr>
                                      <p:to>
                                        <p:strVal val="visible"/>
                                      </p:to>
                                    </p:set>
                                    <p:anim calcmode="lin" valueType="num">
                                      <p:cBhvr additive="base">
                                        <p:cTn id="77" dur="75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78" dur="75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par>
                          <p:cTn id="79" fill="hold">
                            <p:stCondLst>
                              <p:cond delay="22000"/>
                            </p:stCondLst>
                            <p:childTnLst>
                              <p:par>
                                <p:cTn id="80" presetID="2" presetClass="entr" presetSubtype="4" fill="hold" grpId="0" nodeType="afterEffect">
                                  <p:stCondLst>
                                    <p:cond delay="250"/>
                                  </p:stCondLst>
                                  <p:childTnLst>
                                    <p:set>
                                      <p:cBhvr>
                                        <p:cTn id="81" dur="1" fill="hold">
                                          <p:stCondLst>
                                            <p:cond delay="0"/>
                                          </p:stCondLst>
                                        </p:cTn>
                                        <p:tgtEl>
                                          <p:spTgt spid="10">
                                            <p:txEl>
                                              <p:pRg st="3" end="3"/>
                                            </p:txEl>
                                          </p:spTgt>
                                        </p:tgtEl>
                                        <p:attrNameLst>
                                          <p:attrName>style.visibility</p:attrName>
                                        </p:attrNameLst>
                                      </p:cBhvr>
                                      <p:to>
                                        <p:strVal val="visible"/>
                                      </p:to>
                                    </p:set>
                                    <p:anim calcmode="lin" valueType="num">
                                      <p:cBhvr additive="base">
                                        <p:cTn id="82" dur="75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83" dur="75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par>
                          <p:cTn id="84" fill="hold">
                            <p:stCondLst>
                              <p:cond delay="23000"/>
                            </p:stCondLst>
                            <p:childTnLst>
                              <p:par>
                                <p:cTn id="85" presetID="2" presetClass="entr" presetSubtype="4" fill="hold" grpId="0" nodeType="afterEffect">
                                  <p:stCondLst>
                                    <p:cond delay="250"/>
                                  </p:stCondLst>
                                  <p:childTnLst>
                                    <p:set>
                                      <p:cBhvr>
                                        <p:cTn id="86" dur="1" fill="hold">
                                          <p:stCondLst>
                                            <p:cond delay="0"/>
                                          </p:stCondLst>
                                        </p:cTn>
                                        <p:tgtEl>
                                          <p:spTgt spid="10">
                                            <p:txEl>
                                              <p:pRg st="4" end="4"/>
                                            </p:txEl>
                                          </p:spTgt>
                                        </p:tgtEl>
                                        <p:attrNameLst>
                                          <p:attrName>style.visibility</p:attrName>
                                        </p:attrNameLst>
                                      </p:cBhvr>
                                      <p:to>
                                        <p:strVal val="visible"/>
                                      </p:to>
                                    </p:set>
                                    <p:anim calcmode="lin" valueType="num">
                                      <p:cBhvr additive="base">
                                        <p:cTn id="87" dur="75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88" dur="75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par>
                          <p:cTn id="89" fill="hold">
                            <p:stCondLst>
                              <p:cond delay="24000"/>
                            </p:stCondLst>
                            <p:childTnLst>
                              <p:par>
                                <p:cTn id="90" presetID="2" presetClass="entr" presetSubtype="4" fill="hold" grpId="0" nodeType="afterEffect">
                                  <p:stCondLst>
                                    <p:cond delay="250"/>
                                  </p:stCondLst>
                                  <p:childTnLst>
                                    <p:set>
                                      <p:cBhvr>
                                        <p:cTn id="91" dur="1" fill="hold">
                                          <p:stCondLst>
                                            <p:cond delay="0"/>
                                          </p:stCondLst>
                                        </p:cTn>
                                        <p:tgtEl>
                                          <p:spTgt spid="10">
                                            <p:txEl>
                                              <p:pRg st="5" end="5"/>
                                            </p:txEl>
                                          </p:spTgt>
                                        </p:tgtEl>
                                        <p:attrNameLst>
                                          <p:attrName>style.visibility</p:attrName>
                                        </p:attrNameLst>
                                      </p:cBhvr>
                                      <p:to>
                                        <p:strVal val="visible"/>
                                      </p:to>
                                    </p:set>
                                    <p:anim calcmode="lin" valueType="num">
                                      <p:cBhvr additive="base">
                                        <p:cTn id="92" dur="75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93" dur="75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par>
                          <p:cTn id="94" fill="hold">
                            <p:stCondLst>
                              <p:cond delay="25000"/>
                            </p:stCondLst>
                            <p:childTnLst>
                              <p:par>
                                <p:cTn id="95" presetID="2" presetClass="entr" presetSubtype="4" fill="hold" grpId="0" nodeType="afterEffect">
                                  <p:stCondLst>
                                    <p:cond delay="250"/>
                                  </p:stCondLst>
                                  <p:childTnLst>
                                    <p:set>
                                      <p:cBhvr>
                                        <p:cTn id="96" dur="1" fill="hold">
                                          <p:stCondLst>
                                            <p:cond delay="0"/>
                                          </p:stCondLst>
                                        </p:cTn>
                                        <p:tgtEl>
                                          <p:spTgt spid="10">
                                            <p:txEl>
                                              <p:pRg st="6" end="6"/>
                                            </p:txEl>
                                          </p:spTgt>
                                        </p:tgtEl>
                                        <p:attrNameLst>
                                          <p:attrName>style.visibility</p:attrName>
                                        </p:attrNameLst>
                                      </p:cBhvr>
                                      <p:to>
                                        <p:strVal val="visible"/>
                                      </p:to>
                                    </p:set>
                                    <p:anim calcmode="lin" valueType="num">
                                      <p:cBhvr additive="base">
                                        <p:cTn id="97" dur="75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98" dur="75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par>
                          <p:cTn id="99" fill="hold">
                            <p:stCondLst>
                              <p:cond delay="26000"/>
                            </p:stCondLst>
                            <p:childTnLst>
                              <p:par>
                                <p:cTn id="100" presetID="2" presetClass="entr" presetSubtype="4" fill="hold" grpId="0" nodeType="afterEffect">
                                  <p:stCondLst>
                                    <p:cond delay="250"/>
                                  </p:stCondLst>
                                  <p:childTnLst>
                                    <p:set>
                                      <p:cBhvr>
                                        <p:cTn id="101" dur="1" fill="hold">
                                          <p:stCondLst>
                                            <p:cond delay="0"/>
                                          </p:stCondLst>
                                        </p:cTn>
                                        <p:tgtEl>
                                          <p:spTgt spid="10">
                                            <p:txEl>
                                              <p:pRg st="7" end="7"/>
                                            </p:txEl>
                                          </p:spTgt>
                                        </p:tgtEl>
                                        <p:attrNameLst>
                                          <p:attrName>style.visibility</p:attrName>
                                        </p:attrNameLst>
                                      </p:cBhvr>
                                      <p:to>
                                        <p:strVal val="visible"/>
                                      </p:to>
                                    </p:set>
                                    <p:anim calcmode="lin" valueType="num">
                                      <p:cBhvr additive="base">
                                        <p:cTn id="102" dur="75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103" dur="75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par>
                          <p:cTn id="104" fill="hold">
                            <p:stCondLst>
                              <p:cond delay="27000"/>
                            </p:stCondLst>
                            <p:childTnLst>
                              <p:par>
                                <p:cTn id="105" presetID="2" presetClass="entr" presetSubtype="4" fill="hold" grpId="0" nodeType="afterEffect">
                                  <p:stCondLst>
                                    <p:cond delay="250"/>
                                  </p:stCondLst>
                                  <p:childTnLst>
                                    <p:set>
                                      <p:cBhvr>
                                        <p:cTn id="106" dur="1" fill="hold">
                                          <p:stCondLst>
                                            <p:cond delay="0"/>
                                          </p:stCondLst>
                                        </p:cTn>
                                        <p:tgtEl>
                                          <p:spTgt spid="10">
                                            <p:txEl>
                                              <p:pRg st="8" end="8"/>
                                            </p:txEl>
                                          </p:spTgt>
                                        </p:tgtEl>
                                        <p:attrNameLst>
                                          <p:attrName>style.visibility</p:attrName>
                                        </p:attrNameLst>
                                      </p:cBhvr>
                                      <p:to>
                                        <p:strVal val="visible"/>
                                      </p:to>
                                    </p:set>
                                    <p:anim calcmode="lin" valueType="num">
                                      <p:cBhvr additive="base">
                                        <p:cTn id="107" dur="75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108" dur="750" fill="hold"/>
                                        <p:tgtEl>
                                          <p:spTgt spid="10">
                                            <p:txEl>
                                              <p:pRg st="8" end="8"/>
                                            </p:txEl>
                                          </p:spTgt>
                                        </p:tgtEl>
                                        <p:attrNameLst>
                                          <p:attrName>ppt_y</p:attrName>
                                        </p:attrNameLst>
                                      </p:cBhvr>
                                      <p:tavLst>
                                        <p:tav tm="0">
                                          <p:val>
                                            <p:strVal val="1+#ppt_h/2"/>
                                          </p:val>
                                        </p:tav>
                                        <p:tav tm="100000">
                                          <p:val>
                                            <p:strVal val="#ppt_y"/>
                                          </p:val>
                                        </p:tav>
                                      </p:tavLst>
                                    </p:anim>
                                  </p:childTnLst>
                                </p:cTn>
                              </p:par>
                            </p:childTnLst>
                          </p:cTn>
                        </p:par>
                        <p:par>
                          <p:cTn id="109" fill="hold">
                            <p:stCondLst>
                              <p:cond delay="28000"/>
                            </p:stCondLst>
                            <p:childTnLst>
                              <p:par>
                                <p:cTn id="110" presetID="2" presetClass="entr" presetSubtype="4" fill="hold" grpId="0" nodeType="afterEffect">
                                  <p:stCondLst>
                                    <p:cond delay="250"/>
                                  </p:stCondLst>
                                  <p:childTnLst>
                                    <p:set>
                                      <p:cBhvr>
                                        <p:cTn id="111" dur="1" fill="hold">
                                          <p:stCondLst>
                                            <p:cond delay="0"/>
                                          </p:stCondLst>
                                        </p:cTn>
                                        <p:tgtEl>
                                          <p:spTgt spid="10">
                                            <p:txEl>
                                              <p:pRg st="9" end="9"/>
                                            </p:txEl>
                                          </p:spTgt>
                                        </p:tgtEl>
                                        <p:attrNameLst>
                                          <p:attrName>style.visibility</p:attrName>
                                        </p:attrNameLst>
                                      </p:cBhvr>
                                      <p:to>
                                        <p:strVal val="visible"/>
                                      </p:to>
                                    </p:set>
                                    <p:anim calcmode="lin" valueType="num">
                                      <p:cBhvr additive="base">
                                        <p:cTn id="112" dur="75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113" dur="75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build="p"/>
      <p:bldP spid="10" grpId="0" build="p"/>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dirty="0" smtClean="0"/>
              <a:t>「第三者のためにする契約」の効用</a:t>
            </a:r>
            <a:r>
              <a:rPr kumimoji="1" lang="en-US" altLang="ja-JP" dirty="0" smtClean="0"/>
              <a:t/>
            </a:r>
            <a:br>
              <a:rPr kumimoji="1" lang="en-US" altLang="ja-JP" dirty="0" smtClean="0"/>
            </a:br>
            <a:r>
              <a:rPr kumimoji="1" lang="ja-JP" altLang="en-US" dirty="0" smtClean="0"/>
              <a:t>わが国の学説・判例の盲点 </a:t>
            </a:r>
            <a:endParaRPr kumimoji="1" lang="ja-JP" altLang="en-US" dirty="0"/>
          </a:p>
        </p:txBody>
      </p:sp>
      <p:sp>
        <p:nvSpPr>
          <p:cNvPr id="6" name="コンテンツ プレースホルダー 5"/>
          <p:cNvSpPr>
            <a:spLocks noGrp="1"/>
          </p:cNvSpPr>
          <p:nvPr>
            <p:ph idx="1"/>
          </p:nvPr>
        </p:nvSpPr>
        <p:spPr/>
        <p:txBody>
          <a:bodyPr>
            <a:noAutofit/>
          </a:bodyPr>
          <a:lstStyle/>
          <a:p>
            <a:pPr>
              <a:buClr>
                <a:srgbClr val="00B050"/>
              </a:buClr>
              <a:buFont typeface="Wingdings" pitchFamily="2" charset="2"/>
              <a:buChar char="u"/>
            </a:pPr>
            <a:r>
              <a:rPr kumimoji="1" lang="ja-JP" altLang="en-US" sz="2400" dirty="0" smtClean="0"/>
              <a:t>「第三者のためにする契約」は，様々な制度を公正に構築できる優れた制度である。しかし，現状では，その利点が</a:t>
            </a:r>
            <a:r>
              <a:rPr lang="ja-JP" altLang="en-US" sz="2400" dirty="0" smtClean="0"/>
              <a:t>活かされていない</a:t>
            </a:r>
            <a:r>
              <a:rPr kumimoji="1" lang="ja-JP" altLang="en-US" sz="2400" dirty="0" smtClean="0"/>
              <a:t>。</a:t>
            </a:r>
            <a:endParaRPr kumimoji="1" lang="en-US" altLang="ja-JP" sz="2400" dirty="0" smtClean="0"/>
          </a:p>
          <a:p>
            <a:pPr lvl="1"/>
            <a:r>
              <a:rPr lang="ja-JP" altLang="en-US" sz="1800" dirty="0" smtClean="0"/>
              <a:t>「振込制度」の前身である「電信送金契約」に関して，判例は</a:t>
            </a:r>
            <a:r>
              <a:rPr lang="ja-JP" altLang="en-US" sz="1800" b="1" dirty="0" smtClean="0">
                <a:solidFill>
                  <a:srgbClr val="FF0000"/>
                </a:solidFill>
              </a:rPr>
              <a:t>「第三者のための契約」ではない</a:t>
            </a:r>
            <a:r>
              <a:rPr lang="ja-JP" altLang="en-US" sz="1800" dirty="0" smtClean="0"/>
              <a:t>と</a:t>
            </a:r>
            <a:r>
              <a:rPr lang="ja-JP" altLang="en-US" sz="1800" dirty="0"/>
              <a:t>断定</a:t>
            </a:r>
            <a:r>
              <a:rPr lang="ja-JP" altLang="en-US" sz="1800" dirty="0" smtClean="0"/>
              <a:t>した（大判大</a:t>
            </a:r>
            <a:r>
              <a:rPr lang="en-US" altLang="ja-JP" sz="1800" dirty="0" smtClean="0"/>
              <a:t>11</a:t>
            </a:r>
            <a:r>
              <a:rPr lang="ja-JP" altLang="en-US" sz="1800" dirty="0" smtClean="0"/>
              <a:t>・</a:t>
            </a:r>
            <a:r>
              <a:rPr lang="en-US" altLang="ja-JP" sz="1800" dirty="0" smtClean="0"/>
              <a:t>9</a:t>
            </a:r>
            <a:r>
              <a:rPr lang="ja-JP" altLang="en-US" sz="1800" dirty="0" smtClean="0"/>
              <a:t>・</a:t>
            </a:r>
            <a:r>
              <a:rPr lang="en-US" altLang="ja-JP" sz="1800" dirty="0" smtClean="0"/>
              <a:t>29</a:t>
            </a:r>
            <a:r>
              <a:rPr lang="ja-JP" altLang="en-US" sz="1800" dirty="0" smtClean="0"/>
              <a:t>民集</a:t>
            </a:r>
            <a:r>
              <a:rPr lang="en-US" altLang="ja-JP" sz="1800" dirty="0" smtClean="0"/>
              <a:t>1</a:t>
            </a:r>
            <a:r>
              <a:rPr lang="ja-JP" altLang="en-US" sz="1800" dirty="0" smtClean="0"/>
              <a:t>巻</a:t>
            </a:r>
            <a:r>
              <a:rPr lang="en-US" altLang="ja-JP" sz="1800" dirty="0" smtClean="0"/>
              <a:t>557</a:t>
            </a:r>
            <a:r>
              <a:rPr lang="ja-JP" altLang="en-US" sz="1800" dirty="0" smtClean="0"/>
              <a:t>頁，最一判昭</a:t>
            </a:r>
            <a:r>
              <a:rPr lang="en-US" altLang="ja-JP" sz="1800" dirty="0" smtClean="0"/>
              <a:t>43</a:t>
            </a:r>
            <a:r>
              <a:rPr lang="ja-JP" altLang="en-US" sz="1800" dirty="0" smtClean="0"/>
              <a:t>・</a:t>
            </a:r>
            <a:r>
              <a:rPr lang="en-US" altLang="ja-JP" sz="1800" dirty="0" smtClean="0"/>
              <a:t>12</a:t>
            </a:r>
            <a:r>
              <a:rPr lang="ja-JP" altLang="en-US" sz="1800" dirty="0" smtClean="0"/>
              <a:t>・</a:t>
            </a:r>
            <a:r>
              <a:rPr lang="en-US" altLang="ja-JP" sz="1800" dirty="0" smtClean="0"/>
              <a:t>5</a:t>
            </a:r>
            <a:r>
              <a:rPr lang="ja-JP" altLang="en-US" sz="1800" dirty="0" smtClean="0"/>
              <a:t>民集</a:t>
            </a:r>
            <a:r>
              <a:rPr lang="en-US" altLang="ja-JP" sz="1800" dirty="0" smtClean="0"/>
              <a:t>22</a:t>
            </a:r>
            <a:r>
              <a:rPr lang="ja-JP" altLang="en-US" sz="1800" dirty="0" smtClean="0"/>
              <a:t>巻</a:t>
            </a:r>
            <a:r>
              <a:rPr lang="en-US" altLang="ja-JP" sz="1800" dirty="0" smtClean="0"/>
              <a:t>13</a:t>
            </a:r>
            <a:r>
              <a:rPr lang="ja-JP" altLang="en-US" sz="1800" dirty="0" smtClean="0"/>
              <a:t>号</a:t>
            </a:r>
            <a:r>
              <a:rPr lang="en-US" altLang="ja-JP" sz="1800" dirty="0" smtClean="0"/>
              <a:t>2876</a:t>
            </a:r>
            <a:r>
              <a:rPr lang="ja-JP" altLang="en-US" sz="1800" dirty="0" smtClean="0"/>
              <a:t>頁）。</a:t>
            </a:r>
            <a:endParaRPr lang="en-US" altLang="ja-JP" sz="1800" dirty="0" smtClean="0"/>
          </a:p>
          <a:p>
            <a:pPr>
              <a:buClr>
                <a:srgbClr val="00B050"/>
              </a:buClr>
              <a:buFont typeface="Wingdings" pitchFamily="2" charset="2"/>
              <a:buChar char="u"/>
            </a:pPr>
            <a:r>
              <a:rPr lang="ja-JP" altLang="en-US" sz="2200" dirty="0" smtClean="0"/>
              <a:t>これが，「第三者のためにする契約」の解釈学の悲劇の始まりである。</a:t>
            </a:r>
            <a:endParaRPr lang="en-US" altLang="ja-JP" sz="2200" dirty="0" smtClean="0"/>
          </a:p>
          <a:p>
            <a:pPr lvl="1"/>
            <a:r>
              <a:rPr lang="ja-JP" altLang="en-US" sz="1800" dirty="0" smtClean="0"/>
              <a:t>その後，振込に</a:t>
            </a:r>
            <a:r>
              <a:rPr lang="ja-JP" altLang="en-US" sz="1800" dirty="0"/>
              <a:t>ついて</a:t>
            </a:r>
            <a:r>
              <a:rPr lang="ja-JP" altLang="en-US" sz="1800" dirty="0" smtClean="0"/>
              <a:t>も，「判例（</a:t>
            </a:r>
            <a:r>
              <a:rPr lang="ja-JP" altLang="en-US" sz="1800" dirty="0" smtClean="0">
                <a:hlinkClick r:id="rId3" action="ppaction://hlinksldjump"/>
              </a:rPr>
              <a:t>大判昭</a:t>
            </a:r>
            <a:r>
              <a:rPr lang="en-US" altLang="ja-JP" sz="1800" dirty="0" smtClean="0">
                <a:hlinkClick r:id="rId3" action="ppaction://hlinksldjump"/>
              </a:rPr>
              <a:t>9</a:t>
            </a:r>
            <a:r>
              <a:rPr lang="ja-JP" altLang="en-US" sz="1800" dirty="0" smtClean="0">
                <a:hlinkClick r:id="rId3" action="ppaction://hlinksldjump"/>
              </a:rPr>
              <a:t>・</a:t>
            </a:r>
            <a:r>
              <a:rPr lang="en-US" altLang="ja-JP" sz="1800" dirty="0" smtClean="0">
                <a:hlinkClick r:id="rId3" action="ppaction://hlinksldjump"/>
              </a:rPr>
              <a:t>5</a:t>
            </a:r>
            <a:r>
              <a:rPr lang="ja-JP" altLang="en-US" sz="1800" dirty="0" smtClean="0">
                <a:hlinkClick r:id="rId3" action="ppaction://hlinksldjump"/>
              </a:rPr>
              <a:t>・</a:t>
            </a:r>
            <a:r>
              <a:rPr lang="en-US" altLang="ja-JP" sz="1800" dirty="0" smtClean="0">
                <a:hlinkClick r:id="rId3" action="ppaction://hlinksldjump"/>
              </a:rPr>
              <a:t>25</a:t>
            </a:r>
            <a:r>
              <a:rPr lang="ja-JP" altLang="en-US" sz="1800" dirty="0" smtClean="0">
                <a:hlinkClick r:id="rId3" action="ppaction://hlinksldjump"/>
              </a:rPr>
              <a:t>民集</a:t>
            </a:r>
            <a:r>
              <a:rPr lang="en-US" altLang="ja-JP" sz="1800" dirty="0" smtClean="0">
                <a:hlinkClick r:id="rId3" action="ppaction://hlinksldjump"/>
              </a:rPr>
              <a:t>13</a:t>
            </a:r>
            <a:r>
              <a:rPr lang="ja-JP" altLang="en-US" sz="1800" dirty="0" smtClean="0">
                <a:hlinkClick r:id="rId3" action="ppaction://hlinksldjump"/>
              </a:rPr>
              <a:t>巻</a:t>
            </a:r>
            <a:r>
              <a:rPr lang="en-US" altLang="ja-JP" sz="1800" dirty="0" smtClean="0">
                <a:hlinkClick r:id="rId3" action="ppaction://hlinksldjump"/>
              </a:rPr>
              <a:t>829</a:t>
            </a:r>
            <a:r>
              <a:rPr lang="ja-JP" altLang="en-US" sz="1800" dirty="0" smtClean="0">
                <a:hlinkClick r:id="rId3" action="ppaction://hlinksldjump"/>
              </a:rPr>
              <a:t>頁</a:t>
            </a:r>
            <a:r>
              <a:rPr lang="ja-JP" altLang="en-US" sz="1800" dirty="0" smtClean="0"/>
              <a:t>）は，</a:t>
            </a:r>
            <a:r>
              <a:rPr lang="ja-JP" altLang="en-US" sz="1800" dirty="0" smtClean="0">
                <a:solidFill>
                  <a:srgbClr val="FF0000"/>
                </a:solidFill>
              </a:rPr>
              <a:t>振込契約を第三者のための制度ではないと判断している</a:t>
            </a:r>
            <a:r>
              <a:rPr lang="ja-JP" altLang="en-US" sz="1800" dirty="0" smtClean="0"/>
              <a:t>」という考え方が通説となっている。</a:t>
            </a:r>
            <a:endParaRPr lang="en-US" altLang="ja-JP" sz="1800" dirty="0" smtClean="0"/>
          </a:p>
          <a:p>
            <a:pPr>
              <a:buClr>
                <a:srgbClr val="00B050"/>
              </a:buClr>
              <a:buFont typeface="Wingdings" pitchFamily="2" charset="2"/>
              <a:buChar char="u"/>
            </a:pPr>
            <a:r>
              <a:rPr lang="ja-JP" altLang="en-US" sz="2400" dirty="0" smtClean="0"/>
              <a:t>このため，「第三者のためにする契約」に基づいて振込制度の基礎理論を形成するという機会が阻害されている。</a:t>
            </a:r>
            <a:endParaRPr lang="en-US" altLang="ja-JP" sz="2400" dirty="0" smtClean="0"/>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3</a:t>
            </a:fld>
            <a:endParaRPr kumimoji="1" lang="ja-JP" altLang="en-US" dirty="0"/>
          </a:p>
        </p:txBody>
      </p:sp>
    </p:spTree>
    <p:extLst>
      <p:ext uri="{BB962C8B-B14F-4D97-AF65-F5344CB8AC3E}">
        <p14:creationId xmlns:p14="http://schemas.microsoft.com/office/powerpoint/2010/main" val="224225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1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1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dirty="0" smtClean="0"/>
              <a:t>「第三者のためにする契約」の効用</a:t>
            </a:r>
            <a:r>
              <a:rPr kumimoji="1" lang="en-US" altLang="ja-JP" dirty="0" smtClean="0"/>
              <a:t/>
            </a:r>
            <a:br>
              <a:rPr kumimoji="1" lang="en-US" altLang="ja-JP" dirty="0" smtClean="0"/>
            </a:br>
            <a:r>
              <a:rPr kumimoji="1" lang="ja-JP" altLang="en-US" dirty="0" smtClean="0"/>
              <a:t>わが国の学説・判例の混迷 </a:t>
            </a:r>
            <a:endParaRPr kumimoji="1" lang="ja-JP" altLang="en-US" dirty="0"/>
          </a:p>
        </p:txBody>
      </p:sp>
      <p:sp>
        <p:nvSpPr>
          <p:cNvPr id="6" name="コンテンツ プレースホルダー 5"/>
          <p:cNvSpPr>
            <a:spLocks noGrp="1"/>
          </p:cNvSpPr>
          <p:nvPr>
            <p:ph idx="1"/>
          </p:nvPr>
        </p:nvSpPr>
        <p:spPr/>
        <p:txBody>
          <a:bodyPr>
            <a:noAutofit/>
          </a:bodyPr>
          <a:lstStyle/>
          <a:p>
            <a:pPr>
              <a:buClr>
                <a:srgbClr val="00B050"/>
              </a:buClr>
              <a:buFont typeface="Wingdings" pitchFamily="2" charset="2"/>
              <a:buChar char="u"/>
            </a:pPr>
            <a:r>
              <a:rPr lang="ja-JP" altLang="en-US" sz="2400" dirty="0" smtClean="0"/>
              <a:t>「誤振込</a:t>
            </a:r>
            <a:r>
              <a:rPr lang="ja-JP" altLang="en-US" sz="2400" dirty="0"/>
              <a:t>」についても「第三者のためにする契約」からのアプローチが</a:t>
            </a:r>
            <a:r>
              <a:rPr lang="ja-JP" altLang="en-US" sz="2400" dirty="0" smtClean="0"/>
              <a:t>不在である。</a:t>
            </a:r>
            <a:endParaRPr lang="en-US" altLang="ja-JP" sz="2400" dirty="0"/>
          </a:p>
          <a:p>
            <a:pPr lvl="1">
              <a:buClr>
                <a:srgbClr val="00B050"/>
              </a:buClr>
              <a:buFont typeface="Wingdings" pitchFamily="2" charset="2"/>
              <a:buChar char="u"/>
            </a:pPr>
            <a:r>
              <a:rPr lang="ja-JP" altLang="en-US" sz="2000" dirty="0" smtClean="0"/>
              <a:t>「振込契約」に関する判例解釈の混乱が原因となって，「</a:t>
            </a:r>
            <a:r>
              <a:rPr lang="ja-JP" altLang="en-US" sz="2000" dirty="0"/>
              <a:t>誤振込」事件に</a:t>
            </a:r>
            <a:r>
              <a:rPr lang="ja-JP" altLang="en-US" sz="2000" dirty="0" smtClean="0"/>
              <a:t>関して，最高裁は「</a:t>
            </a:r>
            <a:r>
              <a:rPr lang="ja-JP" altLang="en-US" sz="2000" dirty="0" smtClean="0">
                <a:solidFill>
                  <a:srgbClr val="FF0000"/>
                </a:solidFill>
              </a:rPr>
              <a:t>原因関係がなくても振込は有効</a:t>
            </a:r>
            <a:r>
              <a:rPr lang="ja-JP" altLang="en-US" sz="2000" dirty="0" smtClean="0"/>
              <a:t>」と</a:t>
            </a:r>
            <a:r>
              <a:rPr lang="ja-JP" altLang="en-US" sz="2000" dirty="0"/>
              <a:t>いう「</a:t>
            </a:r>
            <a:r>
              <a:rPr lang="ja-JP" altLang="en-US" sz="2000" dirty="0">
                <a:solidFill>
                  <a:srgbClr val="FF0000"/>
                </a:solidFill>
              </a:rPr>
              <a:t>珍説</a:t>
            </a:r>
            <a:r>
              <a:rPr lang="ja-JP" altLang="en-US" sz="2000" dirty="0"/>
              <a:t>」を採用するに至っている</a:t>
            </a:r>
            <a:r>
              <a:rPr lang="ja-JP" altLang="en-US" sz="2000" dirty="0" smtClean="0"/>
              <a:t>。</a:t>
            </a:r>
            <a:endParaRPr lang="en-US" altLang="ja-JP" sz="2000" dirty="0" smtClean="0"/>
          </a:p>
          <a:p>
            <a:pPr lvl="2">
              <a:buClr>
                <a:srgbClr val="FF0000"/>
              </a:buClr>
            </a:pPr>
            <a:r>
              <a:rPr lang="ja-JP" altLang="en-US" sz="1800" b="1" dirty="0"/>
              <a:t>最二判平</a:t>
            </a:r>
            <a:r>
              <a:rPr lang="en-US" altLang="ja-JP" sz="1800" b="1" dirty="0"/>
              <a:t>8</a:t>
            </a:r>
            <a:r>
              <a:rPr lang="ja-JP" altLang="en-US" sz="1800" b="1" dirty="0"/>
              <a:t>・</a:t>
            </a:r>
            <a:r>
              <a:rPr lang="en-US" altLang="ja-JP" sz="1800" b="1" dirty="0"/>
              <a:t>4</a:t>
            </a:r>
            <a:r>
              <a:rPr lang="ja-JP" altLang="en-US" sz="1800" b="1" dirty="0"/>
              <a:t>・</a:t>
            </a:r>
            <a:r>
              <a:rPr lang="en-US" altLang="ja-JP" sz="1800" b="1" dirty="0"/>
              <a:t>26 </a:t>
            </a:r>
            <a:r>
              <a:rPr lang="ja-JP" altLang="en-US" sz="1800" b="1" dirty="0"/>
              <a:t>民集</a:t>
            </a:r>
            <a:r>
              <a:rPr lang="en-US" altLang="ja-JP" sz="1800" b="1" dirty="0"/>
              <a:t>50</a:t>
            </a:r>
            <a:r>
              <a:rPr lang="ja-JP" altLang="en-US" sz="1800" b="1" dirty="0"/>
              <a:t>巻</a:t>
            </a:r>
            <a:r>
              <a:rPr lang="en-US" altLang="ja-JP" sz="1800" b="1" dirty="0"/>
              <a:t>5</a:t>
            </a:r>
            <a:r>
              <a:rPr lang="ja-JP" altLang="en-US" sz="1800" b="1" dirty="0"/>
              <a:t>号</a:t>
            </a:r>
            <a:r>
              <a:rPr lang="en-US" altLang="ja-JP" sz="1800" b="1" dirty="0"/>
              <a:t>1267</a:t>
            </a:r>
            <a:r>
              <a:rPr lang="ja-JP" altLang="en-US" sz="1800" b="1" dirty="0" smtClean="0"/>
              <a:t>頁</a:t>
            </a:r>
            <a:r>
              <a:rPr lang="en-US" altLang="ja-JP" sz="1800" b="1" dirty="0"/>
              <a:t/>
            </a:r>
            <a:br>
              <a:rPr lang="en-US" altLang="ja-JP" sz="1800" b="1" dirty="0"/>
            </a:br>
            <a:r>
              <a:rPr lang="ja-JP" altLang="en-US" sz="1800" dirty="0" smtClean="0"/>
              <a:t>　「振込みの</a:t>
            </a:r>
            <a:r>
              <a:rPr lang="ja-JP" altLang="en-US" sz="1800" b="1" dirty="0" smtClean="0"/>
              <a:t>原因</a:t>
            </a:r>
            <a:r>
              <a:rPr lang="ja-JP" altLang="en-US" sz="1800" dirty="0" smtClean="0"/>
              <a:t>となる法律関係</a:t>
            </a:r>
            <a:r>
              <a:rPr lang="ja-JP" altLang="en-US" sz="1800" b="1" dirty="0" smtClean="0"/>
              <a:t>が存在しない場合であっても，</a:t>
            </a:r>
            <a:r>
              <a:rPr lang="ja-JP" altLang="en-US" sz="1800" dirty="0" smtClean="0"/>
              <a:t>受取人と銀行との間に，振込金額相当の</a:t>
            </a:r>
            <a:r>
              <a:rPr lang="ja-JP" altLang="en-US" sz="1800" b="1" dirty="0" smtClean="0"/>
              <a:t>普通預金契約が成立する。</a:t>
            </a:r>
            <a:r>
              <a:rPr lang="ja-JP" altLang="en-US" sz="1800" dirty="0" smtClean="0"/>
              <a:t>」</a:t>
            </a:r>
            <a:endParaRPr lang="en-US" altLang="ja-JP" sz="1800" dirty="0" smtClean="0"/>
          </a:p>
          <a:p>
            <a:pPr lvl="1">
              <a:buClr>
                <a:srgbClr val="00B050"/>
              </a:buClr>
              <a:buFont typeface="Wingdings" pitchFamily="2" charset="2"/>
              <a:buChar char="u"/>
            </a:pPr>
            <a:r>
              <a:rPr lang="ja-JP" altLang="en-US" sz="2000" dirty="0" smtClean="0"/>
              <a:t>この</a:t>
            </a:r>
            <a:r>
              <a:rPr lang="ja-JP" altLang="en-US" sz="2000" dirty="0"/>
              <a:t>ため，反社会的集団による</a:t>
            </a:r>
            <a:r>
              <a:rPr lang="ja-JP" altLang="en-US" sz="2000" dirty="0">
                <a:solidFill>
                  <a:srgbClr val="FF0000"/>
                </a:solidFill>
              </a:rPr>
              <a:t>「振り込め詐欺」に</a:t>
            </a:r>
            <a:r>
              <a:rPr lang="ja-JP" altLang="en-US" sz="2000" dirty="0"/>
              <a:t>対しても，「原因関係がなくても振込は有効」であるという判例法理が足枷となって，</a:t>
            </a:r>
            <a:r>
              <a:rPr lang="ja-JP" altLang="en-US" sz="2000" dirty="0">
                <a:solidFill>
                  <a:srgbClr val="FF0000"/>
                </a:solidFill>
              </a:rPr>
              <a:t>適切な対処できない</a:t>
            </a:r>
            <a:r>
              <a:rPr lang="ja-JP" altLang="en-US" sz="2000" dirty="0"/>
              <a:t>という混迷状態が続いている</a:t>
            </a:r>
            <a:r>
              <a:rPr lang="ja-JP" altLang="en-US" sz="2000" dirty="0" smtClean="0"/>
              <a:t>。</a:t>
            </a:r>
            <a:endParaRPr lang="en-US" altLang="ja-JP" sz="2000" dirty="0" smtClean="0"/>
          </a:p>
          <a:p>
            <a:pPr lvl="1">
              <a:buClr>
                <a:srgbClr val="00B050"/>
              </a:buClr>
              <a:buFont typeface="Wingdings" pitchFamily="2" charset="2"/>
              <a:buChar char="u"/>
            </a:pPr>
            <a:r>
              <a:rPr lang="ja-JP" altLang="en-US" sz="2000" dirty="0" smtClean="0"/>
              <a:t>そこで，「第三者のためにする契約」について，原点に立ち返って基礎的研究を行い，その効用を再評価をすることが必要となっている。</a:t>
            </a:r>
            <a:endParaRPr lang="en-US" altLang="ja-JP" sz="2000" dirty="0"/>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4</a:t>
            </a:fld>
            <a:endParaRPr kumimoji="1" lang="ja-JP" altLang="en-US" dirty="0"/>
          </a:p>
        </p:txBody>
      </p:sp>
    </p:spTree>
    <p:extLst>
      <p:ext uri="{BB962C8B-B14F-4D97-AF65-F5344CB8AC3E}">
        <p14:creationId xmlns:p14="http://schemas.microsoft.com/office/powerpoint/2010/main" val="1202095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1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175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12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第三者のためにする契約の代表例</a:t>
            </a:r>
            <a:r>
              <a:rPr lang="ja-JP" altLang="en-US" dirty="0" smtClean="0"/>
              <a:t>（</a:t>
            </a:r>
            <a:r>
              <a:rPr lang="en-US" altLang="ja-JP" dirty="0" smtClean="0"/>
              <a:t>1</a:t>
            </a:r>
            <a:r>
              <a:rPr lang="ja-JP" altLang="en-US" dirty="0" smtClean="0"/>
              <a:t>）生命保険契約</a:t>
            </a:r>
            <a:endParaRPr kumimoji="1" lang="ja-JP" altLang="en-US" dirty="0"/>
          </a:p>
        </p:txBody>
      </p:sp>
      <p:sp>
        <p:nvSpPr>
          <p:cNvPr id="3" name="コンテンツ プレースホルダー 2"/>
          <p:cNvSpPr>
            <a:spLocks noGrp="1"/>
          </p:cNvSpPr>
          <p:nvPr>
            <p:ph sz="half" idx="4294967295"/>
          </p:nvPr>
        </p:nvSpPr>
        <p:spPr>
          <a:xfrm>
            <a:off x="467543" y="1649333"/>
            <a:ext cx="3888433" cy="2787779"/>
          </a:xfrm>
        </p:spPr>
        <p:txBody>
          <a:bodyPr>
            <a:normAutofit/>
          </a:bodyPr>
          <a:lstStyle/>
          <a:p>
            <a:r>
              <a:rPr lang="ja-JP" altLang="en-US" sz="2400" b="1" dirty="0" smtClean="0"/>
              <a:t>保険法 第</a:t>
            </a:r>
            <a:r>
              <a:rPr lang="en-US" altLang="ja-JP" sz="2400" b="1" dirty="0" smtClean="0"/>
              <a:t>42</a:t>
            </a:r>
            <a:r>
              <a:rPr lang="ja-JP" altLang="en-US" sz="2400" b="1" dirty="0"/>
              <a:t>条</a:t>
            </a:r>
            <a:r>
              <a:rPr lang="en-US" altLang="ja-JP" sz="2400" b="1" dirty="0" smtClean="0"/>
              <a:t/>
            </a:r>
            <a:br>
              <a:rPr lang="en-US" altLang="ja-JP" sz="2400" b="1" dirty="0" smtClean="0"/>
            </a:br>
            <a:r>
              <a:rPr lang="ja-JP" altLang="en-US" sz="2400" dirty="0" smtClean="0"/>
              <a:t>（第三者</a:t>
            </a:r>
            <a:r>
              <a:rPr lang="ja-JP" altLang="en-US" sz="2400" dirty="0"/>
              <a:t>のためにする生命保険</a:t>
            </a:r>
            <a:r>
              <a:rPr lang="ja-JP" altLang="en-US" sz="2400" dirty="0" smtClean="0"/>
              <a:t>契約）</a:t>
            </a:r>
            <a:endParaRPr lang="en-US" altLang="ja-JP" sz="2400" dirty="0" smtClean="0"/>
          </a:p>
          <a:p>
            <a:pPr lvl="1"/>
            <a:r>
              <a:rPr lang="ja-JP" altLang="en-US" sz="2000" dirty="0"/>
              <a:t>保険金受取人が生命保険契約の当事者以外の者であるとき</a:t>
            </a:r>
            <a:r>
              <a:rPr lang="ja-JP" altLang="en-US" sz="2000" dirty="0" smtClean="0"/>
              <a:t>は，当該</a:t>
            </a:r>
            <a:r>
              <a:rPr lang="ja-JP" altLang="en-US" sz="2000" dirty="0"/>
              <a:t>保険金受取人</a:t>
            </a:r>
            <a:r>
              <a:rPr lang="ja-JP" altLang="en-US" sz="2000" dirty="0" smtClean="0"/>
              <a:t>は，当然</a:t>
            </a:r>
            <a:r>
              <a:rPr lang="ja-JP" altLang="en-US" sz="2000" dirty="0"/>
              <a:t>に当該生命保険契約の利益を享受する。</a:t>
            </a:r>
          </a:p>
        </p:txBody>
      </p:sp>
      <p:sp>
        <p:nvSpPr>
          <p:cNvPr id="8" name="上下矢印 7"/>
          <p:cNvSpPr/>
          <p:nvPr/>
        </p:nvSpPr>
        <p:spPr>
          <a:xfrm>
            <a:off x="7276605" y="2516005"/>
            <a:ext cx="1584176" cy="2720230"/>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生命保険契約</a:t>
            </a:r>
            <a:endParaRPr kumimoji="1" lang="en-US" altLang="ja-JP" sz="1600" dirty="0" smtClean="0"/>
          </a:p>
          <a:p>
            <a:pPr algn="ctr"/>
            <a:endParaRPr lang="en-US" altLang="ja-JP" sz="1600" dirty="0" smtClean="0"/>
          </a:p>
          <a:p>
            <a:pPr algn="ctr"/>
            <a:r>
              <a:rPr lang="ja-JP" altLang="en-US" sz="1600" dirty="0" smtClean="0"/>
              <a:t>（補償</a:t>
            </a:r>
            <a:endParaRPr lang="en-US" altLang="ja-JP" sz="1600" dirty="0" smtClean="0"/>
          </a:p>
          <a:p>
            <a:pPr algn="ctr"/>
            <a:r>
              <a:rPr lang="ja-JP" altLang="en-US" sz="1600" dirty="0" smtClean="0"/>
              <a:t>関係）</a:t>
            </a:r>
            <a:endParaRPr kumimoji="1" lang="ja-JP" altLang="en-US" sz="1600" dirty="0"/>
          </a:p>
        </p:txBody>
      </p:sp>
      <p:sp>
        <p:nvSpPr>
          <p:cNvPr id="9" name="右矢印 8"/>
          <p:cNvSpPr/>
          <p:nvPr/>
        </p:nvSpPr>
        <p:spPr>
          <a:xfrm rot="3391764">
            <a:off x="3641785" y="3504390"/>
            <a:ext cx="4310955" cy="79461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保険金請求権</a:t>
            </a:r>
            <a:endParaRPr kumimoji="1" lang="ja-JP" altLang="en-US" dirty="0"/>
          </a:p>
        </p:txBody>
      </p:sp>
      <p:sp>
        <p:nvSpPr>
          <p:cNvPr id="10" name="円/楕円 9"/>
          <p:cNvSpPr/>
          <p:nvPr/>
        </p:nvSpPr>
        <p:spPr>
          <a:xfrm>
            <a:off x="4355976" y="1565499"/>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受益者</a:t>
            </a:r>
            <a:endParaRPr lang="en-US" altLang="ja-JP" dirty="0" smtClean="0"/>
          </a:p>
          <a:p>
            <a:pPr algn="ctr"/>
            <a:r>
              <a:rPr lang="ja-JP" altLang="en-US" dirty="0" smtClean="0"/>
              <a:t>（保険金受取人）</a:t>
            </a:r>
            <a:endParaRPr kumimoji="1" lang="ja-JP" altLang="en-US" dirty="0"/>
          </a:p>
        </p:txBody>
      </p:sp>
      <p:sp>
        <p:nvSpPr>
          <p:cNvPr id="11" name="円/楕円 10"/>
          <p:cNvSpPr/>
          <p:nvPr/>
        </p:nvSpPr>
        <p:spPr>
          <a:xfrm>
            <a:off x="6968244" y="1565499"/>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要約者</a:t>
            </a:r>
            <a:endParaRPr kumimoji="1" lang="en-US" altLang="ja-JP" dirty="0" smtClean="0"/>
          </a:p>
          <a:p>
            <a:pPr algn="ctr"/>
            <a:r>
              <a:rPr kumimoji="1" lang="ja-JP" altLang="en-US" dirty="0" smtClean="0"/>
              <a:t>（被保険者）</a:t>
            </a:r>
            <a:endParaRPr kumimoji="1" lang="ja-JP" altLang="en-US" dirty="0"/>
          </a:p>
        </p:txBody>
      </p:sp>
      <p:sp>
        <p:nvSpPr>
          <p:cNvPr id="12" name="テキスト ボックス 11"/>
          <p:cNvSpPr txBox="1"/>
          <p:nvPr/>
        </p:nvSpPr>
        <p:spPr>
          <a:xfrm>
            <a:off x="6033928" y="2204864"/>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cxnSp>
        <p:nvCxnSpPr>
          <p:cNvPr id="13" name="直線矢印コネクタ 12"/>
          <p:cNvCxnSpPr>
            <a:stCxn id="10" idx="6"/>
            <a:endCxn id="11" idx="2"/>
          </p:cNvCxnSpPr>
          <p:nvPr/>
        </p:nvCxnSpPr>
        <p:spPr>
          <a:xfrm>
            <a:off x="6248513" y="2040752"/>
            <a:ext cx="719731" cy="0"/>
          </a:xfrm>
          <a:prstGeom prst="straightConnector1">
            <a:avLst/>
          </a:prstGeom>
          <a:ln w="38100">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円/楕円 14"/>
          <p:cNvSpPr/>
          <p:nvPr/>
        </p:nvSpPr>
        <p:spPr>
          <a:xfrm>
            <a:off x="6968244" y="5236235"/>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諾約者</a:t>
            </a:r>
            <a:endParaRPr kumimoji="1" lang="en-US" altLang="ja-JP" dirty="0" smtClean="0"/>
          </a:p>
          <a:p>
            <a:pPr algn="ctr"/>
            <a:r>
              <a:rPr lang="ja-JP" altLang="en-US" dirty="0" smtClean="0"/>
              <a:t>（保険者）</a:t>
            </a:r>
            <a:endParaRPr kumimoji="1" lang="ja-JP" altLang="en-US" dirty="0"/>
          </a:p>
        </p:txBody>
      </p:sp>
      <p:sp>
        <p:nvSpPr>
          <p:cNvPr id="16" name="上矢印 15"/>
          <p:cNvSpPr/>
          <p:nvPr/>
        </p:nvSpPr>
        <p:spPr>
          <a:xfrm>
            <a:off x="7020272" y="4531995"/>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7" name="テキスト ボックス 6"/>
          <p:cNvSpPr txBox="1"/>
          <p:nvPr/>
        </p:nvSpPr>
        <p:spPr>
          <a:xfrm>
            <a:off x="467543" y="4437112"/>
            <a:ext cx="5329719" cy="1938992"/>
          </a:xfrm>
          <a:prstGeom prst="rect">
            <a:avLst/>
          </a:prstGeom>
          <a:noFill/>
        </p:spPr>
        <p:txBody>
          <a:bodyPr wrap="square" rtlCol="0">
            <a:spAutoFit/>
          </a:bodyPr>
          <a:lstStyle/>
          <a:p>
            <a:pPr marL="342900" indent="-342900">
              <a:buClr>
                <a:srgbClr val="00B050"/>
              </a:buClr>
              <a:buFont typeface="Wingdings" pitchFamily="2" charset="2"/>
              <a:buChar char="u"/>
            </a:pPr>
            <a:r>
              <a:rPr kumimoji="1" lang="ja-JP" altLang="en-US" sz="2000" dirty="0" smtClean="0"/>
              <a:t>　ここでのポイントは，第三者のためにする契約としての生命保険契約の場合，受益者による受益の意思表示は必要がないことである。</a:t>
            </a:r>
            <a:endParaRPr kumimoji="1" lang="en-US" altLang="ja-JP" sz="2000" dirty="0" smtClean="0"/>
          </a:p>
          <a:p>
            <a:pPr marL="342900" indent="-342900">
              <a:buClr>
                <a:srgbClr val="00B050"/>
              </a:buClr>
              <a:buFont typeface="Wingdings" pitchFamily="2" charset="2"/>
              <a:buChar char="u"/>
            </a:pPr>
            <a:r>
              <a:rPr kumimoji="1" lang="ja-JP" altLang="en-US" sz="2000" dirty="0" smtClean="0"/>
              <a:t>一般の第三者のためにする契約においても，事情によっては，受益の意思表示を必要としない場合がありうる点に注意すべきである。</a:t>
            </a: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smtClean="0"/>
              <a:t>2015/10/20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3780433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par>
                          <p:cTn id="13" fill="hold">
                            <p:stCondLst>
                              <p:cond delay="500"/>
                            </p:stCondLst>
                            <p:childTnLst>
                              <p:par>
                                <p:cTn id="14" presetID="22" presetClass="entr" presetSubtype="8" fill="hold" grpId="0" nodeType="afterEffect">
                                  <p:stCondLst>
                                    <p:cond delay="50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childTnLst>
                          </p:cTn>
                        </p:par>
                        <p:par>
                          <p:cTn id="17" fill="hold">
                            <p:stCondLst>
                              <p:cond delay="1500"/>
                            </p:stCondLst>
                            <p:childTnLst>
                              <p:par>
                                <p:cTn id="18" presetID="22" presetClass="entr" presetSubtype="8" fill="hold" grpId="0" nodeType="afterEffect">
                                  <p:stCondLst>
                                    <p:cond delay="50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par>
                                <p:cTn id="21" presetID="16" presetClass="entr" presetSubtype="37" fill="hold" nodeType="withEffect">
                                  <p:stCondLst>
                                    <p:cond delay="1000"/>
                                  </p:stCondLst>
                                  <p:childTnLst>
                                    <p:set>
                                      <p:cBhvr>
                                        <p:cTn id="22" dur="1" fill="hold">
                                          <p:stCondLst>
                                            <p:cond delay="0"/>
                                          </p:stCondLst>
                                        </p:cTn>
                                        <p:tgtEl>
                                          <p:spTgt spid="13"/>
                                        </p:tgtEl>
                                        <p:attrNameLst>
                                          <p:attrName>style.visibility</p:attrName>
                                        </p:attrNameLst>
                                      </p:cBhvr>
                                      <p:to>
                                        <p:strVal val="visible"/>
                                      </p:to>
                                    </p:set>
                                    <p:animEffect transition="in" filter="barn(outVertical)">
                                      <p:cBhvr>
                                        <p:cTn id="23" dur="500"/>
                                        <p:tgtEl>
                                          <p:spTgt spid="13"/>
                                        </p:tgtEl>
                                      </p:cBhvr>
                                    </p:animEffect>
                                  </p:childTnLst>
                                </p:cTn>
                              </p:par>
                              <p:par>
                                <p:cTn id="24" presetID="22" presetClass="entr" presetSubtype="8" fill="hold" grpId="0" nodeType="withEffect">
                                  <p:stCondLst>
                                    <p:cond delay="100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outVertical)">
                                      <p:cBhvr>
                                        <p:cTn id="31" dur="1000"/>
                                        <p:tgtEl>
                                          <p:spTgt spid="8"/>
                                        </p:tgtEl>
                                      </p:cBhvr>
                                    </p:animEffect>
                                  </p:childTnLst>
                                </p:cTn>
                              </p:par>
                              <p:par>
                                <p:cTn id="32" presetID="22" presetClass="entr" presetSubtype="4" fill="hold" grpId="0" nodeType="withEffect">
                                  <p:stCondLst>
                                    <p:cond delay="1500"/>
                                  </p:stCondLst>
                                  <p:childTnLst>
                                    <p:set>
                                      <p:cBhvr>
                                        <p:cTn id="33" dur="1" fill="hold">
                                          <p:stCondLst>
                                            <p:cond delay="0"/>
                                          </p:stCondLst>
                                        </p:cTn>
                                        <p:tgtEl>
                                          <p:spTgt spid="16"/>
                                        </p:tgtEl>
                                        <p:attrNameLst>
                                          <p:attrName>style.visibility</p:attrName>
                                        </p:attrNameLst>
                                      </p:cBhvr>
                                      <p:to>
                                        <p:strVal val="visible"/>
                                      </p:to>
                                    </p:set>
                                    <p:animEffect transition="in" filter="wipe(down)">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wipe(up)">
                                      <p:cBhvr>
                                        <p:cTn id="39" dur="2000"/>
                                        <p:tgtEl>
                                          <p:spTgt spid="3">
                                            <p:txEl>
                                              <p:pRg st="1" end="1"/>
                                            </p:txEl>
                                          </p:spTgt>
                                        </p:tgtEl>
                                      </p:cBhvr>
                                    </p:animEffect>
                                  </p:childTnLst>
                                </p:cTn>
                              </p:par>
                            </p:childTnLst>
                          </p:cTn>
                        </p:par>
                        <p:par>
                          <p:cTn id="40" fill="hold">
                            <p:stCondLst>
                              <p:cond delay="2000"/>
                            </p:stCondLst>
                            <p:childTnLst>
                              <p:par>
                                <p:cTn id="41" presetID="25" presetClass="emph" presetSubtype="0" fill="hold" grpId="1" nodeType="afterEffect">
                                  <p:stCondLst>
                                    <p:cond delay="0"/>
                                  </p:stCondLst>
                                  <p:childTnLst>
                                    <p:animClr clrSpc="hsl" dir="cw">
                                      <p:cBhvr override="childStyle">
                                        <p:cTn id="42" dur="500" fill="hold"/>
                                        <p:tgtEl>
                                          <p:spTgt spid="11"/>
                                        </p:tgtEl>
                                        <p:attrNameLst>
                                          <p:attrName>style.color</p:attrName>
                                        </p:attrNameLst>
                                      </p:cBhvr>
                                      <p:by>
                                        <p:hsl h="0" s="-70588" l="0"/>
                                      </p:by>
                                    </p:animClr>
                                    <p:animClr clrSpc="hsl" dir="cw">
                                      <p:cBhvr>
                                        <p:cTn id="43" dur="500" fill="hold"/>
                                        <p:tgtEl>
                                          <p:spTgt spid="11"/>
                                        </p:tgtEl>
                                        <p:attrNameLst>
                                          <p:attrName>fillcolor</p:attrName>
                                        </p:attrNameLst>
                                      </p:cBhvr>
                                      <p:by>
                                        <p:hsl h="0" s="-70588" l="0"/>
                                      </p:by>
                                    </p:animClr>
                                    <p:animClr clrSpc="hsl" dir="cw">
                                      <p:cBhvr>
                                        <p:cTn id="44" dur="500" fill="hold"/>
                                        <p:tgtEl>
                                          <p:spTgt spid="11"/>
                                        </p:tgtEl>
                                        <p:attrNameLst>
                                          <p:attrName>stroke.color</p:attrName>
                                        </p:attrNameLst>
                                      </p:cBhvr>
                                      <p:by>
                                        <p:hsl h="0" s="-70588" l="0"/>
                                      </p:by>
                                    </p:animClr>
                                    <p:set>
                                      <p:cBhvr>
                                        <p:cTn id="45" dur="500" fill="hold"/>
                                        <p:tgtEl>
                                          <p:spTgt spid="11"/>
                                        </p:tgtEl>
                                        <p:attrNameLst>
                                          <p:attrName>fill.type</p:attrName>
                                        </p:attrNameLst>
                                      </p:cBhvr>
                                      <p:to>
                                        <p:strVal val="solid"/>
                                      </p:to>
                                    </p:set>
                                  </p:childTnLst>
                                </p:cTn>
                              </p:par>
                            </p:childTnLst>
                          </p:cTn>
                        </p:par>
                        <p:par>
                          <p:cTn id="46" fill="hold">
                            <p:stCondLst>
                              <p:cond delay="2500"/>
                            </p:stCondLst>
                            <p:childTnLst>
                              <p:par>
                                <p:cTn id="47" presetID="22" presetClass="entr" presetSubtype="8" fill="hold" grpId="0" nodeType="afterEffect">
                                  <p:stCondLst>
                                    <p:cond delay="500"/>
                                  </p:stCondLst>
                                  <p:childTnLst>
                                    <p:set>
                                      <p:cBhvr>
                                        <p:cTn id="48" dur="1" fill="hold">
                                          <p:stCondLst>
                                            <p:cond delay="0"/>
                                          </p:stCondLst>
                                        </p:cTn>
                                        <p:tgtEl>
                                          <p:spTgt spid="9"/>
                                        </p:tgtEl>
                                        <p:attrNameLst>
                                          <p:attrName>style.visibility</p:attrName>
                                        </p:attrNameLst>
                                      </p:cBhvr>
                                      <p:to>
                                        <p:strVal val="visible"/>
                                      </p:to>
                                    </p:set>
                                    <p:animEffect transition="in" filter="wipe(left)">
                                      <p:cBhvr>
                                        <p:cTn id="49" dur="1000"/>
                                        <p:tgtEl>
                                          <p:spTgt spid="9"/>
                                        </p:tgtEl>
                                      </p:cBhvr>
                                    </p:animEffect>
                                  </p:childTnLst>
                                </p:cTn>
                              </p:par>
                            </p:childTnLst>
                          </p:cTn>
                        </p:par>
                        <p:par>
                          <p:cTn id="50" fill="hold">
                            <p:stCondLst>
                              <p:cond delay="4000"/>
                            </p:stCondLst>
                            <p:childTnLst>
                              <p:par>
                                <p:cTn id="51" presetID="27" presetClass="emph" presetSubtype="0" fill="remove" grpId="2" nodeType="afterEffect">
                                  <p:stCondLst>
                                    <p:cond delay="500"/>
                                  </p:stCondLst>
                                  <p:childTnLst>
                                    <p:animClr clrSpc="rgb" dir="cw">
                                      <p:cBhvr override="childStyle">
                                        <p:cTn id="52" dur="250" autoRev="1" fill="remove"/>
                                        <p:tgtEl>
                                          <p:spTgt spid="16"/>
                                        </p:tgtEl>
                                        <p:attrNameLst>
                                          <p:attrName>style.color</p:attrName>
                                        </p:attrNameLst>
                                      </p:cBhvr>
                                      <p:to>
                                        <a:schemeClr val="bg1"/>
                                      </p:to>
                                    </p:animClr>
                                    <p:animClr clrSpc="rgb" dir="cw">
                                      <p:cBhvr>
                                        <p:cTn id="53" dur="250" autoRev="1" fill="remove"/>
                                        <p:tgtEl>
                                          <p:spTgt spid="16"/>
                                        </p:tgtEl>
                                        <p:attrNameLst>
                                          <p:attrName>fillcolor</p:attrName>
                                        </p:attrNameLst>
                                      </p:cBhvr>
                                      <p:to>
                                        <a:schemeClr val="bg1"/>
                                      </p:to>
                                    </p:animClr>
                                    <p:set>
                                      <p:cBhvr>
                                        <p:cTn id="54" dur="250" autoRev="1" fill="remove"/>
                                        <p:tgtEl>
                                          <p:spTgt spid="16"/>
                                        </p:tgtEl>
                                        <p:attrNameLst>
                                          <p:attrName>fill.type</p:attrName>
                                        </p:attrNameLst>
                                      </p:cBhvr>
                                      <p:to>
                                        <p:strVal val="solid"/>
                                      </p:to>
                                    </p:set>
                                    <p:set>
                                      <p:cBhvr>
                                        <p:cTn id="55" dur="250" autoRev="1" fill="remove"/>
                                        <p:tgtEl>
                                          <p:spTgt spid="16"/>
                                        </p:tgtEl>
                                        <p:attrNameLst>
                                          <p:attrName>fill.on</p:attrName>
                                        </p:attrNameLst>
                                      </p:cBhvr>
                                      <p:to>
                                        <p:strVal val="true"/>
                                      </p:to>
                                    </p:set>
                                  </p:childTnLst>
                                </p:cTn>
                              </p:par>
                            </p:childTnLst>
                          </p:cTn>
                        </p:par>
                        <p:par>
                          <p:cTn id="56" fill="hold">
                            <p:stCondLst>
                              <p:cond delay="5000"/>
                            </p:stCondLst>
                            <p:childTnLst>
                              <p:par>
                                <p:cTn id="57" presetID="8" presetClass="emph" presetSubtype="0" fill="hold" grpId="1" nodeType="afterEffect">
                                  <p:stCondLst>
                                    <p:cond delay="0"/>
                                  </p:stCondLst>
                                  <p:childTnLst>
                                    <p:animRot by="-2400000">
                                      <p:cBhvr>
                                        <p:cTn id="58" dur="500" fill="hold"/>
                                        <p:tgtEl>
                                          <p:spTgt spid="16"/>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7">
                                            <p:txEl>
                                              <p:pRg st="0" end="0"/>
                                            </p:txEl>
                                          </p:spTgt>
                                        </p:tgtEl>
                                        <p:attrNameLst>
                                          <p:attrName>style.visibility</p:attrName>
                                        </p:attrNameLst>
                                      </p:cBhvr>
                                      <p:to>
                                        <p:strVal val="visible"/>
                                      </p:to>
                                    </p:set>
                                    <p:animEffect transition="in" filter="wipe(up)">
                                      <p:cBhvr>
                                        <p:cTn id="63" dur="2000"/>
                                        <p:tgtEl>
                                          <p:spTgt spid="7">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7">
                                            <p:txEl>
                                              <p:pRg st="1" end="1"/>
                                            </p:txEl>
                                          </p:spTgt>
                                        </p:tgtEl>
                                        <p:attrNameLst>
                                          <p:attrName>style.visibility</p:attrName>
                                        </p:attrNameLst>
                                      </p:cBhvr>
                                      <p:to>
                                        <p:strVal val="visible"/>
                                      </p:to>
                                    </p:set>
                                    <p:animEffect transition="in" filter="wipe(up)">
                                      <p:cBhvr>
                                        <p:cTn id="68"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1" grpId="1" animBg="1"/>
      <p:bldP spid="12" grpId="0"/>
      <p:bldP spid="15" grpId="0" animBg="1"/>
      <p:bldP spid="16" grpId="0" animBg="1"/>
      <p:bldP spid="16" grpId="1" animBg="1"/>
      <p:bldP spid="16" grpId="2" animBg="1"/>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p:spPr>
        <p:txBody>
          <a:bodyPr>
            <a:normAutofit fontScale="90000"/>
          </a:bodyPr>
          <a:lstStyle/>
          <a:p>
            <a:r>
              <a:rPr kumimoji="1" lang="ja-JP" altLang="en-US" dirty="0" smtClean="0"/>
              <a:t>第三者のためにする契約の代表例</a:t>
            </a:r>
            <a:r>
              <a:rPr lang="ja-JP" altLang="en-US" dirty="0" smtClean="0"/>
              <a:t>（</a:t>
            </a:r>
            <a:r>
              <a:rPr lang="en-US" altLang="ja-JP" dirty="0" smtClean="0"/>
              <a:t>2</a:t>
            </a:r>
            <a:r>
              <a:rPr lang="ja-JP" altLang="en-US" dirty="0" smtClean="0"/>
              <a:t>）債務引受</a:t>
            </a:r>
            <a:endParaRPr kumimoji="1" lang="ja-JP" altLang="en-US" dirty="0"/>
          </a:p>
        </p:txBody>
      </p:sp>
      <p:sp>
        <p:nvSpPr>
          <p:cNvPr id="8" name="上下矢印 7"/>
          <p:cNvSpPr/>
          <p:nvPr/>
        </p:nvSpPr>
        <p:spPr>
          <a:xfrm>
            <a:off x="6948264" y="2512065"/>
            <a:ext cx="1584176" cy="2919815"/>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債務引受契約</a:t>
            </a:r>
            <a:endParaRPr kumimoji="1" lang="en-US" altLang="ja-JP" sz="1600" dirty="0" smtClean="0"/>
          </a:p>
          <a:p>
            <a:pPr algn="ctr"/>
            <a:endParaRPr kumimoji="1" lang="en-US" altLang="ja-JP" sz="1600" dirty="0" smtClean="0"/>
          </a:p>
          <a:p>
            <a:pPr algn="ctr"/>
            <a:r>
              <a:rPr lang="ja-JP" altLang="en-US" sz="1600" dirty="0" smtClean="0"/>
              <a:t>（補償</a:t>
            </a:r>
            <a:endParaRPr lang="en-US" altLang="ja-JP" sz="1600" dirty="0" smtClean="0"/>
          </a:p>
          <a:p>
            <a:pPr algn="ctr"/>
            <a:r>
              <a:rPr lang="ja-JP" altLang="en-US" sz="1600" dirty="0" smtClean="0"/>
              <a:t>関係）</a:t>
            </a:r>
            <a:endParaRPr kumimoji="1" lang="ja-JP" altLang="en-US" sz="1600" dirty="0"/>
          </a:p>
        </p:txBody>
      </p:sp>
      <p:sp>
        <p:nvSpPr>
          <p:cNvPr id="9" name="右矢印 8"/>
          <p:cNvSpPr/>
          <p:nvPr/>
        </p:nvSpPr>
        <p:spPr>
          <a:xfrm rot="2610532">
            <a:off x="2244133" y="3735109"/>
            <a:ext cx="4687933" cy="794615"/>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受益の意思表示</a:t>
            </a:r>
            <a:endParaRPr kumimoji="1" lang="ja-JP" altLang="en-US" dirty="0"/>
          </a:p>
        </p:txBody>
      </p:sp>
      <p:sp>
        <p:nvSpPr>
          <p:cNvPr id="12" name="テキスト ボックス 11"/>
          <p:cNvSpPr txBox="1"/>
          <p:nvPr/>
        </p:nvSpPr>
        <p:spPr>
          <a:xfrm>
            <a:off x="4355976" y="1556792"/>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sp>
        <p:nvSpPr>
          <p:cNvPr id="7" name="テキスト ボックス 6"/>
          <p:cNvSpPr txBox="1"/>
          <p:nvPr/>
        </p:nvSpPr>
        <p:spPr>
          <a:xfrm>
            <a:off x="807254" y="2780928"/>
            <a:ext cx="3260690" cy="2554545"/>
          </a:xfrm>
          <a:prstGeom prst="rect">
            <a:avLst/>
          </a:prstGeom>
          <a:noFill/>
        </p:spPr>
        <p:txBody>
          <a:bodyPr wrap="square" rtlCol="0">
            <a:spAutoFit/>
          </a:bodyPr>
          <a:lstStyle/>
          <a:p>
            <a:pPr marL="342900" indent="-342900">
              <a:buClr>
                <a:schemeClr val="tx2"/>
              </a:buClr>
              <a:buFont typeface="Wingdings" pitchFamily="2" charset="2"/>
              <a:buChar char="n"/>
            </a:pPr>
            <a:r>
              <a:rPr kumimoji="1" lang="ja-JP" altLang="en-US" sz="2000" dirty="0" smtClean="0"/>
              <a:t>わが国には，</a:t>
            </a:r>
            <a:r>
              <a:rPr kumimoji="1" lang="en-US" altLang="ja-JP" sz="2000" dirty="0" smtClean="0"/>
              <a:t/>
            </a:r>
            <a:br>
              <a:rPr kumimoji="1" lang="en-US" altLang="ja-JP" sz="2000" dirty="0" smtClean="0"/>
            </a:br>
            <a:r>
              <a:rPr kumimoji="1" lang="ja-JP" altLang="en-US" sz="2000" dirty="0" smtClean="0"/>
              <a:t>債務引受に関する</a:t>
            </a:r>
            <a:r>
              <a:rPr lang="en-US" altLang="ja-JP" sz="2000" dirty="0"/>
              <a:t/>
            </a:r>
            <a:br>
              <a:rPr lang="en-US" altLang="ja-JP" sz="2000" dirty="0"/>
            </a:br>
            <a:r>
              <a:rPr kumimoji="1" lang="ja-JP" altLang="en-US" sz="2000" dirty="0" smtClean="0"/>
              <a:t>明文の規定は存在</a:t>
            </a:r>
            <a:r>
              <a:rPr kumimoji="1" lang="en-US" altLang="ja-JP" sz="2000" dirty="0" smtClean="0"/>
              <a:t/>
            </a:r>
            <a:br>
              <a:rPr kumimoji="1" lang="en-US" altLang="ja-JP" sz="2000" dirty="0" smtClean="0"/>
            </a:br>
            <a:r>
              <a:rPr kumimoji="1" lang="ja-JP" altLang="en-US" sz="2000" dirty="0" smtClean="0"/>
              <a:t>しない。</a:t>
            </a:r>
            <a:endParaRPr kumimoji="1" lang="en-US" altLang="ja-JP" sz="2000" dirty="0" smtClean="0"/>
          </a:p>
          <a:p>
            <a:pPr marL="342900" indent="-342900">
              <a:buClr>
                <a:schemeClr val="tx2"/>
              </a:buClr>
              <a:buFont typeface="Wingdings" pitchFamily="2" charset="2"/>
              <a:buChar char="n"/>
            </a:pPr>
            <a:r>
              <a:rPr lang="ja-JP" altLang="en-US" sz="2000" dirty="0" smtClean="0"/>
              <a:t>判例</a:t>
            </a:r>
            <a:r>
              <a:rPr lang="ja-JP" altLang="en-US" sz="2000" dirty="0"/>
              <a:t>（大判大</a:t>
            </a:r>
            <a:r>
              <a:rPr lang="en-US" altLang="ja-JP" sz="2000" dirty="0"/>
              <a:t>10</a:t>
            </a:r>
            <a:r>
              <a:rPr lang="ja-JP" altLang="en-US" sz="2000" dirty="0"/>
              <a:t>・</a:t>
            </a:r>
            <a:r>
              <a:rPr lang="en-US" altLang="ja-JP" sz="2000" dirty="0"/>
              <a:t>5</a:t>
            </a:r>
            <a:r>
              <a:rPr lang="ja-JP" altLang="en-US" sz="2000" dirty="0"/>
              <a:t>・</a:t>
            </a:r>
            <a:r>
              <a:rPr lang="en-US" altLang="ja-JP" sz="2000" dirty="0"/>
              <a:t>9</a:t>
            </a:r>
            <a:r>
              <a:rPr lang="ja-JP" altLang="en-US" sz="2000" dirty="0"/>
              <a:t>民録</a:t>
            </a:r>
            <a:r>
              <a:rPr lang="en-US" altLang="ja-JP" sz="2000" dirty="0"/>
              <a:t>27</a:t>
            </a:r>
            <a:r>
              <a:rPr lang="ja-JP" altLang="en-US" sz="2000" dirty="0"/>
              <a:t>輯</a:t>
            </a:r>
            <a:r>
              <a:rPr lang="en-US" altLang="ja-JP" sz="2000" dirty="0"/>
              <a:t>899</a:t>
            </a:r>
            <a:r>
              <a:rPr lang="ja-JP" altLang="en-US" sz="2000" dirty="0"/>
              <a:t>頁）は</a:t>
            </a:r>
            <a:r>
              <a:rPr kumimoji="1" lang="ja-JP" altLang="en-US" sz="2000" dirty="0" smtClean="0"/>
              <a:t>，ドイツ民法（</a:t>
            </a:r>
            <a:r>
              <a:rPr lang="en-US" altLang="ja-JP" sz="2000" dirty="0"/>
              <a:t>4</a:t>
            </a:r>
            <a:r>
              <a:rPr kumimoji="1" lang="en-US" altLang="ja-JP" sz="2000" dirty="0" smtClean="0"/>
              <a:t>14</a:t>
            </a:r>
            <a:r>
              <a:rPr kumimoji="1" lang="ja-JP" altLang="en-US" sz="2000" dirty="0" smtClean="0"/>
              <a:t>条～）等を参考に判例法理を形成してきた。</a:t>
            </a:r>
            <a:endParaRPr kumimoji="1" lang="en-US" altLang="ja-JP" sz="2000" dirty="0" smtClean="0"/>
          </a:p>
        </p:txBody>
      </p:sp>
      <p:sp>
        <p:nvSpPr>
          <p:cNvPr id="17" name="右矢印 16"/>
          <p:cNvSpPr/>
          <p:nvPr/>
        </p:nvSpPr>
        <p:spPr>
          <a:xfrm>
            <a:off x="3315612" y="1844824"/>
            <a:ext cx="3024336" cy="819614"/>
          </a:xfrm>
          <a:prstGeom prst="rightArrow">
            <a:avLst/>
          </a:prstGeom>
          <a:solidFill>
            <a:schemeClr val="bg1"/>
          </a:solidFill>
          <a:ln w="19050">
            <a:prstDash val="sysDash"/>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債権</a:t>
            </a:r>
            <a:endParaRPr kumimoji="1" lang="ja-JP" altLang="en-US" dirty="0"/>
          </a:p>
        </p:txBody>
      </p:sp>
      <p:sp>
        <p:nvSpPr>
          <p:cNvPr id="3" name="円弧 2"/>
          <p:cNvSpPr/>
          <p:nvPr/>
        </p:nvSpPr>
        <p:spPr>
          <a:xfrm rot="1048038">
            <a:off x="4513665" y="2182288"/>
            <a:ext cx="914400" cy="2609809"/>
          </a:xfrm>
          <a:prstGeom prst="arc">
            <a:avLst>
              <a:gd name="adj1" fmla="val 16833432"/>
              <a:gd name="adj2" fmla="val 3444827"/>
            </a:avLst>
          </a:prstGeom>
          <a:ln w="38100">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p:cNvSpPr txBox="1"/>
          <p:nvPr/>
        </p:nvSpPr>
        <p:spPr>
          <a:xfrm>
            <a:off x="847092" y="5400249"/>
            <a:ext cx="4372980" cy="707886"/>
          </a:xfrm>
          <a:prstGeom prst="rect">
            <a:avLst/>
          </a:prstGeom>
          <a:noFill/>
        </p:spPr>
        <p:txBody>
          <a:bodyPr wrap="square" rtlCol="0">
            <a:spAutoFit/>
          </a:bodyPr>
          <a:lstStyle/>
          <a:p>
            <a:pPr marL="342900" indent="-342900">
              <a:buClr>
                <a:srgbClr val="00B050"/>
              </a:buClr>
              <a:buFont typeface="Wingdings" pitchFamily="2" charset="2"/>
              <a:buChar char="u"/>
            </a:pPr>
            <a:r>
              <a:rPr lang="ja-JP" altLang="en-US" sz="2000" dirty="0"/>
              <a:t>しかし，わが国には，条文の根拠が，本当に存在しないのであろうか</a:t>
            </a:r>
            <a:r>
              <a:rPr lang="ja-JP" altLang="en-US" sz="2000" dirty="0" smtClean="0"/>
              <a:t>。</a:t>
            </a:r>
            <a:endParaRPr lang="ja-JP" altLang="en-US" sz="2000" dirty="0"/>
          </a:p>
        </p:txBody>
      </p:sp>
      <p:sp>
        <p:nvSpPr>
          <p:cNvPr id="16" name="右矢印 15"/>
          <p:cNvSpPr/>
          <p:nvPr/>
        </p:nvSpPr>
        <p:spPr>
          <a:xfrm>
            <a:off x="1945281" y="1752574"/>
            <a:ext cx="4354911" cy="81961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　　　　　　　債権</a:t>
            </a:r>
            <a:endParaRPr kumimoji="1" lang="ja-JP" altLang="en-US" dirty="0"/>
          </a:p>
        </p:txBody>
      </p:sp>
      <p:sp>
        <p:nvSpPr>
          <p:cNvPr id="10" name="円/楕円 9"/>
          <p:cNvSpPr/>
          <p:nvPr/>
        </p:nvSpPr>
        <p:spPr>
          <a:xfrm>
            <a:off x="1835696" y="1687128"/>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受益者</a:t>
            </a:r>
            <a:endParaRPr lang="en-US" altLang="ja-JP" dirty="0" smtClean="0"/>
          </a:p>
          <a:p>
            <a:pPr algn="ctr"/>
            <a:r>
              <a:rPr lang="ja-JP" altLang="en-US" dirty="0" smtClean="0"/>
              <a:t>（債権者）</a:t>
            </a:r>
            <a:endParaRPr kumimoji="1" lang="ja-JP" altLang="en-US" dirty="0"/>
          </a:p>
        </p:txBody>
      </p:sp>
      <p:sp>
        <p:nvSpPr>
          <p:cNvPr id="11" name="円/楕円 10"/>
          <p:cNvSpPr/>
          <p:nvPr/>
        </p:nvSpPr>
        <p:spPr>
          <a:xfrm>
            <a:off x="6279863" y="1687128"/>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要約者</a:t>
            </a:r>
            <a:endParaRPr lang="en-US" altLang="ja-JP" dirty="0" smtClean="0"/>
          </a:p>
          <a:p>
            <a:pPr algn="ctr"/>
            <a:r>
              <a:rPr kumimoji="1" lang="ja-JP" altLang="en-US" dirty="0" smtClean="0"/>
              <a:t>（債務者）</a:t>
            </a:r>
            <a:endParaRPr kumimoji="1" lang="ja-JP" altLang="en-US" dirty="0"/>
          </a:p>
        </p:txBody>
      </p:sp>
      <p:sp>
        <p:nvSpPr>
          <p:cNvPr id="15" name="円/楕円 14"/>
          <p:cNvSpPr/>
          <p:nvPr/>
        </p:nvSpPr>
        <p:spPr>
          <a:xfrm>
            <a:off x="6279863" y="5357864"/>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諾約者</a:t>
            </a:r>
            <a:endParaRPr kumimoji="1" lang="en-US" altLang="ja-JP" dirty="0" smtClean="0"/>
          </a:p>
          <a:p>
            <a:pPr algn="ctr"/>
            <a:r>
              <a:rPr lang="ja-JP" altLang="en-US" dirty="0" smtClean="0"/>
              <a:t>（新債務者）</a:t>
            </a:r>
            <a:endParaRPr kumimoji="1" lang="ja-JP" altLang="en-US" dirty="0"/>
          </a:p>
        </p:txBody>
      </p:sp>
      <p:sp>
        <p:nvSpPr>
          <p:cNvPr id="13" name="テキスト ボックス 12"/>
          <p:cNvSpPr txBox="1"/>
          <p:nvPr/>
        </p:nvSpPr>
        <p:spPr>
          <a:xfrm>
            <a:off x="5436096" y="3284984"/>
            <a:ext cx="648072" cy="646331"/>
          </a:xfrm>
          <a:prstGeom prst="rect">
            <a:avLst/>
          </a:prstGeom>
          <a:noFill/>
        </p:spPr>
        <p:txBody>
          <a:bodyPr wrap="square" rtlCol="0">
            <a:spAutoFit/>
          </a:bodyPr>
          <a:lstStyle/>
          <a:p>
            <a:r>
              <a:rPr kumimoji="1" lang="ja-JP" altLang="en-US" dirty="0" smtClean="0"/>
              <a:t>債務</a:t>
            </a:r>
            <a:endParaRPr kumimoji="1" lang="en-US" altLang="ja-JP" dirty="0" smtClean="0"/>
          </a:p>
          <a:p>
            <a:r>
              <a:rPr kumimoji="1" lang="ja-JP" altLang="en-US" dirty="0" smtClean="0"/>
              <a:t>引受</a:t>
            </a:r>
            <a:endParaRPr kumimoji="1" lang="ja-JP" altLang="en-US" dirty="0"/>
          </a:p>
        </p:txBody>
      </p:sp>
      <p:sp>
        <p:nvSpPr>
          <p:cNvPr id="19" name="左矢印 18"/>
          <p:cNvSpPr/>
          <p:nvPr/>
        </p:nvSpPr>
        <p:spPr>
          <a:xfrm>
            <a:off x="5884270" y="2516503"/>
            <a:ext cx="83184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2015/10/20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16562707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12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1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1250"/>
                                        <p:tgtEl>
                                          <p:spTgt spid="18"/>
                                        </p:tgtEl>
                                      </p:cBhvr>
                                    </p:animEffect>
                                  </p:childTnLst>
                                </p:cTn>
                              </p:par>
                            </p:childTnLst>
                          </p:cTn>
                        </p:par>
                        <p:par>
                          <p:cTn id="18" fill="hold">
                            <p:stCondLst>
                              <p:cond delay="1250"/>
                            </p:stCondLst>
                            <p:childTnLst>
                              <p:par>
                                <p:cTn id="19" presetID="22" presetClass="entr" presetSubtype="8" fill="hold" grpId="0" nodeType="afterEffect">
                                  <p:stCondLst>
                                    <p:cond delay="50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1000"/>
                                        <p:tgtEl>
                                          <p:spTgt spid="11"/>
                                        </p:tgtEl>
                                      </p:cBhvr>
                                    </p:animEffect>
                                  </p:childTnLst>
                                </p:cTn>
                              </p:par>
                            </p:childTnLst>
                          </p:cTn>
                        </p:par>
                        <p:par>
                          <p:cTn id="22" fill="hold">
                            <p:stCondLst>
                              <p:cond delay="2750"/>
                            </p:stCondLst>
                            <p:childTnLst>
                              <p:par>
                                <p:cTn id="23" presetID="22" presetClass="entr" presetSubtype="8" fill="hold" grpId="0" nodeType="afterEffect">
                                  <p:stCondLst>
                                    <p:cond delay="50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1000"/>
                                        <p:tgtEl>
                                          <p:spTgt spid="15"/>
                                        </p:tgtEl>
                                      </p:cBhvr>
                                    </p:animEffect>
                                  </p:childTnLst>
                                </p:cTn>
                              </p:par>
                            </p:childTnLst>
                          </p:cTn>
                        </p:par>
                        <p:par>
                          <p:cTn id="26" fill="hold">
                            <p:stCondLst>
                              <p:cond delay="4250"/>
                            </p:stCondLst>
                            <p:childTnLst>
                              <p:par>
                                <p:cTn id="27" presetID="22" presetClass="entr" presetSubtype="8" fill="hold" grpId="0" nodeType="afterEffect">
                                  <p:stCondLst>
                                    <p:cond delay="50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1000"/>
                                        <p:tgtEl>
                                          <p:spTgt spid="10"/>
                                        </p:tgtEl>
                                      </p:cBhvr>
                                    </p:animEffect>
                                  </p:childTnLst>
                                </p:cTn>
                              </p:par>
                            </p:childTnLst>
                          </p:cTn>
                        </p:par>
                        <p:par>
                          <p:cTn id="30" fill="hold">
                            <p:stCondLst>
                              <p:cond delay="5750"/>
                            </p:stCondLst>
                            <p:childTnLst>
                              <p:par>
                                <p:cTn id="31" presetID="22" presetClass="entr" presetSubtype="8" fill="hold" grpId="0" nodeType="afterEffect">
                                  <p:stCondLst>
                                    <p:cond delay="50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1000"/>
                                        <p:tgtEl>
                                          <p:spTgt spid="16"/>
                                        </p:tgtEl>
                                      </p:cBhvr>
                                    </p:animEffect>
                                  </p:childTnLst>
                                </p:cTn>
                              </p:par>
                              <p:par>
                                <p:cTn id="34" presetID="22" presetClass="entr" presetSubtype="8" fill="hold" grpId="0" nodeType="withEffect">
                                  <p:stCondLst>
                                    <p:cond delay="50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1000"/>
                                        <p:tgtEl>
                                          <p:spTgt spid="12"/>
                                        </p:tgtEl>
                                      </p:cBhvr>
                                    </p:animEffect>
                                  </p:childTnLst>
                                </p:cTn>
                              </p:par>
                            </p:childTnLst>
                          </p:cTn>
                        </p:par>
                        <p:par>
                          <p:cTn id="37" fill="hold">
                            <p:stCondLst>
                              <p:cond delay="7250"/>
                            </p:stCondLst>
                            <p:childTnLst>
                              <p:par>
                                <p:cTn id="38" presetID="22" presetClass="entr" presetSubtype="2"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right)">
                                      <p:cBhvr>
                                        <p:cTn id="40" dur="10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arn(outVertical)">
                                      <p:cBhvr>
                                        <p:cTn id="45" dur="2000"/>
                                        <p:tgtEl>
                                          <p:spTgt spid="8"/>
                                        </p:tgtEl>
                                      </p:cBhvr>
                                    </p:animEffect>
                                  </p:childTnLst>
                                </p:cTn>
                              </p:par>
                            </p:childTnLst>
                          </p:cTn>
                        </p:par>
                        <p:par>
                          <p:cTn id="46" fill="hold">
                            <p:stCondLst>
                              <p:cond delay="2000"/>
                            </p:stCondLst>
                            <p:childTnLst>
                              <p:par>
                                <p:cTn id="47" presetID="22" presetClass="entr" presetSubtype="8"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left)">
                                      <p:cBhvr>
                                        <p:cTn id="49" dur="10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1000"/>
                                        <p:tgtEl>
                                          <p:spTgt spid="9"/>
                                        </p:tgtEl>
                                      </p:cBhvr>
                                    </p:animEffect>
                                    <p:set>
                                      <p:cBhvr>
                                        <p:cTn id="54" dur="1" fill="hold">
                                          <p:stCondLst>
                                            <p:cond delay="999"/>
                                          </p:stCondLst>
                                        </p:cTn>
                                        <p:tgtEl>
                                          <p:spTgt spid="9"/>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1000"/>
                                        <p:tgtEl>
                                          <p:spTgt spid="12"/>
                                        </p:tgtEl>
                                      </p:cBhvr>
                                    </p:animEffect>
                                    <p:set>
                                      <p:cBhvr>
                                        <p:cTn id="57" dur="1" fill="hold">
                                          <p:stCondLst>
                                            <p:cond delay="999"/>
                                          </p:stCondLst>
                                        </p:cTn>
                                        <p:tgtEl>
                                          <p:spTgt spid="12"/>
                                        </p:tgtEl>
                                        <p:attrNameLst>
                                          <p:attrName>style.visibility</p:attrName>
                                        </p:attrNameLst>
                                      </p:cBhvr>
                                      <p:to>
                                        <p:strVal val="hidden"/>
                                      </p:to>
                                    </p:set>
                                  </p:childTnLst>
                                </p:cTn>
                              </p:par>
                              <p:par>
                                <p:cTn id="58" presetID="42" presetClass="path" presetSubtype="0" accel="50000" decel="50000" fill="hold" grpId="1" nodeType="withEffect">
                                  <p:stCondLst>
                                    <p:cond delay="0"/>
                                  </p:stCondLst>
                                  <p:childTnLst>
                                    <p:animMotion origin="layout" path="M 0.04913 -0.00416 L 0.07274 0.28961 " pathEditMode="relative" rAng="0" ptsTypes="AA">
                                      <p:cBhvr>
                                        <p:cTn id="59" dur="1500" fill="hold"/>
                                        <p:tgtEl>
                                          <p:spTgt spid="16"/>
                                        </p:tgtEl>
                                        <p:attrNameLst>
                                          <p:attrName>ppt_x</p:attrName>
                                          <p:attrName>ppt_y</p:attrName>
                                        </p:attrNameLst>
                                      </p:cBhvr>
                                      <p:rCtr x="1181" y="14689"/>
                                    </p:animMotion>
                                  </p:childTnLst>
                                </p:cTn>
                              </p:par>
                              <p:par>
                                <p:cTn id="60" presetID="22" presetClass="entr" presetSubtype="1" fill="hold" grpId="0" nodeType="with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wipe(up)">
                                      <p:cBhvr>
                                        <p:cTn id="62" dur="1500"/>
                                        <p:tgtEl>
                                          <p:spTgt spid="3"/>
                                        </p:tgtEl>
                                      </p:cBhvr>
                                    </p:animEffect>
                                  </p:childTnLst>
                                </p:cTn>
                              </p:par>
                              <p:par>
                                <p:cTn id="63" presetID="22" presetClass="entr" presetSubtype="1"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wipe(up)">
                                      <p:cBhvr>
                                        <p:cTn id="65" dur="1500"/>
                                        <p:tgtEl>
                                          <p:spTgt spid="13"/>
                                        </p:tgtEl>
                                      </p:cBhvr>
                                    </p:animEffect>
                                  </p:childTnLst>
                                </p:cTn>
                              </p:par>
                              <p:par>
                                <p:cTn id="66" presetID="8" presetClass="emph" presetSubtype="0" fill="hold" grpId="5" nodeType="withEffect">
                                  <p:stCondLst>
                                    <p:cond delay="500"/>
                                  </p:stCondLst>
                                  <p:childTnLst>
                                    <p:animRot by="2700000">
                                      <p:cBhvr>
                                        <p:cTn id="67" dur="1000" fill="hold"/>
                                        <p:tgtEl>
                                          <p:spTgt spid="16"/>
                                        </p:tgtEl>
                                        <p:attrNameLst>
                                          <p:attrName>r</p:attrName>
                                        </p:attrNameLst>
                                      </p:cBhvr>
                                    </p:animRot>
                                  </p:childTnLst>
                                </p:cTn>
                              </p:par>
                              <p:par>
                                <p:cTn id="68" presetID="10" presetClass="entr" presetSubtype="0" fill="hold" grpId="0" nodeType="withEffect">
                                  <p:stCondLst>
                                    <p:cond delay="50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childTnLst>
                                </p:cTn>
                              </p:par>
                              <p:par>
                                <p:cTn id="71" presetID="10" presetClass="exit" presetSubtype="0" fill="hold" grpId="2" nodeType="withEffect">
                                  <p:stCondLst>
                                    <p:cond delay="500"/>
                                  </p:stCondLst>
                                  <p:childTnLst>
                                    <p:animEffect transition="out" filter="fade">
                                      <p:cBhvr>
                                        <p:cTn id="72" dur="1000"/>
                                        <p:tgtEl>
                                          <p:spTgt spid="9"/>
                                        </p:tgtEl>
                                      </p:cBhvr>
                                    </p:animEffect>
                                    <p:set>
                                      <p:cBhvr>
                                        <p:cTn id="73" dur="1" fill="hold">
                                          <p:stCondLst>
                                            <p:cond delay="999"/>
                                          </p:stCondLst>
                                        </p:cTn>
                                        <p:tgtEl>
                                          <p:spTgt spid="9"/>
                                        </p:tgtEl>
                                        <p:attrNameLst>
                                          <p:attrName>style.visibility</p:attrName>
                                        </p:attrNameLst>
                                      </p:cBhvr>
                                      <p:to>
                                        <p:strVal val="hidden"/>
                                      </p:to>
                                    </p:set>
                                  </p:childTnLst>
                                </p:cTn>
                              </p:par>
                              <p:par>
                                <p:cTn id="74" presetID="42" presetClass="path" presetSubtype="0" accel="50000" decel="50000" fill="hold" grpId="1" nodeType="withEffect">
                                  <p:stCondLst>
                                    <p:cond delay="500"/>
                                  </p:stCondLst>
                                  <p:childTnLst>
                                    <p:animMotion origin="layout" path="M -2.5E-6 -3.33333E-6 L 0.03924 0.32894 " pathEditMode="relative" rAng="0" ptsTypes="AA">
                                      <p:cBhvr>
                                        <p:cTn id="75" dur="1000" fill="hold"/>
                                        <p:tgtEl>
                                          <p:spTgt spid="19"/>
                                        </p:tgtEl>
                                        <p:attrNameLst>
                                          <p:attrName>ppt_x</p:attrName>
                                          <p:attrName>ppt_y</p:attrName>
                                        </p:attrNameLst>
                                      </p:cBhvr>
                                      <p:rCtr x="1962" y="16435"/>
                                    </p:animMotion>
                                  </p:childTnLst>
                                </p:cTn>
                              </p:par>
                              <p:par>
                                <p:cTn id="76" presetID="8" presetClass="emph" presetSubtype="0" fill="hold" grpId="2" nodeType="withEffect">
                                  <p:stCondLst>
                                    <p:cond delay="500"/>
                                  </p:stCondLst>
                                  <p:childTnLst>
                                    <p:animRot by="2700000">
                                      <p:cBhvr>
                                        <p:cTn id="77" dur="1000" fill="hold"/>
                                        <p:tgtEl>
                                          <p:spTgt spid="1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9" grpId="1" animBg="1"/>
      <p:bldP spid="9" grpId="2" animBg="1"/>
      <p:bldP spid="12" grpId="0"/>
      <p:bldP spid="12" grpId="1"/>
      <p:bldP spid="7" grpId="0" uiExpand="1" build="p"/>
      <p:bldP spid="17" grpId="0" animBg="1"/>
      <p:bldP spid="3" grpId="0" animBg="1"/>
      <p:bldP spid="18" grpId="0"/>
      <p:bldP spid="16" grpId="0" animBg="1"/>
      <p:bldP spid="16" grpId="1" animBg="1"/>
      <p:bldP spid="16" grpId="5" animBg="1"/>
      <p:bldP spid="10" grpId="0" animBg="1"/>
      <p:bldP spid="11" grpId="0" animBg="1"/>
      <p:bldP spid="15" grpId="0" animBg="1"/>
      <p:bldP spid="13" grpId="0"/>
      <p:bldP spid="19" grpId="0" animBg="1"/>
      <p:bldP spid="19" grpId="1" animBg="1"/>
      <p:bldP spid="19"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210146"/>
          </a:xfrm>
        </p:spPr>
        <p:txBody>
          <a:bodyPr>
            <a:normAutofit fontScale="90000"/>
          </a:bodyPr>
          <a:lstStyle/>
          <a:p>
            <a:r>
              <a:rPr lang="ja-JP" altLang="en-US" dirty="0"/>
              <a:t>第三者のためにする契約の代表例</a:t>
            </a:r>
            <a:r>
              <a:rPr lang="ja-JP" altLang="en-US" dirty="0" smtClean="0"/>
              <a:t>（</a:t>
            </a:r>
            <a:r>
              <a:rPr lang="en-US" altLang="ja-JP" dirty="0" smtClean="0"/>
              <a:t>3</a:t>
            </a:r>
            <a:r>
              <a:rPr lang="ja-JP" altLang="en-US" dirty="0" smtClean="0"/>
              <a:t>）契約上の地位の譲渡</a:t>
            </a:r>
            <a:endParaRPr kumimoji="1" lang="ja-JP" altLang="en-US" dirty="0"/>
          </a:p>
        </p:txBody>
      </p:sp>
      <p:sp>
        <p:nvSpPr>
          <p:cNvPr id="25" name="テキスト プレースホルダー 24"/>
          <p:cNvSpPr>
            <a:spLocks noGrp="1"/>
          </p:cNvSpPr>
          <p:nvPr>
            <p:ph type="body" idx="1"/>
          </p:nvPr>
        </p:nvSpPr>
        <p:spPr>
          <a:xfrm>
            <a:off x="457200" y="1508177"/>
            <a:ext cx="4040188" cy="480663"/>
          </a:xfrm>
        </p:spPr>
        <p:txBody>
          <a:bodyPr anchor="ctr">
            <a:noAutofit/>
          </a:bodyPr>
          <a:lstStyle/>
          <a:p>
            <a:pPr algn="ctr"/>
            <a:r>
              <a:rPr lang="ja-JP" altLang="en-US" sz="1600" dirty="0"/>
              <a:t>旧</a:t>
            </a:r>
            <a:r>
              <a:rPr lang="ja-JP" altLang="en-US" sz="1600" dirty="0" smtClean="0"/>
              <a:t>賃貸人が</a:t>
            </a:r>
            <a:r>
              <a:rPr kumimoji="1" lang="ja-JP" altLang="en-US" sz="1600" dirty="0" smtClean="0"/>
              <a:t>権利を譲渡</a:t>
            </a:r>
            <a:r>
              <a:rPr lang="en-US" altLang="ja-JP" sz="1600" dirty="0"/>
              <a:t/>
            </a:r>
            <a:br>
              <a:rPr lang="en-US" altLang="ja-JP" sz="1600" dirty="0"/>
            </a:br>
            <a:r>
              <a:rPr lang="ja-JP" altLang="en-US" sz="1600" dirty="0" smtClean="0"/>
              <a:t>（通常の</a:t>
            </a:r>
            <a:r>
              <a:rPr lang="ja-JP" altLang="en-US" sz="1600" dirty="0"/>
              <a:t>債権</a:t>
            </a:r>
            <a:r>
              <a:rPr lang="ja-JP" altLang="en-US" sz="1600" dirty="0" smtClean="0"/>
              <a:t>譲渡によることで可能）</a:t>
            </a:r>
            <a:endParaRPr kumimoji="1" lang="ja-JP" altLang="en-US" sz="1600" dirty="0"/>
          </a:p>
        </p:txBody>
      </p:sp>
      <p:sp>
        <p:nvSpPr>
          <p:cNvPr id="27" name="テキスト プレースホルダー 26"/>
          <p:cNvSpPr>
            <a:spLocks noGrp="1"/>
          </p:cNvSpPr>
          <p:nvPr>
            <p:ph type="body" sz="quarter" idx="3"/>
          </p:nvPr>
        </p:nvSpPr>
        <p:spPr>
          <a:xfrm>
            <a:off x="4645025" y="1508177"/>
            <a:ext cx="4041775" cy="480663"/>
          </a:xfrm>
        </p:spPr>
        <p:txBody>
          <a:bodyPr anchor="ctr">
            <a:noAutofit/>
          </a:bodyPr>
          <a:lstStyle/>
          <a:p>
            <a:pPr algn="ctr"/>
            <a:r>
              <a:rPr kumimoji="1" lang="ja-JP" altLang="en-US" sz="1600" dirty="0" smtClean="0"/>
              <a:t>新賃貸人が債務を引受け</a:t>
            </a:r>
            <a:r>
              <a:rPr lang="en-US" altLang="ja-JP" sz="1600" dirty="0"/>
              <a:t/>
            </a:r>
            <a:br>
              <a:rPr lang="en-US" altLang="ja-JP" sz="1600" dirty="0"/>
            </a:br>
            <a:r>
              <a:rPr lang="ja-JP" altLang="en-US" sz="1600" dirty="0" smtClean="0"/>
              <a:t>（</a:t>
            </a:r>
            <a:r>
              <a:rPr kumimoji="1" lang="ja-JP" altLang="en-US" sz="1600" dirty="0" smtClean="0"/>
              <a:t>第三者のためにする契約によることで可能）</a:t>
            </a:r>
            <a:endParaRPr kumimoji="1" lang="ja-JP" altLang="en-US" sz="1600" dirty="0"/>
          </a:p>
        </p:txBody>
      </p:sp>
      <p:sp>
        <p:nvSpPr>
          <p:cNvPr id="3" name="日付プレースホルダー 2"/>
          <p:cNvSpPr>
            <a:spLocks noGrp="1"/>
          </p:cNvSpPr>
          <p:nvPr>
            <p:ph type="dt" sz="half" idx="10"/>
          </p:nvPr>
        </p:nvSpPr>
        <p:spPr/>
        <p:txBody>
          <a:bodyPr/>
          <a:lstStyle/>
          <a:p>
            <a:r>
              <a:rPr kumimoji="1" lang="en-US" altLang="ja-JP" smtClean="0"/>
              <a:t>2015/10/20</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6" name="右矢印 5"/>
          <p:cNvSpPr/>
          <p:nvPr/>
        </p:nvSpPr>
        <p:spPr>
          <a:xfrm flipH="1">
            <a:off x="1673408" y="2218017"/>
            <a:ext cx="2629241" cy="71076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600" dirty="0" smtClean="0"/>
              <a:t>賃料債権</a:t>
            </a:r>
            <a:endParaRPr kumimoji="1" lang="en-US" altLang="ja-JP" sz="1600" dirty="0" smtClean="0"/>
          </a:p>
        </p:txBody>
      </p:sp>
      <p:sp>
        <p:nvSpPr>
          <p:cNvPr id="7" name="上下矢印 6"/>
          <p:cNvSpPr/>
          <p:nvPr/>
        </p:nvSpPr>
        <p:spPr>
          <a:xfrm>
            <a:off x="3220636" y="2843857"/>
            <a:ext cx="1082014" cy="1471699"/>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債権譲渡</a:t>
            </a:r>
            <a:endParaRPr lang="en-US" altLang="ja-JP" sz="1400" dirty="0"/>
          </a:p>
          <a:p>
            <a:pPr algn="ctr"/>
            <a:r>
              <a:rPr kumimoji="1" lang="ja-JP" altLang="en-US" sz="1400" dirty="0" smtClean="0"/>
              <a:t>契約</a:t>
            </a:r>
            <a:endParaRPr kumimoji="1" lang="en-US" altLang="ja-JP" sz="1400" dirty="0" smtClean="0"/>
          </a:p>
        </p:txBody>
      </p:sp>
      <p:sp>
        <p:nvSpPr>
          <p:cNvPr id="8" name="右矢印 7"/>
          <p:cNvSpPr/>
          <p:nvPr/>
        </p:nvSpPr>
        <p:spPr>
          <a:xfrm flipH="1">
            <a:off x="1511393" y="2601061"/>
            <a:ext cx="1980220" cy="478865"/>
          </a:xfrm>
          <a:prstGeom prst="rightArrow">
            <a:avLst/>
          </a:prstGeom>
          <a:solidFill>
            <a:schemeClr val="accent4">
              <a:lumMod val="20000"/>
              <a:lumOff val="80000"/>
            </a:schemeClr>
          </a:solidFill>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債権譲渡通知</a:t>
            </a:r>
            <a:endParaRPr kumimoji="1" lang="ja-JP" altLang="en-US" sz="1400" dirty="0"/>
          </a:p>
        </p:txBody>
      </p:sp>
      <p:sp>
        <p:nvSpPr>
          <p:cNvPr id="9" name="右矢印 8"/>
          <p:cNvSpPr/>
          <p:nvPr/>
        </p:nvSpPr>
        <p:spPr>
          <a:xfrm>
            <a:off x="853972" y="3116820"/>
            <a:ext cx="680992" cy="364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抗弁</a:t>
            </a:r>
            <a:endParaRPr kumimoji="1" lang="ja-JP" altLang="en-US" sz="1400" dirty="0"/>
          </a:p>
        </p:txBody>
      </p:sp>
      <p:sp>
        <p:nvSpPr>
          <p:cNvPr id="10" name="右矢印 9"/>
          <p:cNvSpPr/>
          <p:nvPr/>
        </p:nvSpPr>
        <p:spPr>
          <a:xfrm flipH="1">
            <a:off x="1673408" y="2167217"/>
            <a:ext cx="1656184" cy="710765"/>
          </a:xfrm>
          <a:prstGeom prst="rightArrow">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r>
              <a:rPr lang="ja-JP" altLang="en-US" sz="1600" dirty="0" smtClean="0"/>
              <a:t>賃料債権</a:t>
            </a:r>
            <a:endParaRPr kumimoji="1" lang="en-US" altLang="ja-JP" sz="1600" dirty="0" smtClean="0"/>
          </a:p>
        </p:txBody>
      </p:sp>
      <p:sp>
        <p:nvSpPr>
          <p:cNvPr id="11" name="円/楕円 10"/>
          <p:cNvSpPr/>
          <p:nvPr/>
        </p:nvSpPr>
        <p:spPr>
          <a:xfrm>
            <a:off x="3041563" y="4171540"/>
            <a:ext cx="1421891" cy="78554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600" dirty="0" smtClean="0"/>
              <a:t>新賃貸人</a:t>
            </a:r>
            <a:r>
              <a:rPr lang="en-US" altLang="ja-JP" sz="1600" dirty="0" smtClean="0"/>
              <a:t/>
            </a:r>
            <a:br>
              <a:rPr lang="en-US" altLang="ja-JP" sz="1600" dirty="0" smtClean="0"/>
            </a:br>
            <a:r>
              <a:rPr lang="ja-JP" altLang="en-US" sz="1600" dirty="0" smtClean="0"/>
              <a:t>（譲受人）</a:t>
            </a:r>
            <a:endParaRPr kumimoji="1" lang="ja-JP" altLang="en-US" sz="1600" dirty="0"/>
          </a:p>
        </p:txBody>
      </p:sp>
      <p:sp>
        <p:nvSpPr>
          <p:cNvPr id="12" name="円/楕円 11"/>
          <p:cNvSpPr/>
          <p:nvPr/>
        </p:nvSpPr>
        <p:spPr>
          <a:xfrm>
            <a:off x="251520" y="2173193"/>
            <a:ext cx="1421891" cy="78554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t>賃借人</a:t>
            </a:r>
            <a:r>
              <a:rPr kumimoji="1" lang="en-US" altLang="ja-JP" sz="1600" dirty="0" smtClean="0"/>
              <a:t/>
            </a:r>
            <a:br>
              <a:rPr kumimoji="1" lang="en-US" altLang="ja-JP" sz="1600" dirty="0" smtClean="0"/>
            </a:br>
            <a:r>
              <a:rPr kumimoji="1" lang="ja-JP" altLang="en-US" sz="1600" dirty="0" smtClean="0"/>
              <a:t>（債務者）</a:t>
            </a:r>
            <a:endParaRPr kumimoji="1" lang="ja-JP" altLang="en-US" sz="1600" dirty="0"/>
          </a:p>
        </p:txBody>
      </p:sp>
      <p:sp>
        <p:nvSpPr>
          <p:cNvPr id="13" name="円/楕円 12"/>
          <p:cNvSpPr/>
          <p:nvPr/>
        </p:nvSpPr>
        <p:spPr>
          <a:xfrm>
            <a:off x="3041563" y="2173193"/>
            <a:ext cx="1421891" cy="78554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旧賃貸人</a:t>
            </a:r>
            <a:r>
              <a:rPr kumimoji="1" lang="en-US" altLang="ja-JP" sz="1600" dirty="0" smtClean="0"/>
              <a:t/>
            </a:r>
            <a:br>
              <a:rPr kumimoji="1" lang="en-US" altLang="ja-JP" sz="1600" dirty="0" smtClean="0"/>
            </a:br>
            <a:r>
              <a:rPr kumimoji="1" lang="ja-JP" altLang="en-US" sz="1600" dirty="0" smtClean="0"/>
              <a:t>（債権者）</a:t>
            </a:r>
            <a:endParaRPr kumimoji="1" lang="ja-JP" altLang="en-US" sz="1600" dirty="0"/>
          </a:p>
        </p:txBody>
      </p:sp>
      <p:sp>
        <p:nvSpPr>
          <p:cNvPr id="14" name="円弧 13"/>
          <p:cNvSpPr/>
          <p:nvPr/>
        </p:nvSpPr>
        <p:spPr>
          <a:xfrm rot="1607895">
            <a:off x="2209932" y="2651285"/>
            <a:ext cx="896707" cy="996492"/>
          </a:xfrm>
          <a:prstGeom prst="arc">
            <a:avLst>
              <a:gd name="adj1" fmla="val 16722627"/>
              <a:gd name="adj2" fmla="val 4531782"/>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t>譲渡</a:t>
            </a:r>
            <a:endParaRPr kumimoji="1" lang="ja-JP" altLang="en-US" sz="1400" dirty="0"/>
          </a:p>
        </p:txBody>
      </p:sp>
      <p:sp>
        <p:nvSpPr>
          <p:cNvPr id="15" name="右矢印 14"/>
          <p:cNvSpPr/>
          <p:nvPr/>
        </p:nvSpPr>
        <p:spPr>
          <a:xfrm>
            <a:off x="4798750" y="2132856"/>
            <a:ext cx="2509554" cy="86002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r"/>
            <a:r>
              <a:rPr lang="ja-JP" altLang="en-US" sz="1600" dirty="0" smtClean="0"/>
              <a:t>使用収益</a:t>
            </a:r>
            <a:endParaRPr kumimoji="1" lang="en-US" altLang="ja-JP" sz="1600" dirty="0" smtClean="0"/>
          </a:p>
        </p:txBody>
      </p:sp>
      <p:sp>
        <p:nvSpPr>
          <p:cNvPr id="16" name="上下矢印 15"/>
          <p:cNvSpPr/>
          <p:nvPr/>
        </p:nvSpPr>
        <p:spPr>
          <a:xfrm>
            <a:off x="7451454" y="2868211"/>
            <a:ext cx="1309236" cy="1471699"/>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smtClean="0"/>
              <a:t>債務引受契約（補償</a:t>
            </a:r>
            <a:endParaRPr lang="en-US" altLang="ja-JP" sz="1400" dirty="0" smtClean="0"/>
          </a:p>
          <a:p>
            <a:pPr algn="ctr"/>
            <a:r>
              <a:rPr lang="ja-JP" altLang="en-US" sz="1400" dirty="0" smtClean="0"/>
              <a:t>関係）</a:t>
            </a:r>
            <a:endParaRPr kumimoji="1" lang="ja-JP" altLang="en-US" sz="1400" dirty="0"/>
          </a:p>
        </p:txBody>
      </p:sp>
      <p:sp>
        <p:nvSpPr>
          <p:cNvPr id="17" name="右矢印 16"/>
          <p:cNvSpPr/>
          <p:nvPr/>
        </p:nvSpPr>
        <p:spPr>
          <a:xfrm rot="2610532">
            <a:off x="4876403" y="3327634"/>
            <a:ext cx="2813308" cy="727594"/>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受益の意思表示（不要）</a:t>
            </a:r>
            <a:endParaRPr kumimoji="1" lang="ja-JP" altLang="en-US" sz="1400" dirty="0"/>
          </a:p>
        </p:txBody>
      </p:sp>
      <p:sp>
        <p:nvSpPr>
          <p:cNvPr id="18" name="テキスト ボックス 17"/>
          <p:cNvSpPr txBox="1"/>
          <p:nvPr/>
        </p:nvSpPr>
        <p:spPr>
          <a:xfrm>
            <a:off x="5999460" y="2060848"/>
            <a:ext cx="952172" cy="307777"/>
          </a:xfrm>
          <a:prstGeom prst="rect">
            <a:avLst/>
          </a:prstGeom>
          <a:noFill/>
        </p:spPr>
        <p:txBody>
          <a:bodyPr wrap="square" rtlCol="0">
            <a:spAutoFit/>
          </a:bodyPr>
          <a:lstStyle/>
          <a:p>
            <a:pPr algn="ctr"/>
            <a:r>
              <a:rPr kumimoji="1" lang="ja-JP" altLang="en-US" sz="1400" dirty="0" smtClean="0"/>
              <a:t>対価関係</a:t>
            </a:r>
            <a:endParaRPr kumimoji="1" lang="ja-JP" altLang="en-US" sz="1400" dirty="0"/>
          </a:p>
        </p:txBody>
      </p:sp>
      <p:sp>
        <p:nvSpPr>
          <p:cNvPr id="19" name="左矢印 18"/>
          <p:cNvSpPr/>
          <p:nvPr/>
        </p:nvSpPr>
        <p:spPr>
          <a:xfrm>
            <a:off x="6970109" y="2821167"/>
            <a:ext cx="654618" cy="3641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抗弁</a:t>
            </a:r>
            <a:endParaRPr kumimoji="1" lang="ja-JP" altLang="en-US" sz="1400" dirty="0"/>
          </a:p>
        </p:txBody>
      </p:sp>
      <p:sp>
        <p:nvSpPr>
          <p:cNvPr id="20" name="右矢印 19"/>
          <p:cNvSpPr/>
          <p:nvPr/>
        </p:nvSpPr>
        <p:spPr>
          <a:xfrm>
            <a:off x="5927452" y="2132856"/>
            <a:ext cx="1416578" cy="860025"/>
          </a:xfrm>
          <a:prstGeom prst="rightArrow">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algn="r"/>
            <a:r>
              <a:rPr lang="ja-JP" altLang="en-US" sz="1400" dirty="0" smtClean="0"/>
              <a:t>使用収益</a:t>
            </a:r>
            <a:endParaRPr kumimoji="1" lang="en-US" altLang="ja-JP" sz="1400" dirty="0" smtClean="0"/>
          </a:p>
        </p:txBody>
      </p:sp>
      <p:sp>
        <p:nvSpPr>
          <p:cNvPr id="21" name="円/楕円 20"/>
          <p:cNvSpPr/>
          <p:nvPr/>
        </p:nvSpPr>
        <p:spPr>
          <a:xfrm>
            <a:off x="4644008" y="2170097"/>
            <a:ext cx="1564080" cy="78554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t>賃借人</a:t>
            </a:r>
            <a:r>
              <a:rPr kumimoji="1" lang="en-US" altLang="ja-JP" sz="1600" dirty="0" smtClean="0"/>
              <a:t/>
            </a:r>
            <a:br>
              <a:rPr kumimoji="1" lang="en-US" altLang="ja-JP" sz="1600" dirty="0" smtClean="0"/>
            </a:br>
            <a:r>
              <a:rPr kumimoji="1" lang="ja-JP" altLang="en-US" sz="1600" dirty="0" smtClean="0"/>
              <a:t>（受益者）</a:t>
            </a:r>
            <a:endParaRPr kumimoji="1" lang="ja-JP" altLang="en-US" sz="1600" dirty="0"/>
          </a:p>
        </p:txBody>
      </p:sp>
      <p:sp>
        <p:nvSpPr>
          <p:cNvPr id="22" name="円/楕円 21"/>
          <p:cNvSpPr/>
          <p:nvPr/>
        </p:nvSpPr>
        <p:spPr>
          <a:xfrm>
            <a:off x="7308304" y="2170097"/>
            <a:ext cx="1564080" cy="78554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旧賃貸人</a:t>
            </a:r>
            <a:r>
              <a:rPr kumimoji="1" lang="en-US" altLang="ja-JP" sz="1600" dirty="0" smtClean="0"/>
              <a:t/>
            </a:r>
            <a:br>
              <a:rPr kumimoji="1" lang="en-US" altLang="ja-JP" sz="1600" dirty="0" smtClean="0"/>
            </a:br>
            <a:r>
              <a:rPr kumimoji="1" lang="ja-JP" altLang="en-US" sz="1600" dirty="0" smtClean="0"/>
              <a:t>（要約者）</a:t>
            </a:r>
            <a:endParaRPr kumimoji="1" lang="ja-JP" altLang="en-US" sz="1600" dirty="0"/>
          </a:p>
        </p:txBody>
      </p:sp>
      <p:sp>
        <p:nvSpPr>
          <p:cNvPr id="23" name="円/楕円 22"/>
          <p:cNvSpPr/>
          <p:nvPr/>
        </p:nvSpPr>
        <p:spPr>
          <a:xfrm>
            <a:off x="7308304" y="4250094"/>
            <a:ext cx="1564080" cy="78554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新賃貸人</a:t>
            </a:r>
            <a:r>
              <a:rPr kumimoji="1" lang="en-US" altLang="ja-JP" sz="1600" dirty="0" smtClean="0"/>
              <a:t/>
            </a:r>
            <a:br>
              <a:rPr kumimoji="1" lang="en-US" altLang="ja-JP" sz="1600" dirty="0" smtClean="0"/>
            </a:br>
            <a:r>
              <a:rPr kumimoji="1" lang="ja-JP" altLang="en-US" sz="1600" dirty="0" smtClean="0"/>
              <a:t>（諾約者）</a:t>
            </a:r>
            <a:endParaRPr kumimoji="1" lang="ja-JP" altLang="en-US" sz="1600" dirty="0"/>
          </a:p>
        </p:txBody>
      </p:sp>
      <p:sp>
        <p:nvSpPr>
          <p:cNvPr id="24" name="円弧 23"/>
          <p:cNvSpPr/>
          <p:nvPr/>
        </p:nvSpPr>
        <p:spPr>
          <a:xfrm rot="1607895">
            <a:off x="5987367" y="2680725"/>
            <a:ext cx="875935" cy="737541"/>
          </a:xfrm>
          <a:prstGeom prst="arc">
            <a:avLst>
              <a:gd name="adj1" fmla="val 17674284"/>
              <a:gd name="adj2" fmla="val 4531782"/>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t>引受</a:t>
            </a:r>
            <a:endParaRPr kumimoji="1" lang="ja-JP" altLang="en-US" sz="1400" dirty="0"/>
          </a:p>
        </p:txBody>
      </p:sp>
      <p:sp>
        <p:nvSpPr>
          <p:cNvPr id="29" name="テキスト ボックス 28"/>
          <p:cNvSpPr txBox="1"/>
          <p:nvPr/>
        </p:nvSpPr>
        <p:spPr>
          <a:xfrm>
            <a:off x="395536" y="5036983"/>
            <a:ext cx="8476848" cy="1200329"/>
          </a:xfrm>
          <a:prstGeom prst="rect">
            <a:avLst/>
          </a:prstGeom>
          <a:noFill/>
        </p:spPr>
        <p:txBody>
          <a:bodyPr wrap="square" rtlCol="0">
            <a:spAutoFit/>
          </a:bodyPr>
          <a:lstStyle/>
          <a:p>
            <a:r>
              <a:rPr lang="ja-JP" altLang="en-US" dirty="0" smtClean="0">
                <a:hlinkClick r:id="rId3" action="ppaction://hlinksldjump"/>
              </a:rPr>
              <a:t>最</a:t>
            </a:r>
            <a:r>
              <a:rPr lang="ja-JP" altLang="en-US" dirty="0">
                <a:hlinkClick r:id="rId3" action="ppaction://hlinksldjump"/>
              </a:rPr>
              <a:t>二判昭</a:t>
            </a:r>
            <a:r>
              <a:rPr lang="en-US" altLang="ja-JP" dirty="0">
                <a:hlinkClick r:id="rId3" action="ppaction://hlinksldjump"/>
              </a:rPr>
              <a:t>46</a:t>
            </a:r>
            <a:r>
              <a:rPr lang="ja-JP" altLang="en-US" dirty="0">
                <a:hlinkClick r:id="rId3" action="ppaction://hlinksldjump"/>
              </a:rPr>
              <a:t>・</a:t>
            </a:r>
            <a:r>
              <a:rPr lang="en-US" altLang="ja-JP" dirty="0">
                <a:hlinkClick r:id="rId3" action="ppaction://hlinksldjump"/>
              </a:rPr>
              <a:t>4</a:t>
            </a:r>
            <a:r>
              <a:rPr lang="ja-JP" altLang="en-US" dirty="0">
                <a:hlinkClick r:id="rId3" action="ppaction://hlinksldjump"/>
              </a:rPr>
              <a:t>・</a:t>
            </a:r>
            <a:r>
              <a:rPr lang="en-US" altLang="ja-JP" dirty="0">
                <a:hlinkClick r:id="rId3" action="ppaction://hlinksldjump"/>
              </a:rPr>
              <a:t>23</a:t>
            </a:r>
            <a:r>
              <a:rPr lang="ja-JP" altLang="en-US" dirty="0">
                <a:hlinkClick r:id="rId3" action="ppaction://hlinksldjump"/>
              </a:rPr>
              <a:t>民集</a:t>
            </a:r>
            <a:r>
              <a:rPr lang="en-US" altLang="ja-JP" dirty="0">
                <a:hlinkClick r:id="rId3" action="ppaction://hlinksldjump"/>
              </a:rPr>
              <a:t>25</a:t>
            </a:r>
            <a:r>
              <a:rPr lang="ja-JP" altLang="en-US" dirty="0">
                <a:hlinkClick r:id="rId3" action="ppaction://hlinksldjump"/>
              </a:rPr>
              <a:t>巻</a:t>
            </a:r>
            <a:r>
              <a:rPr lang="en-US" altLang="ja-JP" dirty="0">
                <a:hlinkClick r:id="rId3" action="ppaction://hlinksldjump"/>
              </a:rPr>
              <a:t>3</a:t>
            </a:r>
            <a:r>
              <a:rPr lang="ja-JP" altLang="en-US" dirty="0">
                <a:hlinkClick r:id="rId3" action="ppaction://hlinksldjump"/>
              </a:rPr>
              <a:t>号</a:t>
            </a:r>
            <a:r>
              <a:rPr lang="en-US" altLang="ja-JP" dirty="0">
                <a:hlinkClick r:id="rId3" action="ppaction://hlinksldjump"/>
              </a:rPr>
              <a:t>388</a:t>
            </a:r>
            <a:r>
              <a:rPr lang="ja-JP" altLang="en-US" dirty="0">
                <a:hlinkClick r:id="rId3" action="ppaction://hlinksldjump"/>
              </a:rPr>
              <a:t>頁</a:t>
            </a:r>
            <a:endParaRPr lang="ja-JP" altLang="en-US" dirty="0"/>
          </a:p>
          <a:p>
            <a:r>
              <a:rPr lang="ja-JP" altLang="en-US" dirty="0" smtClean="0"/>
              <a:t>　賃貸人</a:t>
            </a:r>
            <a:r>
              <a:rPr lang="ja-JP" altLang="en-US" dirty="0"/>
              <a:t>の地位の譲渡の場合，新所有者</a:t>
            </a:r>
            <a:r>
              <a:rPr lang="ja-JP" altLang="en-US" dirty="0" smtClean="0"/>
              <a:t>に義務</a:t>
            </a:r>
            <a:r>
              <a:rPr lang="ja-JP" altLang="en-US" dirty="0"/>
              <a:t>の承継を認めること</a:t>
            </a:r>
            <a:r>
              <a:rPr lang="ja-JP" altLang="en-US" dirty="0" smtClean="0"/>
              <a:t>が賃借人</a:t>
            </a:r>
            <a:r>
              <a:rPr lang="ja-JP" altLang="en-US" dirty="0"/>
              <a:t>に</a:t>
            </a:r>
            <a:r>
              <a:rPr lang="ja-JP" altLang="en-US" dirty="0" smtClean="0"/>
              <a:t>とって</a:t>
            </a:r>
            <a:r>
              <a:rPr lang="ja-JP" altLang="en-US" dirty="0"/>
              <a:t>有利で</a:t>
            </a:r>
            <a:r>
              <a:rPr lang="ja-JP" altLang="en-US" dirty="0" smtClean="0"/>
              <a:t>あるから</a:t>
            </a:r>
            <a:r>
              <a:rPr lang="ja-JP" altLang="en-US" dirty="0"/>
              <a:t>，賃借人の承諾を必要と</a:t>
            </a:r>
            <a:r>
              <a:rPr lang="ja-JP" altLang="en-US" dirty="0" smtClean="0"/>
              <a:t>せず，旧所有者</a:t>
            </a:r>
            <a:r>
              <a:rPr lang="ja-JP" altLang="en-US" dirty="0"/>
              <a:t>と新所有者間の契約を</a:t>
            </a:r>
            <a:r>
              <a:rPr lang="ja-JP" altLang="en-US" dirty="0" smtClean="0"/>
              <a:t>もって</a:t>
            </a:r>
            <a:r>
              <a:rPr lang="ja-JP" altLang="en-US" dirty="0"/>
              <a:t>これをなすことができる。</a:t>
            </a:r>
            <a:endParaRPr kumimoji="1" lang="ja-JP" altLang="en-US" dirty="0"/>
          </a:p>
        </p:txBody>
      </p:sp>
    </p:spTree>
    <p:extLst>
      <p:ext uri="{BB962C8B-B14F-4D97-AF65-F5344CB8AC3E}">
        <p14:creationId xmlns:p14="http://schemas.microsoft.com/office/powerpoint/2010/main" val="2421285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500"/>
                            </p:stCondLst>
                            <p:childTnLst>
                              <p:par>
                                <p:cTn id="13" presetID="22" presetClass="entr" presetSubtype="2" fill="hold" grpId="0" nodeType="afterEffect">
                                  <p:stCondLst>
                                    <p:cond delay="50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par>
                                <p:cTn id="16" presetID="22" presetClass="entr" presetSubtype="8" fill="hold" grpId="0" nodeType="withEffect">
                                  <p:stCondLst>
                                    <p:cond delay="75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childTnLst>
                          </p:cTn>
                        </p:par>
                        <p:par>
                          <p:cTn id="19" fill="hold">
                            <p:stCondLst>
                              <p:cond delay="2750"/>
                            </p:stCondLst>
                            <p:childTnLst>
                              <p:par>
                                <p:cTn id="20" presetID="22" presetClass="entr" presetSubtype="8" fill="hold" grpId="0" nodeType="afterEffect">
                                  <p:stCondLst>
                                    <p:cond delay="50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750" fill="hold"/>
                                        <p:tgtEl>
                                          <p:spTgt spid="7"/>
                                        </p:tgtEl>
                                        <p:attrNameLst>
                                          <p:attrName>ppt_w</p:attrName>
                                        </p:attrNameLst>
                                      </p:cBhvr>
                                      <p:tavLst>
                                        <p:tav tm="0">
                                          <p:val>
                                            <p:fltVal val="0"/>
                                          </p:val>
                                        </p:tav>
                                        <p:tav tm="100000">
                                          <p:val>
                                            <p:strVal val="#ppt_w"/>
                                          </p:val>
                                        </p:tav>
                                      </p:tavLst>
                                    </p:anim>
                                    <p:anim calcmode="lin" valueType="num">
                                      <p:cBhvr>
                                        <p:cTn id="28" dur="750" fill="hold"/>
                                        <p:tgtEl>
                                          <p:spTgt spid="7"/>
                                        </p:tgtEl>
                                        <p:attrNameLst>
                                          <p:attrName>ppt_h</p:attrName>
                                        </p:attrNameLst>
                                      </p:cBhvr>
                                      <p:tavLst>
                                        <p:tav tm="0">
                                          <p:val>
                                            <p:fltVal val="0"/>
                                          </p:val>
                                        </p:tav>
                                        <p:tav tm="100000">
                                          <p:val>
                                            <p:strVal val="#ppt_h"/>
                                          </p:val>
                                        </p:tav>
                                      </p:tavLst>
                                    </p:anim>
                                    <p:animEffect transition="in" filter="fade">
                                      <p:cBhvr>
                                        <p:cTn id="29" dur="750"/>
                                        <p:tgtEl>
                                          <p:spTgt spid="7"/>
                                        </p:tgtEl>
                                      </p:cBhvr>
                                    </p:animEffect>
                                  </p:childTnLst>
                                </p:cTn>
                              </p:par>
                            </p:childTnLst>
                          </p:cTn>
                        </p:par>
                        <p:par>
                          <p:cTn id="30" fill="hold">
                            <p:stCondLst>
                              <p:cond delay="750"/>
                            </p:stCondLst>
                            <p:childTnLst>
                              <p:par>
                                <p:cTn id="31" presetID="22" presetClass="entr" presetSubtype="2"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right)">
                                      <p:cBhvr>
                                        <p:cTn id="33" dur="75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grpId="1" nodeType="clickEffect">
                                  <p:stCondLst>
                                    <p:cond delay="0"/>
                                  </p:stCondLst>
                                  <p:childTnLst>
                                    <p:animMotion origin="layout" path="M -1.38889E-6 1.11111E-6 L -0.0651 0.17014 " pathEditMode="relative" rAng="0" ptsTypes="AA">
                                      <p:cBhvr>
                                        <p:cTn id="37" dur="1500" fill="hold"/>
                                        <p:tgtEl>
                                          <p:spTgt spid="6"/>
                                        </p:tgtEl>
                                        <p:attrNameLst>
                                          <p:attrName>ppt_x</p:attrName>
                                          <p:attrName>ppt_y</p:attrName>
                                        </p:attrNameLst>
                                      </p:cBhvr>
                                      <p:rCtr x="-3264" y="8495"/>
                                    </p:animMotion>
                                  </p:childTnLst>
                                </p:cTn>
                              </p:par>
                              <p:par>
                                <p:cTn id="38" presetID="22" presetClass="entr" presetSubtype="1" fill="hold" grpId="0" nodeType="withEffect">
                                  <p:stCondLst>
                                    <p:cond delay="500"/>
                                  </p:stCondLst>
                                  <p:childTnLst>
                                    <p:set>
                                      <p:cBhvr>
                                        <p:cTn id="39" dur="1" fill="hold">
                                          <p:stCondLst>
                                            <p:cond delay="0"/>
                                          </p:stCondLst>
                                        </p:cTn>
                                        <p:tgtEl>
                                          <p:spTgt spid="14"/>
                                        </p:tgtEl>
                                        <p:attrNameLst>
                                          <p:attrName>style.visibility</p:attrName>
                                        </p:attrNameLst>
                                      </p:cBhvr>
                                      <p:to>
                                        <p:strVal val="visible"/>
                                      </p:to>
                                    </p:set>
                                    <p:animEffect transition="in" filter="wipe(up)">
                                      <p:cBhvr>
                                        <p:cTn id="40" dur="1000"/>
                                        <p:tgtEl>
                                          <p:spTgt spid="14"/>
                                        </p:tgtEl>
                                      </p:cBhvr>
                                    </p:animEffect>
                                  </p:childTnLst>
                                </p:cTn>
                              </p:par>
                              <p:par>
                                <p:cTn id="41" presetID="10" presetClass="exit" presetSubtype="0" fill="hold" grpId="1" nodeType="withEffect">
                                  <p:stCondLst>
                                    <p:cond delay="500"/>
                                  </p:stCondLst>
                                  <p:childTnLst>
                                    <p:animEffect transition="out" filter="fade">
                                      <p:cBhvr>
                                        <p:cTn id="42" dur="1000"/>
                                        <p:tgtEl>
                                          <p:spTgt spid="8"/>
                                        </p:tgtEl>
                                      </p:cBhvr>
                                    </p:animEffect>
                                    <p:set>
                                      <p:cBhvr>
                                        <p:cTn id="43" dur="1" fill="hold">
                                          <p:stCondLst>
                                            <p:cond delay="999"/>
                                          </p:stCondLst>
                                        </p:cTn>
                                        <p:tgtEl>
                                          <p:spTgt spid="8"/>
                                        </p:tgtEl>
                                        <p:attrNameLst>
                                          <p:attrName>style.visibility</p:attrName>
                                        </p:attrNameLst>
                                      </p:cBhvr>
                                      <p:to>
                                        <p:strVal val="hidden"/>
                                      </p:to>
                                    </p:set>
                                  </p:childTnLst>
                                </p:cTn>
                              </p:par>
                              <p:par>
                                <p:cTn id="44" presetID="8" presetClass="emph" presetSubtype="0" fill="hold" grpId="2" nodeType="withEffect">
                                  <p:stCondLst>
                                    <p:cond delay="500"/>
                                  </p:stCondLst>
                                  <p:childTnLst>
                                    <p:animRot by="2700000">
                                      <p:cBhvr>
                                        <p:cTn id="45" dur="1000" fill="hold"/>
                                        <p:tgtEl>
                                          <p:spTgt spid="6"/>
                                        </p:tgtEl>
                                        <p:attrNameLst>
                                          <p:attrName>r</p:attrName>
                                        </p:attrNameLst>
                                      </p:cBhvr>
                                    </p:animRot>
                                  </p:childTnLst>
                                </p:cTn>
                              </p:par>
                              <p:par>
                                <p:cTn id="46" presetID="8" presetClass="emph" presetSubtype="0" fill="hold" grpId="1" nodeType="withEffect">
                                  <p:stCondLst>
                                    <p:cond delay="1000"/>
                                  </p:stCondLst>
                                  <p:childTnLst>
                                    <p:animRot by="2700000">
                                      <p:cBhvr>
                                        <p:cTn id="47" dur="500" fill="hold"/>
                                        <p:tgtEl>
                                          <p:spTgt spid="9"/>
                                        </p:tgtEl>
                                        <p:attrNameLst>
                                          <p:attrName>r</p:attrName>
                                        </p:attrNameLst>
                                      </p:cBhvr>
                                    </p:animRot>
                                  </p:childTnLst>
                                </p:cTn>
                              </p:par>
                              <p:par>
                                <p:cTn id="48" presetID="22" presetClass="entr" presetSubtype="2" fill="hold" grpId="0" nodeType="withEffect">
                                  <p:stCondLst>
                                    <p:cond delay="500"/>
                                  </p:stCondLst>
                                  <p:childTnLst>
                                    <p:set>
                                      <p:cBhvr>
                                        <p:cTn id="49" dur="1" fill="hold">
                                          <p:stCondLst>
                                            <p:cond delay="0"/>
                                          </p:stCondLst>
                                        </p:cTn>
                                        <p:tgtEl>
                                          <p:spTgt spid="10"/>
                                        </p:tgtEl>
                                        <p:attrNameLst>
                                          <p:attrName>style.visibility</p:attrName>
                                        </p:attrNameLst>
                                      </p:cBhvr>
                                      <p:to>
                                        <p:strVal val="visible"/>
                                      </p:to>
                                    </p:set>
                                    <p:animEffect transition="in" filter="wipe(right)">
                                      <p:cBhvr>
                                        <p:cTn id="50" dur="10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750"/>
                                        <p:tgtEl>
                                          <p:spTgt spid="21"/>
                                        </p:tgtEl>
                                      </p:cBhvr>
                                    </p:animEffect>
                                  </p:childTnLst>
                                </p:cTn>
                              </p:par>
                            </p:childTnLst>
                          </p:cTn>
                        </p:par>
                        <p:par>
                          <p:cTn id="56" fill="hold">
                            <p:stCondLst>
                              <p:cond delay="750"/>
                            </p:stCondLst>
                            <p:childTnLst>
                              <p:par>
                                <p:cTn id="57" presetID="22" presetClass="entr" presetSubtype="8" fill="hold" grpId="0" nodeType="afterEffect">
                                  <p:stCondLst>
                                    <p:cond delay="500"/>
                                  </p:stCondLst>
                                  <p:childTnLst>
                                    <p:set>
                                      <p:cBhvr>
                                        <p:cTn id="58" dur="1" fill="hold">
                                          <p:stCondLst>
                                            <p:cond delay="0"/>
                                          </p:stCondLst>
                                        </p:cTn>
                                        <p:tgtEl>
                                          <p:spTgt spid="22"/>
                                        </p:tgtEl>
                                        <p:attrNameLst>
                                          <p:attrName>style.visibility</p:attrName>
                                        </p:attrNameLst>
                                      </p:cBhvr>
                                      <p:to>
                                        <p:strVal val="visible"/>
                                      </p:to>
                                    </p:set>
                                    <p:animEffect transition="in" filter="wipe(left)">
                                      <p:cBhvr>
                                        <p:cTn id="59" dur="750"/>
                                        <p:tgtEl>
                                          <p:spTgt spid="22"/>
                                        </p:tgtEl>
                                      </p:cBhvr>
                                    </p:animEffect>
                                  </p:childTnLst>
                                </p:cTn>
                              </p:par>
                            </p:childTnLst>
                          </p:cTn>
                        </p:par>
                        <p:par>
                          <p:cTn id="60" fill="hold">
                            <p:stCondLst>
                              <p:cond delay="2000"/>
                            </p:stCondLst>
                            <p:childTnLst>
                              <p:par>
                                <p:cTn id="61" presetID="22" presetClass="entr" presetSubtype="8" fill="hold" grpId="0" nodeType="afterEffect">
                                  <p:stCondLst>
                                    <p:cond delay="50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750"/>
                                        <p:tgtEl>
                                          <p:spTgt spid="15"/>
                                        </p:tgtEl>
                                      </p:cBhvr>
                                    </p:animEffect>
                                  </p:childTnLst>
                                </p:cTn>
                              </p:par>
                              <p:par>
                                <p:cTn id="64" presetID="22" presetClass="entr" presetSubtype="8" fill="hold" grpId="0" nodeType="withEffect">
                                  <p:stCondLst>
                                    <p:cond delay="500"/>
                                  </p:stCondLst>
                                  <p:childTnLst>
                                    <p:set>
                                      <p:cBhvr>
                                        <p:cTn id="65" dur="1" fill="hold">
                                          <p:stCondLst>
                                            <p:cond delay="0"/>
                                          </p:stCondLst>
                                        </p:cTn>
                                        <p:tgtEl>
                                          <p:spTgt spid="18"/>
                                        </p:tgtEl>
                                        <p:attrNameLst>
                                          <p:attrName>style.visibility</p:attrName>
                                        </p:attrNameLst>
                                      </p:cBhvr>
                                      <p:to>
                                        <p:strVal val="visible"/>
                                      </p:to>
                                    </p:set>
                                    <p:animEffect transition="in" filter="wipe(left)">
                                      <p:cBhvr>
                                        <p:cTn id="66" dur="750"/>
                                        <p:tgtEl>
                                          <p:spTgt spid="18"/>
                                        </p:tgtEl>
                                      </p:cBhvr>
                                    </p:animEffect>
                                  </p:childTnLst>
                                </p:cTn>
                              </p:par>
                            </p:childTnLst>
                          </p:cTn>
                        </p:par>
                        <p:par>
                          <p:cTn id="67" fill="hold">
                            <p:stCondLst>
                              <p:cond delay="3250"/>
                            </p:stCondLst>
                            <p:childTnLst>
                              <p:par>
                                <p:cTn id="68" presetID="22" presetClass="entr" presetSubtype="8" fill="hold" grpId="0" nodeType="afterEffect">
                                  <p:stCondLst>
                                    <p:cond delay="500"/>
                                  </p:stCondLst>
                                  <p:childTnLst>
                                    <p:set>
                                      <p:cBhvr>
                                        <p:cTn id="69" dur="1" fill="hold">
                                          <p:stCondLst>
                                            <p:cond delay="0"/>
                                          </p:stCondLst>
                                        </p:cTn>
                                        <p:tgtEl>
                                          <p:spTgt spid="23"/>
                                        </p:tgtEl>
                                        <p:attrNameLst>
                                          <p:attrName>style.visibility</p:attrName>
                                        </p:attrNameLst>
                                      </p:cBhvr>
                                      <p:to>
                                        <p:strVal val="visible"/>
                                      </p:to>
                                    </p:set>
                                    <p:animEffect transition="in" filter="wipe(left)">
                                      <p:cBhvr>
                                        <p:cTn id="70" dur="750"/>
                                        <p:tgtEl>
                                          <p:spTgt spid="23"/>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37"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barn(outVertical)">
                                      <p:cBhvr>
                                        <p:cTn id="75" dur="1500"/>
                                        <p:tgtEl>
                                          <p:spTgt spid="16"/>
                                        </p:tgtEl>
                                      </p:cBhvr>
                                    </p:animEffect>
                                  </p:childTnLst>
                                </p:cTn>
                              </p:par>
                              <p:par>
                                <p:cTn id="76" presetID="22" presetClass="entr" presetSubtype="2" fill="hold" grpId="0" nodeType="withEffect">
                                  <p:stCondLst>
                                    <p:cond delay="1250"/>
                                  </p:stCondLst>
                                  <p:childTnLst>
                                    <p:set>
                                      <p:cBhvr>
                                        <p:cTn id="77" dur="1" fill="hold">
                                          <p:stCondLst>
                                            <p:cond delay="0"/>
                                          </p:stCondLst>
                                        </p:cTn>
                                        <p:tgtEl>
                                          <p:spTgt spid="19"/>
                                        </p:tgtEl>
                                        <p:attrNameLst>
                                          <p:attrName>style.visibility</p:attrName>
                                        </p:attrNameLst>
                                      </p:cBhvr>
                                      <p:to>
                                        <p:strVal val="visible"/>
                                      </p:to>
                                    </p:set>
                                    <p:animEffect transition="in" filter="wipe(right)">
                                      <p:cBhvr>
                                        <p:cTn id="78" dur="750"/>
                                        <p:tgtEl>
                                          <p:spTgt spid="19"/>
                                        </p:tgtEl>
                                      </p:cBhvr>
                                    </p:animEffect>
                                  </p:childTnLst>
                                </p:cTn>
                              </p:par>
                            </p:childTnLst>
                          </p:cTn>
                        </p:par>
                        <p:par>
                          <p:cTn id="79" fill="hold">
                            <p:stCondLst>
                              <p:cond delay="2000"/>
                            </p:stCondLst>
                            <p:childTnLst>
                              <p:par>
                                <p:cTn id="80" presetID="2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left)">
                                      <p:cBhvr>
                                        <p:cTn id="82" dur="75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42" presetClass="path" presetSubtype="0" accel="50000" decel="50000" fill="hold" grpId="2" nodeType="clickEffect">
                                  <p:stCondLst>
                                    <p:cond delay="0"/>
                                  </p:stCondLst>
                                  <p:childTnLst>
                                    <p:animMotion origin="layout" path="M -4.72222E-6 0 L 0.04271 0.18194 " pathEditMode="relative" rAng="0" ptsTypes="AA">
                                      <p:cBhvr>
                                        <p:cTn id="86" dur="1500" fill="hold"/>
                                        <p:tgtEl>
                                          <p:spTgt spid="15"/>
                                        </p:tgtEl>
                                        <p:attrNameLst>
                                          <p:attrName>ppt_x</p:attrName>
                                          <p:attrName>ppt_y</p:attrName>
                                        </p:attrNameLst>
                                      </p:cBhvr>
                                      <p:rCtr x="2135" y="9097"/>
                                    </p:animMotion>
                                  </p:childTnLst>
                                </p:cTn>
                              </p:par>
                              <p:par>
                                <p:cTn id="87" presetID="10" presetClass="entr" presetSubtype="0" fill="hold" grpId="0" nodeType="withEffect">
                                  <p:stCondLst>
                                    <p:cond delay="500"/>
                                  </p:stCondLst>
                                  <p:childTnLst>
                                    <p:set>
                                      <p:cBhvr>
                                        <p:cTn id="88" dur="1" fill="hold">
                                          <p:stCondLst>
                                            <p:cond delay="0"/>
                                          </p:stCondLst>
                                        </p:cTn>
                                        <p:tgtEl>
                                          <p:spTgt spid="20"/>
                                        </p:tgtEl>
                                        <p:attrNameLst>
                                          <p:attrName>style.visibility</p:attrName>
                                        </p:attrNameLst>
                                      </p:cBhvr>
                                      <p:to>
                                        <p:strVal val="visible"/>
                                      </p:to>
                                    </p:set>
                                    <p:animEffect transition="in" filter="fade">
                                      <p:cBhvr>
                                        <p:cTn id="89" dur="500"/>
                                        <p:tgtEl>
                                          <p:spTgt spid="20"/>
                                        </p:tgtEl>
                                      </p:cBhvr>
                                    </p:animEffect>
                                  </p:childTnLst>
                                </p:cTn>
                              </p:par>
                              <p:par>
                                <p:cTn id="90" presetID="22" presetClass="entr" presetSubtype="1" fill="hold" grpId="0" nodeType="withEffect">
                                  <p:stCondLst>
                                    <p:cond delay="500"/>
                                  </p:stCondLst>
                                  <p:childTnLst>
                                    <p:set>
                                      <p:cBhvr>
                                        <p:cTn id="91" dur="1" fill="hold">
                                          <p:stCondLst>
                                            <p:cond delay="0"/>
                                          </p:stCondLst>
                                        </p:cTn>
                                        <p:tgtEl>
                                          <p:spTgt spid="24"/>
                                        </p:tgtEl>
                                        <p:attrNameLst>
                                          <p:attrName>style.visibility</p:attrName>
                                        </p:attrNameLst>
                                      </p:cBhvr>
                                      <p:to>
                                        <p:strVal val="visible"/>
                                      </p:to>
                                    </p:set>
                                    <p:animEffect transition="in" filter="wipe(up)">
                                      <p:cBhvr>
                                        <p:cTn id="92" dur="500"/>
                                        <p:tgtEl>
                                          <p:spTgt spid="24"/>
                                        </p:tgtEl>
                                      </p:cBhvr>
                                    </p:animEffect>
                                  </p:childTnLst>
                                </p:cTn>
                              </p:par>
                              <p:par>
                                <p:cTn id="93" presetID="8" presetClass="emph" presetSubtype="0" fill="hold" grpId="1" nodeType="withEffect">
                                  <p:stCondLst>
                                    <p:cond delay="500"/>
                                  </p:stCondLst>
                                  <p:childTnLst>
                                    <p:animRot by="2700000">
                                      <p:cBhvr>
                                        <p:cTn id="94" dur="1000" fill="hold"/>
                                        <p:tgtEl>
                                          <p:spTgt spid="15"/>
                                        </p:tgtEl>
                                        <p:attrNameLst>
                                          <p:attrName>r</p:attrName>
                                        </p:attrNameLst>
                                      </p:cBhvr>
                                    </p:animRot>
                                  </p:childTnLst>
                                </p:cTn>
                              </p:par>
                              <p:par>
                                <p:cTn id="95" presetID="10" presetClass="exit" presetSubtype="0" fill="hold" grpId="1" nodeType="withEffect">
                                  <p:stCondLst>
                                    <p:cond delay="500"/>
                                  </p:stCondLst>
                                  <p:childTnLst>
                                    <p:animEffect transition="out" filter="fade">
                                      <p:cBhvr>
                                        <p:cTn id="96" dur="1000"/>
                                        <p:tgtEl>
                                          <p:spTgt spid="17"/>
                                        </p:tgtEl>
                                      </p:cBhvr>
                                    </p:animEffect>
                                    <p:set>
                                      <p:cBhvr>
                                        <p:cTn id="97" dur="1" fill="hold">
                                          <p:stCondLst>
                                            <p:cond delay="999"/>
                                          </p:stCondLst>
                                        </p:cTn>
                                        <p:tgtEl>
                                          <p:spTgt spid="17"/>
                                        </p:tgtEl>
                                        <p:attrNameLst>
                                          <p:attrName>style.visibility</p:attrName>
                                        </p:attrNameLst>
                                      </p:cBhvr>
                                      <p:to>
                                        <p:strVal val="hidden"/>
                                      </p:to>
                                    </p:set>
                                  </p:childTnLst>
                                </p:cTn>
                              </p:par>
                              <p:par>
                                <p:cTn id="98" presetID="42" presetClass="path" presetSubtype="0" accel="50000" decel="50000" fill="hold" grpId="1" nodeType="withEffect">
                                  <p:stCondLst>
                                    <p:cond delay="500"/>
                                  </p:stCondLst>
                                  <p:childTnLst>
                                    <p:animMotion origin="layout" path="M -2.77778E-7 -3.7037E-7 L 0.01684 0.14931 " pathEditMode="relative" rAng="0" ptsTypes="AA">
                                      <p:cBhvr>
                                        <p:cTn id="99" dur="1000" fill="hold"/>
                                        <p:tgtEl>
                                          <p:spTgt spid="19"/>
                                        </p:tgtEl>
                                        <p:attrNameLst>
                                          <p:attrName>ppt_x</p:attrName>
                                          <p:attrName>ppt_y</p:attrName>
                                        </p:attrNameLst>
                                      </p:cBhvr>
                                      <p:rCtr x="833" y="7454"/>
                                    </p:animMotion>
                                  </p:childTnLst>
                                </p:cTn>
                              </p:par>
                              <p:par>
                                <p:cTn id="100" presetID="8" presetClass="emph" presetSubtype="0" fill="hold" grpId="2" nodeType="withEffect">
                                  <p:stCondLst>
                                    <p:cond delay="500"/>
                                  </p:stCondLst>
                                  <p:childTnLst>
                                    <p:animRot by="2700000">
                                      <p:cBhvr>
                                        <p:cTn id="101" dur="1000" fill="hold"/>
                                        <p:tgtEl>
                                          <p:spTgt spid="19"/>
                                        </p:tgtEl>
                                        <p:attrNameLst>
                                          <p:attrName>r</p:attrName>
                                        </p:attrNameLst>
                                      </p:cBhvr>
                                    </p:animRo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29">
                                            <p:txEl>
                                              <p:pRg st="0" end="0"/>
                                            </p:txEl>
                                          </p:spTgt>
                                        </p:tgtEl>
                                        <p:attrNameLst>
                                          <p:attrName>style.visibility</p:attrName>
                                        </p:attrNameLst>
                                      </p:cBhvr>
                                      <p:to>
                                        <p:strVal val="visible"/>
                                      </p:to>
                                    </p:set>
                                    <p:animEffect transition="in" filter="wipe(left)">
                                      <p:cBhvr>
                                        <p:cTn id="106" dur="1000"/>
                                        <p:tgtEl>
                                          <p:spTgt spid="29">
                                            <p:txEl>
                                              <p:pRg st="0" end="0"/>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1" fill="hold" grpId="0" nodeType="clickEffect">
                                  <p:stCondLst>
                                    <p:cond delay="0"/>
                                  </p:stCondLst>
                                  <p:childTnLst>
                                    <p:set>
                                      <p:cBhvr>
                                        <p:cTn id="110" dur="1" fill="hold">
                                          <p:stCondLst>
                                            <p:cond delay="0"/>
                                          </p:stCondLst>
                                        </p:cTn>
                                        <p:tgtEl>
                                          <p:spTgt spid="29">
                                            <p:txEl>
                                              <p:pRg st="1" end="1"/>
                                            </p:txEl>
                                          </p:spTgt>
                                        </p:tgtEl>
                                        <p:attrNameLst>
                                          <p:attrName>style.visibility</p:attrName>
                                        </p:attrNameLst>
                                      </p:cBhvr>
                                      <p:to>
                                        <p:strVal val="visible"/>
                                      </p:to>
                                    </p:set>
                                    <p:animEffect transition="in" filter="wipe(up)">
                                      <p:cBhvr>
                                        <p:cTn id="111" dur="2000"/>
                                        <p:tgtEl>
                                          <p:spTgt spid="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8" grpId="0" animBg="1"/>
      <p:bldP spid="8" grpId="1" animBg="1"/>
      <p:bldP spid="9" grpId="0" animBg="1"/>
      <p:bldP spid="9" grpId="1" animBg="1"/>
      <p:bldP spid="10" grpId="0" animBg="1"/>
      <p:bldP spid="11" grpId="0" animBg="1"/>
      <p:bldP spid="12" grpId="0" animBg="1"/>
      <p:bldP spid="13" grpId="0" animBg="1"/>
      <p:bldP spid="14" grpId="0" animBg="1"/>
      <p:bldP spid="15" grpId="0" animBg="1"/>
      <p:bldP spid="15" grpId="1" animBg="1"/>
      <p:bldP spid="15" grpId="2" animBg="1"/>
      <p:bldP spid="16" grpId="0" animBg="1"/>
      <p:bldP spid="17" grpId="0" animBg="1"/>
      <p:bldP spid="17" grpId="1" animBg="1"/>
      <p:bldP spid="18" grpId="0"/>
      <p:bldP spid="19" grpId="0" animBg="1"/>
      <p:bldP spid="19" grpId="1" animBg="1"/>
      <p:bldP spid="19" grpId="2" animBg="1"/>
      <p:bldP spid="20" grpId="0" animBg="1"/>
      <p:bldP spid="21" grpId="0" animBg="1"/>
      <p:bldP spid="22" grpId="0" animBg="1"/>
      <p:bldP spid="23" grpId="0" animBg="1"/>
      <p:bldP spid="24" grpId="0" animBg="1"/>
      <p:bldP spid="2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Autofit/>
          </a:bodyPr>
          <a:lstStyle/>
          <a:p>
            <a:r>
              <a:rPr kumimoji="1" lang="ja-JP" altLang="en-US" sz="3600" dirty="0" smtClean="0"/>
              <a:t>契約上の地位の譲渡を</a:t>
            </a:r>
            <a:r>
              <a:rPr lang="ja-JP" altLang="en-US" sz="3600" dirty="0" smtClean="0"/>
              <a:t>第三者</a:t>
            </a:r>
            <a:r>
              <a:rPr lang="ja-JP" altLang="en-US" sz="3600" dirty="0"/>
              <a:t>のために</a:t>
            </a:r>
            <a:r>
              <a:rPr lang="ja-JP" altLang="en-US" sz="3600" dirty="0" smtClean="0"/>
              <a:t>する</a:t>
            </a:r>
            <a:r>
              <a:rPr lang="ja-JP" altLang="en-US" sz="3600" dirty="0"/>
              <a:t>契約と</a:t>
            </a:r>
            <a:r>
              <a:rPr lang="ja-JP" altLang="en-US" sz="3600" dirty="0" smtClean="0"/>
              <a:t>して</a:t>
            </a:r>
            <a:r>
              <a:rPr lang="ja-JP" altLang="en-US" sz="3600" dirty="0"/>
              <a:t>構成</a:t>
            </a:r>
            <a:r>
              <a:rPr lang="ja-JP" altLang="en-US" sz="3600" dirty="0" smtClean="0"/>
              <a:t>することは可能か</a:t>
            </a:r>
            <a:r>
              <a:rPr lang="en-US" altLang="ja-JP" sz="3600" dirty="0" smtClean="0"/>
              <a:t>?</a:t>
            </a:r>
            <a:endParaRPr kumimoji="1" lang="ja-JP" altLang="en-US" sz="3600" dirty="0"/>
          </a:p>
        </p:txBody>
      </p:sp>
      <p:sp>
        <p:nvSpPr>
          <p:cNvPr id="7" name="コンテンツ プレースホルダー 6"/>
          <p:cNvSpPr>
            <a:spLocks noGrp="1"/>
          </p:cNvSpPr>
          <p:nvPr>
            <p:ph idx="1"/>
          </p:nvPr>
        </p:nvSpPr>
        <p:spPr/>
        <p:txBody>
          <a:bodyPr>
            <a:noAutofit/>
          </a:bodyPr>
          <a:lstStyle/>
          <a:p>
            <a:r>
              <a:rPr lang="ja-JP" altLang="en-US" sz="2400" dirty="0"/>
              <a:t>最二判昭</a:t>
            </a:r>
            <a:r>
              <a:rPr lang="en-US" altLang="ja-JP" sz="2400" dirty="0"/>
              <a:t>46</a:t>
            </a:r>
            <a:r>
              <a:rPr lang="ja-JP" altLang="en-US" sz="2400" dirty="0"/>
              <a:t>・</a:t>
            </a:r>
            <a:r>
              <a:rPr lang="en-US" altLang="ja-JP" sz="2400" dirty="0"/>
              <a:t>4</a:t>
            </a:r>
            <a:r>
              <a:rPr lang="ja-JP" altLang="en-US" sz="2400" dirty="0"/>
              <a:t>・</a:t>
            </a:r>
            <a:r>
              <a:rPr lang="en-US" altLang="ja-JP" sz="2400" dirty="0"/>
              <a:t>23</a:t>
            </a:r>
            <a:r>
              <a:rPr lang="ja-JP" altLang="en-US" sz="2400" dirty="0"/>
              <a:t>民集</a:t>
            </a:r>
            <a:r>
              <a:rPr lang="en-US" altLang="ja-JP" sz="2400" dirty="0"/>
              <a:t>25</a:t>
            </a:r>
            <a:r>
              <a:rPr lang="ja-JP" altLang="en-US" sz="2400" dirty="0"/>
              <a:t>巻</a:t>
            </a:r>
            <a:r>
              <a:rPr lang="en-US" altLang="ja-JP" sz="2400" dirty="0"/>
              <a:t>3</a:t>
            </a:r>
            <a:r>
              <a:rPr lang="ja-JP" altLang="en-US" sz="2400" dirty="0"/>
              <a:t>号</a:t>
            </a:r>
            <a:r>
              <a:rPr lang="en-US" altLang="ja-JP" sz="2400" dirty="0"/>
              <a:t>388</a:t>
            </a:r>
            <a:r>
              <a:rPr lang="ja-JP" altLang="en-US" sz="2400" dirty="0" smtClean="0"/>
              <a:t>頁</a:t>
            </a:r>
            <a:r>
              <a:rPr lang="ja-JP" altLang="en-US" sz="2000" dirty="0" smtClean="0"/>
              <a:t>→</a:t>
            </a:r>
            <a:r>
              <a:rPr lang="ja-JP" altLang="en-US" sz="2000" dirty="0" smtClean="0">
                <a:hlinkClick r:id="rId3" action="ppaction://hlinksldjump"/>
              </a:rPr>
              <a:t>図解</a:t>
            </a:r>
            <a:endParaRPr lang="en-US" altLang="ja-JP" sz="2000" dirty="0" smtClean="0"/>
          </a:p>
          <a:p>
            <a:pPr lvl="1"/>
            <a:r>
              <a:rPr lang="ja-JP" altLang="en-US" sz="2000" dirty="0"/>
              <a:t>土地の賃貸借契約における賃貸人の地位の譲渡は、賃貸人の義務の移転を伴なうものではあるけれども</a:t>
            </a:r>
            <a:r>
              <a:rPr lang="ja-JP" altLang="en-US" sz="2000" dirty="0" smtClean="0"/>
              <a:t>、</a:t>
            </a:r>
            <a:endParaRPr lang="en-US" altLang="ja-JP" sz="2000" dirty="0" smtClean="0"/>
          </a:p>
          <a:p>
            <a:pPr lvl="1"/>
            <a:r>
              <a:rPr lang="ja-JP" altLang="en-US" sz="2000" dirty="0" smtClean="0"/>
              <a:t>賃貸人</a:t>
            </a:r>
            <a:r>
              <a:rPr lang="ja-JP" altLang="en-US" sz="2000" dirty="0"/>
              <a:t>の義務は賃貸人が何</a:t>
            </a:r>
            <a:r>
              <a:rPr lang="ja-JP" altLang="en-US" sz="2000" dirty="0" err="1"/>
              <a:t>ぴとで</a:t>
            </a:r>
            <a:r>
              <a:rPr lang="ja-JP" altLang="en-US" sz="2000" dirty="0"/>
              <a:t>あるかによつて履行方法が特に異なるわけのものではなく、また、土地所有権の移転があつたときに新所有者にその義務の承継を認めることがむしろ賃借人にとつて有利であるというのを妨げないから</a:t>
            </a:r>
            <a:r>
              <a:rPr lang="ja-JP" altLang="en-US" sz="2000" dirty="0" smtClean="0"/>
              <a:t>、</a:t>
            </a:r>
            <a:endParaRPr lang="en-US" altLang="ja-JP" sz="2000" dirty="0" smtClean="0"/>
          </a:p>
          <a:p>
            <a:pPr lvl="1"/>
            <a:r>
              <a:rPr lang="ja-JP" altLang="en-US" sz="2000" dirty="0" smtClean="0"/>
              <a:t>一般</a:t>
            </a:r>
            <a:r>
              <a:rPr lang="ja-JP" altLang="en-US" sz="2000" dirty="0"/>
              <a:t>の債務の引受の場合と異なり、特段の事情のある場合を除き</a:t>
            </a:r>
            <a:r>
              <a:rPr lang="ja-JP" altLang="en-US" sz="2000" dirty="0" smtClean="0"/>
              <a:t>、</a:t>
            </a:r>
            <a:endParaRPr lang="en-US" altLang="ja-JP" sz="2000" dirty="0" smtClean="0"/>
          </a:p>
          <a:p>
            <a:pPr lvl="1"/>
            <a:r>
              <a:rPr lang="ja-JP" altLang="en-US" sz="2000" dirty="0" smtClean="0"/>
              <a:t>新所有者</a:t>
            </a:r>
            <a:r>
              <a:rPr lang="ja-JP" altLang="en-US" sz="2000" dirty="0"/>
              <a:t>が旧所有者の賃貸人としての権利義務を承継するには、賃借人の承諾を必要とせず、旧所有者と新所有者間の契約をもつてこれをなすことができると解するのが相当である</a:t>
            </a:r>
            <a:r>
              <a:rPr lang="ja-JP" altLang="en-US" sz="2000" dirty="0" smtClean="0"/>
              <a:t>。</a:t>
            </a:r>
            <a:endParaRPr lang="ja-JP" altLang="en-US" sz="2000" dirty="0"/>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8</a:t>
            </a:fld>
            <a:endParaRPr kumimoji="1" lang="ja-JP" altLang="en-US" dirty="0"/>
          </a:p>
        </p:txBody>
      </p:sp>
    </p:spTree>
    <p:extLst>
      <p:ext uri="{BB962C8B-B14F-4D97-AF65-F5344CB8AC3E}">
        <p14:creationId xmlns:p14="http://schemas.microsoft.com/office/powerpoint/2010/main" val="2751722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125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2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75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up)">
                                      <p:cBhvr>
                                        <p:cTn id="22" dur="175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kumimoji="1" lang="ja-JP" altLang="en-US" dirty="0" smtClean="0"/>
              <a:t>振込契約は</a:t>
            </a:r>
            <a:r>
              <a:rPr kumimoji="1" lang="en-US" altLang="ja-JP" dirty="0" smtClean="0"/>
              <a:t/>
            </a:r>
            <a:br>
              <a:rPr kumimoji="1" lang="en-US" altLang="ja-JP" dirty="0" smtClean="0"/>
            </a:br>
            <a:r>
              <a:rPr kumimoji="1" lang="ja-JP" altLang="en-US" dirty="0" smtClean="0"/>
              <a:t>第三者のためにする契約か</a:t>
            </a:r>
            <a:r>
              <a:rPr kumimoji="1" lang="en-US" altLang="ja-JP" dirty="0" smtClean="0"/>
              <a:t>? (1/3)</a:t>
            </a:r>
            <a:endParaRPr kumimoji="1" lang="ja-JP" altLang="en-US" dirty="0"/>
          </a:p>
        </p:txBody>
      </p:sp>
      <p:sp>
        <p:nvSpPr>
          <p:cNvPr id="7" name="コンテンツ プレースホルダー 6"/>
          <p:cNvSpPr>
            <a:spLocks noGrp="1"/>
          </p:cNvSpPr>
          <p:nvPr>
            <p:ph idx="1"/>
          </p:nvPr>
        </p:nvSpPr>
        <p:spPr/>
        <p:txBody>
          <a:bodyPr>
            <a:noAutofit/>
          </a:bodyPr>
          <a:lstStyle/>
          <a:p>
            <a:r>
              <a:rPr lang="ja-JP" altLang="en-US" sz="2400" dirty="0"/>
              <a:t>大判昭</a:t>
            </a:r>
            <a:r>
              <a:rPr lang="en-US" altLang="ja-JP" sz="2400" dirty="0"/>
              <a:t>9</a:t>
            </a:r>
            <a:r>
              <a:rPr lang="ja-JP" altLang="en-US" sz="2400" dirty="0"/>
              <a:t>・</a:t>
            </a:r>
            <a:r>
              <a:rPr lang="en-US" altLang="ja-JP" sz="2400" dirty="0"/>
              <a:t>5</a:t>
            </a:r>
            <a:r>
              <a:rPr lang="ja-JP" altLang="en-US" sz="2400" dirty="0"/>
              <a:t>・</a:t>
            </a:r>
            <a:r>
              <a:rPr lang="en-US" altLang="ja-JP" sz="2400" dirty="0"/>
              <a:t>25</a:t>
            </a:r>
            <a:r>
              <a:rPr lang="ja-JP" altLang="en-US" sz="2400" dirty="0"/>
              <a:t>民集</a:t>
            </a:r>
            <a:r>
              <a:rPr lang="en-US" altLang="ja-JP" sz="2400" dirty="0"/>
              <a:t>13</a:t>
            </a:r>
            <a:r>
              <a:rPr lang="ja-JP" altLang="en-US" sz="2400" dirty="0"/>
              <a:t>巻</a:t>
            </a:r>
            <a:r>
              <a:rPr lang="en-US" altLang="ja-JP" sz="2400" dirty="0"/>
              <a:t>829</a:t>
            </a:r>
            <a:r>
              <a:rPr lang="ja-JP" altLang="en-US" sz="2400" dirty="0" smtClean="0"/>
              <a:t>頁</a:t>
            </a:r>
            <a:endParaRPr lang="en-US" altLang="ja-JP" sz="2400" dirty="0" smtClean="0"/>
          </a:p>
          <a:p>
            <a:pPr lvl="1"/>
            <a:r>
              <a:rPr lang="ja-JP" altLang="en-US" sz="2000" dirty="0"/>
              <a:t>甲が或銀行と契約し，同銀行は第三者乙に</a:t>
            </a:r>
            <a:r>
              <a:rPr lang="ja-JP" altLang="en-US" sz="2000" dirty="0" smtClean="0"/>
              <a:t>対し，若</a:t>
            </a:r>
            <a:r>
              <a:rPr lang="en-US" altLang="ja-JP" sz="2000" dirty="0"/>
              <a:t>1,000</a:t>
            </a:r>
            <a:r>
              <a:rPr lang="ja-JP" altLang="en-US" sz="2000" dirty="0"/>
              <a:t>円を支払</a:t>
            </a:r>
            <a:r>
              <a:rPr lang="ja-JP" altLang="en-US" sz="2000" dirty="0" err="1"/>
              <a:t>ふべく</a:t>
            </a:r>
            <a:r>
              <a:rPr lang="ja-JP" altLang="en-US" sz="2000" dirty="0"/>
              <a:t>取極めたるときは，</a:t>
            </a:r>
            <a:r>
              <a:rPr lang="ja-JP" altLang="en-US" sz="2000" dirty="0" smtClean="0"/>
              <a:t>這は</a:t>
            </a:r>
            <a:r>
              <a:rPr lang="ja-JP" altLang="en-US" sz="2000" dirty="0"/>
              <a:t>疑も</a:t>
            </a:r>
            <a:r>
              <a:rPr lang="ja-JP" altLang="en-US" sz="2000" dirty="0" smtClean="0"/>
              <a:t>無く，</a:t>
            </a:r>
            <a:r>
              <a:rPr lang="ja-JP" altLang="en-US" sz="2000" b="1" dirty="0" smtClean="0">
                <a:solidFill>
                  <a:schemeClr val="tx2"/>
                </a:solidFill>
              </a:rPr>
              <a:t>第三者</a:t>
            </a:r>
            <a:r>
              <a:rPr lang="ja-JP" altLang="en-US" sz="2000" b="1" dirty="0">
                <a:solidFill>
                  <a:schemeClr val="tx2"/>
                </a:solidFill>
              </a:rPr>
              <a:t>の為めにする契約なり</a:t>
            </a:r>
            <a:r>
              <a:rPr lang="ja-JP" altLang="en-US" sz="2000" dirty="0" smtClean="0"/>
              <a:t>。</a:t>
            </a:r>
            <a:endParaRPr lang="en-US" altLang="ja-JP" sz="2000" dirty="0" smtClean="0"/>
          </a:p>
          <a:p>
            <a:pPr lvl="1"/>
            <a:r>
              <a:rPr lang="ja-JP" altLang="en-US" sz="2000" dirty="0"/>
              <a:t>此場合，甲が銀行に当該金円を払込むと否</a:t>
            </a:r>
            <a:r>
              <a:rPr lang="ja-JP" altLang="en-US" sz="2000" dirty="0" smtClean="0"/>
              <a:t>と，其</a:t>
            </a:r>
            <a:r>
              <a:rPr lang="ja-JP" altLang="en-US" sz="2000" dirty="0"/>
              <a:t>の払込は現金を</a:t>
            </a:r>
            <a:r>
              <a:rPr lang="ja-JP" altLang="en-US" sz="2000" dirty="0" smtClean="0"/>
              <a:t>以てすると，将</a:t>
            </a:r>
            <a:r>
              <a:rPr lang="ja-JP" altLang="en-US" sz="2000" dirty="0" err="1"/>
              <a:t>た</a:t>
            </a:r>
            <a:r>
              <a:rPr lang="ja-JP" altLang="en-US" sz="2000" dirty="0"/>
              <a:t>甲の預金（が予ねて存在せしならば）其の中より差引くと云ふ形式を</a:t>
            </a:r>
            <a:r>
              <a:rPr lang="ja-JP" altLang="en-US" sz="2000" dirty="0" smtClean="0"/>
              <a:t>以てする</a:t>
            </a:r>
            <a:r>
              <a:rPr lang="ja-JP" altLang="en-US" sz="2000" dirty="0"/>
              <a:t>と，此等は総て甲と銀行との間に於ける内部即ち資金関係の問題に過ぎず</a:t>
            </a:r>
            <a:r>
              <a:rPr lang="ja-JP" altLang="en-US" sz="2000" dirty="0" smtClean="0"/>
              <a:t>。</a:t>
            </a:r>
            <a:endParaRPr lang="en-US" altLang="ja-JP" sz="2000" dirty="0" smtClean="0"/>
          </a:p>
          <a:p>
            <a:pPr lvl="1"/>
            <a:r>
              <a:rPr lang="ja-JP" altLang="en-US" sz="2000" dirty="0"/>
              <a:t>要は唯，甲と銀行との間</a:t>
            </a:r>
            <a:r>
              <a:rPr lang="ja-JP" altLang="en-US" sz="2000" dirty="0" smtClean="0"/>
              <a:t>に，前記</a:t>
            </a:r>
            <a:r>
              <a:rPr lang="ja-JP" altLang="en-US" sz="2000" dirty="0"/>
              <a:t>の如き支払の契約が成立すれば足ると共に，又成立せざる</a:t>
            </a:r>
            <a:r>
              <a:rPr lang="ja-JP" altLang="en-US" sz="2000" dirty="0" err="1"/>
              <a:t>べ</a:t>
            </a:r>
            <a:r>
              <a:rPr lang="ja-JP" altLang="en-US" sz="2000" dirty="0"/>
              <a:t>からず</a:t>
            </a:r>
            <a:r>
              <a:rPr lang="ja-JP" altLang="en-US" sz="2000" dirty="0" smtClean="0"/>
              <a:t>。</a:t>
            </a:r>
            <a:endParaRPr lang="en-US" altLang="ja-JP" sz="2000" dirty="0" smtClean="0"/>
          </a:p>
          <a:p>
            <a:pPr lvl="1"/>
            <a:r>
              <a:rPr lang="ja-JP" altLang="en-US" sz="2000" dirty="0" smtClean="0"/>
              <a:t>又</a:t>
            </a:r>
            <a:r>
              <a:rPr lang="ja-JP" altLang="en-US" sz="2000" dirty="0"/>
              <a:t>或は甲は銀行の了解を得て，乙名義の預金を為し，他日乙が此預金の返還を請求し来るとき</a:t>
            </a:r>
            <a:r>
              <a:rPr lang="ja-JP" altLang="en-US" sz="2000" dirty="0" smtClean="0"/>
              <a:t>は，銀行</a:t>
            </a:r>
            <a:r>
              <a:rPr lang="ja-JP" altLang="en-US" sz="2000" dirty="0"/>
              <a:t>は之に応ずべき旨甲と銀行との間に取極めを為すとき</a:t>
            </a:r>
            <a:r>
              <a:rPr lang="ja-JP" altLang="en-US" sz="2000" dirty="0" smtClean="0"/>
              <a:t>は，是亦，</a:t>
            </a:r>
            <a:r>
              <a:rPr lang="ja-JP" altLang="en-US" sz="2000" b="1" dirty="0" smtClean="0">
                <a:solidFill>
                  <a:schemeClr val="tx2"/>
                </a:solidFill>
              </a:rPr>
              <a:t>第三者</a:t>
            </a:r>
            <a:r>
              <a:rPr lang="ja-JP" altLang="en-US" sz="2000" b="1" dirty="0">
                <a:solidFill>
                  <a:schemeClr val="tx2"/>
                </a:solidFill>
              </a:rPr>
              <a:t>の為めにする契約に外ならず</a:t>
            </a:r>
            <a:r>
              <a:rPr lang="ja-JP" altLang="en-US" sz="2000" dirty="0" smtClean="0">
                <a:solidFill>
                  <a:schemeClr val="tx2"/>
                </a:solidFill>
              </a:rPr>
              <a:t>。</a:t>
            </a:r>
            <a:endParaRPr lang="en-US" altLang="ja-JP" sz="2000" dirty="0" smtClean="0">
              <a:solidFill>
                <a:schemeClr val="tx2"/>
              </a:solidFill>
            </a:endParaRPr>
          </a:p>
        </p:txBody>
      </p:sp>
      <p:sp>
        <p:nvSpPr>
          <p:cNvPr id="2" name="日付プレースホルダー 1"/>
          <p:cNvSpPr>
            <a:spLocks noGrp="1"/>
          </p:cNvSpPr>
          <p:nvPr>
            <p:ph type="dt" sz="half" idx="10"/>
          </p:nvPr>
        </p:nvSpPr>
        <p:spPr/>
        <p:txBody>
          <a:bodyPr/>
          <a:lstStyle/>
          <a:p>
            <a:r>
              <a:rPr kumimoji="1" lang="en-US" altLang="ja-JP" smtClean="0"/>
              <a:t>2015/10/20</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smtClean="0"/>
              <a:t>Lecture on Obligation2, 2015</a:t>
            </a:r>
            <a:endParaRPr kumimoji="1" lang="ja-JP" altLang="en-US" dirty="0"/>
          </a:p>
        </p:txBody>
      </p:sp>
      <p:sp>
        <p:nvSpPr>
          <p:cNvPr id="4" name="スライド番号プレースホルダー 3"/>
          <p:cNvSpPr>
            <a:spLocks noGrp="1"/>
          </p:cNvSpPr>
          <p:nvPr>
            <p:ph type="sldNum" sz="quarter" idx="12"/>
          </p:nvPr>
        </p:nvSpPr>
        <p:spPr/>
        <p:txBody>
          <a:bodyPr/>
          <a:lstStyle/>
          <a:p>
            <a:fld id="{E3EC445D-284E-4B8A-B31D-F8CAF32C55BE}" type="slidenum">
              <a:rPr kumimoji="1" lang="ja-JP" altLang="en-US" smtClean="0"/>
              <a:t>9</a:t>
            </a:fld>
            <a:endParaRPr kumimoji="1" lang="ja-JP" altLang="en-US" dirty="0"/>
          </a:p>
        </p:txBody>
      </p:sp>
    </p:spTree>
    <p:extLst>
      <p:ext uri="{BB962C8B-B14F-4D97-AF65-F5344CB8AC3E}">
        <p14:creationId xmlns:p14="http://schemas.microsoft.com/office/powerpoint/2010/main" val="471142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1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2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up)">
                                      <p:cBhvr>
                                        <p:cTn id="17" dur="125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up)">
                                      <p:cBhvr>
                                        <p:cTn id="22"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11492</TotalTime>
  <Words>5100</Words>
  <Application>Microsoft Office PowerPoint</Application>
  <PresentationFormat>画面に合わせる (4:3)</PresentationFormat>
  <Paragraphs>626</Paragraphs>
  <Slides>25</Slides>
  <Notes>25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25</vt:i4>
      </vt:variant>
    </vt:vector>
  </HeadingPairs>
  <TitlesOfParts>
    <vt:vector size="33" baseType="lpstr">
      <vt:lpstr>ＭＳ Ｐゴシック</vt:lpstr>
      <vt:lpstr>新細明體</vt:lpstr>
      <vt:lpstr>Arial</vt:lpstr>
      <vt:lpstr>Calibri</vt:lpstr>
      <vt:lpstr>Tahoma</vt:lpstr>
      <vt:lpstr>Times New Roman</vt:lpstr>
      <vt:lpstr>Wingdings</vt:lpstr>
      <vt:lpstr>Office テーマ</vt:lpstr>
      <vt:lpstr>債権総論2　講義  銀行振込み・組戻し</vt:lpstr>
      <vt:lpstr>第三者のためにする契約 民法，特別法，判例の適用可能領域</vt:lpstr>
      <vt:lpstr>「第三者のためにする契約」の効用 わが国の学説・判例の盲点 </vt:lpstr>
      <vt:lpstr>「第三者のためにする契約」の効用 わが国の学説・判例の混迷 </vt:lpstr>
      <vt:lpstr>第三者のためにする契約の代表例（1）生命保険契約</vt:lpstr>
      <vt:lpstr>第三者のためにする契約の代表例（2）債務引受</vt:lpstr>
      <vt:lpstr>第三者のためにする契約の代表例（3）契約上の地位の譲渡</vt:lpstr>
      <vt:lpstr>契約上の地位の譲渡を第三者のためにする契約として構成することは可能か?</vt:lpstr>
      <vt:lpstr>振込契約は 第三者のためにする契約か? (1/3)</vt:lpstr>
      <vt:lpstr>振込契約は 第三者のためにする契約か? (2/3)</vt:lpstr>
      <vt:lpstr>振込契約は 第三者のためにする契約か? (3/3)</vt:lpstr>
      <vt:lpstr>第三者のためにする契約の応用例（3）誤振込事件→解決策</vt:lpstr>
      <vt:lpstr>最二判平8・4・26 民集50巻5号1267頁（1/10）第三者異議事件</vt:lpstr>
      <vt:lpstr>最二判平8・4・26 民集50巻5号1267頁（2/10） 第一審判決(請求認容）</vt:lpstr>
      <vt:lpstr>最二判平8・4・26 民集50巻5号1267頁（3/10） 第二審判決(請求認容）</vt:lpstr>
      <vt:lpstr>最二判平8・4・26 民集50巻5号1267頁（4/10） 最高裁の判決理由（1/4）</vt:lpstr>
      <vt:lpstr>最二判平8・4・26 民集50巻5号1267頁（5/10） 最高裁の判決理由（2/4）</vt:lpstr>
      <vt:lpstr>最二判平8・4・26 民集50巻5号1267頁（6/10） 最高裁の判決理由（3/4）</vt:lpstr>
      <vt:lpstr>最二判平8・4・26 民集50巻5号1267頁（7/10） 最高裁の判決理由（4/4）</vt:lpstr>
      <vt:lpstr>最二判平8・4・26 民集50巻5号1267頁（8/10） 判例の批判的検討（1/3）</vt:lpstr>
      <vt:lpstr>最二判平8・4・26 民集50巻5号1267頁（9/10） 判例の批判的検討（2/3）</vt:lpstr>
      <vt:lpstr>最二判平8・4・26 民集50巻5号1267頁（10/10） 判例の批判的検討（3/3）</vt:lpstr>
      <vt:lpstr>レポート課題</vt:lpstr>
      <vt:lpstr>誤振込事件 （最二判平8・4・26 民集50巻5号1267頁）</vt:lpstr>
      <vt:lpstr>活用すべき文献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契約法各論講義</dc:title>
  <dc:creator>KAGAYAMA Shigeru</dc:creator>
  <cp:lastModifiedBy>KAGAYAMA Shigeru</cp:lastModifiedBy>
  <cp:revision>646</cp:revision>
  <dcterms:modified xsi:type="dcterms:W3CDTF">2015-10-26T07:16:56Z</dcterms:modified>
</cp:coreProperties>
</file>