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500" r:id="rId2"/>
    <p:sldId id="484" r:id="rId3"/>
    <p:sldId id="485" r:id="rId4"/>
    <p:sldId id="514" r:id="rId5"/>
    <p:sldId id="481" r:id="rId6"/>
    <p:sldId id="501" r:id="rId7"/>
    <p:sldId id="515" r:id="rId8"/>
    <p:sldId id="482" r:id="rId9"/>
    <p:sldId id="502" r:id="rId10"/>
    <p:sldId id="516" r:id="rId11"/>
    <p:sldId id="483" r:id="rId12"/>
    <p:sldId id="503" r:id="rId13"/>
    <p:sldId id="486" r:id="rId14"/>
    <p:sldId id="487" r:id="rId15"/>
    <p:sldId id="504" r:id="rId16"/>
    <p:sldId id="505" r:id="rId17"/>
    <p:sldId id="506" r:id="rId18"/>
    <p:sldId id="507" r:id="rId19"/>
    <p:sldId id="508" r:id="rId20"/>
    <p:sldId id="509" r:id="rId21"/>
    <p:sldId id="510" r:id="rId22"/>
    <p:sldId id="511" r:id="rId23"/>
    <p:sldId id="512" r:id="rId24"/>
    <p:sldId id="513" r:id="rId25"/>
    <p:sldId id="413" r:id="rId2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832D8662-1CA7-4F0A-B19E-569957C00FD3}">
          <p14:sldIdLst>
            <p14:sldId id="500"/>
          </p14:sldIdLst>
        </p14:section>
        <p14:section name="三者間相殺" id="{89AD7154-03B4-4F09-BA69-80E8D2780CCB}">
          <p14:sldIdLst>
            <p14:sldId id="484"/>
            <p14:sldId id="485"/>
          </p14:sldIdLst>
        </p14:section>
        <p14:section name="第1類型（債権譲渡抗弁型）" id="{B305E36E-336E-4B4E-9156-A9ED91C8858B}">
          <p14:sldIdLst>
            <p14:sldId id="514"/>
            <p14:sldId id="481"/>
            <p14:sldId id="501"/>
          </p14:sldIdLst>
        </p14:section>
        <p14:section name="連帯債務者・保証人相殺型" id="{637099C1-E47D-4E99-818C-E65A30D585B4}">
          <p14:sldIdLst>
            <p14:sldId id="515"/>
            <p14:sldId id="482"/>
            <p14:sldId id="502"/>
          </p14:sldIdLst>
        </p14:section>
        <p14:section name="保証人相殺援用型" id="{0BB69D1F-F419-46DD-91E3-BFEE215E2EB3}">
          <p14:sldIdLst>
            <p14:sldId id="516"/>
            <p14:sldId id="483"/>
            <p14:sldId id="503"/>
          </p14:sldIdLst>
        </p14:section>
        <p14:section name="三者間相殺のまとめ" id="{87EE5FDB-6E91-4F13-A0AC-158EA00B3117}">
          <p14:sldIdLst>
            <p14:sldId id="486"/>
            <p14:sldId id="487"/>
          </p14:sldIdLst>
        </p14:section>
        <p14:section name="マルチラレラル･ネッティング" id="{CE93FCEE-D900-4586-ABF7-46242AAF6B66}">
          <p14:sldIdLst>
            <p14:sldId id="504"/>
            <p14:sldId id="505"/>
            <p14:sldId id="506"/>
            <p14:sldId id="507"/>
            <p14:sldId id="508"/>
            <p14:sldId id="509"/>
            <p14:sldId id="510"/>
            <p14:sldId id="511"/>
          </p14:sldIdLst>
        </p14:section>
        <p14:section name="誤振込みの復習" id="{5F5F2CE1-CE60-4C4B-BC74-EB1F18ED2DF0}">
          <p14:sldIdLst>
            <p14:sldId id="512"/>
            <p14:sldId id="513"/>
          </p14:sldIdLst>
        </p14:section>
        <p14:section name="参考文献" id="{E7E2DD51-E73C-4C44-9323-A26A7756605E}">
          <p14:sldIdLst>
            <p14:sldId id="413"/>
          </p14:sldIdLst>
        </p14:section>
      </p14:sectionLst>
    </p:ext>
    <p:ext uri="{EFAFB233-063F-42B5-8137-9DF3F51BA10A}">
      <p15:sldGuideLst xmlns:p15="http://schemas.microsoft.com/office/powerpoint/2012/main">
        <p15:guide id="1" orient="horz" pos="2251"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9" autoAdjust="0"/>
    <p:restoredTop sz="68175" autoAdjust="0"/>
  </p:normalViewPr>
  <p:slideViewPr>
    <p:cSldViewPr>
      <p:cViewPr varScale="1">
        <p:scale>
          <a:sx n="43" d="100"/>
          <a:sy n="43" d="100"/>
        </p:scale>
        <p:origin x="720" y="58"/>
      </p:cViewPr>
      <p:guideLst>
        <p:guide orient="horz" pos="2251"/>
        <p:guide pos="2880"/>
      </p:guideLst>
    </p:cSldViewPr>
  </p:slideViewPr>
  <p:outlineViewPr>
    <p:cViewPr>
      <p:scale>
        <a:sx n="33" d="100"/>
        <a:sy n="33" d="100"/>
      </p:scale>
      <p:origin x="0" y="-29438"/>
    </p:cViewPr>
  </p:outlineViewPr>
  <p:notesTextViewPr>
    <p:cViewPr>
      <p:scale>
        <a:sx n="100" d="100"/>
        <a:sy n="100" d="100"/>
      </p:scale>
      <p:origin x="0" y="-974"/>
    </p:cViewPr>
  </p:notesTextViewPr>
  <p:sorterViewPr>
    <p:cViewPr>
      <p:scale>
        <a:sx n="100" d="100"/>
        <a:sy n="100" d="100"/>
      </p:scale>
      <p:origin x="0" y="56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r>
              <a:rPr kumimoji="1" lang="en-US" altLang="ja-JP" smtClean="0"/>
              <a:t>Lecture on Obligation2, 2015</a:t>
            </a:r>
            <a:endParaRPr kumimoji="1" lang="ja-JP" altLang="en-US"/>
          </a:p>
        </p:txBody>
      </p:sp>
      <p:sp>
        <p:nvSpPr>
          <p:cNvPr id="3" name="日付プレースホルダー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r>
              <a:rPr kumimoji="1" lang="en-US" altLang="ja-JP" smtClean="0"/>
              <a:t>2015/12/15</a:t>
            </a:r>
            <a:endParaRPr kumimoji="1" lang="ja-JP" altLang="en-US"/>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699F8384-FC9F-4DDF-B83D-3482B341D8F5}" type="slidenum">
              <a:rPr kumimoji="1" lang="ja-JP" altLang="en-US" smtClean="0"/>
              <a:t>‹#›</a:t>
            </a:fld>
            <a:endParaRPr kumimoji="1" lang="ja-JP" altLang="en-US"/>
          </a:p>
        </p:txBody>
      </p:sp>
    </p:spTree>
    <p:extLst>
      <p:ext uri="{BB962C8B-B14F-4D97-AF65-F5344CB8AC3E}">
        <p14:creationId xmlns:p14="http://schemas.microsoft.com/office/powerpoint/2010/main" val="1574894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kumimoji="1" lang="en-US" altLang="ja-JP" smtClean="0"/>
              <a:t>Lecture on Obligation2, 2015</a:t>
            </a:r>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r>
              <a:rPr kumimoji="1" lang="en-US" altLang="ja-JP" smtClean="0"/>
              <a:t>2015/12/15</a:t>
            </a:r>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債権法総論</a:t>
            </a:r>
            <a:r>
              <a:rPr kumimoji="1" lang="en-US" altLang="ja-JP" sz="1200" b="0" dirty="0" smtClean="0"/>
              <a:t>2</a:t>
            </a:r>
            <a:r>
              <a:rPr kumimoji="1" lang="ja-JP" altLang="en-US" sz="1200" b="0" dirty="0" smtClean="0"/>
              <a:t>の講義を始めます。■</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■学習が進んで，ノートに書いた疑問点が理解できたら，もとにもどって，それをノートにつけ加えておきましょう。それが，あなたの成長の記録になります。</a:t>
            </a:r>
            <a:endParaRPr kumimoji="1" lang="en-US" altLang="ja-JP" sz="1200" b="0" dirty="0" smtClean="0"/>
          </a:p>
          <a:p>
            <a:r>
              <a:rPr kumimoji="1" lang="ja-JP" altLang="en-US" sz="1200" b="0" dirty="0" smtClean="0"/>
              <a:t>★そのノートがあれば，定期試験の準備が，らくになるだけではありません。そのノートは，あなたの一生の宝となるはずです。■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AF922A9C-B377-4D95-8801-AB14ECF14EA2}"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2015/12/8</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dirty="0" smtClean="0"/>
              <a:t>KAGAYAMA Shigeru</a:t>
            </a:r>
            <a:endParaRPr kumimoji="1" lang="ja-JP" altLang="en-US" dirty="0"/>
          </a:p>
        </p:txBody>
      </p:sp>
      <p:sp>
        <p:nvSpPr>
          <p:cNvPr id="7" name="ヘッダー プレースホルダー 6"/>
          <p:cNvSpPr>
            <a:spLocks noGrp="1"/>
          </p:cNvSpPr>
          <p:nvPr>
            <p:ph type="hdr" sz="quarter" idx="13"/>
          </p:nvPr>
        </p:nvSpPr>
        <p:spPr/>
        <p:txBody>
          <a:bodyPr/>
          <a:lstStyle/>
          <a:p>
            <a:r>
              <a:rPr kumimoji="1" lang="en-US" altLang="ja-JP" dirty="0" smtClean="0"/>
              <a:t>Lecture on Obligation, 2015</a:t>
            </a:r>
            <a:endParaRPr kumimoji="1" lang="ja-JP" altLang="en-US" dirty="0"/>
          </a:p>
        </p:txBody>
      </p:sp>
    </p:spTree>
    <p:extLst>
      <p:ext uri="{BB962C8B-B14F-4D97-AF65-F5344CB8AC3E}">
        <p14:creationId xmlns:p14="http://schemas.microsoft.com/office/powerpoint/2010/main" val="2480526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三者間ソウサイの第</a:t>
            </a:r>
            <a:r>
              <a:rPr kumimoji="1" lang="en-US" altLang="ja-JP" dirty="0" smtClean="0"/>
              <a:t>3</a:t>
            </a:r>
            <a:r>
              <a:rPr kumimoji="1" lang="ja-JP" altLang="en-US" dirty="0" smtClean="0"/>
              <a:t>類型，すなわち，保証人ソウサイ援用型について説明します。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10</a:t>
            </a:fld>
            <a:endParaRPr kumimoji="1" lang="ja-JP" altLang="en-US"/>
          </a:p>
        </p:txBody>
      </p:sp>
    </p:spTree>
    <p:extLst>
      <p:ext uri="{BB962C8B-B14F-4D97-AF65-F5344CB8AC3E}">
        <p14:creationId xmlns:p14="http://schemas.microsoft.com/office/powerpoint/2010/main" val="3640654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三者間ソウサイの第</a:t>
            </a:r>
            <a:r>
              <a:rPr kumimoji="1" lang="en-US" altLang="ja-JP" dirty="0" smtClean="0"/>
              <a:t>3</a:t>
            </a:r>
            <a:r>
              <a:rPr kumimoji="1" lang="ja-JP" altLang="en-US" dirty="0" smtClean="0"/>
              <a:t>類型について説明します。■</a:t>
            </a:r>
            <a:endParaRPr kumimoji="1" lang="en-US" altLang="ja-JP" dirty="0" smtClean="0"/>
          </a:p>
          <a:p>
            <a:r>
              <a:rPr kumimoji="1" lang="ja-JP" altLang="en-US" dirty="0" smtClean="0"/>
              <a:t>★最初は，ソウサイという用語が使われている，形式的な三者間ソウサイ，すなわち，民法</a:t>
            </a:r>
            <a:r>
              <a:rPr kumimoji="1" lang="en-US" altLang="ja-JP" dirty="0" smtClean="0"/>
              <a:t>457</a:t>
            </a:r>
            <a:r>
              <a:rPr kumimoji="1" lang="ja-JP" altLang="en-US" dirty="0" smtClean="0"/>
              <a:t>条第</a:t>
            </a:r>
            <a:r>
              <a:rPr kumimoji="1" lang="en-US" altLang="ja-JP" dirty="0" smtClean="0"/>
              <a:t>2</a:t>
            </a:r>
            <a:r>
              <a:rPr kumimoji="1" lang="ja-JP" altLang="en-US" dirty="0" smtClean="0"/>
              <a:t>項の紹介です。■</a:t>
            </a:r>
            <a:endParaRPr kumimoji="1" lang="en-US" altLang="ja-JP" dirty="0" smtClean="0"/>
          </a:p>
          <a:p>
            <a:r>
              <a:rPr kumimoji="1" lang="ja-JP" altLang="en-US" dirty="0" smtClean="0"/>
              <a:t>★</a:t>
            </a:r>
            <a:r>
              <a:rPr kumimoji="1" lang="en-US" altLang="ja-JP" dirty="0" smtClean="0"/>
              <a:t>S</a:t>
            </a:r>
            <a:r>
              <a:rPr kumimoji="1" lang="ja-JP" altLang="en-US" dirty="0" smtClean="0"/>
              <a:t>は，■</a:t>
            </a:r>
            <a:endParaRPr kumimoji="1" lang="en-US" altLang="ja-JP" dirty="0" smtClean="0"/>
          </a:p>
          <a:p>
            <a:r>
              <a:rPr kumimoji="1" lang="ja-JP" altLang="en-US" dirty="0" smtClean="0"/>
              <a:t>★</a:t>
            </a:r>
            <a:r>
              <a:rPr kumimoji="1" lang="ja-JP" altLang="en-US" dirty="0" smtClean="0"/>
              <a:t>債権者（</a:t>
            </a:r>
            <a:r>
              <a:rPr kumimoji="1" lang="en-US" altLang="ja-JP" dirty="0" smtClean="0"/>
              <a:t>G</a:t>
            </a:r>
            <a:r>
              <a:rPr kumimoji="1" lang="ja-JP" altLang="en-US" dirty="0" smtClean="0"/>
              <a:t>）の</a:t>
            </a:r>
            <a:r>
              <a:rPr kumimoji="1" lang="ja-JP" altLang="en-US" dirty="0" smtClean="0"/>
              <a:t>債務者です。■</a:t>
            </a:r>
            <a:endParaRPr kumimoji="1" lang="en-US" altLang="ja-JP" dirty="0" smtClean="0"/>
          </a:p>
          <a:p>
            <a:r>
              <a:rPr kumimoji="1" lang="ja-JP" altLang="en-US" dirty="0" smtClean="0"/>
              <a:t>★</a:t>
            </a:r>
            <a:r>
              <a:rPr kumimoji="1" lang="en-US" altLang="ja-JP" dirty="0" smtClean="0"/>
              <a:t>S</a:t>
            </a:r>
            <a:r>
              <a:rPr kumimoji="1" lang="ja-JP" altLang="en-US" dirty="0" smtClean="0"/>
              <a:t>は，ただの債務者ではなく，民法</a:t>
            </a:r>
            <a:r>
              <a:rPr kumimoji="1" lang="en-US" altLang="ja-JP" dirty="0" smtClean="0"/>
              <a:t>475</a:t>
            </a:r>
            <a:r>
              <a:rPr kumimoji="1" lang="ja-JP" altLang="en-US" dirty="0" smtClean="0"/>
              <a:t>条</a:t>
            </a:r>
            <a:r>
              <a:rPr kumimoji="1" lang="en-US" altLang="ja-JP" dirty="0" smtClean="0"/>
              <a:t>2</a:t>
            </a:r>
            <a:r>
              <a:rPr kumimoji="1" lang="ja-JP" altLang="en-US" dirty="0" smtClean="0"/>
              <a:t>項に規定されているように，</a:t>
            </a:r>
            <a:r>
              <a:rPr kumimoji="1" lang="en-US" altLang="ja-JP" dirty="0" smtClean="0"/>
              <a:t>G</a:t>
            </a:r>
            <a:r>
              <a:rPr kumimoji="1" lang="ja-JP" altLang="en-US" dirty="0" smtClean="0"/>
              <a:t> に対して反対債権を有しているとします。■</a:t>
            </a:r>
            <a:endParaRPr kumimoji="1" lang="en-US" altLang="ja-JP" dirty="0" smtClean="0"/>
          </a:p>
          <a:p>
            <a:r>
              <a:rPr kumimoji="1" lang="ja-JP" altLang="en-US" dirty="0" smtClean="0"/>
              <a:t>★このような状況において，債権者が，保証人</a:t>
            </a:r>
            <a:r>
              <a:rPr kumimoji="1" lang="en-US" altLang="ja-JP" dirty="0" smtClean="0"/>
              <a:t>B</a:t>
            </a:r>
            <a:r>
              <a:rPr kumimoji="1" lang="ja-JP" altLang="en-US" dirty="0" smtClean="0"/>
              <a:t>に対して，債務の履行を請求したとします。■</a:t>
            </a:r>
            <a:endParaRPr kumimoji="1" lang="en-US" altLang="ja-JP" dirty="0" smtClean="0"/>
          </a:p>
          <a:p>
            <a:r>
              <a:rPr kumimoji="1" lang="ja-JP" altLang="en-US" dirty="0" smtClean="0"/>
              <a:t>★この場合に，</a:t>
            </a:r>
            <a:r>
              <a:rPr kumimoji="1" lang="en-US" altLang="ja-JP" dirty="0" smtClean="0"/>
              <a:t>G</a:t>
            </a:r>
            <a:r>
              <a:rPr kumimoji="1" lang="ja-JP" altLang="en-US" dirty="0" smtClean="0"/>
              <a:t> の請求に対して，</a:t>
            </a:r>
            <a:r>
              <a:rPr kumimoji="1" lang="en-US" altLang="ja-JP" dirty="0" smtClean="0"/>
              <a:t>B</a:t>
            </a:r>
            <a:r>
              <a:rPr kumimoji="1" lang="ja-JP" altLang="en-US" dirty="0" smtClean="0"/>
              <a:t>は，債権者が有しているアルファ債権を自働債権，ベータ債権をジュドウ債権とするソウサイによって，</a:t>
            </a:r>
            <a:r>
              <a:rPr kumimoji="1" lang="en-US" altLang="ja-JP" dirty="0" smtClean="0"/>
              <a:t>G</a:t>
            </a:r>
            <a:r>
              <a:rPr kumimoji="1" lang="ja-JP" altLang="en-US" dirty="0" smtClean="0"/>
              <a:t> に対抗できます。</a:t>
            </a:r>
          </a:p>
          <a:p>
            <a:r>
              <a:rPr kumimoji="1" lang="ja-JP" altLang="en-US" dirty="0" smtClean="0"/>
              <a:t>■このことについて，民法</a:t>
            </a:r>
            <a:r>
              <a:rPr kumimoji="1" lang="en-US" altLang="ja-JP" dirty="0" smtClean="0"/>
              <a:t>457</a:t>
            </a:r>
            <a:r>
              <a:rPr kumimoji="1" lang="ja-JP" altLang="en-US" dirty="0" smtClean="0"/>
              <a:t>条（主たる債務者について生じた事由の効力）の第</a:t>
            </a:r>
            <a:r>
              <a:rPr kumimoji="1" lang="en-US" altLang="ja-JP" dirty="0" smtClean="0"/>
              <a:t>2</a:t>
            </a:r>
            <a:r>
              <a:rPr kumimoji="1" lang="ja-JP" altLang="en-US" dirty="0" smtClean="0"/>
              <a:t>項は，以下のように規定しています。■</a:t>
            </a:r>
          </a:p>
          <a:p>
            <a:r>
              <a:rPr kumimoji="1" lang="ja-JP" altLang="en-US" dirty="0" smtClean="0"/>
              <a:t>★民法</a:t>
            </a:r>
            <a:r>
              <a:rPr kumimoji="1" lang="en-US" altLang="ja-JP" dirty="0" smtClean="0"/>
              <a:t>457</a:t>
            </a:r>
            <a:r>
              <a:rPr kumimoji="1" lang="ja-JP" altLang="en-US" dirty="0" smtClean="0"/>
              <a:t>条▲第</a:t>
            </a:r>
            <a:r>
              <a:rPr kumimoji="1" lang="en-US" altLang="ja-JP" dirty="0" smtClean="0"/>
              <a:t>2</a:t>
            </a:r>
            <a:r>
              <a:rPr kumimoji="1" lang="ja-JP" altLang="en-US" dirty="0" smtClean="0"/>
              <a:t>項■保証人は，主たる債務者の債権によるソウサイをもって，債権者に対抗することができる。</a:t>
            </a:r>
            <a:endParaRPr kumimoji="1" lang="en-US" altLang="ja-JP" dirty="0" smtClean="0"/>
          </a:p>
          <a:p>
            <a:r>
              <a:rPr kumimoji="1" lang="ja-JP" altLang="en-US" dirty="0" smtClean="0"/>
              <a:t>■つまり，</a:t>
            </a:r>
            <a:r>
              <a:rPr kumimoji="1" lang="en-US" altLang="ja-JP" dirty="0" smtClean="0"/>
              <a:t>B</a:t>
            </a:r>
            <a:r>
              <a:rPr kumimoji="1" lang="ja-JP" altLang="en-US" dirty="0" smtClean="0"/>
              <a:t>は，形式的には，ベータ請求に対してアルファ債権とソウサイするという，三者間ソウサイを行なっていることになります。■</a:t>
            </a:r>
            <a:endParaRPr kumimoji="1" lang="en-US" altLang="ja-JP" dirty="0" smtClean="0"/>
          </a:p>
          <a:p>
            <a:r>
              <a:rPr kumimoji="1" lang="ja-JP" altLang="en-US" dirty="0" smtClean="0"/>
              <a:t>★しかし，実体をよく見ると，自働債権とジュドウ債権とは，いずれも</a:t>
            </a:r>
            <a:r>
              <a:rPr kumimoji="1" lang="en-US" altLang="ja-JP" dirty="0" smtClean="0"/>
              <a:t>G</a:t>
            </a:r>
            <a:r>
              <a:rPr kumimoji="1" lang="ja-JP" altLang="en-US" dirty="0" smtClean="0"/>
              <a:t> と</a:t>
            </a:r>
            <a:r>
              <a:rPr kumimoji="1" lang="en-US" altLang="ja-JP" dirty="0" smtClean="0"/>
              <a:t>S</a:t>
            </a:r>
            <a:r>
              <a:rPr kumimoji="1" lang="ja-JP" altLang="en-US" dirty="0" smtClean="0"/>
              <a:t>との間の二者間でソウサイされています。</a:t>
            </a:r>
            <a:endParaRPr kumimoji="1" lang="en-US" altLang="ja-JP" dirty="0" smtClean="0"/>
          </a:p>
          <a:p>
            <a:r>
              <a:rPr kumimoji="1" lang="ja-JP" altLang="en-US" dirty="0" smtClean="0"/>
              <a:t>■したがって，この例は，形式的には，三者間ソウサイですが，実質は，二者間ソウサイについて，利害関係を有する第三者である保証人が援用しているに過ぎないということができます。</a:t>
            </a:r>
            <a:endParaRPr kumimoji="1" lang="en-US" altLang="ja-JP" dirty="0" smtClean="0"/>
          </a:p>
          <a:p>
            <a:r>
              <a:rPr kumimoji="1" lang="ja-JP" altLang="en-US" dirty="0" smtClean="0"/>
              <a:t>■そこで，実質的な三者間ソウサイの第</a:t>
            </a:r>
            <a:r>
              <a:rPr kumimoji="1" lang="en-US" altLang="ja-JP" dirty="0" smtClean="0"/>
              <a:t>3</a:t>
            </a:r>
            <a:r>
              <a:rPr kumimoji="1" lang="ja-JP" altLang="en-US" dirty="0" smtClean="0"/>
              <a:t>類型である，錯誤弁済ソウサイ型について，つぎに検討することにします。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11</a:t>
            </a:fld>
            <a:endParaRPr kumimoji="1" lang="ja-JP" altLang="en-US"/>
          </a:p>
        </p:txBody>
      </p:sp>
    </p:spTree>
    <p:extLst>
      <p:ext uri="{BB962C8B-B14F-4D97-AF65-F5344CB8AC3E}">
        <p14:creationId xmlns:p14="http://schemas.microsoft.com/office/powerpoint/2010/main" val="1004844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実質的な三者間ソウサイの第</a:t>
            </a:r>
            <a:r>
              <a:rPr kumimoji="1" lang="en-US" altLang="ja-JP" dirty="0" smtClean="0"/>
              <a:t>3</a:t>
            </a:r>
            <a:r>
              <a:rPr kumimoji="1" lang="ja-JP" altLang="en-US" dirty="0" smtClean="0"/>
              <a:t>類型，すなわち，錯誤弁済ソウサイ型の紹介です。■</a:t>
            </a:r>
            <a:endParaRPr kumimoji="1" lang="en-US" altLang="ja-JP" dirty="0" smtClean="0"/>
          </a:p>
          <a:p>
            <a:r>
              <a:rPr kumimoji="1" lang="ja-JP" altLang="en-US" dirty="0" smtClean="0"/>
              <a:t>★民法</a:t>
            </a:r>
            <a:r>
              <a:rPr kumimoji="1" lang="en-US" altLang="ja-JP" dirty="0" smtClean="0"/>
              <a:t>479</a:t>
            </a:r>
            <a:r>
              <a:rPr kumimoji="1" lang="ja-JP" altLang="en-US" dirty="0" smtClean="0"/>
              <a:t>条</a:t>
            </a:r>
            <a:r>
              <a:rPr lang="ja-JP" altLang="en-US" dirty="0" smtClean="0"/>
              <a:t>（受領する権限のない者に対する弁済）</a:t>
            </a:r>
            <a:r>
              <a:rPr kumimoji="1" lang="ja-JP" altLang="en-US" dirty="0" smtClean="0"/>
              <a:t>は，以下のように規定しています。■</a:t>
            </a:r>
            <a:endParaRPr kumimoji="1" lang="en-US" altLang="ja-JP" dirty="0" smtClean="0"/>
          </a:p>
          <a:p>
            <a:r>
              <a:rPr kumimoji="1" lang="ja-JP" altLang="en-US" dirty="0" smtClean="0"/>
              <a:t>★前条</a:t>
            </a:r>
            <a:r>
              <a:rPr kumimoji="1" lang="en-US" altLang="ja-JP" dirty="0" smtClean="0"/>
              <a:t>〔</a:t>
            </a:r>
            <a:r>
              <a:rPr kumimoji="1" lang="ja-JP" altLang="en-US" dirty="0" smtClean="0"/>
              <a:t>すなわち，民法</a:t>
            </a:r>
            <a:r>
              <a:rPr kumimoji="1" lang="en-US" altLang="ja-JP" dirty="0" smtClean="0"/>
              <a:t>478</a:t>
            </a:r>
            <a:r>
              <a:rPr kumimoji="1" lang="ja-JP" altLang="en-US" dirty="0" smtClean="0"/>
              <a:t>条（準占有者への弁済）</a:t>
            </a:r>
            <a:r>
              <a:rPr kumimoji="1" lang="en-US" altLang="ja-JP" dirty="0" smtClean="0"/>
              <a:t>〕</a:t>
            </a:r>
            <a:r>
              <a:rPr kumimoji="1" lang="ja-JP" altLang="en-US" dirty="0" smtClean="0"/>
              <a:t>の場合を除き，■</a:t>
            </a:r>
          </a:p>
          <a:p>
            <a:r>
              <a:rPr kumimoji="1" lang="ja-JP" altLang="en-US" dirty="0" smtClean="0"/>
              <a:t>★弁済を受領する権限を有しない者</a:t>
            </a:r>
            <a:r>
              <a:rPr kumimoji="1" lang="en-US" altLang="ja-JP" dirty="0" smtClean="0"/>
              <a:t>〔D〕</a:t>
            </a:r>
            <a:r>
              <a:rPr kumimoji="1" lang="ja-JP" altLang="en-US" dirty="0" smtClean="0"/>
              <a:t>に対して した弁済は，■</a:t>
            </a:r>
          </a:p>
          <a:p>
            <a:r>
              <a:rPr kumimoji="1" lang="ja-JP" altLang="en-US" dirty="0" smtClean="0"/>
              <a:t>★債権者がこれによって利益を受けた限度においてのみ，その効力を有する。</a:t>
            </a:r>
            <a:endParaRPr kumimoji="1" lang="en-US" altLang="ja-JP" dirty="0" smtClean="0"/>
          </a:p>
          <a:p>
            <a:r>
              <a:rPr kumimoji="1" lang="ja-JP" altLang="en-US" dirty="0" smtClean="0"/>
              <a:t>■この条文には，ソウサイという用語は含まれていませんが，実質的には，錯誤弁済を受領した者によるソウサイに該当するので，図解によって説明します。■</a:t>
            </a:r>
            <a:endParaRPr kumimoji="1" lang="en-US" altLang="ja-JP" dirty="0" smtClean="0"/>
          </a:p>
          <a:p>
            <a:r>
              <a:rPr kumimoji="1" lang="ja-JP" altLang="en-US" dirty="0" smtClean="0"/>
              <a:t>★</a:t>
            </a:r>
            <a:r>
              <a:rPr kumimoji="1" lang="ja-JP" altLang="en-US" dirty="0" smtClean="0"/>
              <a:t>債権者（</a:t>
            </a:r>
            <a:r>
              <a:rPr kumimoji="1" lang="en-US" altLang="ja-JP" dirty="0" smtClean="0"/>
              <a:t>G</a:t>
            </a:r>
            <a:r>
              <a:rPr kumimoji="1" lang="ja-JP" altLang="en-US" dirty="0" smtClean="0"/>
              <a:t>）は</a:t>
            </a:r>
            <a:r>
              <a:rPr kumimoji="1" lang="ja-JP" altLang="en-US" dirty="0" smtClean="0"/>
              <a:t>，■</a:t>
            </a:r>
            <a:endParaRPr kumimoji="1" lang="en-US" altLang="ja-JP" dirty="0" smtClean="0"/>
          </a:p>
          <a:p>
            <a:r>
              <a:rPr kumimoji="1" lang="ja-JP" altLang="en-US" dirty="0" smtClean="0"/>
              <a:t>★</a:t>
            </a:r>
            <a:r>
              <a:rPr kumimoji="1" lang="ja-JP" altLang="en-US" dirty="0" smtClean="0"/>
              <a:t>債務者（</a:t>
            </a:r>
            <a:r>
              <a:rPr kumimoji="1" lang="en-US" altLang="ja-JP" dirty="0" smtClean="0"/>
              <a:t>S</a:t>
            </a:r>
            <a:r>
              <a:rPr kumimoji="1" lang="ja-JP" altLang="en-US" dirty="0" smtClean="0"/>
              <a:t>）に</a:t>
            </a:r>
            <a:r>
              <a:rPr kumimoji="1" lang="ja-JP" altLang="en-US" dirty="0" smtClean="0"/>
              <a:t>対して債権を有しています。</a:t>
            </a:r>
            <a:endParaRPr kumimoji="1" lang="en-US" altLang="ja-JP" dirty="0" smtClean="0"/>
          </a:p>
          <a:p>
            <a:r>
              <a:rPr kumimoji="1" lang="ja-JP" altLang="en-US" dirty="0" smtClean="0"/>
              <a:t>■この債権をアルファ債権と呼ぶことにします。</a:t>
            </a:r>
            <a:endParaRPr kumimoji="1" lang="en-US" altLang="ja-JP" dirty="0" smtClean="0"/>
          </a:p>
          <a:p>
            <a:r>
              <a:rPr kumimoji="1" lang="ja-JP" altLang="en-US" dirty="0" smtClean="0"/>
              <a:t>★ところが，</a:t>
            </a:r>
            <a:r>
              <a:rPr kumimoji="1" lang="ja-JP" altLang="en-US" dirty="0" smtClean="0"/>
              <a:t>債務者（</a:t>
            </a:r>
            <a:r>
              <a:rPr kumimoji="1" lang="en-US" altLang="ja-JP" dirty="0" smtClean="0"/>
              <a:t>S</a:t>
            </a:r>
            <a:r>
              <a:rPr kumimoji="1" lang="ja-JP" altLang="en-US" dirty="0" smtClean="0"/>
              <a:t>）が</a:t>
            </a:r>
            <a:r>
              <a:rPr kumimoji="1" lang="ja-JP" altLang="en-US" dirty="0" smtClean="0"/>
              <a:t>，</a:t>
            </a:r>
            <a:r>
              <a:rPr kumimoji="1" lang="ja-JP" altLang="en-US" dirty="0" smtClean="0"/>
              <a:t>第三者（</a:t>
            </a:r>
            <a:r>
              <a:rPr kumimoji="1" lang="en-US" altLang="ja-JP" dirty="0" smtClean="0"/>
              <a:t>D</a:t>
            </a:r>
            <a:r>
              <a:rPr kumimoji="1" lang="ja-JP" altLang="en-US" dirty="0" smtClean="0"/>
              <a:t>）を</a:t>
            </a:r>
            <a:r>
              <a:rPr kumimoji="1" lang="ja-JP" altLang="en-US" dirty="0" smtClean="0"/>
              <a:t>債権者と誤認し，錯誤に</a:t>
            </a:r>
            <a:r>
              <a:rPr kumimoji="1" lang="ja-JP" altLang="en-US" dirty="0" smtClean="0"/>
              <a:t>よって（</a:t>
            </a:r>
            <a:r>
              <a:rPr kumimoji="1" lang="en-US" altLang="ja-JP" dirty="0" smtClean="0"/>
              <a:t>D</a:t>
            </a:r>
            <a:r>
              <a:rPr kumimoji="1" lang="ja-JP" altLang="en-US" dirty="0" smtClean="0"/>
              <a:t>）に</a:t>
            </a:r>
            <a:r>
              <a:rPr kumimoji="1" lang="ja-JP" altLang="en-US" dirty="0" smtClean="0"/>
              <a:t>弁済をしたとします。</a:t>
            </a:r>
            <a:endParaRPr kumimoji="1" lang="en-US" altLang="ja-JP" dirty="0" smtClean="0"/>
          </a:p>
          <a:p>
            <a:r>
              <a:rPr kumimoji="1" lang="ja-JP" altLang="en-US" dirty="0" smtClean="0"/>
              <a:t>★その場合，その弁済は無効なので，債務者</a:t>
            </a:r>
            <a:r>
              <a:rPr kumimoji="1" lang="en-US" altLang="ja-JP" dirty="0" smtClean="0"/>
              <a:t>S</a:t>
            </a:r>
            <a:r>
              <a:rPr kumimoji="1" lang="ja-JP" altLang="en-US" dirty="0" smtClean="0"/>
              <a:t>は，第三者</a:t>
            </a:r>
            <a:r>
              <a:rPr kumimoji="1" lang="en-US" altLang="ja-JP" dirty="0" smtClean="0"/>
              <a:t>D</a:t>
            </a:r>
            <a:r>
              <a:rPr kumimoji="1" lang="ja-JP" altLang="en-US" dirty="0" smtClean="0"/>
              <a:t>に対して，不当利得に基づいて返還を請求できます。</a:t>
            </a:r>
            <a:endParaRPr kumimoji="1" lang="en-US" altLang="ja-JP" dirty="0" smtClean="0"/>
          </a:p>
          <a:p>
            <a:r>
              <a:rPr kumimoji="1" lang="ja-JP" altLang="en-US" dirty="0" smtClean="0"/>
              <a:t>■これが，ベータ債権です。</a:t>
            </a:r>
            <a:endParaRPr kumimoji="1" lang="en-US" altLang="ja-JP" dirty="0" smtClean="0"/>
          </a:p>
          <a:p>
            <a:r>
              <a:rPr kumimoji="1" lang="ja-JP" altLang="en-US" dirty="0" smtClean="0"/>
              <a:t>■</a:t>
            </a:r>
            <a:r>
              <a:rPr kumimoji="1" lang="en-US" altLang="ja-JP" dirty="0" smtClean="0"/>
              <a:t>D</a:t>
            </a:r>
            <a:r>
              <a:rPr kumimoji="1" lang="ja-JP" altLang="en-US" dirty="0" smtClean="0"/>
              <a:t>が</a:t>
            </a:r>
            <a:r>
              <a:rPr kumimoji="1" lang="en-US" altLang="ja-JP" dirty="0" smtClean="0"/>
              <a:t>S</a:t>
            </a:r>
            <a:r>
              <a:rPr kumimoji="1" lang="ja-JP" altLang="en-US" dirty="0" smtClean="0"/>
              <a:t>の請求に応じて弁済額を返還すれば，それで問題は終わりですが，</a:t>
            </a:r>
            <a:endParaRPr kumimoji="1" lang="en-US" altLang="ja-JP" dirty="0" smtClean="0"/>
          </a:p>
          <a:p>
            <a:r>
              <a:rPr kumimoji="1" lang="ja-JP" altLang="en-US" dirty="0" smtClean="0"/>
              <a:t>■</a:t>
            </a:r>
            <a:r>
              <a:rPr kumimoji="1" lang="en-US" altLang="ja-JP" dirty="0" smtClean="0"/>
              <a:t>D</a:t>
            </a:r>
            <a:r>
              <a:rPr kumimoji="1" lang="ja-JP" altLang="en-US" dirty="0" smtClean="0"/>
              <a:t>が弁済額を真の債権者に引き渡すなど</a:t>
            </a:r>
            <a:r>
              <a:rPr kumimoji="1" lang="ja-JP" altLang="en-US" dirty="0" smtClean="0"/>
              <a:t>，（</a:t>
            </a:r>
            <a:r>
              <a:rPr kumimoji="1" lang="en-US" altLang="ja-JP" dirty="0" smtClean="0"/>
              <a:t>G</a:t>
            </a:r>
            <a:r>
              <a:rPr kumimoji="1" lang="ja-JP" altLang="en-US" dirty="0" smtClean="0"/>
              <a:t>）が</a:t>
            </a:r>
            <a:r>
              <a:rPr kumimoji="1" lang="ja-JP" altLang="en-US" dirty="0" smtClean="0"/>
              <a:t>弁済を受けたのと同じ状況が生じたとします。■</a:t>
            </a:r>
            <a:endParaRPr kumimoji="1" lang="en-US" altLang="ja-JP" dirty="0" smtClean="0"/>
          </a:p>
          <a:p>
            <a:r>
              <a:rPr kumimoji="1" lang="ja-JP" altLang="en-US" dirty="0" smtClean="0"/>
              <a:t>■この場合，民法</a:t>
            </a:r>
            <a:r>
              <a:rPr kumimoji="1" lang="en-US" altLang="ja-JP" dirty="0" smtClean="0"/>
              <a:t>479</a:t>
            </a:r>
            <a:r>
              <a:rPr kumimoji="1" lang="ja-JP" altLang="en-US" dirty="0" smtClean="0"/>
              <a:t>条は，弁済は有効であるとして，ベータ債権とアルファ債権の同時消滅を規定しているのですが，このことを，理論的には，</a:t>
            </a:r>
            <a:endParaRPr kumimoji="1" lang="en-US" altLang="ja-JP" dirty="0" smtClean="0"/>
          </a:p>
          <a:p>
            <a:r>
              <a:rPr kumimoji="1" lang="ja-JP" altLang="en-US" dirty="0" smtClean="0"/>
              <a:t>★</a:t>
            </a:r>
            <a:r>
              <a:rPr kumimoji="1" lang="en-US" altLang="ja-JP" dirty="0" smtClean="0"/>
              <a:t>D</a:t>
            </a:r>
            <a:r>
              <a:rPr kumimoji="1" lang="ja-JP" altLang="en-US" dirty="0" smtClean="0"/>
              <a:t>は，アルファ債権を自働債権，ベータ債権をジュドウ債権としてソウサイすることができると考えることができます。</a:t>
            </a:r>
            <a:endParaRPr kumimoji="1" lang="en-US" altLang="ja-JP" dirty="0" smtClean="0"/>
          </a:p>
          <a:p>
            <a:r>
              <a:rPr kumimoji="1" lang="ja-JP" altLang="en-US" dirty="0" smtClean="0"/>
              <a:t>■これが，三者間ソウサイの第</a:t>
            </a:r>
            <a:r>
              <a:rPr kumimoji="1" lang="en-US" altLang="ja-JP" dirty="0" smtClean="0"/>
              <a:t>3</a:t>
            </a:r>
            <a:r>
              <a:rPr kumimoji="1" lang="ja-JP" altLang="en-US" dirty="0" smtClean="0"/>
              <a:t>類型の典型例となります。</a:t>
            </a:r>
            <a:endParaRPr kumimoji="1" lang="en-US" altLang="ja-JP" dirty="0" smtClean="0"/>
          </a:p>
          <a:p>
            <a:r>
              <a:rPr kumimoji="1" lang="ja-JP" altLang="en-US" dirty="0" smtClean="0"/>
              <a:t>■三者間ソウサイの第</a:t>
            </a:r>
            <a:r>
              <a:rPr kumimoji="1" lang="en-US" altLang="ja-JP" dirty="0" smtClean="0"/>
              <a:t>3</a:t>
            </a:r>
            <a:r>
              <a:rPr kumimoji="1" lang="ja-JP" altLang="en-US" dirty="0" smtClean="0"/>
              <a:t>類型は，第</a:t>
            </a:r>
            <a:r>
              <a:rPr kumimoji="1" lang="en-US" altLang="ja-JP" dirty="0" smtClean="0"/>
              <a:t>1</a:t>
            </a:r>
            <a:r>
              <a:rPr kumimoji="1" lang="ja-JP" altLang="en-US" dirty="0" smtClean="0"/>
              <a:t>の 保証人によるソウサイ型は，ソウサイという用語が使われているけれども，実質的には二者間ソウサイの第三者による援用であったし，第</a:t>
            </a:r>
            <a:r>
              <a:rPr kumimoji="1" lang="en-US" altLang="ja-JP" dirty="0" smtClean="0"/>
              <a:t>2</a:t>
            </a:r>
            <a:r>
              <a:rPr kumimoji="1" lang="ja-JP" altLang="en-US" dirty="0" smtClean="0"/>
              <a:t>の錯誤弁済のソウサイ型も，ソウサイという用語が使われていないなど，完全な三者間ソウサイとはいえないかもしれません。</a:t>
            </a:r>
            <a:endParaRPr kumimoji="1" lang="en-US" altLang="ja-JP" dirty="0" smtClean="0"/>
          </a:p>
          <a:p>
            <a:r>
              <a:rPr kumimoji="1" lang="ja-JP" altLang="en-US" dirty="0" smtClean="0"/>
              <a:t>■三者間ソウサイにおける第</a:t>
            </a:r>
            <a:r>
              <a:rPr kumimoji="1" lang="en-US" altLang="ja-JP" dirty="0" smtClean="0"/>
              <a:t>3</a:t>
            </a:r>
            <a:r>
              <a:rPr kumimoji="1" lang="ja-JP" altLang="en-US" dirty="0" smtClean="0"/>
              <a:t>類型は，ソウサイ権者は，債務を負うだけで，自らの固有の権利を有していないので，ソウサイができるのは，必然的に非常に限定された場合に限られるのです。</a:t>
            </a:r>
            <a:endParaRPr kumimoji="1" lang="en-US" altLang="ja-JP" dirty="0" smtClean="0"/>
          </a:p>
          <a:p>
            <a:r>
              <a:rPr kumimoji="1" lang="ja-JP" altLang="en-US" dirty="0" smtClean="0"/>
              <a:t>■しかし，三者間ソウサイについては，理論的には，以上のように，３つの類型が考えられるのであり，それらの全ての類型について，条文のあてはめを経験することは，解釈学の技術を向上させる点では，重要な意味を有すると，私は考えてい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12</a:t>
            </a:fld>
            <a:endParaRPr kumimoji="1" lang="ja-JP" altLang="en-US"/>
          </a:p>
        </p:txBody>
      </p:sp>
    </p:spTree>
    <p:extLst>
      <p:ext uri="{BB962C8B-B14F-4D97-AF65-F5344CB8AC3E}">
        <p14:creationId xmlns:p14="http://schemas.microsoft.com/office/powerpoint/2010/main" val="1443792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三者間ソウサイの全ての類型について，詳しく学んできました。</a:t>
            </a:r>
            <a:endParaRPr kumimoji="1" lang="en-US" altLang="ja-JP" dirty="0" smtClean="0"/>
          </a:p>
          <a:p>
            <a:r>
              <a:rPr kumimoji="1" lang="ja-JP" altLang="en-US" dirty="0" smtClean="0"/>
              <a:t>■最後に，まとめを兼ねて，全ての類型について，その典型例となる条文が言えるかどうか，さらに，二者間ソウサイを暗示する補助線を自分の力で引くことができるかどうか，チャレンジしてみましょう</a:t>
            </a:r>
            <a:r>
              <a:rPr kumimoji="1" lang="ja-JP" altLang="en-US" dirty="0" smtClean="0"/>
              <a:t>。</a:t>
            </a:r>
            <a:endParaRPr kumimoji="1" lang="en-US" altLang="ja-JP" dirty="0" smtClean="0"/>
          </a:p>
          <a:p>
            <a:r>
              <a:rPr kumimoji="1" lang="ja-JP" altLang="en-US" dirty="0" smtClean="0"/>
              <a:t>■</a:t>
            </a:r>
            <a:r>
              <a:rPr kumimoji="1" lang="en-US" altLang="ja-JP" dirty="0" smtClean="0"/>
              <a:t>A</a:t>
            </a:r>
            <a:r>
              <a:rPr kumimoji="1" lang="ja-JP" altLang="en-US" dirty="0" smtClean="0"/>
              <a:t>がソウサイ権者であるとして，債権者から債務者への矢印で，三者間ソウサイの全てを列挙すると，■</a:t>
            </a:r>
            <a:endParaRPr kumimoji="1" lang="en-US" altLang="ja-JP" dirty="0" smtClean="0"/>
          </a:p>
          <a:p>
            <a:r>
              <a:rPr kumimoji="1" lang="ja-JP" altLang="en-US" dirty="0" smtClean="0"/>
              <a:t>★第</a:t>
            </a:r>
            <a:r>
              <a:rPr kumimoji="1" lang="en-US" altLang="ja-JP" dirty="0" smtClean="0"/>
              <a:t>1</a:t>
            </a:r>
            <a:r>
              <a:rPr kumimoji="1" lang="ja-JP" altLang="en-US" dirty="0" smtClean="0"/>
              <a:t>類型は，</a:t>
            </a:r>
            <a:r>
              <a:rPr kumimoji="1" lang="en-US" altLang="ja-JP" dirty="0" smtClean="0"/>
              <a:t>C</a:t>
            </a:r>
            <a:r>
              <a:rPr kumimoji="1" lang="ja-JP" altLang="en-US" dirty="0" smtClean="0"/>
              <a:t>→</a:t>
            </a:r>
            <a:r>
              <a:rPr kumimoji="1" lang="en-US" altLang="ja-JP" dirty="0" smtClean="0"/>
              <a:t>A</a:t>
            </a:r>
            <a:r>
              <a:rPr kumimoji="1" lang="ja-JP" altLang="en-US" dirty="0" smtClean="0"/>
              <a:t>→</a:t>
            </a:r>
            <a:r>
              <a:rPr kumimoji="1" lang="en-US" altLang="ja-JP" dirty="0" smtClean="0"/>
              <a:t>B</a:t>
            </a:r>
            <a:r>
              <a:rPr kumimoji="1" lang="ja-JP" altLang="en-US" dirty="0" smtClean="0"/>
              <a:t>■</a:t>
            </a:r>
            <a:endParaRPr kumimoji="1" lang="en-US" altLang="ja-JP" dirty="0" smtClean="0"/>
          </a:p>
          <a:p>
            <a:r>
              <a:rPr kumimoji="1" lang="ja-JP" altLang="en-US" dirty="0" smtClean="0"/>
              <a:t>★第</a:t>
            </a:r>
            <a:r>
              <a:rPr kumimoji="1" lang="en-US" altLang="ja-JP" dirty="0" smtClean="0"/>
              <a:t>2</a:t>
            </a:r>
            <a:r>
              <a:rPr kumimoji="1" lang="ja-JP" altLang="en-US" dirty="0" smtClean="0"/>
              <a:t>類型は，</a:t>
            </a:r>
            <a:r>
              <a:rPr kumimoji="1" lang="en-US" altLang="ja-JP" dirty="0" smtClean="0"/>
              <a:t>A</a:t>
            </a:r>
            <a:r>
              <a:rPr kumimoji="1" lang="ja-JP" altLang="en-US" dirty="0" smtClean="0"/>
              <a:t>→</a:t>
            </a:r>
            <a:r>
              <a:rPr kumimoji="1" lang="en-US" altLang="ja-JP" dirty="0" smtClean="0"/>
              <a:t>B</a:t>
            </a:r>
            <a:r>
              <a:rPr kumimoji="1" lang="ja-JP" altLang="en-US" dirty="0" smtClean="0"/>
              <a:t>→</a:t>
            </a:r>
            <a:r>
              <a:rPr kumimoji="1" lang="en-US" altLang="ja-JP" dirty="0" smtClean="0"/>
              <a:t>C</a:t>
            </a:r>
            <a:r>
              <a:rPr kumimoji="1" lang="ja-JP" altLang="en-US" dirty="0" smtClean="0"/>
              <a:t>■</a:t>
            </a:r>
            <a:endParaRPr kumimoji="1" lang="en-US" altLang="ja-JP" dirty="0" smtClean="0"/>
          </a:p>
          <a:p>
            <a:r>
              <a:rPr kumimoji="1" lang="ja-JP" altLang="en-US" dirty="0" smtClean="0"/>
              <a:t>★第</a:t>
            </a:r>
            <a:r>
              <a:rPr kumimoji="1" lang="en-US" altLang="ja-JP" dirty="0" smtClean="0"/>
              <a:t>3</a:t>
            </a:r>
            <a:r>
              <a:rPr kumimoji="1" lang="ja-JP" altLang="en-US" dirty="0" smtClean="0"/>
              <a:t>類型は，</a:t>
            </a:r>
            <a:r>
              <a:rPr kumimoji="1" lang="en-US" altLang="ja-JP" dirty="0" smtClean="0"/>
              <a:t>B</a:t>
            </a:r>
            <a:r>
              <a:rPr kumimoji="1" lang="ja-JP" altLang="en-US" dirty="0" smtClean="0"/>
              <a:t>→</a:t>
            </a:r>
            <a:r>
              <a:rPr kumimoji="1" lang="en-US" altLang="ja-JP" dirty="0" smtClean="0"/>
              <a:t>C</a:t>
            </a:r>
            <a:r>
              <a:rPr kumimoji="1" lang="ja-JP" altLang="en-US" dirty="0" smtClean="0"/>
              <a:t>→</a:t>
            </a:r>
            <a:r>
              <a:rPr kumimoji="1" lang="en-US" altLang="ja-JP" dirty="0" smtClean="0"/>
              <a:t>A</a:t>
            </a:r>
            <a:r>
              <a:rPr kumimoji="1" lang="ja-JP" altLang="en-US" dirty="0" smtClean="0"/>
              <a:t>▲という</a:t>
            </a:r>
            <a:r>
              <a:rPr kumimoji="1" lang="en-US" altLang="ja-JP" dirty="0" smtClean="0"/>
              <a:t>3</a:t>
            </a:r>
            <a:r>
              <a:rPr kumimoji="1" lang="ja-JP" altLang="en-US" dirty="0" err="1" smtClean="0"/>
              <a:t>つの</a:t>
            </a:r>
            <a:r>
              <a:rPr kumimoji="1" lang="ja-JP" altLang="en-US" dirty="0" smtClean="0"/>
              <a:t>類型に分類されます。</a:t>
            </a:r>
            <a:endParaRPr kumimoji="1" lang="en-US" altLang="ja-JP" dirty="0" smtClean="0"/>
          </a:p>
          <a:p>
            <a:r>
              <a:rPr kumimoji="1" lang="ja-JP" altLang="en-US" dirty="0" smtClean="0"/>
              <a:t>■そこで，それぞれの類型の名前と，その代表例となる条文を列挙してみてください。■</a:t>
            </a:r>
            <a:endParaRPr kumimoji="1" lang="en-US" altLang="ja-JP" dirty="0" smtClean="0"/>
          </a:p>
          <a:p>
            <a:r>
              <a:rPr kumimoji="1" lang="ja-JP" altLang="en-US" dirty="0" smtClean="0"/>
              <a:t>★第</a:t>
            </a:r>
            <a:r>
              <a:rPr kumimoji="1" lang="en-US" altLang="ja-JP" dirty="0" smtClean="0"/>
              <a:t>1</a:t>
            </a:r>
            <a:r>
              <a:rPr kumimoji="1" lang="ja-JP" altLang="en-US" dirty="0" smtClean="0"/>
              <a:t>類型は，明文の規定がある，債権譲渡抗弁型ですね。</a:t>
            </a:r>
            <a:endParaRPr kumimoji="1" lang="en-US" altLang="ja-JP" dirty="0" smtClean="0"/>
          </a:p>
          <a:p>
            <a:r>
              <a:rPr kumimoji="1" lang="ja-JP" altLang="en-US" dirty="0" smtClean="0"/>
              <a:t>■現行法の何条と改正案の何条がこの第</a:t>
            </a:r>
            <a:r>
              <a:rPr kumimoji="1" lang="en-US" altLang="ja-JP" dirty="0" smtClean="0"/>
              <a:t>1</a:t>
            </a:r>
            <a:r>
              <a:rPr kumimoji="1" lang="ja-JP" altLang="en-US" dirty="0" smtClean="0"/>
              <a:t>類型に該当しますか？条文を列挙してみてください。</a:t>
            </a:r>
            <a:endParaRPr kumimoji="1" lang="en-US" altLang="ja-JP" dirty="0" smtClean="0"/>
          </a:p>
          <a:p>
            <a:r>
              <a:rPr kumimoji="1" lang="ja-JP" altLang="en-US" dirty="0" smtClean="0"/>
              <a:t>★現行民法</a:t>
            </a:r>
            <a:r>
              <a:rPr kumimoji="1" lang="en-US" altLang="ja-JP" dirty="0" smtClean="0"/>
              <a:t>468</a:t>
            </a:r>
            <a:r>
              <a:rPr kumimoji="1" lang="ja-JP" altLang="en-US" dirty="0" smtClean="0"/>
              <a:t>条</a:t>
            </a:r>
            <a:r>
              <a:rPr kumimoji="1" lang="en-US" altLang="ja-JP" dirty="0" smtClean="0"/>
              <a:t>2</a:t>
            </a:r>
            <a:r>
              <a:rPr kumimoji="1" lang="ja-JP" altLang="en-US" dirty="0" smtClean="0"/>
              <a:t>項，および，■</a:t>
            </a:r>
            <a:endParaRPr kumimoji="1" lang="en-US" altLang="ja-JP" dirty="0" smtClean="0"/>
          </a:p>
          <a:p>
            <a:r>
              <a:rPr kumimoji="1" lang="ja-JP" altLang="en-US" dirty="0" smtClean="0"/>
              <a:t>★改正案の</a:t>
            </a:r>
            <a:r>
              <a:rPr kumimoji="1" lang="en-US" altLang="ja-JP" dirty="0" smtClean="0"/>
              <a:t>469</a:t>
            </a:r>
            <a:r>
              <a:rPr kumimoji="1" lang="ja-JP" altLang="en-US" dirty="0" smtClean="0"/>
              <a:t>条ですね。</a:t>
            </a:r>
            <a:endParaRPr kumimoji="1" lang="en-US" altLang="ja-JP" dirty="0" smtClean="0"/>
          </a:p>
          <a:p>
            <a:r>
              <a:rPr kumimoji="1" lang="ja-JP" altLang="en-US" dirty="0" smtClean="0"/>
              <a:t>■では，第</a:t>
            </a:r>
            <a:r>
              <a:rPr kumimoji="1" lang="en-US" altLang="ja-JP" dirty="0" smtClean="0"/>
              <a:t>1</a:t>
            </a:r>
            <a:r>
              <a:rPr kumimoji="1" lang="ja-JP" altLang="en-US" dirty="0" smtClean="0"/>
              <a:t>類型を図示します。補助線をどこに入れるかに着目して見てください。</a:t>
            </a:r>
            <a:endParaRPr kumimoji="1" lang="en-US" altLang="ja-JP" dirty="0" smtClean="0"/>
          </a:p>
          <a:p>
            <a:r>
              <a:rPr kumimoji="1" lang="ja-JP" altLang="en-US" dirty="0" smtClean="0"/>
              <a:t>★債権の譲り受け人</a:t>
            </a:r>
            <a:r>
              <a:rPr kumimoji="1" lang="en-US" altLang="ja-JP" dirty="0" smtClean="0"/>
              <a:t>C</a:t>
            </a:r>
            <a:r>
              <a:rPr kumimoji="1" lang="ja-JP" altLang="en-US" dirty="0" smtClean="0"/>
              <a:t>が債務者</a:t>
            </a:r>
            <a:r>
              <a:rPr kumimoji="1" lang="en-US" altLang="ja-JP" dirty="0" smtClean="0"/>
              <a:t>A</a:t>
            </a:r>
            <a:r>
              <a:rPr kumimoji="1" lang="ja-JP" altLang="en-US" dirty="0" smtClean="0"/>
              <a:t>に債権の履行を請求してきた場合，</a:t>
            </a:r>
            <a:endParaRPr kumimoji="1" lang="en-US" altLang="ja-JP" dirty="0" smtClean="0"/>
          </a:p>
          <a:p>
            <a:r>
              <a:rPr kumimoji="1" lang="ja-JP" altLang="en-US" dirty="0" smtClean="0"/>
              <a:t>■債務者</a:t>
            </a:r>
            <a:r>
              <a:rPr kumimoji="1" lang="en-US" altLang="ja-JP" dirty="0" smtClean="0"/>
              <a:t>A</a:t>
            </a:r>
            <a:r>
              <a:rPr kumimoji="1" lang="ja-JP" altLang="en-US" dirty="0" smtClean="0"/>
              <a:t>は，債権譲渡人に対して有していた債権をもってソウサイし，債権の譲り渡し人に対抗することができます。</a:t>
            </a:r>
            <a:endParaRPr kumimoji="1" lang="en-US" altLang="ja-JP" dirty="0" smtClean="0"/>
          </a:p>
          <a:p>
            <a:r>
              <a:rPr kumimoji="1" lang="ja-JP" altLang="en-US" dirty="0" smtClean="0"/>
              <a:t>■この第</a:t>
            </a:r>
            <a:r>
              <a:rPr kumimoji="1" lang="en-US" altLang="ja-JP" dirty="0" smtClean="0"/>
              <a:t>1</a:t>
            </a:r>
            <a:r>
              <a:rPr kumimoji="1" lang="ja-JP" altLang="en-US" dirty="0" smtClean="0"/>
              <a:t>類型の場合，二当事者間ソウサイをヒントにして理解するとすれば，どのような補助線を引くとよいのでしょうか？■</a:t>
            </a:r>
            <a:endParaRPr kumimoji="1" lang="en-US" altLang="ja-JP" dirty="0" smtClean="0"/>
          </a:p>
          <a:p>
            <a:r>
              <a:rPr kumimoji="1" lang="ja-JP" altLang="en-US" dirty="0" smtClean="0"/>
              <a:t>★債権の譲り受け人</a:t>
            </a:r>
            <a:r>
              <a:rPr kumimoji="1" lang="en-US" altLang="ja-JP" dirty="0" smtClean="0"/>
              <a:t>C</a:t>
            </a:r>
            <a:r>
              <a:rPr kumimoji="1" lang="ja-JP" altLang="en-US" dirty="0" smtClean="0"/>
              <a:t>の</a:t>
            </a:r>
            <a:r>
              <a:rPr kumimoji="1" lang="en-US" altLang="ja-JP" dirty="0" smtClean="0"/>
              <a:t>A</a:t>
            </a:r>
            <a:r>
              <a:rPr kumimoji="1" lang="ja-JP" altLang="en-US" dirty="0" smtClean="0"/>
              <a:t>に対する債権は，実は，譲渡前は，債権の譲渡人</a:t>
            </a:r>
            <a:r>
              <a:rPr kumimoji="1" lang="en-US" altLang="ja-JP" dirty="0" smtClean="0"/>
              <a:t>B</a:t>
            </a:r>
            <a:r>
              <a:rPr kumimoji="1" lang="ja-JP" altLang="en-US" dirty="0" smtClean="0"/>
              <a:t>の</a:t>
            </a:r>
            <a:r>
              <a:rPr kumimoji="1" lang="en-US" altLang="ja-JP" dirty="0" smtClean="0"/>
              <a:t>A</a:t>
            </a:r>
            <a:r>
              <a:rPr kumimoji="1" lang="ja-JP" altLang="en-US" dirty="0" smtClean="0"/>
              <a:t>に対する債権だったのですから，補助線として，以前の債権を点線の矢印で表現するとよいのですね。</a:t>
            </a:r>
            <a:endParaRPr kumimoji="1" lang="en-US" altLang="ja-JP" dirty="0" smtClean="0"/>
          </a:p>
          <a:p>
            <a:r>
              <a:rPr kumimoji="1" lang="ja-JP" altLang="en-US" dirty="0" smtClean="0"/>
              <a:t>■そうすると，</a:t>
            </a:r>
            <a:r>
              <a:rPr kumimoji="1" lang="en-US" altLang="ja-JP" dirty="0" smtClean="0"/>
              <a:t>C</a:t>
            </a:r>
            <a:r>
              <a:rPr kumimoji="1" lang="ja-JP" altLang="en-US" dirty="0" smtClean="0"/>
              <a:t>→</a:t>
            </a:r>
            <a:r>
              <a:rPr kumimoji="1" lang="en-US" altLang="ja-JP" dirty="0" smtClean="0"/>
              <a:t>A</a:t>
            </a:r>
            <a:r>
              <a:rPr kumimoji="1" lang="ja-JP" altLang="en-US" dirty="0" smtClean="0"/>
              <a:t>の債権がもともとは，</a:t>
            </a:r>
            <a:r>
              <a:rPr kumimoji="1" lang="en-US" altLang="ja-JP" dirty="0" smtClean="0"/>
              <a:t>B</a:t>
            </a:r>
            <a:r>
              <a:rPr kumimoji="1" lang="ja-JP" altLang="en-US" dirty="0" smtClean="0"/>
              <a:t>→</a:t>
            </a:r>
            <a:r>
              <a:rPr kumimoji="1" lang="en-US" altLang="ja-JP" dirty="0" smtClean="0"/>
              <a:t>A</a:t>
            </a:r>
            <a:r>
              <a:rPr kumimoji="1" lang="ja-JP" altLang="en-US" dirty="0" smtClean="0"/>
              <a:t>の債権だったので，そこで，ソウサイ適状などの，ソウサイに対する合理的な期待が存在すれば，■</a:t>
            </a:r>
            <a:endParaRPr kumimoji="1" lang="en-US" altLang="ja-JP" dirty="0" smtClean="0"/>
          </a:p>
          <a:p>
            <a:r>
              <a:rPr kumimoji="1" lang="ja-JP" altLang="en-US" dirty="0" smtClean="0"/>
              <a:t>★そのソウサイをもって，</a:t>
            </a:r>
            <a:r>
              <a:rPr kumimoji="1" lang="en-US" altLang="ja-JP" dirty="0" smtClean="0"/>
              <a:t>C</a:t>
            </a:r>
            <a:r>
              <a:rPr kumimoji="1" lang="ja-JP" altLang="en-US" dirty="0" smtClean="0"/>
              <a:t>に対抗できるというわけでしたね。</a:t>
            </a:r>
            <a:endParaRPr kumimoji="1" lang="en-US" altLang="ja-JP" dirty="0" smtClean="0"/>
          </a:p>
          <a:p>
            <a:r>
              <a:rPr kumimoji="1" lang="ja-JP" altLang="en-US" dirty="0" smtClean="0"/>
              <a:t>■</a:t>
            </a:r>
            <a:endParaRPr kumimoji="1" lang="en-US" altLang="ja-JP" dirty="0" smtClean="0"/>
          </a:p>
          <a:p>
            <a:r>
              <a:rPr kumimoji="1" lang="ja-JP" altLang="en-US" dirty="0" smtClean="0"/>
              <a:t>★つぎの第</a:t>
            </a:r>
            <a:r>
              <a:rPr kumimoji="1" lang="en-US" altLang="ja-JP" dirty="0" smtClean="0"/>
              <a:t>2</a:t>
            </a:r>
            <a:r>
              <a:rPr kumimoji="1" lang="ja-JP" altLang="en-US" dirty="0" smtClean="0"/>
              <a:t>類型は，明文の規定が欠けていますが，学説が認めている保証人ソウサイ型ですね。もちろん，この応用形としての，連帯債務者ソウサイ型といってもかまいません。</a:t>
            </a:r>
          </a:p>
          <a:p>
            <a:r>
              <a:rPr kumimoji="1" lang="ja-JP" altLang="en-US" dirty="0" smtClean="0"/>
              <a:t>■現行法の何条と改正案の何条がこの第</a:t>
            </a:r>
            <a:r>
              <a:rPr kumimoji="1" lang="en-US" altLang="ja-JP" dirty="0" smtClean="0"/>
              <a:t>2</a:t>
            </a:r>
            <a:r>
              <a:rPr kumimoji="1" lang="ja-JP" altLang="en-US" dirty="0" smtClean="0"/>
              <a:t>類型に該当しますか？条文を列挙してみてください。</a:t>
            </a:r>
          </a:p>
          <a:p>
            <a:r>
              <a:rPr kumimoji="1" lang="ja-JP" altLang="en-US" dirty="0" smtClean="0"/>
              <a:t>★民法</a:t>
            </a:r>
            <a:r>
              <a:rPr kumimoji="1" lang="en-US" altLang="ja-JP" dirty="0" smtClean="0"/>
              <a:t>457</a:t>
            </a:r>
            <a:r>
              <a:rPr kumimoji="1" lang="ja-JP" altLang="en-US" dirty="0" smtClean="0"/>
              <a:t>条</a:t>
            </a:r>
            <a:r>
              <a:rPr kumimoji="1" lang="en-US" altLang="ja-JP" dirty="0" smtClean="0"/>
              <a:t>2</a:t>
            </a:r>
            <a:r>
              <a:rPr kumimoji="1" lang="ja-JP" altLang="en-US" dirty="0" smtClean="0"/>
              <a:t>項（保証人の自己の債権によるソウサイ），および，■</a:t>
            </a:r>
            <a:endParaRPr kumimoji="1" lang="en-US" altLang="ja-JP" dirty="0" smtClean="0"/>
          </a:p>
          <a:p>
            <a:r>
              <a:rPr kumimoji="1" lang="ja-JP" altLang="en-US" dirty="0" smtClean="0"/>
              <a:t>★民法</a:t>
            </a:r>
            <a:r>
              <a:rPr kumimoji="1" lang="en-US" altLang="ja-JP" dirty="0" smtClean="0"/>
              <a:t>436</a:t>
            </a:r>
            <a:r>
              <a:rPr kumimoji="1" lang="ja-JP" altLang="en-US" dirty="0" smtClean="0"/>
              <a:t>条（連帯債務者の一人の債権によるソウサイ）ですね。</a:t>
            </a:r>
          </a:p>
          <a:p>
            <a:r>
              <a:rPr kumimoji="1" lang="ja-JP" altLang="en-US" dirty="0" smtClean="0"/>
              <a:t>■では，第</a:t>
            </a:r>
            <a:r>
              <a:rPr kumimoji="1" lang="en-US" altLang="ja-JP" dirty="0" smtClean="0"/>
              <a:t>2</a:t>
            </a:r>
            <a:r>
              <a:rPr kumimoji="1" lang="ja-JP" altLang="en-US" dirty="0" smtClean="0"/>
              <a:t>類型を図示します。補助線をどこに入れるかに着目して見てください。</a:t>
            </a:r>
          </a:p>
          <a:p>
            <a:r>
              <a:rPr kumimoji="1" lang="ja-JP" altLang="en-US" dirty="0" smtClean="0"/>
              <a:t>★</a:t>
            </a:r>
            <a:r>
              <a:rPr kumimoji="1" lang="en-US" altLang="ja-JP" dirty="0" smtClean="0"/>
              <a:t>A</a:t>
            </a:r>
            <a:r>
              <a:rPr kumimoji="1" lang="ja-JP" altLang="en-US" dirty="0" err="1" smtClean="0"/>
              <a:t>が保</a:t>
            </a:r>
            <a:r>
              <a:rPr kumimoji="1" lang="ja-JP" altLang="en-US" dirty="0" smtClean="0"/>
              <a:t>証人であり，債権者</a:t>
            </a:r>
            <a:r>
              <a:rPr kumimoji="1" lang="en-US" altLang="ja-JP" dirty="0" smtClean="0"/>
              <a:t>B</a:t>
            </a:r>
            <a:r>
              <a:rPr kumimoji="1" lang="ja-JP" altLang="en-US" dirty="0" smtClean="0"/>
              <a:t>の債務者</a:t>
            </a:r>
            <a:r>
              <a:rPr kumimoji="1" lang="en-US" altLang="ja-JP" dirty="0" smtClean="0"/>
              <a:t>C</a:t>
            </a:r>
            <a:r>
              <a:rPr kumimoji="1" lang="ja-JP" altLang="en-US" dirty="0" smtClean="0"/>
              <a:t>の債権について，保証していたとします。</a:t>
            </a:r>
          </a:p>
          <a:p>
            <a:r>
              <a:rPr kumimoji="1" lang="ja-JP" altLang="en-US" dirty="0" smtClean="0"/>
              <a:t>■債権者</a:t>
            </a:r>
            <a:r>
              <a:rPr kumimoji="1" lang="en-US" altLang="ja-JP" dirty="0" smtClean="0"/>
              <a:t>B</a:t>
            </a:r>
            <a:r>
              <a:rPr kumimoji="1" lang="ja-JP" altLang="en-US" dirty="0" err="1" smtClean="0"/>
              <a:t>が保</a:t>
            </a:r>
            <a:r>
              <a:rPr kumimoji="1" lang="ja-JP" altLang="en-US" dirty="0" smtClean="0"/>
              <a:t>証人</a:t>
            </a:r>
            <a:r>
              <a:rPr kumimoji="1" lang="en-US" altLang="ja-JP" dirty="0" smtClean="0"/>
              <a:t>A</a:t>
            </a:r>
            <a:r>
              <a:rPr kumimoji="1" lang="ja-JP" altLang="en-US" dirty="0" smtClean="0"/>
              <a:t>に債務の履行を求めてきた場合，保証人</a:t>
            </a:r>
            <a:r>
              <a:rPr kumimoji="1" lang="en-US" altLang="ja-JP" dirty="0" smtClean="0"/>
              <a:t>A</a:t>
            </a:r>
            <a:r>
              <a:rPr kumimoji="1" lang="ja-JP" altLang="en-US" dirty="0" smtClean="0"/>
              <a:t>は，自己が債権者</a:t>
            </a:r>
            <a:r>
              <a:rPr kumimoji="1" lang="en-US" altLang="ja-JP" dirty="0" smtClean="0"/>
              <a:t>B</a:t>
            </a:r>
            <a:r>
              <a:rPr kumimoji="1" lang="ja-JP" altLang="en-US" dirty="0" smtClean="0"/>
              <a:t>に対して有している債権を自働債権とし，債権者</a:t>
            </a:r>
            <a:r>
              <a:rPr kumimoji="1" lang="en-US" altLang="ja-JP" dirty="0" smtClean="0"/>
              <a:t>B</a:t>
            </a:r>
            <a:r>
              <a:rPr kumimoji="1" lang="ja-JP" altLang="en-US" dirty="0" smtClean="0"/>
              <a:t>の債務者</a:t>
            </a:r>
            <a:r>
              <a:rPr kumimoji="1" lang="en-US" altLang="ja-JP" dirty="0" smtClean="0"/>
              <a:t>C</a:t>
            </a:r>
            <a:r>
              <a:rPr kumimoji="1" lang="ja-JP" altLang="en-US" dirty="0" smtClean="0"/>
              <a:t>に対する債権をジュドウ債権としてソウサイし，債権者</a:t>
            </a:r>
            <a:r>
              <a:rPr kumimoji="1" lang="en-US" altLang="ja-JP" dirty="0" smtClean="0"/>
              <a:t>A</a:t>
            </a:r>
            <a:r>
              <a:rPr kumimoji="1" lang="ja-JP" altLang="en-US" dirty="0" smtClean="0"/>
              <a:t>に対抗することができます。</a:t>
            </a:r>
          </a:p>
          <a:p>
            <a:r>
              <a:rPr kumimoji="1" lang="ja-JP" altLang="en-US" dirty="0" smtClean="0"/>
              <a:t>■この第</a:t>
            </a:r>
            <a:r>
              <a:rPr kumimoji="1" lang="en-US" altLang="ja-JP" dirty="0" smtClean="0"/>
              <a:t>2</a:t>
            </a:r>
            <a:r>
              <a:rPr kumimoji="1" lang="ja-JP" altLang="en-US" dirty="0" smtClean="0"/>
              <a:t>類型の場合，二当事者間ソウサイをヒントにして理解するとすれば，どのような補助線を引くとよいのでしょうか。■</a:t>
            </a:r>
            <a:endParaRPr kumimoji="1" lang="en-US" altLang="ja-JP" dirty="0" smtClean="0"/>
          </a:p>
          <a:p>
            <a:r>
              <a:rPr kumimoji="1" lang="ja-JP" altLang="en-US" dirty="0" smtClean="0"/>
              <a:t>★補助線として，債権者</a:t>
            </a:r>
            <a:r>
              <a:rPr kumimoji="1" lang="en-US" altLang="ja-JP" dirty="0" smtClean="0"/>
              <a:t>B</a:t>
            </a:r>
            <a:r>
              <a:rPr kumimoji="1" lang="ja-JP" altLang="en-US" dirty="0" smtClean="0"/>
              <a:t>の</a:t>
            </a:r>
            <a:r>
              <a:rPr kumimoji="1" lang="en-US" altLang="ja-JP" dirty="0" smtClean="0"/>
              <a:t>A</a:t>
            </a:r>
            <a:r>
              <a:rPr kumimoji="1" lang="ja-JP" altLang="en-US" dirty="0" smtClean="0"/>
              <a:t>に対する履行請求を補助線の矢印で表現するとよいのですね。■</a:t>
            </a:r>
          </a:p>
          <a:p>
            <a:r>
              <a:rPr kumimoji="1" lang="ja-JP" altLang="en-US" dirty="0" smtClean="0"/>
              <a:t>★そうすると，問題が形式的には，二者間ソウサイとして理解できるけれども，</a:t>
            </a:r>
            <a:r>
              <a:rPr kumimoji="1" lang="en-US" altLang="ja-JP" dirty="0" smtClean="0"/>
              <a:t>B</a:t>
            </a:r>
            <a:r>
              <a:rPr kumimoji="1" lang="ja-JP" altLang="en-US" dirty="0" smtClean="0"/>
              <a:t>から</a:t>
            </a:r>
            <a:r>
              <a:rPr kumimoji="1" lang="en-US" altLang="ja-JP" dirty="0" smtClean="0"/>
              <a:t>A</a:t>
            </a:r>
            <a:r>
              <a:rPr kumimoji="1" lang="ja-JP" altLang="en-US" dirty="0" smtClean="0"/>
              <a:t>に向けられているように見えるジュドウ債権をよく観察してみると，それは，実は，債権者</a:t>
            </a:r>
            <a:r>
              <a:rPr kumimoji="1" lang="en-US" altLang="ja-JP" dirty="0" smtClean="0"/>
              <a:t>B</a:t>
            </a:r>
            <a:r>
              <a:rPr kumimoji="1" lang="ja-JP" altLang="en-US" dirty="0" smtClean="0"/>
              <a:t>の債務者</a:t>
            </a:r>
            <a:r>
              <a:rPr kumimoji="1" lang="en-US" altLang="ja-JP" dirty="0" smtClean="0"/>
              <a:t>C</a:t>
            </a:r>
            <a:r>
              <a:rPr kumimoji="1" lang="ja-JP" altLang="en-US" dirty="0" smtClean="0"/>
              <a:t>に対する債権であるので，その実質は，三者間ソウサイであることが理解できるというわけでしたね。</a:t>
            </a:r>
            <a:endParaRPr kumimoji="1" lang="en-US" altLang="ja-JP" dirty="0" smtClean="0"/>
          </a:p>
          <a:p>
            <a:r>
              <a:rPr kumimoji="1" lang="ja-JP" altLang="en-US" dirty="0" smtClean="0"/>
              <a:t>■</a:t>
            </a:r>
          </a:p>
          <a:p>
            <a:r>
              <a:rPr kumimoji="1" lang="ja-JP" altLang="en-US" dirty="0" smtClean="0"/>
              <a:t>★最後の第</a:t>
            </a:r>
            <a:r>
              <a:rPr kumimoji="1" lang="en-US" altLang="ja-JP" dirty="0" smtClean="0"/>
              <a:t>3</a:t>
            </a:r>
            <a:r>
              <a:rPr kumimoji="1" lang="ja-JP" altLang="en-US" dirty="0" smtClean="0"/>
              <a:t>類型は，形式的な規定はあるけれども，実質的な規定には，ソウサイという用語が使われていない錯誤弁済ソウサイ型ですね。もちろん，形式的な条文を使って，保証人ソウサイ援用型といってもかまいません。</a:t>
            </a:r>
          </a:p>
          <a:p>
            <a:r>
              <a:rPr kumimoji="1" lang="ja-JP" altLang="en-US" dirty="0" smtClean="0"/>
              <a:t>■現行法の何条と改正案の何条がこの第</a:t>
            </a:r>
            <a:r>
              <a:rPr kumimoji="1" lang="en-US" altLang="ja-JP" dirty="0" smtClean="0"/>
              <a:t>3</a:t>
            </a:r>
            <a:r>
              <a:rPr kumimoji="1" lang="ja-JP" altLang="en-US" dirty="0" smtClean="0"/>
              <a:t>類型に該当しますか？条文を列挙してみてください。</a:t>
            </a:r>
          </a:p>
          <a:p>
            <a:r>
              <a:rPr kumimoji="1" lang="ja-JP" altLang="en-US" dirty="0" smtClean="0"/>
              <a:t>★民法</a:t>
            </a:r>
            <a:r>
              <a:rPr kumimoji="1" lang="en-US" altLang="ja-JP" dirty="0" smtClean="0"/>
              <a:t>457</a:t>
            </a:r>
            <a:r>
              <a:rPr kumimoji="1" lang="ja-JP" altLang="en-US" dirty="0" smtClean="0"/>
              <a:t>条</a:t>
            </a:r>
            <a:r>
              <a:rPr kumimoji="1" lang="en-US" altLang="ja-JP" dirty="0" smtClean="0"/>
              <a:t>2</a:t>
            </a:r>
            <a:r>
              <a:rPr kumimoji="1" lang="ja-JP" altLang="en-US" dirty="0" smtClean="0"/>
              <a:t>項（債務者の債権によるソウサイの援用），および，■</a:t>
            </a:r>
          </a:p>
          <a:p>
            <a:r>
              <a:rPr kumimoji="1" lang="ja-JP" altLang="en-US" dirty="0" smtClean="0"/>
              <a:t>★民法</a:t>
            </a:r>
            <a:r>
              <a:rPr kumimoji="1" lang="en-US" altLang="ja-JP" dirty="0" smtClean="0"/>
              <a:t>479</a:t>
            </a:r>
            <a:r>
              <a:rPr kumimoji="1" lang="ja-JP" altLang="en-US" dirty="0" smtClean="0"/>
              <a:t>条（受領する権限のない者に対する弁済）ですね。</a:t>
            </a:r>
          </a:p>
          <a:p>
            <a:r>
              <a:rPr kumimoji="1" lang="ja-JP" altLang="en-US" dirty="0" smtClean="0"/>
              <a:t>■では，第</a:t>
            </a:r>
            <a:r>
              <a:rPr kumimoji="1" lang="en-US" altLang="ja-JP" dirty="0" smtClean="0"/>
              <a:t>3</a:t>
            </a:r>
            <a:r>
              <a:rPr kumimoji="1" lang="ja-JP" altLang="en-US" dirty="0" smtClean="0"/>
              <a:t>類型を図示します。補助線をどこに入れるかに着目して見てください。</a:t>
            </a:r>
          </a:p>
          <a:p>
            <a:r>
              <a:rPr kumimoji="1" lang="ja-JP" altLang="en-US" dirty="0" smtClean="0"/>
              <a:t>★</a:t>
            </a:r>
            <a:r>
              <a:rPr kumimoji="1" lang="en-US" altLang="ja-JP" dirty="0" smtClean="0"/>
              <a:t>B</a:t>
            </a:r>
            <a:r>
              <a:rPr kumimoji="1" lang="ja-JP" altLang="en-US" dirty="0" smtClean="0"/>
              <a:t>が債権者であり，</a:t>
            </a:r>
            <a:r>
              <a:rPr kumimoji="1" lang="en-US" altLang="ja-JP" dirty="0" smtClean="0"/>
              <a:t>C</a:t>
            </a:r>
            <a:r>
              <a:rPr kumimoji="1" lang="ja-JP" altLang="en-US" dirty="0" smtClean="0"/>
              <a:t>がその債務者ですが，</a:t>
            </a:r>
            <a:r>
              <a:rPr kumimoji="1" lang="en-US" altLang="ja-JP" dirty="0" smtClean="0"/>
              <a:t>C</a:t>
            </a:r>
            <a:r>
              <a:rPr kumimoji="1" lang="ja-JP" altLang="en-US" dirty="0" smtClean="0"/>
              <a:t>が債権者を間違えて，第三者である</a:t>
            </a:r>
            <a:r>
              <a:rPr kumimoji="1" lang="en-US" altLang="ja-JP" dirty="0" smtClean="0"/>
              <a:t>A</a:t>
            </a:r>
            <a:r>
              <a:rPr kumimoji="1" lang="ja-JP" altLang="en-US" dirty="0" smtClean="0"/>
              <a:t>に対して錯誤弁済をしたとします。</a:t>
            </a:r>
          </a:p>
          <a:p>
            <a:r>
              <a:rPr kumimoji="1" lang="ja-JP" altLang="en-US" dirty="0" smtClean="0"/>
              <a:t>■錯誤弁済なので，</a:t>
            </a:r>
            <a:r>
              <a:rPr kumimoji="1" lang="en-US" altLang="ja-JP" dirty="0" smtClean="0"/>
              <a:t>C</a:t>
            </a:r>
            <a:r>
              <a:rPr kumimoji="1" lang="ja-JP" altLang="en-US" dirty="0" smtClean="0"/>
              <a:t>は，弁済は無効であるとして，不当利得に基づく返還債権を有しています。この場合に，第三者</a:t>
            </a:r>
            <a:r>
              <a:rPr kumimoji="1" lang="en-US" altLang="ja-JP" dirty="0" smtClean="0"/>
              <a:t>A</a:t>
            </a:r>
            <a:r>
              <a:rPr kumimoji="1" lang="ja-JP" altLang="en-US" dirty="0" smtClean="0"/>
              <a:t>の弁済によって</a:t>
            </a:r>
            <a:r>
              <a:rPr kumimoji="1" lang="en-US" altLang="ja-JP" dirty="0" smtClean="0"/>
              <a:t>B</a:t>
            </a:r>
            <a:r>
              <a:rPr kumimoji="1" lang="ja-JP" altLang="en-US" dirty="0" smtClean="0"/>
              <a:t>が利益を得ている場合には，第三者</a:t>
            </a:r>
            <a:r>
              <a:rPr kumimoji="1" lang="en-US" altLang="ja-JP" dirty="0" smtClean="0"/>
              <a:t>A</a:t>
            </a:r>
            <a:r>
              <a:rPr kumimoji="1" lang="ja-JP" altLang="en-US" dirty="0" smtClean="0"/>
              <a:t>は，債権者</a:t>
            </a:r>
            <a:r>
              <a:rPr kumimoji="1" lang="en-US" altLang="ja-JP" dirty="0" smtClean="0"/>
              <a:t>B</a:t>
            </a:r>
            <a:r>
              <a:rPr kumimoji="1" lang="ja-JP" altLang="en-US" dirty="0" smtClean="0"/>
              <a:t>の債務者</a:t>
            </a:r>
            <a:r>
              <a:rPr kumimoji="1" lang="en-US" altLang="ja-JP" dirty="0" smtClean="0"/>
              <a:t>C</a:t>
            </a:r>
            <a:r>
              <a:rPr kumimoji="1" lang="ja-JP" altLang="en-US" dirty="0" smtClean="0"/>
              <a:t>に対する債権を自働債権とし，債務者</a:t>
            </a:r>
            <a:r>
              <a:rPr kumimoji="1" lang="en-US" altLang="ja-JP" dirty="0" smtClean="0"/>
              <a:t>C</a:t>
            </a:r>
            <a:r>
              <a:rPr kumimoji="1" lang="ja-JP" altLang="en-US" dirty="0" smtClean="0"/>
              <a:t>の第三者</a:t>
            </a:r>
            <a:r>
              <a:rPr kumimoji="1" lang="en-US" altLang="ja-JP" dirty="0" smtClean="0"/>
              <a:t>A</a:t>
            </a:r>
            <a:r>
              <a:rPr kumimoji="1" lang="ja-JP" altLang="en-US" dirty="0" smtClean="0"/>
              <a:t>に対する不当利得返還請求権をジュドウ債権としてソウサイし，債務者</a:t>
            </a:r>
            <a:r>
              <a:rPr kumimoji="1" lang="en-US" altLang="ja-JP" dirty="0" smtClean="0"/>
              <a:t>C</a:t>
            </a:r>
            <a:r>
              <a:rPr kumimoji="1" lang="ja-JP" altLang="en-US" dirty="0" smtClean="0"/>
              <a:t>に対抗することができます。</a:t>
            </a:r>
          </a:p>
          <a:p>
            <a:r>
              <a:rPr kumimoji="1" lang="ja-JP" altLang="en-US" dirty="0" smtClean="0"/>
              <a:t>■この第</a:t>
            </a:r>
            <a:r>
              <a:rPr kumimoji="1" lang="en-US" altLang="ja-JP" dirty="0" smtClean="0"/>
              <a:t>3</a:t>
            </a:r>
            <a:r>
              <a:rPr kumimoji="1" lang="ja-JP" altLang="en-US" dirty="0" smtClean="0"/>
              <a:t>類型の場合，二当事者間ソウサイをヒントにして理解するとすれば，どのような補助線を引くとよいのでしょうか。■</a:t>
            </a:r>
          </a:p>
          <a:p>
            <a:r>
              <a:rPr kumimoji="1" lang="ja-JP" altLang="en-US" dirty="0" smtClean="0"/>
              <a:t>★補助線として，第三者</a:t>
            </a:r>
            <a:r>
              <a:rPr kumimoji="1" lang="en-US" altLang="ja-JP" dirty="0" smtClean="0"/>
              <a:t>A</a:t>
            </a:r>
            <a:r>
              <a:rPr kumimoji="1" lang="ja-JP" altLang="en-US" dirty="0" smtClean="0"/>
              <a:t>から債権者</a:t>
            </a:r>
            <a:r>
              <a:rPr kumimoji="1" lang="en-US" altLang="ja-JP" dirty="0" smtClean="0"/>
              <a:t>B</a:t>
            </a:r>
            <a:r>
              <a:rPr kumimoji="1" lang="ja-JP" altLang="en-US" dirty="0" smtClean="0"/>
              <a:t>利益の移転を補助線の矢印で表現するとよいのですね。■</a:t>
            </a:r>
          </a:p>
          <a:p>
            <a:r>
              <a:rPr kumimoji="1" lang="ja-JP" altLang="en-US" dirty="0" smtClean="0"/>
              <a:t>★そうすると，第三者による弁済と同様に，債権者</a:t>
            </a:r>
            <a:r>
              <a:rPr kumimoji="1" lang="en-US" altLang="ja-JP" dirty="0" smtClean="0"/>
              <a:t>B</a:t>
            </a:r>
            <a:r>
              <a:rPr kumimoji="1" lang="ja-JP" altLang="en-US" dirty="0" smtClean="0"/>
              <a:t>の債務者</a:t>
            </a:r>
            <a:r>
              <a:rPr kumimoji="1" lang="en-US" altLang="ja-JP" dirty="0" smtClean="0"/>
              <a:t>C</a:t>
            </a:r>
            <a:r>
              <a:rPr kumimoji="1" lang="ja-JP" altLang="en-US" dirty="0" smtClean="0"/>
              <a:t>に対する債権が移転するので，</a:t>
            </a:r>
            <a:r>
              <a:rPr kumimoji="1" lang="en-US" altLang="ja-JP" dirty="0" smtClean="0"/>
              <a:t>A</a:t>
            </a:r>
            <a:r>
              <a:rPr kumimoji="1" lang="ja-JP" altLang="en-US" dirty="0" smtClean="0"/>
              <a:t>・</a:t>
            </a:r>
            <a:r>
              <a:rPr kumimoji="1" lang="en-US" altLang="ja-JP" dirty="0" smtClean="0"/>
              <a:t>C</a:t>
            </a:r>
            <a:r>
              <a:rPr kumimoji="1" lang="ja-JP" altLang="en-US" dirty="0" smtClean="0"/>
              <a:t>間のソウサイの問題として理解できるけれども，■</a:t>
            </a:r>
            <a:endParaRPr kumimoji="1" lang="en-US" altLang="ja-JP" dirty="0" smtClean="0"/>
          </a:p>
          <a:p>
            <a:r>
              <a:rPr kumimoji="1" lang="ja-JP" altLang="en-US" dirty="0" smtClean="0"/>
              <a:t>★その実質は，三者間ソウサイであることが理解できるというわけでしたね。</a:t>
            </a:r>
            <a:endParaRPr kumimoji="1" lang="en-US" altLang="ja-JP" dirty="0" smtClean="0"/>
          </a:p>
          <a:p>
            <a:r>
              <a:rPr kumimoji="1" lang="ja-JP" altLang="en-US" dirty="0" smtClean="0"/>
              <a:t>■以上で，三者間ソウサイのまとめとします。</a:t>
            </a:r>
            <a:endParaRPr kumimoji="1" lang="en-US" altLang="ja-JP" dirty="0" smtClean="0"/>
          </a:p>
          <a:p>
            <a:r>
              <a:rPr kumimoji="1" lang="ja-JP" altLang="en-US" dirty="0" smtClean="0"/>
              <a:t>■一度で理解できなければ，このページや，個別の類型のページに戻って，繰り返しビデオを見ると，理解が深まるでしょう。</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13</a:t>
            </a:fld>
            <a:endParaRPr kumimoji="1" lang="ja-JP" altLang="en-US"/>
          </a:p>
        </p:txBody>
      </p:sp>
    </p:spTree>
    <p:extLst>
      <p:ext uri="{BB962C8B-B14F-4D97-AF65-F5344CB8AC3E}">
        <p14:creationId xmlns:p14="http://schemas.microsoft.com/office/powerpoint/2010/main" val="3409342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三者間ソウサイの復習です。</a:t>
            </a:r>
            <a:endParaRPr kumimoji="1" lang="en-US" altLang="ja-JP" dirty="0" smtClean="0"/>
          </a:p>
          <a:p>
            <a:r>
              <a:rPr kumimoji="1" lang="ja-JP" altLang="en-US" dirty="0" smtClean="0"/>
              <a:t>■それぞれの類型に対応する条文は何か，三者間ソウサイを理解するための補助線を自分で入れることができるかどうか，</a:t>
            </a:r>
            <a:endParaRPr kumimoji="1" lang="en-US" altLang="ja-JP" dirty="0" smtClean="0"/>
          </a:p>
          <a:p>
            <a:r>
              <a:rPr kumimoji="1" lang="ja-JP" altLang="en-US" dirty="0" smtClean="0"/>
              <a:t>■全ての類型を理解できたかどうか，チェックして見ましょう。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14</a:t>
            </a:fld>
            <a:endParaRPr kumimoji="1" lang="ja-JP" altLang="en-US"/>
          </a:p>
        </p:txBody>
      </p:sp>
    </p:spTree>
    <p:extLst>
      <p:ext uri="{BB962C8B-B14F-4D97-AF65-F5344CB8AC3E}">
        <p14:creationId xmlns:p14="http://schemas.microsoft.com/office/powerpoint/2010/main" val="1369252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二者間ソウサイ</a:t>
            </a:r>
            <a:r>
              <a:rPr kumimoji="1" lang="ja-JP" altLang="en-US" dirty="0" smtClean="0"/>
              <a:t>，▲三者間</a:t>
            </a:r>
            <a:r>
              <a:rPr kumimoji="1" lang="ja-JP" altLang="en-US" dirty="0" smtClean="0"/>
              <a:t>ソウサイの学習を終えたので，つぎに，多角当事者間ソウサイ，すなわち，マルチラテラル・ネッティングについて学習を進めることにしましょう。</a:t>
            </a:r>
            <a:endParaRPr kumimoji="1" lang="en-US" altLang="ja-JP" dirty="0" smtClean="0"/>
          </a:p>
          <a:p>
            <a:r>
              <a:rPr kumimoji="1" lang="ja-JP" altLang="en-US" dirty="0" smtClean="0"/>
              <a:t>■この仕組みが分かると，銀行間で使われて</a:t>
            </a:r>
            <a:r>
              <a:rPr kumimoji="1" lang="ja-JP" altLang="en-US" dirty="0" smtClean="0"/>
              <a:t>いる▲全銀</a:t>
            </a:r>
            <a:r>
              <a:rPr kumimoji="1" lang="ja-JP" altLang="en-US" dirty="0" smtClean="0"/>
              <a:t>ネッティングを理解することができるようになりますので，しっかり理解することにしましょう。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15</a:t>
            </a:fld>
            <a:endParaRPr kumimoji="1" lang="ja-JP" altLang="en-US"/>
          </a:p>
        </p:txBody>
      </p:sp>
    </p:spTree>
    <p:extLst>
      <p:ext uri="{BB962C8B-B14F-4D97-AF65-F5344CB8AC3E}">
        <p14:creationId xmlns:p14="http://schemas.microsoft.com/office/powerpoint/2010/main" val="3157171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マルチラテラル・ネッティングの基本となる，</a:t>
            </a:r>
            <a:r>
              <a:rPr kumimoji="1" lang="en-US" altLang="ja-JP" dirty="0" smtClean="0"/>
              <a:t>CCP</a:t>
            </a:r>
            <a:r>
              <a:rPr kumimoji="1" lang="ja-JP" altLang="en-US" dirty="0" smtClean="0"/>
              <a:t>（セントラル・カウンター・パーティ）を利用して，決済を効率化する方法を説明します。■</a:t>
            </a:r>
            <a:endParaRPr kumimoji="1" lang="en-US" altLang="ja-JP" dirty="0" smtClean="0"/>
          </a:p>
          <a:p>
            <a:r>
              <a:rPr kumimoji="1" lang="ja-JP" altLang="en-US" dirty="0" smtClean="0"/>
              <a:t>★当事者を</a:t>
            </a:r>
            <a:r>
              <a:rPr kumimoji="1" lang="en-US" altLang="ja-JP" dirty="0" smtClean="0"/>
              <a:t>A,</a:t>
            </a:r>
            <a:r>
              <a:rPr kumimoji="1" lang="ja-JP" altLang="en-US" dirty="0" smtClean="0"/>
              <a:t> </a:t>
            </a:r>
            <a:r>
              <a:rPr kumimoji="1" lang="en-US" altLang="ja-JP" dirty="0" smtClean="0"/>
              <a:t>B,</a:t>
            </a:r>
            <a:r>
              <a:rPr kumimoji="1" lang="ja-JP" altLang="en-US" dirty="0" smtClean="0"/>
              <a:t> </a:t>
            </a:r>
            <a:r>
              <a:rPr kumimoji="1" lang="en-US" altLang="ja-JP" dirty="0" smtClean="0"/>
              <a:t>C,</a:t>
            </a:r>
            <a:r>
              <a:rPr kumimoji="1" lang="ja-JP" altLang="en-US" dirty="0" smtClean="0"/>
              <a:t> </a:t>
            </a:r>
            <a:r>
              <a:rPr kumimoji="1" lang="en-US" altLang="ja-JP" dirty="0" smtClean="0"/>
              <a:t>D</a:t>
            </a:r>
            <a:r>
              <a:rPr kumimoji="1" lang="ja-JP" altLang="en-US" dirty="0" smtClean="0"/>
              <a:t> の</a:t>
            </a:r>
            <a:r>
              <a:rPr kumimoji="1" lang="en-US" altLang="ja-JP" dirty="0" smtClean="0"/>
              <a:t>4</a:t>
            </a:r>
            <a:r>
              <a:rPr kumimoji="1" lang="ja-JP" altLang="en-US" dirty="0" smtClean="0"/>
              <a:t>者とし，左の図のように，</a:t>
            </a:r>
            <a:r>
              <a:rPr kumimoji="1" lang="en-US" altLang="ja-JP" dirty="0" smtClean="0"/>
              <a:t>A</a:t>
            </a:r>
            <a:r>
              <a:rPr kumimoji="1" lang="ja-JP" altLang="en-US" dirty="0" smtClean="0"/>
              <a:t>が</a:t>
            </a:r>
            <a:r>
              <a:rPr kumimoji="1" lang="en-US" altLang="ja-JP" dirty="0" smtClean="0"/>
              <a:t>B</a:t>
            </a:r>
            <a:r>
              <a:rPr kumimoji="1" lang="ja-JP" altLang="en-US" dirty="0" smtClean="0"/>
              <a:t>に対して</a:t>
            </a:r>
            <a:r>
              <a:rPr kumimoji="1" lang="en-US" altLang="ja-JP" dirty="0" smtClean="0"/>
              <a:t>10</a:t>
            </a:r>
            <a:r>
              <a:rPr kumimoji="1" lang="ja-JP" altLang="en-US" dirty="0" smtClean="0"/>
              <a:t>万円の債権を有し，反対に</a:t>
            </a:r>
            <a:r>
              <a:rPr kumimoji="1" lang="en-US" altLang="ja-JP" dirty="0" smtClean="0"/>
              <a:t>B</a:t>
            </a:r>
            <a:r>
              <a:rPr kumimoji="1" lang="ja-JP" altLang="en-US" dirty="0" smtClean="0"/>
              <a:t>が</a:t>
            </a:r>
            <a:r>
              <a:rPr kumimoji="1" lang="en-US" altLang="ja-JP" dirty="0" smtClean="0"/>
              <a:t>4</a:t>
            </a:r>
            <a:r>
              <a:rPr kumimoji="1" lang="ja-JP" altLang="en-US" dirty="0" smtClean="0"/>
              <a:t>万円の債権を有するというように，それぞれが，取引によって</a:t>
            </a:r>
            <a:r>
              <a:rPr kumimoji="1" lang="ja-JP" altLang="en-US" dirty="0" smtClean="0"/>
              <a:t>債権と債務</a:t>
            </a:r>
            <a:r>
              <a:rPr kumimoji="1" lang="ja-JP" altLang="en-US" dirty="0" smtClean="0"/>
              <a:t>を有している状態を共通の前提とします。</a:t>
            </a:r>
            <a:endParaRPr kumimoji="1" lang="en-US" altLang="ja-JP" dirty="0" smtClean="0"/>
          </a:p>
          <a:p>
            <a:r>
              <a:rPr kumimoji="1" lang="ja-JP" altLang="en-US" dirty="0" smtClean="0"/>
              <a:t>■この場合について，最初の方法は，■</a:t>
            </a:r>
            <a:endParaRPr kumimoji="1" lang="en-US" altLang="ja-JP" dirty="0" smtClean="0"/>
          </a:p>
          <a:p>
            <a:r>
              <a:rPr kumimoji="1" lang="ja-JP" altLang="en-US" dirty="0" smtClean="0"/>
              <a:t>★まず，二当事者間ソウサイによって債権・債務関係を債権関係だけに整理します。■</a:t>
            </a:r>
            <a:endParaRPr kumimoji="1" lang="en-US" altLang="ja-JP" dirty="0" smtClean="0"/>
          </a:p>
          <a:p>
            <a:r>
              <a:rPr kumimoji="1" lang="ja-JP" altLang="en-US" dirty="0" smtClean="0"/>
              <a:t>★そうすると，各当事者の関係が単純な債権関係に整理されるので，</a:t>
            </a:r>
            <a:endParaRPr kumimoji="1" lang="en-US" altLang="ja-JP" dirty="0" smtClean="0"/>
          </a:p>
          <a:p>
            <a:r>
              <a:rPr kumimoji="1" lang="ja-JP" altLang="en-US" dirty="0" smtClean="0"/>
              <a:t>■つぎに</a:t>
            </a:r>
            <a:r>
              <a:rPr kumimoji="1" lang="en-US" altLang="ja-JP" dirty="0" smtClean="0"/>
              <a:t>CCP</a:t>
            </a:r>
            <a:r>
              <a:rPr kumimoji="1" lang="ja-JP" altLang="en-US" dirty="0" smtClean="0"/>
              <a:t>を利用して，決済問題を解決します。</a:t>
            </a:r>
            <a:endParaRPr kumimoji="1" lang="en-US" altLang="ja-JP" dirty="0" smtClean="0"/>
          </a:p>
          <a:p>
            <a:r>
              <a:rPr kumimoji="1" lang="ja-JP" altLang="en-US" dirty="0" smtClean="0"/>
              <a:t>★</a:t>
            </a:r>
            <a:r>
              <a:rPr kumimoji="1" lang="en-US" altLang="ja-JP" dirty="0" smtClean="0"/>
              <a:t>CCP</a:t>
            </a:r>
            <a:r>
              <a:rPr kumimoji="1" lang="ja-JP" altLang="en-US" dirty="0" smtClean="0"/>
              <a:t>を利用する場合，</a:t>
            </a:r>
            <a:r>
              <a:rPr kumimoji="1" lang="en-US" altLang="ja-JP" dirty="0" smtClean="0"/>
              <a:t>A</a:t>
            </a:r>
            <a:r>
              <a:rPr kumimoji="1" lang="ja-JP" altLang="en-US" dirty="0" smtClean="0"/>
              <a:t>の</a:t>
            </a:r>
            <a:r>
              <a:rPr kumimoji="1" lang="en-US" altLang="ja-JP" dirty="0" smtClean="0"/>
              <a:t>B</a:t>
            </a:r>
            <a:r>
              <a:rPr kumimoji="1" lang="ja-JP" altLang="en-US" dirty="0" smtClean="0"/>
              <a:t>に対する債権は</a:t>
            </a:r>
            <a:r>
              <a:rPr kumimoji="1" lang="ja-JP" altLang="en-US" dirty="0" smtClean="0"/>
              <a:t>，</a:t>
            </a:r>
            <a:endParaRPr kumimoji="1" lang="en-US" altLang="ja-JP" dirty="0" smtClean="0"/>
          </a:p>
          <a:p>
            <a:r>
              <a:rPr kumimoji="1" lang="ja-JP" altLang="en-US" dirty="0" smtClean="0"/>
              <a:t>■</a:t>
            </a:r>
            <a:r>
              <a:rPr kumimoji="1" lang="en-US" altLang="ja-JP" dirty="0" smtClean="0"/>
              <a:t>A</a:t>
            </a:r>
            <a:r>
              <a:rPr kumimoji="1" lang="ja-JP" altLang="en-US" dirty="0" smtClean="0"/>
              <a:t>から</a:t>
            </a:r>
            <a:r>
              <a:rPr kumimoji="1" lang="en-US" altLang="ja-JP" dirty="0" smtClean="0"/>
              <a:t>CCP</a:t>
            </a:r>
            <a:r>
              <a:rPr kumimoji="1" lang="ja-JP" altLang="en-US" dirty="0" err="1" smtClean="0"/>
              <a:t>への</a:t>
            </a:r>
            <a:r>
              <a:rPr kumimoji="1" lang="ja-JP" altLang="en-US" dirty="0" smtClean="0"/>
              <a:t>同額である６万円の債権</a:t>
            </a:r>
            <a:r>
              <a:rPr kumimoji="1" lang="ja-JP" altLang="en-US" dirty="0" smtClean="0"/>
              <a:t>，</a:t>
            </a:r>
            <a:endParaRPr kumimoji="1" lang="en-US" altLang="ja-JP" dirty="0" smtClean="0"/>
          </a:p>
          <a:p>
            <a:r>
              <a:rPr kumimoji="1" lang="ja-JP" altLang="en-US" dirty="0" smtClean="0"/>
              <a:t>■</a:t>
            </a:r>
            <a:r>
              <a:rPr kumimoji="1" lang="en-US" altLang="ja-JP" dirty="0" smtClean="0"/>
              <a:t>CCP</a:t>
            </a:r>
            <a:r>
              <a:rPr kumimoji="1" lang="ja-JP" altLang="en-US" dirty="0" smtClean="0"/>
              <a:t>から</a:t>
            </a:r>
            <a:r>
              <a:rPr kumimoji="1" lang="en-US" altLang="ja-JP" dirty="0" smtClean="0"/>
              <a:t>B</a:t>
            </a:r>
            <a:r>
              <a:rPr kumimoji="1" lang="ja-JP" altLang="en-US" dirty="0" smtClean="0"/>
              <a:t>に対する同額の</a:t>
            </a:r>
            <a:r>
              <a:rPr kumimoji="1" lang="en-US" altLang="ja-JP" dirty="0" smtClean="0"/>
              <a:t>6</a:t>
            </a:r>
            <a:r>
              <a:rPr kumimoji="1" lang="ja-JP" altLang="en-US" dirty="0" smtClean="0"/>
              <a:t>万円債権というように，分解されます。</a:t>
            </a:r>
            <a:endParaRPr kumimoji="1" lang="en-US" altLang="ja-JP" dirty="0" smtClean="0"/>
          </a:p>
          <a:p>
            <a:r>
              <a:rPr kumimoji="1" lang="ja-JP" altLang="en-US" dirty="0" smtClean="0"/>
              <a:t>★同様にして，</a:t>
            </a:r>
            <a:r>
              <a:rPr kumimoji="1" lang="en-US" altLang="ja-JP" dirty="0" smtClean="0"/>
              <a:t>B</a:t>
            </a:r>
            <a:r>
              <a:rPr kumimoji="1" lang="ja-JP" altLang="en-US" dirty="0" smtClean="0"/>
              <a:t>の</a:t>
            </a:r>
            <a:r>
              <a:rPr kumimoji="1" lang="en-US" altLang="ja-JP" dirty="0" smtClean="0"/>
              <a:t>C</a:t>
            </a:r>
            <a:r>
              <a:rPr kumimoji="1" lang="ja-JP" altLang="en-US" dirty="0" smtClean="0"/>
              <a:t>に対する債権についても，■</a:t>
            </a:r>
            <a:endParaRPr kumimoji="1" lang="en-US" altLang="ja-JP" dirty="0" smtClean="0"/>
          </a:p>
          <a:p>
            <a:r>
              <a:rPr kumimoji="1" lang="ja-JP" altLang="en-US" dirty="0" smtClean="0"/>
              <a:t>★</a:t>
            </a:r>
            <a:r>
              <a:rPr kumimoji="1" lang="en-US" altLang="ja-JP" dirty="0" smtClean="0"/>
              <a:t>C</a:t>
            </a:r>
            <a:r>
              <a:rPr kumimoji="1" lang="ja-JP" altLang="en-US" dirty="0" smtClean="0"/>
              <a:t>の</a:t>
            </a:r>
            <a:r>
              <a:rPr kumimoji="1" lang="en-US" altLang="ja-JP" dirty="0" smtClean="0"/>
              <a:t>D</a:t>
            </a:r>
            <a:r>
              <a:rPr kumimoji="1" lang="ja-JP" altLang="en-US" dirty="0" smtClean="0"/>
              <a:t>に対する債権についても，■</a:t>
            </a:r>
            <a:endParaRPr kumimoji="1" lang="en-US" altLang="ja-JP" dirty="0" smtClean="0"/>
          </a:p>
          <a:p>
            <a:r>
              <a:rPr kumimoji="1" lang="ja-JP" altLang="en-US" dirty="0" smtClean="0"/>
              <a:t>★</a:t>
            </a:r>
            <a:r>
              <a:rPr kumimoji="1" lang="en-US" altLang="ja-JP" dirty="0" smtClean="0"/>
              <a:t>D</a:t>
            </a:r>
            <a:r>
              <a:rPr kumimoji="1" lang="ja-JP" altLang="en-US" dirty="0" smtClean="0"/>
              <a:t>の</a:t>
            </a:r>
            <a:r>
              <a:rPr kumimoji="1" lang="en-US" altLang="ja-JP" dirty="0" smtClean="0"/>
              <a:t>A</a:t>
            </a:r>
            <a:r>
              <a:rPr kumimoji="1" lang="ja-JP" altLang="en-US" dirty="0" smtClean="0"/>
              <a:t>に対する債権についても，</a:t>
            </a:r>
            <a:r>
              <a:rPr kumimoji="1" lang="en-US" altLang="ja-JP" dirty="0" smtClean="0"/>
              <a:t>CCP</a:t>
            </a:r>
            <a:r>
              <a:rPr kumimoji="1" lang="ja-JP" altLang="en-US" dirty="0" smtClean="0"/>
              <a:t>に対する関係へと分解します。</a:t>
            </a:r>
            <a:endParaRPr kumimoji="1" lang="en-US" altLang="ja-JP" dirty="0" smtClean="0"/>
          </a:p>
          <a:p>
            <a:r>
              <a:rPr kumimoji="1" lang="ja-JP" altLang="en-US" dirty="0" smtClean="0"/>
              <a:t>■同様にして，</a:t>
            </a:r>
            <a:r>
              <a:rPr kumimoji="1" lang="en-US" altLang="ja-JP" dirty="0" smtClean="0"/>
              <a:t>A</a:t>
            </a:r>
            <a:r>
              <a:rPr kumimoji="1" lang="ja-JP" altLang="en-US" dirty="0" smtClean="0"/>
              <a:t>と</a:t>
            </a:r>
            <a:r>
              <a:rPr kumimoji="1" lang="en-US" altLang="ja-JP" dirty="0" smtClean="0"/>
              <a:t>C</a:t>
            </a:r>
            <a:r>
              <a:rPr kumimoji="1" lang="ja-JP" altLang="en-US" dirty="0" smtClean="0"/>
              <a:t>との関係，</a:t>
            </a:r>
            <a:r>
              <a:rPr kumimoji="1" lang="en-US" altLang="ja-JP" dirty="0" smtClean="0"/>
              <a:t>B</a:t>
            </a:r>
            <a:r>
              <a:rPr kumimoji="1" lang="ja-JP" altLang="en-US" dirty="0" smtClean="0"/>
              <a:t>と</a:t>
            </a:r>
            <a:r>
              <a:rPr kumimoji="1" lang="en-US" altLang="ja-JP" dirty="0" smtClean="0"/>
              <a:t>D</a:t>
            </a:r>
            <a:r>
              <a:rPr kumimoji="1" lang="ja-JP" altLang="en-US" dirty="0" smtClean="0"/>
              <a:t>との関係も同様に処理できるのですが，</a:t>
            </a:r>
            <a:endParaRPr kumimoji="1" lang="en-US" altLang="ja-JP" dirty="0" smtClean="0"/>
          </a:p>
          <a:p>
            <a:r>
              <a:rPr kumimoji="1" lang="ja-JP" altLang="en-US" dirty="0" smtClean="0"/>
              <a:t>■図が複雑になることから，</a:t>
            </a:r>
            <a:r>
              <a:rPr kumimoji="1" lang="ja-JP" altLang="en-US" dirty="0" err="1" smtClean="0"/>
              <a:t>た</a:t>
            </a:r>
            <a:r>
              <a:rPr kumimoji="1" lang="ja-JP" altLang="en-US" dirty="0" smtClean="0"/>
              <a:t>すきがけの関係は，この図では省略しています。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16</a:t>
            </a:fld>
            <a:endParaRPr kumimoji="1" lang="ja-JP" altLang="en-US"/>
          </a:p>
        </p:txBody>
      </p:sp>
    </p:spTree>
    <p:extLst>
      <p:ext uri="{BB962C8B-B14F-4D97-AF65-F5344CB8AC3E}">
        <p14:creationId xmlns:p14="http://schemas.microsoft.com/office/powerpoint/2010/main" val="187156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各当事者と</a:t>
            </a:r>
            <a:r>
              <a:rPr kumimoji="1" lang="en-US" altLang="ja-JP" dirty="0" smtClean="0"/>
              <a:t>CCP</a:t>
            </a:r>
            <a:r>
              <a:rPr kumimoji="1" lang="ja-JP" altLang="en-US" dirty="0" smtClean="0"/>
              <a:t>との関係があきらかになったので，■</a:t>
            </a:r>
            <a:endParaRPr kumimoji="1" lang="en-US" altLang="ja-JP" dirty="0" smtClean="0"/>
          </a:p>
          <a:p>
            <a:r>
              <a:rPr kumimoji="1" lang="ja-JP" altLang="en-US" dirty="0" smtClean="0"/>
              <a:t>★各当事者と</a:t>
            </a:r>
            <a:r>
              <a:rPr kumimoji="1" lang="en-US" altLang="ja-JP" dirty="0" smtClean="0"/>
              <a:t>CCP</a:t>
            </a:r>
            <a:r>
              <a:rPr kumimoji="1" lang="ja-JP" altLang="en-US" dirty="0" smtClean="0"/>
              <a:t>との間の債権・債務関係の間でソウサイを行います。■</a:t>
            </a:r>
            <a:endParaRPr kumimoji="1" lang="en-US" altLang="ja-JP" dirty="0" smtClean="0"/>
          </a:p>
          <a:p>
            <a:r>
              <a:rPr kumimoji="1" lang="ja-JP" altLang="en-US" dirty="0" smtClean="0"/>
              <a:t>★ソウサイの結果を表示すると，</a:t>
            </a:r>
            <a:endParaRPr kumimoji="1" lang="en-US" altLang="ja-JP" dirty="0" smtClean="0"/>
          </a:p>
          <a:p>
            <a:r>
              <a:rPr kumimoji="1" lang="ja-JP" altLang="en-US" dirty="0" smtClean="0"/>
              <a:t>★</a:t>
            </a:r>
            <a:r>
              <a:rPr kumimoji="1" lang="en-US" altLang="ja-JP" dirty="0" smtClean="0"/>
              <a:t>A</a:t>
            </a:r>
            <a:r>
              <a:rPr kumimoji="1" lang="ja-JP" altLang="en-US" dirty="0" smtClean="0"/>
              <a:t>は，</a:t>
            </a:r>
            <a:r>
              <a:rPr kumimoji="1" lang="en-US" altLang="ja-JP" dirty="0" smtClean="0"/>
              <a:t>CCP</a:t>
            </a:r>
            <a:r>
              <a:rPr kumimoji="1" lang="ja-JP" altLang="en-US" dirty="0" smtClean="0"/>
              <a:t>に</a:t>
            </a:r>
            <a:r>
              <a:rPr kumimoji="1" lang="en-US" altLang="ja-JP" dirty="0" smtClean="0"/>
              <a:t>2</a:t>
            </a:r>
            <a:r>
              <a:rPr kumimoji="1" lang="ja-JP" altLang="en-US" dirty="0" smtClean="0"/>
              <a:t>万円を支払い，■</a:t>
            </a:r>
            <a:endParaRPr kumimoji="1" lang="en-US" altLang="ja-JP" dirty="0" smtClean="0"/>
          </a:p>
          <a:p>
            <a:r>
              <a:rPr kumimoji="1" lang="ja-JP" altLang="en-US" dirty="0" smtClean="0"/>
              <a:t>★</a:t>
            </a:r>
            <a:r>
              <a:rPr kumimoji="1" lang="en-US" altLang="ja-JP" dirty="0" smtClean="0"/>
              <a:t>B</a:t>
            </a:r>
            <a:r>
              <a:rPr kumimoji="1" lang="ja-JP" altLang="en-US" dirty="0" smtClean="0"/>
              <a:t>は，</a:t>
            </a:r>
            <a:r>
              <a:rPr kumimoji="1" lang="en-US" altLang="ja-JP" dirty="0" smtClean="0"/>
              <a:t>CCP</a:t>
            </a:r>
            <a:r>
              <a:rPr kumimoji="1" lang="ja-JP" altLang="en-US" dirty="0" smtClean="0"/>
              <a:t>に</a:t>
            </a:r>
            <a:r>
              <a:rPr kumimoji="1" lang="en-US" altLang="ja-JP" dirty="0" smtClean="0"/>
              <a:t>3</a:t>
            </a:r>
            <a:r>
              <a:rPr kumimoji="1" lang="ja-JP" altLang="en-US" dirty="0" smtClean="0"/>
              <a:t>万円</a:t>
            </a:r>
            <a:r>
              <a:rPr kumimoji="1" lang="ja-JP" altLang="en-US" dirty="0" smtClean="0"/>
              <a:t>を支払い，■</a:t>
            </a:r>
            <a:endParaRPr kumimoji="1" lang="en-US" altLang="ja-JP" dirty="0" smtClean="0"/>
          </a:p>
          <a:p>
            <a:r>
              <a:rPr kumimoji="1" lang="ja-JP" altLang="en-US" dirty="0" smtClean="0"/>
              <a:t>★</a:t>
            </a:r>
            <a:r>
              <a:rPr kumimoji="1" lang="en-US" altLang="ja-JP" dirty="0" smtClean="0"/>
              <a:t>C</a:t>
            </a:r>
            <a:r>
              <a:rPr kumimoji="1" lang="ja-JP" altLang="en-US" dirty="0" smtClean="0"/>
              <a:t>は，</a:t>
            </a:r>
            <a:r>
              <a:rPr kumimoji="1" lang="en-US" altLang="ja-JP" dirty="0" smtClean="0"/>
              <a:t>CCP</a:t>
            </a:r>
            <a:r>
              <a:rPr kumimoji="1" lang="ja-JP" altLang="en-US" dirty="0" smtClean="0"/>
              <a:t>から</a:t>
            </a:r>
            <a:r>
              <a:rPr kumimoji="1" lang="en-US" altLang="ja-JP" dirty="0" smtClean="0"/>
              <a:t>1</a:t>
            </a:r>
            <a:r>
              <a:rPr kumimoji="1" lang="ja-JP" altLang="en-US" dirty="0" smtClean="0"/>
              <a:t>万円を受け取り，■</a:t>
            </a:r>
            <a:endParaRPr kumimoji="1" lang="en-US" altLang="ja-JP" dirty="0" smtClean="0"/>
          </a:p>
          <a:p>
            <a:r>
              <a:rPr kumimoji="1" lang="ja-JP" altLang="en-US" dirty="0" smtClean="0"/>
              <a:t>★</a:t>
            </a:r>
            <a:r>
              <a:rPr kumimoji="1" lang="en-US" altLang="ja-JP" dirty="0" smtClean="0"/>
              <a:t>D</a:t>
            </a:r>
            <a:r>
              <a:rPr kumimoji="1" lang="ja-JP" altLang="en-US" dirty="0" smtClean="0"/>
              <a:t>は，</a:t>
            </a:r>
            <a:r>
              <a:rPr kumimoji="1" lang="en-US" altLang="ja-JP" dirty="0" smtClean="0"/>
              <a:t>CCP</a:t>
            </a:r>
            <a:r>
              <a:rPr kumimoji="1" lang="ja-JP" altLang="en-US" dirty="0" smtClean="0"/>
              <a:t>から</a:t>
            </a:r>
            <a:r>
              <a:rPr kumimoji="1" lang="en-US" altLang="ja-JP" dirty="0" smtClean="0"/>
              <a:t>4</a:t>
            </a:r>
            <a:r>
              <a:rPr kumimoji="1" lang="ja-JP" altLang="en-US" dirty="0" smtClean="0"/>
              <a:t>万円を受け取ることによって，</a:t>
            </a:r>
            <a:endParaRPr kumimoji="1" lang="en-US" altLang="ja-JP" dirty="0" smtClean="0"/>
          </a:p>
          <a:p>
            <a:r>
              <a:rPr kumimoji="1" lang="ja-JP" altLang="en-US" dirty="0" smtClean="0"/>
              <a:t>■各当事者の債権･債務関係が，決済されます。</a:t>
            </a:r>
            <a:endParaRPr kumimoji="1" lang="en-US" altLang="ja-JP" dirty="0" smtClean="0"/>
          </a:p>
          <a:p>
            <a:r>
              <a:rPr kumimoji="1" lang="ja-JP" altLang="en-US" dirty="0" smtClean="0"/>
              <a:t>■</a:t>
            </a:r>
            <a:r>
              <a:rPr kumimoji="1" lang="en-US" altLang="ja-JP" dirty="0" smtClean="0"/>
              <a:t>A,</a:t>
            </a:r>
            <a:r>
              <a:rPr kumimoji="1" lang="ja-JP" altLang="en-US" dirty="0" smtClean="0"/>
              <a:t> </a:t>
            </a:r>
            <a:r>
              <a:rPr kumimoji="1" lang="en-US" altLang="ja-JP" dirty="0" smtClean="0"/>
              <a:t>B,</a:t>
            </a:r>
            <a:r>
              <a:rPr kumimoji="1" lang="ja-JP" altLang="en-US" dirty="0" smtClean="0"/>
              <a:t> </a:t>
            </a:r>
            <a:r>
              <a:rPr kumimoji="1" lang="en-US" altLang="ja-JP" dirty="0" smtClean="0"/>
              <a:t>C,</a:t>
            </a:r>
            <a:r>
              <a:rPr kumimoji="1" lang="ja-JP" altLang="en-US" dirty="0" smtClean="0"/>
              <a:t> </a:t>
            </a:r>
            <a:r>
              <a:rPr kumimoji="1" lang="en-US" altLang="ja-JP" dirty="0" smtClean="0"/>
              <a:t>D,</a:t>
            </a:r>
            <a:r>
              <a:rPr kumimoji="1" lang="ja-JP" altLang="en-US" dirty="0" smtClean="0"/>
              <a:t> が，ばらばらに決済を行って，金銭の移動をすることと比較すれば，</a:t>
            </a:r>
            <a:endParaRPr kumimoji="1" lang="en-US" altLang="ja-JP" dirty="0" smtClean="0"/>
          </a:p>
          <a:p>
            <a:r>
              <a:rPr kumimoji="1" lang="ja-JP" altLang="en-US" dirty="0" smtClean="0"/>
              <a:t>■効率的な決済が実現されることになります。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17</a:t>
            </a:fld>
            <a:endParaRPr kumimoji="1" lang="ja-JP" altLang="en-US"/>
          </a:p>
        </p:txBody>
      </p:sp>
    </p:spTree>
    <p:extLst>
      <p:ext uri="{BB962C8B-B14F-4D97-AF65-F5344CB8AC3E}">
        <p14:creationId xmlns:p14="http://schemas.microsoft.com/office/powerpoint/2010/main" val="1298421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a:t>
            </a:r>
            <a:r>
              <a:rPr kumimoji="1" lang="ja-JP" altLang="en-US" dirty="0" smtClean="0"/>
              <a:t>の方法は，</a:t>
            </a:r>
            <a:r>
              <a:rPr kumimoji="1" lang="en-US" altLang="ja-JP" dirty="0" smtClean="0"/>
              <a:t>CCP</a:t>
            </a:r>
            <a:r>
              <a:rPr kumimoji="1" lang="ja-JP" altLang="en-US" dirty="0" smtClean="0"/>
              <a:t>を多用する方法でしたが，</a:t>
            </a:r>
            <a:endParaRPr kumimoji="1" lang="en-US" altLang="ja-JP" dirty="0" smtClean="0"/>
          </a:p>
          <a:p>
            <a:r>
              <a:rPr kumimoji="1" lang="ja-JP" altLang="en-US" dirty="0" smtClean="0"/>
              <a:t>■第</a:t>
            </a:r>
            <a:r>
              <a:rPr kumimoji="1" lang="en-US" altLang="ja-JP" dirty="0" smtClean="0"/>
              <a:t>2</a:t>
            </a:r>
            <a:r>
              <a:rPr kumimoji="1" lang="ja-JP" altLang="en-US" dirty="0" smtClean="0"/>
              <a:t>の方法は，多数当事者の関係を，</a:t>
            </a:r>
            <a:r>
              <a:rPr kumimoji="1" lang="en-US" altLang="ja-JP" dirty="0" smtClean="0"/>
              <a:t>CCP</a:t>
            </a:r>
            <a:r>
              <a:rPr kumimoji="1" lang="ja-JP" altLang="en-US" dirty="0" smtClean="0"/>
              <a:t>を多用せず，なるべく当事者間同士でソウサイを行い，</a:t>
            </a:r>
            <a:endParaRPr kumimoji="1" lang="en-US" altLang="ja-JP" dirty="0" smtClean="0"/>
          </a:p>
          <a:p>
            <a:r>
              <a:rPr kumimoji="1" lang="ja-JP" altLang="en-US" dirty="0" smtClean="0"/>
              <a:t>■最後の資金の受け渡しの処理だけを</a:t>
            </a:r>
            <a:r>
              <a:rPr kumimoji="1" lang="en-US" altLang="ja-JP" dirty="0" smtClean="0"/>
              <a:t>CCP</a:t>
            </a:r>
            <a:r>
              <a:rPr kumimoji="1" lang="ja-JP" altLang="en-US" dirty="0" smtClean="0"/>
              <a:t>を利用するという方法です。■</a:t>
            </a:r>
            <a:endParaRPr kumimoji="1" lang="en-US" altLang="ja-JP" dirty="0" smtClean="0"/>
          </a:p>
          <a:p>
            <a:r>
              <a:rPr kumimoji="1" lang="ja-JP" altLang="en-US" dirty="0" smtClean="0"/>
              <a:t>★最初の手続きは，第</a:t>
            </a:r>
            <a:r>
              <a:rPr kumimoji="1" lang="en-US" altLang="ja-JP" dirty="0" smtClean="0"/>
              <a:t>1</a:t>
            </a:r>
            <a:r>
              <a:rPr kumimoji="1" lang="ja-JP" altLang="en-US" dirty="0" smtClean="0"/>
              <a:t>の方法と同じです。各当事者間の債権･債務関係を，債権関係だけに単純化します。■</a:t>
            </a:r>
            <a:endParaRPr kumimoji="1" lang="en-US" altLang="ja-JP" dirty="0" smtClean="0"/>
          </a:p>
          <a:p>
            <a:r>
              <a:rPr kumimoji="1" lang="ja-JP" altLang="en-US" dirty="0" smtClean="0"/>
              <a:t>★次に，ソウサイ後の処理を，いきなり</a:t>
            </a:r>
            <a:r>
              <a:rPr kumimoji="1" lang="en-US" altLang="ja-JP" dirty="0" smtClean="0"/>
              <a:t>CCP</a:t>
            </a:r>
            <a:r>
              <a:rPr kumimoji="1" lang="ja-JP" altLang="en-US" dirty="0" smtClean="0"/>
              <a:t>に頼らずに，各当事者間のソウサイ後のプラス・マイナスを計算します。■そうすると，■</a:t>
            </a:r>
            <a:endParaRPr kumimoji="1" lang="en-US" altLang="ja-JP" dirty="0" smtClean="0"/>
          </a:p>
          <a:p>
            <a:r>
              <a:rPr kumimoji="1" lang="ja-JP" altLang="en-US" dirty="0" smtClean="0"/>
              <a:t>★</a:t>
            </a:r>
            <a:r>
              <a:rPr kumimoji="1" lang="en-US" altLang="ja-JP" dirty="0" smtClean="0"/>
              <a:t>A</a:t>
            </a:r>
            <a:r>
              <a:rPr kumimoji="1" lang="ja-JP" altLang="en-US" dirty="0" smtClean="0"/>
              <a:t>は，他の当事者との関係で，</a:t>
            </a:r>
            <a:r>
              <a:rPr kumimoji="1" lang="en-US" altLang="ja-JP" dirty="0" smtClean="0"/>
              <a:t>2</a:t>
            </a:r>
            <a:r>
              <a:rPr kumimoji="1" lang="ja-JP" altLang="en-US" dirty="0" smtClean="0"/>
              <a:t>万円のマイナスが生じており，■</a:t>
            </a:r>
            <a:endParaRPr kumimoji="1" lang="en-US" altLang="ja-JP" dirty="0" smtClean="0"/>
          </a:p>
          <a:p>
            <a:r>
              <a:rPr kumimoji="1" lang="ja-JP" altLang="en-US" dirty="0" smtClean="0"/>
              <a:t>★</a:t>
            </a:r>
            <a:r>
              <a:rPr kumimoji="1" lang="en-US" altLang="ja-JP" dirty="0" smtClean="0"/>
              <a:t>B</a:t>
            </a:r>
            <a:r>
              <a:rPr kumimoji="1" lang="ja-JP" altLang="en-US" dirty="0" smtClean="0"/>
              <a:t>は，他の当事者との関係で，</a:t>
            </a:r>
            <a:r>
              <a:rPr kumimoji="1" lang="en-US" altLang="ja-JP" dirty="0" smtClean="0"/>
              <a:t>3</a:t>
            </a:r>
            <a:r>
              <a:rPr kumimoji="1" lang="ja-JP" altLang="en-US" dirty="0" smtClean="0"/>
              <a:t>万円のマイナスが生じており，■</a:t>
            </a:r>
            <a:endParaRPr kumimoji="1" lang="en-US" altLang="ja-JP" dirty="0" smtClean="0"/>
          </a:p>
          <a:p>
            <a:r>
              <a:rPr kumimoji="1" lang="ja-JP" altLang="en-US" dirty="0" smtClean="0"/>
              <a:t>★</a:t>
            </a:r>
            <a:r>
              <a:rPr kumimoji="1" lang="en-US" altLang="ja-JP" dirty="0" smtClean="0"/>
              <a:t>C</a:t>
            </a:r>
            <a:r>
              <a:rPr kumimoji="1" lang="ja-JP" altLang="en-US" dirty="0" smtClean="0"/>
              <a:t>は，他の当事者との関係で，</a:t>
            </a:r>
            <a:r>
              <a:rPr kumimoji="1" lang="en-US" altLang="ja-JP" dirty="0" smtClean="0"/>
              <a:t>1</a:t>
            </a:r>
            <a:r>
              <a:rPr kumimoji="1" lang="ja-JP" altLang="en-US" dirty="0" smtClean="0"/>
              <a:t>万円のプラスが生じており，■</a:t>
            </a:r>
            <a:endParaRPr kumimoji="1" lang="en-US" altLang="ja-JP" dirty="0" smtClean="0"/>
          </a:p>
          <a:p>
            <a:r>
              <a:rPr kumimoji="1" lang="ja-JP" altLang="en-US" dirty="0" smtClean="0"/>
              <a:t>★</a:t>
            </a:r>
            <a:r>
              <a:rPr kumimoji="1" lang="en-US" altLang="ja-JP" dirty="0" smtClean="0"/>
              <a:t>D</a:t>
            </a:r>
            <a:r>
              <a:rPr kumimoji="1" lang="ja-JP" altLang="en-US" dirty="0" smtClean="0"/>
              <a:t>は，他の当事者との関係で，</a:t>
            </a:r>
            <a:r>
              <a:rPr kumimoji="1" lang="en-US" altLang="ja-JP" dirty="0" smtClean="0"/>
              <a:t>4</a:t>
            </a:r>
            <a:r>
              <a:rPr kumimoji="1" lang="ja-JP" altLang="en-US" dirty="0" smtClean="0"/>
              <a:t>万円のプラスが生じていることが分かります。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18</a:t>
            </a:fld>
            <a:endParaRPr kumimoji="1" lang="ja-JP" altLang="en-US"/>
          </a:p>
        </p:txBody>
      </p:sp>
    </p:spTree>
    <p:extLst>
      <p:ext uri="{BB962C8B-B14F-4D97-AF65-F5344CB8AC3E}">
        <p14:creationId xmlns:p14="http://schemas.microsoft.com/office/powerpoint/2010/main" val="2639251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この段階まで来たら，最後に</a:t>
            </a:r>
            <a:r>
              <a:rPr kumimoji="1" lang="en-US" altLang="ja-JP" dirty="0" smtClean="0"/>
              <a:t>CCP</a:t>
            </a:r>
            <a:r>
              <a:rPr kumimoji="1" lang="ja-JP" altLang="en-US" dirty="0" smtClean="0"/>
              <a:t>を利用するのが効率的です。■</a:t>
            </a:r>
            <a:endParaRPr kumimoji="1" lang="en-US" altLang="ja-JP" dirty="0" smtClean="0"/>
          </a:p>
          <a:p>
            <a:r>
              <a:rPr kumimoji="1" lang="ja-JP" altLang="en-US" dirty="0" smtClean="0"/>
              <a:t>なぜなら，</a:t>
            </a:r>
            <a:r>
              <a:rPr kumimoji="1" lang="en-US" altLang="ja-JP" dirty="0" smtClean="0"/>
              <a:t>CCP</a:t>
            </a:r>
            <a:r>
              <a:rPr kumimoji="1" lang="ja-JP" altLang="en-US" dirty="0" smtClean="0"/>
              <a:t>を利用しないと，各当事者間に生じたプラス・マイナスを解消する方法は，以下に示すように，非常に複雑となるからです。■</a:t>
            </a:r>
            <a:endParaRPr kumimoji="1" lang="en-US" altLang="ja-JP" dirty="0" smtClean="0"/>
          </a:p>
          <a:p>
            <a:r>
              <a:rPr kumimoji="1" lang="ja-JP" altLang="en-US" dirty="0" smtClean="0"/>
              <a:t>★マイナス</a:t>
            </a:r>
            <a:r>
              <a:rPr kumimoji="1" lang="en-US" altLang="ja-JP" dirty="0" smtClean="0"/>
              <a:t>2</a:t>
            </a:r>
            <a:r>
              <a:rPr kumimoji="1" lang="ja-JP" altLang="en-US" dirty="0" smtClean="0"/>
              <a:t>万円の状態となっている</a:t>
            </a:r>
            <a:r>
              <a:rPr kumimoji="1" lang="en-US" altLang="ja-JP" dirty="0" smtClean="0"/>
              <a:t>A</a:t>
            </a:r>
            <a:r>
              <a:rPr kumimoji="1" lang="ja-JP" altLang="en-US" dirty="0" smtClean="0"/>
              <a:t>は，プラス</a:t>
            </a:r>
            <a:r>
              <a:rPr kumimoji="1" lang="en-US" altLang="ja-JP" dirty="0" smtClean="0"/>
              <a:t>4</a:t>
            </a:r>
            <a:r>
              <a:rPr kumimoji="1" lang="ja-JP" altLang="en-US" dirty="0" smtClean="0"/>
              <a:t>万円の状態になっている</a:t>
            </a:r>
            <a:r>
              <a:rPr kumimoji="1" lang="en-US" altLang="ja-JP" dirty="0" smtClean="0"/>
              <a:t>D</a:t>
            </a:r>
            <a:r>
              <a:rPr kumimoji="1" lang="ja-JP" altLang="en-US" dirty="0" smtClean="0"/>
              <a:t>に</a:t>
            </a:r>
            <a:r>
              <a:rPr kumimoji="1" lang="en-US" altLang="ja-JP" dirty="0" smtClean="0"/>
              <a:t>2</a:t>
            </a:r>
            <a:r>
              <a:rPr kumimoji="1" lang="ja-JP" altLang="en-US" dirty="0" smtClean="0"/>
              <a:t>万円を支払うとします。■</a:t>
            </a:r>
            <a:endParaRPr kumimoji="1" lang="en-US" altLang="ja-JP" dirty="0" smtClean="0"/>
          </a:p>
          <a:p>
            <a:r>
              <a:rPr kumimoji="1" lang="ja-JP" altLang="en-US" dirty="0" smtClean="0"/>
              <a:t>★つぎに，マイナス</a:t>
            </a:r>
            <a:r>
              <a:rPr kumimoji="1" lang="en-US" altLang="ja-JP" dirty="0" smtClean="0"/>
              <a:t>3</a:t>
            </a:r>
            <a:r>
              <a:rPr kumimoji="1" lang="ja-JP" altLang="en-US" dirty="0" smtClean="0"/>
              <a:t>万円となっている</a:t>
            </a:r>
            <a:r>
              <a:rPr kumimoji="1" lang="en-US" altLang="ja-JP" dirty="0" smtClean="0"/>
              <a:t>B</a:t>
            </a:r>
            <a:r>
              <a:rPr kumimoji="1" lang="ja-JP" altLang="en-US" dirty="0" smtClean="0"/>
              <a:t>は，プラス</a:t>
            </a:r>
            <a:r>
              <a:rPr kumimoji="1" lang="en-US" altLang="ja-JP" dirty="0" smtClean="0"/>
              <a:t>2</a:t>
            </a:r>
            <a:r>
              <a:rPr kumimoji="1" lang="ja-JP" altLang="en-US" dirty="0" smtClean="0"/>
              <a:t>万円の状態となっている</a:t>
            </a:r>
            <a:r>
              <a:rPr kumimoji="1" lang="en-US" altLang="ja-JP" dirty="0" smtClean="0"/>
              <a:t>D</a:t>
            </a:r>
            <a:r>
              <a:rPr kumimoji="1" lang="ja-JP" altLang="en-US" dirty="0" smtClean="0"/>
              <a:t>に</a:t>
            </a:r>
            <a:r>
              <a:rPr kumimoji="1" lang="en-US" altLang="ja-JP" dirty="0" smtClean="0"/>
              <a:t>2</a:t>
            </a:r>
            <a:r>
              <a:rPr kumimoji="1" lang="ja-JP" altLang="en-US" dirty="0" smtClean="0"/>
              <a:t>万円，■</a:t>
            </a:r>
            <a:endParaRPr kumimoji="1" lang="en-US" altLang="ja-JP" dirty="0" smtClean="0"/>
          </a:p>
          <a:p>
            <a:r>
              <a:rPr kumimoji="1" lang="ja-JP" altLang="en-US" dirty="0" smtClean="0"/>
              <a:t>★プラス</a:t>
            </a:r>
            <a:r>
              <a:rPr kumimoji="1" lang="en-US" altLang="ja-JP" dirty="0" smtClean="0"/>
              <a:t>1</a:t>
            </a:r>
            <a:r>
              <a:rPr kumimoji="1" lang="ja-JP" altLang="en-US" dirty="0" smtClean="0"/>
              <a:t>万円の状態になっている</a:t>
            </a:r>
            <a:r>
              <a:rPr kumimoji="1" lang="en-US" altLang="ja-JP" dirty="0" smtClean="0"/>
              <a:t>C</a:t>
            </a:r>
            <a:r>
              <a:rPr kumimoji="1" lang="ja-JP" altLang="en-US" dirty="0" smtClean="0"/>
              <a:t>に</a:t>
            </a:r>
            <a:r>
              <a:rPr kumimoji="1" lang="en-US" altLang="ja-JP" dirty="0" smtClean="0"/>
              <a:t>1</a:t>
            </a:r>
            <a:r>
              <a:rPr kumimoji="1" lang="ja-JP" altLang="en-US" dirty="0" smtClean="0"/>
              <a:t>万円を支払うことにすると，全ての決済が完了します。</a:t>
            </a:r>
            <a:endParaRPr kumimoji="1" lang="en-US" altLang="ja-JP" dirty="0" smtClean="0"/>
          </a:p>
          <a:p>
            <a:r>
              <a:rPr kumimoji="1" lang="ja-JP" altLang="en-US" dirty="0" smtClean="0"/>
              <a:t>■しかし，この方法は，一義的には決まりません。なぜなら，他の方法も考えられるからです。例えば，■</a:t>
            </a:r>
            <a:endParaRPr kumimoji="1" lang="en-US" altLang="ja-JP" dirty="0" smtClean="0"/>
          </a:p>
          <a:p>
            <a:r>
              <a:rPr kumimoji="1" lang="ja-JP" altLang="en-US" dirty="0" smtClean="0"/>
              <a:t>★</a:t>
            </a:r>
            <a:r>
              <a:rPr kumimoji="1" lang="en-US" altLang="ja-JP" dirty="0" smtClean="0"/>
              <a:t>A</a:t>
            </a:r>
            <a:r>
              <a:rPr kumimoji="1" lang="ja-JP" altLang="en-US" dirty="0" smtClean="0"/>
              <a:t>が</a:t>
            </a:r>
            <a:r>
              <a:rPr kumimoji="1" lang="en-US" altLang="ja-JP" dirty="0" smtClean="0"/>
              <a:t>1</a:t>
            </a:r>
            <a:r>
              <a:rPr kumimoji="1" lang="ja-JP" altLang="en-US" dirty="0" smtClean="0"/>
              <a:t>万円を</a:t>
            </a:r>
            <a:r>
              <a:rPr kumimoji="1" lang="en-US" altLang="ja-JP" dirty="0" smtClean="0"/>
              <a:t>D</a:t>
            </a:r>
            <a:r>
              <a:rPr kumimoji="1" lang="ja-JP" altLang="en-US" dirty="0" smtClean="0"/>
              <a:t>に支払い，■</a:t>
            </a:r>
            <a:endParaRPr kumimoji="1" lang="en-US" altLang="ja-JP" dirty="0" smtClean="0"/>
          </a:p>
          <a:p>
            <a:r>
              <a:rPr kumimoji="1" lang="ja-JP" altLang="en-US" dirty="0" smtClean="0"/>
              <a:t>★残りの</a:t>
            </a:r>
            <a:r>
              <a:rPr kumimoji="1" lang="en-US" altLang="ja-JP" dirty="0" smtClean="0"/>
              <a:t>1</a:t>
            </a:r>
            <a:r>
              <a:rPr kumimoji="1" lang="ja-JP" altLang="en-US" dirty="0" smtClean="0"/>
              <a:t>万円を</a:t>
            </a:r>
            <a:r>
              <a:rPr kumimoji="1" lang="en-US" altLang="ja-JP" dirty="0" smtClean="0"/>
              <a:t>C</a:t>
            </a:r>
            <a:r>
              <a:rPr kumimoji="1" lang="ja-JP" altLang="en-US" dirty="0" smtClean="0"/>
              <a:t>に支払い，■</a:t>
            </a:r>
            <a:endParaRPr kumimoji="1" lang="en-US" altLang="ja-JP" dirty="0" smtClean="0"/>
          </a:p>
          <a:p>
            <a:r>
              <a:rPr kumimoji="1" lang="ja-JP" altLang="en-US" dirty="0" smtClean="0"/>
              <a:t>★</a:t>
            </a:r>
            <a:r>
              <a:rPr kumimoji="1" lang="en-US" altLang="ja-JP" dirty="0" smtClean="0"/>
              <a:t>B</a:t>
            </a:r>
            <a:r>
              <a:rPr kumimoji="1" lang="ja-JP" altLang="en-US" dirty="0" smtClean="0"/>
              <a:t>が</a:t>
            </a:r>
            <a:r>
              <a:rPr kumimoji="1" lang="en-US" altLang="ja-JP" dirty="0" smtClean="0"/>
              <a:t>3</a:t>
            </a:r>
            <a:r>
              <a:rPr kumimoji="1" lang="ja-JP" altLang="en-US" dirty="0" smtClean="0"/>
              <a:t>万円を</a:t>
            </a:r>
            <a:r>
              <a:rPr kumimoji="1" lang="en-US" altLang="ja-JP" dirty="0" smtClean="0"/>
              <a:t>D</a:t>
            </a:r>
            <a:r>
              <a:rPr kumimoji="1" lang="ja-JP" altLang="en-US" dirty="0" smtClean="0"/>
              <a:t>に支払うという方法によっても，全ての決済が完了するからです。</a:t>
            </a:r>
            <a:endParaRPr kumimoji="1" lang="en-US" altLang="ja-JP" dirty="0" smtClean="0"/>
          </a:p>
          <a:p>
            <a:r>
              <a:rPr kumimoji="1" lang="ja-JP" altLang="en-US" dirty="0" smtClean="0"/>
              <a:t>★その点，同じ問題を，■</a:t>
            </a:r>
            <a:endParaRPr kumimoji="1" lang="en-US" altLang="ja-JP" dirty="0" smtClean="0"/>
          </a:p>
          <a:p>
            <a:r>
              <a:rPr kumimoji="1" lang="ja-JP" altLang="en-US" dirty="0" smtClean="0"/>
              <a:t>★</a:t>
            </a:r>
            <a:r>
              <a:rPr kumimoji="1" lang="en-US" altLang="ja-JP" dirty="0" smtClean="0"/>
              <a:t>CCP</a:t>
            </a:r>
            <a:r>
              <a:rPr kumimoji="1" lang="ja-JP" altLang="en-US" dirty="0" smtClean="0"/>
              <a:t>を利用する場合には，問題は一義的に決定されます。なぜなら，■</a:t>
            </a:r>
            <a:endParaRPr kumimoji="1" lang="en-US" altLang="ja-JP" dirty="0" smtClean="0"/>
          </a:p>
          <a:p>
            <a:r>
              <a:rPr kumimoji="1" lang="ja-JP" altLang="en-US" dirty="0" smtClean="0"/>
              <a:t>★</a:t>
            </a:r>
            <a:r>
              <a:rPr kumimoji="1" lang="en-US" altLang="ja-JP" dirty="0" smtClean="0"/>
              <a:t>A</a:t>
            </a:r>
            <a:r>
              <a:rPr kumimoji="1" lang="ja-JP" altLang="en-US" dirty="0" smtClean="0"/>
              <a:t>は，</a:t>
            </a:r>
            <a:r>
              <a:rPr kumimoji="1" lang="en-US" altLang="ja-JP" dirty="0" smtClean="0"/>
              <a:t>CCP</a:t>
            </a:r>
            <a:r>
              <a:rPr kumimoji="1" lang="ja-JP" altLang="en-US" dirty="0" smtClean="0"/>
              <a:t>にマイナス状態にある</a:t>
            </a:r>
            <a:r>
              <a:rPr kumimoji="1" lang="en-US" altLang="ja-JP" dirty="0" smtClean="0"/>
              <a:t>2</a:t>
            </a:r>
            <a:r>
              <a:rPr kumimoji="1" lang="ja-JP" altLang="en-US" dirty="0" smtClean="0"/>
              <a:t>万円を支払い，■</a:t>
            </a:r>
            <a:endParaRPr kumimoji="1" lang="en-US" altLang="ja-JP" dirty="0" smtClean="0"/>
          </a:p>
          <a:p>
            <a:r>
              <a:rPr kumimoji="1" lang="ja-JP" altLang="en-US" dirty="0" smtClean="0"/>
              <a:t>★</a:t>
            </a:r>
            <a:r>
              <a:rPr kumimoji="1" lang="en-US" altLang="ja-JP" dirty="0" smtClean="0"/>
              <a:t>B</a:t>
            </a:r>
            <a:r>
              <a:rPr kumimoji="1" lang="ja-JP" altLang="en-US" dirty="0" smtClean="0"/>
              <a:t>は，</a:t>
            </a:r>
            <a:r>
              <a:rPr kumimoji="1" lang="en-US" altLang="ja-JP" dirty="0" smtClean="0"/>
              <a:t>CCP</a:t>
            </a:r>
            <a:r>
              <a:rPr kumimoji="1" lang="ja-JP" altLang="en-US" dirty="0" smtClean="0"/>
              <a:t>にマイナス状態にある</a:t>
            </a:r>
            <a:r>
              <a:rPr kumimoji="1" lang="en-US" altLang="ja-JP" dirty="0" smtClean="0"/>
              <a:t>3</a:t>
            </a:r>
            <a:r>
              <a:rPr kumimoji="1" lang="ja-JP" altLang="en-US" dirty="0" smtClean="0"/>
              <a:t>万円を支払い，■</a:t>
            </a:r>
            <a:endParaRPr kumimoji="1" lang="en-US" altLang="ja-JP" dirty="0" smtClean="0"/>
          </a:p>
          <a:p>
            <a:r>
              <a:rPr kumimoji="1" lang="ja-JP" altLang="en-US" dirty="0" smtClean="0"/>
              <a:t>★</a:t>
            </a:r>
            <a:r>
              <a:rPr kumimoji="1" lang="en-US" altLang="ja-JP" dirty="0" smtClean="0"/>
              <a:t>C</a:t>
            </a:r>
            <a:r>
              <a:rPr kumimoji="1" lang="ja-JP" altLang="en-US" dirty="0" smtClean="0"/>
              <a:t>は，</a:t>
            </a:r>
            <a:r>
              <a:rPr kumimoji="1" lang="en-US" altLang="ja-JP" dirty="0" smtClean="0"/>
              <a:t>CCP</a:t>
            </a:r>
            <a:r>
              <a:rPr kumimoji="1" lang="ja-JP" altLang="en-US" dirty="0" smtClean="0"/>
              <a:t>からプラス状態にある</a:t>
            </a:r>
            <a:r>
              <a:rPr kumimoji="1" lang="en-US" altLang="ja-JP" dirty="0" smtClean="0"/>
              <a:t>1</a:t>
            </a:r>
            <a:r>
              <a:rPr kumimoji="1" lang="ja-JP" altLang="en-US" dirty="0" smtClean="0"/>
              <a:t>万円を受け取り，■</a:t>
            </a:r>
            <a:endParaRPr kumimoji="1" lang="en-US" altLang="ja-JP" dirty="0" smtClean="0"/>
          </a:p>
          <a:p>
            <a:r>
              <a:rPr kumimoji="1" lang="ja-JP" altLang="en-US" dirty="0" smtClean="0"/>
              <a:t>★</a:t>
            </a:r>
            <a:r>
              <a:rPr kumimoji="1" lang="en-US" altLang="ja-JP" dirty="0" smtClean="0"/>
              <a:t>D</a:t>
            </a:r>
            <a:r>
              <a:rPr kumimoji="1" lang="ja-JP" altLang="en-US" dirty="0" smtClean="0"/>
              <a:t>は，</a:t>
            </a:r>
            <a:r>
              <a:rPr kumimoji="1" lang="en-US" altLang="ja-JP" dirty="0" smtClean="0"/>
              <a:t>CCP</a:t>
            </a:r>
            <a:r>
              <a:rPr kumimoji="1" lang="ja-JP" altLang="en-US" dirty="0" smtClean="0"/>
              <a:t>からプラス状態にある</a:t>
            </a:r>
            <a:r>
              <a:rPr kumimoji="1" lang="en-US" altLang="ja-JP" dirty="0" smtClean="0"/>
              <a:t>4</a:t>
            </a:r>
            <a:r>
              <a:rPr kumimoji="1" lang="ja-JP" altLang="en-US" dirty="0" smtClean="0"/>
              <a:t>万円を受け取ることによって，全ての決済が一義的に完了するからです。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19</a:t>
            </a:fld>
            <a:endParaRPr kumimoji="1" lang="ja-JP" altLang="en-US"/>
          </a:p>
        </p:txBody>
      </p:sp>
    </p:spTree>
    <p:extLst>
      <p:ext uri="{BB962C8B-B14F-4D97-AF65-F5344CB8AC3E}">
        <p14:creationId xmlns:p14="http://schemas.microsoft.com/office/powerpoint/2010/main" val="80055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505</a:t>
            </a:r>
            <a:r>
              <a:rPr kumimoji="1" lang="ja-JP" altLang="en-US" dirty="0" smtClean="0"/>
              <a:t>条以下のソウサイの規定は，二者間でのソウサイを前提としています。</a:t>
            </a:r>
            <a:endParaRPr kumimoji="1" lang="en-US" altLang="ja-JP" dirty="0" smtClean="0"/>
          </a:p>
          <a:p>
            <a:r>
              <a:rPr kumimoji="1" lang="ja-JP" altLang="en-US" dirty="0" smtClean="0"/>
              <a:t>■しかし，民法全体を見渡すと，ソウサイは，必ずしも，二者間で行われるばかりでなく，</a:t>
            </a:r>
            <a:endParaRPr kumimoji="1" lang="en-US" altLang="ja-JP" dirty="0" smtClean="0"/>
          </a:p>
          <a:p>
            <a:r>
              <a:rPr kumimoji="1" lang="ja-JP" altLang="en-US" dirty="0" smtClean="0"/>
              <a:t>■三者間で行われるソウサイが規定されています。</a:t>
            </a:r>
            <a:endParaRPr kumimoji="1" lang="en-US" altLang="ja-JP" dirty="0" smtClean="0"/>
          </a:p>
          <a:p>
            <a:r>
              <a:rPr kumimoji="1" lang="ja-JP" altLang="en-US" dirty="0" smtClean="0"/>
              <a:t>■これから，詳しく説明しますが，■</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★例えば，第</a:t>
            </a:r>
            <a:r>
              <a:rPr lang="en-US" altLang="ja-JP" dirty="0" smtClean="0"/>
              <a:t>1</a:t>
            </a:r>
            <a:r>
              <a:rPr lang="ja-JP" altLang="en-US" dirty="0" smtClean="0"/>
              <a:t>に，</a:t>
            </a:r>
            <a:r>
              <a:rPr lang="ja-JP" altLang="en-US" b="1" dirty="0" smtClean="0"/>
              <a:t>民法</a:t>
            </a:r>
            <a:r>
              <a:rPr lang="en-US" altLang="ja-JP" b="1" dirty="0" smtClean="0"/>
              <a:t>468</a:t>
            </a:r>
            <a:r>
              <a:rPr lang="ja-JP" altLang="en-US" b="1" dirty="0" smtClean="0"/>
              <a:t>条</a:t>
            </a:r>
            <a:r>
              <a:rPr lang="ja-JP" altLang="en-US" dirty="0" smtClean="0"/>
              <a:t>（指名債権の譲渡における債務者の抗弁）▲第</a:t>
            </a:r>
            <a:r>
              <a:rPr lang="en-US" altLang="ja-JP" dirty="0" smtClean="0"/>
              <a:t>2</a:t>
            </a:r>
            <a:r>
              <a:rPr lang="ja-JP" altLang="en-US" dirty="0" smtClean="0"/>
              <a:t>項は，</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■「譲渡人が譲渡の通知をしたにとどまるときは，債務者は，その通知を受けるまでに譲渡人に対して生じた事由をもって譲受人に対抗することができる。」と規定しています。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■民法</a:t>
            </a:r>
            <a:r>
              <a:rPr lang="en-US" altLang="ja-JP" dirty="0" smtClean="0"/>
              <a:t>468</a:t>
            </a:r>
            <a:r>
              <a:rPr lang="ja-JP" altLang="en-US" dirty="0" smtClean="0"/>
              <a:t>条第</a:t>
            </a:r>
            <a:r>
              <a:rPr lang="en-US" altLang="ja-JP" dirty="0" smtClean="0"/>
              <a:t>2</a:t>
            </a:r>
            <a:r>
              <a:rPr lang="ja-JP" altLang="en-US" dirty="0" smtClean="0"/>
              <a:t>項の債務者の抗弁事由に，ソウサイの抗弁が含まれていることは立法者が明確に述べていましたし，</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■最高裁昭和</a:t>
            </a:r>
            <a:r>
              <a:rPr lang="en-US" altLang="ja-JP" dirty="0" smtClean="0"/>
              <a:t>42</a:t>
            </a:r>
            <a:r>
              <a:rPr lang="ja-JP" altLang="en-US" dirty="0" smtClean="0"/>
              <a:t>年判決（すなわち，</a:t>
            </a:r>
            <a:r>
              <a:rPr lang="zh-TW" altLang="en-US" dirty="0" smtClean="0"/>
              <a:t>最高裁▲第二小法廷▲昭和</a:t>
            </a:r>
            <a:r>
              <a:rPr lang="en-US" altLang="zh-TW" dirty="0" smtClean="0"/>
              <a:t>42</a:t>
            </a:r>
            <a:r>
              <a:rPr lang="zh-TW" altLang="en-US" dirty="0" smtClean="0"/>
              <a:t>年</a:t>
            </a:r>
            <a:r>
              <a:rPr lang="en-US" altLang="zh-TW" dirty="0" smtClean="0"/>
              <a:t>10</a:t>
            </a:r>
            <a:r>
              <a:rPr lang="zh-TW" altLang="en-US" dirty="0" smtClean="0"/>
              <a:t>月</a:t>
            </a:r>
            <a:r>
              <a:rPr lang="en-US" altLang="zh-TW" dirty="0" smtClean="0"/>
              <a:t>27</a:t>
            </a:r>
            <a:r>
              <a:rPr lang="zh-TW" altLang="en-US" dirty="0" smtClean="0"/>
              <a:t>日判決▲民事判例集</a:t>
            </a:r>
            <a:r>
              <a:rPr lang="ja-JP" altLang="en-US" dirty="0" smtClean="0"/>
              <a:t>▲</a:t>
            </a:r>
            <a:r>
              <a:rPr lang="en-US" altLang="zh-TW" dirty="0" smtClean="0"/>
              <a:t>21</a:t>
            </a:r>
            <a:r>
              <a:rPr lang="zh-TW" altLang="en-US" dirty="0" smtClean="0"/>
              <a:t>巻</a:t>
            </a:r>
            <a:r>
              <a:rPr lang="en-US" altLang="zh-TW" dirty="0" smtClean="0"/>
              <a:t>8</a:t>
            </a:r>
            <a:r>
              <a:rPr lang="zh-TW" altLang="en-US" dirty="0" smtClean="0"/>
              <a:t>号</a:t>
            </a:r>
            <a:r>
              <a:rPr lang="en-US" altLang="zh-TW" dirty="0" smtClean="0"/>
              <a:t>2161</a:t>
            </a:r>
            <a:r>
              <a:rPr lang="zh-TW" altLang="en-US" dirty="0" smtClean="0"/>
              <a:t>頁</a:t>
            </a:r>
            <a:r>
              <a:rPr lang="ja-JP" altLang="en-US" dirty="0" smtClean="0"/>
              <a:t>）は，▲「譲渡前に既に生じていた債権ばかりでなく，譲渡前に原因が生じており，譲渡後に発生した債権を自働債権として，ソウサイすることができる」▲と判示していました。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■今回の民法（債権関係）改正によって，現行民法</a:t>
            </a:r>
            <a:r>
              <a:rPr lang="en-US" altLang="ja-JP" dirty="0" smtClean="0"/>
              <a:t>469</a:t>
            </a:r>
            <a:r>
              <a:rPr lang="ja-JP" altLang="en-US" dirty="0" smtClean="0"/>
              <a:t>条（指図債権の譲渡の対抗ヨウケン）が，改正案第</a:t>
            </a:r>
            <a:r>
              <a:rPr lang="en-US" altLang="ja-JP" dirty="0" smtClean="0"/>
              <a:t>520</a:t>
            </a:r>
            <a:r>
              <a:rPr lang="ja-JP" altLang="en-US" dirty="0" smtClean="0"/>
              <a:t>条の</a:t>
            </a:r>
            <a:r>
              <a:rPr lang="en-US" altLang="ja-JP" dirty="0" smtClean="0"/>
              <a:t>2</a:t>
            </a:r>
            <a:r>
              <a:rPr lang="ja-JP" altLang="en-US" dirty="0" err="1" smtClean="0"/>
              <a:t>へと</a:t>
            </a:r>
            <a:r>
              <a:rPr lang="ja-JP" altLang="en-US" dirty="0" smtClean="0"/>
              <a:t>移され，その代わりに，改正案第</a:t>
            </a:r>
            <a:r>
              <a:rPr lang="en-US" altLang="ja-JP" dirty="0" smtClean="0"/>
              <a:t>469</a:t>
            </a:r>
            <a:r>
              <a:rPr lang="ja-JP" altLang="en-US" dirty="0" smtClean="0"/>
              <a:t>条（債権の譲渡におけるソウサイ権）が新設されて，先に述べた最高裁▲昭和</a:t>
            </a:r>
            <a:r>
              <a:rPr lang="en-US" altLang="ja-JP" dirty="0" smtClean="0"/>
              <a:t>42</a:t>
            </a:r>
            <a:r>
              <a:rPr lang="ja-JP" altLang="en-US" dirty="0" smtClean="0"/>
              <a:t>年判決の法理を明文化するに至っています。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■したがって，現行民法</a:t>
            </a:r>
            <a:r>
              <a:rPr lang="en-US" altLang="ja-JP" dirty="0" smtClean="0"/>
              <a:t>468</a:t>
            </a:r>
            <a:r>
              <a:rPr lang="ja-JP" altLang="en-US" dirty="0" smtClean="0"/>
              <a:t>条</a:t>
            </a:r>
            <a:r>
              <a:rPr lang="en-US" altLang="ja-JP" dirty="0" smtClean="0"/>
              <a:t>2</a:t>
            </a:r>
            <a:r>
              <a:rPr lang="ja-JP" altLang="en-US" dirty="0" smtClean="0"/>
              <a:t>項，それに関する判例の法理を明文化した改正案</a:t>
            </a:r>
            <a:r>
              <a:rPr lang="en-US" altLang="ja-JP" dirty="0" smtClean="0"/>
              <a:t>469</a:t>
            </a:r>
            <a:r>
              <a:rPr lang="ja-JP" altLang="en-US" dirty="0" smtClean="0"/>
              <a:t>条によって，債権の譲受人（</a:t>
            </a:r>
            <a:r>
              <a:rPr lang="en-US" altLang="ja-JP" dirty="0" smtClean="0"/>
              <a:t>C</a:t>
            </a:r>
            <a:r>
              <a:rPr lang="ja-JP" altLang="en-US" dirty="0" smtClean="0"/>
              <a:t>）の債務者（</a:t>
            </a:r>
            <a:r>
              <a:rPr lang="en-US" altLang="ja-JP" dirty="0" smtClean="0"/>
              <a:t>A</a:t>
            </a:r>
            <a:r>
              <a:rPr lang="ja-JP" altLang="en-US" dirty="0" smtClean="0"/>
              <a:t>）への請求に対して，債務者が，債権の譲受人（</a:t>
            </a:r>
            <a:r>
              <a:rPr lang="en-US" altLang="ja-JP" dirty="0" smtClean="0"/>
              <a:t>B</a:t>
            </a:r>
            <a:r>
              <a:rPr lang="ja-JP" altLang="en-US" dirty="0" smtClean="0"/>
              <a:t>）に対して，以前から有していた，または，一定の場合には，譲渡後に有している債権を自働債権としてソウサイすることが認められているのです。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■これが，</a:t>
            </a:r>
            <a:r>
              <a:rPr lang="en-US" altLang="ja-JP" dirty="0" smtClean="0"/>
              <a:t>C</a:t>
            </a:r>
            <a:r>
              <a:rPr lang="ja-JP" altLang="en-US" dirty="0" smtClean="0"/>
              <a:t>→</a:t>
            </a:r>
            <a:r>
              <a:rPr lang="en-US" altLang="ja-JP" dirty="0" smtClean="0"/>
              <a:t>A</a:t>
            </a:r>
            <a:r>
              <a:rPr lang="ja-JP" altLang="en-US" dirty="0" smtClean="0"/>
              <a:t>→</a:t>
            </a:r>
            <a:r>
              <a:rPr lang="en-US" altLang="ja-JP" dirty="0" smtClean="0"/>
              <a:t>B</a:t>
            </a:r>
            <a:r>
              <a:rPr lang="ja-JP" altLang="en-US" dirty="0" smtClean="0"/>
              <a:t>型（すなわち，債権譲渡のソウサイの抗弁型）という▲第</a:t>
            </a:r>
            <a:r>
              <a:rPr lang="en-US" altLang="ja-JP" dirty="0" smtClean="0"/>
              <a:t>1</a:t>
            </a:r>
            <a:r>
              <a:rPr lang="ja-JP" altLang="en-US" dirty="0" smtClean="0"/>
              <a:t>類型です。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★そのほかの例として，第</a:t>
            </a:r>
            <a:r>
              <a:rPr kumimoji="1" lang="en-US" altLang="ja-JP" dirty="0" smtClean="0"/>
              <a:t>2</a:t>
            </a:r>
            <a:r>
              <a:rPr kumimoji="1" lang="ja-JP" altLang="en-US" dirty="0" smtClean="0"/>
              <a:t>に，</a:t>
            </a:r>
            <a:r>
              <a:rPr lang="ja-JP" altLang="en-US" b="1" dirty="0" smtClean="0"/>
              <a:t>民法</a:t>
            </a:r>
            <a:r>
              <a:rPr lang="en-US" altLang="ja-JP" b="1" dirty="0" smtClean="0"/>
              <a:t>436</a:t>
            </a:r>
            <a:r>
              <a:rPr lang="ja-JP" altLang="en-US" b="1" dirty="0" smtClean="0"/>
              <a:t>条</a:t>
            </a:r>
            <a:r>
              <a:rPr lang="ja-JP" altLang="en-US" dirty="0" smtClean="0"/>
              <a:t>（連帯債務者の</a:t>
            </a:r>
            <a:r>
              <a:rPr lang="en-US" altLang="ja-JP" dirty="0" smtClean="0"/>
              <a:t>1</a:t>
            </a:r>
            <a:r>
              <a:rPr lang="ja-JP" altLang="en-US" dirty="0" smtClean="0"/>
              <a:t>人によるソウサイ等）▲第</a:t>
            </a:r>
            <a:r>
              <a:rPr lang="en-US" altLang="ja-JP" dirty="0" smtClean="0"/>
              <a:t>1</a:t>
            </a:r>
            <a:r>
              <a:rPr lang="ja-JP" altLang="en-US" dirty="0" smtClean="0"/>
              <a:t>項は，</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■「連帯債務者の</a:t>
            </a:r>
            <a:r>
              <a:rPr lang="en-US" altLang="ja-JP" dirty="0" smtClean="0"/>
              <a:t>1</a:t>
            </a:r>
            <a:r>
              <a:rPr lang="ja-JP" altLang="en-US" dirty="0" smtClean="0"/>
              <a:t>人が債権者に対して債権を有する場合において，その連帯債務者がソウサイを援用したときは，債権は，すべての連帯債務者の利益のために消滅する。」と規定しています。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■この規定は，単に，債権者と連帯債務者とにおける▲二当事者間のソウサイのようにも見えますが，</a:t>
            </a:r>
            <a:endParaRPr lang="en-US" altLang="ja-JP" dirty="0" smtClean="0"/>
          </a:p>
          <a:p>
            <a:r>
              <a:rPr lang="ja-JP" altLang="en-US" dirty="0" smtClean="0"/>
              <a:t>■それによって，債権者と他の連帯債務者間でも，負担部分の限度でソウサイによって連帯債務が消滅することに着目するならば，</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■連帯債務者の一人（</a:t>
            </a:r>
            <a:r>
              <a:rPr lang="en-US" altLang="ja-JP" dirty="0" smtClean="0"/>
              <a:t>A)</a:t>
            </a:r>
            <a:r>
              <a:rPr lang="ja-JP" altLang="en-US" dirty="0" smtClean="0"/>
              <a:t>が債権者に対して有している▲自働債権をもって，自己に対するジュドウ債権ばかりでなく，債権者（</a:t>
            </a:r>
            <a:r>
              <a:rPr lang="en-US" altLang="ja-JP" dirty="0" smtClean="0"/>
              <a:t>B)</a:t>
            </a:r>
            <a:r>
              <a:rPr lang="ja-JP" altLang="en-US" dirty="0" smtClean="0"/>
              <a:t>の第三者である他の連帯債務者（</a:t>
            </a:r>
            <a:r>
              <a:rPr lang="en-US" altLang="ja-JP" dirty="0" smtClean="0"/>
              <a:t>C</a:t>
            </a:r>
            <a:r>
              <a:rPr lang="ja-JP" altLang="en-US" dirty="0" smtClean="0"/>
              <a:t>）に対するジュドウ債権をソウサイによって消滅させていると考えることもできます。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■これが，三者間ソウサイにおける第</a:t>
            </a:r>
            <a:r>
              <a:rPr lang="en-US" altLang="ja-JP" dirty="0" smtClean="0"/>
              <a:t>2</a:t>
            </a:r>
            <a:r>
              <a:rPr lang="ja-JP" altLang="en-US" dirty="0" smtClean="0"/>
              <a:t>類型▲</a:t>
            </a:r>
            <a:r>
              <a:rPr lang="en-US" altLang="ja-JP" dirty="0" smtClean="0"/>
              <a:t>A</a:t>
            </a:r>
            <a:r>
              <a:rPr lang="ja-JP" altLang="en-US" dirty="0" smtClean="0"/>
              <a:t>→</a:t>
            </a:r>
            <a:r>
              <a:rPr lang="en-US" altLang="ja-JP" dirty="0" smtClean="0"/>
              <a:t>B</a:t>
            </a:r>
            <a:r>
              <a:rPr lang="ja-JP" altLang="en-US" dirty="0" smtClean="0"/>
              <a:t>→</a:t>
            </a:r>
            <a:r>
              <a:rPr lang="en-US" altLang="ja-JP" dirty="0" smtClean="0"/>
              <a:t>C</a:t>
            </a:r>
            <a:r>
              <a:rPr lang="ja-JP" altLang="en-US" dirty="0" smtClean="0"/>
              <a:t>型（すなわち，連帯債務者ソウサイ型）です。■</a:t>
            </a:r>
            <a:br>
              <a:rPr lang="ja-JP" altLang="en-US" dirty="0" smtClean="0"/>
            </a:br>
            <a:r>
              <a:rPr lang="ja-JP" altLang="en-US" dirty="0" smtClean="0"/>
              <a:t>★最後の例として，第</a:t>
            </a:r>
            <a:r>
              <a:rPr lang="en-US" altLang="ja-JP" dirty="0" smtClean="0"/>
              <a:t>3</a:t>
            </a:r>
            <a:r>
              <a:rPr lang="ja-JP" altLang="en-US" dirty="0" smtClean="0"/>
              <a:t>に，</a:t>
            </a:r>
            <a:r>
              <a:rPr lang="ja-JP" altLang="en-US" b="1" dirty="0" smtClean="0"/>
              <a:t>民法</a:t>
            </a:r>
            <a:r>
              <a:rPr lang="en-US" altLang="ja-JP" b="1" dirty="0" smtClean="0"/>
              <a:t>457</a:t>
            </a:r>
            <a:r>
              <a:rPr lang="ja-JP" altLang="en-US" b="1" dirty="0" smtClean="0"/>
              <a:t>条</a:t>
            </a:r>
            <a:r>
              <a:rPr lang="ja-JP" altLang="en-US" dirty="0" smtClean="0"/>
              <a:t>▲第</a:t>
            </a:r>
            <a:r>
              <a:rPr lang="en-US" altLang="ja-JP" dirty="0" smtClean="0"/>
              <a:t>2</a:t>
            </a:r>
            <a:r>
              <a:rPr lang="ja-JP" altLang="en-US" dirty="0" smtClean="0"/>
              <a:t>項は，</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■「保証人は，主たる債務者の債権によるソウサイをもって債権者に対抗することができる。」と規定しています。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■この規定は，一見したところでは，二者間ソウサイを利害関係を有する第三者である保証人が援用できるとした規定に過ぎないと考えることもできますが，■</a:t>
            </a:r>
            <a:endParaRPr lang="en-US" altLang="ja-JP" dirty="0" smtClean="0"/>
          </a:p>
          <a:p>
            <a:r>
              <a:rPr kumimoji="1" lang="ja-JP" altLang="en-US" dirty="0" smtClean="0"/>
              <a:t>■考えようによっては，債務者（</a:t>
            </a:r>
            <a:r>
              <a:rPr kumimoji="1" lang="en-US" altLang="ja-JP" dirty="0" smtClean="0"/>
              <a:t>B</a:t>
            </a:r>
            <a:r>
              <a:rPr kumimoji="1" lang="ja-JP" altLang="en-US" dirty="0" smtClean="0"/>
              <a:t>）の債権者（</a:t>
            </a:r>
            <a:r>
              <a:rPr kumimoji="1" lang="en-US" altLang="ja-JP" dirty="0" smtClean="0"/>
              <a:t>C</a:t>
            </a:r>
            <a:r>
              <a:rPr kumimoji="1" lang="ja-JP" altLang="en-US" dirty="0" smtClean="0"/>
              <a:t>）に対する債権を自働債権として，債権者から保証人（</a:t>
            </a:r>
            <a:r>
              <a:rPr kumimoji="1" lang="en-US" altLang="ja-JP" dirty="0" smtClean="0"/>
              <a:t>A</a:t>
            </a:r>
            <a:r>
              <a:rPr kumimoji="1" lang="ja-JP" altLang="en-US" dirty="0" smtClean="0"/>
              <a:t>）に対する請求をジュドウ債権として，三者間でソウサイしたものと考えることができます。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■これが，三者間ソウサイにおける</a:t>
            </a:r>
            <a:r>
              <a:rPr kumimoji="1" lang="en-US" altLang="ja-JP" dirty="0" smtClean="0"/>
              <a:t>B</a:t>
            </a:r>
            <a:r>
              <a:rPr kumimoji="1" lang="ja-JP" altLang="en-US" dirty="0" smtClean="0"/>
              <a:t>→</a:t>
            </a:r>
            <a:r>
              <a:rPr kumimoji="1" lang="en-US" altLang="ja-JP" dirty="0" smtClean="0"/>
              <a:t>C</a:t>
            </a:r>
            <a:r>
              <a:rPr kumimoji="1" lang="ja-JP" altLang="en-US" dirty="0" smtClean="0"/>
              <a:t>→</a:t>
            </a:r>
            <a:r>
              <a:rPr kumimoji="1" lang="en-US" altLang="ja-JP" dirty="0" smtClean="0"/>
              <a:t>A</a:t>
            </a:r>
            <a:r>
              <a:rPr kumimoji="1" lang="ja-JP" altLang="en-US" dirty="0" smtClean="0"/>
              <a:t>型（すなわち，保証人ソウサイ型）</a:t>
            </a:r>
            <a:r>
              <a:rPr lang="ja-JP" altLang="en-US" dirty="0" smtClean="0"/>
              <a:t>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■このように，民法</a:t>
            </a:r>
            <a:r>
              <a:rPr lang="en-US" altLang="ja-JP" dirty="0" smtClean="0"/>
              <a:t>505</a:t>
            </a:r>
            <a:r>
              <a:rPr lang="ja-JP" altLang="en-US" dirty="0" smtClean="0"/>
              <a:t>条以下だけを見ると，ソウサイは，二当事者間でのみ行われるように見えますが，民法全体を見渡すと，三者間で行われるソウサイに関して，その全ての類型が，じつは，民法の多数当事者の債権・債務関係，および，債権譲渡の箇所において規定されていることが分か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■確かに，三者間ソウサイは，複雑な構造をしているため，普通の大学では，詳しく説明されることはありません。</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私の講義では，三者間ソウサイは，金融における決済として最近注目されている「マルチラテラル・ネッティング（すなわち，多数当事者間ソウサイ）」の土台となる重要な制度なので，詳しく解説し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■三者間ソウサイと，マルチラテラル・ネッティングは，社会に出たときに，非常に役に立つ考え方が含まれていますので，しっかり理解するようにしてください。</a:t>
            </a:r>
            <a:endParaRPr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a:t>
            </a:fld>
            <a:endParaRPr kumimoji="1" lang="ja-JP" altLang="en-US"/>
          </a:p>
        </p:txBody>
      </p:sp>
    </p:spTree>
    <p:extLst>
      <p:ext uri="{BB962C8B-B14F-4D97-AF65-F5344CB8AC3E}">
        <p14:creationId xmlns:p14="http://schemas.microsoft.com/office/powerpoint/2010/main" val="1236830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これまで</a:t>
            </a:r>
            <a:r>
              <a:rPr kumimoji="1" lang="en-US" altLang="ja-JP" dirty="0" smtClean="0"/>
              <a:t>CCP</a:t>
            </a:r>
            <a:r>
              <a:rPr kumimoji="1" lang="ja-JP" altLang="en-US" dirty="0" smtClean="0"/>
              <a:t>を利用した決済を外観してきましたが，便利な方法であるからといって，</a:t>
            </a:r>
            <a:endParaRPr kumimoji="1" lang="en-US" altLang="ja-JP" dirty="0" smtClean="0"/>
          </a:p>
          <a:p>
            <a:r>
              <a:rPr kumimoji="1" lang="ja-JP" altLang="en-US" dirty="0" smtClean="0"/>
              <a:t>■効率化だけを推し進めると，思わぬ落とし穴に陥ることがあります。</a:t>
            </a:r>
            <a:endParaRPr kumimoji="1" lang="en-US" altLang="ja-JP" dirty="0" smtClean="0"/>
          </a:p>
          <a:p>
            <a:r>
              <a:rPr kumimoji="1" lang="ja-JP" altLang="en-US" dirty="0" smtClean="0"/>
              <a:t>■それは，債権や債務が錯誤，詐欺等によって無効となったり，取消し事由が発生した場合であり，</a:t>
            </a:r>
            <a:endParaRPr kumimoji="1" lang="en-US" altLang="ja-JP" dirty="0" smtClean="0"/>
          </a:p>
          <a:p>
            <a:r>
              <a:rPr kumimoji="1" lang="ja-JP" altLang="en-US" dirty="0" smtClean="0"/>
              <a:t>■そのような場合に，一端行った決済を元に戻せるようなやり方を考えておく必要が肝心です。</a:t>
            </a:r>
            <a:endParaRPr kumimoji="1" lang="en-US" altLang="ja-JP" dirty="0" smtClean="0"/>
          </a:p>
          <a:p>
            <a:r>
              <a:rPr kumimoji="1" lang="ja-JP" altLang="en-US" dirty="0" smtClean="0"/>
              <a:t>■そこで，</a:t>
            </a:r>
            <a:r>
              <a:rPr kumimoji="1" lang="en-US" altLang="ja-JP" dirty="0" smtClean="0"/>
              <a:t>CCP</a:t>
            </a:r>
            <a:r>
              <a:rPr kumimoji="1" lang="ja-JP" altLang="en-US" dirty="0" smtClean="0"/>
              <a:t>を利用しながらも，債権に生じた様々な抗弁事由に対処できるような，決済方法を考えておくことにしましょう。</a:t>
            </a:r>
            <a:endParaRPr kumimoji="1" lang="en-US" altLang="ja-JP" dirty="0" smtClean="0"/>
          </a:p>
          <a:p>
            <a:r>
              <a:rPr kumimoji="1" lang="ja-JP" altLang="en-US" dirty="0" smtClean="0"/>
              <a:t>■第</a:t>
            </a:r>
            <a:r>
              <a:rPr kumimoji="1" lang="en-US" altLang="ja-JP" dirty="0" smtClean="0"/>
              <a:t>1</a:t>
            </a:r>
            <a:r>
              <a:rPr kumimoji="1" lang="ja-JP" altLang="en-US" dirty="0" smtClean="0"/>
              <a:t>の方法は，</a:t>
            </a:r>
            <a:r>
              <a:rPr kumimoji="1" lang="en-US" altLang="ja-JP" dirty="0" smtClean="0"/>
              <a:t>CCP</a:t>
            </a:r>
            <a:r>
              <a:rPr kumimoji="1" lang="ja-JP" altLang="en-US" dirty="0" smtClean="0"/>
              <a:t>を最後に利用する場合の方法です。</a:t>
            </a:r>
            <a:endParaRPr kumimoji="1" lang="en-US" altLang="ja-JP" dirty="0" smtClean="0"/>
          </a:p>
          <a:p>
            <a:r>
              <a:rPr kumimoji="1" lang="ja-JP" altLang="en-US" dirty="0" smtClean="0"/>
              <a:t>★</a:t>
            </a:r>
            <a:r>
              <a:rPr kumimoji="1" lang="en-US" altLang="ja-JP" dirty="0" smtClean="0"/>
              <a:t>A</a:t>
            </a:r>
            <a:r>
              <a:rPr kumimoji="1" lang="ja-JP" altLang="en-US" dirty="0" smtClean="0"/>
              <a:t>に関する債権・債務関係のデータを残したまま，</a:t>
            </a:r>
            <a:r>
              <a:rPr kumimoji="1" lang="en-US" altLang="ja-JP" dirty="0" smtClean="0"/>
              <a:t>A</a:t>
            </a:r>
            <a:r>
              <a:rPr kumimoji="1" lang="ja-JP" altLang="en-US" dirty="0" smtClean="0"/>
              <a:t>のプラスマイナスを差し引き計算します。■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★同様にして，</a:t>
            </a:r>
            <a:r>
              <a:rPr kumimoji="1" lang="en-US" altLang="ja-JP" dirty="0" smtClean="0"/>
              <a:t>B</a:t>
            </a:r>
            <a:r>
              <a:rPr kumimoji="1" lang="ja-JP" altLang="en-US" dirty="0" smtClean="0"/>
              <a:t>に関する債権・債務関係のデータを残したまま，</a:t>
            </a:r>
            <a:r>
              <a:rPr kumimoji="1" lang="en-US" altLang="ja-JP" dirty="0" smtClean="0"/>
              <a:t>B</a:t>
            </a:r>
            <a:r>
              <a:rPr kumimoji="1" lang="ja-JP" altLang="en-US" dirty="0" smtClean="0"/>
              <a:t>のプラスマイナスを差し引き計算します。■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★同様にして，</a:t>
            </a:r>
            <a:r>
              <a:rPr kumimoji="1" lang="en-US" altLang="ja-JP" dirty="0" smtClean="0"/>
              <a:t>C</a:t>
            </a:r>
            <a:r>
              <a:rPr kumimoji="1" lang="ja-JP" altLang="en-US" dirty="0" smtClean="0"/>
              <a:t>に関する債権・債務関係のデータを残したまま，</a:t>
            </a:r>
            <a:r>
              <a:rPr kumimoji="1" lang="en-US" altLang="ja-JP" dirty="0" smtClean="0"/>
              <a:t>C</a:t>
            </a:r>
            <a:r>
              <a:rPr kumimoji="1" lang="ja-JP" altLang="en-US" dirty="0" smtClean="0"/>
              <a:t>のプラスマイナスを差し引き計算します。■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★同様にして，</a:t>
            </a:r>
            <a:r>
              <a:rPr kumimoji="1" lang="en-US" altLang="ja-JP" dirty="0" smtClean="0"/>
              <a:t>D</a:t>
            </a:r>
            <a:r>
              <a:rPr kumimoji="1" lang="ja-JP" altLang="en-US" dirty="0" smtClean="0"/>
              <a:t>に関する債権・債務関係のデータを残したまま，</a:t>
            </a:r>
            <a:r>
              <a:rPr kumimoji="1" lang="en-US" altLang="ja-JP" dirty="0" smtClean="0"/>
              <a:t>D</a:t>
            </a:r>
            <a:r>
              <a:rPr kumimoji="1" lang="ja-JP" altLang="en-US" dirty="0" smtClean="0"/>
              <a:t>のプラスマイナスを差し引き計算します。■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★引き続き，その結果を利用して，</a:t>
            </a:r>
            <a:r>
              <a:rPr kumimoji="1" lang="en-US" altLang="ja-JP" dirty="0" smtClean="0"/>
              <a:t>CCP</a:t>
            </a:r>
            <a:r>
              <a:rPr kumimoji="1" lang="ja-JP" altLang="en-US" dirty="0" smtClean="0"/>
              <a:t>との関係を決定します。■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a:t>
            </a:r>
            <a:r>
              <a:rPr kumimoji="1" lang="en-US" altLang="ja-JP" dirty="0" smtClean="0"/>
              <a:t>A</a:t>
            </a:r>
            <a:r>
              <a:rPr kumimoji="1" lang="ja-JP" altLang="en-US" dirty="0" smtClean="0"/>
              <a:t>の</a:t>
            </a:r>
            <a:r>
              <a:rPr kumimoji="1" lang="en-US" altLang="ja-JP" dirty="0" smtClean="0"/>
              <a:t>CCP</a:t>
            </a:r>
            <a:r>
              <a:rPr kumimoji="1" lang="ja-JP" altLang="en-US" dirty="0" err="1" smtClean="0"/>
              <a:t>への</a:t>
            </a:r>
            <a:r>
              <a:rPr kumimoji="1" lang="ja-JP" altLang="en-US" dirty="0" smtClean="0"/>
              <a:t>支払い額</a:t>
            </a:r>
            <a:r>
              <a:rPr kumimoji="1" lang="en-US" altLang="ja-JP" dirty="0" smtClean="0"/>
              <a:t>2</a:t>
            </a:r>
            <a:r>
              <a:rPr kumimoji="1" lang="ja-JP" altLang="en-US" dirty="0" smtClean="0"/>
              <a:t>万円を決定しますが，そのプロセスを消去しないで残します。もともとの債権に事故が生じた場合に，再計算を可能にするためです。■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★同様にして，</a:t>
            </a:r>
            <a:r>
              <a:rPr kumimoji="1" lang="en-US" altLang="ja-JP" dirty="0" smtClean="0"/>
              <a:t>B</a:t>
            </a:r>
            <a:r>
              <a:rPr kumimoji="1" lang="ja-JP" altLang="en-US" dirty="0" smtClean="0"/>
              <a:t>の</a:t>
            </a:r>
            <a:r>
              <a:rPr kumimoji="1" lang="en-US" altLang="ja-JP" dirty="0" smtClean="0"/>
              <a:t>CCP</a:t>
            </a:r>
            <a:r>
              <a:rPr kumimoji="1" lang="ja-JP" altLang="en-US" dirty="0" err="1" smtClean="0"/>
              <a:t>への</a:t>
            </a:r>
            <a:r>
              <a:rPr kumimoji="1" lang="ja-JP" altLang="en-US" dirty="0" smtClean="0"/>
              <a:t>支払額</a:t>
            </a:r>
            <a:r>
              <a:rPr kumimoji="1" lang="en-US" altLang="ja-JP" dirty="0" smtClean="0"/>
              <a:t>3</a:t>
            </a:r>
            <a:r>
              <a:rPr kumimoji="1" lang="ja-JP" altLang="en-US" dirty="0" smtClean="0"/>
              <a:t>万円を決定しますが，そのプロセスを消去せずに残します。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C</a:t>
            </a:r>
            <a:r>
              <a:rPr kumimoji="1" lang="ja-JP" altLang="en-US" dirty="0" smtClean="0"/>
              <a:t>の</a:t>
            </a:r>
            <a:r>
              <a:rPr kumimoji="1" lang="en-US" altLang="ja-JP" dirty="0" smtClean="0"/>
              <a:t>CCP</a:t>
            </a:r>
            <a:r>
              <a:rPr kumimoji="1" lang="ja-JP" altLang="en-US" dirty="0" err="1" smtClean="0"/>
              <a:t>への</a:t>
            </a:r>
            <a:r>
              <a:rPr kumimoji="1" lang="ja-JP" altLang="en-US" dirty="0" smtClean="0"/>
              <a:t>請求額</a:t>
            </a:r>
            <a:r>
              <a:rPr kumimoji="1" lang="en-US" altLang="ja-JP" dirty="0" smtClean="0"/>
              <a:t>1</a:t>
            </a:r>
            <a:r>
              <a:rPr kumimoji="1" lang="ja-JP" altLang="en-US" dirty="0" smtClean="0"/>
              <a:t>万円を決定しますが，同様にして，そのプロセスを消去せずに残します。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D</a:t>
            </a:r>
            <a:r>
              <a:rPr kumimoji="1" lang="ja-JP" altLang="en-US" dirty="0" smtClean="0"/>
              <a:t>の</a:t>
            </a:r>
            <a:r>
              <a:rPr kumimoji="1" lang="en-US" altLang="ja-JP" dirty="0" smtClean="0"/>
              <a:t>CCP</a:t>
            </a:r>
            <a:r>
              <a:rPr kumimoji="1" lang="ja-JP" altLang="en-US" dirty="0" err="1" smtClean="0"/>
              <a:t>への</a:t>
            </a:r>
            <a:r>
              <a:rPr kumimoji="1" lang="ja-JP" altLang="en-US" dirty="0" smtClean="0"/>
              <a:t>請求額</a:t>
            </a:r>
            <a:r>
              <a:rPr kumimoji="1" lang="en-US" altLang="ja-JP" dirty="0" smtClean="0"/>
              <a:t>4</a:t>
            </a:r>
            <a:r>
              <a:rPr kumimoji="1" lang="ja-JP" altLang="en-US" dirty="0" smtClean="0"/>
              <a:t>万円を決定しますが，同様にして，そのプロセスを消去せずに残します。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■このようにして，</a:t>
            </a:r>
            <a:r>
              <a:rPr kumimoji="1" lang="en-US" altLang="ja-JP" dirty="0" smtClean="0"/>
              <a:t>CCP</a:t>
            </a:r>
            <a:r>
              <a:rPr kumimoji="1" lang="ja-JP" altLang="en-US" dirty="0" smtClean="0"/>
              <a:t>との関係を決定するまでのプロセスを残しておくことで，事故が起きたときの再計算，すなわち，組戻しが可能となります。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20</a:t>
            </a:fld>
            <a:endParaRPr kumimoji="1" lang="ja-JP" altLang="en-US"/>
          </a:p>
        </p:txBody>
      </p:sp>
    </p:spTree>
    <p:extLst>
      <p:ext uri="{BB962C8B-B14F-4D97-AF65-F5344CB8AC3E}">
        <p14:creationId xmlns:p14="http://schemas.microsoft.com/office/powerpoint/2010/main" val="3919157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★最初から</a:t>
            </a:r>
            <a:r>
              <a:rPr kumimoji="1" lang="en-US" altLang="ja-JP" dirty="0" smtClean="0"/>
              <a:t>CCP</a:t>
            </a:r>
            <a:r>
              <a:rPr kumimoji="1" lang="ja-JP" altLang="en-US" dirty="0" smtClean="0"/>
              <a:t>を利用して，多数当事者の債権債務関係を</a:t>
            </a:r>
            <a:r>
              <a:rPr kumimoji="1" lang="en-US" altLang="ja-JP" dirty="0" smtClean="0"/>
              <a:t>CCP</a:t>
            </a:r>
            <a:r>
              <a:rPr kumimoji="1" lang="ja-JP" altLang="en-US" dirty="0" smtClean="0"/>
              <a:t>との関係に分解して，</a:t>
            </a:r>
            <a:endParaRPr kumimoji="1" lang="en-US" altLang="ja-JP" dirty="0" smtClean="0"/>
          </a:p>
          <a:p>
            <a:r>
              <a:rPr kumimoji="1" lang="ja-JP" altLang="en-US" dirty="0" smtClean="0"/>
              <a:t>■各当事者のプラス･マイナスを計算する場合でも，■</a:t>
            </a:r>
            <a:endParaRPr kumimoji="1" lang="en-US" altLang="ja-JP" dirty="0" smtClean="0"/>
          </a:p>
          <a:p>
            <a:r>
              <a:rPr kumimoji="1" lang="ja-JP" altLang="en-US" dirty="0" smtClean="0"/>
              <a:t>★同様にして，もともとの債権・債務関係のデータを消さずに保存するようにします。■</a:t>
            </a:r>
            <a:endParaRPr kumimoji="1" lang="en-US" altLang="ja-JP" dirty="0" smtClean="0"/>
          </a:p>
          <a:p>
            <a:r>
              <a:rPr kumimoji="1" lang="ja-JP" altLang="en-US" dirty="0" smtClean="0"/>
              <a:t>★そのような配慮のもとで，各当事者と</a:t>
            </a:r>
            <a:r>
              <a:rPr kumimoji="1" lang="en-US" altLang="ja-JP" dirty="0" smtClean="0"/>
              <a:t>CCP</a:t>
            </a:r>
            <a:r>
              <a:rPr kumimoji="1" lang="ja-JP" altLang="en-US" dirty="0" smtClean="0"/>
              <a:t>との関係を決定するならば，</a:t>
            </a:r>
            <a:endParaRPr kumimoji="1" lang="en-US" altLang="ja-JP" dirty="0" smtClean="0"/>
          </a:p>
          <a:p>
            <a:r>
              <a:rPr kumimoji="1" lang="ja-JP" altLang="en-US" dirty="0" smtClean="0"/>
              <a:t>■元の債権に事故が生じた場合でも，再計算，すなわち，組戻しが可能となります。</a:t>
            </a:r>
            <a:endParaRPr kumimoji="1" lang="en-US" altLang="ja-JP" dirty="0" smtClean="0"/>
          </a:p>
          <a:p>
            <a:r>
              <a:rPr kumimoji="1" lang="ja-JP" altLang="en-US" dirty="0" smtClean="0"/>
              <a:t>■コンピュータの記憶媒体の大容量化によって，原因関係を消去せずに，情報処理を行うことができるようになった現在においては，事故が生じた場合に備えて，原因関係を保持することが，重要になっているの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21</a:t>
            </a:fld>
            <a:endParaRPr kumimoji="1" lang="ja-JP" altLang="en-US"/>
          </a:p>
        </p:txBody>
      </p:sp>
    </p:spTree>
    <p:extLst>
      <p:ext uri="{BB962C8B-B14F-4D97-AF65-F5344CB8AC3E}">
        <p14:creationId xmlns:p14="http://schemas.microsoft.com/office/powerpoint/2010/main" val="1598584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多数当事者間におけるソウサイの仕組みを学習したので，最後に，全国の銀行取引を裏で支える全銀ネットの仕組みについて，簡単に触れておくことにしましょう。</a:t>
            </a:r>
            <a:endParaRPr kumimoji="1" lang="en-US" altLang="ja-JP" dirty="0" smtClean="0"/>
          </a:p>
          <a:p>
            <a:r>
              <a:rPr kumimoji="1" lang="ja-JP" altLang="en-US" dirty="0" smtClean="0"/>
              <a:t>■振込みにおいては，預金債権を平行移動するために，民法上の観点からは，債権譲渡と債務引受が行われますが，それを円滑に実現するために，全銀ネットが働いています。■</a:t>
            </a:r>
            <a:endParaRPr kumimoji="1" lang="en-US" altLang="ja-JP" dirty="0" smtClean="0"/>
          </a:p>
          <a:p>
            <a:r>
              <a:rPr kumimoji="1" lang="ja-JP" altLang="en-US" dirty="0" smtClean="0"/>
              <a:t>★例えば，</a:t>
            </a:r>
            <a:r>
              <a:rPr kumimoji="1" lang="en-US" altLang="ja-JP" dirty="0" smtClean="0"/>
              <a:t>A</a:t>
            </a:r>
            <a:r>
              <a:rPr kumimoji="1" lang="ja-JP" altLang="en-US" dirty="0" smtClean="0"/>
              <a:t>が</a:t>
            </a:r>
            <a:r>
              <a:rPr kumimoji="1" lang="en-US" altLang="ja-JP" dirty="0" smtClean="0"/>
              <a:t>B</a:t>
            </a:r>
            <a:r>
              <a:rPr kumimoji="1" lang="ja-JP" altLang="en-US" dirty="0" smtClean="0"/>
              <a:t>に</a:t>
            </a:r>
            <a:r>
              <a:rPr kumimoji="1" lang="en-US" altLang="ja-JP" dirty="0" smtClean="0"/>
              <a:t>10</a:t>
            </a:r>
            <a:r>
              <a:rPr kumimoji="1" lang="ja-JP" altLang="en-US" dirty="0" smtClean="0"/>
              <a:t>万円貸金があり，その弁済として，</a:t>
            </a:r>
            <a:r>
              <a:rPr kumimoji="1" lang="en-US" altLang="ja-JP" dirty="0" smtClean="0"/>
              <a:t>B</a:t>
            </a:r>
            <a:r>
              <a:rPr kumimoji="1" lang="ja-JP" altLang="en-US" dirty="0" smtClean="0"/>
              <a:t>の</a:t>
            </a:r>
            <a:r>
              <a:rPr kumimoji="1" lang="en-US" altLang="ja-JP" dirty="0" smtClean="0"/>
              <a:t>10</a:t>
            </a:r>
            <a:r>
              <a:rPr kumimoji="1" lang="ja-JP" altLang="en-US" dirty="0" smtClean="0"/>
              <a:t>万円の預金債権を</a:t>
            </a:r>
            <a:r>
              <a:rPr kumimoji="1" lang="en-US" altLang="ja-JP" dirty="0" smtClean="0"/>
              <a:t>A</a:t>
            </a:r>
            <a:r>
              <a:rPr kumimoji="1" lang="ja-JP" altLang="en-US" dirty="0" smtClean="0"/>
              <a:t>の取引銀行の預金口座に平行移動することを考えてみます。</a:t>
            </a:r>
            <a:endParaRPr kumimoji="1" lang="en-US" altLang="ja-JP" dirty="0" smtClean="0"/>
          </a:p>
          <a:p>
            <a:r>
              <a:rPr kumimoji="1" lang="ja-JP" altLang="en-US" dirty="0" smtClean="0"/>
              <a:t>★反対に，</a:t>
            </a:r>
            <a:r>
              <a:rPr kumimoji="1" lang="en-US" altLang="ja-JP" dirty="0" smtClean="0"/>
              <a:t>B</a:t>
            </a:r>
            <a:r>
              <a:rPr kumimoji="1" lang="ja-JP" altLang="en-US" dirty="0" smtClean="0"/>
              <a:t>が</a:t>
            </a:r>
            <a:r>
              <a:rPr kumimoji="1" lang="en-US" altLang="ja-JP" dirty="0" smtClean="0"/>
              <a:t>A</a:t>
            </a:r>
            <a:r>
              <a:rPr kumimoji="1" lang="ja-JP" altLang="en-US" dirty="0" smtClean="0"/>
              <a:t>に売掛金代金を回収するために，</a:t>
            </a:r>
            <a:r>
              <a:rPr kumimoji="1" lang="en-US" altLang="ja-JP" dirty="0" smtClean="0"/>
              <a:t>A</a:t>
            </a:r>
            <a:r>
              <a:rPr kumimoji="1" lang="ja-JP" altLang="en-US" dirty="0" smtClean="0"/>
              <a:t>が預金債権を</a:t>
            </a:r>
            <a:r>
              <a:rPr kumimoji="1" lang="en-US" altLang="ja-JP" dirty="0" smtClean="0"/>
              <a:t>B</a:t>
            </a:r>
            <a:r>
              <a:rPr kumimoji="1" lang="ja-JP" altLang="en-US" dirty="0" smtClean="0"/>
              <a:t>の預金口座に振り込む場合も，同時に考えてみます。■</a:t>
            </a:r>
            <a:endParaRPr kumimoji="1" lang="en-US" altLang="ja-JP" dirty="0" smtClean="0"/>
          </a:p>
          <a:p>
            <a:r>
              <a:rPr kumimoji="1" lang="ja-JP" altLang="en-US" dirty="0" smtClean="0"/>
              <a:t>★まず，</a:t>
            </a:r>
            <a:r>
              <a:rPr kumimoji="1" lang="en-US" altLang="ja-JP" dirty="0" smtClean="0"/>
              <a:t>A</a:t>
            </a:r>
            <a:r>
              <a:rPr kumimoji="1" lang="ja-JP" altLang="en-US" dirty="0" smtClean="0"/>
              <a:t>の貸金債権の場合，</a:t>
            </a:r>
            <a:r>
              <a:rPr kumimoji="1" lang="en-US" altLang="ja-JP" dirty="0" smtClean="0"/>
              <a:t>A</a:t>
            </a:r>
            <a:r>
              <a:rPr kumimoji="1" lang="ja-JP" altLang="en-US" dirty="0" smtClean="0"/>
              <a:t>に預金が振り込まれると，貸金債権は消滅しますが，■</a:t>
            </a:r>
            <a:endParaRPr kumimoji="1" lang="en-US" altLang="ja-JP" dirty="0" smtClean="0"/>
          </a:p>
          <a:p>
            <a:r>
              <a:rPr kumimoji="1" lang="ja-JP" altLang="en-US" dirty="0" smtClean="0"/>
              <a:t>★被仕向銀行から仕向銀行に対して</a:t>
            </a:r>
            <a:r>
              <a:rPr kumimoji="1" lang="ja-JP" altLang="en-US" dirty="0" smtClean="0"/>
              <a:t>，銀行勘定</a:t>
            </a:r>
            <a:r>
              <a:rPr kumimoji="1" lang="ja-JP" altLang="en-US" dirty="0" smtClean="0"/>
              <a:t>が発生します。■</a:t>
            </a:r>
            <a:endParaRPr kumimoji="1" lang="en-US" altLang="ja-JP" dirty="0" smtClean="0"/>
          </a:p>
          <a:p>
            <a:r>
              <a:rPr kumimoji="1" lang="ja-JP" altLang="en-US" dirty="0" smtClean="0"/>
              <a:t>★そして，その決済は，</a:t>
            </a:r>
            <a:r>
              <a:rPr kumimoji="1" lang="en-US" altLang="ja-JP" dirty="0" smtClean="0"/>
              <a:t>CCP</a:t>
            </a:r>
            <a:r>
              <a:rPr kumimoji="1" lang="ja-JP" altLang="en-US" dirty="0" smtClean="0"/>
              <a:t>を通じて決済されます。</a:t>
            </a:r>
            <a:endParaRPr kumimoji="1" lang="en-US" altLang="ja-JP" dirty="0" smtClean="0"/>
          </a:p>
          <a:p>
            <a:r>
              <a:rPr kumimoji="1" lang="ja-JP" altLang="en-US" dirty="0" smtClean="0"/>
              <a:t>★同様にして，</a:t>
            </a:r>
            <a:r>
              <a:rPr kumimoji="1" lang="en-US" altLang="ja-JP" dirty="0" smtClean="0"/>
              <a:t>B</a:t>
            </a:r>
            <a:r>
              <a:rPr kumimoji="1" lang="ja-JP" altLang="en-US" dirty="0" smtClean="0"/>
              <a:t>の売掛代金の場合，</a:t>
            </a:r>
            <a:r>
              <a:rPr kumimoji="1" lang="en-US" altLang="ja-JP" dirty="0" smtClean="0"/>
              <a:t>B</a:t>
            </a:r>
            <a:r>
              <a:rPr kumimoji="1" lang="ja-JP" altLang="en-US" dirty="0" smtClean="0"/>
              <a:t>に預金が振り込まれると，売掛代金は消滅しますが，■</a:t>
            </a:r>
            <a:endParaRPr kumimoji="1" lang="en-US" altLang="ja-JP" dirty="0" smtClean="0"/>
          </a:p>
          <a:p>
            <a:r>
              <a:rPr kumimoji="1" lang="ja-JP" altLang="en-US" dirty="0" smtClean="0"/>
              <a:t>★被仕向銀行から仕向銀行に</a:t>
            </a:r>
            <a:r>
              <a:rPr kumimoji="1" lang="ja-JP" altLang="en-US" smtClean="0"/>
              <a:t>対して</a:t>
            </a:r>
            <a:r>
              <a:rPr kumimoji="1" lang="ja-JP" altLang="en-US" smtClean="0"/>
              <a:t>，銀行勘定</a:t>
            </a:r>
            <a:r>
              <a:rPr kumimoji="1" lang="ja-JP" altLang="en-US" dirty="0" smtClean="0"/>
              <a:t>が発生します。</a:t>
            </a:r>
            <a:endParaRPr kumimoji="1" lang="en-US" altLang="ja-JP" dirty="0" smtClean="0"/>
          </a:p>
          <a:p>
            <a:r>
              <a:rPr kumimoji="1" lang="ja-JP" altLang="en-US" dirty="0" smtClean="0"/>
              <a:t>★そして，その決済は，</a:t>
            </a:r>
            <a:r>
              <a:rPr kumimoji="1" lang="en-US" altLang="ja-JP" dirty="0" smtClean="0"/>
              <a:t>CCP</a:t>
            </a:r>
            <a:r>
              <a:rPr kumimoji="1" lang="ja-JP" altLang="en-US" dirty="0" smtClean="0"/>
              <a:t>を通じて決済されます。</a:t>
            </a:r>
            <a:endParaRPr kumimoji="1" lang="en-US" altLang="ja-JP" dirty="0" smtClean="0"/>
          </a:p>
          <a:p>
            <a:r>
              <a:rPr kumimoji="1" lang="ja-JP" altLang="en-US" dirty="0" smtClean="0"/>
              <a:t>★被仕向銀行が</a:t>
            </a:r>
            <a:r>
              <a:rPr kumimoji="1" lang="en-US" altLang="ja-JP" dirty="0" smtClean="0"/>
              <a:t>CCP</a:t>
            </a:r>
            <a:r>
              <a:rPr kumimoji="1" lang="ja-JP" altLang="en-US" dirty="0" smtClean="0"/>
              <a:t>に</a:t>
            </a:r>
            <a:r>
              <a:rPr kumimoji="1" lang="en-US" altLang="ja-JP" dirty="0" smtClean="0"/>
              <a:t>10</a:t>
            </a:r>
            <a:r>
              <a:rPr kumimoji="1" lang="ja-JP" altLang="en-US" dirty="0" smtClean="0"/>
              <a:t>万円を請求して受け取り，■</a:t>
            </a:r>
            <a:endParaRPr kumimoji="1" lang="en-US" altLang="ja-JP" dirty="0" smtClean="0"/>
          </a:p>
          <a:p>
            <a:r>
              <a:rPr kumimoji="1" lang="ja-JP" altLang="en-US" dirty="0" smtClean="0"/>
              <a:t>★仕向銀行が</a:t>
            </a:r>
            <a:r>
              <a:rPr kumimoji="1" lang="en-US" altLang="ja-JP" dirty="0" smtClean="0"/>
              <a:t>CCP</a:t>
            </a:r>
            <a:r>
              <a:rPr kumimoji="1" lang="ja-JP" altLang="en-US" dirty="0" smtClean="0"/>
              <a:t>に</a:t>
            </a:r>
            <a:r>
              <a:rPr kumimoji="1" lang="en-US" altLang="ja-JP" dirty="0" smtClean="0"/>
              <a:t>10</a:t>
            </a:r>
            <a:r>
              <a:rPr kumimoji="1" lang="ja-JP" altLang="en-US" dirty="0" smtClean="0"/>
              <a:t>万円を支払うと，全ての決済が終了します。</a:t>
            </a:r>
            <a:endParaRPr kumimoji="1" lang="en-US" altLang="ja-JP" dirty="0" smtClean="0"/>
          </a:p>
          <a:p>
            <a:r>
              <a:rPr kumimoji="1" lang="ja-JP" altLang="en-US" dirty="0" smtClean="0"/>
              <a:t>■この場合に，決済のプロセスを消去せずに残しておくと，▲組戻しも簡単に実現できます。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22</a:t>
            </a:fld>
            <a:endParaRPr kumimoji="1" lang="ja-JP" altLang="en-US"/>
          </a:p>
        </p:txBody>
      </p:sp>
    </p:spTree>
    <p:extLst>
      <p:ext uri="{BB962C8B-B14F-4D97-AF65-F5344CB8AC3E}">
        <p14:creationId xmlns:p14="http://schemas.microsoft.com/office/powerpoint/2010/main" val="1285227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ご振込みに関するリーディング・ケースとされる平成</a:t>
            </a:r>
            <a:r>
              <a:rPr kumimoji="1" lang="en-US" altLang="ja-JP" dirty="0" smtClean="0"/>
              <a:t>8</a:t>
            </a:r>
            <a:r>
              <a:rPr kumimoji="1" lang="ja-JP" altLang="en-US" dirty="0" smtClean="0"/>
              <a:t>年判決の事実関係を図示します。■</a:t>
            </a:r>
          </a:p>
          <a:p>
            <a:r>
              <a:rPr kumimoji="1" lang="ja-JP" altLang="en-US" dirty="0" smtClean="0"/>
              <a:t>★債権者</a:t>
            </a:r>
            <a:r>
              <a:rPr kumimoji="1" lang="en-US" altLang="ja-JP" dirty="0" smtClean="0"/>
              <a:t>X</a:t>
            </a:r>
            <a:r>
              <a:rPr kumimoji="1" lang="ja-JP" altLang="en-US" dirty="0" smtClean="0"/>
              <a:t>は，</a:t>
            </a:r>
            <a:r>
              <a:rPr kumimoji="1" lang="en-US" altLang="ja-JP" dirty="0" smtClean="0"/>
              <a:t>X</a:t>
            </a:r>
            <a:r>
              <a:rPr kumimoji="1" lang="ja-JP" altLang="en-US" dirty="0" smtClean="0"/>
              <a:t>の債権者に対して弁済をするため，</a:t>
            </a:r>
          </a:p>
          <a:p>
            <a:r>
              <a:rPr kumimoji="1" lang="ja-JP" altLang="en-US" dirty="0" smtClean="0"/>
              <a:t>★仕向銀行に対して，振込みの指図をします。■</a:t>
            </a:r>
          </a:p>
          <a:p>
            <a:r>
              <a:rPr kumimoji="1" lang="ja-JP" altLang="en-US" dirty="0" smtClean="0"/>
              <a:t>★ところが，</a:t>
            </a:r>
            <a:r>
              <a:rPr kumimoji="1" lang="en-US" altLang="ja-JP" dirty="0" smtClean="0"/>
              <a:t>X</a:t>
            </a:r>
            <a:r>
              <a:rPr kumimoji="1" lang="ja-JP" altLang="en-US" dirty="0" smtClean="0"/>
              <a:t>は，振込先の宛名を以前に取引関係にあった，カタカナ名が同じ「トウシン」という会社としてしまいます。そこで，ご振込が行われてしまいます。■</a:t>
            </a:r>
          </a:p>
          <a:p>
            <a:r>
              <a:rPr kumimoji="1" lang="ja-JP" altLang="en-US" dirty="0" smtClean="0"/>
              <a:t>★つまり，預金債権は，本来の名宛ニンではなく，誤った受取人の口座に振り込まれてしまいました。■</a:t>
            </a:r>
          </a:p>
          <a:p>
            <a:r>
              <a:rPr kumimoji="1" lang="ja-JP" altLang="en-US" dirty="0" smtClean="0"/>
              <a:t>★それを奇禍として，ご振込の受取人の債権者</a:t>
            </a:r>
            <a:r>
              <a:rPr kumimoji="1" lang="en-US" altLang="ja-JP" dirty="0" smtClean="0"/>
              <a:t>Y</a:t>
            </a:r>
            <a:r>
              <a:rPr kumimoji="1" lang="ja-JP" altLang="en-US" dirty="0" smtClean="0"/>
              <a:t>が，振り込まれた預金債権を差し押さえてしまいます。</a:t>
            </a:r>
          </a:p>
          <a:p>
            <a:r>
              <a:rPr kumimoji="1" lang="ja-JP" altLang="en-US" dirty="0" smtClean="0"/>
              <a:t>■このような場合に，振込人は，どのような方法によって，ご振込金を取り戻すことができるのでしょうか？</a:t>
            </a:r>
          </a:p>
          <a:p>
            <a:r>
              <a:rPr kumimoji="1" lang="ja-JP" altLang="en-US" dirty="0" smtClean="0"/>
              <a:t>■これが，ご振込み事件の中心的なテーマです。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23</a:t>
            </a:fld>
            <a:endParaRPr kumimoji="1" lang="ja-JP" altLang="en-US"/>
          </a:p>
        </p:txBody>
      </p:sp>
    </p:spTree>
    <p:extLst>
      <p:ext uri="{BB962C8B-B14F-4D97-AF65-F5344CB8AC3E}">
        <p14:creationId xmlns:p14="http://schemas.microsoft.com/office/powerpoint/2010/main" val="2787056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ご振込み事件に関するリーディング・ケースとされる最高裁▲平成</a:t>
            </a:r>
            <a:r>
              <a:rPr kumimoji="1" lang="en-US" altLang="ja-JP" dirty="0" smtClean="0"/>
              <a:t>8</a:t>
            </a:r>
            <a:r>
              <a:rPr kumimoji="1" lang="ja-JP" altLang="en-US" dirty="0" smtClean="0"/>
              <a:t>年判決は，その後の判例によって引用され，確立した最高裁の判決となっています。</a:t>
            </a:r>
          </a:p>
          <a:p>
            <a:r>
              <a:rPr kumimoji="1" lang="ja-JP" altLang="en-US" dirty="0" smtClean="0"/>
              <a:t>■しかし，最高裁▲平成</a:t>
            </a:r>
            <a:r>
              <a:rPr kumimoji="1" lang="en-US" altLang="ja-JP" dirty="0" smtClean="0"/>
              <a:t>8</a:t>
            </a:r>
            <a:r>
              <a:rPr kumimoji="1" lang="ja-JP" altLang="en-US" dirty="0" smtClean="0"/>
              <a:t>年判決に対して，刑事事件においては，最高裁▲平成</a:t>
            </a:r>
            <a:r>
              <a:rPr kumimoji="1" lang="en-US" altLang="ja-JP" dirty="0" smtClean="0"/>
              <a:t>15</a:t>
            </a:r>
            <a:r>
              <a:rPr kumimoji="1" lang="ja-JP" altLang="en-US" dirty="0" smtClean="0"/>
              <a:t>年判決（すなわち，最高裁▲第二小法廷▲平成</a:t>
            </a:r>
            <a:r>
              <a:rPr kumimoji="1" lang="en-US" altLang="ja-JP" dirty="0" smtClean="0"/>
              <a:t>15</a:t>
            </a:r>
            <a:r>
              <a:rPr kumimoji="1" lang="ja-JP" altLang="en-US" dirty="0" smtClean="0"/>
              <a:t>年</a:t>
            </a:r>
            <a:r>
              <a:rPr kumimoji="1" lang="en-US" altLang="ja-JP" dirty="0" smtClean="0"/>
              <a:t>3</a:t>
            </a:r>
            <a:r>
              <a:rPr kumimoji="1" lang="ja-JP" altLang="en-US" dirty="0" smtClean="0"/>
              <a:t>月</a:t>
            </a:r>
            <a:r>
              <a:rPr kumimoji="1" lang="en-US" altLang="ja-JP" dirty="0" smtClean="0"/>
              <a:t>12</a:t>
            </a:r>
            <a:r>
              <a:rPr kumimoji="1" lang="ja-JP" altLang="en-US" dirty="0" smtClean="0"/>
              <a:t>日▲判決▲刑事判例集</a:t>
            </a:r>
            <a:r>
              <a:rPr kumimoji="1" lang="en-US" altLang="ja-JP" dirty="0" smtClean="0"/>
              <a:t>57</a:t>
            </a:r>
            <a:r>
              <a:rPr kumimoji="1" lang="ja-JP" altLang="en-US" dirty="0" smtClean="0"/>
              <a:t>巻</a:t>
            </a:r>
            <a:r>
              <a:rPr kumimoji="1" lang="en-US" altLang="ja-JP" dirty="0" smtClean="0"/>
              <a:t>3</a:t>
            </a:r>
            <a:r>
              <a:rPr kumimoji="1" lang="ja-JP" altLang="en-US" dirty="0" smtClean="0"/>
              <a:t>号</a:t>
            </a:r>
            <a:r>
              <a:rPr kumimoji="1" lang="en-US" altLang="ja-JP" dirty="0" smtClean="0"/>
              <a:t>322</a:t>
            </a:r>
            <a:r>
              <a:rPr kumimoji="1" lang="ja-JP" altLang="en-US" dirty="0" smtClean="0"/>
              <a:t>頁）は，ご振込みの受取人が，ご振込みであることを知りつつ振込金を受け取ることは，第</a:t>
            </a:r>
            <a:r>
              <a:rPr kumimoji="1" lang="en-US" altLang="ja-JP" dirty="0" smtClean="0"/>
              <a:t>1</a:t>
            </a:r>
            <a:r>
              <a:rPr kumimoji="1" lang="ja-JP" altLang="en-US" dirty="0" smtClean="0"/>
              <a:t>に，詐欺罪に当たることを明らかにするとともに，第</a:t>
            </a:r>
            <a:r>
              <a:rPr kumimoji="1" lang="en-US" altLang="ja-JP" dirty="0" smtClean="0"/>
              <a:t>2</a:t>
            </a:r>
            <a:r>
              <a:rPr kumimoji="1" lang="ja-JP" altLang="en-US" dirty="0" smtClean="0"/>
              <a:t>に，銀行に対して，信義則上，一定の場合には，組戻しをする義務が生じることを明らかにしています。</a:t>
            </a:r>
          </a:p>
          <a:p>
            <a:r>
              <a:rPr kumimoji="1" lang="ja-JP" altLang="en-US" dirty="0" smtClean="0"/>
              <a:t>■そこで，ご振込み事件を組戻しを使って，根本的に解決する方法を検討してみることにしましょう。■</a:t>
            </a:r>
          </a:p>
          <a:p>
            <a:r>
              <a:rPr kumimoji="1" lang="ja-JP" altLang="en-US" dirty="0" smtClean="0"/>
              <a:t>★ご振込みの依頼人</a:t>
            </a:r>
            <a:r>
              <a:rPr kumimoji="1" lang="en-US" altLang="ja-JP" dirty="0" smtClean="0"/>
              <a:t>X</a:t>
            </a:r>
            <a:r>
              <a:rPr kumimoji="1" lang="ja-JP" altLang="en-US" dirty="0" smtClean="0"/>
              <a:t>は，ご振込みの組戻しを，仕向銀行（</a:t>
            </a:r>
            <a:r>
              <a:rPr kumimoji="1" lang="en-US" altLang="ja-JP" dirty="0" smtClean="0"/>
              <a:t>A</a:t>
            </a:r>
            <a:r>
              <a:rPr kumimoji="1" lang="ja-JP" altLang="en-US" dirty="0" smtClean="0"/>
              <a:t>銀行コウ支店）に依頼します。タダではなく，最高裁▲平成</a:t>
            </a:r>
            <a:r>
              <a:rPr kumimoji="1" lang="en-US" altLang="ja-JP" dirty="0" smtClean="0"/>
              <a:t>8</a:t>
            </a:r>
            <a:r>
              <a:rPr kumimoji="1" lang="ja-JP" altLang="en-US" dirty="0" smtClean="0"/>
              <a:t>年判決も認めているように，振込み依頼人のご振込み受取人に対する不当利得返還請求権をもって，被仕向銀行の譲渡することによってその処理を行うように仕向銀行に依頼することになります。■</a:t>
            </a:r>
          </a:p>
          <a:p>
            <a:r>
              <a:rPr kumimoji="1" lang="ja-JP" altLang="en-US" dirty="0" smtClean="0"/>
              <a:t>★そうすると，最高裁▲平成</a:t>
            </a:r>
            <a:r>
              <a:rPr kumimoji="1" lang="en-US" altLang="ja-JP" dirty="0" smtClean="0"/>
              <a:t>15</a:t>
            </a:r>
            <a:r>
              <a:rPr kumimoji="1" lang="ja-JP" altLang="en-US" dirty="0" smtClean="0"/>
              <a:t>年判決によって認められているように，信義則上，組戻しをする義務を有する</a:t>
            </a:r>
            <a:r>
              <a:rPr kumimoji="1" lang="en-US" altLang="ja-JP" dirty="0" smtClean="0"/>
              <a:t>A</a:t>
            </a:r>
            <a:r>
              <a:rPr kumimoji="1" lang="ja-JP" altLang="en-US" dirty="0" smtClean="0"/>
              <a:t>銀行乙支店は，仕向銀行である</a:t>
            </a:r>
            <a:r>
              <a:rPr kumimoji="1" lang="en-US" altLang="ja-JP" dirty="0" smtClean="0"/>
              <a:t>A</a:t>
            </a:r>
            <a:r>
              <a:rPr kumimoji="1" lang="ja-JP" altLang="en-US" dirty="0" smtClean="0"/>
              <a:t>銀行コウ支店との間で，組戻し引受けを行うことによって，預金債権は，ご振込み依頼人の元に組戻されます。■</a:t>
            </a:r>
          </a:p>
          <a:p>
            <a:r>
              <a:rPr kumimoji="1" lang="ja-JP" altLang="en-US" dirty="0" smtClean="0"/>
              <a:t>★さらに，</a:t>
            </a:r>
            <a:r>
              <a:rPr kumimoji="1" lang="en-US" altLang="ja-JP" dirty="0" smtClean="0"/>
              <a:t>A</a:t>
            </a:r>
            <a:r>
              <a:rPr kumimoji="1" lang="ja-JP" altLang="en-US" dirty="0" smtClean="0"/>
              <a:t>銀行コウ支店に組み戻された預金債権は，正しい振込み依頼に基づいて，無事に</a:t>
            </a:r>
            <a:r>
              <a:rPr kumimoji="1" lang="en-US" altLang="ja-JP" dirty="0" smtClean="0"/>
              <a:t>X</a:t>
            </a:r>
            <a:r>
              <a:rPr kumimoji="1" lang="ja-JP" altLang="en-US" dirty="0" smtClean="0"/>
              <a:t>の債権者へと移転することになります。</a:t>
            </a:r>
          </a:p>
          <a:p>
            <a:r>
              <a:rPr kumimoji="1" lang="ja-JP" altLang="en-US" dirty="0" smtClean="0"/>
              <a:t>■その場合，</a:t>
            </a:r>
            <a:r>
              <a:rPr kumimoji="1" lang="en-US" altLang="ja-JP" dirty="0" smtClean="0"/>
              <a:t>Y</a:t>
            </a:r>
            <a:r>
              <a:rPr kumimoji="1" lang="ja-JP" altLang="en-US" dirty="0" smtClean="0"/>
              <a:t>は，</a:t>
            </a:r>
            <a:r>
              <a:rPr kumimoji="1" lang="en-US" altLang="ja-JP" dirty="0" smtClean="0"/>
              <a:t>A</a:t>
            </a:r>
            <a:r>
              <a:rPr kumimoji="1" lang="ja-JP" altLang="en-US" dirty="0" smtClean="0"/>
              <a:t>銀行乙支店に対して，預金債権に代わる填補賠償，または，不当利得返還請求をするかもしれませんが，</a:t>
            </a:r>
            <a:r>
              <a:rPr kumimoji="1" lang="en-US" altLang="ja-JP" dirty="0" smtClean="0"/>
              <a:t>A</a:t>
            </a:r>
            <a:r>
              <a:rPr kumimoji="1" lang="ja-JP" altLang="en-US" dirty="0" smtClean="0"/>
              <a:t>銀行乙支店の組戻し行為は信義則に基づく適法行為ですし，もしも，その請求が認められるとしても，先に，</a:t>
            </a:r>
            <a:r>
              <a:rPr kumimoji="1" lang="en-US" altLang="ja-JP" dirty="0" smtClean="0"/>
              <a:t>X</a:t>
            </a:r>
            <a:r>
              <a:rPr kumimoji="1" lang="ja-JP" altLang="en-US" dirty="0" smtClean="0"/>
              <a:t>から得た不当利得返還請求権で，ソウサイすることが可能です。</a:t>
            </a:r>
          </a:p>
          <a:p>
            <a:r>
              <a:rPr kumimoji="1" lang="ja-JP" altLang="en-US" dirty="0" smtClean="0"/>
              <a:t>■以上の方法は，かなり高度な法律構成を使用していますので，もしも，以上の理論を理解することが困難であると感じる人は，もっと単純な方法で，組戻しを実現する方法を考えてみるとよいでしょう。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24</a:t>
            </a:fld>
            <a:endParaRPr kumimoji="1" lang="ja-JP" altLang="en-US"/>
          </a:p>
        </p:txBody>
      </p:sp>
    </p:spTree>
    <p:extLst>
      <p:ext uri="{BB962C8B-B14F-4D97-AF65-F5344CB8AC3E}">
        <p14:creationId xmlns:p14="http://schemas.microsoft.com/office/powerpoint/2010/main" val="2176295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これで，債権総論</a:t>
            </a:r>
            <a:r>
              <a:rPr kumimoji="1" lang="en-US" altLang="ja-JP" dirty="0" smtClean="0"/>
              <a:t>2</a:t>
            </a:r>
            <a:r>
              <a:rPr kumimoji="1" lang="ja-JP" altLang="en-US" dirty="0" smtClean="0"/>
              <a:t> ソウサイ▲その</a:t>
            </a:r>
            <a:r>
              <a:rPr kumimoji="1" lang="en-US" altLang="ja-JP" dirty="0" smtClean="0"/>
              <a:t>3</a:t>
            </a:r>
            <a:r>
              <a:rPr kumimoji="1" lang="ja-JP" altLang="en-US" dirty="0" smtClean="0"/>
              <a:t>の講義を終わります。■</a:t>
            </a:r>
            <a:endParaRPr kumimoji="1" lang="en-US" altLang="ja-JP" dirty="0" smtClean="0"/>
          </a:p>
          <a:p>
            <a:r>
              <a:rPr kumimoji="1" lang="ja-JP" altLang="en-US" dirty="0" smtClean="0"/>
              <a:t>ご清聴ありがとうございました。</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25</a:t>
            </a:fld>
            <a:endParaRPr kumimoji="1" lang="ja-JP" altLang="en-US"/>
          </a:p>
        </p:txBody>
      </p:sp>
    </p:spTree>
    <p:extLst>
      <p:ext uri="{BB962C8B-B14F-4D97-AF65-F5344CB8AC3E}">
        <p14:creationId xmlns:p14="http://schemas.microsoft.com/office/powerpoint/2010/main" val="381438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三者間ソウサイは，複雑な問題を含んでいますが，その類型は，以下の３つに限定されます。</a:t>
            </a:r>
            <a:endParaRPr kumimoji="1" lang="en-US" altLang="ja-JP" dirty="0" smtClean="0"/>
          </a:p>
          <a:p>
            <a:r>
              <a:rPr kumimoji="1" lang="ja-JP" altLang="en-US" dirty="0" smtClean="0"/>
              <a:t>■</a:t>
            </a:r>
            <a:r>
              <a:rPr kumimoji="1" lang="en-US" altLang="ja-JP" dirty="0" smtClean="0"/>
              <a:t>A</a:t>
            </a:r>
            <a:r>
              <a:rPr kumimoji="1" lang="ja-JP" altLang="en-US" dirty="0" smtClean="0"/>
              <a:t>をソウサイ権者として，図示すると，■</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型という▲第</a:t>
            </a:r>
            <a:r>
              <a:rPr kumimoji="1" lang="en-US" altLang="ja-JP" sz="1200" b="0" dirty="0" smtClean="0">
                <a:latin typeface="Times New Roman" panose="02020603050405020304" pitchFamily="18" charset="0"/>
                <a:cs typeface="Times New Roman" panose="02020603050405020304" pitchFamily="18" charset="0"/>
              </a:rPr>
              <a:t>1</a:t>
            </a:r>
            <a:r>
              <a:rPr kumimoji="1" lang="ja-JP" altLang="en-US" sz="1200" b="0" dirty="0" smtClean="0">
                <a:latin typeface="Times New Roman" panose="02020603050405020304" pitchFamily="18" charset="0"/>
                <a:cs typeface="Times New Roman" panose="02020603050405020304" pitchFamily="18" charset="0"/>
              </a:rPr>
              <a:t>類型■</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型という▲第</a:t>
            </a:r>
            <a:r>
              <a:rPr kumimoji="1" lang="en-US" altLang="ja-JP" sz="1200" b="0" dirty="0" smtClean="0">
                <a:latin typeface="Times New Roman" panose="02020603050405020304" pitchFamily="18" charset="0"/>
                <a:cs typeface="Times New Roman" panose="02020603050405020304" pitchFamily="18" charset="0"/>
              </a:rPr>
              <a:t>2</a:t>
            </a:r>
            <a:r>
              <a:rPr kumimoji="1" lang="ja-JP" altLang="en-US" sz="1200" b="0" dirty="0" smtClean="0">
                <a:latin typeface="Times New Roman" panose="02020603050405020304" pitchFamily="18" charset="0"/>
                <a:cs typeface="Times New Roman" panose="02020603050405020304" pitchFamily="18" charset="0"/>
              </a:rPr>
              <a:t>類型■</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型という▲第</a:t>
            </a:r>
            <a:r>
              <a:rPr kumimoji="1" lang="en-US" altLang="ja-JP" sz="1200" b="0" dirty="0" smtClean="0">
                <a:latin typeface="Times New Roman" panose="02020603050405020304" pitchFamily="18" charset="0"/>
                <a:cs typeface="Times New Roman" panose="02020603050405020304" pitchFamily="18" charset="0"/>
              </a:rPr>
              <a:t>3</a:t>
            </a:r>
            <a:r>
              <a:rPr kumimoji="1" lang="ja-JP" altLang="en-US" sz="1200" b="0" dirty="0" smtClean="0">
                <a:latin typeface="Times New Roman" panose="02020603050405020304" pitchFamily="18" charset="0"/>
                <a:cs typeface="Times New Roman" panose="02020603050405020304" pitchFamily="18" charset="0"/>
              </a:rPr>
              <a:t>類型の</a:t>
            </a:r>
            <a:r>
              <a:rPr kumimoji="1" lang="en-US" altLang="ja-JP" sz="1200" b="0" dirty="0" smtClean="0">
                <a:latin typeface="Times New Roman" panose="02020603050405020304" pitchFamily="18" charset="0"/>
                <a:cs typeface="Times New Roman" panose="02020603050405020304" pitchFamily="18" charset="0"/>
              </a:rPr>
              <a:t>3</a:t>
            </a:r>
            <a:r>
              <a:rPr kumimoji="1" lang="ja-JP" altLang="en-US" sz="1200" b="0" dirty="0" smtClean="0">
                <a:latin typeface="Times New Roman" panose="02020603050405020304" pitchFamily="18" charset="0"/>
                <a:cs typeface="Times New Roman" panose="02020603050405020304" pitchFamily="18" charset="0"/>
              </a:rPr>
              <a:t>種類です。</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■第</a:t>
            </a:r>
            <a:r>
              <a:rPr kumimoji="1" lang="en-US" altLang="ja-JP" sz="1200" b="0" dirty="0" smtClean="0">
                <a:latin typeface="Times New Roman" panose="02020603050405020304" pitchFamily="18" charset="0"/>
                <a:cs typeface="Times New Roman" panose="02020603050405020304" pitchFamily="18" charset="0"/>
              </a:rPr>
              <a:t>1</a:t>
            </a:r>
            <a:r>
              <a:rPr kumimoji="1" lang="ja-JP" altLang="en-US" sz="1200" b="0" dirty="0" smtClean="0">
                <a:latin typeface="Times New Roman" panose="02020603050405020304" pitchFamily="18" charset="0"/>
                <a:cs typeface="Times New Roman" panose="02020603050405020304" pitchFamily="18" charset="0"/>
              </a:rPr>
              <a:t>類型は，順番に，</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債権の譲受人，</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債務者，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債権の譲受人と考え，■</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★債権の譲受人から弁済を請求された</a:t>
            </a:r>
            <a:r>
              <a:rPr kumimoji="1" lang="ja-JP" altLang="en-US" sz="1200" b="0" dirty="0" smtClean="0">
                <a:latin typeface="Times New Roman" panose="02020603050405020304" pitchFamily="18" charset="0"/>
                <a:cs typeface="Times New Roman" panose="02020603050405020304" pitchFamily="18" charset="0"/>
              </a:rPr>
              <a:t>債務者（</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）が</a:t>
            </a:r>
            <a:r>
              <a:rPr kumimoji="1" lang="ja-JP" altLang="en-US" sz="1200" b="0" dirty="0" smtClean="0">
                <a:latin typeface="Times New Roman" panose="02020603050405020304" pitchFamily="18" charset="0"/>
                <a:cs typeface="Times New Roman" panose="02020603050405020304" pitchFamily="18" charset="0"/>
              </a:rPr>
              <a:t>，■</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★債権の譲渡人に対して有していた反対債権でもって■</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★ソウサイし，債権の譲受人に対抗するという事例を想定すると，分かりやすいと思います。</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■第</a:t>
            </a:r>
            <a:r>
              <a:rPr kumimoji="1" lang="en-US" altLang="ja-JP" sz="1200" b="0" dirty="0" smtClean="0">
                <a:latin typeface="Times New Roman" panose="02020603050405020304" pitchFamily="18" charset="0"/>
                <a:cs typeface="Times New Roman" panose="02020603050405020304" pitchFamily="18" charset="0"/>
              </a:rPr>
              <a:t>2</a:t>
            </a:r>
            <a:r>
              <a:rPr kumimoji="1" lang="ja-JP" altLang="en-US" sz="1200" b="0" dirty="0" smtClean="0">
                <a:latin typeface="Times New Roman" panose="02020603050405020304" pitchFamily="18" charset="0"/>
                <a:cs typeface="Times New Roman" panose="02020603050405020304" pitchFamily="18" charset="0"/>
              </a:rPr>
              <a:t>類型は，順番に</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一人の連帯債務者，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債権者，</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他の連帯債務者と考え，■</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★連帯債務者の一人</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が，債権者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に対して反対債権を有しており，■</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★債権者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が他の連帯債務者</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に対しても債権を有している場合に，■</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★連帯債務者の一人</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がソウサイをすると，債権者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の他の連帯債務者の債務も絶対的効力によって消滅します。</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■このことは，厳密に言うと，複雑な問題を含んでいますので</a:t>
            </a:r>
            <a:r>
              <a:rPr kumimoji="1" lang="ja-JP" altLang="en-US" sz="1200" b="0" dirty="0" smtClean="0">
                <a:latin typeface="Times New Roman" panose="02020603050405020304" pitchFamily="18" charset="0"/>
                <a:cs typeface="Times New Roman" panose="02020603050405020304" pitchFamily="18" charset="0"/>
              </a:rPr>
              <a:t>，後に，具体例</a:t>
            </a:r>
            <a:r>
              <a:rPr kumimoji="1" lang="ja-JP" altLang="en-US" sz="1200" b="0" dirty="0" smtClean="0">
                <a:latin typeface="Times New Roman" panose="02020603050405020304" pitchFamily="18" charset="0"/>
                <a:cs typeface="Times New Roman" panose="02020603050405020304" pitchFamily="18" charset="0"/>
              </a:rPr>
              <a:t>で説明します。</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a:t>
            </a:r>
            <a:r>
              <a:rPr kumimoji="1" lang="ja-JP" altLang="en-US" sz="1200" b="0" dirty="0" smtClean="0">
                <a:latin typeface="Times New Roman" panose="02020603050405020304" pitchFamily="18" charset="0"/>
                <a:cs typeface="Times New Roman" panose="02020603050405020304" pitchFamily="18" charset="0"/>
              </a:rPr>
              <a:t>最後の第</a:t>
            </a:r>
            <a:r>
              <a:rPr kumimoji="1" lang="en-US" altLang="ja-JP" sz="1200" b="0" dirty="0" smtClean="0">
                <a:latin typeface="Times New Roman" panose="02020603050405020304" pitchFamily="18" charset="0"/>
                <a:cs typeface="Times New Roman" panose="02020603050405020304" pitchFamily="18" charset="0"/>
              </a:rPr>
              <a:t>3</a:t>
            </a:r>
            <a:r>
              <a:rPr kumimoji="1" lang="ja-JP" altLang="en-US" sz="1200" b="0" dirty="0" smtClean="0">
                <a:latin typeface="Times New Roman" panose="02020603050405020304" pitchFamily="18" charset="0"/>
                <a:cs typeface="Times New Roman" panose="02020603050405020304" pitchFamily="18" charset="0"/>
              </a:rPr>
              <a:t>類型は，順番に，</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債務者，</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債権者，</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▲を</a:t>
            </a:r>
            <a:r>
              <a:rPr kumimoji="1" lang="ja-JP" altLang="en-US" sz="1200" b="0" dirty="0" smtClean="0">
                <a:latin typeface="Times New Roman" panose="02020603050405020304" pitchFamily="18" charset="0"/>
                <a:cs typeface="Times New Roman" panose="02020603050405020304" pitchFamily="18" charset="0"/>
              </a:rPr>
              <a:t>保証人と考え，■</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a:t>
            </a:r>
            <a:r>
              <a:rPr kumimoji="1" lang="ja-JP" altLang="en-US" sz="1200" b="0" dirty="0" smtClean="0">
                <a:latin typeface="Times New Roman" panose="02020603050405020304" pitchFamily="18" charset="0"/>
                <a:cs typeface="Times New Roman" panose="02020603050405020304" pitchFamily="18" charset="0"/>
              </a:rPr>
              <a:t>債権者（</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）から</a:t>
            </a:r>
            <a:r>
              <a:rPr kumimoji="1" lang="ja-JP" altLang="en-US" sz="1200" b="0" dirty="0" smtClean="0">
                <a:latin typeface="Times New Roman" panose="02020603050405020304" pitchFamily="18" charset="0"/>
                <a:cs typeface="Times New Roman" panose="02020603050405020304" pitchFamily="18" charset="0"/>
              </a:rPr>
              <a:t>弁済を請求された</a:t>
            </a:r>
            <a:r>
              <a:rPr kumimoji="1" lang="ja-JP" altLang="en-US" sz="1200" b="0" dirty="0" smtClean="0">
                <a:latin typeface="Times New Roman" panose="02020603050405020304" pitchFamily="18" charset="0"/>
                <a:cs typeface="Times New Roman" panose="02020603050405020304" pitchFamily="18" charset="0"/>
              </a:rPr>
              <a:t>保証人（</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）が</a:t>
            </a:r>
            <a:r>
              <a:rPr kumimoji="1" lang="ja-JP" altLang="en-US" sz="1200" b="0" dirty="0" smtClean="0">
                <a:latin typeface="Times New Roman" panose="02020603050405020304" pitchFamily="18" charset="0"/>
                <a:cs typeface="Times New Roman" panose="02020603050405020304" pitchFamily="18" charset="0"/>
              </a:rPr>
              <a:t>，■</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a:t>
            </a:r>
            <a:r>
              <a:rPr kumimoji="1" lang="ja-JP" altLang="en-US" sz="1200" b="0" dirty="0" smtClean="0">
                <a:latin typeface="Times New Roman" panose="02020603050405020304" pitchFamily="18" charset="0"/>
                <a:cs typeface="Times New Roman" panose="02020603050405020304" pitchFamily="18" charset="0"/>
              </a:rPr>
              <a:t>債務者（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）が債権者（</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）に</a:t>
            </a:r>
            <a:r>
              <a:rPr kumimoji="1" lang="ja-JP" altLang="en-US" sz="1200" b="0" dirty="0" smtClean="0">
                <a:latin typeface="Times New Roman" panose="02020603050405020304" pitchFamily="18" charset="0"/>
                <a:cs typeface="Times New Roman" panose="02020603050405020304" pitchFamily="18" charset="0"/>
              </a:rPr>
              <a:t>有していた反対債権でもって■</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★ソウサイし，債権者に対抗するという事例を想定すると，分かりやすいと思います。</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■この場合，ソウサイの実体は，</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▲から</a:t>
            </a:r>
            <a:r>
              <a:rPr kumimoji="1" lang="en-US" altLang="ja-JP" sz="1200" b="0" dirty="0" smtClean="0">
                <a:latin typeface="Times New Roman" panose="02020603050405020304" pitchFamily="18" charset="0"/>
                <a:cs typeface="Times New Roman" panose="02020603050405020304" pitchFamily="18" charset="0"/>
              </a:rPr>
              <a:t>A</a:t>
            </a:r>
            <a:r>
              <a:rPr kumimoji="1" lang="ja-JP" altLang="en-US" sz="1200" b="0" dirty="0" smtClean="0">
                <a:latin typeface="Times New Roman" panose="02020603050405020304" pitchFamily="18" charset="0"/>
                <a:cs typeface="Times New Roman" panose="02020603050405020304" pitchFamily="18" charset="0"/>
              </a:rPr>
              <a:t>▲に</a:t>
            </a:r>
            <a:r>
              <a:rPr kumimoji="1" lang="ja-JP" altLang="en-US" sz="1200" b="0" dirty="0" smtClean="0">
                <a:latin typeface="Times New Roman" panose="02020603050405020304" pitchFamily="18" charset="0"/>
                <a:cs typeface="Times New Roman" panose="02020603050405020304" pitchFamily="18" charset="0"/>
              </a:rPr>
              <a:t>対する保証人に対する請求権ではなく，</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▲の</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▲に</a:t>
            </a:r>
            <a:r>
              <a:rPr kumimoji="1" lang="ja-JP" altLang="en-US" sz="1200" b="0" dirty="0" smtClean="0">
                <a:latin typeface="Times New Roman" panose="02020603050405020304" pitchFamily="18" charset="0"/>
                <a:cs typeface="Times New Roman" panose="02020603050405020304" pitchFamily="18" charset="0"/>
              </a:rPr>
              <a:t>対する債権と</a:t>
            </a:r>
            <a:r>
              <a:rPr kumimoji="1" lang="en-US" altLang="ja-JP" sz="1200" b="0" dirty="0" smtClean="0">
                <a:latin typeface="Times New Roman" panose="02020603050405020304" pitchFamily="18" charset="0"/>
                <a:cs typeface="Times New Roman" panose="02020603050405020304" pitchFamily="18" charset="0"/>
              </a:rPr>
              <a:t>B</a:t>
            </a:r>
            <a:r>
              <a:rPr kumimoji="1" lang="ja-JP" altLang="en-US" sz="1200" b="0" dirty="0" smtClean="0">
                <a:latin typeface="Times New Roman" panose="02020603050405020304" pitchFamily="18" charset="0"/>
                <a:cs typeface="Times New Roman" panose="02020603050405020304" pitchFamily="18" charset="0"/>
              </a:rPr>
              <a:t>▲の</a:t>
            </a:r>
            <a:r>
              <a:rPr kumimoji="1" lang="en-US" altLang="ja-JP" sz="1200" b="0" dirty="0" smtClean="0">
                <a:latin typeface="Times New Roman" panose="02020603050405020304" pitchFamily="18" charset="0"/>
                <a:cs typeface="Times New Roman" panose="02020603050405020304" pitchFamily="18" charset="0"/>
              </a:rPr>
              <a:t>C</a:t>
            </a:r>
            <a:r>
              <a:rPr kumimoji="1" lang="ja-JP" altLang="en-US" sz="1200" b="0" dirty="0" smtClean="0">
                <a:latin typeface="Times New Roman" panose="02020603050405020304" pitchFamily="18" charset="0"/>
                <a:cs typeface="Times New Roman" panose="02020603050405020304" pitchFamily="18" charset="0"/>
              </a:rPr>
              <a:t>▲に</a:t>
            </a:r>
            <a:r>
              <a:rPr kumimoji="1" lang="ja-JP" altLang="en-US" sz="1200" b="0" dirty="0" smtClean="0">
                <a:latin typeface="Times New Roman" panose="02020603050405020304" pitchFamily="18" charset="0"/>
                <a:cs typeface="Times New Roman" panose="02020603050405020304" pitchFamily="18" charset="0"/>
              </a:rPr>
              <a:t>対する反対債権のソウサイを援用しているだけなのですが，</a:t>
            </a:r>
            <a:endParaRPr kumimoji="1" lang="en-US" altLang="ja-JP" sz="1200" b="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Times New Roman" panose="02020603050405020304" pitchFamily="18" charset="0"/>
                <a:cs typeface="Times New Roman" panose="02020603050405020304" pitchFamily="18" charset="0"/>
              </a:rPr>
              <a:t>■第</a:t>
            </a:r>
            <a:r>
              <a:rPr kumimoji="1" lang="en-US" altLang="ja-JP" sz="1200" b="0" dirty="0" smtClean="0">
                <a:latin typeface="Times New Roman" panose="02020603050405020304" pitchFamily="18" charset="0"/>
                <a:cs typeface="Times New Roman" panose="02020603050405020304" pitchFamily="18" charset="0"/>
              </a:rPr>
              <a:t>2</a:t>
            </a:r>
            <a:r>
              <a:rPr kumimoji="1" lang="ja-JP" altLang="en-US" sz="1200" b="0" dirty="0" smtClean="0">
                <a:latin typeface="Times New Roman" panose="02020603050405020304" pitchFamily="18" charset="0"/>
                <a:cs typeface="Times New Roman" panose="02020603050405020304" pitchFamily="18" charset="0"/>
              </a:rPr>
              <a:t>類型とは反対に，形式的には，三者間ソウサイの体裁をとっているので，この例で理解するのが便宜でしょう。本来的な第</a:t>
            </a:r>
            <a:r>
              <a:rPr kumimoji="1" lang="en-US" altLang="ja-JP" sz="1200" b="0" dirty="0" smtClean="0">
                <a:latin typeface="Times New Roman" panose="02020603050405020304" pitchFamily="18" charset="0"/>
                <a:cs typeface="Times New Roman" panose="02020603050405020304" pitchFamily="18" charset="0"/>
              </a:rPr>
              <a:t>3</a:t>
            </a:r>
            <a:r>
              <a:rPr kumimoji="1" lang="ja-JP" altLang="en-US" sz="1200" b="0" dirty="0" smtClean="0">
                <a:latin typeface="Times New Roman" panose="02020603050405020304" pitchFamily="18" charset="0"/>
                <a:cs typeface="Times New Roman" panose="02020603050405020304" pitchFamily="18" charset="0"/>
              </a:rPr>
              <a:t>類型は，ソウサイという用語が使われていない事例なので，後に，詳しく説明することにします。</a:t>
            </a:r>
            <a:endParaRPr kumimoji="1" lang="en-US" altLang="ja-JP" sz="1200" b="0" dirty="0" smtClean="0">
              <a:latin typeface="Times New Roman" panose="02020603050405020304" pitchFamily="18" charset="0"/>
              <a:cs typeface="Times New Roman" panose="02020603050405020304" pitchFamily="18" charset="0"/>
            </a:endParaRPr>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3</a:t>
            </a:fld>
            <a:endParaRPr kumimoji="1" lang="ja-JP" altLang="en-US"/>
          </a:p>
        </p:txBody>
      </p:sp>
    </p:spTree>
    <p:extLst>
      <p:ext uri="{BB962C8B-B14F-4D97-AF65-F5344CB8AC3E}">
        <p14:creationId xmlns:p14="http://schemas.microsoft.com/office/powerpoint/2010/main" val="84877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三者間ソウサイの第</a:t>
            </a:r>
            <a:r>
              <a:rPr kumimoji="1" lang="en-US" altLang="ja-JP" dirty="0" smtClean="0"/>
              <a:t>1</a:t>
            </a:r>
            <a:r>
              <a:rPr kumimoji="1" lang="ja-JP" altLang="en-US" dirty="0" smtClean="0"/>
              <a:t>類型，債権譲渡のソウサイ抗弁型について説明します。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4</a:t>
            </a:fld>
            <a:endParaRPr kumimoji="1" lang="ja-JP" altLang="en-US"/>
          </a:p>
        </p:txBody>
      </p:sp>
    </p:spTree>
    <p:extLst>
      <p:ext uri="{BB962C8B-B14F-4D97-AF65-F5344CB8AC3E}">
        <p14:creationId xmlns:p14="http://schemas.microsoft.com/office/powerpoint/2010/main" val="143158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三者間ソウサイの三類型を概観したので，それぞれの類型ごとに条文との対応を重視しながら，説明を続けます。</a:t>
            </a:r>
            <a:endParaRPr kumimoji="1" lang="en-US" altLang="ja-JP" dirty="0" smtClean="0"/>
          </a:p>
          <a:p>
            <a:r>
              <a:rPr kumimoji="1" lang="ja-JP" altLang="en-US" dirty="0" smtClean="0"/>
              <a:t>■第一類型は，債権譲渡の抗弁型です。</a:t>
            </a:r>
            <a:endParaRPr kumimoji="1" lang="en-US" altLang="ja-JP" dirty="0" smtClean="0"/>
          </a:p>
          <a:p>
            <a:r>
              <a:rPr kumimoji="1" lang="ja-JP" altLang="en-US" dirty="0" smtClean="0"/>
              <a:t>■民法</a:t>
            </a:r>
            <a:r>
              <a:rPr kumimoji="1" lang="en-US" altLang="ja-JP" dirty="0" smtClean="0"/>
              <a:t>468</a:t>
            </a:r>
            <a:r>
              <a:rPr kumimoji="1" lang="ja-JP" altLang="en-US" dirty="0" smtClean="0"/>
              <a:t>条</a:t>
            </a:r>
            <a:r>
              <a:rPr kumimoji="1" lang="en-US" altLang="ja-JP" dirty="0" smtClean="0"/>
              <a:t>2</a:t>
            </a:r>
            <a:r>
              <a:rPr kumimoji="1" lang="ja-JP" altLang="en-US" dirty="0" smtClean="0"/>
              <a:t>項がその典型例です。■</a:t>
            </a:r>
            <a:endParaRPr kumimoji="1" lang="en-US" altLang="ja-JP" dirty="0" smtClean="0"/>
          </a:p>
          <a:p>
            <a:r>
              <a:rPr kumimoji="1" lang="ja-JP" altLang="en-US" dirty="0" smtClean="0"/>
              <a:t>★民法</a:t>
            </a:r>
            <a:r>
              <a:rPr kumimoji="1" lang="en-US" altLang="ja-JP" dirty="0" smtClean="0"/>
              <a:t>468</a:t>
            </a:r>
            <a:r>
              <a:rPr kumimoji="1" lang="ja-JP" altLang="en-US" dirty="0" smtClean="0"/>
              <a:t>条</a:t>
            </a:r>
            <a:r>
              <a:rPr kumimoji="1" lang="en-US" altLang="ja-JP" dirty="0" smtClean="0"/>
              <a:t>2</a:t>
            </a:r>
            <a:r>
              <a:rPr kumimoji="1" lang="ja-JP" altLang="en-US" dirty="0" smtClean="0"/>
              <a:t>項は，以下のように規定しています。■</a:t>
            </a:r>
            <a:endParaRPr kumimoji="1" lang="en-US" altLang="ja-JP" dirty="0" smtClean="0"/>
          </a:p>
          <a:p>
            <a:r>
              <a:rPr kumimoji="1" lang="ja-JP" altLang="en-US" dirty="0" smtClean="0"/>
              <a:t>★</a:t>
            </a:r>
            <a:r>
              <a:rPr kumimoji="1" lang="en-US" altLang="ja-JP" dirty="0" smtClean="0"/>
              <a:t>〔</a:t>
            </a:r>
            <a:r>
              <a:rPr kumimoji="1" lang="ja-JP" altLang="en-US" dirty="0" smtClean="0"/>
              <a:t>債権の</a:t>
            </a:r>
            <a:r>
              <a:rPr kumimoji="1" lang="en-US" altLang="ja-JP" dirty="0" smtClean="0"/>
              <a:t>〕</a:t>
            </a:r>
            <a:r>
              <a:rPr kumimoji="1" lang="ja-JP" altLang="en-US" dirty="0" smtClean="0"/>
              <a:t>譲渡人が譲渡の通知をしたにとどまるときは，■</a:t>
            </a:r>
          </a:p>
          <a:p>
            <a:r>
              <a:rPr kumimoji="1" lang="ja-JP" altLang="en-US" dirty="0" smtClean="0"/>
              <a:t>★債務者は，その通知を受けるまでに譲渡人に対して生じた事由</a:t>
            </a:r>
            <a:r>
              <a:rPr kumimoji="1" lang="en-US" altLang="ja-JP" dirty="0" smtClean="0"/>
              <a:t>〔</a:t>
            </a:r>
            <a:r>
              <a:rPr kumimoji="1" lang="ja-JP" altLang="en-US" dirty="0" smtClean="0"/>
              <a:t>ソウサイを含む</a:t>
            </a:r>
            <a:r>
              <a:rPr kumimoji="1" lang="en-US" altLang="ja-JP" dirty="0" smtClean="0"/>
              <a:t>〕</a:t>
            </a:r>
            <a:r>
              <a:rPr kumimoji="1" lang="ja-JP" altLang="en-US" dirty="0" smtClean="0"/>
              <a:t>をもって■</a:t>
            </a:r>
          </a:p>
          <a:p>
            <a:r>
              <a:rPr kumimoji="1" lang="ja-JP" altLang="en-US" dirty="0" smtClean="0"/>
              <a:t>★譲受人に対抗することができる。</a:t>
            </a:r>
            <a:endParaRPr kumimoji="1" lang="en-US" altLang="ja-JP" dirty="0" smtClean="0"/>
          </a:p>
          <a:p>
            <a:r>
              <a:rPr kumimoji="1" lang="ja-JP" altLang="en-US" dirty="0" smtClean="0"/>
              <a:t>■債務者の抗弁がソウサイの抗弁である場合について，図解しましょう。</a:t>
            </a:r>
            <a:endParaRPr kumimoji="1" lang="en-US" altLang="ja-JP" dirty="0" smtClean="0"/>
          </a:p>
          <a:p>
            <a:r>
              <a:rPr kumimoji="1" lang="ja-JP" altLang="en-US" dirty="0" smtClean="0"/>
              <a:t>★</a:t>
            </a:r>
            <a:r>
              <a:rPr kumimoji="1" lang="en-US" altLang="ja-JP" dirty="0" smtClean="0"/>
              <a:t>G2</a:t>
            </a:r>
            <a:r>
              <a:rPr kumimoji="1" lang="ja-JP" altLang="en-US" dirty="0" smtClean="0"/>
              <a:t>は，ドイツ語のグロイビガーの頭文字をとったもので，ここでは，債権の譲り受け人です。■</a:t>
            </a:r>
            <a:endParaRPr kumimoji="1" lang="en-US" altLang="ja-JP" dirty="0" smtClean="0"/>
          </a:p>
          <a:p>
            <a:r>
              <a:rPr kumimoji="1" lang="ja-JP" altLang="en-US" dirty="0" smtClean="0"/>
              <a:t>★</a:t>
            </a:r>
            <a:r>
              <a:rPr kumimoji="1" lang="en-US" altLang="ja-JP" dirty="0" smtClean="0"/>
              <a:t>S</a:t>
            </a:r>
            <a:r>
              <a:rPr kumimoji="1" lang="ja-JP" altLang="en-US" dirty="0" smtClean="0"/>
              <a:t>は，ドイツ語のシュルトナーの頭文字をとったものです。■</a:t>
            </a:r>
            <a:endParaRPr kumimoji="1" lang="en-US" altLang="ja-JP" dirty="0" smtClean="0"/>
          </a:p>
          <a:p>
            <a:r>
              <a:rPr kumimoji="1" lang="ja-JP" altLang="en-US" dirty="0" smtClean="0"/>
              <a:t>★</a:t>
            </a:r>
            <a:r>
              <a:rPr kumimoji="1" lang="en-US" altLang="ja-JP" dirty="0" smtClean="0"/>
              <a:t>G</a:t>
            </a:r>
            <a:r>
              <a:rPr kumimoji="1" lang="ja-JP" altLang="en-US" dirty="0" smtClean="0"/>
              <a:t>１は，同じく債権者ですが，ここでは，</a:t>
            </a:r>
            <a:r>
              <a:rPr kumimoji="1" lang="en-US" altLang="ja-JP" dirty="0" smtClean="0"/>
              <a:t>G2</a:t>
            </a:r>
            <a:r>
              <a:rPr kumimoji="1" lang="ja-JP" altLang="en-US" dirty="0" smtClean="0"/>
              <a:t>の前主，すなわち，債権の譲渡人です。■</a:t>
            </a:r>
            <a:endParaRPr kumimoji="1" lang="en-US" altLang="ja-JP" dirty="0" smtClean="0"/>
          </a:p>
          <a:p>
            <a:r>
              <a:rPr kumimoji="1" lang="ja-JP" altLang="en-US" dirty="0" smtClean="0"/>
              <a:t>★以上の前提のもとで，債権の譲受人</a:t>
            </a:r>
            <a:r>
              <a:rPr kumimoji="1" lang="en-US" altLang="ja-JP" dirty="0" smtClean="0"/>
              <a:t>G2</a:t>
            </a:r>
            <a:r>
              <a:rPr kumimoji="1" lang="ja-JP" altLang="en-US" dirty="0" smtClean="0"/>
              <a:t>が債務者</a:t>
            </a:r>
            <a:r>
              <a:rPr kumimoji="1" lang="en-US" altLang="ja-JP" dirty="0" smtClean="0"/>
              <a:t>S</a:t>
            </a:r>
            <a:r>
              <a:rPr kumimoji="1" lang="ja-JP" altLang="en-US" dirty="0" smtClean="0"/>
              <a:t>にアルファ債権の履行を請求したとします。■</a:t>
            </a:r>
            <a:endParaRPr kumimoji="1" lang="en-US" altLang="ja-JP" dirty="0" smtClean="0"/>
          </a:p>
          <a:p>
            <a:r>
              <a:rPr kumimoji="1" lang="ja-JP" altLang="en-US" dirty="0" smtClean="0"/>
              <a:t>★ここで，債務者</a:t>
            </a:r>
            <a:r>
              <a:rPr kumimoji="1" lang="en-US" altLang="ja-JP" dirty="0" smtClean="0"/>
              <a:t>S</a:t>
            </a:r>
            <a:r>
              <a:rPr kumimoji="1" lang="ja-JP" altLang="en-US" dirty="0" smtClean="0"/>
              <a:t>が債権譲渡人</a:t>
            </a:r>
            <a:r>
              <a:rPr kumimoji="1" lang="en-US" altLang="ja-JP" dirty="0" smtClean="0"/>
              <a:t>G</a:t>
            </a:r>
            <a:r>
              <a:rPr kumimoji="1" lang="ja-JP" altLang="en-US" dirty="0" smtClean="0"/>
              <a:t>１に対して，ベータ債権を有していたとします。■</a:t>
            </a:r>
            <a:endParaRPr kumimoji="1" lang="en-US" altLang="ja-JP" dirty="0" smtClean="0"/>
          </a:p>
          <a:p>
            <a:r>
              <a:rPr kumimoji="1" lang="ja-JP" altLang="en-US" dirty="0" smtClean="0"/>
              <a:t>★この場合，債務者</a:t>
            </a:r>
            <a:r>
              <a:rPr kumimoji="1" lang="en-US" altLang="ja-JP" dirty="0" smtClean="0"/>
              <a:t>S</a:t>
            </a:r>
            <a:r>
              <a:rPr kumimoji="1" lang="ja-JP" altLang="en-US" dirty="0" smtClean="0"/>
              <a:t>は，</a:t>
            </a:r>
            <a:r>
              <a:rPr kumimoji="1" lang="en-US" altLang="ja-JP" dirty="0" smtClean="0"/>
              <a:t>β</a:t>
            </a:r>
            <a:r>
              <a:rPr kumimoji="1" lang="ja-JP" altLang="en-US" dirty="0" smtClean="0"/>
              <a:t>債権を自働債権，アルファ債権をジュドウ債権として，ソウサイをして，債権譲り受け人</a:t>
            </a:r>
            <a:r>
              <a:rPr kumimoji="1" lang="en-US" altLang="ja-JP" dirty="0" smtClean="0"/>
              <a:t>G1</a:t>
            </a:r>
            <a:r>
              <a:rPr kumimoji="1" lang="ja-JP" altLang="en-US" dirty="0" smtClean="0"/>
              <a:t>に対抗できます。■</a:t>
            </a:r>
            <a:endParaRPr kumimoji="1" lang="en-US" altLang="ja-JP" dirty="0" smtClean="0"/>
          </a:p>
          <a:p>
            <a:r>
              <a:rPr kumimoji="1" lang="ja-JP" altLang="en-US" dirty="0" smtClean="0"/>
              <a:t>★その理由は，債権の譲り受け人</a:t>
            </a:r>
            <a:r>
              <a:rPr kumimoji="1" lang="en-US" altLang="ja-JP" dirty="0" smtClean="0"/>
              <a:t>G</a:t>
            </a:r>
            <a:r>
              <a:rPr kumimoji="1" lang="ja-JP" altLang="en-US" dirty="0" smtClean="0"/>
              <a:t>２が，債務者</a:t>
            </a:r>
            <a:r>
              <a:rPr kumimoji="1" lang="en-US" altLang="ja-JP" dirty="0" smtClean="0"/>
              <a:t>S</a:t>
            </a:r>
            <a:r>
              <a:rPr kumimoji="1" lang="ja-JP" altLang="en-US" dirty="0" smtClean="0"/>
              <a:t>に履行を請求しているアルファ債権は，■</a:t>
            </a:r>
            <a:endParaRPr kumimoji="1" lang="en-US" altLang="ja-JP" dirty="0" smtClean="0"/>
          </a:p>
          <a:p>
            <a:r>
              <a:rPr kumimoji="1" lang="ja-JP" altLang="en-US" dirty="0" smtClean="0"/>
              <a:t>★債権譲渡人</a:t>
            </a:r>
            <a:r>
              <a:rPr kumimoji="1" lang="en-US" altLang="ja-JP" dirty="0" smtClean="0"/>
              <a:t>G1</a:t>
            </a:r>
            <a:r>
              <a:rPr kumimoji="1" lang="ja-JP" altLang="en-US" dirty="0" smtClean="0"/>
              <a:t>が債務者</a:t>
            </a:r>
            <a:r>
              <a:rPr kumimoji="1" lang="en-US" altLang="ja-JP" dirty="0" smtClean="0"/>
              <a:t>S</a:t>
            </a:r>
            <a:r>
              <a:rPr kumimoji="1" lang="ja-JP" altLang="en-US" dirty="0" smtClean="0"/>
              <a:t>に対して有していたアルファ債権を譲り受けたものに過ぎず，</a:t>
            </a:r>
            <a:endParaRPr kumimoji="1" lang="en-US" altLang="ja-JP" dirty="0" smtClean="0"/>
          </a:p>
          <a:p>
            <a:r>
              <a:rPr kumimoji="1" lang="ja-JP" altLang="en-US" dirty="0" smtClean="0"/>
              <a:t>■債権譲渡前の時点では，ソウサイ適状にあるか，ソウサイの合理的な期待があった場合なのです。</a:t>
            </a:r>
            <a:endParaRPr kumimoji="1" lang="en-US" altLang="ja-JP" dirty="0" smtClean="0"/>
          </a:p>
          <a:p>
            <a:r>
              <a:rPr kumimoji="1" lang="ja-JP" altLang="en-US" dirty="0" smtClean="0"/>
              <a:t>■したがって，アルファ債権が，ベータ債権によってソウサイされても，不都合はないということになります。</a:t>
            </a:r>
            <a:endParaRPr kumimoji="1" lang="en-US" altLang="ja-JP" dirty="0" smtClean="0"/>
          </a:p>
          <a:p>
            <a:r>
              <a:rPr kumimoji="1" lang="ja-JP" altLang="en-US" dirty="0" smtClean="0"/>
              <a:t>■このように，この場合の三者間ソウサイは，時間をさかのぼって考えると，二者間ソウサイの問題へと還元することができます。</a:t>
            </a:r>
            <a:endParaRPr kumimoji="1" lang="en-US" altLang="ja-JP" dirty="0" smtClean="0"/>
          </a:p>
          <a:p>
            <a:r>
              <a:rPr kumimoji="1" lang="ja-JP" altLang="en-US" dirty="0" smtClean="0"/>
              <a:t>■このようにして，譲渡される前のアルファ債権を，点線で示しておくと，幾何学の問題を解くときに有効であった補助線と同様に，問題を無理なく解くことができます。</a:t>
            </a:r>
            <a:endParaRPr kumimoji="1" lang="en-US" altLang="ja-JP" dirty="0" smtClean="0"/>
          </a:p>
          <a:p>
            <a:r>
              <a:rPr kumimoji="1" lang="ja-JP" altLang="en-US" dirty="0" smtClean="0"/>
              <a:t>三者間ソウサイの問題は，結局のところ，どのような補助線を描くかによって，問題の解決がむつかしくも，簡単にもなるのです。</a:t>
            </a:r>
            <a:endParaRPr kumimoji="1" lang="en-US" altLang="ja-JP" dirty="0" smtClean="0"/>
          </a:p>
          <a:p>
            <a:r>
              <a:rPr kumimoji="1" lang="ja-JP" altLang="en-US" dirty="0" smtClean="0"/>
              <a:t>残りの三者間ソウサイの問題についても，どのような補助線を引くと，問題の解決が容易になるかを考えながら，学習を進めてください。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5</a:t>
            </a:fld>
            <a:endParaRPr kumimoji="1" lang="ja-JP" altLang="en-US"/>
          </a:p>
        </p:txBody>
      </p:sp>
    </p:spTree>
    <p:extLst>
      <p:ext uri="{BB962C8B-B14F-4D97-AF65-F5344CB8AC3E}">
        <p14:creationId xmlns:p14="http://schemas.microsoft.com/office/powerpoint/2010/main" val="3558912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現行民法は，先に述べたように，</a:t>
            </a:r>
            <a:r>
              <a:rPr kumimoji="1" lang="en-US" altLang="ja-JP" dirty="0" smtClean="0"/>
              <a:t>468</a:t>
            </a:r>
            <a:r>
              <a:rPr kumimoji="1" lang="ja-JP" altLang="en-US" dirty="0" smtClean="0"/>
              <a:t>条</a:t>
            </a:r>
            <a:r>
              <a:rPr kumimoji="1" lang="en-US" altLang="ja-JP" dirty="0" smtClean="0"/>
              <a:t>2</a:t>
            </a:r>
            <a:r>
              <a:rPr kumimoji="1" lang="ja-JP" altLang="en-US" dirty="0" smtClean="0"/>
              <a:t>項で，債権譲渡の際の債務者の抗弁事由について規定しており，その抗弁事由に，ソウサイの抗弁が含まれることは，学説・判例においても，異論なく認められています。■</a:t>
            </a:r>
            <a:endParaRPr kumimoji="1" lang="en-US" altLang="ja-JP" dirty="0" smtClean="0"/>
          </a:p>
          <a:p>
            <a:r>
              <a:rPr kumimoji="1" lang="ja-JP" altLang="en-US" dirty="0" smtClean="0"/>
              <a:t>★民法（債権関係）改正案第</a:t>
            </a:r>
            <a:r>
              <a:rPr kumimoji="1" lang="en-US" altLang="ja-JP" dirty="0" smtClean="0"/>
              <a:t>469</a:t>
            </a:r>
            <a:r>
              <a:rPr kumimoji="1" lang="ja-JP" altLang="en-US" dirty="0" smtClean="0"/>
              <a:t>条（</a:t>
            </a:r>
            <a:r>
              <a:rPr lang="ja-JP" altLang="en-US" sz="1200" dirty="0" smtClean="0"/>
              <a:t>債権の譲渡におけるソウサイ権</a:t>
            </a:r>
            <a:r>
              <a:rPr kumimoji="1" lang="ja-JP" altLang="en-US" dirty="0" smtClean="0"/>
              <a:t>）は，この点について，判例の準則を取り入れて，</a:t>
            </a:r>
            <a:endParaRPr kumimoji="1" lang="en-US" altLang="ja-JP" dirty="0" smtClean="0"/>
          </a:p>
          <a:p>
            <a:r>
              <a:rPr kumimoji="1" lang="ja-JP" altLang="en-US" dirty="0" smtClean="0"/>
              <a:t>★以下のような規定を創設しています。■</a:t>
            </a:r>
            <a:endParaRPr kumimoji="1" lang="en-US" altLang="ja-JP" dirty="0" smtClean="0"/>
          </a:p>
          <a:p>
            <a:r>
              <a:rPr kumimoji="1" lang="ja-JP" altLang="en-US" dirty="0" smtClean="0"/>
              <a:t>★第</a:t>
            </a:r>
            <a:r>
              <a:rPr kumimoji="1" lang="en-US" altLang="ja-JP" dirty="0" smtClean="0"/>
              <a:t>1</a:t>
            </a:r>
            <a:r>
              <a:rPr kumimoji="1" lang="ja-JP" altLang="en-US" dirty="0" smtClean="0"/>
              <a:t>項■債務者は，■</a:t>
            </a:r>
            <a:endParaRPr kumimoji="1" lang="en-US" altLang="ja-JP" dirty="0" smtClean="0"/>
          </a:p>
          <a:p>
            <a:r>
              <a:rPr kumimoji="1" lang="ja-JP" altLang="en-US" dirty="0" smtClean="0"/>
              <a:t>★対抗ヨウケン具備時より前に取得した■</a:t>
            </a:r>
            <a:endParaRPr kumimoji="1" lang="en-US" altLang="ja-JP" dirty="0" smtClean="0"/>
          </a:p>
          <a:p>
            <a:r>
              <a:rPr kumimoji="1" lang="ja-JP" altLang="en-US" dirty="0" smtClean="0"/>
              <a:t>★譲渡人に対する■</a:t>
            </a:r>
            <a:endParaRPr kumimoji="1" lang="en-US" altLang="ja-JP" dirty="0" smtClean="0"/>
          </a:p>
          <a:p>
            <a:r>
              <a:rPr kumimoji="1" lang="ja-JP" altLang="en-US" dirty="0" smtClean="0"/>
              <a:t>★債権による■</a:t>
            </a:r>
            <a:endParaRPr kumimoji="1" lang="en-US" altLang="ja-JP" dirty="0" smtClean="0"/>
          </a:p>
          <a:p>
            <a:r>
              <a:rPr kumimoji="1" lang="ja-JP" altLang="en-US" dirty="0" smtClean="0"/>
              <a:t>★ソウサイをもって■</a:t>
            </a:r>
            <a:endParaRPr kumimoji="1" lang="en-US" altLang="ja-JP" dirty="0" smtClean="0"/>
          </a:p>
          <a:p>
            <a:r>
              <a:rPr kumimoji="1" lang="ja-JP" altLang="en-US" dirty="0" smtClean="0"/>
              <a:t>★譲受</a:t>
            </a:r>
            <a:endParaRPr kumimoji="1" lang="en-US" altLang="ja-JP" dirty="0" smtClean="0"/>
          </a:p>
          <a:p>
            <a:r>
              <a:rPr kumimoji="1" lang="ja-JP" altLang="en-US" dirty="0" smtClean="0"/>
              <a:t>★人に■</a:t>
            </a:r>
            <a:endParaRPr kumimoji="1" lang="en-US" altLang="ja-JP" dirty="0" smtClean="0"/>
          </a:p>
          <a:p>
            <a:r>
              <a:rPr kumimoji="1" lang="ja-JP" altLang="en-US" dirty="0" smtClean="0"/>
              <a:t>★対抗することができる。■</a:t>
            </a:r>
          </a:p>
          <a:p>
            <a:r>
              <a:rPr kumimoji="1" lang="ja-JP" altLang="en-US" dirty="0" smtClean="0"/>
              <a:t>★第</a:t>
            </a:r>
            <a:r>
              <a:rPr kumimoji="1" lang="en-US" altLang="ja-JP" dirty="0" smtClean="0"/>
              <a:t>2</a:t>
            </a:r>
            <a:r>
              <a:rPr kumimoji="1" lang="ja-JP" altLang="en-US" dirty="0" smtClean="0"/>
              <a:t>項■債務者が対抗ヨウケン具備時より後に取得した譲渡人に対する債権であっても，その債権が次に掲げるものであるときは，前項と同様とする。ただし，債務者が対抗ヨウケン具備時より後に他人の債権を取得したときは，この限りでない。■</a:t>
            </a:r>
          </a:p>
          <a:p>
            <a:r>
              <a:rPr kumimoji="1" lang="ja-JP" altLang="en-US" dirty="0" smtClean="0"/>
              <a:t>★改正案▲第</a:t>
            </a:r>
            <a:r>
              <a:rPr kumimoji="1" lang="en-US" altLang="ja-JP" dirty="0" smtClean="0"/>
              <a:t>469</a:t>
            </a:r>
            <a:r>
              <a:rPr kumimoji="1" lang="ja-JP" altLang="en-US" dirty="0" smtClean="0"/>
              <a:t>条▲第</a:t>
            </a:r>
            <a:r>
              <a:rPr kumimoji="1" lang="en-US" altLang="ja-JP" dirty="0" smtClean="0"/>
              <a:t>2</a:t>
            </a:r>
            <a:r>
              <a:rPr kumimoji="1" lang="ja-JP" altLang="en-US" dirty="0" smtClean="0"/>
              <a:t>項▲第一号■対抗ヨウケン具備時より前の原因に基づいて生じた債権■</a:t>
            </a:r>
          </a:p>
          <a:p>
            <a:r>
              <a:rPr kumimoji="1" lang="ja-JP" altLang="en-US" dirty="0" smtClean="0"/>
              <a:t>★改正案▲第</a:t>
            </a:r>
            <a:r>
              <a:rPr kumimoji="1" lang="en-US" altLang="ja-JP" dirty="0" smtClean="0"/>
              <a:t>469</a:t>
            </a:r>
            <a:r>
              <a:rPr kumimoji="1" lang="ja-JP" altLang="en-US" dirty="0" smtClean="0"/>
              <a:t>条▲第</a:t>
            </a:r>
            <a:r>
              <a:rPr kumimoji="1" lang="en-US" altLang="ja-JP" dirty="0" smtClean="0"/>
              <a:t>2</a:t>
            </a:r>
            <a:r>
              <a:rPr kumimoji="1" lang="ja-JP" altLang="en-US" dirty="0" smtClean="0"/>
              <a:t>項▲第二号</a:t>
            </a:r>
            <a:r>
              <a:rPr kumimoji="1" lang="ja-JP" altLang="en-US" dirty="0" smtClean="0"/>
              <a:t>■ゼン号</a:t>
            </a:r>
            <a:r>
              <a:rPr kumimoji="1" lang="ja-JP" altLang="en-US" dirty="0" smtClean="0"/>
              <a:t>に掲げるもののほか，譲り受け人の取得した債権の発生原因である契約に基づいて生じた債権</a:t>
            </a:r>
            <a:endParaRPr kumimoji="1" lang="en-US" altLang="ja-JP" dirty="0" smtClean="0"/>
          </a:p>
          <a:p>
            <a:r>
              <a:rPr kumimoji="1" lang="ja-JP" altLang="en-US" dirty="0" smtClean="0"/>
              <a:t>■この図のベータ債権が，アルファ債権と密接な関係がある場合には，アルファ債権の譲渡よりも後に発生した場合であって，ソウサイをもって債権の譲り受け人に対抗できるとしている点が，重要です。</a:t>
            </a:r>
            <a:endParaRPr kumimoji="1" lang="en-US" altLang="ja-JP" dirty="0" smtClean="0"/>
          </a:p>
          <a:p>
            <a:r>
              <a:rPr kumimoji="1" lang="ja-JP" altLang="en-US" dirty="0" smtClean="0"/>
              <a:t>■その場合には，二当事者間ソウサイではなく，完全な三者間ソウサイといえるからです。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6</a:t>
            </a:fld>
            <a:endParaRPr kumimoji="1" lang="ja-JP" altLang="en-US"/>
          </a:p>
        </p:txBody>
      </p:sp>
    </p:spTree>
    <p:extLst>
      <p:ext uri="{BB962C8B-B14F-4D97-AF65-F5344CB8AC3E}">
        <p14:creationId xmlns:p14="http://schemas.microsoft.com/office/powerpoint/2010/main" val="1978046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三者間ソウサイの第</a:t>
            </a:r>
            <a:r>
              <a:rPr kumimoji="1" lang="en-US" altLang="ja-JP" dirty="0" smtClean="0"/>
              <a:t>2</a:t>
            </a:r>
            <a:r>
              <a:rPr kumimoji="1" lang="ja-JP" altLang="en-US" dirty="0" smtClean="0"/>
              <a:t>類型である連帯債務者・保証人によるソウサイ型を説明します。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7</a:t>
            </a:fld>
            <a:endParaRPr kumimoji="1" lang="ja-JP" altLang="en-US"/>
          </a:p>
        </p:txBody>
      </p:sp>
    </p:spTree>
    <p:extLst>
      <p:ext uri="{BB962C8B-B14F-4D97-AF65-F5344CB8AC3E}">
        <p14:creationId xmlns:p14="http://schemas.microsoft.com/office/powerpoint/2010/main" val="219572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三者間ソウサイの第</a:t>
            </a:r>
            <a:r>
              <a:rPr kumimoji="1" lang="en-US" altLang="ja-JP" dirty="0" smtClean="0"/>
              <a:t>2</a:t>
            </a:r>
            <a:r>
              <a:rPr kumimoji="1" lang="ja-JP" altLang="en-US" dirty="0" smtClean="0"/>
              <a:t>類型の説明をします。</a:t>
            </a:r>
            <a:endParaRPr kumimoji="1" lang="en-US" altLang="ja-JP" dirty="0" smtClean="0"/>
          </a:p>
          <a:p>
            <a:r>
              <a:rPr kumimoji="1" lang="ja-JP" altLang="en-US" dirty="0" smtClean="0"/>
              <a:t>■最初に概観した場合には，第</a:t>
            </a:r>
            <a:r>
              <a:rPr kumimoji="1" lang="en-US" altLang="ja-JP" dirty="0" smtClean="0"/>
              <a:t>2</a:t>
            </a:r>
            <a:r>
              <a:rPr kumimoji="1" lang="ja-JP" altLang="en-US" dirty="0" smtClean="0"/>
              <a:t>類型の三者間ソウサイとして，連帯債務者によるソウサイの事例，すなわち，民法</a:t>
            </a:r>
            <a:r>
              <a:rPr kumimoji="1" lang="en-US" altLang="ja-JP" dirty="0" smtClean="0"/>
              <a:t>436</a:t>
            </a:r>
            <a:r>
              <a:rPr kumimoji="1" lang="ja-JP" altLang="en-US" dirty="0" smtClean="0"/>
              <a:t>条の事例を紹介しました。■</a:t>
            </a:r>
            <a:endParaRPr kumimoji="1" lang="en-US" altLang="ja-JP" dirty="0" smtClean="0"/>
          </a:p>
          <a:p>
            <a:r>
              <a:rPr kumimoji="1" lang="ja-JP" altLang="en-US" dirty="0" smtClean="0"/>
              <a:t>★しかし，三者間ソウサイの第</a:t>
            </a:r>
            <a:r>
              <a:rPr kumimoji="1" lang="en-US" altLang="ja-JP" dirty="0" smtClean="0"/>
              <a:t>2</a:t>
            </a:r>
            <a:r>
              <a:rPr kumimoji="1" lang="ja-JP" altLang="en-US" dirty="0" smtClean="0"/>
              <a:t>類型の本当の典型例は，民法</a:t>
            </a:r>
            <a:r>
              <a:rPr kumimoji="1" lang="en-US" altLang="ja-JP" dirty="0" smtClean="0"/>
              <a:t>457</a:t>
            </a:r>
            <a:r>
              <a:rPr kumimoji="1" lang="ja-JP" altLang="en-US" dirty="0" smtClean="0"/>
              <a:t>条第</a:t>
            </a:r>
            <a:r>
              <a:rPr kumimoji="1" lang="en-US" altLang="ja-JP" dirty="0" smtClean="0"/>
              <a:t>2</a:t>
            </a:r>
            <a:r>
              <a:rPr kumimoji="1" lang="ja-JP" altLang="en-US" dirty="0" smtClean="0"/>
              <a:t>項における保証人によるソウサイです。</a:t>
            </a:r>
            <a:endParaRPr kumimoji="1" lang="en-US" altLang="ja-JP" dirty="0" smtClean="0"/>
          </a:p>
          <a:p>
            <a:r>
              <a:rPr kumimoji="1" lang="ja-JP" altLang="en-US" dirty="0" smtClean="0"/>
              <a:t>■この条文を最初に紹介しなかった理由は，立法の過誤があり，債務者の債権を自働債権としてソウサイする場合のほかに，保証人の債権を自働債権とするソウサイの部分が脱落しているため，詳しい説明が必要だと思われるからです。■</a:t>
            </a:r>
            <a:endParaRPr kumimoji="1" lang="en-US" altLang="ja-JP" dirty="0" smtClean="0"/>
          </a:p>
          <a:p>
            <a:r>
              <a:rPr kumimoji="1" lang="ja-JP" altLang="en-US" dirty="0" smtClean="0"/>
              <a:t>★実は，現行民法のもととなった，旧民法▲財産編▲</a:t>
            </a:r>
            <a:r>
              <a:rPr kumimoji="1" lang="en-US" altLang="ja-JP" dirty="0" smtClean="0"/>
              <a:t>521</a:t>
            </a:r>
            <a:r>
              <a:rPr kumimoji="1" lang="ja-JP" altLang="en-US" dirty="0" smtClean="0"/>
              <a:t>条</a:t>
            </a:r>
            <a:r>
              <a:rPr kumimoji="1" lang="en-US" altLang="ja-JP" dirty="0" smtClean="0"/>
              <a:t>1</a:t>
            </a:r>
            <a:r>
              <a:rPr kumimoji="1" lang="ja-JP" altLang="en-US" dirty="0" smtClean="0"/>
              <a:t>項は，「保証人は債権者が主たる債務者又は自己に対して負担する債務のソウサイを以て対抗することを</a:t>
            </a:r>
            <a:r>
              <a:rPr kumimoji="1" lang="ja-JP" altLang="en-US" dirty="0" err="1" smtClean="0"/>
              <a:t>う</a:t>
            </a:r>
            <a:r>
              <a:rPr kumimoji="1" lang="ja-JP" altLang="en-US" dirty="0" smtClean="0"/>
              <a:t>」と規定していました。■</a:t>
            </a:r>
          </a:p>
          <a:p>
            <a:r>
              <a:rPr kumimoji="1" lang="ja-JP" altLang="en-US" dirty="0" smtClean="0"/>
              <a:t>★ところが，現行民法の起草者は，民法</a:t>
            </a:r>
            <a:r>
              <a:rPr kumimoji="1" lang="en-US" altLang="ja-JP" dirty="0" smtClean="0"/>
              <a:t>457</a:t>
            </a:r>
            <a:r>
              <a:rPr kumimoji="1" lang="ja-JP" altLang="en-US" dirty="0" smtClean="0"/>
              <a:t>条</a:t>
            </a:r>
            <a:r>
              <a:rPr kumimoji="1" lang="en-US" altLang="ja-JP" dirty="0" smtClean="0"/>
              <a:t>2</a:t>
            </a:r>
            <a:r>
              <a:rPr kumimoji="1" lang="ja-JP" altLang="en-US" dirty="0" smtClean="0"/>
              <a:t>項を立法する際に，「本条第</a:t>
            </a:r>
            <a:r>
              <a:rPr kumimoji="1" lang="en-US" altLang="ja-JP" dirty="0" smtClean="0"/>
              <a:t>2</a:t>
            </a:r>
            <a:r>
              <a:rPr kumimoji="1" lang="ja-JP" altLang="en-US" dirty="0" smtClean="0"/>
              <a:t>項は既成法典▲財産編▲第</a:t>
            </a:r>
            <a:r>
              <a:rPr kumimoji="1" lang="en-US" altLang="ja-JP" dirty="0" smtClean="0"/>
              <a:t>521</a:t>
            </a:r>
            <a:r>
              <a:rPr kumimoji="1" lang="ja-JP" altLang="en-US" dirty="0" smtClean="0"/>
              <a:t>条▲第</a:t>
            </a:r>
            <a:r>
              <a:rPr kumimoji="1" lang="en-US" altLang="ja-JP" dirty="0" smtClean="0"/>
              <a:t>1</a:t>
            </a:r>
            <a:r>
              <a:rPr kumimoji="1" lang="ja-JP" altLang="en-US" dirty="0" smtClean="0"/>
              <a:t>項の規定と▲その主意をおなじうす」としながらも，「主たる債務者</a:t>
            </a:r>
            <a:r>
              <a:rPr kumimoji="1" lang="en-US" altLang="ja-JP" dirty="0" smtClean="0"/>
              <a:t>〔</a:t>
            </a:r>
            <a:r>
              <a:rPr kumimoji="1" lang="ja-JP" altLang="en-US" dirty="0" smtClean="0"/>
              <a:t>又は自己</a:t>
            </a:r>
            <a:r>
              <a:rPr kumimoji="1" lang="en-US" altLang="ja-JP" dirty="0" smtClean="0"/>
              <a:t>〕</a:t>
            </a:r>
            <a:r>
              <a:rPr kumimoji="1" lang="ja-JP" altLang="en-US" dirty="0" smtClean="0"/>
              <a:t>の債権によるソウサイをもって対抗することができる」とすべきところを「又は自己の」という部分を現行法から脱落させるというミスを犯してしまったのです。■</a:t>
            </a:r>
          </a:p>
          <a:p>
            <a:r>
              <a:rPr kumimoji="1" lang="ja-JP" altLang="en-US" dirty="0" smtClean="0"/>
              <a:t>★しかし，通説は，保証人が自ら債権者に有する債権で，主債務をソウサイすることを実質的に認めています</a:t>
            </a:r>
            <a:r>
              <a:rPr kumimoji="1" lang="en-US" altLang="ja-JP" dirty="0" smtClean="0"/>
              <a:t>[</a:t>
            </a:r>
            <a:r>
              <a:rPr kumimoji="1" lang="ja-JP" altLang="en-US" dirty="0" smtClean="0"/>
              <a:t>ワガツマ サカエ・債権総論（</a:t>
            </a:r>
            <a:r>
              <a:rPr kumimoji="1" lang="en-US" altLang="ja-JP" dirty="0" smtClean="0"/>
              <a:t>1964</a:t>
            </a:r>
            <a:r>
              <a:rPr kumimoji="1" lang="ja-JP" altLang="en-US" dirty="0" smtClean="0"/>
              <a:t>年）</a:t>
            </a:r>
            <a:r>
              <a:rPr kumimoji="1" lang="en-US" altLang="ja-JP" dirty="0" smtClean="0"/>
              <a:t>490</a:t>
            </a:r>
            <a:r>
              <a:rPr kumimoji="1" lang="ja-JP" altLang="en-US" dirty="0" smtClean="0"/>
              <a:t>頁</a:t>
            </a:r>
            <a:r>
              <a:rPr kumimoji="1" lang="en-US" altLang="ja-JP" dirty="0" smtClean="0"/>
              <a:t>]</a:t>
            </a:r>
            <a:r>
              <a:rPr kumimoji="1" lang="ja-JP" altLang="en-US" dirty="0" err="1" smtClean="0"/>
              <a:t>。</a:t>
            </a:r>
            <a:endParaRPr kumimoji="1" lang="ja-JP" altLang="en-US" dirty="0" smtClean="0"/>
          </a:p>
          <a:p>
            <a:r>
              <a:rPr kumimoji="1" lang="ja-JP" altLang="en-US" dirty="0" smtClean="0"/>
              <a:t>■そこで，民法</a:t>
            </a:r>
            <a:r>
              <a:rPr kumimoji="1" lang="en-US" altLang="ja-JP" dirty="0" smtClean="0"/>
              <a:t>457</a:t>
            </a:r>
            <a:r>
              <a:rPr kumimoji="1" lang="ja-JP" altLang="en-US" dirty="0" smtClean="0"/>
              <a:t>条</a:t>
            </a:r>
            <a:r>
              <a:rPr kumimoji="1" lang="en-US" altLang="ja-JP" dirty="0" smtClean="0"/>
              <a:t>2</a:t>
            </a:r>
            <a:r>
              <a:rPr kumimoji="1" lang="ja-JP" altLang="en-US" dirty="0" smtClean="0"/>
              <a:t>項で脱落した部分を補って，図解することにします。■</a:t>
            </a:r>
          </a:p>
          <a:p>
            <a:r>
              <a:rPr kumimoji="1" lang="ja-JP" altLang="en-US" dirty="0" smtClean="0"/>
              <a:t>★保証人（</a:t>
            </a:r>
            <a:r>
              <a:rPr kumimoji="1" lang="en-US" altLang="ja-JP" dirty="0" smtClean="0"/>
              <a:t>B</a:t>
            </a:r>
            <a:r>
              <a:rPr kumimoji="1" lang="ja-JP" altLang="en-US" dirty="0" smtClean="0"/>
              <a:t>）が，■</a:t>
            </a:r>
            <a:endParaRPr kumimoji="1" lang="en-US" altLang="ja-JP" dirty="0" smtClean="0"/>
          </a:p>
          <a:p>
            <a:r>
              <a:rPr kumimoji="1" lang="ja-JP" altLang="en-US" dirty="0" smtClean="0"/>
              <a:t>★債権者（</a:t>
            </a:r>
            <a:r>
              <a:rPr kumimoji="1" lang="en-US" altLang="ja-JP" dirty="0" smtClean="0"/>
              <a:t>G</a:t>
            </a:r>
            <a:r>
              <a:rPr kumimoji="1" lang="ja-JP" altLang="en-US" dirty="0" smtClean="0"/>
              <a:t>）に対して，■</a:t>
            </a:r>
            <a:endParaRPr kumimoji="1" lang="en-US" altLang="ja-JP" dirty="0" smtClean="0"/>
          </a:p>
          <a:p>
            <a:r>
              <a:rPr kumimoji="1" lang="ja-JP" altLang="en-US" dirty="0" smtClean="0"/>
              <a:t>★アルファ債権を有しているとします。■</a:t>
            </a:r>
            <a:endParaRPr kumimoji="1" lang="en-US" altLang="ja-JP" dirty="0" smtClean="0"/>
          </a:p>
          <a:p>
            <a:r>
              <a:rPr kumimoji="1" lang="ja-JP" altLang="en-US" dirty="0" smtClean="0"/>
              <a:t>★そして，債権者</a:t>
            </a:r>
            <a:r>
              <a:rPr kumimoji="1" lang="en-US" altLang="ja-JP" dirty="0" smtClean="0"/>
              <a:t>G</a:t>
            </a:r>
            <a:r>
              <a:rPr kumimoji="1" lang="ja-JP" altLang="en-US" dirty="0" smtClean="0"/>
              <a:t>が，保証人に対して，債務の履行を求めてきたとしましょう。■</a:t>
            </a:r>
            <a:endParaRPr kumimoji="1" lang="en-US" altLang="ja-JP" dirty="0" smtClean="0"/>
          </a:p>
          <a:p>
            <a:r>
              <a:rPr kumimoji="1" lang="ja-JP" altLang="en-US" dirty="0" smtClean="0"/>
              <a:t>★この場合，保証人（</a:t>
            </a:r>
            <a:r>
              <a:rPr kumimoji="1" lang="en-US" altLang="ja-JP" dirty="0" smtClean="0"/>
              <a:t>B</a:t>
            </a:r>
            <a:r>
              <a:rPr kumimoji="1" lang="ja-JP" altLang="en-US" dirty="0" smtClean="0"/>
              <a:t>）は，アルファ債権を自働債権として，債権者（</a:t>
            </a:r>
            <a:r>
              <a:rPr kumimoji="1" lang="en-US" altLang="ja-JP" dirty="0" smtClean="0"/>
              <a:t>G</a:t>
            </a:r>
            <a:r>
              <a:rPr kumimoji="1" lang="ja-JP" altLang="en-US" dirty="0" smtClean="0"/>
              <a:t>）の請求権をジュドウ債権としてソウサイすることができます。</a:t>
            </a:r>
            <a:endParaRPr kumimoji="1" lang="en-US" altLang="ja-JP" dirty="0" smtClean="0"/>
          </a:p>
          <a:p>
            <a:r>
              <a:rPr kumimoji="1" lang="ja-JP" altLang="en-US" dirty="0" smtClean="0"/>
              <a:t>■しかし，よく考えてみましょう。</a:t>
            </a:r>
            <a:endParaRPr kumimoji="1" lang="en-US" altLang="ja-JP" dirty="0" smtClean="0"/>
          </a:p>
          <a:p>
            <a:r>
              <a:rPr kumimoji="1" lang="ja-JP" altLang="en-US" dirty="0" smtClean="0"/>
              <a:t>■債権者（</a:t>
            </a:r>
            <a:r>
              <a:rPr kumimoji="1" lang="en-US" altLang="ja-JP" dirty="0" smtClean="0"/>
              <a:t>G</a:t>
            </a:r>
            <a:r>
              <a:rPr kumimoji="1" lang="ja-JP" altLang="en-US" dirty="0" smtClean="0"/>
              <a:t>）の保証人（</a:t>
            </a:r>
            <a:r>
              <a:rPr kumimoji="1" lang="en-US" altLang="ja-JP" dirty="0" smtClean="0"/>
              <a:t>B</a:t>
            </a:r>
            <a:r>
              <a:rPr kumimoji="1" lang="ja-JP" altLang="en-US" dirty="0" smtClean="0"/>
              <a:t>）の請求は，本来の債権ではありません。■</a:t>
            </a:r>
            <a:endParaRPr kumimoji="1" lang="en-US" altLang="ja-JP" dirty="0" smtClean="0"/>
          </a:p>
          <a:p>
            <a:r>
              <a:rPr kumimoji="1" lang="ja-JP" altLang="en-US" dirty="0" smtClean="0"/>
              <a:t>★この場合のジュドウ債権は，実は，債務者である</a:t>
            </a:r>
            <a:r>
              <a:rPr kumimoji="1" lang="en-US" altLang="ja-JP" dirty="0" smtClean="0"/>
              <a:t>S</a:t>
            </a:r>
            <a:r>
              <a:rPr kumimoji="1" lang="ja-JP" altLang="en-US" dirty="0" smtClean="0"/>
              <a:t>▲に対する■</a:t>
            </a:r>
            <a:endParaRPr kumimoji="1" lang="en-US" altLang="ja-JP" dirty="0" smtClean="0"/>
          </a:p>
          <a:p>
            <a:r>
              <a:rPr kumimoji="1" lang="ja-JP" altLang="en-US" dirty="0" smtClean="0"/>
              <a:t>★債権者（</a:t>
            </a:r>
            <a:r>
              <a:rPr kumimoji="1" lang="en-US" altLang="ja-JP" dirty="0" smtClean="0"/>
              <a:t>G</a:t>
            </a:r>
            <a:r>
              <a:rPr kumimoji="1" lang="ja-JP" altLang="en-US" dirty="0" smtClean="0"/>
              <a:t>）の債権であるベータ債権なのです。■</a:t>
            </a:r>
            <a:endParaRPr kumimoji="1" lang="en-US" altLang="ja-JP" dirty="0" smtClean="0"/>
          </a:p>
          <a:p>
            <a:r>
              <a:rPr kumimoji="1" lang="ja-JP" altLang="en-US" dirty="0" smtClean="0"/>
              <a:t>★したがって，ソウサイは，保証人（</a:t>
            </a:r>
            <a:r>
              <a:rPr kumimoji="1" lang="en-US" altLang="ja-JP" dirty="0" smtClean="0"/>
              <a:t>B</a:t>
            </a:r>
            <a:r>
              <a:rPr kumimoji="1" lang="ja-JP" altLang="en-US" dirty="0" smtClean="0"/>
              <a:t>）の債権者（</a:t>
            </a:r>
            <a:r>
              <a:rPr kumimoji="1" lang="en-US" altLang="ja-JP" dirty="0" smtClean="0"/>
              <a:t>G</a:t>
            </a:r>
            <a:r>
              <a:rPr kumimoji="1" lang="ja-JP" altLang="en-US" dirty="0" smtClean="0"/>
              <a:t>）に対するアルファ債権を自働債権として，</a:t>
            </a:r>
            <a:endParaRPr kumimoji="1" lang="en-US" altLang="ja-JP" dirty="0" smtClean="0"/>
          </a:p>
          <a:p>
            <a:r>
              <a:rPr kumimoji="1" lang="ja-JP" altLang="en-US" dirty="0" smtClean="0"/>
              <a:t>■債権者（</a:t>
            </a:r>
            <a:r>
              <a:rPr kumimoji="1" lang="en-US" altLang="ja-JP" dirty="0" smtClean="0"/>
              <a:t>G</a:t>
            </a:r>
            <a:r>
              <a:rPr kumimoji="1" lang="ja-JP" altLang="en-US" dirty="0" smtClean="0"/>
              <a:t>）の債務者（</a:t>
            </a:r>
            <a:r>
              <a:rPr kumimoji="1" lang="en-US" altLang="ja-JP" dirty="0" smtClean="0"/>
              <a:t>S</a:t>
            </a:r>
            <a:r>
              <a:rPr kumimoji="1" lang="ja-JP" altLang="en-US" dirty="0" smtClean="0"/>
              <a:t>）に対するベータ債権をジュドウ債権として，</a:t>
            </a:r>
            <a:endParaRPr kumimoji="1" lang="en-US" altLang="ja-JP" dirty="0" smtClean="0"/>
          </a:p>
          <a:p>
            <a:r>
              <a:rPr kumimoji="1" lang="ja-JP" altLang="en-US" dirty="0" smtClean="0"/>
              <a:t>■三当事者間のソウサイが行われていることがわかります。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■このようにして，この例をよく理解すると，</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★つぎに</a:t>
            </a:r>
            <a:r>
              <a:rPr kumimoji="1" lang="ja-JP" altLang="en-US" dirty="0" smtClean="0"/>
              <a:t>説明する民法</a:t>
            </a:r>
            <a:r>
              <a:rPr kumimoji="1" lang="en-US" altLang="ja-JP" dirty="0" smtClean="0"/>
              <a:t>436</a:t>
            </a:r>
            <a:r>
              <a:rPr kumimoji="1" lang="ja-JP" altLang="en-US" dirty="0" smtClean="0"/>
              <a:t>条</a:t>
            </a:r>
            <a:r>
              <a:rPr kumimoji="1" lang="en-US" altLang="ja-JP" dirty="0" smtClean="0"/>
              <a:t>1</a:t>
            </a:r>
            <a:r>
              <a:rPr kumimoji="1" lang="ja-JP" altLang="en-US" dirty="0" smtClean="0"/>
              <a:t>項（連帯債務者によるソウサイの絶対効）の規定は，</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■実は，以上の，民法</a:t>
            </a:r>
            <a:r>
              <a:rPr kumimoji="1" lang="en-US" altLang="ja-JP" dirty="0" smtClean="0"/>
              <a:t>475</a:t>
            </a:r>
            <a:r>
              <a:rPr kumimoji="1" lang="ja-JP" altLang="en-US" dirty="0" smtClean="0"/>
              <a:t>条</a:t>
            </a:r>
            <a:r>
              <a:rPr kumimoji="1" lang="en-US" altLang="ja-JP" dirty="0" smtClean="0"/>
              <a:t>2</a:t>
            </a:r>
            <a:r>
              <a:rPr kumimoji="1" lang="ja-JP" altLang="en-US" dirty="0" smtClean="0"/>
              <a:t>項の保証人ソウサイ型の応用に過ぎないため，理解が容易となります。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8</a:t>
            </a:fld>
            <a:endParaRPr kumimoji="1" lang="ja-JP" altLang="en-US"/>
          </a:p>
        </p:txBody>
      </p:sp>
    </p:spTree>
    <p:extLst>
      <p:ext uri="{BB962C8B-B14F-4D97-AF65-F5344CB8AC3E}">
        <p14:creationId xmlns:p14="http://schemas.microsoft.com/office/powerpoint/2010/main" val="34931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三者間ソウサイの第</a:t>
            </a:r>
            <a:r>
              <a:rPr kumimoji="1" lang="en-US" altLang="ja-JP" dirty="0" smtClean="0"/>
              <a:t>2</a:t>
            </a:r>
            <a:r>
              <a:rPr kumimoji="1" lang="ja-JP" altLang="en-US" dirty="0" smtClean="0"/>
              <a:t>類型の典型例である，連帯債務者ソウサイ型について説明します。</a:t>
            </a:r>
            <a:endParaRPr kumimoji="1" lang="en-US" altLang="ja-JP" dirty="0" smtClean="0"/>
          </a:p>
          <a:p>
            <a:r>
              <a:rPr kumimoji="1" lang="ja-JP" altLang="en-US" dirty="0" smtClean="0"/>
              <a:t>■保証人が自己の債権を自働債権とし，主たる債権をジュドウ債権としてソウサイすることによって，債権者に対抗できるという基本形を先に説明しました。今回の連帯債務者のソウサイ型は，その応用です。■</a:t>
            </a:r>
            <a:endParaRPr kumimoji="1" lang="en-US" altLang="ja-JP" dirty="0" smtClean="0"/>
          </a:p>
          <a:p>
            <a:r>
              <a:rPr kumimoji="1" lang="ja-JP" altLang="en-US" dirty="0" smtClean="0"/>
              <a:t>★民法</a:t>
            </a:r>
            <a:r>
              <a:rPr kumimoji="1" lang="en-US" altLang="ja-JP" dirty="0" smtClean="0"/>
              <a:t>436</a:t>
            </a:r>
            <a:r>
              <a:rPr kumimoji="1" lang="ja-JP" altLang="en-US" dirty="0" smtClean="0"/>
              <a:t>条（連帯債務者の</a:t>
            </a:r>
            <a:r>
              <a:rPr kumimoji="1" lang="en-US" altLang="ja-JP" dirty="0" smtClean="0"/>
              <a:t>1</a:t>
            </a:r>
            <a:r>
              <a:rPr kumimoji="1" lang="ja-JP" altLang="en-US" dirty="0" smtClean="0"/>
              <a:t>人によるソウサイ等）は，以下のように規定しています。■</a:t>
            </a:r>
          </a:p>
          <a:p>
            <a:r>
              <a:rPr kumimoji="1" lang="ja-JP" altLang="en-US" dirty="0" smtClean="0"/>
              <a:t>★民法</a:t>
            </a:r>
            <a:r>
              <a:rPr kumimoji="1" lang="en-US" altLang="ja-JP" dirty="0" smtClean="0"/>
              <a:t>436</a:t>
            </a:r>
            <a:r>
              <a:rPr kumimoji="1" lang="ja-JP" altLang="en-US" dirty="0" smtClean="0"/>
              <a:t>条▲第</a:t>
            </a:r>
            <a:r>
              <a:rPr kumimoji="1" lang="en-US" altLang="ja-JP" dirty="0" smtClean="0"/>
              <a:t>1</a:t>
            </a:r>
            <a:r>
              <a:rPr kumimoji="1" lang="ja-JP" altLang="en-US" dirty="0" smtClean="0"/>
              <a:t>項■連帯債務者の</a:t>
            </a:r>
            <a:r>
              <a:rPr kumimoji="1" lang="en-US" altLang="ja-JP" dirty="0" smtClean="0"/>
              <a:t>1</a:t>
            </a:r>
            <a:r>
              <a:rPr kumimoji="1" lang="ja-JP" altLang="en-US" dirty="0" smtClean="0"/>
              <a:t>人が債権者に対して債権を有する場合において，その連帯債務者がソウサイを援用したときは，債権は，すべての連帯債務者の利益のために消滅する。</a:t>
            </a:r>
            <a:endParaRPr kumimoji="1" lang="en-US" altLang="ja-JP" dirty="0" smtClean="0"/>
          </a:p>
          <a:p>
            <a:r>
              <a:rPr kumimoji="1" lang="ja-JP" altLang="en-US" dirty="0" smtClean="0"/>
              <a:t>■以上の条文の意味について，図解します。</a:t>
            </a:r>
            <a:endParaRPr kumimoji="1" lang="en-US" altLang="ja-JP" dirty="0" smtClean="0"/>
          </a:p>
          <a:p>
            <a:r>
              <a:rPr kumimoji="1" lang="ja-JP" altLang="en-US" dirty="0" smtClean="0"/>
              <a:t>★</a:t>
            </a:r>
            <a:r>
              <a:rPr kumimoji="1" lang="en-US" altLang="ja-JP" dirty="0" smtClean="0"/>
              <a:t>S1</a:t>
            </a:r>
            <a:r>
              <a:rPr kumimoji="1" lang="ja-JP" altLang="en-US" dirty="0" smtClean="0"/>
              <a:t>は，連帯債務者の一人です。■</a:t>
            </a:r>
            <a:endParaRPr kumimoji="1" lang="en-US" altLang="ja-JP" dirty="0" smtClean="0"/>
          </a:p>
          <a:p>
            <a:r>
              <a:rPr kumimoji="1" lang="ja-JP" altLang="en-US" dirty="0" smtClean="0"/>
              <a:t>★</a:t>
            </a:r>
            <a:r>
              <a:rPr kumimoji="1" lang="en-US" altLang="ja-JP" dirty="0" smtClean="0"/>
              <a:t>G</a:t>
            </a:r>
            <a:r>
              <a:rPr kumimoji="1" lang="ja-JP" altLang="en-US" dirty="0" smtClean="0"/>
              <a:t> は，債権者です。■</a:t>
            </a:r>
            <a:endParaRPr kumimoji="1" lang="en-US" altLang="ja-JP" dirty="0" smtClean="0"/>
          </a:p>
          <a:p>
            <a:r>
              <a:rPr kumimoji="1" lang="ja-JP" altLang="en-US" dirty="0" smtClean="0"/>
              <a:t>★</a:t>
            </a:r>
            <a:r>
              <a:rPr kumimoji="1" lang="en-US" altLang="ja-JP" dirty="0" smtClean="0"/>
              <a:t>S2</a:t>
            </a:r>
            <a:r>
              <a:rPr kumimoji="1" lang="ja-JP" altLang="en-US" dirty="0" smtClean="0"/>
              <a:t>は，もう一人の連帯債務者です。</a:t>
            </a:r>
            <a:endParaRPr kumimoji="1" lang="en-US" altLang="ja-JP" dirty="0" smtClean="0"/>
          </a:p>
          <a:p>
            <a:r>
              <a:rPr kumimoji="1" lang="ja-JP" altLang="en-US" dirty="0" smtClean="0"/>
              <a:t>★</a:t>
            </a:r>
            <a:r>
              <a:rPr kumimoji="1" lang="en-US" altLang="ja-JP" dirty="0" smtClean="0"/>
              <a:t>S1</a:t>
            </a:r>
            <a:r>
              <a:rPr kumimoji="1" lang="ja-JP" altLang="en-US" dirty="0" smtClean="0"/>
              <a:t>は，</a:t>
            </a:r>
            <a:r>
              <a:rPr kumimoji="1" lang="en-US" altLang="ja-JP" dirty="0" smtClean="0"/>
              <a:t>G</a:t>
            </a:r>
            <a:r>
              <a:rPr kumimoji="1" lang="ja-JP" altLang="en-US" dirty="0" smtClean="0"/>
              <a:t> から</a:t>
            </a:r>
            <a:r>
              <a:rPr kumimoji="1" lang="en-US" altLang="ja-JP" dirty="0" smtClean="0"/>
              <a:t>100</a:t>
            </a:r>
            <a:r>
              <a:rPr kumimoji="1" lang="ja-JP" altLang="en-US" dirty="0" smtClean="0"/>
              <a:t>万円▲を借り，</a:t>
            </a:r>
            <a:r>
              <a:rPr kumimoji="1" lang="en-US" altLang="ja-JP" dirty="0" smtClean="0"/>
              <a:t>G</a:t>
            </a:r>
            <a:r>
              <a:rPr kumimoji="1" lang="ja-JP" altLang="en-US" dirty="0" smtClean="0"/>
              <a:t> がベータ債権を有しています。■</a:t>
            </a:r>
            <a:endParaRPr kumimoji="1" lang="en-US" altLang="ja-JP" dirty="0" smtClean="0"/>
          </a:p>
          <a:p>
            <a:r>
              <a:rPr kumimoji="1" lang="ja-JP" altLang="en-US" dirty="0" smtClean="0"/>
              <a:t>★</a:t>
            </a:r>
            <a:r>
              <a:rPr kumimoji="1" lang="en-US" altLang="ja-JP" dirty="0" smtClean="0"/>
              <a:t>S2</a:t>
            </a:r>
            <a:r>
              <a:rPr kumimoji="1" lang="ja-JP" altLang="en-US" dirty="0" smtClean="0"/>
              <a:t>は，</a:t>
            </a:r>
            <a:r>
              <a:rPr kumimoji="1" lang="en-US" altLang="ja-JP" dirty="0" smtClean="0"/>
              <a:t>G</a:t>
            </a:r>
            <a:r>
              <a:rPr kumimoji="1" lang="ja-JP" altLang="en-US" dirty="0" smtClean="0"/>
              <a:t> から</a:t>
            </a:r>
            <a:r>
              <a:rPr kumimoji="1" lang="en-US" altLang="ja-JP" dirty="0" smtClean="0"/>
              <a:t>100</a:t>
            </a:r>
            <a:r>
              <a:rPr kumimoji="1" lang="ja-JP" altLang="en-US" dirty="0" smtClean="0"/>
              <a:t>万円▲を借り，</a:t>
            </a:r>
            <a:r>
              <a:rPr kumimoji="1" lang="en-US" altLang="ja-JP" dirty="0" smtClean="0"/>
              <a:t>G</a:t>
            </a:r>
            <a:r>
              <a:rPr kumimoji="1" lang="ja-JP" altLang="en-US" dirty="0" smtClean="0"/>
              <a:t> がガンマ債権を有しています。</a:t>
            </a:r>
            <a:endParaRPr kumimoji="1" lang="en-US" altLang="ja-JP" dirty="0" smtClean="0"/>
          </a:p>
          <a:p>
            <a:r>
              <a:rPr kumimoji="1" lang="ja-JP" altLang="en-US" dirty="0" smtClean="0"/>
              <a:t>■そして，</a:t>
            </a:r>
            <a:r>
              <a:rPr kumimoji="1" lang="en-US" altLang="ja-JP" dirty="0" smtClean="0"/>
              <a:t>S1</a:t>
            </a:r>
            <a:r>
              <a:rPr kumimoji="1" lang="ja-JP" altLang="en-US" dirty="0" smtClean="0"/>
              <a:t>と</a:t>
            </a:r>
            <a:r>
              <a:rPr kumimoji="1" lang="en-US" altLang="ja-JP" dirty="0" smtClean="0"/>
              <a:t>S2</a:t>
            </a:r>
            <a:r>
              <a:rPr kumimoji="1" lang="ja-JP" altLang="en-US" dirty="0" smtClean="0"/>
              <a:t>とは，</a:t>
            </a:r>
            <a:r>
              <a:rPr kumimoji="1" lang="en-US" altLang="ja-JP" dirty="0" smtClean="0"/>
              <a:t>200</a:t>
            </a:r>
            <a:r>
              <a:rPr kumimoji="1" lang="ja-JP" altLang="en-US" dirty="0" smtClean="0"/>
              <a:t>万円▲について，連帯債務を負うことを</a:t>
            </a:r>
            <a:r>
              <a:rPr kumimoji="1" lang="en-US" altLang="ja-JP" dirty="0" smtClean="0"/>
              <a:t>G</a:t>
            </a:r>
            <a:r>
              <a:rPr kumimoji="1" lang="ja-JP" altLang="en-US" dirty="0" smtClean="0"/>
              <a:t> に対して約束しています。■</a:t>
            </a:r>
            <a:endParaRPr kumimoji="1" lang="en-US" altLang="ja-JP" dirty="0" smtClean="0"/>
          </a:p>
          <a:p>
            <a:r>
              <a:rPr kumimoji="1" lang="ja-JP" altLang="en-US" dirty="0" smtClean="0"/>
              <a:t>★したがって，</a:t>
            </a:r>
            <a:r>
              <a:rPr kumimoji="1" lang="en-US" altLang="ja-JP" dirty="0" smtClean="0"/>
              <a:t>G</a:t>
            </a:r>
            <a:r>
              <a:rPr kumimoji="1" lang="ja-JP" altLang="en-US" dirty="0" smtClean="0"/>
              <a:t> は，</a:t>
            </a:r>
            <a:r>
              <a:rPr kumimoji="1" lang="en-US" altLang="ja-JP" dirty="0" smtClean="0"/>
              <a:t>S1</a:t>
            </a:r>
            <a:r>
              <a:rPr kumimoji="1" lang="ja-JP" altLang="en-US" dirty="0" smtClean="0"/>
              <a:t>に対しても，ガンマ債権について，履行を請求できます。</a:t>
            </a:r>
            <a:endParaRPr kumimoji="1" lang="en-US" altLang="ja-JP" dirty="0" smtClean="0"/>
          </a:p>
          <a:p>
            <a:r>
              <a:rPr kumimoji="1" lang="ja-JP" altLang="en-US" dirty="0" smtClean="0"/>
              <a:t>■ここで，債権者</a:t>
            </a:r>
            <a:r>
              <a:rPr kumimoji="1" lang="en-US" altLang="ja-JP" dirty="0" smtClean="0"/>
              <a:t>G</a:t>
            </a:r>
            <a:r>
              <a:rPr kumimoji="1" lang="ja-JP" altLang="en-US" dirty="0" smtClean="0"/>
              <a:t> が連帯債務者の一人である</a:t>
            </a:r>
            <a:r>
              <a:rPr kumimoji="1" lang="en-US" altLang="ja-JP" dirty="0" smtClean="0"/>
              <a:t>S1</a:t>
            </a:r>
            <a:r>
              <a:rPr kumimoji="1" lang="ja-JP" altLang="en-US" dirty="0" smtClean="0"/>
              <a:t>に対して，</a:t>
            </a:r>
            <a:endParaRPr kumimoji="1" lang="en-US" altLang="ja-JP" dirty="0" smtClean="0"/>
          </a:p>
          <a:p>
            <a:r>
              <a:rPr kumimoji="1" lang="ja-JP" altLang="en-US" dirty="0" smtClean="0"/>
              <a:t>■ベータ</a:t>
            </a:r>
            <a:r>
              <a:rPr kumimoji="1" lang="en-US" altLang="ja-JP" dirty="0" smtClean="0"/>
              <a:t>100</a:t>
            </a:r>
            <a:r>
              <a:rPr kumimoji="1" lang="ja-JP" altLang="en-US" dirty="0" smtClean="0"/>
              <a:t>万円▲とプラス・ガンマ</a:t>
            </a:r>
            <a:r>
              <a:rPr kumimoji="1" lang="en-US" altLang="ja-JP" dirty="0" smtClean="0"/>
              <a:t>100</a:t>
            </a:r>
            <a:r>
              <a:rPr kumimoji="1" lang="ja-JP" altLang="en-US" dirty="0" smtClean="0"/>
              <a:t>万円▲の合計</a:t>
            </a:r>
            <a:r>
              <a:rPr kumimoji="1" lang="en-US" altLang="ja-JP" dirty="0" smtClean="0"/>
              <a:t>200</a:t>
            </a:r>
            <a:r>
              <a:rPr kumimoji="1" lang="ja-JP" altLang="en-US" dirty="0" smtClean="0"/>
              <a:t>万円▲の連帯債務　全額の履行を請求したとしましょう。</a:t>
            </a:r>
            <a:endParaRPr kumimoji="1" lang="en-US" altLang="ja-JP" dirty="0" smtClean="0"/>
          </a:p>
          <a:p>
            <a:r>
              <a:rPr kumimoji="1" lang="ja-JP" altLang="en-US" dirty="0" smtClean="0"/>
              <a:t>★</a:t>
            </a:r>
            <a:r>
              <a:rPr kumimoji="1" lang="en-US" altLang="ja-JP" dirty="0" smtClean="0"/>
              <a:t>S1</a:t>
            </a:r>
            <a:r>
              <a:rPr kumimoji="1" lang="ja-JP" altLang="en-US" dirty="0" smtClean="0"/>
              <a:t>は，</a:t>
            </a:r>
            <a:r>
              <a:rPr kumimoji="1" lang="en-US" altLang="ja-JP" dirty="0" smtClean="0"/>
              <a:t>G</a:t>
            </a:r>
            <a:r>
              <a:rPr kumimoji="1" lang="ja-JP" altLang="en-US" dirty="0" smtClean="0"/>
              <a:t> に対して，ベータとガンマの合計額に相当するアルファ債権を有していますので，■</a:t>
            </a:r>
            <a:endParaRPr kumimoji="1" lang="en-US" altLang="ja-JP" dirty="0" smtClean="0"/>
          </a:p>
          <a:p>
            <a:r>
              <a:rPr kumimoji="1" lang="ja-JP" altLang="en-US" dirty="0" smtClean="0"/>
              <a:t>★</a:t>
            </a:r>
            <a:r>
              <a:rPr kumimoji="1" lang="en-US" altLang="ja-JP" dirty="0" smtClean="0"/>
              <a:t>200</a:t>
            </a:r>
            <a:r>
              <a:rPr kumimoji="1" lang="ja-JP" altLang="en-US" dirty="0" smtClean="0"/>
              <a:t>万円の▲アルファ債権を自働債権として，</a:t>
            </a:r>
            <a:r>
              <a:rPr kumimoji="1" lang="en-US" altLang="ja-JP" dirty="0" smtClean="0"/>
              <a:t>G</a:t>
            </a:r>
            <a:r>
              <a:rPr kumimoji="1" lang="ja-JP" altLang="en-US" dirty="0" smtClean="0"/>
              <a:t> の連帯債務　全額の</a:t>
            </a:r>
            <a:r>
              <a:rPr kumimoji="1" lang="en-US" altLang="ja-JP" dirty="0" smtClean="0"/>
              <a:t>200</a:t>
            </a:r>
            <a:r>
              <a:rPr kumimoji="1" lang="ja-JP" altLang="en-US" dirty="0" smtClean="0"/>
              <a:t>万円▲をタイトウガクでソウサイして，全ての債務を消滅させることができます。</a:t>
            </a:r>
            <a:endParaRPr kumimoji="1" lang="en-US" altLang="ja-JP" dirty="0" smtClean="0"/>
          </a:p>
          <a:p>
            <a:r>
              <a:rPr kumimoji="1" lang="ja-JP" altLang="en-US" dirty="0" smtClean="0"/>
              <a:t>■しかし，よく考えてみましょう。</a:t>
            </a:r>
            <a:endParaRPr kumimoji="1" lang="en-US" altLang="ja-JP" dirty="0" smtClean="0"/>
          </a:p>
          <a:p>
            <a:r>
              <a:rPr kumimoji="1" lang="ja-JP" altLang="en-US" dirty="0" smtClean="0"/>
              <a:t>■この場合のソウサイのジュドウ債権を厳密に検討してみましょう。</a:t>
            </a:r>
            <a:endParaRPr kumimoji="1" lang="en-US" altLang="ja-JP" dirty="0" smtClean="0"/>
          </a:p>
          <a:p>
            <a:r>
              <a:rPr kumimoji="1" lang="ja-JP" altLang="en-US" dirty="0" smtClean="0"/>
              <a:t>★ベータは，本来の</a:t>
            </a:r>
            <a:r>
              <a:rPr kumimoji="1" lang="en-US" altLang="ja-JP" dirty="0" smtClean="0"/>
              <a:t>G</a:t>
            </a:r>
            <a:r>
              <a:rPr kumimoji="1" lang="ja-JP" altLang="en-US" dirty="0" smtClean="0"/>
              <a:t>の債権なので，厳密なジュドウ債権として，ソウサイが成り立ちます。</a:t>
            </a:r>
            <a:endParaRPr kumimoji="1" lang="en-US" altLang="ja-JP" dirty="0" smtClean="0"/>
          </a:p>
          <a:p>
            <a:r>
              <a:rPr kumimoji="1" lang="ja-JP" altLang="en-US" dirty="0" smtClean="0"/>
              <a:t>■しかしガンマ債権は，</a:t>
            </a:r>
            <a:r>
              <a:rPr kumimoji="1" lang="en-US" altLang="ja-JP" dirty="0" smtClean="0"/>
              <a:t>G</a:t>
            </a:r>
            <a:r>
              <a:rPr kumimoji="1" lang="ja-JP" altLang="en-US" dirty="0" smtClean="0"/>
              <a:t> の</a:t>
            </a:r>
            <a:r>
              <a:rPr kumimoji="1" lang="en-US" altLang="ja-JP" dirty="0" smtClean="0"/>
              <a:t>S2</a:t>
            </a:r>
            <a:r>
              <a:rPr kumimoji="1" lang="ja-JP" altLang="en-US" dirty="0" smtClean="0"/>
              <a:t>に対する債権なので，ジュドウ債権は，</a:t>
            </a:r>
            <a:r>
              <a:rPr kumimoji="1" lang="en-US" altLang="ja-JP" dirty="0" smtClean="0"/>
              <a:t>S1</a:t>
            </a:r>
            <a:r>
              <a:rPr kumimoji="1" lang="ja-JP" altLang="en-US" dirty="0" smtClean="0"/>
              <a:t>に対するものではなく，</a:t>
            </a:r>
            <a:endParaRPr kumimoji="1" lang="en-US" altLang="ja-JP" dirty="0" smtClean="0"/>
          </a:p>
          <a:p>
            <a:r>
              <a:rPr kumimoji="1" lang="ja-JP" altLang="en-US" dirty="0" smtClean="0"/>
              <a:t>■</a:t>
            </a:r>
            <a:r>
              <a:rPr kumimoji="1" lang="en-US" altLang="ja-JP" dirty="0" smtClean="0"/>
              <a:t>200</a:t>
            </a:r>
            <a:r>
              <a:rPr kumimoji="1" lang="ja-JP" altLang="en-US" dirty="0" smtClean="0"/>
              <a:t>万円の▲自働債権のうち，ガンマ債権をジュドウ債権とするソウサイは，</a:t>
            </a:r>
            <a:endParaRPr kumimoji="1" lang="en-US" altLang="ja-JP" dirty="0" smtClean="0"/>
          </a:p>
          <a:p>
            <a:r>
              <a:rPr kumimoji="1" lang="ja-JP" altLang="en-US" dirty="0" smtClean="0"/>
              <a:t>★</a:t>
            </a:r>
            <a:r>
              <a:rPr kumimoji="1" lang="en-US" altLang="ja-JP" dirty="0" smtClean="0"/>
              <a:t>G</a:t>
            </a:r>
            <a:r>
              <a:rPr kumimoji="1" lang="ja-JP" altLang="en-US" dirty="0" smtClean="0"/>
              <a:t> の</a:t>
            </a:r>
            <a:r>
              <a:rPr kumimoji="1" lang="en-US" altLang="ja-JP" dirty="0" smtClean="0"/>
              <a:t>S2</a:t>
            </a:r>
            <a:r>
              <a:rPr kumimoji="1" lang="ja-JP" altLang="en-US" dirty="0" smtClean="0"/>
              <a:t>▲に対するガンマ債権をジュドウ債権とし，</a:t>
            </a:r>
            <a:r>
              <a:rPr kumimoji="1" lang="en-US" altLang="ja-JP" dirty="0" smtClean="0"/>
              <a:t>S1</a:t>
            </a:r>
            <a:r>
              <a:rPr kumimoji="1" lang="ja-JP" altLang="en-US" dirty="0" smtClean="0"/>
              <a:t>の</a:t>
            </a:r>
            <a:r>
              <a:rPr kumimoji="1" lang="en-US" altLang="ja-JP" dirty="0" smtClean="0"/>
              <a:t>G</a:t>
            </a:r>
            <a:r>
              <a:rPr kumimoji="1" lang="ja-JP" altLang="en-US" dirty="0" smtClean="0"/>
              <a:t> に対するアルファ債権を自働債権とする</a:t>
            </a:r>
            <a:endParaRPr kumimoji="1" lang="en-US" altLang="ja-JP" dirty="0" smtClean="0"/>
          </a:p>
          <a:p>
            <a:r>
              <a:rPr kumimoji="1" lang="ja-JP" altLang="en-US" dirty="0" smtClean="0"/>
              <a:t>■三者間ソウサイなのです。</a:t>
            </a:r>
            <a:endParaRPr kumimoji="1" lang="en-US" altLang="ja-JP" dirty="0" smtClean="0"/>
          </a:p>
          <a:p>
            <a:r>
              <a:rPr kumimoji="1" lang="ja-JP" altLang="en-US" dirty="0" smtClean="0"/>
              <a:t>■これまで，民法</a:t>
            </a:r>
            <a:r>
              <a:rPr kumimoji="1" lang="en-US" altLang="ja-JP" dirty="0" smtClean="0"/>
              <a:t>436</a:t>
            </a:r>
            <a:r>
              <a:rPr kumimoji="1" lang="ja-JP" altLang="en-US" dirty="0" smtClean="0"/>
              <a:t>条は，ソウサイの絶対的効力の側面が強調され，ソウサイによって連帯債務が全て消滅すると考えられてきました。</a:t>
            </a:r>
            <a:endParaRPr kumimoji="1" lang="en-US" altLang="ja-JP" dirty="0" smtClean="0"/>
          </a:p>
          <a:p>
            <a:r>
              <a:rPr kumimoji="1" lang="ja-JP" altLang="en-US" dirty="0" smtClean="0"/>
              <a:t>■しかし，以上のような考察からは，別の側面が浮かびあがってきます。</a:t>
            </a:r>
            <a:endParaRPr kumimoji="1" lang="en-US" altLang="ja-JP" dirty="0" smtClean="0"/>
          </a:p>
          <a:p>
            <a:r>
              <a:rPr kumimoji="1" lang="ja-JP" altLang="en-US" dirty="0" smtClean="0"/>
              <a:t>■ベータ債権をジュドウ債権とするソウサイは債務の完全な消滅をもたらします。</a:t>
            </a:r>
            <a:endParaRPr kumimoji="1" lang="en-US" altLang="ja-JP" dirty="0" smtClean="0"/>
          </a:p>
          <a:p>
            <a:r>
              <a:rPr kumimoji="1" lang="ja-JP" altLang="en-US" dirty="0" smtClean="0"/>
              <a:t>■しかし，ガンマ債権をジュドウ債権とするソウサイは，</a:t>
            </a:r>
            <a:r>
              <a:rPr kumimoji="1" lang="en-US" altLang="ja-JP" dirty="0" smtClean="0"/>
              <a:t>S1</a:t>
            </a:r>
            <a:r>
              <a:rPr kumimoji="1" lang="ja-JP" altLang="en-US" dirty="0" smtClean="0"/>
              <a:t>が</a:t>
            </a:r>
            <a:r>
              <a:rPr kumimoji="1" lang="en-US" altLang="ja-JP" dirty="0" smtClean="0"/>
              <a:t>S2</a:t>
            </a:r>
            <a:r>
              <a:rPr kumimoji="1" lang="ja-JP" altLang="en-US" dirty="0" smtClean="0"/>
              <a:t>のために行なった，</a:t>
            </a:r>
            <a:endParaRPr kumimoji="1" lang="en-US" altLang="ja-JP" dirty="0" smtClean="0"/>
          </a:p>
          <a:p>
            <a:r>
              <a:rPr kumimoji="1" lang="ja-JP" altLang="en-US" dirty="0" smtClean="0"/>
              <a:t>■第三者によるソウサイであるため，ガンマ債権は消滅せず，</a:t>
            </a:r>
            <a:r>
              <a:rPr kumimoji="1" lang="en-US" altLang="ja-JP" dirty="0" smtClean="0"/>
              <a:t>S1</a:t>
            </a:r>
            <a:r>
              <a:rPr kumimoji="1" lang="ja-JP" altLang="en-US" dirty="0" smtClean="0"/>
              <a:t>の</a:t>
            </a:r>
            <a:r>
              <a:rPr kumimoji="1" lang="en-US" altLang="ja-JP" dirty="0" smtClean="0"/>
              <a:t>S2</a:t>
            </a:r>
            <a:r>
              <a:rPr kumimoji="1" lang="ja-JP" altLang="en-US" dirty="0" smtClean="0"/>
              <a:t>に対する求償権を確保するために，</a:t>
            </a:r>
            <a:endParaRPr kumimoji="1" lang="en-US" altLang="ja-JP" dirty="0" smtClean="0"/>
          </a:p>
          <a:p>
            <a:r>
              <a:rPr kumimoji="1" lang="ja-JP" altLang="en-US" dirty="0" smtClean="0"/>
              <a:t>■弁済による代位の場合と同様に，</a:t>
            </a:r>
            <a:r>
              <a:rPr kumimoji="1" lang="en-US" altLang="ja-JP" dirty="0" smtClean="0"/>
              <a:t>S1</a:t>
            </a:r>
            <a:r>
              <a:rPr kumimoji="1" lang="ja-JP" altLang="en-US" dirty="0" smtClean="0"/>
              <a:t>の債権が</a:t>
            </a:r>
            <a:r>
              <a:rPr kumimoji="1" lang="en-US" altLang="ja-JP" dirty="0" smtClean="0"/>
              <a:t>S2</a:t>
            </a:r>
            <a:r>
              <a:rPr kumimoji="1" lang="ja-JP" altLang="en-US" dirty="0" smtClean="0"/>
              <a:t>に移転し，</a:t>
            </a:r>
            <a:r>
              <a:rPr kumimoji="1" lang="en-US" altLang="ja-JP" dirty="0" smtClean="0"/>
              <a:t>S2</a:t>
            </a:r>
            <a:r>
              <a:rPr kumimoji="1" lang="ja-JP" altLang="en-US" dirty="0" smtClean="0"/>
              <a:t>が</a:t>
            </a:r>
            <a:r>
              <a:rPr kumimoji="1" lang="en-US" altLang="ja-JP" dirty="0" smtClean="0"/>
              <a:t>100</a:t>
            </a:r>
            <a:r>
              <a:rPr kumimoji="1" lang="ja-JP" altLang="en-US" dirty="0" smtClean="0"/>
              <a:t>万円を弁済したときに初めて消滅すると考えるべきでしょう。</a:t>
            </a:r>
            <a:endParaRPr kumimoji="1" lang="en-US" altLang="ja-JP" dirty="0" smtClean="0"/>
          </a:p>
          <a:p>
            <a:r>
              <a:rPr kumimoji="1" lang="ja-JP" altLang="en-US" dirty="0" smtClean="0"/>
              <a:t>■第三者によるソウサイは，第三者による弁済と同じ性質を有しているからです。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9</a:t>
            </a:fld>
            <a:endParaRPr kumimoji="1" lang="ja-JP" altLang="en-US"/>
          </a:p>
        </p:txBody>
      </p:sp>
    </p:spTree>
    <p:extLst>
      <p:ext uri="{BB962C8B-B14F-4D97-AF65-F5344CB8AC3E}">
        <p14:creationId xmlns:p14="http://schemas.microsoft.com/office/powerpoint/2010/main" val="28287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2015/12/15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2015/12/15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2015/12/15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2015/12/15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2015/12/15</a:t>
            </a:r>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2015/12/15</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2015/12/15</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userDrawn="1"/>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 action="ppaction://noaction" highlightClick="1"/>
          </p:cNvPr>
          <p:cNvSpPr/>
          <p:nvPr userDrawn="1"/>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 action="ppaction://noaction" highlightClick="1"/>
          </p:cNvPr>
          <p:cNvSpPr/>
          <p:nvPr userDrawn="1"/>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slide" Target="slide11.xml"/><Relationship Id="rId4" Type="http://schemas.openxmlformats.org/officeDocument/2006/relationships/slide" Target="slide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2376254"/>
          </a:xfrm>
        </p:spPr>
        <p:txBody>
          <a:bodyPr>
            <a:normAutofit/>
          </a:bodyPr>
          <a:lstStyle/>
          <a:p>
            <a:r>
              <a:rPr kumimoji="1" lang="ja-JP" altLang="en-US" sz="6700" dirty="0" smtClean="0"/>
              <a:t>債権総論</a:t>
            </a:r>
            <a:r>
              <a:rPr kumimoji="1" lang="en-US" altLang="ja-JP" sz="6700" b="1" dirty="0" smtClean="0">
                <a:latin typeface="Times New Roman" panose="02020603050405020304" pitchFamily="18" charset="0"/>
                <a:cs typeface="Times New Roman" panose="02020603050405020304" pitchFamily="18" charset="0"/>
              </a:rPr>
              <a:t>2</a:t>
            </a:r>
            <a:r>
              <a:rPr kumimoji="1" lang="ja-JP" altLang="en-US" sz="6700" dirty="0" smtClean="0"/>
              <a:t>　講義</a:t>
            </a:r>
            <a:r>
              <a:rPr kumimoji="1" lang="en-US" altLang="ja-JP" sz="1300" dirty="0" smtClean="0"/>
              <a:t/>
            </a:r>
            <a:br>
              <a:rPr kumimoji="1" lang="en-US" altLang="ja-JP" sz="1300" dirty="0" smtClean="0"/>
            </a:br>
            <a:r>
              <a:rPr lang="ja-JP" altLang="en-US" b="1" dirty="0">
                <a:latin typeface="Times New Roman" panose="02020603050405020304" pitchFamily="18" charset="0"/>
                <a:cs typeface="Times New Roman" panose="02020603050405020304" pitchFamily="18" charset="0"/>
              </a:rPr>
              <a:t>相殺</a:t>
            </a:r>
            <a:r>
              <a:rPr lang="ja-JP" altLang="en-US" b="1" dirty="0" smtClean="0">
                <a:latin typeface="Times New Roman" panose="02020603050405020304" pitchFamily="18" charset="0"/>
                <a:cs typeface="Times New Roman" panose="02020603050405020304" pitchFamily="18" charset="0"/>
              </a:rPr>
              <a:t> その</a:t>
            </a:r>
            <a:r>
              <a:rPr lang="en-US" altLang="ja-JP" b="1" dirty="0" smtClean="0">
                <a:latin typeface="Times New Roman" panose="02020603050405020304" pitchFamily="18" charset="0"/>
                <a:cs typeface="Times New Roman" panose="02020603050405020304" pitchFamily="18" charset="0"/>
              </a:rPr>
              <a:t>3</a:t>
            </a:r>
            <a:endParaRPr kumimoji="1" lang="ja-JP" altLang="en-US" sz="2700" dirty="0"/>
          </a:p>
        </p:txBody>
      </p:sp>
      <p:sp>
        <p:nvSpPr>
          <p:cNvPr id="3" name="サブタイトル 2"/>
          <p:cNvSpPr>
            <a:spLocks noGrp="1"/>
          </p:cNvSpPr>
          <p:nvPr>
            <p:ph type="subTitle" idx="1"/>
          </p:nvPr>
        </p:nvSpPr>
        <p:spPr>
          <a:xfrm>
            <a:off x="713606" y="3212976"/>
            <a:ext cx="7772400" cy="1152128"/>
          </a:xfrm>
        </p:spPr>
        <p:txBody>
          <a:bodyPr anchor="ctr">
            <a:normAutofit fontScale="32500" lnSpcReduction="20000"/>
          </a:bodyPr>
          <a:lstStyle/>
          <a:p>
            <a:pPr algn="r">
              <a:lnSpc>
                <a:spcPct val="120000"/>
              </a:lnSpc>
            </a:pPr>
            <a:r>
              <a:rPr kumimoji="1" lang="ja-JP" altLang="en-US" sz="8600" dirty="0" smtClean="0">
                <a:solidFill>
                  <a:schemeClr val="tx1"/>
                </a:solidFill>
              </a:rPr>
              <a:t>明治学院大学法学部教授</a:t>
            </a:r>
            <a:endParaRPr lang="en-US" altLang="ja-JP" sz="8600" dirty="0" smtClean="0">
              <a:solidFill>
                <a:schemeClr val="tx1"/>
              </a:solidFill>
            </a:endParaRPr>
          </a:p>
          <a:p>
            <a:pPr algn="r">
              <a:lnSpc>
                <a:spcPct val="120000"/>
              </a:lnSpc>
            </a:pPr>
            <a:r>
              <a:rPr kumimoji="1" lang="ja-JP" altLang="en-US" sz="8600" dirty="0" smtClean="0">
                <a:solidFill>
                  <a:schemeClr val="tx1"/>
                </a:solidFill>
              </a:rPr>
              <a:t>加賀山　茂</a:t>
            </a:r>
            <a:endParaRPr kumimoji="1" lang="ja-JP" altLang="en-US" sz="86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2015/12/8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smtClean="0"/>
              <a:t>Lecture on Obligation, 2015</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7" name="テキスト ボックス 6"/>
          <p:cNvSpPr txBox="1"/>
          <p:nvPr/>
        </p:nvSpPr>
        <p:spPr>
          <a:xfrm>
            <a:off x="778504" y="4365104"/>
            <a:ext cx="7531711"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2253171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類型</a:t>
            </a:r>
            <a:endParaRPr kumimoji="1" lang="ja-JP" altLang="en-US" dirty="0"/>
          </a:p>
        </p:txBody>
      </p:sp>
      <p:sp>
        <p:nvSpPr>
          <p:cNvPr id="9" name="サブタイトル 8"/>
          <p:cNvSpPr>
            <a:spLocks noGrp="1"/>
          </p:cNvSpPr>
          <p:nvPr>
            <p:ph type="subTitle" idx="1"/>
          </p:nvPr>
        </p:nvSpPr>
        <p:spPr/>
        <p:txBody>
          <a:bodyPr/>
          <a:lstStyle/>
          <a:p>
            <a:r>
              <a:rPr kumimoji="1" lang="ja-JP" altLang="en-US" dirty="0" smtClean="0"/>
              <a:t>保証人相殺援用型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92755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20677152">
            <a:off x="6261425" y="3412835"/>
            <a:ext cx="2045687"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円/楕円 17"/>
          <p:cNvSpPr/>
          <p:nvPr/>
        </p:nvSpPr>
        <p:spPr>
          <a:xfrm rot="359422">
            <a:off x="7649008" y="3547837"/>
            <a:ext cx="1151499" cy="694653"/>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上矢印 12"/>
          <p:cNvSpPr/>
          <p:nvPr/>
        </p:nvSpPr>
        <p:spPr>
          <a:xfrm>
            <a:off x="8224757" y="2831232"/>
            <a:ext cx="382188" cy="2032656"/>
          </a:xfrm>
          <a:prstGeom prst="up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β</a:t>
            </a:r>
            <a:endParaRPr kumimoji="1" lang="ja-JP" altLang="en-US" sz="2400" dirty="0">
              <a:solidFill>
                <a:schemeClr val="tx1"/>
              </a:solidFill>
            </a:endParaRPr>
          </a:p>
        </p:txBody>
      </p:sp>
      <p:sp>
        <p:nvSpPr>
          <p:cNvPr id="16" name="上矢印 15"/>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β</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5/6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型</a:t>
            </a:r>
            <a:r>
              <a:rPr lang="ja-JP" altLang="en-US" sz="3600" b="1" dirty="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3" action="ppaction://hlinksldjump"/>
              </a:rPr>
              <a:t>まとめ</a:t>
            </a:r>
            <a:endParaRPr kumimoji="1" lang="ja-JP" altLang="en-US" sz="3100" dirty="0"/>
          </a:p>
        </p:txBody>
      </p:sp>
      <p:sp>
        <p:nvSpPr>
          <p:cNvPr id="3" name="コンテンツ プレースホルダー 2"/>
          <p:cNvSpPr>
            <a:spLocks noGrp="1"/>
          </p:cNvSpPr>
          <p:nvPr>
            <p:ph sz="half" idx="1"/>
          </p:nvPr>
        </p:nvSpPr>
        <p:spPr>
          <a:xfrm>
            <a:off x="457199" y="1600200"/>
            <a:ext cx="4007900" cy="4525963"/>
          </a:xfrm>
        </p:spPr>
        <p:txBody>
          <a:bodyPr>
            <a:noAutofit/>
          </a:bodyPr>
          <a:lstStyle/>
          <a:p>
            <a:r>
              <a:rPr lang="ja-JP" altLang="en-US" sz="3200" dirty="0"/>
              <a:t>第</a:t>
            </a:r>
            <a:r>
              <a:rPr lang="en-US" altLang="ja-JP" sz="3200" dirty="0"/>
              <a:t>457</a:t>
            </a:r>
            <a:r>
              <a:rPr lang="ja-JP" altLang="en-US" sz="3200" dirty="0"/>
              <a:t>条（主たる債務者について生じた事由の効力）</a:t>
            </a:r>
          </a:p>
          <a:p>
            <a:pPr marL="630238" lvl="1" indent="-265113"/>
            <a:r>
              <a:rPr lang="ja-JP" altLang="en-US" sz="2800" dirty="0" smtClean="0"/>
              <a:t>②保証人は，主</a:t>
            </a:r>
            <a:r>
              <a:rPr lang="ja-JP" altLang="en-US" sz="2800" dirty="0"/>
              <a:t>たる債務者の債権による相殺を</a:t>
            </a:r>
            <a:r>
              <a:rPr lang="ja-JP" altLang="en-US" sz="2800" dirty="0" smtClean="0"/>
              <a:t>もって，債権者</a:t>
            </a:r>
            <a:r>
              <a:rPr lang="ja-JP" altLang="en-US" sz="2800" dirty="0"/>
              <a:t>に対抗することができる</a:t>
            </a:r>
            <a:r>
              <a:rPr lang="ja-JP" altLang="en-US" sz="2800" dirty="0" smtClean="0"/>
              <a:t>。</a:t>
            </a:r>
            <a:endParaRPr lang="en-US" altLang="ja-JP" sz="2800" dirty="0" smtClean="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B</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4" name="下矢印 3"/>
          <p:cNvSpPr/>
          <p:nvPr/>
        </p:nvSpPr>
        <p:spPr>
          <a:xfrm>
            <a:off x="7734459" y="2831232"/>
            <a:ext cx="466980" cy="19659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α</a:t>
            </a:r>
            <a:endParaRPr kumimoji="1" lang="ja-JP" altLang="en-US" sz="2400" dirty="0"/>
          </a:p>
        </p:txBody>
      </p:sp>
      <p:sp>
        <p:nvSpPr>
          <p:cNvPr id="9" name="テキスト ボックス 8"/>
          <p:cNvSpPr txBox="1"/>
          <p:nvPr/>
        </p:nvSpPr>
        <p:spPr>
          <a:xfrm>
            <a:off x="4599545" y="4941168"/>
            <a:ext cx="2492735" cy="1384995"/>
          </a:xfrm>
          <a:prstGeom prst="rect">
            <a:avLst/>
          </a:prstGeom>
          <a:noFill/>
        </p:spPr>
        <p:txBody>
          <a:bodyPr wrap="square" rtlCol="0">
            <a:spAutoFit/>
          </a:bodyPr>
          <a:lstStyle/>
          <a:p>
            <a:r>
              <a:rPr lang="en-US" altLang="ja-JP" sz="2800" b="1" dirty="0">
                <a:latin typeface="Times New Roman" panose="02020603050405020304" pitchFamily="18" charset="0"/>
                <a:cs typeface="Times New Roman" panose="02020603050405020304" pitchFamily="18" charset="0"/>
              </a:rPr>
              <a:t>S:</a:t>
            </a:r>
            <a:r>
              <a:rPr lang="ja-JP" altLang="en-US" sz="2800" b="1" dirty="0">
                <a:latin typeface="Times New Roman" panose="02020603050405020304" pitchFamily="18" charset="0"/>
                <a:cs typeface="Times New Roman" panose="02020603050405020304" pitchFamily="18" charset="0"/>
              </a:rPr>
              <a:t> </a:t>
            </a:r>
            <a:r>
              <a:rPr lang="en-US" altLang="ja-JP" sz="2800" b="1" dirty="0" err="1">
                <a:latin typeface="Times New Roman" panose="02020603050405020304" pitchFamily="18" charset="0"/>
                <a:cs typeface="Times New Roman" panose="02020603050405020304" pitchFamily="18" charset="0"/>
              </a:rPr>
              <a:t>Schuldner</a:t>
            </a:r>
            <a:endParaRPr lang="en-US" altLang="ja-JP" sz="2800" b="1" dirty="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B</a:t>
            </a:r>
            <a:r>
              <a:rPr lang="ja-JP" altLang="en-US" sz="2800" b="1" dirty="0" smtClean="0">
                <a:latin typeface="Times New Roman" panose="02020603050405020304" pitchFamily="18" charset="0"/>
                <a:cs typeface="Times New Roman" panose="02020603050405020304" pitchFamily="18" charset="0"/>
              </a:rPr>
              <a:t>： </a:t>
            </a:r>
            <a:r>
              <a:rPr lang="en-US" altLang="ja-JP" sz="2800" b="1" dirty="0" err="1" smtClean="0">
                <a:latin typeface="Times New Roman" panose="02020603050405020304" pitchFamily="18" charset="0"/>
                <a:cs typeface="Times New Roman" panose="02020603050405020304" pitchFamily="18" charset="0"/>
              </a:rPr>
              <a:t>Bürge</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3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left)">
                                      <p:cBhvr>
                                        <p:cTn id="15" dur="500"/>
                                        <p:tgtEl>
                                          <p:spTgt spid="9">
                                            <p:txEl>
                                              <p:pRg st="0" end="0"/>
                                            </p:txEl>
                                          </p:spTgt>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left)">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up)">
                                      <p:cBhvr>
                                        <p:cTn id="32" dur="500"/>
                                        <p:tgtEl>
                                          <p:spTgt spid="16"/>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up)">
                                      <p:cBhvr>
                                        <p:cTn id="36" dur="500"/>
                                        <p:tgtEl>
                                          <p:spTgt spid="8"/>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wipe(left)">
                                      <p:cBhvr>
                                        <p:cTn id="39" dur="500"/>
                                        <p:tgtEl>
                                          <p:spTgt spid="9">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up)">
                                      <p:cBhvr>
                                        <p:cTn id="44" dur="10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Effect transition="in" filter="wipe(up)">
                                      <p:cBhvr>
                                        <p:cTn id="49" dur="3000"/>
                                        <p:tgtEl>
                                          <p:spTgt spid="3">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3" grpId="0" animBg="1"/>
      <p:bldP spid="16" grpId="0" animBg="1"/>
      <p:bldP spid="3" grpId="0" uiExpand="1" build="p"/>
      <p:bldP spid="8" grpId="0" animBg="1"/>
      <p:bldP spid="10" grpId="0" animBg="1"/>
      <p:bldP spid="11" grpId="0" animBg="1"/>
      <p:bldP spid="4" grpId="0" animBg="1"/>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20454254">
            <a:off x="6331396" y="3207062"/>
            <a:ext cx="2109511"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上矢印 15"/>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β</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6/6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型</a:t>
            </a:r>
            <a:r>
              <a:rPr lang="ja-JP" altLang="en-US" sz="3600" b="1" dirty="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3" action="ppaction://hlinksldjump"/>
              </a:rPr>
              <a:t>まとめ</a:t>
            </a:r>
            <a:endParaRPr kumimoji="1" lang="ja-JP" altLang="en-US" sz="3100" dirty="0"/>
          </a:p>
        </p:txBody>
      </p:sp>
      <p:sp>
        <p:nvSpPr>
          <p:cNvPr id="3" name="コンテンツ プレースホルダー 2"/>
          <p:cNvSpPr>
            <a:spLocks noGrp="1"/>
          </p:cNvSpPr>
          <p:nvPr>
            <p:ph sz="half" idx="1"/>
          </p:nvPr>
        </p:nvSpPr>
        <p:spPr>
          <a:xfrm>
            <a:off x="457199" y="1600200"/>
            <a:ext cx="4007900" cy="4525963"/>
          </a:xfrm>
        </p:spPr>
        <p:txBody>
          <a:bodyPr>
            <a:noAutofit/>
          </a:bodyPr>
          <a:lstStyle/>
          <a:p>
            <a:r>
              <a:rPr lang="ja-JP" altLang="en-US" sz="3200" dirty="0"/>
              <a:t>民法</a:t>
            </a:r>
            <a:r>
              <a:rPr lang="en-US" altLang="ja-JP" sz="3200" dirty="0"/>
              <a:t>479</a:t>
            </a:r>
            <a:r>
              <a:rPr lang="ja-JP" altLang="en-US" sz="3200" dirty="0"/>
              <a:t>条</a:t>
            </a:r>
            <a:r>
              <a:rPr lang="ja-JP" altLang="en-US" sz="3200" dirty="0" smtClean="0"/>
              <a:t>（錯誤弁済相殺型）</a:t>
            </a:r>
            <a:endParaRPr lang="en-US" altLang="ja-JP" sz="3200" dirty="0" smtClean="0"/>
          </a:p>
          <a:p>
            <a:pPr marL="365125" lvl="1" indent="-182563"/>
            <a:r>
              <a:rPr lang="ja-JP" altLang="en-US" dirty="0"/>
              <a:t>前条</a:t>
            </a:r>
            <a:r>
              <a:rPr lang="en-US" altLang="ja-JP" dirty="0" smtClean="0"/>
              <a:t>〔</a:t>
            </a:r>
            <a:r>
              <a:rPr lang="ja-JP" altLang="en-US" dirty="0" smtClean="0"/>
              <a:t>民法</a:t>
            </a:r>
            <a:r>
              <a:rPr lang="en-US" altLang="ja-JP" dirty="0" smtClean="0"/>
              <a:t>478</a:t>
            </a:r>
            <a:r>
              <a:rPr lang="ja-JP" altLang="en-US" dirty="0" smtClean="0"/>
              <a:t>条：準占有者</a:t>
            </a:r>
            <a:r>
              <a:rPr lang="ja-JP" altLang="en-US" dirty="0"/>
              <a:t>への弁済</a:t>
            </a:r>
            <a:r>
              <a:rPr lang="en-US" altLang="ja-JP" dirty="0"/>
              <a:t>〕</a:t>
            </a:r>
            <a:r>
              <a:rPr lang="ja-JP" altLang="en-US" dirty="0"/>
              <a:t>の場合を除き</a:t>
            </a:r>
            <a:r>
              <a:rPr lang="ja-JP" altLang="en-US" dirty="0" smtClean="0"/>
              <a:t>，</a:t>
            </a:r>
            <a:endParaRPr lang="en-US" altLang="ja-JP" dirty="0" smtClean="0"/>
          </a:p>
          <a:p>
            <a:pPr marL="365125" lvl="1" indent="-182563"/>
            <a:r>
              <a:rPr lang="ja-JP" altLang="en-US" dirty="0" smtClean="0"/>
              <a:t>弁済</a:t>
            </a:r>
            <a:r>
              <a:rPr lang="ja-JP" altLang="en-US" dirty="0"/>
              <a:t>を受領する権限を有しない</a:t>
            </a:r>
            <a:r>
              <a:rPr lang="ja-JP" altLang="en-US" dirty="0" smtClean="0"/>
              <a:t>者</a:t>
            </a:r>
            <a:r>
              <a:rPr lang="en-US" altLang="ja-JP" dirty="0" smtClean="0"/>
              <a:t>〔D〕</a:t>
            </a:r>
            <a:r>
              <a:rPr lang="ja-JP" altLang="en-US" dirty="0" smtClean="0"/>
              <a:t>に</a:t>
            </a:r>
            <a:r>
              <a:rPr lang="ja-JP" altLang="en-US" dirty="0"/>
              <a:t>対してした弁済は</a:t>
            </a:r>
            <a:r>
              <a:rPr lang="ja-JP" altLang="en-US" dirty="0" smtClean="0"/>
              <a:t>，</a:t>
            </a:r>
            <a:endParaRPr lang="en-US" altLang="ja-JP" dirty="0" smtClean="0"/>
          </a:p>
          <a:p>
            <a:pPr marL="365125" lvl="1" indent="-182563"/>
            <a:r>
              <a:rPr lang="ja-JP" altLang="en-US" dirty="0" smtClean="0"/>
              <a:t>債権者</a:t>
            </a:r>
            <a:r>
              <a:rPr lang="ja-JP" altLang="en-US" dirty="0"/>
              <a:t>がこれによって利益を受けた限度においてのみ，その効力を有する。</a:t>
            </a:r>
            <a:endParaRPr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D</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4" name="下矢印 3"/>
          <p:cNvSpPr/>
          <p:nvPr/>
        </p:nvSpPr>
        <p:spPr>
          <a:xfrm>
            <a:off x="7868905" y="2831232"/>
            <a:ext cx="533095" cy="19659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α</a:t>
            </a:r>
            <a:endParaRPr kumimoji="1" lang="ja-JP" altLang="en-US" sz="2400" dirty="0"/>
          </a:p>
        </p:txBody>
      </p:sp>
      <p:sp>
        <p:nvSpPr>
          <p:cNvPr id="9" name="テキスト ボックス 8"/>
          <p:cNvSpPr txBox="1"/>
          <p:nvPr/>
        </p:nvSpPr>
        <p:spPr>
          <a:xfrm>
            <a:off x="4599545" y="4941168"/>
            <a:ext cx="2492735" cy="1384995"/>
          </a:xfrm>
          <a:prstGeom prst="rect">
            <a:avLst/>
          </a:prstGeom>
          <a:noFill/>
        </p:spPr>
        <p:txBody>
          <a:bodyPr wrap="square" rtlCol="0">
            <a:spAutoFit/>
          </a:bodyPr>
          <a:lstStyle/>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kumimoji="1" lang="en-US" altLang="ja-JP" sz="2800" b="1" dirty="0" smtClean="0">
                <a:latin typeface="Times New Roman" panose="02020603050405020304" pitchFamily="18" charset="0"/>
                <a:cs typeface="Times New Roman" panose="02020603050405020304" pitchFamily="18" charset="0"/>
              </a:rPr>
              <a:t>S:</a:t>
            </a:r>
            <a:r>
              <a:rPr kumimoji="1" lang="ja-JP" altLang="en-US" sz="2800" b="1" dirty="0" smtClean="0">
                <a:latin typeface="Times New Roman" panose="02020603050405020304" pitchFamily="18" charset="0"/>
                <a:cs typeface="Times New Roman" panose="02020603050405020304" pitchFamily="18" charset="0"/>
              </a:rPr>
              <a:t> </a:t>
            </a:r>
            <a:r>
              <a:rPr kumimoji="1" lang="en-US" altLang="ja-JP" sz="2800" b="1" dirty="0" err="1" smtClean="0">
                <a:latin typeface="Times New Roman" panose="02020603050405020304" pitchFamily="18" charset="0"/>
                <a:cs typeface="Times New Roman" panose="02020603050405020304" pitchFamily="18" charset="0"/>
              </a:rPr>
              <a:t>Schuldner</a:t>
            </a:r>
            <a:endParaRPr kumimoji="1" lang="en-US" altLang="ja-JP" sz="2800" b="1"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D</a:t>
            </a:r>
            <a:r>
              <a:rPr lang="en-US" altLang="ja-JP" sz="2800" b="1" dirty="0">
                <a:latin typeface="Times New Roman" panose="02020603050405020304" pitchFamily="18" charset="0"/>
                <a:cs typeface="Times New Roman" panose="02020603050405020304" pitchFamily="18" charset="0"/>
              </a:rPr>
              <a:t>:</a:t>
            </a:r>
            <a:r>
              <a:rPr lang="ja-JP" altLang="en-US" sz="2800" b="1" dirty="0">
                <a:latin typeface="Times New Roman" panose="02020603050405020304" pitchFamily="18" charset="0"/>
                <a:cs typeface="Times New Roman" panose="02020603050405020304" pitchFamily="18" charset="0"/>
              </a:rPr>
              <a:t> </a:t>
            </a:r>
            <a:r>
              <a:rPr lang="en-US" altLang="ja-JP" sz="2800" b="1" dirty="0" err="1" smtClean="0">
                <a:latin typeface="Times New Roman" panose="02020603050405020304" pitchFamily="18" charset="0"/>
                <a:cs typeface="Times New Roman" panose="02020603050405020304" pitchFamily="18" charset="0"/>
              </a:rPr>
              <a:t>Dritte</a:t>
            </a:r>
            <a:endParaRPr kumimoji="1" lang="ja-JP" altLang="en-US" sz="2800" b="1" dirty="0">
              <a:latin typeface="Times New Roman" panose="02020603050405020304" pitchFamily="18" charset="0"/>
              <a:cs typeface="Times New Roman" panose="02020603050405020304" pitchFamily="18" charset="0"/>
            </a:endParaRPr>
          </a:p>
        </p:txBody>
      </p:sp>
      <p:sp>
        <p:nvSpPr>
          <p:cNvPr id="12" name="円弧 11"/>
          <p:cNvSpPr/>
          <p:nvPr/>
        </p:nvSpPr>
        <p:spPr>
          <a:xfrm>
            <a:off x="5774361" y="1816479"/>
            <a:ext cx="1960098" cy="1043891"/>
          </a:xfrm>
          <a:prstGeom prst="arc">
            <a:avLst>
              <a:gd name="adj1" fmla="val 11833020"/>
              <a:gd name="adj2" fmla="val 2072622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dirty="0" smtClean="0"/>
              <a:t/>
            </a:r>
            <a:br>
              <a:rPr lang="en-US" altLang="ja-JP" dirty="0" smtClean="0"/>
            </a:br>
            <a:r>
              <a:rPr lang="ja-JP" altLang="en-US" sz="2400" b="1" dirty="0" smtClean="0">
                <a:latin typeface="AR P丸ゴシック体E" panose="020F0900000000000000" pitchFamily="50" charset="-128"/>
                <a:ea typeface="AR P丸ゴシック体E" panose="020F0900000000000000" pitchFamily="50" charset="-128"/>
              </a:rPr>
              <a:t>利益</a:t>
            </a:r>
            <a:endParaRPr kumimoji="1" lang="ja-JP" altLang="en-US" sz="2400" b="1" dirty="0">
              <a:latin typeface="AR P丸ゴシック体E" panose="020F0900000000000000" pitchFamily="50" charset="-128"/>
              <a:ea typeface="AR P丸ゴシック体E" panose="020F0900000000000000" pitchFamily="50" charset="-128"/>
            </a:endParaRPr>
          </a:p>
        </p:txBody>
      </p:sp>
      <p:sp>
        <p:nvSpPr>
          <p:cNvPr id="17" name="円弧 16"/>
          <p:cNvSpPr/>
          <p:nvPr/>
        </p:nvSpPr>
        <p:spPr>
          <a:xfrm rot="19215933">
            <a:off x="5619526" y="2035375"/>
            <a:ext cx="1846001" cy="3458755"/>
          </a:xfrm>
          <a:prstGeom prst="arc">
            <a:avLst>
              <a:gd name="adj1" fmla="val 5827682"/>
              <a:gd name="adj2" fmla="val 15417400"/>
            </a:avLst>
          </a:prstGeom>
          <a:ln w="5715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latin typeface="AR P丸ゴシック体E" panose="020F0900000000000000" pitchFamily="50" charset="-128"/>
                <a:ea typeface="AR P丸ゴシック体E" panose="020F0900000000000000" pitchFamily="50" charset="-128"/>
              </a:rPr>
              <a:t>錯</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誤</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弁</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済</a:t>
            </a:r>
            <a:endParaRPr kumimoji="1" lang="ja-JP" altLang="en-US" sz="2400"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81445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left)">
                                      <p:cBhvr>
                                        <p:cTn id="30" dur="5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up)">
                                      <p:cBhvr>
                                        <p:cTn id="40" dur="500"/>
                                        <p:tgtEl>
                                          <p:spTgt spid="11"/>
                                        </p:tgtEl>
                                      </p:cBhvr>
                                    </p:animEffect>
                                  </p:childTnLst>
                                </p:cTn>
                              </p:par>
                              <p:par>
                                <p:cTn id="41" presetID="22" presetClass="entr" presetSubtype="8" fill="hold" grpId="0" nodeType="withEffect">
                                  <p:stCondLst>
                                    <p:cond delay="25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wipe(left)">
                                      <p:cBhvr>
                                        <p:cTn id="43" dur="500"/>
                                        <p:tgtEl>
                                          <p:spTgt spid="9">
                                            <p:txEl>
                                              <p:pRg st="1" end="1"/>
                                            </p:txEl>
                                          </p:spTgt>
                                        </p:tgtEl>
                                      </p:cBhvr>
                                    </p:animEffect>
                                  </p:childTnLst>
                                </p:cTn>
                              </p:par>
                              <p:par>
                                <p:cTn id="44" presetID="22" presetClass="entr" presetSubtype="1" fill="hold" grpId="0" nodeType="withEffect">
                                  <p:stCondLst>
                                    <p:cond delay="100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par>
                                <p:cTn id="47" presetID="22" presetClass="entr" presetSubtype="8" fill="hold" grpId="0" nodeType="withEffect">
                                  <p:stCondLst>
                                    <p:cond delay="150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wipe(left)">
                                      <p:cBhvr>
                                        <p:cTn id="49" dur="500"/>
                                        <p:tgtEl>
                                          <p:spTgt spid="9">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up)">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up)">
                                      <p:cBhvr>
                                        <p:cTn id="6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animBg="1"/>
      <p:bldP spid="16" grpId="0" uiExpand="1" animBg="1"/>
      <p:bldP spid="3" grpId="0" uiExpand="1" build="p"/>
      <p:bldP spid="8" grpId="0" uiExpand="1" animBg="1"/>
      <p:bldP spid="10" grpId="0" uiExpand="1" animBg="1"/>
      <p:bldP spid="11" grpId="0" uiExpand="1" animBg="1"/>
      <p:bldP spid="4" grpId="0" uiExpand="1" animBg="1"/>
      <p:bldP spid="9" grpId="0" uiExpand="1" build="p"/>
      <p:bldP spid="12" grpId="0" uiExpand="1" animBg="1"/>
      <p:bldP spid="17" grpId="0"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左矢印 39"/>
          <p:cNvSpPr/>
          <p:nvPr/>
        </p:nvSpPr>
        <p:spPr>
          <a:xfrm>
            <a:off x="4087056" y="2367309"/>
            <a:ext cx="1587477" cy="484632"/>
          </a:xfrm>
          <a:prstGeom prst="leftArrow">
            <a:avLst/>
          </a:prstGeom>
          <a:ln w="38100">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2" name="左矢印 1"/>
          <p:cNvSpPr/>
          <p:nvPr/>
        </p:nvSpPr>
        <p:spPr>
          <a:xfrm>
            <a:off x="1240773" y="2397349"/>
            <a:ext cx="1587477" cy="484632"/>
          </a:xfrm>
          <a:prstGeom prst="leftArrow">
            <a:avLst/>
          </a:prstGeom>
          <a:solidFill>
            <a:schemeClr val="accent5">
              <a:lumMod val="20000"/>
              <a:lumOff val="80000"/>
            </a:schemeClr>
          </a:solid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右矢印 23"/>
          <p:cNvSpPr/>
          <p:nvPr/>
        </p:nvSpPr>
        <p:spPr>
          <a:xfrm>
            <a:off x="1107149" y="1916832"/>
            <a:ext cx="110132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2002387"/>
            <a:ext cx="533095" cy="2160493"/>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899838" y="1916832"/>
            <a:ext cx="106226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457200" y="274638"/>
            <a:ext cx="8229600" cy="892114"/>
          </a:xfrm>
        </p:spPr>
        <p:txBody>
          <a:bodyPr>
            <a:normAutofit fontScale="90000"/>
          </a:bodyPr>
          <a:lstStyle/>
          <a:p>
            <a:r>
              <a:rPr lang="ja-JP" altLang="en-US" dirty="0" smtClean="0"/>
              <a:t>三者間</a:t>
            </a:r>
            <a:r>
              <a:rPr lang="ja-JP" altLang="en-US" dirty="0"/>
              <a:t>相殺</a:t>
            </a:r>
            <a:r>
              <a:rPr lang="ja-JP" altLang="en-US" dirty="0" smtClean="0"/>
              <a:t>のまとめ</a:t>
            </a: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13</a:t>
            </a:fld>
            <a:endParaRPr kumimoji="1" lang="ja-JP" altLang="en-US" dirty="0"/>
          </a:p>
        </p:txBody>
      </p:sp>
      <p:sp>
        <p:nvSpPr>
          <p:cNvPr id="8" name="円/楕円 7"/>
          <p:cNvSpPr/>
          <p:nvPr/>
        </p:nvSpPr>
        <p:spPr>
          <a:xfrm>
            <a:off x="395536"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p>
        </p:txBody>
      </p:sp>
      <p:sp>
        <p:nvSpPr>
          <p:cNvPr id="11" name="円/楕円 10"/>
          <p:cNvSpPr/>
          <p:nvPr/>
        </p:nvSpPr>
        <p:spPr>
          <a:xfrm>
            <a:off x="2132447"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48066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C</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A</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B</a:t>
            </a:r>
            <a:endParaRPr kumimoji="1" lang="ja-JP" altLang="en-US" sz="28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43083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A</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C</a:t>
            </a:r>
            <a:endParaRPr kumimoji="1" lang="ja-JP" altLang="en-US" sz="28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38100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C</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A</a:t>
            </a:r>
            <a:endParaRPr kumimoji="1" lang="ja-JP" altLang="en-US" sz="2800" b="1"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431744" y="5099212"/>
            <a:ext cx="2546060" cy="461665"/>
          </a:xfrm>
          <a:prstGeom prst="rect">
            <a:avLst/>
          </a:prstGeom>
          <a:noFill/>
        </p:spPr>
        <p:txBody>
          <a:bodyPr wrap="square" rtlCol="0">
            <a:spAutoFit/>
          </a:bodyPr>
          <a:lstStyle/>
          <a:p>
            <a:pPr algn="ctr"/>
            <a:r>
              <a:rPr kumimoji="1" lang="ja-JP" altLang="en-US" sz="2400" b="1" dirty="0" smtClean="0">
                <a:latin typeface="+mn-ea"/>
                <a:cs typeface="Times New Roman" panose="02020603050405020304" pitchFamily="18" charset="0"/>
              </a:rPr>
              <a:t>債権譲渡抗弁型</a:t>
            </a:r>
            <a:endParaRPr kumimoji="1" lang="ja-JP" altLang="en-US" sz="2400" b="1" dirty="0">
              <a:latin typeface="+mn-ea"/>
              <a:cs typeface="Times New Roman" panose="02020603050405020304" pitchFamily="18" charset="0"/>
            </a:endParaRPr>
          </a:p>
        </p:txBody>
      </p:sp>
      <p:sp>
        <p:nvSpPr>
          <p:cNvPr id="35" name="テキスト ボックス 34"/>
          <p:cNvSpPr txBox="1"/>
          <p:nvPr/>
        </p:nvSpPr>
        <p:spPr>
          <a:xfrm>
            <a:off x="3254611" y="5099212"/>
            <a:ext cx="2800666"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rPr>
              <a:t>保証人相殺型</a:t>
            </a:r>
            <a:endParaRPr kumimoji="1" lang="ja-JP" altLang="en-US" sz="2400" b="1" dirty="0">
              <a:latin typeface="+mj-ea"/>
              <a:ea typeface="+mj-ea"/>
              <a:cs typeface="Times New Roman" panose="02020603050405020304" pitchFamily="18" charset="0"/>
            </a:endParaRPr>
          </a:p>
        </p:txBody>
      </p:sp>
      <p:sp>
        <p:nvSpPr>
          <p:cNvPr id="36" name="テキスト ボックス 35"/>
          <p:cNvSpPr txBox="1"/>
          <p:nvPr/>
        </p:nvSpPr>
        <p:spPr>
          <a:xfrm>
            <a:off x="6332084" y="5099212"/>
            <a:ext cx="2546060" cy="461665"/>
          </a:xfrm>
          <a:prstGeom prst="rect">
            <a:avLst/>
          </a:prstGeom>
          <a:noFill/>
        </p:spPr>
        <p:txBody>
          <a:bodyPr wrap="square" rtlCol="0">
            <a:spAutoFit/>
          </a:bodyPr>
          <a:lstStyle/>
          <a:p>
            <a:pPr algn="ctr"/>
            <a:r>
              <a:rPr lang="ja-JP" altLang="en-US" sz="2400" b="1" dirty="0" smtClean="0">
                <a:latin typeface="+mj-ea"/>
                <a:ea typeface="+mj-ea"/>
                <a:cs typeface="Times New Roman" panose="02020603050405020304" pitchFamily="18" charset="0"/>
              </a:rPr>
              <a:t>錯誤弁済</a:t>
            </a:r>
            <a:r>
              <a:rPr kumimoji="1" lang="ja-JP" altLang="en-US" sz="2400" b="1" dirty="0" smtClean="0">
                <a:latin typeface="+mj-ea"/>
                <a:ea typeface="+mj-ea"/>
                <a:cs typeface="Times New Roman" panose="02020603050405020304" pitchFamily="18" charset="0"/>
              </a:rPr>
              <a:t>相殺型</a:t>
            </a:r>
            <a:endParaRPr kumimoji="1" lang="ja-JP" altLang="en-US" sz="2400" b="1" dirty="0">
              <a:latin typeface="+mj-ea"/>
              <a:ea typeface="+mj-ea"/>
              <a:cs typeface="Times New Roman" panose="02020603050405020304" pitchFamily="18" charset="0"/>
            </a:endParaRPr>
          </a:p>
        </p:txBody>
      </p:sp>
      <p:sp>
        <p:nvSpPr>
          <p:cNvPr id="37" name="テキスト ボックス 36"/>
          <p:cNvSpPr txBox="1"/>
          <p:nvPr/>
        </p:nvSpPr>
        <p:spPr>
          <a:xfrm>
            <a:off x="431358" y="5508834"/>
            <a:ext cx="2546060" cy="707886"/>
          </a:xfrm>
          <a:prstGeom prst="rect">
            <a:avLst/>
          </a:prstGeom>
          <a:noFill/>
        </p:spPr>
        <p:txBody>
          <a:bodyPr wrap="square" rtlCol="0">
            <a:spAutoFit/>
          </a:bodyPr>
          <a:lstStyle/>
          <a:p>
            <a:pPr algn="ctr"/>
            <a:r>
              <a:rPr kumimoji="1" lang="ja-JP" altLang="en-US" sz="2000" b="1" dirty="0" smtClean="0">
                <a:latin typeface="+mn-ea"/>
                <a:cs typeface="Times New Roman" panose="02020603050405020304" pitchFamily="18" charset="0"/>
              </a:rPr>
              <a:t>民法</a:t>
            </a:r>
            <a:r>
              <a:rPr kumimoji="1" lang="en-US" altLang="ja-JP" sz="2000" b="1" dirty="0" smtClean="0">
                <a:latin typeface="+mn-ea"/>
                <a:cs typeface="Times New Roman" panose="02020603050405020304" pitchFamily="18" charset="0"/>
              </a:rPr>
              <a:t>468</a:t>
            </a:r>
            <a:r>
              <a:rPr kumimoji="1" lang="ja-JP" altLang="en-US" sz="2000" b="1" dirty="0" smtClean="0">
                <a:latin typeface="+mn-ea"/>
                <a:cs typeface="Times New Roman" panose="02020603050405020304" pitchFamily="18" charset="0"/>
              </a:rPr>
              <a:t>条</a:t>
            </a:r>
            <a:r>
              <a:rPr kumimoji="1" lang="en-US" altLang="ja-JP" sz="2000" b="1" dirty="0" smtClean="0">
                <a:latin typeface="+mn-ea"/>
                <a:cs typeface="Times New Roman" panose="02020603050405020304" pitchFamily="18" charset="0"/>
              </a:rPr>
              <a:t>2</a:t>
            </a:r>
            <a:r>
              <a:rPr kumimoji="1" lang="ja-JP" altLang="en-US" sz="2000" b="1" dirty="0" smtClean="0">
                <a:latin typeface="+mn-ea"/>
                <a:cs typeface="Times New Roman" panose="02020603050405020304" pitchFamily="18" charset="0"/>
              </a:rPr>
              <a:t>項</a:t>
            </a:r>
            <a:endParaRPr kumimoji="1" lang="en-US" altLang="ja-JP" sz="2000" b="1" dirty="0" smtClean="0">
              <a:latin typeface="+mn-ea"/>
              <a:cs typeface="Times New Roman" panose="02020603050405020304" pitchFamily="18" charset="0"/>
            </a:endParaRPr>
          </a:p>
          <a:p>
            <a:pPr algn="ctr"/>
            <a:r>
              <a:rPr lang="ja-JP" altLang="en-US" sz="2000" b="1" dirty="0">
                <a:latin typeface="+mn-ea"/>
                <a:cs typeface="Times New Roman" panose="02020603050405020304" pitchFamily="18" charset="0"/>
              </a:rPr>
              <a:t>改正</a:t>
            </a:r>
            <a:r>
              <a:rPr lang="ja-JP" altLang="en-US" sz="2000" b="1" dirty="0" smtClean="0">
                <a:latin typeface="+mn-ea"/>
                <a:cs typeface="Times New Roman" panose="02020603050405020304" pitchFamily="18" charset="0"/>
              </a:rPr>
              <a:t>案</a:t>
            </a:r>
            <a:r>
              <a:rPr lang="en-US" altLang="ja-JP" sz="2000" b="1" dirty="0" smtClean="0">
                <a:latin typeface="+mn-ea"/>
                <a:cs typeface="Times New Roman" panose="02020603050405020304" pitchFamily="18" charset="0"/>
              </a:rPr>
              <a:t>469</a:t>
            </a:r>
            <a:r>
              <a:rPr lang="ja-JP" altLang="en-US" sz="2000" b="1" dirty="0" smtClean="0">
                <a:latin typeface="+mn-ea"/>
                <a:cs typeface="Times New Roman" panose="02020603050405020304" pitchFamily="18" charset="0"/>
              </a:rPr>
              <a:t>条</a:t>
            </a:r>
            <a:endParaRPr kumimoji="1" lang="ja-JP" altLang="en-US" sz="2000" b="1" dirty="0">
              <a:latin typeface="+mn-ea"/>
              <a:cs typeface="Times New Roman" panose="02020603050405020304" pitchFamily="18" charset="0"/>
            </a:endParaRPr>
          </a:p>
        </p:txBody>
      </p:sp>
      <p:sp>
        <p:nvSpPr>
          <p:cNvPr id="38" name="テキスト ボックス 37"/>
          <p:cNvSpPr txBox="1"/>
          <p:nvPr/>
        </p:nvSpPr>
        <p:spPr>
          <a:xfrm>
            <a:off x="3381528" y="5508834"/>
            <a:ext cx="2546060" cy="707886"/>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lang="en-US" altLang="ja-JP" sz="2000" b="1" dirty="0">
                <a:latin typeface="+mj-ea"/>
                <a:cs typeface="Times New Roman" panose="02020603050405020304" pitchFamily="18" charset="0"/>
              </a:rPr>
              <a:t>457</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2</a:t>
            </a:r>
            <a:r>
              <a:rPr lang="ja-JP" altLang="en-US" sz="2000" b="1" dirty="0" smtClean="0">
                <a:latin typeface="+mj-ea"/>
                <a:cs typeface="Times New Roman" panose="02020603050405020304" pitchFamily="18" charset="0"/>
              </a:rPr>
              <a:t>項（解釈）</a:t>
            </a:r>
            <a:endParaRPr lang="en-US" altLang="ja-JP" sz="2000" b="1" dirty="0" smtClean="0">
              <a:latin typeface="+mj-ea"/>
              <a:cs typeface="Times New Roman" panose="02020603050405020304" pitchFamily="18" charset="0"/>
            </a:endParaRPr>
          </a:p>
          <a:p>
            <a:pPr algn="ctr"/>
            <a:r>
              <a:rPr lang="ja-JP" altLang="en-US" sz="2000" b="1" dirty="0">
                <a:latin typeface="+mj-ea"/>
                <a:cs typeface="Times New Roman" panose="02020603050405020304" pitchFamily="18" charset="0"/>
              </a:rPr>
              <a:t>民法</a:t>
            </a:r>
            <a:r>
              <a:rPr lang="en-US" altLang="ja-JP" sz="2000" b="1" dirty="0">
                <a:latin typeface="+mj-ea"/>
                <a:cs typeface="Times New Roman" panose="02020603050405020304" pitchFamily="18" charset="0"/>
              </a:rPr>
              <a:t>436</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1</a:t>
            </a:r>
            <a:r>
              <a:rPr lang="ja-JP" altLang="en-US" sz="2000" b="1" dirty="0" smtClean="0">
                <a:latin typeface="+mj-ea"/>
                <a:cs typeface="Times New Roman" panose="02020603050405020304" pitchFamily="18" charset="0"/>
              </a:rPr>
              <a:t>項</a:t>
            </a:r>
            <a:endParaRPr lang="en-US" altLang="ja-JP" sz="2000" b="1" dirty="0">
              <a:latin typeface="+mj-ea"/>
              <a:cs typeface="Times New Roman" panose="02020603050405020304" pitchFamily="18" charset="0"/>
            </a:endParaRPr>
          </a:p>
        </p:txBody>
      </p:sp>
      <p:sp>
        <p:nvSpPr>
          <p:cNvPr id="39" name="テキスト ボックス 38"/>
          <p:cNvSpPr txBox="1"/>
          <p:nvPr/>
        </p:nvSpPr>
        <p:spPr>
          <a:xfrm>
            <a:off x="6331698" y="5508834"/>
            <a:ext cx="2546060" cy="707886"/>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457</a:t>
            </a:r>
            <a:r>
              <a:rPr kumimoji="1" lang="ja-JP" altLang="en-US" sz="2000" b="1" dirty="0" smtClean="0">
                <a:latin typeface="+mj-ea"/>
                <a:ea typeface="+mj-ea"/>
                <a:cs typeface="Times New Roman" panose="02020603050405020304" pitchFamily="18" charset="0"/>
              </a:rPr>
              <a:t>条</a:t>
            </a:r>
            <a:r>
              <a:rPr kumimoji="1" lang="en-US" altLang="ja-JP" sz="2000" b="1" dirty="0" smtClean="0">
                <a:latin typeface="+mj-ea"/>
                <a:ea typeface="+mj-ea"/>
                <a:cs typeface="Times New Roman" panose="02020603050405020304" pitchFamily="18" charset="0"/>
              </a:rPr>
              <a:t>2</a:t>
            </a:r>
            <a:r>
              <a:rPr kumimoji="1" lang="ja-JP" altLang="en-US" sz="2000" b="1" dirty="0" smtClean="0">
                <a:latin typeface="+mj-ea"/>
                <a:ea typeface="+mj-ea"/>
                <a:cs typeface="Times New Roman" panose="02020603050405020304" pitchFamily="18" charset="0"/>
              </a:rPr>
              <a:t>項</a:t>
            </a:r>
            <a:endParaRPr kumimoji="1" lang="en-US" altLang="ja-JP" sz="2000" b="1" dirty="0" smtClean="0">
              <a:latin typeface="+mj-ea"/>
              <a:ea typeface="+mj-ea"/>
              <a:cs typeface="Times New Roman" panose="02020603050405020304" pitchFamily="18" charset="0"/>
            </a:endParaRPr>
          </a:p>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479</a:t>
            </a:r>
            <a:r>
              <a:rPr kumimoji="1" lang="ja-JP" altLang="en-US" sz="2000" b="1" dirty="0" smtClean="0">
                <a:latin typeface="+mj-ea"/>
                <a:ea typeface="+mj-ea"/>
                <a:cs typeface="Times New Roman" panose="02020603050405020304" pitchFamily="18" charset="0"/>
              </a:rPr>
              <a:t>条</a:t>
            </a:r>
            <a:endParaRPr kumimoji="1" lang="ja-JP" altLang="en-US" sz="2000" b="1" dirty="0">
              <a:latin typeface="+mj-ea"/>
              <a:ea typeface="+mj-ea"/>
              <a:cs typeface="Times New Roman" panose="02020603050405020304" pitchFamily="18" charset="0"/>
            </a:endParaRPr>
          </a:p>
        </p:txBody>
      </p:sp>
      <p:sp>
        <p:nvSpPr>
          <p:cNvPr id="3" name="円弧 2"/>
          <p:cNvSpPr/>
          <p:nvPr/>
        </p:nvSpPr>
        <p:spPr>
          <a:xfrm>
            <a:off x="1503326" y="2751418"/>
            <a:ext cx="914400" cy="1486961"/>
          </a:xfrm>
          <a:prstGeom prst="arc">
            <a:avLst>
              <a:gd name="adj1" fmla="val 16853132"/>
              <a:gd name="adj2" fmla="val 422780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6696511" y="1830397"/>
            <a:ext cx="1338773" cy="914400"/>
          </a:xfrm>
          <a:prstGeom prst="arc">
            <a:avLst>
              <a:gd name="adj1" fmla="val 12157192"/>
              <a:gd name="adj2" fmla="val 20322252"/>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altLang="ja-JP" dirty="0" smtClean="0"/>
          </a:p>
          <a:p>
            <a:pPr algn="ctr"/>
            <a:r>
              <a:rPr kumimoji="1" lang="ja-JP" altLang="en-US" dirty="0" smtClean="0">
                <a:latin typeface="AR P丸ゴシック体E" panose="020F0900000000000000" pitchFamily="50" charset="-128"/>
                <a:ea typeface="AR P丸ゴシック体E" panose="020F0900000000000000" pitchFamily="50" charset="-128"/>
              </a:rPr>
              <a:t>利益</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1" name="円弧 40"/>
          <p:cNvSpPr/>
          <p:nvPr/>
        </p:nvSpPr>
        <p:spPr>
          <a:xfrm rot="19392677">
            <a:off x="6332103" y="2181471"/>
            <a:ext cx="1613421" cy="3041530"/>
          </a:xfrm>
          <a:prstGeom prst="arc">
            <a:avLst>
              <a:gd name="adj1" fmla="val 5827682"/>
              <a:gd name="adj2" fmla="val 15685455"/>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latin typeface="AR P丸ゴシック体E" panose="020F0900000000000000" pitchFamily="50" charset="-128"/>
                <a:ea typeface="AR P丸ゴシック体E" panose="020F0900000000000000" pitchFamily="50" charset="-128"/>
              </a:rPr>
              <a:t>錯</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誤</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弁</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済</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3162" y="2630620"/>
            <a:ext cx="2401998" cy="604787"/>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11263" y="2626859"/>
            <a:ext cx="2545697" cy="498511"/>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6" name="円/楕円 25"/>
          <p:cNvSpPr/>
          <p:nvPr/>
        </p:nvSpPr>
        <p:spPr>
          <a:xfrm>
            <a:off x="6629103" y="3154419"/>
            <a:ext cx="2025235" cy="5288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07254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wipe(left)">
                                      <p:cBhvr>
                                        <p:cTn id="12" dur="500"/>
                                        <p:tgtEl>
                                          <p:spTgt spid="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animEffect transition="in" filter="wipe(left)">
                                      <p:cBhvr>
                                        <p:cTn id="27" dur="500"/>
                                        <p:tgtEl>
                                          <p:spTgt spid="3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7">
                                            <p:txEl>
                                              <p:pRg st="1" end="1"/>
                                            </p:txEl>
                                          </p:spTgt>
                                        </p:tgtEl>
                                        <p:attrNameLst>
                                          <p:attrName>style.visibility</p:attrName>
                                        </p:attrNameLst>
                                      </p:cBhvr>
                                      <p:to>
                                        <p:strVal val="visible"/>
                                      </p:to>
                                    </p:set>
                                    <p:animEffect transition="in" filter="wipe(left)">
                                      <p:cBhvr>
                                        <p:cTn id="32" dur="500"/>
                                        <p:tgtEl>
                                          <p:spTgt spid="3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right)">
                                      <p:cBhvr>
                                        <p:cTn id="37" dur="500"/>
                                        <p:tgtEl>
                                          <p:spTgt spid="11"/>
                                        </p:tgtEl>
                                      </p:cBhvr>
                                    </p:animEffect>
                                  </p:childTnLst>
                                </p:cTn>
                              </p:par>
                            </p:childTnLst>
                          </p:cTn>
                        </p:par>
                        <p:par>
                          <p:cTn id="38" fill="hold">
                            <p:stCondLst>
                              <p:cond delay="500"/>
                            </p:stCondLst>
                            <p:childTnLst>
                              <p:par>
                                <p:cTn id="39" presetID="22" presetClass="entr" presetSubtype="4" fill="hold" grpId="0" nodeType="afterEffect">
                                  <p:stCondLst>
                                    <p:cond delay="25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par>
                          <p:cTn id="42" fill="hold">
                            <p:stCondLst>
                              <p:cond delay="1250"/>
                            </p:stCondLst>
                            <p:childTnLst>
                              <p:par>
                                <p:cTn id="43" presetID="22" presetClass="entr" presetSubtype="8" fill="hold" grpId="0" nodeType="afterEffect">
                                  <p:stCondLst>
                                    <p:cond delay="25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par>
                          <p:cTn id="46" fill="hold">
                            <p:stCondLst>
                              <p:cond delay="2000"/>
                            </p:stCondLst>
                            <p:childTnLst>
                              <p:par>
                                <p:cTn id="47" presetID="22" presetClass="entr" presetSubtype="8" fill="hold" grpId="0" nodeType="afterEffect">
                                  <p:stCondLst>
                                    <p:cond delay="25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par>
                          <p:cTn id="50" fill="hold">
                            <p:stCondLst>
                              <p:cond delay="2750"/>
                            </p:stCondLst>
                            <p:childTnLst>
                              <p:par>
                                <p:cTn id="51" presetID="22" presetClass="entr" presetSubtype="8" fill="hold" grpId="0" nodeType="afterEffect">
                                  <p:stCondLst>
                                    <p:cond delay="250"/>
                                  </p:stCondLst>
                                  <p:childTnLst>
                                    <p:set>
                                      <p:cBhvr>
                                        <p:cTn id="52" dur="1" fill="hold">
                                          <p:stCondLst>
                                            <p:cond delay="0"/>
                                          </p:stCondLst>
                                        </p:cTn>
                                        <p:tgtEl>
                                          <p:spTgt spid="10"/>
                                        </p:tgtEl>
                                        <p:attrNameLst>
                                          <p:attrName>style.visibility</p:attrName>
                                        </p:attrNameLst>
                                      </p:cBhvr>
                                      <p:to>
                                        <p:strVal val="visible"/>
                                      </p:to>
                                    </p:set>
                                    <p:animEffect transition="in" filter="wipe(left)">
                                      <p:cBhvr>
                                        <p:cTn id="53" dur="500"/>
                                        <p:tgtEl>
                                          <p:spTgt spid="10"/>
                                        </p:tgtEl>
                                      </p:cBhvr>
                                    </p:animEffect>
                                  </p:childTnLst>
                                </p:cTn>
                              </p:par>
                            </p:childTnLst>
                          </p:cTn>
                        </p:par>
                        <p:par>
                          <p:cTn id="54" fill="hold">
                            <p:stCondLst>
                              <p:cond delay="3500"/>
                            </p:stCondLst>
                            <p:childTnLst>
                              <p:par>
                                <p:cTn id="55" presetID="6" presetClass="entr" presetSubtype="32"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circle(out)">
                                      <p:cBhvr>
                                        <p:cTn id="57" dur="10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left)">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up)">
                                      <p:cBhvr>
                                        <p:cTn id="67" dur="1000"/>
                                        <p:tgtEl>
                                          <p:spTgt spid="3"/>
                                        </p:tgtEl>
                                      </p:cBhvr>
                                    </p:animEffect>
                                  </p:childTnLst>
                                </p:cTn>
                              </p:par>
                              <p:par>
                                <p:cTn id="68" presetID="42" presetClass="path" presetSubtype="0" accel="50000" decel="50000" fill="hold" grpId="1" nodeType="withEffect">
                                  <p:stCondLst>
                                    <p:cond delay="0"/>
                                  </p:stCondLst>
                                  <p:childTnLst>
                                    <p:animMotion origin="layout" path="M 5.55556E-7 -2.22222E-6 L -0.06076 0.11528 " pathEditMode="relative" rAng="0" ptsTypes="AA">
                                      <p:cBhvr>
                                        <p:cTn id="69" dur="1000" fill="hold"/>
                                        <p:tgtEl>
                                          <p:spTgt spid="2"/>
                                        </p:tgtEl>
                                        <p:attrNameLst>
                                          <p:attrName>ppt_x</p:attrName>
                                          <p:attrName>ppt_y</p:attrName>
                                        </p:attrNameLst>
                                      </p:cBhvr>
                                      <p:rCtr x="-3038" y="5764"/>
                                    </p:animMotion>
                                  </p:childTnLst>
                                </p:cTn>
                              </p:par>
                              <p:par>
                                <p:cTn id="70" presetID="8" presetClass="emph" presetSubtype="0" fill="hold" grpId="2" nodeType="withEffect">
                                  <p:stCondLst>
                                    <p:cond delay="0"/>
                                  </p:stCondLst>
                                  <p:childTnLst>
                                    <p:animRot by="3000000">
                                      <p:cBhvr>
                                        <p:cTn id="71" dur="1000" fill="hold"/>
                                        <p:tgtEl>
                                          <p:spTgt spid="2"/>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3" nodeType="clickEffect">
                                  <p:stCondLst>
                                    <p:cond delay="0"/>
                                  </p:stCondLst>
                                  <p:childTnLst>
                                    <p:animEffect transition="out" filter="fade">
                                      <p:cBhvr>
                                        <p:cTn id="75" dur="500"/>
                                        <p:tgtEl>
                                          <p:spTgt spid="2"/>
                                        </p:tgtEl>
                                      </p:cBhvr>
                                    </p:animEffect>
                                    <p:set>
                                      <p:cBhvr>
                                        <p:cTn id="76" dur="1" fill="hold">
                                          <p:stCondLst>
                                            <p:cond delay="499"/>
                                          </p:stCondLst>
                                        </p:cTn>
                                        <p:tgtEl>
                                          <p:spTgt spid="2"/>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3"/>
                                        </p:tgtEl>
                                      </p:cBhvr>
                                    </p:animEffect>
                                    <p:set>
                                      <p:cBhvr>
                                        <p:cTn id="79" dur="1" fill="hold">
                                          <p:stCondLst>
                                            <p:cond delay="499"/>
                                          </p:stCondLst>
                                        </p:cTn>
                                        <p:tgtEl>
                                          <p:spTgt spid="3"/>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left)">
                                      <p:cBhvr>
                                        <p:cTn id="84" dur="500"/>
                                        <p:tgtEl>
                                          <p:spTgt spid="3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8">
                                            <p:txEl>
                                              <p:pRg st="0" end="0"/>
                                            </p:txEl>
                                          </p:spTgt>
                                        </p:tgtEl>
                                        <p:attrNameLst>
                                          <p:attrName>style.visibility</p:attrName>
                                        </p:attrNameLst>
                                      </p:cBhvr>
                                      <p:to>
                                        <p:strVal val="visible"/>
                                      </p:to>
                                    </p:set>
                                    <p:animEffect transition="in" filter="wipe(left)">
                                      <p:cBhvr>
                                        <p:cTn id="89" dur="500"/>
                                        <p:tgtEl>
                                          <p:spTgt spid="38">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8">
                                            <p:txEl>
                                              <p:pRg st="1" end="1"/>
                                            </p:txEl>
                                          </p:spTgt>
                                        </p:tgtEl>
                                        <p:attrNameLst>
                                          <p:attrName>style.visibility</p:attrName>
                                        </p:attrNameLst>
                                      </p:cBhvr>
                                      <p:to>
                                        <p:strVal val="visible"/>
                                      </p:to>
                                    </p:set>
                                    <p:animEffect transition="in" filter="wipe(left)">
                                      <p:cBhvr>
                                        <p:cTn id="94" dur="500"/>
                                        <p:tgtEl>
                                          <p:spTgt spid="38">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wipe(left)">
                                      <p:cBhvr>
                                        <p:cTn id="99" dur="500"/>
                                        <p:tgtEl>
                                          <p:spTgt spid="13"/>
                                        </p:tgtEl>
                                      </p:cBhvr>
                                    </p:animEffect>
                                  </p:childTnLst>
                                </p:cTn>
                              </p:par>
                            </p:childTnLst>
                          </p:cTn>
                        </p:par>
                        <p:par>
                          <p:cTn id="100" fill="hold">
                            <p:stCondLst>
                              <p:cond delay="500"/>
                            </p:stCondLst>
                            <p:childTnLst>
                              <p:par>
                                <p:cTn id="101" presetID="22" presetClass="entr" presetSubtype="8" fill="hold" grpId="0" nodeType="afterEffect">
                                  <p:stCondLst>
                                    <p:cond delay="250"/>
                                  </p:stCondLst>
                                  <p:childTnLst>
                                    <p:set>
                                      <p:cBhvr>
                                        <p:cTn id="102" dur="1" fill="hold">
                                          <p:stCondLst>
                                            <p:cond delay="0"/>
                                          </p:stCondLst>
                                        </p:cTn>
                                        <p:tgtEl>
                                          <p:spTgt spid="23"/>
                                        </p:tgtEl>
                                        <p:attrNameLst>
                                          <p:attrName>style.visibility</p:attrName>
                                        </p:attrNameLst>
                                      </p:cBhvr>
                                      <p:to>
                                        <p:strVal val="visible"/>
                                      </p:to>
                                    </p:set>
                                    <p:animEffect transition="in" filter="wipe(left)">
                                      <p:cBhvr>
                                        <p:cTn id="103" dur="500"/>
                                        <p:tgtEl>
                                          <p:spTgt spid="23"/>
                                        </p:tgtEl>
                                      </p:cBhvr>
                                    </p:animEffect>
                                  </p:childTnLst>
                                </p:cTn>
                              </p:par>
                            </p:childTnLst>
                          </p:cTn>
                        </p:par>
                        <p:par>
                          <p:cTn id="104" fill="hold">
                            <p:stCondLst>
                              <p:cond delay="1250"/>
                            </p:stCondLst>
                            <p:childTnLst>
                              <p:par>
                                <p:cTn id="105" presetID="22" presetClass="entr" presetSubtype="8" fill="hold" grpId="0" nodeType="afterEffect">
                                  <p:stCondLst>
                                    <p:cond delay="250"/>
                                  </p:stCondLst>
                                  <p:childTnLst>
                                    <p:set>
                                      <p:cBhvr>
                                        <p:cTn id="106" dur="1" fill="hold">
                                          <p:stCondLst>
                                            <p:cond delay="0"/>
                                          </p:stCondLst>
                                        </p:cTn>
                                        <p:tgtEl>
                                          <p:spTgt spid="15"/>
                                        </p:tgtEl>
                                        <p:attrNameLst>
                                          <p:attrName>style.visibility</p:attrName>
                                        </p:attrNameLst>
                                      </p:cBhvr>
                                      <p:to>
                                        <p:strVal val="visible"/>
                                      </p:to>
                                    </p:set>
                                    <p:animEffect transition="in" filter="wipe(left)">
                                      <p:cBhvr>
                                        <p:cTn id="107" dur="500"/>
                                        <p:tgtEl>
                                          <p:spTgt spid="15"/>
                                        </p:tgtEl>
                                      </p:cBhvr>
                                    </p:animEffect>
                                  </p:childTnLst>
                                </p:cTn>
                              </p:par>
                            </p:childTnLst>
                          </p:cTn>
                        </p:par>
                        <p:par>
                          <p:cTn id="108" fill="hold">
                            <p:stCondLst>
                              <p:cond delay="2000"/>
                            </p:stCondLst>
                            <p:childTnLst>
                              <p:par>
                                <p:cTn id="109" presetID="22" presetClass="entr" presetSubtype="1" fill="hold" grpId="0" nodeType="afterEffect">
                                  <p:stCondLst>
                                    <p:cond delay="250"/>
                                  </p:stCondLst>
                                  <p:childTnLst>
                                    <p:set>
                                      <p:cBhvr>
                                        <p:cTn id="110" dur="1" fill="hold">
                                          <p:stCondLst>
                                            <p:cond delay="0"/>
                                          </p:stCondLst>
                                        </p:cTn>
                                        <p:tgtEl>
                                          <p:spTgt spid="17"/>
                                        </p:tgtEl>
                                        <p:attrNameLst>
                                          <p:attrName>style.visibility</p:attrName>
                                        </p:attrNameLst>
                                      </p:cBhvr>
                                      <p:to>
                                        <p:strVal val="visible"/>
                                      </p:to>
                                    </p:set>
                                    <p:animEffect transition="in" filter="wipe(up)">
                                      <p:cBhvr>
                                        <p:cTn id="111" dur="500"/>
                                        <p:tgtEl>
                                          <p:spTgt spid="17"/>
                                        </p:tgtEl>
                                      </p:cBhvr>
                                    </p:animEffect>
                                  </p:childTnLst>
                                </p:cTn>
                              </p:par>
                            </p:childTnLst>
                          </p:cTn>
                        </p:par>
                        <p:par>
                          <p:cTn id="112" fill="hold">
                            <p:stCondLst>
                              <p:cond delay="2750"/>
                            </p:stCondLst>
                            <p:childTnLst>
                              <p:par>
                                <p:cTn id="113" presetID="22" presetClass="entr" presetSubtype="1" fill="hold" grpId="0" nodeType="afterEffect">
                                  <p:stCondLst>
                                    <p:cond delay="250"/>
                                  </p:stCondLst>
                                  <p:childTnLst>
                                    <p:set>
                                      <p:cBhvr>
                                        <p:cTn id="114" dur="1" fill="hold">
                                          <p:stCondLst>
                                            <p:cond delay="0"/>
                                          </p:stCondLst>
                                        </p:cTn>
                                        <p:tgtEl>
                                          <p:spTgt spid="16"/>
                                        </p:tgtEl>
                                        <p:attrNameLst>
                                          <p:attrName>style.visibility</p:attrName>
                                        </p:attrNameLst>
                                      </p:cBhvr>
                                      <p:to>
                                        <p:strVal val="visible"/>
                                      </p:to>
                                    </p:set>
                                    <p:animEffect transition="in" filter="wipe(up)">
                                      <p:cBhvr>
                                        <p:cTn id="115" dur="500"/>
                                        <p:tgtEl>
                                          <p:spTgt spid="16"/>
                                        </p:tgtEl>
                                      </p:cBhvr>
                                    </p:animEffect>
                                  </p:childTnLst>
                                </p:cTn>
                              </p:par>
                            </p:childTnLst>
                          </p:cTn>
                        </p:par>
                        <p:par>
                          <p:cTn id="116" fill="hold">
                            <p:stCondLst>
                              <p:cond delay="3500"/>
                            </p:stCondLst>
                            <p:childTnLst>
                              <p:par>
                                <p:cTn id="117" presetID="6" presetClass="entr" presetSubtype="32" fill="hold" grpId="0" nodeType="afterEffect">
                                  <p:stCondLst>
                                    <p:cond delay="250"/>
                                  </p:stCondLst>
                                  <p:childTnLst>
                                    <p:set>
                                      <p:cBhvr>
                                        <p:cTn id="118" dur="1" fill="hold">
                                          <p:stCondLst>
                                            <p:cond delay="0"/>
                                          </p:stCondLst>
                                        </p:cTn>
                                        <p:tgtEl>
                                          <p:spTgt spid="25"/>
                                        </p:tgtEl>
                                        <p:attrNameLst>
                                          <p:attrName>style.visibility</p:attrName>
                                        </p:attrNameLst>
                                      </p:cBhvr>
                                      <p:to>
                                        <p:strVal val="visible"/>
                                      </p:to>
                                    </p:set>
                                    <p:animEffect transition="in" filter="circle(out)">
                                      <p:cBhvr>
                                        <p:cTn id="119" dur="500"/>
                                        <p:tgtEl>
                                          <p:spTgt spid="25"/>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40"/>
                                        </p:tgtEl>
                                        <p:attrNameLst>
                                          <p:attrName>style.visibility</p:attrName>
                                        </p:attrNameLst>
                                      </p:cBhvr>
                                      <p:to>
                                        <p:strVal val="visible"/>
                                      </p:to>
                                    </p:set>
                                    <p:animEffect transition="in" filter="wipe(left)">
                                      <p:cBhvr>
                                        <p:cTn id="124" dur="500"/>
                                        <p:tgtEl>
                                          <p:spTgt spid="40"/>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40"/>
                                        </p:tgtEl>
                                      </p:cBhvr>
                                    </p:animEffect>
                                    <p:set>
                                      <p:cBhvr>
                                        <p:cTn id="129" dur="1" fill="hold">
                                          <p:stCondLst>
                                            <p:cond delay="499"/>
                                          </p:stCondLst>
                                        </p:cTn>
                                        <p:tgtEl>
                                          <p:spTgt spid="40"/>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36"/>
                                        </p:tgtEl>
                                        <p:attrNameLst>
                                          <p:attrName>style.visibility</p:attrName>
                                        </p:attrNameLst>
                                      </p:cBhvr>
                                      <p:to>
                                        <p:strVal val="visible"/>
                                      </p:to>
                                    </p:set>
                                    <p:animEffect transition="in" filter="wipe(left)">
                                      <p:cBhvr>
                                        <p:cTn id="134" dur="500"/>
                                        <p:tgtEl>
                                          <p:spTgt spid="36"/>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39">
                                            <p:txEl>
                                              <p:pRg st="0" end="0"/>
                                            </p:txEl>
                                          </p:spTgt>
                                        </p:tgtEl>
                                        <p:attrNameLst>
                                          <p:attrName>style.visibility</p:attrName>
                                        </p:attrNameLst>
                                      </p:cBhvr>
                                      <p:to>
                                        <p:strVal val="visible"/>
                                      </p:to>
                                    </p:set>
                                    <p:animEffect transition="in" filter="wipe(left)">
                                      <p:cBhvr>
                                        <p:cTn id="139" dur="500"/>
                                        <p:tgtEl>
                                          <p:spTgt spid="39">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39">
                                            <p:txEl>
                                              <p:pRg st="1" end="1"/>
                                            </p:txEl>
                                          </p:spTgt>
                                        </p:tgtEl>
                                        <p:attrNameLst>
                                          <p:attrName>style.visibility</p:attrName>
                                        </p:attrNameLst>
                                      </p:cBhvr>
                                      <p:to>
                                        <p:strVal val="visible"/>
                                      </p:to>
                                    </p:set>
                                    <p:animEffect transition="in" filter="wipe(left)">
                                      <p:cBhvr>
                                        <p:cTn id="144" dur="500"/>
                                        <p:tgtEl>
                                          <p:spTgt spid="39">
                                            <p:txEl>
                                              <p:pRg st="1" end="1"/>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grpId="0" nodeType="clickEffect">
                                  <p:stCondLst>
                                    <p:cond delay="0"/>
                                  </p:stCondLst>
                                  <p:childTnLst>
                                    <p:set>
                                      <p:cBhvr>
                                        <p:cTn id="148" dur="1" fill="hold">
                                          <p:stCondLst>
                                            <p:cond delay="0"/>
                                          </p:stCondLst>
                                        </p:cTn>
                                        <p:tgtEl>
                                          <p:spTgt spid="20"/>
                                        </p:tgtEl>
                                        <p:attrNameLst>
                                          <p:attrName>style.visibility</p:attrName>
                                        </p:attrNameLst>
                                      </p:cBhvr>
                                      <p:to>
                                        <p:strVal val="visible"/>
                                      </p:to>
                                    </p:set>
                                    <p:animEffect transition="in" filter="wipe(up)">
                                      <p:cBhvr>
                                        <p:cTn id="149" dur="500"/>
                                        <p:tgtEl>
                                          <p:spTgt spid="20"/>
                                        </p:tgtEl>
                                      </p:cBhvr>
                                    </p:animEffect>
                                  </p:childTnLst>
                                </p:cTn>
                              </p:par>
                            </p:childTnLst>
                          </p:cTn>
                        </p:par>
                        <p:par>
                          <p:cTn id="150" fill="hold">
                            <p:stCondLst>
                              <p:cond delay="500"/>
                            </p:stCondLst>
                            <p:childTnLst>
                              <p:par>
                                <p:cTn id="151" presetID="22" presetClass="entr" presetSubtype="1" fill="hold" grpId="0" nodeType="afterEffect">
                                  <p:stCondLst>
                                    <p:cond delay="250"/>
                                  </p:stCondLst>
                                  <p:childTnLst>
                                    <p:set>
                                      <p:cBhvr>
                                        <p:cTn id="152" dur="1" fill="hold">
                                          <p:stCondLst>
                                            <p:cond delay="0"/>
                                          </p:stCondLst>
                                        </p:cTn>
                                        <p:tgtEl>
                                          <p:spTgt spid="22"/>
                                        </p:tgtEl>
                                        <p:attrNameLst>
                                          <p:attrName>style.visibility</p:attrName>
                                        </p:attrNameLst>
                                      </p:cBhvr>
                                      <p:to>
                                        <p:strVal val="visible"/>
                                      </p:to>
                                    </p:set>
                                    <p:animEffect transition="in" filter="wipe(up)">
                                      <p:cBhvr>
                                        <p:cTn id="153" dur="500"/>
                                        <p:tgtEl>
                                          <p:spTgt spid="22"/>
                                        </p:tgtEl>
                                      </p:cBhvr>
                                    </p:animEffect>
                                  </p:childTnLst>
                                </p:cTn>
                              </p:par>
                            </p:childTnLst>
                          </p:cTn>
                        </p:par>
                        <p:par>
                          <p:cTn id="154" fill="hold">
                            <p:stCondLst>
                              <p:cond delay="1250"/>
                            </p:stCondLst>
                            <p:childTnLst>
                              <p:par>
                                <p:cTn id="155" presetID="22" presetClass="entr" presetSubtype="2" fill="hold" grpId="0" nodeType="afterEffect">
                                  <p:stCondLst>
                                    <p:cond delay="250"/>
                                  </p:stCondLst>
                                  <p:childTnLst>
                                    <p:set>
                                      <p:cBhvr>
                                        <p:cTn id="156" dur="1" fill="hold">
                                          <p:stCondLst>
                                            <p:cond delay="0"/>
                                          </p:stCondLst>
                                        </p:cTn>
                                        <p:tgtEl>
                                          <p:spTgt spid="21"/>
                                        </p:tgtEl>
                                        <p:attrNameLst>
                                          <p:attrName>style.visibility</p:attrName>
                                        </p:attrNameLst>
                                      </p:cBhvr>
                                      <p:to>
                                        <p:strVal val="visible"/>
                                      </p:to>
                                    </p:set>
                                    <p:animEffect transition="in" filter="wipe(right)">
                                      <p:cBhvr>
                                        <p:cTn id="157" dur="500"/>
                                        <p:tgtEl>
                                          <p:spTgt spid="21"/>
                                        </p:tgtEl>
                                      </p:cBhvr>
                                    </p:animEffect>
                                  </p:childTnLst>
                                </p:cTn>
                              </p:par>
                            </p:childTnLst>
                          </p:cTn>
                        </p:par>
                        <p:par>
                          <p:cTn id="158" fill="hold">
                            <p:stCondLst>
                              <p:cond delay="2000"/>
                            </p:stCondLst>
                            <p:childTnLst>
                              <p:par>
                                <p:cTn id="159" presetID="22" presetClass="entr" presetSubtype="4" fill="hold" grpId="0" nodeType="afterEffect">
                                  <p:stCondLst>
                                    <p:cond delay="250"/>
                                  </p:stCondLst>
                                  <p:childTnLst>
                                    <p:set>
                                      <p:cBhvr>
                                        <p:cTn id="160" dur="1" fill="hold">
                                          <p:stCondLst>
                                            <p:cond delay="0"/>
                                          </p:stCondLst>
                                        </p:cTn>
                                        <p:tgtEl>
                                          <p:spTgt spid="19"/>
                                        </p:tgtEl>
                                        <p:attrNameLst>
                                          <p:attrName>style.visibility</p:attrName>
                                        </p:attrNameLst>
                                      </p:cBhvr>
                                      <p:to>
                                        <p:strVal val="visible"/>
                                      </p:to>
                                    </p:set>
                                    <p:animEffect transition="in" filter="wipe(down)">
                                      <p:cBhvr>
                                        <p:cTn id="161" dur="500"/>
                                        <p:tgtEl>
                                          <p:spTgt spid="19"/>
                                        </p:tgtEl>
                                      </p:cBhvr>
                                    </p:animEffect>
                                  </p:childTnLst>
                                </p:cTn>
                              </p:par>
                            </p:childTnLst>
                          </p:cTn>
                        </p:par>
                        <p:par>
                          <p:cTn id="162" fill="hold">
                            <p:stCondLst>
                              <p:cond delay="2750"/>
                            </p:stCondLst>
                            <p:childTnLst>
                              <p:par>
                                <p:cTn id="163" presetID="22" presetClass="entr" presetSubtype="4" fill="hold" grpId="0" nodeType="afterEffect">
                                  <p:stCondLst>
                                    <p:cond delay="250"/>
                                  </p:stCondLst>
                                  <p:childTnLst>
                                    <p:set>
                                      <p:cBhvr>
                                        <p:cTn id="164" dur="1" fill="hold">
                                          <p:stCondLst>
                                            <p:cond delay="0"/>
                                          </p:stCondLst>
                                        </p:cTn>
                                        <p:tgtEl>
                                          <p:spTgt spid="18"/>
                                        </p:tgtEl>
                                        <p:attrNameLst>
                                          <p:attrName>style.visibility</p:attrName>
                                        </p:attrNameLst>
                                      </p:cBhvr>
                                      <p:to>
                                        <p:strVal val="visible"/>
                                      </p:to>
                                    </p:set>
                                    <p:animEffect transition="in" filter="wipe(down)">
                                      <p:cBhvr>
                                        <p:cTn id="165" dur="500"/>
                                        <p:tgtEl>
                                          <p:spTgt spid="18"/>
                                        </p:tgtEl>
                                      </p:cBhvr>
                                    </p:animEffect>
                                  </p:childTnLst>
                                </p:cTn>
                              </p:par>
                            </p:childTnLst>
                          </p:cTn>
                        </p:par>
                        <p:par>
                          <p:cTn id="166" fill="hold">
                            <p:stCondLst>
                              <p:cond delay="3500"/>
                            </p:stCondLst>
                            <p:childTnLst>
                              <p:par>
                                <p:cTn id="167" presetID="22" presetClass="entr" presetSubtype="4" fill="hold" grpId="0" nodeType="afterEffect">
                                  <p:stCondLst>
                                    <p:cond delay="0"/>
                                  </p:stCondLst>
                                  <p:childTnLst>
                                    <p:set>
                                      <p:cBhvr>
                                        <p:cTn id="168" dur="1" fill="hold">
                                          <p:stCondLst>
                                            <p:cond delay="0"/>
                                          </p:stCondLst>
                                        </p:cTn>
                                        <p:tgtEl>
                                          <p:spTgt spid="41"/>
                                        </p:tgtEl>
                                        <p:attrNameLst>
                                          <p:attrName>style.visibility</p:attrName>
                                        </p:attrNameLst>
                                      </p:cBhvr>
                                      <p:to>
                                        <p:strVal val="visible"/>
                                      </p:to>
                                    </p:set>
                                    <p:animEffect transition="in" filter="wipe(down)">
                                      <p:cBhvr>
                                        <p:cTn id="169" dur="500"/>
                                        <p:tgtEl>
                                          <p:spTgt spid="41"/>
                                        </p:tgtEl>
                                      </p:cBhvr>
                                    </p:animEffect>
                                  </p:childTnLst>
                                </p:cTn>
                              </p:par>
                            </p:childTnLst>
                          </p:cTn>
                        </p:par>
                        <p:par>
                          <p:cTn id="170" fill="hold">
                            <p:stCondLst>
                              <p:cond delay="4000"/>
                            </p:stCondLst>
                            <p:childTnLst>
                              <p:par>
                                <p:cTn id="171" presetID="6" presetClass="entr" presetSubtype="32" fill="hold" grpId="0" nodeType="afterEffect">
                                  <p:stCondLst>
                                    <p:cond delay="250"/>
                                  </p:stCondLst>
                                  <p:childTnLst>
                                    <p:set>
                                      <p:cBhvr>
                                        <p:cTn id="172" dur="1" fill="hold">
                                          <p:stCondLst>
                                            <p:cond delay="0"/>
                                          </p:stCondLst>
                                        </p:cTn>
                                        <p:tgtEl>
                                          <p:spTgt spid="26"/>
                                        </p:tgtEl>
                                        <p:attrNameLst>
                                          <p:attrName>style.visibility</p:attrName>
                                        </p:attrNameLst>
                                      </p:cBhvr>
                                      <p:to>
                                        <p:strVal val="visible"/>
                                      </p:to>
                                    </p:set>
                                    <p:animEffect transition="in" filter="circle(out)">
                                      <p:cBhvr>
                                        <p:cTn id="173" dur="1000"/>
                                        <p:tgtEl>
                                          <p:spTgt spid="26"/>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12"/>
                                        </p:tgtEl>
                                        <p:attrNameLst>
                                          <p:attrName>style.visibility</p:attrName>
                                        </p:attrNameLst>
                                      </p:cBhvr>
                                      <p:to>
                                        <p:strVal val="visible"/>
                                      </p:to>
                                    </p:set>
                                    <p:animEffect transition="in" filter="wipe(left)">
                                      <p:cBhvr>
                                        <p:cTn id="178" dur="500"/>
                                        <p:tgtEl>
                                          <p:spTgt spid="12"/>
                                        </p:tgtEl>
                                      </p:cBhvr>
                                    </p:animEffect>
                                  </p:childTnLst>
                                </p:cTn>
                              </p:par>
                            </p:childTnLst>
                          </p:cTn>
                        </p:par>
                      </p:childTnLst>
                    </p:cTn>
                  </p:par>
                  <p:par>
                    <p:cTn id="179" fill="hold">
                      <p:stCondLst>
                        <p:cond delay="indefinite"/>
                      </p:stCondLst>
                      <p:childTnLst>
                        <p:par>
                          <p:cTn id="180" fill="hold">
                            <p:stCondLst>
                              <p:cond delay="0"/>
                            </p:stCondLst>
                            <p:childTnLst>
                              <p:par>
                                <p:cTn id="181" presetID="42" presetClass="path" presetSubtype="0" accel="50000" decel="50000" fill="hold" grpId="1" nodeType="clickEffect">
                                  <p:stCondLst>
                                    <p:cond delay="0"/>
                                  </p:stCondLst>
                                  <p:childTnLst>
                                    <p:animMotion origin="layout" path="M -1.66667E-6 4.44444E-6 L -0.05173 0.03495 " pathEditMode="relative" rAng="0" ptsTypes="AA">
                                      <p:cBhvr>
                                        <p:cTn id="182" dur="1000" fill="hold"/>
                                        <p:tgtEl>
                                          <p:spTgt spid="22"/>
                                        </p:tgtEl>
                                        <p:attrNameLst>
                                          <p:attrName>ppt_x</p:attrName>
                                          <p:attrName>ppt_y</p:attrName>
                                        </p:attrNameLst>
                                      </p:cBhvr>
                                      <p:rCtr x="-2587" y="1736"/>
                                    </p:animMotion>
                                  </p:childTnLst>
                                </p:cTn>
                              </p:par>
                              <p:par>
                                <p:cTn id="183" presetID="8" presetClass="emph" presetSubtype="0" fill="hold" grpId="2" nodeType="withEffect">
                                  <p:stCondLst>
                                    <p:cond delay="0"/>
                                  </p:stCondLst>
                                  <p:childTnLst>
                                    <p:animRot by="-2340000">
                                      <p:cBhvr>
                                        <p:cTn id="184" dur="1000" fill="hold"/>
                                        <p:tgtEl>
                                          <p:spTgt spid="22"/>
                                        </p:tgtEl>
                                        <p:attrNameLst>
                                          <p:attrName>r</p:attrName>
                                        </p:attrNameLst>
                                      </p:cBhvr>
                                    </p:animRot>
                                  </p:childTnLst>
                                </p:cTn>
                              </p:par>
                            </p:childTnLst>
                          </p:cTn>
                        </p:par>
                      </p:childTnLst>
                    </p:cTn>
                  </p:par>
                  <p:par>
                    <p:cTn id="185" fill="hold">
                      <p:stCondLst>
                        <p:cond delay="indefinite"/>
                      </p:stCondLst>
                      <p:childTnLst>
                        <p:par>
                          <p:cTn id="186" fill="hold">
                            <p:stCondLst>
                              <p:cond delay="0"/>
                            </p:stCondLst>
                            <p:childTnLst>
                              <p:par>
                                <p:cTn id="187" presetID="10" presetClass="exit" presetSubtype="0" fill="hold" grpId="1" nodeType="clickEffect">
                                  <p:stCondLst>
                                    <p:cond delay="0"/>
                                  </p:stCondLst>
                                  <p:childTnLst>
                                    <p:animEffect transition="out" filter="fade">
                                      <p:cBhvr>
                                        <p:cTn id="188" dur="1000"/>
                                        <p:tgtEl>
                                          <p:spTgt spid="41"/>
                                        </p:tgtEl>
                                      </p:cBhvr>
                                    </p:animEffect>
                                    <p:set>
                                      <p:cBhvr>
                                        <p:cTn id="189" dur="1" fill="hold">
                                          <p:stCondLst>
                                            <p:cond delay="999"/>
                                          </p:stCondLst>
                                        </p:cTn>
                                        <p:tgtEl>
                                          <p:spTgt spid="41"/>
                                        </p:tgtEl>
                                        <p:attrNameLst>
                                          <p:attrName>style.visibility</p:attrName>
                                        </p:attrNameLst>
                                      </p:cBhvr>
                                      <p:to>
                                        <p:strVal val="hidden"/>
                                      </p:to>
                                    </p:set>
                                  </p:childTnLst>
                                </p:cTn>
                              </p:par>
                              <p:par>
                                <p:cTn id="190" presetID="10" presetClass="exit" presetSubtype="0" fill="hold" grpId="1" nodeType="withEffect">
                                  <p:stCondLst>
                                    <p:cond delay="0"/>
                                  </p:stCondLst>
                                  <p:childTnLst>
                                    <p:animEffect transition="out" filter="fade">
                                      <p:cBhvr>
                                        <p:cTn id="191" dur="1000"/>
                                        <p:tgtEl>
                                          <p:spTgt spid="12"/>
                                        </p:tgtEl>
                                      </p:cBhvr>
                                    </p:animEffect>
                                    <p:set>
                                      <p:cBhvr>
                                        <p:cTn id="192" dur="1" fill="hold">
                                          <p:stCondLst>
                                            <p:cond delay="999"/>
                                          </p:stCondLst>
                                        </p:cTn>
                                        <p:tgtEl>
                                          <p:spTgt spid="12"/>
                                        </p:tgtEl>
                                        <p:attrNameLst>
                                          <p:attrName>style.visibility</p:attrName>
                                        </p:attrNameLst>
                                      </p:cBhvr>
                                      <p:to>
                                        <p:strVal val="hidden"/>
                                      </p:to>
                                    </p:set>
                                  </p:childTnLst>
                                </p:cTn>
                              </p:par>
                              <p:par>
                                <p:cTn id="193" presetID="42" presetClass="path" presetSubtype="0" accel="50000" decel="50000" fill="hold" grpId="3" nodeType="withEffect">
                                  <p:stCondLst>
                                    <p:cond delay="0"/>
                                  </p:stCondLst>
                                  <p:childTnLst>
                                    <p:animMotion origin="layout" path="M -0.05173 0.03495 L 2.77778E-6 -4.07407E-6 " pathEditMode="relative" rAng="0" ptsTypes="AA">
                                      <p:cBhvr>
                                        <p:cTn id="194" dur="1000" fill="hold"/>
                                        <p:tgtEl>
                                          <p:spTgt spid="22"/>
                                        </p:tgtEl>
                                        <p:attrNameLst>
                                          <p:attrName>ppt_x</p:attrName>
                                          <p:attrName>ppt_y</p:attrName>
                                        </p:attrNameLst>
                                      </p:cBhvr>
                                      <p:rCtr x="2552" y="-1759"/>
                                    </p:animMotion>
                                  </p:childTnLst>
                                </p:cTn>
                              </p:par>
                              <p:par>
                                <p:cTn id="195" presetID="8" presetClass="emph" presetSubtype="0" fill="hold" grpId="4" nodeType="withEffect">
                                  <p:stCondLst>
                                    <p:cond delay="0"/>
                                  </p:stCondLst>
                                  <p:childTnLst>
                                    <p:animRot by="2340000">
                                      <p:cBhvr>
                                        <p:cTn id="196" dur="1000" fill="hold"/>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2" grpId="0" animBg="1"/>
      <p:bldP spid="2" grpId="1" animBg="1"/>
      <p:bldP spid="2" grpId="2" animBg="1"/>
      <p:bldP spid="2" grpId="3" animBg="1"/>
      <p:bldP spid="24" grpId="0" animBg="1"/>
      <p:bldP spid="9" grpId="0" animBg="1"/>
      <p:bldP spid="17" grpId="0" animBg="1"/>
      <p:bldP spid="19" grpId="0" animBg="1"/>
      <p:bldP spid="22" grpId="0" animBg="1"/>
      <p:bldP spid="22" grpId="1" animBg="1"/>
      <p:bldP spid="22" grpId="2" animBg="1"/>
      <p:bldP spid="22" grpId="3" animBg="1"/>
      <p:bldP spid="22" grpId="4" animBg="1"/>
      <p:bldP spid="23" grpId="0" animBg="1"/>
      <p:bldP spid="8" grpId="0" animBg="1"/>
      <p:bldP spid="10" grpId="0" animBg="1"/>
      <p:bldP spid="11" grpId="0" animBg="1"/>
      <p:bldP spid="13" grpId="0" animBg="1"/>
      <p:bldP spid="15" grpId="0" animBg="1"/>
      <p:bldP spid="16" grpId="0" animBg="1"/>
      <p:bldP spid="18" grpId="0" animBg="1"/>
      <p:bldP spid="20" grpId="0" animBg="1"/>
      <p:bldP spid="21" grpId="0" animBg="1"/>
      <p:bldP spid="28" grpId="0"/>
      <p:bldP spid="30" grpId="0"/>
      <p:bldP spid="34" grpId="0"/>
      <p:bldP spid="35" grpId="0"/>
      <p:bldP spid="36" grpId="0"/>
      <p:bldP spid="37" grpId="0" uiExpand="1" build="p"/>
      <p:bldP spid="38" grpId="0" uiExpand="1" build="p"/>
      <p:bldP spid="39" grpId="0" uiExpand="1" build="p"/>
      <p:bldP spid="3" grpId="0" animBg="1"/>
      <p:bldP spid="3" grpId="1" animBg="1"/>
      <p:bldP spid="12" grpId="0" animBg="1"/>
      <p:bldP spid="12" grpId="1" animBg="1"/>
      <p:bldP spid="41" grpId="0" animBg="1"/>
      <p:bldP spid="41" grpId="1" animBg="1"/>
      <p:bldP spid="27"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円/楕円 25"/>
          <p:cNvSpPr/>
          <p:nvPr/>
        </p:nvSpPr>
        <p:spPr>
          <a:xfrm>
            <a:off x="6356926" y="3103136"/>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31975"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8030"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1148758" y="2133774"/>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957070" y="2133774"/>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457200" y="274638"/>
            <a:ext cx="8229600" cy="892114"/>
          </a:xfrm>
        </p:spPr>
        <p:txBody>
          <a:bodyPr>
            <a:normAutofit/>
          </a:bodyPr>
          <a:lstStyle/>
          <a:p>
            <a:r>
              <a:rPr lang="ja-JP" altLang="en-US" dirty="0" smtClean="0"/>
              <a:t>三者間</a:t>
            </a:r>
            <a:r>
              <a:rPr lang="ja-JP" altLang="en-US" dirty="0"/>
              <a:t>相殺</a:t>
            </a:r>
            <a:r>
              <a:rPr lang="ja-JP" altLang="en-US" dirty="0" smtClean="0"/>
              <a:t>の復習</a:t>
            </a: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14</a:t>
            </a:fld>
            <a:endParaRPr kumimoji="1" lang="ja-JP" altLang="en-US" dirty="0"/>
          </a:p>
        </p:txBody>
      </p:sp>
      <p:sp>
        <p:nvSpPr>
          <p:cNvPr id="8" name="円/楕円 7"/>
          <p:cNvSpPr/>
          <p:nvPr/>
        </p:nvSpPr>
        <p:spPr>
          <a:xfrm>
            <a:off x="395536"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r>
              <a:rPr kumimoji="1" lang="en-US" altLang="ja-JP" sz="3200" b="1" baseline="-25000" dirty="0" smtClean="0">
                <a:latin typeface="Times New Roman" panose="02020603050405020304" pitchFamily="18" charset="0"/>
                <a:cs typeface="Times New Roman" panose="02020603050405020304" pitchFamily="18" charset="0"/>
              </a:rPr>
              <a:t>1</a:t>
            </a:r>
          </a:p>
        </p:txBody>
      </p:sp>
      <p:sp>
        <p:nvSpPr>
          <p:cNvPr id="11" name="円/楕円 10"/>
          <p:cNvSpPr/>
          <p:nvPr/>
        </p:nvSpPr>
        <p:spPr>
          <a:xfrm>
            <a:off x="2132447"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r>
              <a:rPr kumimoji="1" lang="en-US" altLang="ja-JP" sz="3200" b="1" baseline="-25000" dirty="0" smtClean="0">
                <a:latin typeface="Times New Roman" panose="02020603050405020304" pitchFamily="18" charset="0"/>
                <a:cs typeface="Times New Roman" panose="02020603050405020304" pitchFamily="18" charset="0"/>
              </a:rPr>
              <a:t>2</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D</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48066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C</a:t>
            </a:r>
            <a:r>
              <a:rPr kumimoji="1" lang="ja-JP" altLang="en-US" sz="2800" b="1" dirty="0" smtClean="0">
                <a:latin typeface="Times New Roman" panose="02020603050405020304" pitchFamily="18" charset="0"/>
                <a:cs typeface="Times New Roman" panose="02020603050405020304" pitchFamily="18" charset="0"/>
                <a:hlinkClick r:id="rId3"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A</a:t>
            </a:r>
            <a:r>
              <a:rPr kumimoji="1" lang="ja-JP" altLang="en-US" sz="2800" b="1" dirty="0" smtClean="0">
                <a:latin typeface="Times New Roman" panose="02020603050405020304" pitchFamily="18" charset="0"/>
                <a:cs typeface="Times New Roman" panose="02020603050405020304" pitchFamily="18" charset="0"/>
                <a:hlinkClick r:id="rId3"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B</a:t>
            </a:r>
            <a:endParaRPr kumimoji="1" lang="ja-JP" altLang="en-US" sz="28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43083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A</a:t>
            </a:r>
            <a:r>
              <a:rPr kumimoji="1" lang="ja-JP" altLang="en-US" sz="2800" b="1" dirty="0" smtClean="0">
                <a:latin typeface="Times New Roman" panose="02020603050405020304" pitchFamily="18" charset="0"/>
                <a:cs typeface="Times New Roman" panose="02020603050405020304" pitchFamily="18" charset="0"/>
                <a:hlinkClick r:id="rId4"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B</a:t>
            </a:r>
            <a:r>
              <a:rPr kumimoji="1" lang="ja-JP" altLang="en-US" sz="2800" b="1" dirty="0" smtClean="0">
                <a:latin typeface="Times New Roman" panose="02020603050405020304" pitchFamily="18" charset="0"/>
                <a:cs typeface="Times New Roman" panose="02020603050405020304" pitchFamily="18" charset="0"/>
                <a:hlinkClick r:id="rId4"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C</a:t>
            </a:r>
            <a:endParaRPr kumimoji="1" lang="ja-JP" altLang="en-US" sz="28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38100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5" action="ppaction://hlinksldjump"/>
              </a:rPr>
              <a:t>B</a:t>
            </a:r>
            <a:r>
              <a:rPr kumimoji="1" lang="ja-JP" altLang="en-US" sz="2800" b="1" dirty="0" smtClean="0">
                <a:latin typeface="Times New Roman" panose="02020603050405020304" pitchFamily="18" charset="0"/>
                <a:cs typeface="Times New Roman" panose="02020603050405020304" pitchFamily="18" charset="0"/>
                <a:hlinkClick r:id="rId5"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5" action="ppaction://hlinksldjump"/>
              </a:rPr>
              <a:t>C</a:t>
            </a:r>
            <a:r>
              <a:rPr kumimoji="1" lang="ja-JP" altLang="en-US" sz="2800" b="1" dirty="0" smtClean="0">
                <a:latin typeface="Times New Roman" panose="02020603050405020304" pitchFamily="18" charset="0"/>
                <a:cs typeface="Times New Roman" panose="02020603050405020304" pitchFamily="18" charset="0"/>
                <a:hlinkClick r:id="rId5"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5" action="ppaction://hlinksldjump"/>
              </a:rPr>
              <a:t>A</a:t>
            </a:r>
            <a:endParaRPr kumimoji="1" lang="ja-JP" altLang="en-US" sz="2800" b="1"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431744" y="5099212"/>
            <a:ext cx="2546060" cy="461665"/>
          </a:xfrm>
          <a:prstGeom prst="rect">
            <a:avLst/>
          </a:prstGeom>
          <a:noFill/>
        </p:spPr>
        <p:txBody>
          <a:bodyPr wrap="square" rtlCol="0">
            <a:spAutoFit/>
          </a:bodyPr>
          <a:lstStyle/>
          <a:p>
            <a:pPr algn="ctr"/>
            <a:r>
              <a:rPr kumimoji="1" lang="ja-JP" altLang="en-US" sz="2400" b="1" dirty="0" smtClean="0">
                <a:latin typeface="+mn-ea"/>
                <a:cs typeface="Times New Roman" panose="02020603050405020304" pitchFamily="18" charset="0"/>
                <a:hlinkClick r:id="rId3" action="ppaction://hlinksldjump"/>
              </a:rPr>
              <a:t>債権譲渡抗弁型</a:t>
            </a:r>
            <a:endParaRPr kumimoji="1" lang="ja-JP" altLang="en-US" sz="2400" b="1" dirty="0">
              <a:latin typeface="+mn-ea"/>
              <a:cs typeface="Times New Roman" panose="02020603050405020304" pitchFamily="18" charset="0"/>
            </a:endParaRPr>
          </a:p>
        </p:txBody>
      </p:sp>
      <p:sp>
        <p:nvSpPr>
          <p:cNvPr id="35" name="テキスト ボックス 34"/>
          <p:cNvSpPr txBox="1"/>
          <p:nvPr/>
        </p:nvSpPr>
        <p:spPr>
          <a:xfrm>
            <a:off x="338191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hlinkClick r:id="rId4" action="ppaction://hlinksldjump"/>
              </a:rPr>
              <a:t>保証人相殺型</a:t>
            </a:r>
            <a:endParaRPr kumimoji="1" lang="ja-JP" altLang="en-US" sz="2400" b="1" dirty="0">
              <a:latin typeface="+mj-ea"/>
              <a:ea typeface="+mj-ea"/>
              <a:cs typeface="Times New Roman" panose="02020603050405020304" pitchFamily="18" charset="0"/>
            </a:endParaRPr>
          </a:p>
        </p:txBody>
      </p:sp>
      <p:sp>
        <p:nvSpPr>
          <p:cNvPr id="36" name="テキスト ボックス 35"/>
          <p:cNvSpPr txBox="1"/>
          <p:nvPr/>
        </p:nvSpPr>
        <p:spPr>
          <a:xfrm>
            <a:off x="633208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hlinkClick r:id="rId5" action="ppaction://hlinksldjump"/>
              </a:rPr>
              <a:t>錯誤弁済相殺型</a:t>
            </a:r>
            <a:endParaRPr kumimoji="1" lang="ja-JP" altLang="en-US" sz="2400" b="1" dirty="0">
              <a:latin typeface="+mj-ea"/>
              <a:ea typeface="+mj-ea"/>
              <a:cs typeface="Times New Roman" panose="02020603050405020304" pitchFamily="18" charset="0"/>
            </a:endParaRPr>
          </a:p>
        </p:txBody>
      </p:sp>
      <p:sp>
        <p:nvSpPr>
          <p:cNvPr id="37" name="テキスト ボックス 36"/>
          <p:cNvSpPr txBox="1"/>
          <p:nvPr/>
        </p:nvSpPr>
        <p:spPr>
          <a:xfrm>
            <a:off x="431358" y="5508834"/>
            <a:ext cx="2546060" cy="707886"/>
          </a:xfrm>
          <a:prstGeom prst="rect">
            <a:avLst/>
          </a:prstGeom>
          <a:noFill/>
        </p:spPr>
        <p:txBody>
          <a:bodyPr wrap="square" rtlCol="0">
            <a:spAutoFit/>
          </a:bodyPr>
          <a:lstStyle/>
          <a:p>
            <a:pPr algn="ctr"/>
            <a:r>
              <a:rPr kumimoji="1" lang="ja-JP" altLang="en-US" sz="2000" b="1" dirty="0" smtClean="0">
                <a:latin typeface="+mn-ea"/>
                <a:cs typeface="Times New Roman" panose="02020603050405020304" pitchFamily="18" charset="0"/>
              </a:rPr>
              <a:t>民法</a:t>
            </a:r>
            <a:r>
              <a:rPr kumimoji="1" lang="en-US" altLang="ja-JP" sz="2000" b="1" dirty="0" smtClean="0">
                <a:latin typeface="+mn-ea"/>
                <a:cs typeface="Times New Roman" panose="02020603050405020304" pitchFamily="18" charset="0"/>
              </a:rPr>
              <a:t>468</a:t>
            </a:r>
            <a:r>
              <a:rPr kumimoji="1" lang="ja-JP" altLang="en-US" sz="2000" b="1" dirty="0" smtClean="0">
                <a:latin typeface="+mn-ea"/>
                <a:cs typeface="Times New Roman" panose="02020603050405020304" pitchFamily="18" charset="0"/>
              </a:rPr>
              <a:t>条</a:t>
            </a:r>
            <a:r>
              <a:rPr kumimoji="1" lang="en-US" altLang="ja-JP" sz="2000" b="1" dirty="0" smtClean="0">
                <a:latin typeface="+mn-ea"/>
                <a:cs typeface="Times New Roman" panose="02020603050405020304" pitchFamily="18" charset="0"/>
              </a:rPr>
              <a:t>2</a:t>
            </a:r>
            <a:r>
              <a:rPr kumimoji="1" lang="ja-JP" altLang="en-US" sz="2000" b="1" dirty="0" smtClean="0">
                <a:latin typeface="+mn-ea"/>
                <a:cs typeface="Times New Roman" panose="02020603050405020304" pitchFamily="18" charset="0"/>
              </a:rPr>
              <a:t>項</a:t>
            </a:r>
            <a:endParaRPr kumimoji="1" lang="en-US" altLang="ja-JP" sz="2000" b="1" dirty="0" smtClean="0">
              <a:latin typeface="+mn-ea"/>
              <a:cs typeface="Times New Roman" panose="02020603050405020304" pitchFamily="18" charset="0"/>
            </a:endParaRPr>
          </a:p>
          <a:p>
            <a:pPr algn="ctr"/>
            <a:r>
              <a:rPr lang="ja-JP" altLang="en-US" sz="2000" b="1" dirty="0">
                <a:latin typeface="+mn-ea"/>
                <a:cs typeface="Times New Roman" panose="02020603050405020304" pitchFamily="18" charset="0"/>
              </a:rPr>
              <a:t>改正案</a:t>
            </a:r>
            <a:r>
              <a:rPr lang="en-US" altLang="ja-JP" sz="2000" b="1" dirty="0">
                <a:latin typeface="+mn-ea"/>
                <a:cs typeface="Times New Roman" panose="02020603050405020304" pitchFamily="18" charset="0"/>
              </a:rPr>
              <a:t>469</a:t>
            </a:r>
            <a:r>
              <a:rPr lang="ja-JP" altLang="en-US" sz="2000" b="1" dirty="0" smtClean="0">
                <a:latin typeface="+mn-ea"/>
                <a:cs typeface="Times New Roman" panose="02020603050405020304" pitchFamily="18" charset="0"/>
              </a:rPr>
              <a:t>条</a:t>
            </a:r>
            <a:endParaRPr lang="ja-JP" altLang="en-US" sz="2000" b="1" dirty="0">
              <a:latin typeface="+mn-ea"/>
              <a:cs typeface="Times New Roman" panose="02020603050405020304" pitchFamily="18" charset="0"/>
            </a:endParaRPr>
          </a:p>
        </p:txBody>
      </p:sp>
      <p:sp>
        <p:nvSpPr>
          <p:cNvPr id="38" name="テキスト ボックス 37"/>
          <p:cNvSpPr txBox="1"/>
          <p:nvPr/>
        </p:nvSpPr>
        <p:spPr>
          <a:xfrm>
            <a:off x="3381528" y="5508834"/>
            <a:ext cx="2546060" cy="707886"/>
          </a:xfrm>
          <a:prstGeom prst="rect">
            <a:avLst/>
          </a:prstGeom>
          <a:noFill/>
        </p:spPr>
        <p:txBody>
          <a:bodyPr wrap="square" rtlCol="0">
            <a:spAutoFit/>
          </a:bodyPr>
          <a:lstStyle/>
          <a:p>
            <a:pPr algn="ctr"/>
            <a:r>
              <a:rPr lang="ja-JP" altLang="en-US" sz="2000" b="1" dirty="0">
                <a:latin typeface="+mj-ea"/>
                <a:cs typeface="Times New Roman" panose="02020603050405020304" pitchFamily="18" charset="0"/>
              </a:rPr>
              <a:t>民法</a:t>
            </a:r>
            <a:r>
              <a:rPr lang="en-US" altLang="ja-JP" sz="2000" b="1" dirty="0">
                <a:latin typeface="+mj-ea"/>
                <a:cs typeface="Times New Roman" panose="02020603050405020304" pitchFamily="18" charset="0"/>
              </a:rPr>
              <a:t>436</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1</a:t>
            </a:r>
            <a:r>
              <a:rPr lang="ja-JP" altLang="en-US" sz="2000" b="1" dirty="0">
                <a:latin typeface="+mj-ea"/>
                <a:cs typeface="Times New Roman" panose="02020603050405020304" pitchFamily="18" charset="0"/>
              </a:rPr>
              <a:t>項</a:t>
            </a:r>
          </a:p>
          <a:p>
            <a:pPr algn="ctr"/>
            <a:r>
              <a:rPr kumimoji="1" lang="ja-JP" altLang="en-US" sz="2000" b="1" dirty="0" smtClean="0">
                <a:latin typeface="+mj-ea"/>
                <a:ea typeface="+mj-ea"/>
                <a:cs typeface="Times New Roman" panose="02020603050405020304" pitchFamily="18" charset="0"/>
              </a:rPr>
              <a:t>民法</a:t>
            </a:r>
            <a:r>
              <a:rPr lang="en-US" altLang="ja-JP" sz="2000" b="1" dirty="0">
                <a:latin typeface="+mj-ea"/>
                <a:cs typeface="Times New Roman" panose="02020603050405020304" pitchFamily="18" charset="0"/>
              </a:rPr>
              <a:t>457</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2</a:t>
            </a:r>
            <a:r>
              <a:rPr lang="ja-JP" altLang="en-US" sz="2000" b="1" dirty="0" smtClean="0">
                <a:latin typeface="+mj-ea"/>
                <a:cs typeface="Times New Roman" panose="02020603050405020304" pitchFamily="18" charset="0"/>
              </a:rPr>
              <a:t>項（解釈）</a:t>
            </a:r>
            <a:endParaRPr lang="en-US" altLang="ja-JP" sz="2000" b="1" dirty="0">
              <a:latin typeface="+mj-ea"/>
              <a:cs typeface="Times New Roman" panose="02020603050405020304" pitchFamily="18" charset="0"/>
            </a:endParaRPr>
          </a:p>
        </p:txBody>
      </p:sp>
      <p:sp>
        <p:nvSpPr>
          <p:cNvPr id="39" name="テキスト ボックス 38"/>
          <p:cNvSpPr txBox="1"/>
          <p:nvPr/>
        </p:nvSpPr>
        <p:spPr>
          <a:xfrm>
            <a:off x="6331698" y="5508834"/>
            <a:ext cx="2546060" cy="707886"/>
          </a:xfrm>
          <a:prstGeom prst="rect">
            <a:avLst/>
          </a:prstGeom>
          <a:noFill/>
        </p:spPr>
        <p:txBody>
          <a:bodyPr wrap="square" rtlCol="0">
            <a:spAutoFit/>
          </a:bodyPr>
          <a:lstStyle/>
          <a:p>
            <a:pPr algn="ctr"/>
            <a:r>
              <a:rPr lang="ja-JP" altLang="en-US" sz="2000" b="1" dirty="0">
                <a:latin typeface="+mj-ea"/>
                <a:cs typeface="Times New Roman" panose="02020603050405020304" pitchFamily="18" charset="0"/>
              </a:rPr>
              <a:t>民法</a:t>
            </a:r>
            <a:r>
              <a:rPr lang="en-US" altLang="ja-JP" sz="2000" b="1" dirty="0">
                <a:latin typeface="+mj-ea"/>
                <a:cs typeface="Times New Roman" panose="02020603050405020304" pitchFamily="18" charset="0"/>
              </a:rPr>
              <a:t>457</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2</a:t>
            </a:r>
            <a:r>
              <a:rPr lang="ja-JP" altLang="en-US" sz="2000" b="1" dirty="0">
                <a:latin typeface="+mj-ea"/>
                <a:cs typeface="Times New Roman" panose="02020603050405020304" pitchFamily="18" charset="0"/>
              </a:rPr>
              <a:t>項</a:t>
            </a:r>
            <a:endParaRPr lang="en-US" altLang="ja-JP" sz="2000" b="1" dirty="0">
              <a:latin typeface="+mj-ea"/>
              <a:cs typeface="Times New Roman" panose="02020603050405020304" pitchFamily="18" charset="0"/>
            </a:endParaRPr>
          </a:p>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479</a:t>
            </a:r>
            <a:r>
              <a:rPr kumimoji="1" lang="ja-JP" altLang="en-US" sz="2000" b="1" dirty="0" smtClean="0">
                <a:latin typeface="+mj-ea"/>
                <a:ea typeface="+mj-ea"/>
                <a:cs typeface="Times New Roman" panose="02020603050405020304" pitchFamily="18" charset="0"/>
              </a:rPr>
              <a:t>条</a:t>
            </a:r>
            <a:endParaRPr kumimoji="1" lang="ja-JP" altLang="en-US" sz="2000" b="1"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1687983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マルチラテラル・ネッティング</a:t>
            </a: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多数当事者間相殺</a:t>
            </a:r>
            <a:endParaRPr kumimoji="1" lang="en-US" altLang="ja-JP" dirty="0" smtClean="0"/>
          </a:p>
          <a:p>
            <a:r>
              <a:rPr lang="en-US" altLang="ja-JP" dirty="0" smtClean="0"/>
              <a:t>CCP</a:t>
            </a:r>
            <a:r>
              <a:rPr lang="ja-JP" altLang="en-US" dirty="0" smtClean="0"/>
              <a:t>（</a:t>
            </a:r>
            <a:r>
              <a:rPr lang="en-US" altLang="ja-JP" dirty="0" smtClean="0"/>
              <a:t>Central Counter Party</a:t>
            </a:r>
            <a:r>
              <a:rPr lang="ja-JP" altLang="en-US" dirty="0" smtClean="0"/>
              <a:t>）</a:t>
            </a:r>
            <a:endParaRPr lang="en-US" altLang="ja-JP" dirty="0" smtClean="0"/>
          </a:p>
          <a:p>
            <a:r>
              <a:rPr kumimoji="1" lang="ja-JP" altLang="en-US" dirty="0" smtClean="0"/>
              <a:t>全銀ネッティング</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671552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円/楕円 36"/>
          <p:cNvSpPr/>
          <p:nvPr/>
        </p:nvSpPr>
        <p:spPr>
          <a:xfrm>
            <a:off x="251520" y="344587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1878522" y="4429323"/>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4"/>
          <p:cNvSpPr/>
          <p:nvPr/>
        </p:nvSpPr>
        <p:spPr>
          <a:xfrm>
            <a:off x="2952085" y="354319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円/楕円 33"/>
          <p:cNvSpPr/>
          <p:nvPr/>
        </p:nvSpPr>
        <p:spPr>
          <a:xfrm>
            <a:off x="1878522" y="1628800"/>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タイトル 6"/>
          <p:cNvSpPr>
            <a:spLocks noGrp="1"/>
          </p:cNvSpPr>
          <p:nvPr>
            <p:ph type="title"/>
          </p:nvPr>
        </p:nvSpPr>
        <p:spPr/>
        <p:txBody>
          <a:bodyPr>
            <a:normAutofit fontScale="90000"/>
          </a:bodyPr>
          <a:lstStyle/>
          <a:p>
            <a:r>
              <a:rPr lang="ja-JP" altLang="en-US" dirty="0" smtClean="0"/>
              <a:t>多数当事者間相殺（</a:t>
            </a:r>
            <a:r>
              <a:rPr lang="en-US" altLang="ja-JP" dirty="0" smtClean="0"/>
              <a:t>1/6</a:t>
            </a:r>
            <a:r>
              <a:rPr lang="ja-JP" altLang="en-US" dirty="0" smtClean="0"/>
              <a:t>）</a:t>
            </a:r>
            <a:r>
              <a:rPr lang="en-US" altLang="ja-JP" dirty="0" smtClean="0"/>
              <a:t/>
            </a:r>
            <a:br>
              <a:rPr lang="en-US" altLang="ja-JP" dirty="0" smtClean="0"/>
            </a:br>
            <a:r>
              <a:rPr lang="en-US" altLang="ja-JP" sz="3600" dirty="0" smtClean="0">
                <a:latin typeface="Times New Roman" panose="02020603050405020304" pitchFamily="18" charset="0"/>
                <a:cs typeface="Times New Roman" panose="02020603050405020304" pitchFamily="18" charset="0"/>
              </a:rPr>
              <a:t>CCP</a:t>
            </a:r>
            <a:r>
              <a:rPr lang="ja-JP" altLang="en-US" sz="3600" dirty="0" smtClean="0"/>
              <a:t>を積極的に利用する方法（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16</a:t>
            </a:fld>
            <a:endParaRPr kumimoji="1" lang="ja-JP" altLang="en-US" dirty="0"/>
          </a:p>
        </p:txBody>
      </p:sp>
      <p:sp>
        <p:nvSpPr>
          <p:cNvPr id="22" name="下矢印 21"/>
          <p:cNvSpPr/>
          <p:nvPr/>
        </p:nvSpPr>
        <p:spPr>
          <a:xfrm>
            <a:off x="893079" y="2449106"/>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816116"/>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810828"/>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422925"/>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906305"/>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57151"/>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97185"/>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8508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38" name="上矢印 37"/>
          <p:cNvSpPr/>
          <p:nvPr/>
        </p:nvSpPr>
        <p:spPr>
          <a:xfrm rot="3048686">
            <a:off x="5664934" y="4084724"/>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9" name="左矢印 38"/>
          <p:cNvSpPr/>
          <p:nvPr/>
        </p:nvSpPr>
        <p:spPr>
          <a:xfrm rot="19208528">
            <a:off x="5581619" y="4488986"/>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0" name="左矢印 39"/>
          <p:cNvSpPr/>
          <p:nvPr/>
        </p:nvSpPr>
        <p:spPr>
          <a:xfrm rot="2359646">
            <a:off x="6678695" y="4619114"/>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1" name="右矢印 40"/>
          <p:cNvSpPr/>
          <p:nvPr/>
        </p:nvSpPr>
        <p:spPr>
          <a:xfrm rot="2267703">
            <a:off x="6999742" y="4336349"/>
            <a:ext cx="1322587"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2" name="下矢印 41"/>
          <p:cNvSpPr/>
          <p:nvPr/>
        </p:nvSpPr>
        <p:spPr>
          <a:xfrm rot="2980877">
            <a:off x="7615560" y="2477940"/>
            <a:ext cx="533095" cy="14075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3" name="右矢印 42"/>
          <p:cNvSpPr/>
          <p:nvPr/>
        </p:nvSpPr>
        <p:spPr>
          <a:xfrm rot="19128540">
            <a:off x="6784853" y="2824856"/>
            <a:ext cx="1412414"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4" name="右矢印 43"/>
          <p:cNvSpPr/>
          <p:nvPr/>
        </p:nvSpPr>
        <p:spPr>
          <a:xfrm rot="2414727">
            <a:off x="5547279" y="2788146"/>
            <a:ext cx="1215185"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5" name="上矢印 44"/>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46" name="左矢印 45"/>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7" name="下矢印 46"/>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8" name="右矢印 47"/>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9" name="円/楕円 48"/>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50" name="円/楕円 49"/>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51" name="円/楕円 50"/>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52" name="円/楕円 51"/>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53" name="円/楕円 52"/>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54" name="上矢印 53"/>
          <p:cNvSpPr/>
          <p:nvPr/>
        </p:nvSpPr>
        <p:spPr>
          <a:xfrm rot="18792269">
            <a:off x="5603138" y="2713786"/>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5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500"/>
                                        <p:tgtEl>
                                          <p:spTgt spid="2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up)">
                                      <p:cBhvr>
                                        <p:cTn id="39" dur="500"/>
                                        <p:tgtEl>
                                          <p:spTgt spid="33"/>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up)">
                                      <p:cBhvr>
                                        <p:cTn id="43" dur="500"/>
                                        <p:tgtEl>
                                          <p:spTgt spid="2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up)">
                                      <p:cBhvr>
                                        <p:cTn id="47" dur="500"/>
                                        <p:tgtEl>
                                          <p:spTgt spid="23"/>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up)">
                                      <p:cBhvr>
                                        <p:cTn id="56" dur="500"/>
                                        <p:tgtEl>
                                          <p:spTgt spid="34"/>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up)">
                                      <p:cBhvr>
                                        <p:cTn id="60" dur="500"/>
                                        <p:tgtEl>
                                          <p:spTgt spid="35"/>
                                        </p:tgtEl>
                                      </p:cBhvr>
                                    </p:animEffect>
                                  </p:childTnLst>
                                </p:cTn>
                              </p:par>
                            </p:childTnLst>
                          </p:cTn>
                        </p:par>
                        <p:par>
                          <p:cTn id="61" fill="hold">
                            <p:stCondLst>
                              <p:cond delay="1000"/>
                            </p:stCondLst>
                            <p:childTnLst>
                              <p:par>
                                <p:cTn id="62" presetID="22" presetClass="entr" presetSubtype="1"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up)">
                                      <p:cBhvr>
                                        <p:cTn id="64" dur="500"/>
                                        <p:tgtEl>
                                          <p:spTgt spid="36"/>
                                        </p:tgtEl>
                                      </p:cBhvr>
                                    </p:animEffect>
                                  </p:childTnLst>
                                </p:cTn>
                              </p:par>
                            </p:childTnLst>
                          </p:cTn>
                        </p:par>
                        <p:par>
                          <p:cTn id="65" fill="hold">
                            <p:stCondLst>
                              <p:cond delay="1500"/>
                            </p:stCondLst>
                            <p:childTnLst>
                              <p:par>
                                <p:cTn id="66" presetID="22" presetClass="entr" presetSubtype="1" fill="hold" grpId="0"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up)">
                                      <p:cBhvr>
                                        <p:cTn id="68" dur="500"/>
                                        <p:tgtEl>
                                          <p:spTgt spid="3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fade">
                                      <p:cBhvr>
                                        <p:cTn id="79" dur="500"/>
                                        <p:tgtEl>
                                          <p:spTgt spid="5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500"/>
                                        <p:tgtEl>
                                          <p:spTgt spid="4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32"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circle(out)">
                                      <p:cBhvr>
                                        <p:cTn id="99" dur="1250"/>
                                        <p:tgtEl>
                                          <p:spTgt spid="53"/>
                                        </p:tgtEl>
                                      </p:cBhvr>
                                    </p:animEffect>
                                  </p:childTnLst>
                                </p:cTn>
                              </p:par>
                            </p:childTnLst>
                          </p:cTn>
                        </p:par>
                        <p:par>
                          <p:cTn id="100" fill="hold">
                            <p:stCondLst>
                              <p:cond delay="125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par>
                          <p:cTn id="104" fill="hold">
                            <p:stCondLst>
                              <p:cond delay="1750"/>
                            </p:stCondLst>
                            <p:childTnLst>
                              <p:par>
                                <p:cTn id="105" presetID="22" presetClass="entr" presetSubtype="8" fill="hold" grpId="0" nodeType="after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left)">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up)">
                                      <p:cBhvr>
                                        <p:cTn id="112" dur="500"/>
                                        <p:tgtEl>
                                          <p:spTgt spid="42"/>
                                        </p:tgtEl>
                                      </p:cBhvr>
                                    </p:animEffect>
                                  </p:childTnLst>
                                </p:cTn>
                              </p:par>
                            </p:childTnLst>
                          </p:cTn>
                        </p:par>
                        <p:par>
                          <p:cTn id="113" fill="hold">
                            <p:stCondLst>
                              <p:cond delay="500"/>
                            </p:stCondLst>
                            <p:childTnLst>
                              <p:par>
                                <p:cTn id="114" presetID="22" presetClass="entr" presetSubtype="1"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wipe(up)">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wipe(right)">
                                      <p:cBhvr>
                                        <p:cTn id="121" dur="500"/>
                                        <p:tgtEl>
                                          <p:spTgt spid="40"/>
                                        </p:tgtEl>
                                      </p:cBhvr>
                                    </p:animEffect>
                                  </p:childTnLst>
                                </p:cTn>
                              </p:par>
                            </p:childTnLst>
                          </p:cTn>
                        </p:par>
                        <p:par>
                          <p:cTn id="122" fill="hold">
                            <p:stCondLst>
                              <p:cond delay="500"/>
                            </p:stCondLst>
                            <p:childTnLst>
                              <p:par>
                                <p:cTn id="123" presetID="22" presetClass="entr" presetSubtype="2" fill="hold" grpId="0" nodeType="after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wipe(right)">
                                      <p:cBhvr>
                                        <p:cTn id="125" dur="500"/>
                                        <p:tgtEl>
                                          <p:spTgt spid="39"/>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38"/>
                                        </p:tgtEl>
                                        <p:attrNameLst>
                                          <p:attrName>style.visibility</p:attrName>
                                        </p:attrNameLst>
                                      </p:cBhvr>
                                      <p:to>
                                        <p:strVal val="visible"/>
                                      </p:to>
                                    </p:set>
                                    <p:animEffect transition="in" filter="wipe(down)">
                                      <p:cBhvr>
                                        <p:cTn id="130" dur="500"/>
                                        <p:tgtEl>
                                          <p:spTgt spid="38"/>
                                        </p:tgtEl>
                                      </p:cBhvr>
                                    </p:animEffect>
                                  </p:childTnLst>
                                </p:cTn>
                              </p:par>
                            </p:childTnLst>
                          </p:cTn>
                        </p:par>
                        <p:par>
                          <p:cTn id="131" fill="hold">
                            <p:stCondLst>
                              <p:cond delay="500"/>
                            </p:stCondLst>
                            <p:childTnLst>
                              <p:par>
                                <p:cTn id="132" presetID="22" presetClass="entr" presetSubtype="4"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wipe(down)">
                                      <p:cBhvr>
                                        <p:cTn id="1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4"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円/楕円 41"/>
          <p:cNvSpPr/>
          <p:nvPr/>
        </p:nvSpPr>
        <p:spPr>
          <a:xfrm rot="2187221">
            <a:off x="2687224" y="4247752"/>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rot="18967684">
            <a:off x="1259382" y="4209851"/>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rot="19159956">
            <a:off x="2885960" y="2685195"/>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rot="2187221">
            <a:off x="1196627" y="2711510"/>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矢印 21"/>
          <p:cNvSpPr/>
          <p:nvPr/>
        </p:nvSpPr>
        <p:spPr>
          <a:xfrm rot="18792269">
            <a:off x="1068220" y="2693291"/>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9" name="上矢印 38"/>
          <p:cNvSpPr/>
          <p:nvPr/>
        </p:nvSpPr>
        <p:spPr>
          <a:xfrm rot="18792269">
            <a:off x="5779276" y="2575192"/>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lang="ja-JP" altLang="en-US" dirty="0"/>
              <a:t>多数当事者間相殺</a:t>
            </a:r>
            <a:r>
              <a:rPr lang="ja-JP" altLang="en-US" dirty="0" smtClean="0"/>
              <a:t>（</a:t>
            </a:r>
            <a:r>
              <a:rPr lang="en-US" altLang="ja-JP" dirty="0" smtClean="0"/>
              <a:t>2/6</a:t>
            </a:r>
            <a:r>
              <a:rPr lang="ja-JP" altLang="en-US" dirty="0" smtClean="0"/>
              <a:t>）</a:t>
            </a:r>
            <a:r>
              <a:rPr lang="en-US" altLang="ja-JP" dirty="0"/>
              <a:t/>
            </a:r>
            <a:br>
              <a:rPr lang="en-US" altLang="ja-JP" dirty="0"/>
            </a:br>
            <a:r>
              <a:rPr lang="en-US" altLang="ja-JP" sz="3600" dirty="0">
                <a:latin typeface="Times New Roman" panose="02020603050405020304" pitchFamily="18" charset="0"/>
                <a:cs typeface="Times New Roman" panose="02020603050405020304" pitchFamily="18" charset="0"/>
              </a:rPr>
              <a:t>CCP</a:t>
            </a:r>
            <a:r>
              <a:rPr lang="ja-JP" altLang="en-US" sz="3600" dirty="0"/>
              <a:t>を積極的に利用する方法</a:t>
            </a:r>
            <a:r>
              <a:rPr lang="ja-JP" altLang="en-US" sz="3600" dirty="0" smtClean="0"/>
              <a:t>（</a:t>
            </a:r>
            <a:r>
              <a:rPr lang="en-US" altLang="ja-JP" sz="3600" dirty="0" smtClean="0"/>
              <a:t>2/2</a:t>
            </a:r>
            <a:r>
              <a:rPr lang="ja-JP" altLang="en-US" sz="3600" dirty="0" smtClean="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6" name="上矢印 5"/>
          <p:cNvSpPr/>
          <p:nvPr/>
        </p:nvSpPr>
        <p:spPr>
          <a:xfrm rot="3048686">
            <a:off x="1130016" y="4064229"/>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7" name="左矢印 6"/>
          <p:cNvSpPr/>
          <p:nvPr/>
        </p:nvSpPr>
        <p:spPr>
          <a:xfrm rot="19208528">
            <a:off x="1046701" y="4468491"/>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8" name="左矢印 7"/>
          <p:cNvSpPr/>
          <p:nvPr/>
        </p:nvSpPr>
        <p:spPr>
          <a:xfrm rot="2359646">
            <a:off x="2143777" y="4598619"/>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9" name="右矢印 8"/>
          <p:cNvSpPr/>
          <p:nvPr/>
        </p:nvSpPr>
        <p:spPr>
          <a:xfrm rot="2267703">
            <a:off x="2464824" y="4315854"/>
            <a:ext cx="1322587"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0" name="下矢印 9"/>
          <p:cNvSpPr/>
          <p:nvPr/>
        </p:nvSpPr>
        <p:spPr>
          <a:xfrm rot="2980877">
            <a:off x="3080642" y="2457445"/>
            <a:ext cx="533095" cy="14075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1" name="右矢印 10"/>
          <p:cNvSpPr/>
          <p:nvPr/>
        </p:nvSpPr>
        <p:spPr>
          <a:xfrm rot="19128540">
            <a:off x="2249935" y="2804361"/>
            <a:ext cx="1412414"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2" name="右矢印 11"/>
          <p:cNvSpPr/>
          <p:nvPr/>
        </p:nvSpPr>
        <p:spPr>
          <a:xfrm rot="2414727">
            <a:off x="1012361" y="2767651"/>
            <a:ext cx="1215185"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3" name="上矢印 12"/>
          <p:cNvSpPr/>
          <p:nvPr/>
        </p:nvSpPr>
        <p:spPr>
          <a:xfrm>
            <a:off x="512978" y="288293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4" name="左矢印 13"/>
          <p:cNvSpPr/>
          <p:nvPr/>
        </p:nvSpPr>
        <p:spPr>
          <a:xfrm>
            <a:off x="1234629" y="509818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5" name="下矢印 14"/>
          <p:cNvSpPr/>
          <p:nvPr/>
        </p:nvSpPr>
        <p:spPr>
          <a:xfrm>
            <a:off x="3614121" y="2409804"/>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6" name="右矢印 15"/>
          <p:cNvSpPr/>
          <p:nvPr/>
        </p:nvSpPr>
        <p:spPr>
          <a:xfrm>
            <a:off x="818613" y="2159185"/>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7" name="円/楕円 16"/>
          <p:cNvSpPr/>
          <p:nvPr/>
        </p:nvSpPr>
        <p:spPr>
          <a:xfrm>
            <a:off x="327125" y="1968533"/>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18" name="円/楕円 17"/>
          <p:cNvSpPr/>
          <p:nvPr/>
        </p:nvSpPr>
        <p:spPr>
          <a:xfrm>
            <a:off x="3423469" y="1968533"/>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19" name="円/楕円 18"/>
          <p:cNvSpPr/>
          <p:nvPr/>
        </p:nvSpPr>
        <p:spPr>
          <a:xfrm>
            <a:off x="3423469" y="4903424"/>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20" name="円/楕円 19"/>
          <p:cNvSpPr/>
          <p:nvPr/>
        </p:nvSpPr>
        <p:spPr>
          <a:xfrm>
            <a:off x="327125" y="4903424"/>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21" name="円/楕円 20"/>
          <p:cNvSpPr/>
          <p:nvPr/>
        </p:nvSpPr>
        <p:spPr>
          <a:xfrm>
            <a:off x="1660710" y="3408505"/>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23" name="上矢印 22"/>
          <p:cNvSpPr/>
          <p:nvPr/>
        </p:nvSpPr>
        <p:spPr>
          <a:xfrm rot="3048686">
            <a:off x="5726598" y="4174891"/>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rot="2359646">
            <a:off x="7143458" y="4483557"/>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8" name="右矢印 27"/>
          <p:cNvSpPr/>
          <p:nvPr/>
        </p:nvSpPr>
        <p:spPr>
          <a:xfrm rot="19128540">
            <a:off x="6906530" y="2968337"/>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0" name="上矢印 29"/>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1" name="左矢印 30"/>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32" name="下矢印 31"/>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3" name="右矢印 32"/>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34" name="円/楕円 33"/>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35" name="円/楕円 34"/>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36" name="円/楕円 35"/>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37" name="円/楕円 36"/>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38" name="円/楕円 37"/>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2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1"/>
                                        </p:tgtEl>
                                        <p:attrNameLst>
                                          <p:attrName>style.visibility</p:attrName>
                                        </p:attrNameLst>
                                      </p:cBhvr>
                                      <p:to>
                                        <p:strVal val="visible"/>
                                      </p:to>
                                    </p:set>
                                    <p:animEffect transition="in" filter="wipe(down)">
                                      <p:cBhvr>
                                        <p:cTn id="11" dur="500"/>
                                        <p:tgtEl>
                                          <p:spTgt spid="41"/>
                                        </p:tgtEl>
                                      </p:cBhvr>
                                    </p:animEffect>
                                  </p:childTnLst>
                                </p:cTn>
                              </p:par>
                            </p:childTnLst>
                          </p:cTn>
                        </p:par>
                        <p:par>
                          <p:cTn id="12" fill="hold">
                            <p:stCondLst>
                              <p:cond delay="1250"/>
                            </p:stCondLst>
                            <p:childTnLst>
                              <p:par>
                                <p:cTn id="13" presetID="22" presetClass="entr" presetSubtype="4" fill="hold" grpId="0" nodeType="afterEffect">
                                  <p:stCondLst>
                                    <p:cond delay="250"/>
                                  </p:stCondLst>
                                  <p:childTnLst>
                                    <p:set>
                                      <p:cBhvr>
                                        <p:cTn id="14" dur="1" fill="hold">
                                          <p:stCondLst>
                                            <p:cond delay="0"/>
                                          </p:stCondLst>
                                        </p:cTn>
                                        <p:tgtEl>
                                          <p:spTgt spid="42"/>
                                        </p:tgtEl>
                                        <p:attrNameLst>
                                          <p:attrName>style.visibility</p:attrName>
                                        </p:attrNameLst>
                                      </p:cBhvr>
                                      <p:to>
                                        <p:strVal val="visible"/>
                                      </p:to>
                                    </p:set>
                                    <p:animEffect transition="in" filter="wipe(down)">
                                      <p:cBhvr>
                                        <p:cTn id="15" dur="500"/>
                                        <p:tgtEl>
                                          <p:spTgt spid="42"/>
                                        </p:tgtEl>
                                      </p:cBhvr>
                                    </p:animEffect>
                                  </p:childTnLst>
                                </p:cTn>
                              </p:par>
                            </p:childTnLst>
                          </p:cTn>
                        </p:par>
                        <p:par>
                          <p:cTn id="16" fill="hold">
                            <p:stCondLst>
                              <p:cond delay="2000"/>
                            </p:stCondLst>
                            <p:childTnLst>
                              <p:par>
                                <p:cTn id="17" presetID="22" presetClass="entr" presetSubtype="4" fill="hold" grpId="0" nodeType="afterEffect">
                                  <p:stCondLst>
                                    <p:cond delay="25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down)">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down)">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down)">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down)">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1" grpId="0" animBg="1"/>
      <p:bldP spid="40" grpId="0" animBg="1"/>
      <p:bldP spid="39" grpId="0" animBg="1"/>
      <p:bldP spid="23" grpId="0" animBg="1"/>
      <p:bldP spid="25"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円/楕円 36"/>
          <p:cNvSpPr/>
          <p:nvPr/>
        </p:nvSpPr>
        <p:spPr>
          <a:xfrm>
            <a:off x="41427" y="344587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1878522" y="4429323"/>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4"/>
          <p:cNvSpPr/>
          <p:nvPr/>
        </p:nvSpPr>
        <p:spPr>
          <a:xfrm>
            <a:off x="3049630" y="354319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円/楕円 33"/>
          <p:cNvSpPr/>
          <p:nvPr/>
        </p:nvSpPr>
        <p:spPr>
          <a:xfrm>
            <a:off x="1878522" y="1628800"/>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上矢印 19"/>
          <p:cNvSpPr/>
          <p:nvPr/>
        </p:nvSpPr>
        <p:spPr>
          <a:xfrm>
            <a:off x="5045885" y="2906305"/>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8" name="左矢印 17"/>
          <p:cNvSpPr/>
          <p:nvPr/>
        </p:nvSpPr>
        <p:spPr>
          <a:xfrm>
            <a:off x="5767536" y="5121554"/>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4" name="下矢印 13"/>
          <p:cNvSpPr/>
          <p:nvPr/>
        </p:nvSpPr>
        <p:spPr>
          <a:xfrm>
            <a:off x="8147028" y="243317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1" name="右矢印 10"/>
          <p:cNvSpPr/>
          <p:nvPr/>
        </p:nvSpPr>
        <p:spPr>
          <a:xfrm>
            <a:off x="5351520" y="218255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p:txBody>
          <a:bodyPr>
            <a:normAutofit fontScale="90000"/>
          </a:bodyPr>
          <a:lstStyle/>
          <a:p>
            <a:r>
              <a:rPr lang="ja-JP" altLang="en-US" dirty="0"/>
              <a:t>多数当事者間相殺</a:t>
            </a:r>
            <a:r>
              <a:rPr lang="ja-JP" altLang="en-US" dirty="0" smtClean="0"/>
              <a:t>（</a:t>
            </a:r>
            <a:r>
              <a:rPr lang="en-US" altLang="ja-JP" dirty="0" smtClean="0"/>
              <a:t>3/6</a:t>
            </a:r>
            <a:r>
              <a:rPr lang="ja-JP" altLang="en-US" dirty="0" smtClean="0"/>
              <a:t>）</a:t>
            </a:r>
            <a:r>
              <a:rPr lang="en-US" altLang="ja-JP" dirty="0"/>
              <a:t/>
            </a:r>
            <a:br>
              <a:rPr lang="en-US" altLang="ja-JP" dirty="0"/>
            </a:br>
            <a:r>
              <a:rPr lang="en-US" altLang="ja-JP" sz="3600" dirty="0">
                <a:latin typeface="Times New Roman" panose="02020603050405020304" pitchFamily="18" charset="0"/>
                <a:cs typeface="Times New Roman" panose="02020603050405020304" pitchFamily="18" charset="0"/>
              </a:rPr>
              <a:t>CCP</a:t>
            </a:r>
            <a:r>
              <a:rPr lang="ja-JP" altLang="en-US" sz="3600" dirty="0" smtClean="0"/>
              <a:t>を最後のみに</a:t>
            </a:r>
            <a:r>
              <a:rPr lang="ja-JP" altLang="en-US" sz="3600" dirty="0"/>
              <a:t>利用する方法（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18</a:t>
            </a:fld>
            <a:endParaRPr kumimoji="1" lang="ja-JP" altLang="en-US" dirty="0"/>
          </a:p>
        </p:txBody>
      </p:sp>
      <p:sp>
        <p:nvSpPr>
          <p:cNvPr id="10" name="円/楕円 9"/>
          <p:cNvSpPr/>
          <p:nvPr/>
        </p:nvSpPr>
        <p:spPr>
          <a:xfrm>
            <a:off x="4860032"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12" name="円/楕円 11"/>
          <p:cNvSpPr/>
          <p:nvPr/>
        </p:nvSpPr>
        <p:spPr>
          <a:xfrm>
            <a:off x="7956376"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15" name="円/楕円 14"/>
          <p:cNvSpPr/>
          <p:nvPr/>
        </p:nvSpPr>
        <p:spPr>
          <a:xfrm>
            <a:off x="7956376"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17" name="円/楕円 16"/>
          <p:cNvSpPr/>
          <p:nvPr/>
        </p:nvSpPr>
        <p:spPr>
          <a:xfrm>
            <a:off x="4860032"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22" name="下矢印 21"/>
          <p:cNvSpPr/>
          <p:nvPr/>
        </p:nvSpPr>
        <p:spPr>
          <a:xfrm>
            <a:off x="893079" y="2449106"/>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816116"/>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810828"/>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422925"/>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906305"/>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57151"/>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97185"/>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8508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38" name="円/楕円 37"/>
          <p:cNvSpPr/>
          <p:nvPr/>
        </p:nvSpPr>
        <p:spPr>
          <a:xfrm>
            <a:off x="4860032"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A</a:t>
            </a:r>
          </a:p>
          <a:p>
            <a:pPr algn="ctr"/>
            <a:r>
              <a:rPr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39" name="円/楕円 38"/>
          <p:cNvSpPr/>
          <p:nvPr/>
        </p:nvSpPr>
        <p:spPr>
          <a:xfrm>
            <a:off x="7956375" y="199363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B</a:t>
            </a:r>
          </a:p>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0" name="円/楕円 39"/>
          <p:cNvSpPr/>
          <p:nvPr/>
        </p:nvSpPr>
        <p:spPr>
          <a:xfrm>
            <a:off x="486902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D</a:t>
            </a:r>
          </a:p>
          <a:p>
            <a:pPr algn="ctr"/>
            <a:r>
              <a:rPr lang="en-US" altLang="ja-JP" sz="2400" dirty="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1" name="円/楕円 40"/>
          <p:cNvSpPr/>
          <p:nvPr/>
        </p:nvSpPr>
        <p:spPr>
          <a:xfrm>
            <a:off x="7947383" y="4945216"/>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C</a:t>
            </a:r>
          </a:p>
          <a:p>
            <a:pPr algn="ctr"/>
            <a:r>
              <a:rPr lang="en-US" altLang="ja-JP" sz="2400" dirty="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97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heel(1)">
                                      <p:cBhvr>
                                        <p:cTn id="10" dur="1000"/>
                                        <p:tgtEl>
                                          <p:spTgt spid="3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1)">
                                      <p:cBhvr>
                                        <p:cTn id="13" dur="1000"/>
                                        <p:tgtEl>
                                          <p:spTgt spid="3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heel(1)">
                                      <p:cBhvr>
                                        <p:cTn id="16" dur="10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4" grpId="0" animBg="1"/>
      <p:bldP spid="20" grpId="0" animBg="1"/>
      <p:bldP spid="18" grpId="0" animBg="1"/>
      <p:bldP spid="14" grpId="0" animBg="1"/>
      <p:bldP spid="11" grpId="0" animBg="1"/>
      <p:bldP spid="10" grpId="0" animBg="1"/>
      <p:bldP spid="12" grpId="0" animBg="1"/>
      <p:bldP spid="15" grpId="0" animBg="1"/>
      <p:bldP spid="17" grpId="0" animBg="1"/>
      <p:bldP spid="38" grpId="0" animBg="1"/>
      <p:bldP spid="39" grpId="0" animBg="1"/>
      <p:bldP spid="40"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上矢印 38"/>
          <p:cNvSpPr/>
          <p:nvPr/>
        </p:nvSpPr>
        <p:spPr>
          <a:xfrm rot="18792269">
            <a:off x="5779276" y="2575192"/>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lang="ja-JP" altLang="en-US" dirty="0" smtClean="0"/>
              <a:t>多数当事者間</a:t>
            </a:r>
            <a:r>
              <a:rPr lang="ja-JP" altLang="en-US" dirty="0"/>
              <a:t>相殺</a:t>
            </a:r>
            <a:r>
              <a:rPr lang="ja-JP" altLang="en-US" dirty="0" smtClean="0"/>
              <a:t>（</a:t>
            </a:r>
            <a:r>
              <a:rPr lang="en-US" altLang="ja-JP" dirty="0" smtClean="0"/>
              <a:t>4/6</a:t>
            </a:r>
            <a:r>
              <a:rPr lang="ja-JP" altLang="en-US" dirty="0" smtClean="0"/>
              <a:t>）</a:t>
            </a:r>
            <a:r>
              <a:rPr lang="en-US" altLang="ja-JP" dirty="0" smtClean="0"/>
              <a:t/>
            </a:r>
            <a:br>
              <a:rPr lang="en-US" altLang="ja-JP" dirty="0" smtClean="0"/>
            </a:br>
            <a:r>
              <a:rPr lang="en-US" altLang="ja-JP" sz="3600" dirty="0">
                <a:latin typeface="Times New Roman" panose="02020603050405020304" pitchFamily="18" charset="0"/>
                <a:cs typeface="Times New Roman" panose="02020603050405020304" pitchFamily="18" charset="0"/>
              </a:rPr>
              <a:t>CCP</a:t>
            </a:r>
            <a:r>
              <a:rPr lang="ja-JP" altLang="en-US" sz="3600" dirty="0"/>
              <a:t>を最後のみに利用する方法</a:t>
            </a:r>
            <a:r>
              <a:rPr lang="ja-JP" altLang="en-US" sz="3600" dirty="0" smtClean="0"/>
              <a:t>（</a:t>
            </a:r>
            <a:r>
              <a:rPr lang="en-US" altLang="ja-JP" sz="3600" dirty="0" smtClean="0"/>
              <a:t>2/2</a:t>
            </a:r>
            <a:r>
              <a:rPr lang="ja-JP" altLang="en-US" sz="3600" dirty="0" smtClean="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13" name="上矢印 12"/>
          <p:cNvSpPr/>
          <p:nvPr/>
        </p:nvSpPr>
        <p:spPr>
          <a:xfrm>
            <a:off x="512978" y="288293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4" name="左矢印 13"/>
          <p:cNvSpPr/>
          <p:nvPr/>
        </p:nvSpPr>
        <p:spPr>
          <a:xfrm>
            <a:off x="1234629" y="509818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5" name="下矢印 14"/>
          <p:cNvSpPr/>
          <p:nvPr/>
        </p:nvSpPr>
        <p:spPr>
          <a:xfrm>
            <a:off x="3614121" y="2409804"/>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6" name="右矢印 15"/>
          <p:cNvSpPr/>
          <p:nvPr/>
        </p:nvSpPr>
        <p:spPr>
          <a:xfrm>
            <a:off x="818613" y="2159185"/>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7" name="円/楕円 16"/>
          <p:cNvSpPr/>
          <p:nvPr/>
        </p:nvSpPr>
        <p:spPr>
          <a:xfrm>
            <a:off x="327125" y="1968533"/>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18" name="円/楕円 17"/>
          <p:cNvSpPr/>
          <p:nvPr/>
        </p:nvSpPr>
        <p:spPr>
          <a:xfrm>
            <a:off x="3423469" y="1968533"/>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19" name="円/楕円 18"/>
          <p:cNvSpPr/>
          <p:nvPr/>
        </p:nvSpPr>
        <p:spPr>
          <a:xfrm>
            <a:off x="3423469" y="4903424"/>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20" name="円/楕円 19"/>
          <p:cNvSpPr/>
          <p:nvPr/>
        </p:nvSpPr>
        <p:spPr>
          <a:xfrm>
            <a:off x="327125" y="4903424"/>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23" name="上矢印 22"/>
          <p:cNvSpPr/>
          <p:nvPr/>
        </p:nvSpPr>
        <p:spPr>
          <a:xfrm rot="3048686">
            <a:off x="5726598" y="4174891"/>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rot="2359646">
            <a:off x="7143458" y="4483557"/>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8" name="右矢印 27"/>
          <p:cNvSpPr/>
          <p:nvPr/>
        </p:nvSpPr>
        <p:spPr>
          <a:xfrm rot="19128540">
            <a:off x="6906530" y="2968337"/>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0" name="上矢印 29"/>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1" name="左矢印 30"/>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32" name="下矢印 31"/>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3" name="右矢印 32"/>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34" name="円/楕円 33"/>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35" name="円/楕円 34"/>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36" name="円/楕円 35"/>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br>
              <a:rPr kumimoji="1" lang="en-US" altLang="ja-JP" sz="2800" dirty="0" smtClean="0">
                <a:latin typeface="Times New Roman" panose="02020603050405020304" pitchFamily="18" charset="0"/>
                <a:cs typeface="Times New Roman" panose="02020603050405020304" pitchFamily="18" charset="0"/>
              </a:rPr>
            </a:br>
            <a:r>
              <a:rPr kumimoji="1"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37" name="円/楕円 36"/>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38" name="円/楕円 37"/>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24" name="円弧 23"/>
          <p:cNvSpPr/>
          <p:nvPr/>
        </p:nvSpPr>
        <p:spPr>
          <a:xfrm>
            <a:off x="629672" y="2699131"/>
            <a:ext cx="557952" cy="2466385"/>
          </a:xfrm>
          <a:prstGeom prst="arc">
            <a:avLst>
              <a:gd name="adj1" fmla="val 16576423"/>
              <a:gd name="adj2" fmla="val 5005870"/>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6" name="円弧 25"/>
          <p:cNvSpPr/>
          <p:nvPr/>
        </p:nvSpPr>
        <p:spPr>
          <a:xfrm rot="2859846">
            <a:off x="1971486" y="2015099"/>
            <a:ext cx="623863" cy="3530783"/>
          </a:xfrm>
          <a:prstGeom prst="arc">
            <a:avLst>
              <a:gd name="adj1" fmla="val 16476247"/>
              <a:gd name="adj2" fmla="val 528545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7" name="円弧 26"/>
          <p:cNvSpPr/>
          <p:nvPr/>
        </p:nvSpPr>
        <p:spPr>
          <a:xfrm>
            <a:off x="3291351" y="2699132"/>
            <a:ext cx="914400" cy="2467458"/>
          </a:xfrm>
          <a:prstGeom prst="arc">
            <a:avLst>
              <a:gd name="adj1" fmla="val 5968410"/>
              <a:gd name="adj2" fmla="val 15777790"/>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44" name="円弧 43"/>
          <p:cNvSpPr/>
          <p:nvPr/>
        </p:nvSpPr>
        <p:spPr>
          <a:xfrm>
            <a:off x="320229" y="2664625"/>
            <a:ext cx="1371451" cy="2535397"/>
          </a:xfrm>
          <a:prstGeom prst="arc">
            <a:avLst>
              <a:gd name="adj1" fmla="val 16576423"/>
              <a:gd name="adj2" fmla="val 5005870"/>
            </a:avLst>
          </a:prstGeom>
          <a:ln w="38100">
            <a:solidFill>
              <a:srgbClr val="FF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1</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
        <p:nvSpPr>
          <p:cNvPr id="47" name="円弧 46"/>
          <p:cNvSpPr/>
          <p:nvPr/>
        </p:nvSpPr>
        <p:spPr>
          <a:xfrm rot="18733952">
            <a:off x="1889403" y="2017667"/>
            <a:ext cx="1196160" cy="3657285"/>
          </a:xfrm>
          <a:prstGeom prst="arc">
            <a:avLst>
              <a:gd name="adj1" fmla="val 5932714"/>
              <a:gd name="adj2" fmla="val 15968118"/>
            </a:avLst>
          </a:prstGeom>
          <a:ln w="3810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1</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
        <p:nvSpPr>
          <p:cNvPr id="48" name="円弧 47"/>
          <p:cNvSpPr/>
          <p:nvPr/>
        </p:nvSpPr>
        <p:spPr>
          <a:xfrm rot="2859846">
            <a:off x="1781121" y="2086885"/>
            <a:ext cx="1216624" cy="3530783"/>
          </a:xfrm>
          <a:prstGeom prst="arc">
            <a:avLst>
              <a:gd name="adj1" fmla="val 16596536"/>
              <a:gd name="adj2" fmla="val 5285451"/>
            </a:avLst>
          </a:prstGeom>
          <a:ln w="38100">
            <a:solidFill>
              <a:srgbClr val="FF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3</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7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up)">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up)">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wipe(up)">
                                      <p:cBhvr>
                                        <p:cTn id="27" dur="5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down)">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wipe(down)">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wipe(down)">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down)">
                                      <p:cBhvr>
                                        <p:cTn id="8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3" grpId="0" animBg="1"/>
      <p:bldP spid="25"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P spid="24" grpId="0" animBg="1"/>
      <p:bldP spid="26" grpId="0" animBg="1"/>
      <p:bldP spid="27" grpId="0" animBg="1"/>
      <p:bldP spid="44" grpId="0" animBg="1"/>
      <p:bldP spid="47"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685800" y="1268760"/>
            <a:ext cx="7772400" cy="2331691"/>
          </a:xfrm>
        </p:spPr>
        <p:txBody>
          <a:bodyPr>
            <a:normAutofit/>
          </a:bodyPr>
          <a:lstStyle/>
          <a:p>
            <a:r>
              <a:rPr kumimoji="1" lang="ja-JP" altLang="en-US" dirty="0" smtClean="0"/>
              <a:t>三者間相殺</a:t>
            </a:r>
            <a:r>
              <a:rPr kumimoji="1" lang="en-US" altLang="ja-JP" dirty="0" smtClean="0"/>
              <a:t/>
            </a:r>
            <a:br>
              <a:rPr kumimoji="1" lang="en-US" altLang="ja-JP" dirty="0" smtClean="0"/>
            </a:br>
            <a:r>
              <a:rPr lang="ja-JP" altLang="en-US" sz="3200" dirty="0" smtClean="0"/>
              <a:t>（</a:t>
            </a:r>
            <a:r>
              <a:rPr lang="en-US" altLang="ja-JP" sz="3200" dirty="0" smtClean="0"/>
              <a:t>A</a:t>
            </a:r>
            <a:r>
              <a:rPr lang="ja-JP" altLang="en-US" sz="3200" dirty="0" smtClean="0"/>
              <a:t>を相殺権者とした場合の</a:t>
            </a:r>
            <a:r>
              <a:rPr lang="en-US" altLang="ja-JP" sz="3200" dirty="0" smtClean="0"/>
              <a:t>3</a:t>
            </a:r>
            <a:r>
              <a:rPr lang="ja-JP" altLang="en-US" sz="3200" dirty="0" smtClean="0"/>
              <a:t>類型）</a:t>
            </a:r>
            <a:endParaRPr kumimoji="1" lang="ja-JP" altLang="en-US" sz="3200" dirty="0"/>
          </a:p>
        </p:txBody>
      </p:sp>
      <p:sp>
        <p:nvSpPr>
          <p:cNvPr id="9" name="サブタイトル 8"/>
          <p:cNvSpPr>
            <a:spLocks noGrp="1"/>
          </p:cNvSpPr>
          <p:nvPr>
            <p:ph type="subTitle" idx="1"/>
          </p:nvPr>
        </p:nvSpPr>
        <p:spPr>
          <a:xfrm>
            <a:off x="971600" y="3886200"/>
            <a:ext cx="7192848" cy="1752600"/>
          </a:xfrm>
        </p:spPr>
        <p:txBody>
          <a:bodyPr>
            <a:normAutofit fontScale="92500"/>
          </a:bodyPr>
          <a:lstStyle/>
          <a:p>
            <a:pPr marL="514350" indent="-514350" algn="l">
              <a:buFont typeface="+mj-lt"/>
              <a:buAutoNum type="arabicPeriod"/>
            </a:pPr>
            <a:r>
              <a:rPr lang="en-US" altLang="ja-JP" dirty="0"/>
              <a:t>C</a:t>
            </a:r>
            <a:r>
              <a:rPr lang="ja-JP" altLang="en-US" dirty="0"/>
              <a:t>→</a:t>
            </a:r>
            <a:r>
              <a:rPr lang="en-US" altLang="ja-JP" dirty="0"/>
              <a:t>A</a:t>
            </a:r>
            <a:r>
              <a:rPr lang="ja-JP" altLang="en-US" dirty="0"/>
              <a:t>→</a:t>
            </a:r>
            <a:r>
              <a:rPr lang="en-US" altLang="ja-JP" dirty="0"/>
              <a:t>B</a:t>
            </a:r>
            <a:r>
              <a:rPr lang="ja-JP" altLang="en-US" dirty="0"/>
              <a:t>型（債権譲渡の相殺の抗弁型）</a:t>
            </a:r>
            <a:endParaRPr lang="en-US" altLang="ja-JP" dirty="0"/>
          </a:p>
          <a:p>
            <a:pPr marL="514350" indent="-514350" algn="l">
              <a:buFont typeface="+mj-lt"/>
              <a:buAutoNum type="arabicPeriod"/>
            </a:pPr>
            <a:r>
              <a:rPr lang="en-US" altLang="ja-JP" dirty="0" smtClean="0"/>
              <a:t>A</a:t>
            </a:r>
            <a:r>
              <a:rPr lang="ja-JP" altLang="en-US" dirty="0" smtClean="0"/>
              <a:t>→</a:t>
            </a:r>
            <a:r>
              <a:rPr lang="en-US" altLang="ja-JP" dirty="0" smtClean="0"/>
              <a:t>B</a:t>
            </a:r>
            <a:r>
              <a:rPr lang="ja-JP" altLang="en-US" dirty="0" smtClean="0"/>
              <a:t>→</a:t>
            </a:r>
            <a:r>
              <a:rPr lang="en-US" altLang="ja-JP" dirty="0" smtClean="0"/>
              <a:t>C</a:t>
            </a:r>
            <a:r>
              <a:rPr lang="ja-JP" altLang="en-US" dirty="0" smtClean="0"/>
              <a:t>型（連帯債務者の相殺型）</a:t>
            </a:r>
            <a:endParaRPr lang="en-US" altLang="ja-JP" dirty="0" smtClean="0"/>
          </a:p>
          <a:p>
            <a:pPr marL="514350" indent="-514350" algn="l">
              <a:buFont typeface="+mj-lt"/>
              <a:buAutoNum type="arabicPeriod"/>
            </a:pPr>
            <a:r>
              <a:rPr kumimoji="1" lang="en-US" altLang="ja-JP" dirty="0" smtClean="0"/>
              <a:t>B</a:t>
            </a:r>
            <a:r>
              <a:rPr kumimoji="1" lang="ja-JP" altLang="en-US" dirty="0" smtClean="0"/>
              <a:t>→</a:t>
            </a:r>
            <a:r>
              <a:rPr kumimoji="1" lang="en-US" altLang="ja-JP" dirty="0" smtClean="0"/>
              <a:t>C</a:t>
            </a:r>
            <a:r>
              <a:rPr kumimoji="1" lang="ja-JP" altLang="en-US" dirty="0" smtClean="0"/>
              <a:t>→</a:t>
            </a:r>
            <a:r>
              <a:rPr kumimoji="1" lang="en-US" altLang="ja-JP" dirty="0" smtClean="0"/>
              <a:t>A</a:t>
            </a:r>
            <a:r>
              <a:rPr kumimoji="1" lang="ja-JP" altLang="en-US" dirty="0" smtClean="0"/>
              <a:t>型（保証人の相殺援用型）</a:t>
            </a:r>
            <a:endParaRPr kumimoji="1"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29124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75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75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lang="ja-JP" altLang="en-US" dirty="0" smtClean="0"/>
              <a:t>多数当事者間相殺（</a:t>
            </a:r>
            <a:r>
              <a:rPr lang="en-US" altLang="ja-JP" dirty="0" smtClean="0"/>
              <a:t>5/6</a:t>
            </a:r>
            <a:r>
              <a:rPr lang="ja-JP" altLang="en-US" dirty="0" smtClean="0"/>
              <a:t>）</a:t>
            </a:r>
            <a:r>
              <a:rPr lang="en-US" altLang="ja-JP" dirty="0" smtClean="0"/>
              <a:t/>
            </a:r>
            <a:br>
              <a:rPr lang="en-US" altLang="ja-JP" dirty="0" smtClean="0"/>
            </a:br>
            <a:r>
              <a:rPr lang="ja-JP" altLang="en-US" sz="3600" dirty="0"/>
              <a:t>最後</a:t>
            </a:r>
            <a:r>
              <a:rPr lang="ja-JP" altLang="en-US" sz="3600" dirty="0" smtClean="0"/>
              <a:t>まで相殺前の状態を残す方法（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20</a:t>
            </a:fld>
            <a:endParaRPr kumimoji="1" lang="ja-JP" altLang="en-US" dirty="0"/>
          </a:p>
        </p:txBody>
      </p:sp>
      <p:sp>
        <p:nvSpPr>
          <p:cNvPr id="22" name="下矢印 21"/>
          <p:cNvSpPr/>
          <p:nvPr/>
        </p:nvSpPr>
        <p:spPr>
          <a:xfrm>
            <a:off x="893079" y="2408842"/>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77585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770564"/>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38266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866041"/>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1688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56921"/>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44824"/>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42" name="下矢印 41"/>
          <p:cNvSpPr/>
          <p:nvPr/>
        </p:nvSpPr>
        <p:spPr>
          <a:xfrm>
            <a:off x="5283914" y="2408842"/>
            <a:ext cx="533095" cy="2493620"/>
          </a:xfrm>
          <a:prstGeom prst="down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43" name="上矢印 42"/>
          <p:cNvSpPr/>
          <p:nvPr/>
        </p:nvSpPr>
        <p:spPr>
          <a:xfrm>
            <a:off x="4667431" y="2775852"/>
            <a:ext cx="533095" cy="2552981"/>
          </a:xfrm>
          <a:prstGeom prst="up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44" name="右矢印 43"/>
          <p:cNvSpPr/>
          <p:nvPr/>
        </p:nvSpPr>
        <p:spPr>
          <a:xfrm>
            <a:off x="5249608" y="4770564"/>
            <a:ext cx="2604856" cy="533095"/>
          </a:xfrm>
          <a:prstGeom prst="right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5" name="左矢印 44"/>
          <p:cNvSpPr/>
          <p:nvPr/>
        </p:nvSpPr>
        <p:spPr>
          <a:xfrm>
            <a:off x="5499780" y="5382661"/>
            <a:ext cx="2885640" cy="533095"/>
          </a:xfrm>
          <a:prstGeom prst="left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46" name="上矢印 45"/>
          <p:cNvSpPr/>
          <p:nvPr/>
        </p:nvSpPr>
        <p:spPr>
          <a:xfrm>
            <a:off x="7749272" y="2866041"/>
            <a:ext cx="533095" cy="2552981"/>
          </a:xfrm>
          <a:prstGeom prst="up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47" name="下矢印 46"/>
          <p:cNvSpPr/>
          <p:nvPr/>
        </p:nvSpPr>
        <p:spPr>
          <a:xfrm>
            <a:off x="8365204" y="2516887"/>
            <a:ext cx="533095" cy="2493620"/>
          </a:xfrm>
          <a:prstGeom prst="down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48" name="左矢印 47"/>
          <p:cNvSpPr/>
          <p:nvPr/>
        </p:nvSpPr>
        <p:spPr>
          <a:xfrm>
            <a:off x="5699420" y="2456921"/>
            <a:ext cx="2686000" cy="533095"/>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9" name="右矢印 48"/>
          <p:cNvSpPr/>
          <p:nvPr/>
        </p:nvSpPr>
        <p:spPr>
          <a:xfrm>
            <a:off x="5405284" y="1844824"/>
            <a:ext cx="2604856" cy="533095"/>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50" name="円/楕円 49"/>
          <p:cNvSpPr/>
          <p:nvPr/>
        </p:nvSpPr>
        <p:spPr>
          <a:xfrm>
            <a:off x="4785020"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51" name="円/楕円 50"/>
          <p:cNvSpPr/>
          <p:nvPr/>
        </p:nvSpPr>
        <p:spPr>
          <a:xfrm>
            <a:off x="7881364"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54" name="上矢印 53"/>
          <p:cNvSpPr/>
          <p:nvPr/>
        </p:nvSpPr>
        <p:spPr>
          <a:xfrm rot="18792269">
            <a:off x="5705063" y="2556610"/>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57" name="右矢印 56"/>
          <p:cNvSpPr/>
          <p:nvPr/>
        </p:nvSpPr>
        <p:spPr>
          <a:xfrm rot="19128540">
            <a:off x="6832317" y="2949755"/>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55" name="上矢印 54"/>
          <p:cNvSpPr/>
          <p:nvPr/>
        </p:nvSpPr>
        <p:spPr>
          <a:xfrm rot="3048686">
            <a:off x="5652385" y="4156309"/>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56" name="左矢印 55"/>
          <p:cNvSpPr/>
          <p:nvPr/>
        </p:nvSpPr>
        <p:spPr>
          <a:xfrm rot="2359646">
            <a:off x="7069245" y="4464975"/>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58" name="円/楕円 57"/>
          <p:cNvSpPr/>
          <p:nvPr/>
        </p:nvSpPr>
        <p:spPr>
          <a:xfrm>
            <a:off x="612141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52" name="円/楕円 51"/>
          <p:cNvSpPr/>
          <p:nvPr/>
        </p:nvSpPr>
        <p:spPr>
          <a:xfrm>
            <a:off x="7881364"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53" name="円/楕円 52"/>
          <p:cNvSpPr/>
          <p:nvPr/>
        </p:nvSpPr>
        <p:spPr>
          <a:xfrm>
            <a:off x="4785020"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43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up)">
                                      <p:cBhvr>
                                        <p:cTn id="7" dur="500"/>
                                        <p:tgtEl>
                                          <p:spTgt spid="5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left)">
                                      <p:cBhvr>
                                        <p:cTn id="10" dur="500"/>
                                        <p:tgtEl>
                                          <p:spTgt spid="4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right)">
                                      <p:cBhvr>
                                        <p:cTn id="13" dur="500"/>
                                        <p:tgtEl>
                                          <p:spTgt spid="4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down)">
                                      <p:cBhvr>
                                        <p:cTn id="16" dur="500"/>
                                        <p:tgtEl>
                                          <p:spTgt spid="43"/>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up)">
                                      <p:cBhvr>
                                        <p:cTn id="19" dur="500"/>
                                        <p:tgtEl>
                                          <p:spTgt spid="4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up)">
                                      <p:cBhvr>
                                        <p:cTn id="24" dur="500"/>
                                        <p:tgtEl>
                                          <p:spTgt spid="51"/>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wipe(up)">
                                      <p:cBhvr>
                                        <p:cTn id="27" dur="500"/>
                                        <p:tgtEl>
                                          <p:spTgt spid="4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down)">
                                      <p:cBhvr>
                                        <p:cTn id="30" dur="500"/>
                                        <p:tgtEl>
                                          <p:spTgt spid="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wipe(up)">
                                      <p:cBhvr>
                                        <p:cTn id="35" dur="500"/>
                                        <p:tgtEl>
                                          <p:spTgt spid="5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left)">
                                      <p:cBhvr>
                                        <p:cTn id="38" dur="500"/>
                                        <p:tgtEl>
                                          <p:spTgt spid="44"/>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right)">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wipe(up)">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wipe(down)">
                                      <p:cBhvr>
                                        <p:cTn id="51" dur="500"/>
                                        <p:tgtEl>
                                          <p:spTgt spid="5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wipe(down)">
                                      <p:cBhvr>
                                        <p:cTn id="56" dur="500"/>
                                        <p:tgtEl>
                                          <p:spTgt spid="5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down)">
                                      <p:cBhvr>
                                        <p:cTn id="61" dur="500"/>
                                        <p:tgtEl>
                                          <p:spTgt spid="5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wipe(down)">
                                      <p:cBhvr>
                                        <p:cTn id="66" dur="500"/>
                                        <p:tgtEl>
                                          <p:spTgt spid="5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down)">
                                      <p:cBhvr>
                                        <p:cTn id="7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4" grpId="0" animBg="1"/>
      <p:bldP spid="57" grpId="0" animBg="1"/>
      <p:bldP spid="55" grpId="0" animBg="1"/>
      <p:bldP spid="56" grpId="0" animBg="1"/>
      <p:bldP spid="58" grpId="0" animBg="1"/>
      <p:bldP spid="52" grpId="0" animBg="1"/>
      <p:bldP spid="5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下矢印 58"/>
          <p:cNvSpPr/>
          <p:nvPr/>
        </p:nvSpPr>
        <p:spPr>
          <a:xfrm>
            <a:off x="5283914" y="2408842"/>
            <a:ext cx="533095" cy="2493620"/>
          </a:xfrm>
          <a:prstGeom prst="down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69" name="円/楕円 68"/>
          <p:cNvSpPr/>
          <p:nvPr/>
        </p:nvSpPr>
        <p:spPr>
          <a:xfrm rot="19547456">
            <a:off x="1120510" y="3839444"/>
            <a:ext cx="1059096"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rot="2361038">
            <a:off x="2659282" y="3897387"/>
            <a:ext cx="962815"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rot="19547456">
            <a:off x="2688253" y="2317100"/>
            <a:ext cx="1059096"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rot="2440202">
            <a:off x="1128715" y="2285580"/>
            <a:ext cx="1001570" cy="1730388"/>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矢印 17"/>
          <p:cNvSpPr/>
          <p:nvPr/>
        </p:nvSpPr>
        <p:spPr>
          <a:xfrm rot="18857122">
            <a:off x="2783930" y="3099038"/>
            <a:ext cx="1511914"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+8</a:t>
            </a:r>
            <a:endParaRPr kumimoji="1" lang="ja-JP" altLang="en-US" dirty="0"/>
          </a:p>
        </p:txBody>
      </p:sp>
      <p:sp>
        <p:nvSpPr>
          <p:cNvPr id="19" name="右矢印 18"/>
          <p:cNvSpPr/>
          <p:nvPr/>
        </p:nvSpPr>
        <p:spPr>
          <a:xfrm rot="2679822">
            <a:off x="2821868" y="4227641"/>
            <a:ext cx="1257641"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-8</a:t>
            </a:r>
            <a:endParaRPr kumimoji="1" lang="ja-JP" altLang="en-US" dirty="0"/>
          </a:p>
        </p:txBody>
      </p:sp>
      <p:sp>
        <p:nvSpPr>
          <p:cNvPr id="16" name="右矢印 15"/>
          <p:cNvSpPr/>
          <p:nvPr/>
        </p:nvSpPr>
        <p:spPr>
          <a:xfrm rot="18926789">
            <a:off x="2677225" y="3015838"/>
            <a:ext cx="1234771" cy="4846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dirty="0" smtClean="0"/>
              <a:t>      -5</a:t>
            </a:r>
            <a:endParaRPr kumimoji="1" lang="ja-JP" altLang="en-US" dirty="0"/>
          </a:p>
        </p:txBody>
      </p:sp>
      <p:sp>
        <p:nvSpPr>
          <p:cNvPr id="17" name="左矢印 16"/>
          <p:cNvSpPr/>
          <p:nvPr/>
        </p:nvSpPr>
        <p:spPr>
          <a:xfrm rot="2667854">
            <a:off x="2708935" y="4401364"/>
            <a:ext cx="1150409"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  +5</a:t>
            </a:r>
            <a:endParaRPr kumimoji="1" lang="ja-JP" altLang="en-US" dirty="0"/>
          </a:p>
        </p:txBody>
      </p:sp>
      <p:sp>
        <p:nvSpPr>
          <p:cNvPr id="15" name="左矢印 14"/>
          <p:cNvSpPr/>
          <p:nvPr/>
        </p:nvSpPr>
        <p:spPr>
          <a:xfrm rot="2592705">
            <a:off x="2171275" y="4701276"/>
            <a:ext cx="1415033"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dirty="0" smtClean="0"/>
              <a:t> +7</a:t>
            </a:r>
          </a:p>
        </p:txBody>
      </p:sp>
      <p:sp>
        <p:nvSpPr>
          <p:cNvPr id="61" name="左矢印 60"/>
          <p:cNvSpPr/>
          <p:nvPr/>
        </p:nvSpPr>
        <p:spPr>
          <a:xfrm rot="18861169">
            <a:off x="1115171" y="4623252"/>
            <a:ext cx="1271477"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-7</a:t>
            </a:r>
          </a:p>
        </p:txBody>
      </p:sp>
      <p:sp>
        <p:nvSpPr>
          <p:cNvPr id="14" name="右矢印 13"/>
          <p:cNvSpPr/>
          <p:nvPr/>
        </p:nvSpPr>
        <p:spPr>
          <a:xfrm rot="18936852">
            <a:off x="1035926" y="4457784"/>
            <a:ext cx="1108606"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+3</a:t>
            </a:r>
            <a:endParaRPr kumimoji="1" lang="ja-JP" altLang="en-US" dirty="0"/>
          </a:p>
        </p:txBody>
      </p:sp>
      <p:sp>
        <p:nvSpPr>
          <p:cNvPr id="60" name="右矢印 59"/>
          <p:cNvSpPr/>
          <p:nvPr/>
        </p:nvSpPr>
        <p:spPr>
          <a:xfrm rot="2685753">
            <a:off x="2420473" y="4522270"/>
            <a:ext cx="127469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-3</a:t>
            </a:r>
            <a:endParaRPr kumimoji="1" lang="ja-JP" altLang="en-US" dirty="0"/>
          </a:p>
        </p:txBody>
      </p:sp>
      <p:sp>
        <p:nvSpPr>
          <p:cNvPr id="11" name="右矢印 10"/>
          <p:cNvSpPr/>
          <p:nvPr/>
        </p:nvSpPr>
        <p:spPr>
          <a:xfrm rot="18694085">
            <a:off x="836111" y="4306270"/>
            <a:ext cx="1123071"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          + 9</a:t>
            </a:r>
          </a:p>
        </p:txBody>
      </p:sp>
      <p:sp>
        <p:nvSpPr>
          <p:cNvPr id="13" name="左矢印 12"/>
          <p:cNvSpPr/>
          <p:nvPr/>
        </p:nvSpPr>
        <p:spPr>
          <a:xfrm rot="2637717">
            <a:off x="452383" y="3098380"/>
            <a:ext cx="1429825" cy="484632"/>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           -9</a:t>
            </a:r>
            <a:endParaRPr kumimoji="1" lang="ja-JP" altLang="en-US" dirty="0"/>
          </a:p>
        </p:txBody>
      </p:sp>
      <p:sp>
        <p:nvSpPr>
          <p:cNvPr id="9" name="右矢印 8"/>
          <p:cNvSpPr/>
          <p:nvPr/>
        </p:nvSpPr>
        <p:spPr>
          <a:xfrm rot="2822814">
            <a:off x="749533" y="2981862"/>
            <a:ext cx="1312017"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a:t>
            </a:r>
            <a:endParaRPr kumimoji="1" lang="ja-JP" altLang="en-US" dirty="0"/>
          </a:p>
        </p:txBody>
      </p:sp>
      <p:sp>
        <p:nvSpPr>
          <p:cNvPr id="10" name="左矢印 9"/>
          <p:cNvSpPr/>
          <p:nvPr/>
        </p:nvSpPr>
        <p:spPr>
          <a:xfrm rot="18485005">
            <a:off x="474579" y="4064939"/>
            <a:ext cx="159659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a:t>
            </a:r>
            <a:endParaRPr kumimoji="1" lang="ja-JP" altLang="en-US" dirty="0"/>
          </a:p>
        </p:txBody>
      </p:sp>
      <p:sp>
        <p:nvSpPr>
          <p:cNvPr id="7" name="タイトル 6"/>
          <p:cNvSpPr>
            <a:spLocks noGrp="1"/>
          </p:cNvSpPr>
          <p:nvPr>
            <p:ph type="title"/>
          </p:nvPr>
        </p:nvSpPr>
        <p:spPr/>
        <p:txBody>
          <a:bodyPr>
            <a:normAutofit fontScale="90000"/>
          </a:bodyPr>
          <a:lstStyle/>
          <a:p>
            <a:r>
              <a:rPr lang="ja-JP" altLang="en-US" dirty="0"/>
              <a:t>多数</a:t>
            </a:r>
            <a:r>
              <a:rPr lang="ja-JP" altLang="en-US" dirty="0" smtClean="0"/>
              <a:t>当事者間相殺（</a:t>
            </a:r>
            <a:r>
              <a:rPr lang="en-US" altLang="ja-JP" dirty="0" smtClean="0"/>
              <a:t>6/6</a:t>
            </a:r>
            <a:r>
              <a:rPr lang="ja-JP" altLang="en-US" dirty="0" smtClean="0"/>
              <a:t>）</a:t>
            </a:r>
            <a:r>
              <a:rPr lang="en-US" altLang="ja-JP" dirty="0" smtClean="0"/>
              <a:t/>
            </a:r>
            <a:br>
              <a:rPr lang="en-US" altLang="ja-JP" dirty="0" smtClean="0"/>
            </a:br>
            <a:r>
              <a:rPr lang="ja-JP" altLang="en-US" sz="4000" dirty="0"/>
              <a:t>最後まで相殺前の状態を残す方法</a:t>
            </a:r>
            <a:r>
              <a:rPr lang="ja-JP" altLang="en-US" sz="4000" dirty="0" smtClean="0"/>
              <a:t>（</a:t>
            </a:r>
            <a:r>
              <a:rPr lang="en-US" altLang="ja-JP" sz="4000" dirty="0" smtClean="0"/>
              <a:t>2/2</a:t>
            </a:r>
            <a:r>
              <a:rPr lang="ja-JP" altLang="en-US" sz="4000" dirty="0"/>
              <a:t>）</a:t>
            </a:r>
            <a:endParaRPr kumimoji="1" lang="ja-JP" altLang="en-US" dirty="0"/>
          </a:p>
        </p:txBody>
      </p:sp>
      <p:sp>
        <p:nvSpPr>
          <p:cNvPr id="3" name="左矢印 2"/>
          <p:cNvSpPr/>
          <p:nvPr/>
        </p:nvSpPr>
        <p:spPr>
          <a:xfrm rot="18976029">
            <a:off x="2474604" y="2802375"/>
            <a:ext cx="1303981"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+4</a:t>
            </a:r>
            <a:endParaRPr kumimoji="1" lang="ja-JP" altLang="en-US" dirty="0"/>
          </a:p>
        </p:txBody>
      </p:sp>
      <p:sp>
        <p:nvSpPr>
          <p:cNvPr id="40" name="左矢印 39"/>
          <p:cNvSpPr/>
          <p:nvPr/>
        </p:nvSpPr>
        <p:spPr>
          <a:xfrm rot="2570371">
            <a:off x="950301" y="2844991"/>
            <a:ext cx="1303981"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    -4</a:t>
            </a:r>
            <a:endParaRPr kumimoji="1" lang="ja-JP" altLang="en-US" dirty="0"/>
          </a:p>
        </p:txBody>
      </p:sp>
      <p:sp>
        <p:nvSpPr>
          <p:cNvPr id="38" name="右矢印 37"/>
          <p:cNvSpPr/>
          <p:nvPr/>
        </p:nvSpPr>
        <p:spPr>
          <a:xfrm rot="18939253">
            <a:off x="2025932" y="2675363"/>
            <a:ext cx="1653172"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smtClean="0"/>
              <a:t>        -10</a:t>
            </a:r>
            <a:endParaRPr kumimoji="1" lang="ja-JP" altLang="en-US" dirty="0"/>
          </a:p>
        </p:txBody>
      </p:sp>
      <p:sp>
        <p:nvSpPr>
          <p:cNvPr id="2" name="右矢印 1"/>
          <p:cNvSpPr/>
          <p:nvPr/>
        </p:nvSpPr>
        <p:spPr>
          <a:xfrm rot="2610433">
            <a:off x="922766" y="2587451"/>
            <a:ext cx="1642202"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+10</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21</a:t>
            </a:fld>
            <a:endParaRPr kumimoji="1" lang="ja-JP" altLang="en-US" dirty="0"/>
          </a:p>
        </p:txBody>
      </p:sp>
      <p:sp>
        <p:nvSpPr>
          <p:cNvPr id="22" name="下矢印 21"/>
          <p:cNvSpPr/>
          <p:nvPr/>
        </p:nvSpPr>
        <p:spPr>
          <a:xfrm>
            <a:off x="893079" y="2408842"/>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77585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770564"/>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38266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866041"/>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1688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56921"/>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44824"/>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35" name="円/楕円 34"/>
          <p:cNvSpPr/>
          <p:nvPr/>
        </p:nvSpPr>
        <p:spPr>
          <a:xfrm>
            <a:off x="164312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62" name="円/楕円 61"/>
          <p:cNvSpPr/>
          <p:nvPr/>
        </p:nvSpPr>
        <p:spPr>
          <a:xfrm>
            <a:off x="387405" y="1934435"/>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63" name="円/楕円 62"/>
          <p:cNvSpPr/>
          <p:nvPr/>
        </p:nvSpPr>
        <p:spPr>
          <a:xfrm>
            <a:off x="3506155" y="194998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64" name="円/楕円 63"/>
          <p:cNvSpPr/>
          <p:nvPr/>
        </p:nvSpPr>
        <p:spPr>
          <a:xfrm>
            <a:off x="3494992" y="4901258"/>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65" name="円/楕円 64"/>
          <p:cNvSpPr/>
          <p:nvPr/>
        </p:nvSpPr>
        <p:spPr>
          <a:xfrm>
            <a:off x="390664"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68" name="上矢印 67"/>
          <p:cNvSpPr/>
          <p:nvPr/>
        </p:nvSpPr>
        <p:spPr>
          <a:xfrm>
            <a:off x="4667431" y="2775852"/>
            <a:ext cx="533095" cy="2552981"/>
          </a:xfrm>
          <a:prstGeom prst="up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70" name="右矢印 69"/>
          <p:cNvSpPr/>
          <p:nvPr/>
        </p:nvSpPr>
        <p:spPr>
          <a:xfrm>
            <a:off x="5249608" y="4770564"/>
            <a:ext cx="2604856" cy="533095"/>
          </a:xfrm>
          <a:prstGeom prst="right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71" name="左矢印 70"/>
          <p:cNvSpPr/>
          <p:nvPr/>
        </p:nvSpPr>
        <p:spPr>
          <a:xfrm>
            <a:off x="5499780" y="5382661"/>
            <a:ext cx="2885640" cy="533095"/>
          </a:xfrm>
          <a:prstGeom prst="left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72" name="上矢印 71"/>
          <p:cNvSpPr/>
          <p:nvPr/>
        </p:nvSpPr>
        <p:spPr>
          <a:xfrm>
            <a:off x="7749272" y="2866041"/>
            <a:ext cx="533095" cy="2552981"/>
          </a:xfrm>
          <a:prstGeom prst="up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73" name="下矢印 72"/>
          <p:cNvSpPr/>
          <p:nvPr/>
        </p:nvSpPr>
        <p:spPr>
          <a:xfrm>
            <a:off x="8365204" y="2516887"/>
            <a:ext cx="533095" cy="2493620"/>
          </a:xfrm>
          <a:prstGeom prst="down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74" name="左矢印 73"/>
          <p:cNvSpPr/>
          <p:nvPr/>
        </p:nvSpPr>
        <p:spPr>
          <a:xfrm>
            <a:off x="5699420" y="2456921"/>
            <a:ext cx="2686000" cy="533095"/>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75" name="右矢印 74"/>
          <p:cNvSpPr/>
          <p:nvPr/>
        </p:nvSpPr>
        <p:spPr>
          <a:xfrm>
            <a:off x="5405284" y="1844824"/>
            <a:ext cx="2604856" cy="533095"/>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76" name="円/楕円 75"/>
          <p:cNvSpPr/>
          <p:nvPr/>
        </p:nvSpPr>
        <p:spPr>
          <a:xfrm>
            <a:off x="4785020"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77" name="円/楕円 76"/>
          <p:cNvSpPr/>
          <p:nvPr/>
        </p:nvSpPr>
        <p:spPr>
          <a:xfrm>
            <a:off x="7881364"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78" name="上矢印 77"/>
          <p:cNvSpPr/>
          <p:nvPr/>
        </p:nvSpPr>
        <p:spPr>
          <a:xfrm rot="18792269">
            <a:off x="5705063" y="2556610"/>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79" name="右矢印 78"/>
          <p:cNvSpPr/>
          <p:nvPr/>
        </p:nvSpPr>
        <p:spPr>
          <a:xfrm rot="19128540">
            <a:off x="6832317" y="2949755"/>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80" name="上矢印 79"/>
          <p:cNvSpPr/>
          <p:nvPr/>
        </p:nvSpPr>
        <p:spPr>
          <a:xfrm rot="3048686">
            <a:off x="5652385" y="4156309"/>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81" name="左矢印 80"/>
          <p:cNvSpPr/>
          <p:nvPr/>
        </p:nvSpPr>
        <p:spPr>
          <a:xfrm rot="2359646">
            <a:off x="7069245" y="4464975"/>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82" name="円/楕円 81"/>
          <p:cNvSpPr/>
          <p:nvPr/>
        </p:nvSpPr>
        <p:spPr>
          <a:xfrm>
            <a:off x="612141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83" name="円/楕円 82"/>
          <p:cNvSpPr/>
          <p:nvPr/>
        </p:nvSpPr>
        <p:spPr>
          <a:xfrm>
            <a:off x="7881364"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84" name="円/楕円 83"/>
          <p:cNvSpPr/>
          <p:nvPr/>
        </p:nvSpPr>
        <p:spPr>
          <a:xfrm>
            <a:off x="4785020"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53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down)">
                                      <p:cBhvr>
                                        <p:cTn id="11" dur="500"/>
                                        <p:tgtEl>
                                          <p:spTgt spid="3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right)">
                                      <p:cBhvr>
                                        <p:cTn id="23" dur="500"/>
                                        <p:tgtEl>
                                          <p:spTgt spid="28"/>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right)">
                                      <p:cBhvr>
                                        <p:cTn id="27" dur="500"/>
                                        <p:tgtEl>
                                          <p:spTgt spid="3"/>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up)">
                                      <p:cBhvr>
                                        <p:cTn id="35" dur="500"/>
                                        <p:tgtEl>
                                          <p:spTgt spid="27"/>
                                        </p:tgtEl>
                                      </p:cBhvr>
                                    </p:animEffect>
                                  </p:childTnLst>
                                </p:cTn>
                              </p:par>
                            </p:childTnLst>
                          </p:cTn>
                        </p:par>
                        <p:par>
                          <p:cTn id="36" fill="hold">
                            <p:stCondLst>
                              <p:cond delay="4000"/>
                            </p:stCondLst>
                            <p:childTnLst>
                              <p:par>
                                <p:cTn id="37" presetID="22" presetClass="entr" presetSubtype="1" fill="hold" grpId="0" nodeType="afterEffect">
                                  <p:stCondLst>
                                    <p:cond delay="25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500"/>
                                        <p:tgtEl>
                                          <p:spTgt spid="18"/>
                                        </p:tgtEl>
                                      </p:cBhvr>
                                    </p:animEffect>
                                  </p:childTnLst>
                                </p:cTn>
                              </p:par>
                            </p:childTnLst>
                          </p:cTn>
                        </p:par>
                        <p:par>
                          <p:cTn id="40" fill="hold">
                            <p:stCondLst>
                              <p:cond delay="4750"/>
                            </p:stCondLst>
                            <p:childTnLst>
                              <p:par>
                                <p:cTn id="41" presetID="22" presetClass="entr" presetSubtype="1" fill="hold" grpId="0" nodeType="afterEffect">
                                  <p:stCondLst>
                                    <p:cond delay="25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500"/>
                                        <p:tgtEl>
                                          <p:spTgt spid="19"/>
                                        </p:tgtEl>
                                      </p:cBhvr>
                                    </p:animEffect>
                                  </p:childTnLst>
                                </p:cTn>
                              </p:par>
                            </p:childTnLst>
                          </p:cTn>
                        </p:par>
                        <p:par>
                          <p:cTn id="44" fill="hold">
                            <p:stCondLst>
                              <p:cond delay="5500"/>
                            </p:stCondLst>
                            <p:childTnLst>
                              <p:par>
                                <p:cTn id="45" presetID="22" presetClass="entr" presetSubtype="4"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down)">
                                      <p:cBhvr>
                                        <p:cTn id="47" dur="500"/>
                                        <p:tgtEl>
                                          <p:spTgt spid="26"/>
                                        </p:tgtEl>
                                      </p:cBhvr>
                                    </p:animEffect>
                                  </p:childTnLst>
                                </p:cTn>
                              </p:par>
                            </p:childTnLst>
                          </p:cTn>
                        </p:par>
                        <p:par>
                          <p:cTn id="48" fill="hold">
                            <p:stCondLst>
                              <p:cond delay="6000"/>
                            </p:stCondLst>
                            <p:childTnLst>
                              <p:par>
                                <p:cTn id="49" presetID="22" presetClass="entr" presetSubtype="4"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00"/>
                                        <p:tgtEl>
                                          <p:spTgt spid="17"/>
                                        </p:tgtEl>
                                      </p:cBhvr>
                                    </p:animEffect>
                                  </p:childTnLst>
                                </p:cTn>
                              </p:par>
                            </p:childTnLst>
                          </p:cTn>
                        </p:par>
                        <p:par>
                          <p:cTn id="52" fill="hold">
                            <p:stCondLst>
                              <p:cond delay="6500"/>
                            </p:stCondLst>
                            <p:childTnLst>
                              <p:par>
                                <p:cTn id="53" presetID="22" presetClass="entr" presetSubtype="4"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childTnLst>
                          </p:cTn>
                        </p:par>
                        <p:par>
                          <p:cTn id="56" fill="hold">
                            <p:stCondLst>
                              <p:cond delay="70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500"/>
                                        <p:tgtEl>
                                          <p:spTgt spid="25"/>
                                        </p:tgtEl>
                                      </p:cBhvr>
                                    </p:animEffect>
                                  </p:childTnLst>
                                </p:cTn>
                              </p:par>
                            </p:childTnLst>
                          </p:cTn>
                        </p:par>
                        <p:par>
                          <p:cTn id="60" fill="hold">
                            <p:stCondLst>
                              <p:cond delay="7500"/>
                            </p:stCondLst>
                            <p:childTnLst>
                              <p:par>
                                <p:cTn id="61" presetID="22" presetClass="entr" presetSubtype="2" fill="hold" grpId="0" nodeType="afterEffect">
                                  <p:stCondLst>
                                    <p:cond delay="250"/>
                                  </p:stCondLst>
                                  <p:childTnLst>
                                    <p:set>
                                      <p:cBhvr>
                                        <p:cTn id="62" dur="1" fill="hold">
                                          <p:stCondLst>
                                            <p:cond delay="0"/>
                                          </p:stCondLst>
                                        </p:cTn>
                                        <p:tgtEl>
                                          <p:spTgt spid="15"/>
                                        </p:tgtEl>
                                        <p:attrNameLst>
                                          <p:attrName>style.visibility</p:attrName>
                                        </p:attrNameLst>
                                      </p:cBhvr>
                                      <p:to>
                                        <p:strVal val="visible"/>
                                      </p:to>
                                    </p:set>
                                    <p:animEffect transition="in" filter="wipe(right)">
                                      <p:cBhvr>
                                        <p:cTn id="63" dur="500"/>
                                        <p:tgtEl>
                                          <p:spTgt spid="15"/>
                                        </p:tgtEl>
                                      </p:cBhvr>
                                    </p:animEffect>
                                  </p:childTnLst>
                                </p:cTn>
                              </p:par>
                            </p:childTnLst>
                          </p:cTn>
                        </p:par>
                        <p:par>
                          <p:cTn id="64" fill="hold">
                            <p:stCondLst>
                              <p:cond delay="8250"/>
                            </p:stCondLst>
                            <p:childTnLst>
                              <p:par>
                                <p:cTn id="65" presetID="22" presetClass="entr" presetSubtype="2" fill="hold" grpId="0" nodeType="afterEffect">
                                  <p:stCondLst>
                                    <p:cond delay="250"/>
                                  </p:stCondLst>
                                  <p:childTnLst>
                                    <p:set>
                                      <p:cBhvr>
                                        <p:cTn id="66" dur="1" fill="hold">
                                          <p:stCondLst>
                                            <p:cond delay="0"/>
                                          </p:stCondLst>
                                        </p:cTn>
                                        <p:tgtEl>
                                          <p:spTgt spid="61"/>
                                        </p:tgtEl>
                                        <p:attrNameLst>
                                          <p:attrName>style.visibility</p:attrName>
                                        </p:attrNameLst>
                                      </p:cBhvr>
                                      <p:to>
                                        <p:strVal val="visible"/>
                                      </p:to>
                                    </p:set>
                                    <p:animEffect transition="in" filter="wipe(right)">
                                      <p:cBhvr>
                                        <p:cTn id="67" dur="500"/>
                                        <p:tgtEl>
                                          <p:spTgt spid="61"/>
                                        </p:tgtEl>
                                      </p:cBhvr>
                                    </p:animEffect>
                                  </p:childTnLst>
                                </p:cTn>
                              </p:par>
                            </p:childTnLst>
                          </p:cTn>
                        </p:par>
                        <p:par>
                          <p:cTn id="68" fill="hold">
                            <p:stCondLst>
                              <p:cond delay="9000"/>
                            </p:stCondLst>
                            <p:childTnLst>
                              <p:par>
                                <p:cTn id="69" presetID="22" presetClass="entr" presetSubtype="8"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childTnLst>
                          </p:cTn>
                        </p:par>
                        <p:par>
                          <p:cTn id="72" fill="hold">
                            <p:stCondLst>
                              <p:cond delay="9500"/>
                            </p:stCondLst>
                            <p:childTnLst>
                              <p:par>
                                <p:cTn id="73" presetID="22" presetClass="entr" presetSubtype="8" fill="hold" grpId="0"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left)">
                                      <p:cBhvr>
                                        <p:cTn id="75" dur="500"/>
                                        <p:tgtEl>
                                          <p:spTgt spid="14"/>
                                        </p:tgtEl>
                                      </p:cBhvr>
                                    </p:animEffect>
                                  </p:childTnLst>
                                </p:cTn>
                              </p:par>
                            </p:childTnLst>
                          </p:cTn>
                        </p:par>
                        <p:par>
                          <p:cTn id="76" fill="hold">
                            <p:stCondLst>
                              <p:cond delay="10000"/>
                            </p:stCondLst>
                            <p:childTnLst>
                              <p:par>
                                <p:cTn id="77" presetID="22" presetClass="entr" presetSubtype="8"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wipe(left)">
                                      <p:cBhvr>
                                        <p:cTn id="79" dur="500"/>
                                        <p:tgtEl>
                                          <p:spTgt spid="60"/>
                                        </p:tgtEl>
                                      </p:cBhvr>
                                    </p:animEffect>
                                  </p:childTnLst>
                                </p:cTn>
                              </p:par>
                            </p:childTnLst>
                          </p:cTn>
                        </p:par>
                        <p:par>
                          <p:cTn id="80" fill="hold">
                            <p:stCondLst>
                              <p:cond delay="10500"/>
                            </p:stCondLst>
                            <p:childTnLst>
                              <p:par>
                                <p:cTn id="81" presetID="22" presetClass="entr" presetSubtype="4"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down)">
                                      <p:cBhvr>
                                        <p:cTn id="83" dur="500"/>
                                        <p:tgtEl>
                                          <p:spTgt spid="23"/>
                                        </p:tgtEl>
                                      </p:cBhvr>
                                    </p:animEffect>
                                  </p:childTnLst>
                                </p:cTn>
                              </p:par>
                            </p:childTnLst>
                          </p:cTn>
                        </p:par>
                        <p:par>
                          <p:cTn id="84" fill="hold">
                            <p:stCondLst>
                              <p:cond delay="11000"/>
                            </p:stCondLst>
                            <p:childTnLst>
                              <p:par>
                                <p:cTn id="85" presetID="22" presetClass="entr" presetSubtype="4" fill="hold" grpId="0" nodeType="afterEffect">
                                  <p:stCondLst>
                                    <p:cond delay="25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childTnLst>
                          </p:cTn>
                        </p:par>
                        <p:par>
                          <p:cTn id="88" fill="hold">
                            <p:stCondLst>
                              <p:cond delay="11750"/>
                            </p:stCondLst>
                            <p:childTnLst>
                              <p:par>
                                <p:cTn id="89" presetID="22" presetClass="entr" presetSubtype="4" fill="hold" grpId="0" nodeType="afterEffect">
                                  <p:stCondLst>
                                    <p:cond delay="250"/>
                                  </p:stCondLst>
                                  <p:childTnLst>
                                    <p:set>
                                      <p:cBhvr>
                                        <p:cTn id="90" dur="1" fill="hold">
                                          <p:stCondLst>
                                            <p:cond delay="0"/>
                                          </p:stCondLst>
                                        </p:cTn>
                                        <p:tgtEl>
                                          <p:spTgt spid="13"/>
                                        </p:tgtEl>
                                        <p:attrNameLst>
                                          <p:attrName>style.visibility</p:attrName>
                                        </p:attrNameLst>
                                      </p:cBhvr>
                                      <p:to>
                                        <p:strVal val="visible"/>
                                      </p:to>
                                    </p:set>
                                    <p:animEffect transition="in" filter="wipe(down)">
                                      <p:cBhvr>
                                        <p:cTn id="91" dur="500"/>
                                        <p:tgtEl>
                                          <p:spTgt spid="13"/>
                                        </p:tgtEl>
                                      </p:cBhvr>
                                    </p:animEffect>
                                  </p:childTnLst>
                                </p:cTn>
                              </p:par>
                            </p:childTnLst>
                          </p:cTn>
                        </p:par>
                        <p:par>
                          <p:cTn id="92" fill="hold">
                            <p:stCondLst>
                              <p:cond delay="12500"/>
                            </p:stCondLst>
                            <p:childTnLst>
                              <p:par>
                                <p:cTn id="93" presetID="22" presetClass="entr" presetSubtype="4" fill="hold" grpId="0" nodeType="after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wipe(down)">
                                      <p:cBhvr>
                                        <p:cTn id="95" dur="500"/>
                                        <p:tgtEl>
                                          <p:spTgt spid="22"/>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9"/>
                                        </p:tgtEl>
                                        <p:attrNameLst>
                                          <p:attrName>style.visibility</p:attrName>
                                        </p:attrNameLst>
                                      </p:cBhvr>
                                      <p:to>
                                        <p:strVal val="visible"/>
                                      </p:to>
                                    </p:set>
                                    <p:animEffect transition="in" filter="wipe(up)">
                                      <p:cBhvr>
                                        <p:cTn id="99" dur="500"/>
                                        <p:tgtEl>
                                          <p:spTgt spid="9"/>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wipe(up)">
                                      <p:cBhvr>
                                        <p:cTn id="103" dur="500"/>
                                        <p:tgtEl>
                                          <p:spTgt spid="10"/>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37" fill="hold" grpId="0" nodeType="click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barn(outVertical)">
                                      <p:cBhvr>
                                        <p:cTn id="108" dur="500"/>
                                        <p:tgtEl>
                                          <p:spTgt spid="66"/>
                                        </p:tgtEl>
                                      </p:cBhvr>
                                    </p:animEffect>
                                  </p:childTnLst>
                                </p:cTn>
                              </p:par>
                            </p:childTnLst>
                          </p:cTn>
                        </p:par>
                        <p:par>
                          <p:cTn id="109" fill="hold">
                            <p:stCondLst>
                              <p:cond delay="500"/>
                            </p:stCondLst>
                            <p:childTnLst>
                              <p:par>
                                <p:cTn id="110" presetID="6" presetClass="entr" presetSubtype="32" fill="hold" grpId="0" nodeType="afterEffect">
                                  <p:stCondLst>
                                    <p:cond delay="250"/>
                                  </p:stCondLst>
                                  <p:childTnLst>
                                    <p:set>
                                      <p:cBhvr>
                                        <p:cTn id="111" dur="1" fill="hold">
                                          <p:stCondLst>
                                            <p:cond delay="0"/>
                                          </p:stCondLst>
                                        </p:cTn>
                                        <p:tgtEl>
                                          <p:spTgt spid="62"/>
                                        </p:tgtEl>
                                        <p:attrNameLst>
                                          <p:attrName>style.visibility</p:attrName>
                                        </p:attrNameLst>
                                      </p:cBhvr>
                                      <p:to>
                                        <p:strVal val="visible"/>
                                      </p:to>
                                    </p:set>
                                    <p:animEffect transition="in" filter="circle(out)">
                                      <p:cBhvr>
                                        <p:cTn id="112" dur="500"/>
                                        <p:tgtEl>
                                          <p:spTgt spid="62"/>
                                        </p:tgtEl>
                                      </p:cBhvr>
                                    </p:animEffect>
                                  </p:childTnLst>
                                </p:cTn>
                              </p:par>
                            </p:childTnLst>
                          </p:cTn>
                        </p:par>
                        <p:par>
                          <p:cTn id="113" fill="hold">
                            <p:stCondLst>
                              <p:cond delay="1250"/>
                            </p:stCondLst>
                            <p:childTnLst>
                              <p:par>
                                <p:cTn id="114" presetID="16" presetClass="entr" presetSubtype="37" fill="hold" grpId="0" nodeType="afterEffect">
                                  <p:stCondLst>
                                    <p:cond delay="0"/>
                                  </p:stCondLst>
                                  <p:childTnLst>
                                    <p:set>
                                      <p:cBhvr>
                                        <p:cTn id="115" dur="1" fill="hold">
                                          <p:stCondLst>
                                            <p:cond delay="0"/>
                                          </p:stCondLst>
                                        </p:cTn>
                                        <p:tgtEl>
                                          <p:spTgt spid="20"/>
                                        </p:tgtEl>
                                        <p:attrNameLst>
                                          <p:attrName>style.visibility</p:attrName>
                                        </p:attrNameLst>
                                      </p:cBhvr>
                                      <p:to>
                                        <p:strVal val="visible"/>
                                      </p:to>
                                    </p:set>
                                    <p:animEffect transition="in" filter="barn(outVertical)">
                                      <p:cBhvr>
                                        <p:cTn id="116" dur="500"/>
                                        <p:tgtEl>
                                          <p:spTgt spid="20"/>
                                        </p:tgtEl>
                                      </p:cBhvr>
                                    </p:animEffect>
                                  </p:childTnLst>
                                </p:cTn>
                              </p:par>
                            </p:childTnLst>
                          </p:cTn>
                        </p:par>
                        <p:par>
                          <p:cTn id="117" fill="hold">
                            <p:stCondLst>
                              <p:cond delay="1750"/>
                            </p:stCondLst>
                            <p:childTnLst>
                              <p:par>
                                <p:cTn id="118" presetID="6" presetClass="entr" presetSubtype="32" fill="hold" grpId="0" nodeType="afterEffect">
                                  <p:stCondLst>
                                    <p:cond delay="250"/>
                                  </p:stCondLst>
                                  <p:childTnLst>
                                    <p:set>
                                      <p:cBhvr>
                                        <p:cTn id="119" dur="1" fill="hold">
                                          <p:stCondLst>
                                            <p:cond delay="0"/>
                                          </p:stCondLst>
                                        </p:cTn>
                                        <p:tgtEl>
                                          <p:spTgt spid="63"/>
                                        </p:tgtEl>
                                        <p:attrNameLst>
                                          <p:attrName>style.visibility</p:attrName>
                                        </p:attrNameLst>
                                      </p:cBhvr>
                                      <p:to>
                                        <p:strVal val="visible"/>
                                      </p:to>
                                    </p:set>
                                    <p:animEffect transition="in" filter="circle(out)">
                                      <p:cBhvr>
                                        <p:cTn id="120" dur="500"/>
                                        <p:tgtEl>
                                          <p:spTgt spid="63"/>
                                        </p:tgtEl>
                                      </p:cBhvr>
                                    </p:animEffect>
                                  </p:childTnLst>
                                </p:cTn>
                              </p:par>
                            </p:childTnLst>
                          </p:cTn>
                        </p:par>
                        <p:par>
                          <p:cTn id="121" fill="hold">
                            <p:stCondLst>
                              <p:cond delay="2500"/>
                            </p:stCondLst>
                            <p:childTnLst>
                              <p:par>
                                <p:cTn id="122" presetID="16" presetClass="entr" presetSubtype="37" fill="hold" grpId="0" nodeType="after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barn(outVertical)">
                                      <p:cBhvr>
                                        <p:cTn id="124" dur="500"/>
                                        <p:tgtEl>
                                          <p:spTgt spid="67"/>
                                        </p:tgtEl>
                                      </p:cBhvr>
                                    </p:animEffect>
                                  </p:childTnLst>
                                </p:cTn>
                              </p:par>
                            </p:childTnLst>
                          </p:cTn>
                        </p:par>
                        <p:par>
                          <p:cTn id="125" fill="hold">
                            <p:stCondLst>
                              <p:cond delay="3000"/>
                            </p:stCondLst>
                            <p:childTnLst>
                              <p:par>
                                <p:cTn id="126" presetID="6" presetClass="entr" presetSubtype="32" fill="hold" grpId="0" nodeType="afterEffect">
                                  <p:stCondLst>
                                    <p:cond delay="250"/>
                                  </p:stCondLst>
                                  <p:childTnLst>
                                    <p:set>
                                      <p:cBhvr>
                                        <p:cTn id="127" dur="1" fill="hold">
                                          <p:stCondLst>
                                            <p:cond delay="0"/>
                                          </p:stCondLst>
                                        </p:cTn>
                                        <p:tgtEl>
                                          <p:spTgt spid="64"/>
                                        </p:tgtEl>
                                        <p:attrNameLst>
                                          <p:attrName>style.visibility</p:attrName>
                                        </p:attrNameLst>
                                      </p:cBhvr>
                                      <p:to>
                                        <p:strVal val="visible"/>
                                      </p:to>
                                    </p:set>
                                    <p:animEffect transition="in" filter="circle(out)">
                                      <p:cBhvr>
                                        <p:cTn id="128" dur="500"/>
                                        <p:tgtEl>
                                          <p:spTgt spid="64"/>
                                        </p:tgtEl>
                                      </p:cBhvr>
                                    </p:animEffect>
                                  </p:childTnLst>
                                </p:cTn>
                              </p:par>
                            </p:childTnLst>
                          </p:cTn>
                        </p:par>
                        <p:par>
                          <p:cTn id="129" fill="hold">
                            <p:stCondLst>
                              <p:cond delay="3750"/>
                            </p:stCondLst>
                            <p:childTnLst>
                              <p:par>
                                <p:cTn id="130" presetID="16" presetClass="entr" presetSubtype="37" fill="hold" grpId="0" nodeType="afterEffect">
                                  <p:stCondLst>
                                    <p:cond delay="0"/>
                                  </p:stCondLst>
                                  <p:childTnLst>
                                    <p:set>
                                      <p:cBhvr>
                                        <p:cTn id="131" dur="1" fill="hold">
                                          <p:stCondLst>
                                            <p:cond delay="0"/>
                                          </p:stCondLst>
                                        </p:cTn>
                                        <p:tgtEl>
                                          <p:spTgt spid="69"/>
                                        </p:tgtEl>
                                        <p:attrNameLst>
                                          <p:attrName>style.visibility</p:attrName>
                                        </p:attrNameLst>
                                      </p:cBhvr>
                                      <p:to>
                                        <p:strVal val="visible"/>
                                      </p:to>
                                    </p:set>
                                    <p:animEffect transition="in" filter="barn(outVertical)">
                                      <p:cBhvr>
                                        <p:cTn id="132" dur="500"/>
                                        <p:tgtEl>
                                          <p:spTgt spid="69"/>
                                        </p:tgtEl>
                                      </p:cBhvr>
                                    </p:animEffect>
                                  </p:childTnLst>
                                </p:cTn>
                              </p:par>
                            </p:childTnLst>
                          </p:cTn>
                        </p:par>
                        <p:par>
                          <p:cTn id="133" fill="hold">
                            <p:stCondLst>
                              <p:cond delay="4250"/>
                            </p:stCondLst>
                            <p:childTnLst>
                              <p:par>
                                <p:cTn id="134" presetID="6" presetClass="entr" presetSubtype="32" fill="hold" grpId="0" nodeType="afterEffect">
                                  <p:stCondLst>
                                    <p:cond delay="250"/>
                                  </p:stCondLst>
                                  <p:childTnLst>
                                    <p:set>
                                      <p:cBhvr>
                                        <p:cTn id="135" dur="1" fill="hold">
                                          <p:stCondLst>
                                            <p:cond delay="0"/>
                                          </p:stCondLst>
                                        </p:cTn>
                                        <p:tgtEl>
                                          <p:spTgt spid="65"/>
                                        </p:tgtEl>
                                        <p:attrNameLst>
                                          <p:attrName>style.visibility</p:attrName>
                                        </p:attrNameLst>
                                      </p:cBhvr>
                                      <p:to>
                                        <p:strVal val="visible"/>
                                      </p:to>
                                    </p:set>
                                    <p:animEffect transition="in" filter="circle(out)">
                                      <p:cBhvr>
                                        <p:cTn id="136" dur="500"/>
                                        <p:tgtEl>
                                          <p:spTgt spid="65"/>
                                        </p:tgtEl>
                                      </p:cBhvr>
                                    </p:animEffect>
                                  </p:childTnLst>
                                </p:cTn>
                              </p:par>
                            </p:childTnLst>
                          </p:cTn>
                        </p:par>
                        <p:par>
                          <p:cTn id="137" fill="hold">
                            <p:stCondLst>
                              <p:cond delay="5000"/>
                            </p:stCondLst>
                            <p:childTnLst>
                              <p:par>
                                <p:cTn id="138" presetID="10" presetClass="entr" presetSubtype="0" fill="hold" grpId="0" nodeType="afterEffect">
                                  <p:stCondLst>
                                    <p:cond delay="500"/>
                                  </p:stCondLst>
                                  <p:childTnLst>
                                    <p:set>
                                      <p:cBhvr>
                                        <p:cTn id="139" dur="1" fill="hold">
                                          <p:stCondLst>
                                            <p:cond delay="0"/>
                                          </p:stCondLst>
                                        </p:cTn>
                                        <p:tgtEl>
                                          <p:spTgt spid="75"/>
                                        </p:tgtEl>
                                        <p:attrNameLst>
                                          <p:attrName>style.visibility</p:attrName>
                                        </p:attrNameLst>
                                      </p:cBhvr>
                                      <p:to>
                                        <p:strVal val="visible"/>
                                      </p:to>
                                    </p:set>
                                    <p:animEffect transition="in" filter="fade">
                                      <p:cBhvr>
                                        <p:cTn id="140" dur="500"/>
                                        <p:tgtEl>
                                          <p:spTgt spid="75"/>
                                        </p:tgtEl>
                                      </p:cBhvr>
                                    </p:animEffect>
                                  </p:childTnLst>
                                </p:cTn>
                              </p:par>
                              <p:par>
                                <p:cTn id="141" presetID="10" presetClass="entr" presetSubtype="0" fill="hold" grpId="0" nodeType="withEffect">
                                  <p:stCondLst>
                                    <p:cond delay="500"/>
                                  </p:stCondLst>
                                  <p:childTnLst>
                                    <p:set>
                                      <p:cBhvr>
                                        <p:cTn id="142" dur="1" fill="hold">
                                          <p:stCondLst>
                                            <p:cond delay="0"/>
                                          </p:stCondLst>
                                        </p:cTn>
                                        <p:tgtEl>
                                          <p:spTgt spid="74"/>
                                        </p:tgtEl>
                                        <p:attrNameLst>
                                          <p:attrName>style.visibility</p:attrName>
                                        </p:attrNameLst>
                                      </p:cBhvr>
                                      <p:to>
                                        <p:strVal val="visible"/>
                                      </p:to>
                                    </p:set>
                                    <p:animEffect transition="in" filter="fade">
                                      <p:cBhvr>
                                        <p:cTn id="143" dur="500"/>
                                        <p:tgtEl>
                                          <p:spTgt spid="74"/>
                                        </p:tgtEl>
                                      </p:cBhvr>
                                    </p:animEffect>
                                  </p:childTnLst>
                                </p:cTn>
                              </p:par>
                              <p:par>
                                <p:cTn id="144" presetID="10" presetClass="entr" presetSubtype="0" fill="hold" grpId="0" nodeType="withEffect">
                                  <p:stCondLst>
                                    <p:cond delay="500"/>
                                  </p:stCondLst>
                                  <p:childTnLst>
                                    <p:set>
                                      <p:cBhvr>
                                        <p:cTn id="145" dur="1" fill="hold">
                                          <p:stCondLst>
                                            <p:cond delay="0"/>
                                          </p:stCondLst>
                                        </p:cTn>
                                        <p:tgtEl>
                                          <p:spTgt spid="73"/>
                                        </p:tgtEl>
                                        <p:attrNameLst>
                                          <p:attrName>style.visibility</p:attrName>
                                        </p:attrNameLst>
                                      </p:cBhvr>
                                      <p:to>
                                        <p:strVal val="visible"/>
                                      </p:to>
                                    </p:set>
                                    <p:animEffect transition="in" filter="fade">
                                      <p:cBhvr>
                                        <p:cTn id="146" dur="500"/>
                                        <p:tgtEl>
                                          <p:spTgt spid="73"/>
                                        </p:tgtEl>
                                      </p:cBhvr>
                                    </p:animEffect>
                                  </p:childTnLst>
                                </p:cTn>
                              </p:par>
                              <p:par>
                                <p:cTn id="147" presetID="10" presetClass="entr" presetSubtype="0" fill="hold" grpId="0" nodeType="withEffect">
                                  <p:stCondLst>
                                    <p:cond delay="500"/>
                                  </p:stCondLst>
                                  <p:childTnLst>
                                    <p:set>
                                      <p:cBhvr>
                                        <p:cTn id="148" dur="1" fill="hold">
                                          <p:stCondLst>
                                            <p:cond delay="0"/>
                                          </p:stCondLst>
                                        </p:cTn>
                                        <p:tgtEl>
                                          <p:spTgt spid="72"/>
                                        </p:tgtEl>
                                        <p:attrNameLst>
                                          <p:attrName>style.visibility</p:attrName>
                                        </p:attrNameLst>
                                      </p:cBhvr>
                                      <p:to>
                                        <p:strVal val="visible"/>
                                      </p:to>
                                    </p:set>
                                    <p:animEffect transition="in" filter="fade">
                                      <p:cBhvr>
                                        <p:cTn id="149" dur="500"/>
                                        <p:tgtEl>
                                          <p:spTgt spid="72"/>
                                        </p:tgtEl>
                                      </p:cBhvr>
                                    </p:animEffect>
                                  </p:childTnLst>
                                </p:cTn>
                              </p:par>
                              <p:par>
                                <p:cTn id="150" presetID="10" presetClass="entr" presetSubtype="0" fill="hold" grpId="0" nodeType="withEffect">
                                  <p:stCondLst>
                                    <p:cond delay="500"/>
                                  </p:stCondLst>
                                  <p:childTnLst>
                                    <p:set>
                                      <p:cBhvr>
                                        <p:cTn id="151" dur="1" fill="hold">
                                          <p:stCondLst>
                                            <p:cond delay="0"/>
                                          </p:stCondLst>
                                        </p:cTn>
                                        <p:tgtEl>
                                          <p:spTgt spid="71"/>
                                        </p:tgtEl>
                                        <p:attrNameLst>
                                          <p:attrName>style.visibility</p:attrName>
                                        </p:attrNameLst>
                                      </p:cBhvr>
                                      <p:to>
                                        <p:strVal val="visible"/>
                                      </p:to>
                                    </p:set>
                                    <p:animEffect transition="in" filter="fade">
                                      <p:cBhvr>
                                        <p:cTn id="152" dur="500"/>
                                        <p:tgtEl>
                                          <p:spTgt spid="71"/>
                                        </p:tgtEl>
                                      </p:cBhvr>
                                    </p:animEffect>
                                  </p:childTnLst>
                                </p:cTn>
                              </p:par>
                              <p:par>
                                <p:cTn id="153" presetID="10" presetClass="entr" presetSubtype="0" fill="hold" grpId="0" nodeType="withEffect">
                                  <p:stCondLst>
                                    <p:cond delay="500"/>
                                  </p:stCondLst>
                                  <p:childTnLst>
                                    <p:set>
                                      <p:cBhvr>
                                        <p:cTn id="154" dur="1" fill="hold">
                                          <p:stCondLst>
                                            <p:cond delay="0"/>
                                          </p:stCondLst>
                                        </p:cTn>
                                        <p:tgtEl>
                                          <p:spTgt spid="70"/>
                                        </p:tgtEl>
                                        <p:attrNameLst>
                                          <p:attrName>style.visibility</p:attrName>
                                        </p:attrNameLst>
                                      </p:cBhvr>
                                      <p:to>
                                        <p:strVal val="visible"/>
                                      </p:to>
                                    </p:set>
                                    <p:animEffect transition="in" filter="fade">
                                      <p:cBhvr>
                                        <p:cTn id="155" dur="500"/>
                                        <p:tgtEl>
                                          <p:spTgt spid="70"/>
                                        </p:tgtEl>
                                      </p:cBhvr>
                                    </p:animEffect>
                                  </p:childTnLst>
                                </p:cTn>
                              </p:par>
                              <p:par>
                                <p:cTn id="156" presetID="10" presetClass="entr" presetSubtype="0" fill="hold" grpId="0" nodeType="withEffect">
                                  <p:stCondLst>
                                    <p:cond delay="500"/>
                                  </p:stCondLst>
                                  <p:childTnLst>
                                    <p:set>
                                      <p:cBhvr>
                                        <p:cTn id="157" dur="1" fill="hold">
                                          <p:stCondLst>
                                            <p:cond delay="0"/>
                                          </p:stCondLst>
                                        </p:cTn>
                                        <p:tgtEl>
                                          <p:spTgt spid="59"/>
                                        </p:tgtEl>
                                        <p:attrNameLst>
                                          <p:attrName>style.visibility</p:attrName>
                                        </p:attrNameLst>
                                      </p:cBhvr>
                                      <p:to>
                                        <p:strVal val="visible"/>
                                      </p:to>
                                    </p:set>
                                    <p:animEffect transition="in" filter="fade">
                                      <p:cBhvr>
                                        <p:cTn id="158" dur="500"/>
                                        <p:tgtEl>
                                          <p:spTgt spid="59"/>
                                        </p:tgtEl>
                                      </p:cBhvr>
                                    </p:animEffect>
                                  </p:childTnLst>
                                </p:cTn>
                              </p:par>
                              <p:par>
                                <p:cTn id="159" presetID="10" presetClass="entr" presetSubtype="0" fill="hold" grpId="0" nodeType="withEffect">
                                  <p:stCondLst>
                                    <p:cond delay="50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500"/>
                                        <p:tgtEl>
                                          <p:spTgt spid="68"/>
                                        </p:tgtEl>
                                      </p:cBhvr>
                                    </p:animEffect>
                                  </p:childTnLst>
                                </p:cTn>
                              </p:par>
                              <p:par>
                                <p:cTn id="162" presetID="10" presetClass="entr" presetSubtype="0" fill="hold" grpId="0" nodeType="withEffect">
                                  <p:stCondLst>
                                    <p:cond delay="500"/>
                                  </p:stCondLst>
                                  <p:childTnLst>
                                    <p:set>
                                      <p:cBhvr>
                                        <p:cTn id="163" dur="1" fill="hold">
                                          <p:stCondLst>
                                            <p:cond delay="0"/>
                                          </p:stCondLst>
                                        </p:cTn>
                                        <p:tgtEl>
                                          <p:spTgt spid="76"/>
                                        </p:tgtEl>
                                        <p:attrNameLst>
                                          <p:attrName>style.visibility</p:attrName>
                                        </p:attrNameLst>
                                      </p:cBhvr>
                                      <p:to>
                                        <p:strVal val="visible"/>
                                      </p:to>
                                    </p:set>
                                    <p:animEffect transition="in" filter="fade">
                                      <p:cBhvr>
                                        <p:cTn id="164" dur="500"/>
                                        <p:tgtEl>
                                          <p:spTgt spid="76"/>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grpId="0" nodeType="clickEffect">
                                  <p:stCondLst>
                                    <p:cond delay="0"/>
                                  </p:stCondLst>
                                  <p:childTnLst>
                                    <p:set>
                                      <p:cBhvr>
                                        <p:cTn id="168" dur="1" fill="hold">
                                          <p:stCondLst>
                                            <p:cond delay="0"/>
                                          </p:stCondLst>
                                        </p:cTn>
                                        <p:tgtEl>
                                          <p:spTgt spid="82"/>
                                        </p:tgtEl>
                                        <p:attrNameLst>
                                          <p:attrName>style.visibility</p:attrName>
                                        </p:attrNameLst>
                                      </p:cBhvr>
                                      <p:to>
                                        <p:strVal val="visible"/>
                                      </p:to>
                                    </p:set>
                                    <p:animEffect transition="in" filter="wipe(down)">
                                      <p:cBhvr>
                                        <p:cTn id="169" dur="500"/>
                                        <p:tgtEl>
                                          <p:spTgt spid="82"/>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7"/>
                                        </p:tgtEl>
                                        <p:attrNameLst>
                                          <p:attrName>style.visibility</p:attrName>
                                        </p:attrNameLst>
                                      </p:cBhvr>
                                      <p:to>
                                        <p:strVal val="visible"/>
                                      </p:to>
                                    </p:set>
                                    <p:animEffect transition="in" filter="fade">
                                      <p:cBhvr>
                                        <p:cTn id="172" dur="500"/>
                                        <p:tgtEl>
                                          <p:spTgt spid="77"/>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3"/>
                                        </p:tgtEl>
                                        <p:attrNameLst>
                                          <p:attrName>style.visibility</p:attrName>
                                        </p:attrNameLst>
                                      </p:cBhvr>
                                      <p:to>
                                        <p:strVal val="visible"/>
                                      </p:to>
                                    </p:set>
                                    <p:animEffect transition="in" filter="fade">
                                      <p:cBhvr>
                                        <p:cTn id="175" dur="500"/>
                                        <p:tgtEl>
                                          <p:spTgt spid="83"/>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4"/>
                                        </p:tgtEl>
                                        <p:attrNameLst>
                                          <p:attrName>style.visibility</p:attrName>
                                        </p:attrNameLst>
                                      </p:cBhvr>
                                      <p:to>
                                        <p:strVal val="visible"/>
                                      </p:to>
                                    </p:set>
                                    <p:animEffect transition="in" filter="fade">
                                      <p:cBhvr>
                                        <p:cTn id="178" dur="500"/>
                                        <p:tgtEl>
                                          <p:spTgt spid="84"/>
                                        </p:tgtEl>
                                      </p:cBhvr>
                                    </p:animEffect>
                                  </p:childTnLst>
                                </p:cTn>
                              </p:par>
                            </p:childTnLst>
                          </p:cTn>
                        </p:par>
                        <p:par>
                          <p:cTn id="179" fill="hold">
                            <p:stCondLst>
                              <p:cond delay="500"/>
                            </p:stCondLst>
                            <p:childTnLst>
                              <p:par>
                                <p:cTn id="180" presetID="22" presetClass="entr" presetSubtype="4" fill="hold" grpId="0" nodeType="afterEffect">
                                  <p:stCondLst>
                                    <p:cond delay="0"/>
                                  </p:stCondLst>
                                  <p:childTnLst>
                                    <p:set>
                                      <p:cBhvr>
                                        <p:cTn id="181" dur="1" fill="hold">
                                          <p:stCondLst>
                                            <p:cond delay="0"/>
                                          </p:stCondLst>
                                        </p:cTn>
                                        <p:tgtEl>
                                          <p:spTgt spid="78"/>
                                        </p:tgtEl>
                                        <p:attrNameLst>
                                          <p:attrName>style.visibility</p:attrName>
                                        </p:attrNameLst>
                                      </p:cBhvr>
                                      <p:to>
                                        <p:strVal val="visible"/>
                                      </p:to>
                                    </p:set>
                                    <p:animEffect transition="in" filter="wipe(down)">
                                      <p:cBhvr>
                                        <p:cTn id="182" dur="500"/>
                                        <p:tgtEl>
                                          <p:spTgt spid="78"/>
                                        </p:tgtEl>
                                      </p:cBhvr>
                                    </p:animEffect>
                                  </p:childTnLst>
                                </p:cTn>
                              </p:par>
                            </p:childTnLst>
                          </p:cTn>
                        </p:par>
                        <p:par>
                          <p:cTn id="183" fill="hold">
                            <p:stCondLst>
                              <p:cond delay="1000"/>
                            </p:stCondLst>
                            <p:childTnLst>
                              <p:par>
                                <p:cTn id="184" presetID="22" presetClass="entr" presetSubtype="4" fill="hold" grpId="0" nodeType="afterEffect">
                                  <p:stCondLst>
                                    <p:cond delay="0"/>
                                  </p:stCondLst>
                                  <p:childTnLst>
                                    <p:set>
                                      <p:cBhvr>
                                        <p:cTn id="185" dur="1" fill="hold">
                                          <p:stCondLst>
                                            <p:cond delay="0"/>
                                          </p:stCondLst>
                                        </p:cTn>
                                        <p:tgtEl>
                                          <p:spTgt spid="79"/>
                                        </p:tgtEl>
                                        <p:attrNameLst>
                                          <p:attrName>style.visibility</p:attrName>
                                        </p:attrNameLst>
                                      </p:cBhvr>
                                      <p:to>
                                        <p:strVal val="visible"/>
                                      </p:to>
                                    </p:set>
                                    <p:animEffect transition="in" filter="wipe(down)">
                                      <p:cBhvr>
                                        <p:cTn id="186" dur="500"/>
                                        <p:tgtEl>
                                          <p:spTgt spid="79"/>
                                        </p:tgtEl>
                                      </p:cBhvr>
                                    </p:animEffect>
                                  </p:childTnLst>
                                </p:cTn>
                              </p:par>
                            </p:childTnLst>
                          </p:cTn>
                        </p:par>
                        <p:par>
                          <p:cTn id="187" fill="hold">
                            <p:stCondLst>
                              <p:cond delay="1500"/>
                            </p:stCondLst>
                            <p:childTnLst>
                              <p:par>
                                <p:cTn id="188" presetID="22" presetClass="entr" presetSubtype="4" fill="hold" grpId="0" nodeType="afterEffect">
                                  <p:stCondLst>
                                    <p:cond delay="0"/>
                                  </p:stCondLst>
                                  <p:childTnLst>
                                    <p:set>
                                      <p:cBhvr>
                                        <p:cTn id="189" dur="1" fill="hold">
                                          <p:stCondLst>
                                            <p:cond delay="0"/>
                                          </p:stCondLst>
                                        </p:cTn>
                                        <p:tgtEl>
                                          <p:spTgt spid="81"/>
                                        </p:tgtEl>
                                        <p:attrNameLst>
                                          <p:attrName>style.visibility</p:attrName>
                                        </p:attrNameLst>
                                      </p:cBhvr>
                                      <p:to>
                                        <p:strVal val="visible"/>
                                      </p:to>
                                    </p:set>
                                    <p:animEffect transition="in" filter="wipe(down)">
                                      <p:cBhvr>
                                        <p:cTn id="190" dur="500"/>
                                        <p:tgtEl>
                                          <p:spTgt spid="81"/>
                                        </p:tgtEl>
                                      </p:cBhvr>
                                    </p:animEffect>
                                  </p:childTnLst>
                                </p:cTn>
                              </p:par>
                            </p:childTnLst>
                          </p:cTn>
                        </p:par>
                        <p:par>
                          <p:cTn id="191" fill="hold">
                            <p:stCondLst>
                              <p:cond delay="2000"/>
                            </p:stCondLst>
                            <p:childTnLst>
                              <p:par>
                                <p:cTn id="192" presetID="22" presetClass="entr" presetSubtype="4" fill="hold" grpId="0" nodeType="afterEffect">
                                  <p:stCondLst>
                                    <p:cond delay="0"/>
                                  </p:stCondLst>
                                  <p:childTnLst>
                                    <p:set>
                                      <p:cBhvr>
                                        <p:cTn id="193" dur="1" fill="hold">
                                          <p:stCondLst>
                                            <p:cond delay="0"/>
                                          </p:stCondLst>
                                        </p:cTn>
                                        <p:tgtEl>
                                          <p:spTgt spid="80"/>
                                        </p:tgtEl>
                                        <p:attrNameLst>
                                          <p:attrName>style.visibility</p:attrName>
                                        </p:attrNameLst>
                                      </p:cBhvr>
                                      <p:to>
                                        <p:strVal val="visible"/>
                                      </p:to>
                                    </p:set>
                                    <p:animEffect transition="in" filter="wipe(down)">
                                      <p:cBhvr>
                                        <p:cTn id="19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9" grpId="0" animBg="1"/>
      <p:bldP spid="67" grpId="0" animBg="1"/>
      <p:bldP spid="20" grpId="0" animBg="1"/>
      <p:bldP spid="66" grpId="0" animBg="1"/>
      <p:bldP spid="18" grpId="0" animBg="1"/>
      <p:bldP spid="19" grpId="0" animBg="1"/>
      <p:bldP spid="16" grpId="0" animBg="1"/>
      <p:bldP spid="17" grpId="0" animBg="1"/>
      <p:bldP spid="15" grpId="0" animBg="1"/>
      <p:bldP spid="61" grpId="0" animBg="1"/>
      <p:bldP spid="14" grpId="0" animBg="1"/>
      <p:bldP spid="60" grpId="0" animBg="1"/>
      <p:bldP spid="11" grpId="0" animBg="1"/>
      <p:bldP spid="13" grpId="0" animBg="1"/>
      <p:bldP spid="9" grpId="0" animBg="1"/>
      <p:bldP spid="10" grpId="0" animBg="1"/>
      <p:bldP spid="3" grpId="0" animBg="1"/>
      <p:bldP spid="40" grpId="0" animBg="1"/>
      <p:bldP spid="38" grpId="0" animBg="1"/>
      <p:bldP spid="2" grpId="0" animBg="1"/>
      <p:bldP spid="22" grpId="0" animBg="1"/>
      <p:bldP spid="23" grpId="0" animBg="1"/>
      <p:bldP spid="24" grpId="0" animBg="1"/>
      <p:bldP spid="25" grpId="0" animBg="1"/>
      <p:bldP spid="26" grpId="0" animBg="1"/>
      <p:bldP spid="27" grpId="0" animBg="1"/>
      <p:bldP spid="28" grpId="0" animBg="1"/>
      <p:bldP spid="29" grpId="0" animBg="1"/>
      <p:bldP spid="35" grpId="0" animBg="1"/>
      <p:bldP spid="62" grpId="0" animBg="1"/>
      <p:bldP spid="63" grpId="0" animBg="1"/>
      <p:bldP spid="64" grpId="0" animBg="1"/>
      <p:bldP spid="65" grpId="0" animBg="1"/>
      <p:bldP spid="68"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左矢印 50"/>
          <p:cNvSpPr/>
          <p:nvPr/>
        </p:nvSpPr>
        <p:spPr>
          <a:xfrm rot="19072519">
            <a:off x="7075011" y="4464210"/>
            <a:ext cx="1330579" cy="858557"/>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0</a:t>
            </a:r>
            <a:endParaRPr kumimoji="1" lang="ja-JP" altLang="en-US" sz="2400" dirty="0"/>
          </a:p>
        </p:txBody>
      </p:sp>
      <p:sp>
        <p:nvSpPr>
          <p:cNvPr id="52" name="左矢印 51"/>
          <p:cNvSpPr/>
          <p:nvPr/>
        </p:nvSpPr>
        <p:spPr>
          <a:xfrm rot="2527827">
            <a:off x="5107940" y="4610996"/>
            <a:ext cx="1298898" cy="858557"/>
          </a:xfrm>
          <a:prstGeom prst="leftArrow">
            <a:avLst/>
          </a:prstGeom>
          <a:noFill/>
          <a:ln w="28575">
            <a:solidFill>
              <a:schemeClr val="accent2"/>
            </a:solidFill>
            <a:prstDash val="sysDot"/>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solidFill>
                  <a:schemeClr val="tx1"/>
                </a:solidFill>
              </a:rPr>
              <a:t>0</a:t>
            </a:r>
            <a:endParaRPr kumimoji="1" lang="ja-JP" altLang="en-US" sz="2400" dirty="0">
              <a:solidFill>
                <a:schemeClr val="tx1"/>
              </a:solidFill>
            </a:endParaRPr>
          </a:p>
        </p:txBody>
      </p:sp>
      <p:sp>
        <p:nvSpPr>
          <p:cNvPr id="53" name="右矢印 52"/>
          <p:cNvSpPr/>
          <p:nvPr/>
        </p:nvSpPr>
        <p:spPr>
          <a:xfrm rot="19128540">
            <a:off x="2534079" y="4637235"/>
            <a:ext cx="1412414" cy="944413"/>
          </a:xfrm>
          <a:prstGeom prst="rightArrow">
            <a:avLst/>
          </a:prstGeom>
          <a:noFill/>
          <a:ln w="28575">
            <a:solidFill>
              <a:schemeClr val="accent2"/>
            </a:solidFill>
            <a:prstDash val="sysDot"/>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solidFill>
                  <a:schemeClr val="tx1"/>
                </a:solidFill>
                <a:latin typeface="Times New Roman" panose="02020603050405020304" pitchFamily="18" charset="0"/>
                <a:cs typeface="Times New Roman" panose="02020603050405020304" pitchFamily="18" charset="0"/>
              </a:rPr>
              <a:t>0</a:t>
            </a:r>
            <a:endParaRPr kumimoji="1" lang="ja-JP" altLang="en-US" sz="2400" dirty="0">
              <a:solidFill>
                <a:schemeClr val="tx1"/>
              </a:solidFill>
              <a:latin typeface="Times New Roman" panose="02020603050405020304" pitchFamily="18" charset="0"/>
              <a:cs typeface="Times New Roman" panose="02020603050405020304" pitchFamily="18" charset="0"/>
            </a:endParaRPr>
          </a:p>
        </p:txBody>
      </p:sp>
      <p:sp>
        <p:nvSpPr>
          <p:cNvPr id="54" name="右矢印 53"/>
          <p:cNvSpPr/>
          <p:nvPr/>
        </p:nvSpPr>
        <p:spPr>
          <a:xfrm rot="2812692">
            <a:off x="602220" y="4477990"/>
            <a:ext cx="1343645" cy="858557"/>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0</a:t>
            </a:r>
            <a:endParaRPr kumimoji="1" lang="ja-JP" altLang="en-US" sz="2400" dirty="0"/>
          </a:p>
        </p:txBody>
      </p:sp>
      <p:sp>
        <p:nvSpPr>
          <p:cNvPr id="35" name="左矢印 34"/>
          <p:cNvSpPr/>
          <p:nvPr/>
        </p:nvSpPr>
        <p:spPr>
          <a:xfrm>
            <a:off x="5564804" y="3681414"/>
            <a:ext cx="2227290" cy="944413"/>
          </a:xfrm>
          <a:prstGeom prst="leftArrow">
            <a:avLst/>
          </a:prstGeom>
          <a:noFill/>
          <a:ln w="19050">
            <a:solidFill>
              <a:schemeClr val="accent2"/>
            </a:solidFill>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銀行勘定</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33" name="左矢印 32"/>
          <p:cNvSpPr/>
          <p:nvPr/>
        </p:nvSpPr>
        <p:spPr>
          <a:xfrm>
            <a:off x="5571475" y="1737827"/>
            <a:ext cx="2259781" cy="944413"/>
          </a:xfrm>
          <a:prstGeom prst="leftArrow">
            <a:avLst/>
          </a:prstGeom>
          <a:noFill/>
          <a:ln w="19050">
            <a:solidFill>
              <a:srgbClr val="92D050"/>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売掛金</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3" name="左矢印 2"/>
          <p:cNvSpPr/>
          <p:nvPr/>
        </p:nvSpPr>
        <p:spPr>
          <a:xfrm>
            <a:off x="5587424" y="1738780"/>
            <a:ext cx="2214658" cy="944413"/>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売掛金</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10" name="左矢印 9"/>
          <p:cNvSpPr/>
          <p:nvPr/>
        </p:nvSpPr>
        <p:spPr>
          <a:xfrm rot="2527827">
            <a:off x="5107358" y="4601950"/>
            <a:ext cx="1298898" cy="858557"/>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t>10</a:t>
            </a:r>
            <a:endParaRPr kumimoji="1" lang="ja-JP" altLang="en-US" sz="2400" dirty="0"/>
          </a:p>
        </p:txBody>
      </p:sp>
      <p:sp>
        <p:nvSpPr>
          <p:cNvPr id="9" name="左矢印 8"/>
          <p:cNvSpPr/>
          <p:nvPr/>
        </p:nvSpPr>
        <p:spPr>
          <a:xfrm rot="19072519">
            <a:off x="7074429" y="4464208"/>
            <a:ext cx="1330579" cy="858557"/>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10</a:t>
            </a:r>
            <a:endParaRPr kumimoji="1" lang="ja-JP" altLang="en-US" sz="2400" dirty="0"/>
          </a:p>
        </p:txBody>
      </p:sp>
      <p:sp>
        <p:nvSpPr>
          <p:cNvPr id="74" name="右矢印 73"/>
          <p:cNvSpPr/>
          <p:nvPr/>
        </p:nvSpPr>
        <p:spPr>
          <a:xfrm>
            <a:off x="1006413" y="3709730"/>
            <a:ext cx="2344338" cy="858557"/>
          </a:xfrm>
          <a:prstGeom prst="rightArrow">
            <a:avLst/>
          </a:prstGeom>
          <a:noFill/>
          <a:ln w="1905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銀行勘定</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72" name="右矢印 71"/>
          <p:cNvSpPr/>
          <p:nvPr/>
        </p:nvSpPr>
        <p:spPr>
          <a:xfrm>
            <a:off x="1060874" y="1738780"/>
            <a:ext cx="2350340" cy="944413"/>
          </a:xfrm>
          <a:prstGeom prst="rightArrow">
            <a:avLst/>
          </a:prstGeom>
          <a:noFill/>
          <a:ln w="19050">
            <a:solidFill>
              <a:schemeClr val="accent4"/>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貸金</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73" name="下矢印 72"/>
          <p:cNvSpPr/>
          <p:nvPr/>
        </p:nvSpPr>
        <p:spPr>
          <a:xfrm>
            <a:off x="3331436" y="2208859"/>
            <a:ext cx="1038854" cy="1518698"/>
          </a:xfrm>
          <a:prstGeom prst="downArrow">
            <a:avLst/>
          </a:prstGeom>
          <a:noFill/>
          <a:ln w="19050">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smtClean="0">
              <a:latin typeface="Times New Roman" panose="02020603050405020304" pitchFamily="18" charset="0"/>
              <a:cs typeface="Times New Roman" panose="02020603050405020304" pitchFamily="18" charset="0"/>
            </a:endParaRPr>
          </a:p>
          <a:p>
            <a:pPr algn="ctr"/>
            <a:endParaRPr lang="en-US" altLang="ja-JP" sz="2000" dirty="0" smtClean="0">
              <a:latin typeface="Times New Roman" panose="02020603050405020304" pitchFamily="18" charset="0"/>
              <a:cs typeface="Times New Roman" panose="02020603050405020304" pitchFamily="18" charset="0"/>
            </a:endParaRPr>
          </a:p>
          <a:p>
            <a:pPr algn="ctr"/>
            <a:r>
              <a:rPr lang="ja-JP" altLang="en-US" sz="2000" dirty="0" smtClean="0">
                <a:latin typeface="Times New Roman" panose="02020603050405020304" pitchFamily="18" charset="0"/>
                <a:cs typeface="Times New Roman" panose="02020603050405020304" pitchFamily="18" charset="0"/>
              </a:rPr>
              <a:t>預金</a:t>
            </a:r>
            <a:endParaRPr lang="en-US" altLang="ja-JP" sz="2000" dirty="0" smtClean="0">
              <a:latin typeface="Times New Roman" panose="02020603050405020304" pitchFamily="18" charset="0"/>
              <a:cs typeface="Times New Roman" panose="02020603050405020304" pitchFamily="18" charset="0"/>
            </a:endParaRPr>
          </a:p>
          <a:p>
            <a:pPr algn="ctr"/>
            <a:r>
              <a:rPr kumimoji="1" lang="en-US" altLang="ja-JP" sz="2000" dirty="0" smtClean="0">
                <a:latin typeface="Times New Roman" panose="02020603050405020304" pitchFamily="18" charset="0"/>
                <a:cs typeface="Times New Roman" panose="02020603050405020304" pitchFamily="18" charset="0"/>
              </a:rPr>
              <a:t>0</a:t>
            </a:r>
            <a:endParaRPr kumimoji="1" lang="ja-JP" altLang="en-US" sz="2000" dirty="0">
              <a:latin typeface="Times New Roman" panose="02020603050405020304" pitchFamily="18" charset="0"/>
              <a:cs typeface="Times New Roman" panose="02020603050405020304" pitchFamily="18" charset="0"/>
            </a:endParaRPr>
          </a:p>
        </p:txBody>
      </p:sp>
      <p:sp>
        <p:nvSpPr>
          <p:cNvPr id="2" name="右矢印 1"/>
          <p:cNvSpPr/>
          <p:nvPr/>
        </p:nvSpPr>
        <p:spPr>
          <a:xfrm rot="2812692">
            <a:off x="602219" y="4472380"/>
            <a:ext cx="1343645" cy="858557"/>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10</a:t>
            </a:r>
            <a:endParaRPr kumimoji="1" lang="ja-JP" altLang="en-US" sz="2400" dirty="0"/>
          </a:p>
        </p:txBody>
      </p:sp>
      <p:sp>
        <p:nvSpPr>
          <p:cNvPr id="71" name="右矢印 70"/>
          <p:cNvSpPr/>
          <p:nvPr/>
        </p:nvSpPr>
        <p:spPr>
          <a:xfrm>
            <a:off x="1043608" y="3709730"/>
            <a:ext cx="2344338" cy="858557"/>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銀行勘定</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9" name="下矢印 68"/>
          <p:cNvSpPr/>
          <p:nvPr/>
        </p:nvSpPr>
        <p:spPr>
          <a:xfrm>
            <a:off x="3326180" y="1864412"/>
            <a:ext cx="1038854" cy="183400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r>
              <a:rPr kumimoji="1" lang="ja-JP" altLang="en-US" sz="2000" dirty="0" smtClean="0">
                <a:latin typeface="Times New Roman" panose="02020603050405020304" pitchFamily="18" charset="0"/>
                <a:cs typeface="Times New Roman" panose="02020603050405020304" pitchFamily="18" charset="0"/>
              </a:rPr>
              <a:t>預金</a:t>
            </a:r>
            <a:r>
              <a:rPr kumimoji="1" lang="en-US" altLang="ja-JP" sz="2000" dirty="0" smtClean="0">
                <a:latin typeface="Times New Roman" panose="02020603050405020304" pitchFamily="18" charset="0"/>
                <a:cs typeface="Times New Roman" panose="02020603050405020304" pitchFamily="18" charset="0"/>
              </a:rPr>
              <a:t>10</a:t>
            </a:r>
            <a:endParaRPr kumimoji="1" lang="ja-JP" altLang="en-US" sz="20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292655" y="180258"/>
            <a:ext cx="8229600" cy="1143000"/>
          </a:xfrm>
        </p:spPr>
        <p:txBody>
          <a:bodyPr/>
          <a:lstStyle/>
          <a:p>
            <a:r>
              <a:rPr lang="ja-JP" altLang="en-US" dirty="0" smtClean="0"/>
              <a:t>振り込みと全銀ネット</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22</a:t>
            </a:fld>
            <a:endParaRPr kumimoji="1" lang="ja-JP" altLang="en-US" dirty="0"/>
          </a:p>
        </p:txBody>
      </p:sp>
      <p:sp>
        <p:nvSpPr>
          <p:cNvPr id="60" name="右矢印 59"/>
          <p:cNvSpPr/>
          <p:nvPr/>
        </p:nvSpPr>
        <p:spPr>
          <a:xfrm>
            <a:off x="1073591" y="1749699"/>
            <a:ext cx="2324906" cy="94441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貸金</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1" name="円/楕円 60"/>
          <p:cNvSpPr/>
          <p:nvPr/>
        </p:nvSpPr>
        <p:spPr>
          <a:xfrm>
            <a:off x="292063" y="369841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p:txBody>
      </p:sp>
      <p:sp>
        <p:nvSpPr>
          <p:cNvPr id="62" name="円/楕円 61"/>
          <p:cNvSpPr/>
          <p:nvPr/>
        </p:nvSpPr>
        <p:spPr>
          <a:xfrm>
            <a:off x="3388407" y="369841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p:txBody>
      </p:sp>
      <p:sp>
        <p:nvSpPr>
          <p:cNvPr id="64" name="右矢印 63"/>
          <p:cNvSpPr/>
          <p:nvPr/>
        </p:nvSpPr>
        <p:spPr>
          <a:xfrm rot="19128540">
            <a:off x="2533496" y="4645442"/>
            <a:ext cx="1412414" cy="944413"/>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5" name="円/楕円 64"/>
          <p:cNvSpPr/>
          <p:nvPr/>
        </p:nvSpPr>
        <p:spPr>
          <a:xfrm>
            <a:off x="1628458" y="5157192"/>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67" name="円/楕円 66"/>
          <p:cNvSpPr/>
          <p:nvPr/>
        </p:nvSpPr>
        <p:spPr>
          <a:xfrm>
            <a:off x="3388407" y="170270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p:txBody>
      </p:sp>
      <p:sp>
        <p:nvSpPr>
          <p:cNvPr id="68" name="円/楕円 67"/>
          <p:cNvSpPr/>
          <p:nvPr/>
        </p:nvSpPr>
        <p:spPr>
          <a:xfrm>
            <a:off x="292063" y="1702701"/>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p:txBody>
      </p:sp>
      <p:sp>
        <p:nvSpPr>
          <p:cNvPr id="21" name="下矢印 20"/>
          <p:cNvSpPr/>
          <p:nvPr/>
        </p:nvSpPr>
        <p:spPr>
          <a:xfrm>
            <a:off x="4610459" y="2187412"/>
            <a:ext cx="1038854" cy="1518698"/>
          </a:xfrm>
          <a:prstGeom prst="downArrow">
            <a:avLst/>
          </a:prstGeom>
          <a:noFill/>
          <a:ln w="19050">
            <a:solidFill>
              <a:schemeClr val="accent4"/>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smtClean="0">
              <a:latin typeface="Times New Roman" panose="02020603050405020304" pitchFamily="18" charset="0"/>
              <a:cs typeface="Times New Roman" panose="02020603050405020304" pitchFamily="18" charset="0"/>
            </a:endParaRPr>
          </a:p>
          <a:p>
            <a:pPr algn="ctr"/>
            <a:endParaRPr lang="en-US" altLang="ja-JP" sz="2000" dirty="0" smtClean="0">
              <a:latin typeface="Times New Roman" panose="02020603050405020304" pitchFamily="18" charset="0"/>
              <a:cs typeface="Times New Roman" panose="02020603050405020304" pitchFamily="18" charset="0"/>
            </a:endParaRPr>
          </a:p>
          <a:p>
            <a:pPr algn="ctr"/>
            <a:r>
              <a:rPr lang="ja-JP" altLang="en-US" sz="2000" dirty="0" smtClean="0">
                <a:latin typeface="Times New Roman" panose="02020603050405020304" pitchFamily="18" charset="0"/>
                <a:cs typeface="Times New Roman" panose="02020603050405020304" pitchFamily="18" charset="0"/>
              </a:rPr>
              <a:t>預金</a:t>
            </a:r>
            <a:endParaRPr lang="en-US" altLang="ja-JP" sz="2000" dirty="0" smtClean="0">
              <a:latin typeface="Times New Roman" panose="02020603050405020304" pitchFamily="18" charset="0"/>
              <a:cs typeface="Times New Roman" panose="02020603050405020304" pitchFamily="18" charset="0"/>
            </a:endParaRPr>
          </a:p>
          <a:p>
            <a:pPr algn="ctr"/>
            <a:r>
              <a:rPr kumimoji="1" lang="en-US" altLang="ja-JP" sz="2000" dirty="0" smtClean="0">
                <a:latin typeface="Times New Roman" panose="02020603050405020304" pitchFamily="18" charset="0"/>
                <a:cs typeface="Times New Roman" panose="02020603050405020304" pitchFamily="18" charset="0"/>
              </a:rPr>
              <a:t>0</a:t>
            </a:r>
            <a:endParaRPr kumimoji="1" lang="ja-JP" altLang="en-US" sz="2000" dirty="0">
              <a:latin typeface="Times New Roman" panose="02020603050405020304" pitchFamily="18" charset="0"/>
              <a:cs typeface="Times New Roman" panose="02020603050405020304" pitchFamily="18" charset="0"/>
            </a:endParaRPr>
          </a:p>
        </p:txBody>
      </p:sp>
      <p:sp>
        <p:nvSpPr>
          <p:cNvPr id="24" name="下矢印 23"/>
          <p:cNvSpPr/>
          <p:nvPr/>
        </p:nvSpPr>
        <p:spPr>
          <a:xfrm>
            <a:off x="4615715" y="1847410"/>
            <a:ext cx="1038854" cy="183400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sz="2000" dirty="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r>
              <a:rPr kumimoji="1" lang="ja-JP" altLang="en-US" sz="2000" dirty="0" smtClean="0">
                <a:latin typeface="Times New Roman" panose="02020603050405020304" pitchFamily="18" charset="0"/>
                <a:cs typeface="Times New Roman" panose="02020603050405020304" pitchFamily="18" charset="0"/>
              </a:rPr>
              <a:t>預金</a:t>
            </a:r>
            <a:r>
              <a:rPr kumimoji="1" lang="en-US" altLang="ja-JP" sz="2000" dirty="0" smtClean="0">
                <a:latin typeface="Times New Roman" panose="02020603050405020304" pitchFamily="18" charset="0"/>
                <a:cs typeface="Times New Roman" panose="02020603050405020304" pitchFamily="18" charset="0"/>
              </a:rPr>
              <a:t>10</a:t>
            </a:r>
            <a:endParaRPr kumimoji="1" lang="ja-JP" altLang="en-US" sz="2000" dirty="0">
              <a:latin typeface="Times New Roman" panose="02020603050405020304" pitchFamily="18" charset="0"/>
              <a:cs typeface="Times New Roman" panose="02020603050405020304" pitchFamily="18" charset="0"/>
            </a:endParaRPr>
          </a:p>
        </p:txBody>
      </p:sp>
      <p:sp>
        <p:nvSpPr>
          <p:cNvPr id="26" name="円/楕円 25"/>
          <p:cNvSpPr/>
          <p:nvPr/>
        </p:nvSpPr>
        <p:spPr>
          <a:xfrm>
            <a:off x="4673024" y="3696421"/>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p:txBody>
      </p:sp>
      <p:sp>
        <p:nvSpPr>
          <p:cNvPr id="29" name="円/楕円 28"/>
          <p:cNvSpPr/>
          <p:nvPr/>
        </p:nvSpPr>
        <p:spPr>
          <a:xfrm>
            <a:off x="6009419" y="5155197"/>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30" name="円/楕円 29"/>
          <p:cNvSpPr/>
          <p:nvPr/>
        </p:nvSpPr>
        <p:spPr>
          <a:xfrm>
            <a:off x="7769368" y="1700706"/>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p:txBody>
      </p:sp>
      <p:sp>
        <p:nvSpPr>
          <p:cNvPr id="31" name="円/楕円 30"/>
          <p:cNvSpPr/>
          <p:nvPr/>
        </p:nvSpPr>
        <p:spPr>
          <a:xfrm>
            <a:off x="4673024" y="1700706"/>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p:txBody>
      </p:sp>
      <p:sp>
        <p:nvSpPr>
          <p:cNvPr id="8" name="左矢印 7"/>
          <p:cNvSpPr/>
          <p:nvPr/>
        </p:nvSpPr>
        <p:spPr>
          <a:xfrm>
            <a:off x="5588005" y="3688917"/>
            <a:ext cx="2227290" cy="944413"/>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銀行勘定</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27" name="円/楕円 26"/>
          <p:cNvSpPr/>
          <p:nvPr/>
        </p:nvSpPr>
        <p:spPr>
          <a:xfrm>
            <a:off x="7769368" y="36964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122834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67"/>
                                        </p:tgtEl>
                                        <p:attrNameLst>
                                          <p:attrName>style.visibility</p:attrName>
                                        </p:attrNameLst>
                                      </p:cBhvr>
                                      <p:to>
                                        <p:strVal val="visible"/>
                                      </p:to>
                                    </p:set>
                                    <p:animEffect transition="in" filter="wipe(left)">
                                      <p:cBhvr>
                                        <p:cTn id="15" dur="5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right)">
                                      <p:cBhvr>
                                        <p:cTn id="20" dur="500"/>
                                        <p:tgtEl>
                                          <p:spTgt spid="30"/>
                                        </p:tgtEl>
                                      </p:cBhvr>
                                    </p:animEffect>
                                  </p:childTnLst>
                                </p:cTn>
                              </p:par>
                            </p:childTnLst>
                          </p:cTn>
                        </p:par>
                        <p:par>
                          <p:cTn id="21" fill="hold">
                            <p:stCondLst>
                              <p:cond delay="500"/>
                            </p:stCondLst>
                            <p:childTnLst>
                              <p:par>
                                <p:cTn id="22" presetID="22" presetClass="entr" presetSubtype="2" fill="hold" grpId="0" nodeType="afterEffect">
                                  <p:stCondLst>
                                    <p:cond delay="250"/>
                                  </p:stCondLst>
                                  <p:childTnLst>
                                    <p:set>
                                      <p:cBhvr>
                                        <p:cTn id="23" dur="1" fill="hold">
                                          <p:stCondLst>
                                            <p:cond delay="0"/>
                                          </p:stCondLst>
                                        </p:cTn>
                                        <p:tgtEl>
                                          <p:spTgt spid="3"/>
                                        </p:tgtEl>
                                        <p:attrNameLst>
                                          <p:attrName>style.visibility</p:attrName>
                                        </p:attrNameLst>
                                      </p:cBhvr>
                                      <p:to>
                                        <p:strVal val="visible"/>
                                      </p:to>
                                    </p:set>
                                    <p:animEffect transition="in" filter="wipe(right)">
                                      <p:cBhvr>
                                        <p:cTn id="24" dur="500"/>
                                        <p:tgtEl>
                                          <p:spTgt spid="3"/>
                                        </p:tgtEl>
                                      </p:cBhvr>
                                    </p:animEffect>
                                  </p:childTnLst>
                                </p:cTn>
                              </p:par>
                            </p:childTnLst>
                          </p:cTn>
                        </p:par>
                        <p:par>
                          <p:cTn id="25" fill="hold">
                            <p:stCondLst>
                              <p:cond delay="1250"/>
                            </p:stCondLst>
                            <p:childTnLst>
                              <p:par>
                                <p:cTn id="26" presetID="22" presetClass="entr" presetSubtype="2" fill="hold" grpId="0" nodeType="afterEffect">
                                  <p:stCondLst>
                                    <p:cond delay="250"/>
                                  </p:stCondLst>
                                  <p:childTnLst>
                                    <p:set>
                                      <p:cBhvr>
                                        <p:cTn id="27" dur="1" fill="hold">
                                          <p:stCondLst>
                                            <p:cond delay="0"/>
                                          </p:stCondLst>
                                        </p:cTn>
                                        <p:tgtEl>
                                          <p:spTgt spid="31"/>
                                        </p:tgtEl>
                                        <p:attrNameLst>
                                          <p:attrName>style.visibility</p:attrName>
                                        </p:attrNameLst>
                                      </p:cBhvr>
                                      <p:to>
                                        <p:strVal val="visible"/>
                                      </p:to>
                                    </p:set>
                                    <p:animEffect transition="in" filter="wipe(right)">
                                      <p:cBhvr>
                                        <p:cTn id="28" dur="500"/>
                                        <p:tgtEl>
                                          <p:spTgt spid="31"/>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left)">
                                      <p:cBhvr>
                                        <p:cTn id="32" dur="500"/>
                                        <p:tgtEl>
                                          <p:spTgt spid="69"/>
                                        </p:tgtEl>
                                      </p:cBhvr>
                                    </p:animEffect>
                                  </p:childTnLst>
                                </p:cTn>
                              </p:par>
                            </p:childTnLst>
                          </p:cTn>
                        </p:par>
                        <p:par>
                          <p:cTn id="33" fill="hold">
                            <p:stCondLst>
                              <p:cond delay="2500"/>
                            </p:stCondLst>
                            <p:childTnLst>
                              <p:par>
                                <p:cTn id="34" presetID="22" presetClass="entr" presetSubtype="8" fill="hold" grpId="0" nodeType="afterEffect">
                                  <p:stCondLst>
                                    <p:cond delay="25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500"/>
                                        <p:tgtEl>
                                          <p:spTgt spid="62"/>
                                        </p:tgtEl>
                                      </p:cBhvr>
                                    </p:animEffect>
                                  </p:childTnLst>
                                </p:cTn>
                              </p:par>
                            </p:childTnLst>
                          </p:cTn>
                        </p:par>
                        <p:par>
                          <p:cTn id="37" fill="hold">
                            <p:stCondLst>
                              <p:cond delay="3250"/>
                            </p:stCondLst>
                            <p:childTnLst>
                              <p:par>
                                <p:cTn id="38" presetID="22" presetClass="entr" presetSubtype="1"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up)">
                                      <p:cBhvr>
                                        <p:cTn id="40" dur="500"/>
                                        <p:tgtEl>
                                          <p:spTgt spid="24"/>
                                        </p:tgtEl>
                                      </p:cBhvr>
                                    </p:animEffect>
                                  </p:childTnLst>
                                </p:cTn>
                              </p:par>
                            </p:childTnLst>
                          </p:cTn>
                        </p:par>
                        <p:par>
                          <p:cTn id="41" fill="hold">
                            <p:stCondLst>
                              <p:cond delay="3750"/>
                            </p:stCondLst>
                            <p:childTnLst>
                              <p:par>
                                <p:cTn id="42" presetID="22" presetClass="entr" presetSubtype="1" fill="hold" grpId="0" nodeType="afterEffect">
                                  <p:stCondLst>
                                    <p:cond delay="25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mph" presetSubtype="0" fill="hold" grpId="1" nodeType="clickEffect">
                                  <p:stCondLst>
                                    <p:cond delay="0"/>
                                  </p:stCondLst>
                                  <p:childTnLst>
                                    <p:animRot by="-2700000">
                                      <p:cBhvr>
                                        <p:cTn id="48" dur="1000" fill="hold"/>
                                        <p:tgtEl>
                                          <p:spTgt spid="69"/>
                                        </p:tgtEl>
                                        <p:attrNameLst>
                                          <p:attrName>r</p:attrName>
                                        </p:attrNameLst>
                                      </p:cBhvr>
                                    </p:animRot>
                                  </p:childTnLst>
                                </p:cTn>
                              </p:par>
                              <p:par>
                                <p:cTn id="49" presetID="42" presetClass="path" presetSubtype="0" accel="50000" decel="50000" fill="hold" grpId="2" nodeType="withEffect">
                                  <p:stCondLst>
                                    <p:cond delay="0"/>
                                  </p:stCondLst>
                                  <p:childTnLst>
                                    <p:animMotion origin="layout" path="M 3.88889E-6 4.44444E-6 L -0.18403 0.07569 " pathEditMode="relative" rAng="0" ptsTypes="AA">
                                      <p:cBhvr>
                                        <p:cTn id="50" dur="1000" fill="hold"/>
                                        <p:tgtEl>
                                          <p:spTgt spid="69"/>
                                        </p:tgtEl>
                                        <p:attrNameLst>
                                          <p:attrName>ppt_x</p:attrName>
                                          <p:attrName>ppt_y</p:attrName>
                                        </p:attrNameLst>
                                      </p:cBhvr>
                                      <p:rCtr x="-9201" y="3773"/>
                                    </p:animMotion>
                                  </p:childTnLst>
                                </p:cTn>
                              </p:par>
                              <p:par>
                                <p:cTn id="51" presetID="10" presetClass="entr" presetSubtype="0" fill="hold" grpId="0" nodeType="withEffect">
                                  <p:stCondLst>
                                    <p:cond delay="50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500"/>
                                        <p:tgtEl>
                                          <p:spTgt spid="7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left)">
                                      <p:cBhvr>
                                        <p:cTn id="56" dur="1000"/>
                                        <p:tgtEl>
                                          <p:spTgt spid="61"/>
                                        </p:tgtEl>
                                      </p:cBhvr>
                                    </p:animEffect>
                                  </p:childTnLst>
                                </p:cTn>
                              </p:par>
                            </p:childTnLst>
                          </p:cTn>
                        </p:par>
                        <p:par>
                          <p:cTn id="57" fill="hold">
                            <p:stCondLst>
                              <p:cond delay="1000"/>
                            </p:stCondLst>
                            <p:childTnLst>
                              <p:par>
                                <p:cTn id="58" presetID="42" presetClass="path" presetSubtype="0" accel="50000" decel="50000" fill="hold" grpId="4" nodeType="afterEffect">
                                  <p:stCondLst>
                                    <p:cond delay="0"/>
                                  </p:stCondLst>
                                  <p:childTnLst>
                                    <p:animMotion origin="layout" path="M -0.18403 0.07569 L -0.3415 0.00416 " pathEditMode="relative" rAng="0" ptsTypes="AA">
                                      <p:cBhvr>
                                        <p:cTn id="59" dur="1000" fill="hold"/>
                                        <p:tgtEl>
                                          <p:spTgt spid="69"/>
                                        </p:tgtEl>
                                        <p:attrNameLst>
                                          <p:attrName>ppt_x</p:attrName>
                                          <p:attrName>ppt_y</p:attrName>
                                        </p:attrNameLst>
                                      </p:cBhvr>
                                      <p:rCtr x="-7882" y="-3588"/>
                                    </p:animMotion>
                                  </p:childTnLst>
                                </p:cTn>
                              </p:par>
                              <p:par>
                                <p:cTn id="60" presetID="8" presetClass="emph" presetSubtype="0" fill="hold" grpId="3" nodeType="withEffect">
                                  <p:stCondLst>
                                    <p:cond delay="250"/>
                                  </p:stCondLst>
                                  <p:childTnLst>
                                    <p:animRot by="2700000">
                                      <p:cBhvr>
                                        <p:cTn id="61" dur="1000" fill="hold"/>
                                        <p:tgtEl>
                                          <p:spTgt spid="69"/>
                                        </p:tgtEl>
                                        <p:attrNameLst>
                                          <p:attrName>r</p:attrName>
                                        </p:attrNameLst>
                                      </p:cBhvr>
                                    </p:animRot>
                                  </p:childTnLst>
                                </p:cTn>
                              </p:par>
                            </p:childTnLst>
                          </p:cTn>
                        </p:par>
                        <p:par>
                          <p:cTn id="62" fill="hold">
                            <p:stCondLst>
                              <p:cond delay="2250"/>
                            </p:stCondLst>
                            <p:childTnLst>
                              <p:par>
                                <p:cTn id="63" presetID="10" presetClass="exit" presetSubtype="0" fill="hold" grpId="1" nodeType="afterEffect">
                                  <p:stCondLst>
                                    <p:cond delay="250"/>
                                  </p:stCondLst>
                                  <p:childTnLst>
                                    <p:animEffect transition="out" filter="fade">
                                      <p:cBhvr>
                                        <p:cTn id="64" dur="1000"/>
                                        <p:tgtEl>
                                          <p:spTgt spid="60"/>
                                        </p:tgtEl>
                                      </p:cBhvr>
                                    </p:animEffect>
                                    <p:set>
                                      <p:cBhvr>
                                        <p:cTn id="65" dur="1" fill="hold">
                                          <p:stCondLst>
                                            <p:cond delay="999"/>
                                          </p:stCondLst>
                                        </p:cTn>
                                        <p:tgtEl>
                                          <p:spTgt spid="60"/>
                                        </p:tgtEl>
                                        <p:attrNameLst>
                                          <p:attrName>style.visibility</p:attrName>
                                        </p:attrNameLst>
                                      </p:cBhvr>
                                      <p:to>
                                        <p:strVal val="hidden"/>
                                      </p:to>
                                    </p:set>
                                  </p:childTnLst>
                                </p:cTn>
                              </p:par>
                              <p:par>
                                <p:cTn id="66" presetID="10" presetClass="entr" presetSubtype="0" fill="hold" grpId="0" nodeType="withEffect">
                                  <p:stCondLst>
                                    <p:cond delay="750"/>
                                  </p:stCondLst>
                                  <p:childTnLst>
                                    <p:set>
                                      <p:cBhvr>
                                        <p:cTn id="67" dur="1" fill="hold">
                                          <p:stCondLst>
                                            <p:cond delay="0"/>
                                          </p:stCondLst>
                                        </p:cTn>
                                        <p:tgtEl>
                                          <p:spTgt spid="72"/>
                                        </p:tgtEl>
                                        <p:attrNameLst>
                                          <p:attrName>style.visibility</p:attrName>
                                        </p:attrNameLst>
                                      </p:cBhvr>
                                      <p:to>
                                        <p:strVal val="visible"/>
                                      </p:to>
                                    </p:set>
                                    <p:animEffect transition="in" filter="fade">
                                      <p:cBhvr>
                                        <p:cTn id="68" dur="500"/>
                                        <p:tgtEl>
                                          <p:spTgt spid="7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500"/>
                            </p:stCondLst>
                            <p:childTnLst>
                              <p:par>
                                <p:cTn id="80" presetID="22" presetClass="entr" presetSubtype="8" fill="hold" grpId="0" nodeType="afterEffect">
                                  <p:stCondLst>
                                    <p:cond delay="250"/>
                                  </p:stCondLst>
                                  <p:childTnLst>
                                    <p:set>
                                      <p:cBhvr>
                                        <p:cTn id="81" dur="1" fill="hold">
                                          <p:stCondLst>
                                            <p:cond delay="0"/>
                                          </p:stCondLst>
                                        </p:cTn>
                                        <p:tgtEl>
                                          <p:spTgt spid="65"/>
                                        </p:tgtEl>
                                        <p:attrNameLst>
                                          <p:attrName>style.visibility</p:attrName>
                                        </p:attrNameLst>
                                      </p:cBhvr>
                                      <p:to>
                                        <p:strVal val="visible"/>
                                      </p:to>
                                    </p:set>
                                    <p:animEffect transition="in" filter="wipe(left)">
                                      <p:cBhvr>
                                        <p:cTn id="82" dur="500"/>
                                        <p:tgtEl>
                                          <p:spTgt spid="65"/>
                                        </p:tgtEl>
                                      </p:cBhvr>
                                    </p:animEffect>
                                  </p:childTnLst>
                                </p:cTn>
                              </p:par>
                            </p:childTnLst>
                          </p:cTn>
                        </p:par>
                        <p:par>
                          <p:cTn id="83" fill="hold">
                            <p:stCondLst>
                              <p:cond delay="1250"/>
                            </p:stCondLst>
                            <p:childTnLst>
                              <p:par>
                                <p:cTn id="84" presetID="22" presetClass="entr" presetSubtype="8" fill="hold" grpId="0" nodeType="afterEffect">
                                  <p:stCondLst>
                                    <p:cond delay="250"/>
                                  </p:stCondLst>
                                  <p:childTnLst>
                                    <p:set>
                                      <p:cBhvr>
                                        <p:cTn id="85" dur="1" fill="hold">
                                          <p:stCondLst>
                                            <p:cond delay="0"/>
                                          </p:stCondLst>
                                        </p:cTn>
                                        <p:tgtEl>
                                          <p:spTgt spid="64"/>
                                        </p:tgtEl>
                                        <p:attrNameLst>
                                          <p:attrName>style.visibility</p:attrName>
                                        </p:attrNameLst>
                                      </p:cBhvr>
                                      <p:to>
                                        <p:strVal val="visible"/>
                                      </p:to>
                                    </p:set>
                                    <p:animEffect transition="in" filter="wipe(left)">
                                      <p:cBhvr>
                                        <p:cTn id="86" dur="500"/>
                                        <p:tgtEl>
                                          <p:spTgt spid="64"/>
                                        </p:tgtEl>
                                      </p:cBhvr>
                                    </p:animEffect>
                                  </p:childTnLst>
                                </p:cTn>
                              </p:par>
                            </p:childTnLst>
                          </p:cTn>
                        </p:par>
                        <p:par>
                          <p:cTn id="87" fill="hold">
                            <p:stCondLst>
                              <p:cond delay="2000"/>
                            </p:stCondLst>
                            <p:childTnLst>
                              <p:par>
                                <p:cTn id="88" presetID="10" presetClass="exit" presetSubtype="0" fill="hold" grpId="1" nodeType="afterEffect">
                                  <p:stCondLst>
                                    <p:cond delay="250"/>
                                  </p:stCondLst>
                                  <p:childTnLst>
                                    <p:animEffect transition="out" filter="fade">
                                      <p:cBhvr>
                                        <p:cTn id="89" dur="1000"/>
                                        <p:tgtEl>
                                          <p:spTgt spid="71"/>
                                        </p:tgtEl>
                                      </p:cBhvr>
                                    </p:animEffect>
                                    <p:set>
                                      <p:cBhvr>
                                        <p:cTn id="90" dur="1" fill="hold">
                                          <p:stCondLst>
                                            <p:cond delay="999"/>
                                          </p:stCondLst>
                                        </p:cTn>
                                        <p:tgtEl>
                                          <p:spTgt spid="71"/>
                                        </p:tgtEl>
                                        <p:attrNameLst>
                                          <p:attrName>style.visibility</p:attrName>
                                        </p:attrNameLst>
                                      </p:cBhvr>
                                      <p:to>
                                        <p:strVal val="hidden"/>
                                      </p:to>
                                    </p:set>
                                  </p:childTnLst>
                                </p:cTn>
                              </p:par>
                              <p:par>
                                <p:cTn id="91" presetID="10" presetClass="entr" presetSubtype="0" fill="hold" grpId="0" nodeType="withEffect">
                                  <p:stCondLst>
                                    <p:cond delay="750"/>
                                  </p:stCondLst>
                                  <p:childTnLst>
                                    <p:set>
                                      <p:cBhvr>
                                        <p:cTn id="92" dur="1" fill="hold">
                                          <p:stCondLst>
                                            <p:cond delay="0"/>
                                          </p:stCondLst>
                                        </p:cTn>
                                        <p:tgtEl>
                                          <p:spTgt spid="74"/>
                                        </p:tgtEl>
                                        <p:attrNameLst>
                                          <p:attrName>style.visibility</p:attrName>
                                        </p:attrNameLst>
                                      </p:cBhvr>
                                      <p:to>
                                        <p:strVal val="visible"/>
                                      </p:to>
                                    </p:set>
                                    <p:animEffect transition="in" filter="fade">
                                      <p:cBhvr>
                                        <p:cTn id="93" dur="500"/>
                                        <p:tgtEl>
                                          <p:spTgt spid="74"/>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path" presetSubtype="0" accel="50000" decel="50000" fill="hold" grpId="1" nodeType="clickEffect">
                                  <p:stCondLst>
                                    <p:cond delay="0"/>
                                  </p:stCondLst>
                                  <p:childTnLst>
                                    <p:animMotion origin="layout" path="M -1.94444E-6 7.40741E-7 L 0.17465 0.07083 " pathEditMode="relative" rAng="0" ptsTypes="AA">
                                      <p:cBhvr>
                                        <p:cTn id="97" dur="1000" fill="hold"/>
                                        <p:tgtEl>
                                          <p:spTgt spid="24"/>
                                        </p:tgtEl>
                                        <p:attrNameLst>
                                          <p:attrName>ppt_x</p:attrName>
                                          <p:attrName>ppt_y</p:attrName>
                                        </p:attrNameLst>
                                      </p:cBhvr>
                                      <p:rCtr x="8733" y="3542"/>
                                    </p:animMotion>
                                  </p:childTnLst>
                                </p:cTn>
                              </p:par>
                              <p:par>
                                <p:cTn id="98" presetID="8" presetClass="emph" presetSubtype="0" fill="hold" grpId="2" nodeType="withEffect">
                                  <p:stCondLst>
                                    <p:cond delay="0"/>
                                  </p:stCondLst>
                                  <p:childTnLst>
                                    <p:animRot by="-2700000">
                                      <p:cBhvr>
                                        <p:cTn id="99" dur="1000" fill="hold"/>
                                        <p:tgtEl>
                                          <p:spTgt spid="24"/>
                                        </p:tgtEl>
                                        <p:attrNameLst>
                                          <p:attrName>r</p:attrName>
                                        </p:attrNameLst>
                                      </p:cBhvr>
                                    </p:animRot>
                                  </p:childTnLst>
                                </p:cTn>
                              </p:par>
                              <p:par>
                                <p:cTn id="100" presetID="10" presetClass="entr" presetSubtype="0" fill="hold" grpId="0" nodeType="withEffect">
                                  <p:stCondLst>
                                    <p:cond delay="50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500"/>
                                        <p:tgtEl>
                                          <p:spTgt spid="21"/>
                                        </p:tgtEl>
                                      </p:cBhvr>
                                    </p:animEffect>
                                  </p:childTnLst>
                                </p:cTn>
                              </p:par>
                            </p:childTnLst>
                          </p:cTn>
                        </p:par>
                        <p:par>
                          <p:cTn id="103" fill="hold">
                            <p:stCondLst>
                              <p:cond delay="1000"/>
                            </p:stCondLst>
                            <p:childTnLst>
                              <p:par>
                                <p:cTn id="104" presetID="22" presetClass="entr" presetSubtype="8" fill="hold" grpId="0" nodeType="after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wipe(left)">
                                      <p:cBhvr>
                                        <p:cTn id="106" dur="500"/>
                                        <p:tgtEl>
                                          <p:spTgt spid="27"/>
                                        </p:tgtEl>
                                      </p:cBhvr>
                                    </p:animEffect>
                                  </p:childTnLst>
                                </p:cTn>
                              </p:par>
                            </p:childTnLst>
                          </p:cTn>
                        </p:par>
                        <p:par>
                          <p:cTn id="107" fill="hold">
                            <p:stCondLst>
                              <p:cond delay="1500"/>
                            </p:stCondLst>
                            <p:childTnLst>
                              <p:par>
                                <p:cTn id="108" presetID="42" presetClass="path" presetSubtype="0" accel="50000" decel="50000" fill="hold" grpId="3" nodeType="afterEffect">
                                  <p:stCondLst>
                                    <p:cond delay="0"/>
                                  </p:stCondLst>
                                  <p:childTnLst>
                                    <p:animMotion origin="layout" path="M 0.17465 0.07083 L 0.33993 0.00417 " pathEditMode="relative" rAng="0" ptsTypes="AA">
                                      <p:cBhvr>
                                        <p:cTn id="109" dur="1000" fill="hold"/>
                                        <p:tgtEl>
                                          <p:spTgt spid="24"/>
                                        </p:tgtEl>
                                        <p:attrNameLst>
                                          <p:attrName>ppt_x</p:attrName>
                                          <p:attrName>ppt_y</p:attrName>
                                        </p:attrNameLst>
                                      </p:cBhvr>
                                      <p:rCtr x="8264" y="-3426"/>
                                    </p:animMotion>
                                  </p:childTnLst>
                                </p:cTn>
                              </p:par>
                              <p:par>
                                <p:cTn id="110" presetID="8" presetClass="emph" presetSubtype="0" fill="hold" grpId="4" nodeType="withEffect">
                                  <p:stCondLst>
                                    <p:cond delay="0"/>
                                  </p:stCondLst>
                                  <p:childTnLst>
                                    <p:animRot by="2700000">
                                      <p:cBhvr>
                                        <p:cTn id="111" dur="1000" fill="hold"/>
                                        <p:tgtEl>
                                          <p:spTgt spid="24"/>
                                        </p:tgtEl>
                                        <p:attrNameLst>
                                          <p:attrName>r</p:attrName>
                                        </p:attrNameLst>
                                      </p:cBhvr>
                                    </p:animRot>
                                  </p:childTnLst>
                                </p:cTn>
                              </p:par>
                            </p:childTnLst>
                          </p:cTn>
                        </p:par>
                        <p:par>
                          <p:cTn id="112" fill="hold">
                            <p:stCondLst>
                              <p:cond delay="2500"/>
                            </p:stCondLst>
                            <p:childTnLst>
                              <p:par>
                                <p:cTn id="113" presetID="10" presetClass="exit" presetSubtype="0" fill="hold" grpId="1" nodeType="afterEffect">
                                  <p:stCondLst>
                                    <p:cond delay="0"/>
                                  </p:stCondLst>
                                  <p:childTnLst>
                                    <p:animEffect transition="out" filter="fade">
                                      <p:cBhvr>
                                        <p:cTn id="114" dur="500"/>
                                        <p:tgtEl>
                                          <p:spTgt spid="3"/>
                                        </p:tgtEl>
                                      </p:cBhvr>
                                    </p:animEffect>
                                    <p:set>
                                      <p:cBhvr>
                                        <p:cTn id="115" dur="1" fill="hold">
                                          <p:stCondLst>
                                            <p:cond delay="499"/>
                                          </p:stCondLst>
                                        </p:cTn>
                                        <p:tgtEl>
                                          <p:spTgt spid="3"/>
                                        </p:tgtEl>
                                        <p:attrNameLst>
                                          <p:attrName>style.visibility</p:attrName>
                                        </p:attrNameLst>
                                      </p:cBhvr>
                                      <p:to>
                                        <p:strVal val="hidden"/>
                                      </p:to>
                                    </p:set>
                                  </p:childTnLst>
                                </p:cTn>
                              </p:par>
                            </p:childTnLst>
                          </p:cTn>
                        </p:par>
                        <p:par>
                          <p:cTn id="116" fill="hold">
                            <p:stCondLst>
                              <p:cond delay="3000"/>
                            </p:stCondLst>
                            <p:childTnLst>
                              <p:par>
                                <p:cTn id="117" presetID="10" presetClass="entr" presetSubtype="0" fill="hold" grpId="0" nodeType="after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500"/>
                                        <p:tgtEl>
                                          <p:spTgt spid="3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grpId="0" nodeType="clickEffect">
                                  <p:stCondLst>
                                    <p:cond delay="0"/>
                                  </p:stCondLst>
                                  <p:childTnLst>
                                    <p:set>
                                      <p:cBhvr>
                                        <p:cTn id="123" dur="1" fill="hold">
                                          <p:stCondLst>
                                            <p:cond delay="0"/>
                                          </p:stCondLst>
                                        </p:cTn>
                                        <p:tgtEl>
                                          <p:spTgt spid="8"/>
                                        </p:tgtEl>
                                        <p:attrNameLst>
                                          <p:attrName>style.visibility</p:attrName>
                                        </p:attrNameLst>
                                      </p:cBhvr>
                                      <p:to>
                                        <p:strVal val="visible"/>
                                      </p:to>
                                    </p:set>
                                    <p:animEffect transition="in" filter="wipe(right)">
                                      <p:cBhvr>
                                        <p:cTn id="124" dur="500"/>
                                        <p:tgtEl>
                                          <p:spTgt spid="8"/>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2" fill="hold" grpId="0" nodeType="clickEffect">
                                  <p:stCondLst>
                                    <p:cond delay="0"/>
                                  </p:stCondLst>
                                  <p:childTnLst>
                                    <p:set>
                                      <p:cBhvr>
                                        <p:cTn id="128" dur="1" fill="hold">
                                          <p:stCondLst>
                                            <p:cond delay="0"/>
                                          </p:stCondLst>
                                        </p:cTn>
                                        <p:tgtEl>
                                          <p:spTgt spid="9"/>
                                        </p:tgtEl>
                                        <p:attrNameLst>
                                          <p:attrName>style.visibility</p:attrName>
                                        </p:attrNameLst>
                                      </p:cBhvr>
                                      <p:to>
                                        <p:strVal val="visible"/>
                                      </p:to>
                                    </p:set>
                                    <p:animEffect transition="in" filter="wipe(right)">
                                      <p:cBhvr>
                                        <p:cTn id="129" dur="500"/>
                                        <p:tgtEl>
                                          <p:spTgt spid="9"/>
                                        </p:tgtEl>
                                      </p:cBhvr>
                                    </p:animEffect>
                                  </p:childTnLst>
                                </p:cTn>
                              </p:par>
                            </p:childTnLst>
                          </p:cTn>
                        </p:par>
                        <p:par>
                          <p:cTn id="130" fill="hold">
                            <p:stCondLst>
                              <p:cond delay="500"/>
                            </p:stCondLst>
                            <p:childTnLst>
                              <p:par>
                                <p:cTn id="131" presetID="22" presetClass="entr" presetSubtype="2" fill="hold" grpId="0" nodeType="afterEffect">
                                  <p:stCondLst>
                                    <p:cond delay="250"/>
                                  </p:stCondLst>
                                  <p:childTnLst>
                                    <p:set>
                                      <p:cBhvr>
                                        <p:cTn id="132" dur="1" fill="hold">
                                          <p:stCondLst>
                                            <p:cond delay="0"/>
                                          </p:stCondLst>
                                        </p:cTn>
                                        <p:tgtEl>
                                          <p:spTgt spid="29"/>
                                        </p:tgtEl>
                                        <p:attrNameLst>
                                          <p:attrName>style.visibility</p:attrName>
                                        </p:attrNameLst>
                                      </p:cBhvr>
                                      <p:to>
                                        <p:strVal val="visible"/>
                                      </p:to>
                                    </p:set>
                                    <p:animEffect transition="in" filter="wipe(right)">
                                      <p:cBhvr>
                                        <p:cTn id="133" dur="500"/>
                                        <p:tgtEl>
                                          <p:spTgt spid="29"/>
                                        </p:tgtEl>
                                      </p:cBhvr>
                                    </p:animEffect>
                                  </p:childTnLst>
                                </p:cTn>
                              </p:par>
                            </p:childTnLst>
                          </p:cTn>
                        </p:par>
                        <p:par>
                          <p:cTn id="134" fill="hold">
                            <p:stCondLst>
                              <p:cond delay="1250"/>
                            </p:stCondLst>
                            <p:childTnLst>
                              <p:par>
                                <p:cTn id="135" presetID="22" presetClass="entr" presetSubtype="2" fill="hold" grpId="0" nodeType="afterEffect">
                                  <p:stCondLst>
                                    <p:cond delay="250"/>
                                  </p:stCondLst>
                                  <p:childTnLst>
                                    <p:set>
                                      <p:cBhvr>
                                        <p:cTn id="136" dur="1" fill="hold">
                                          <p:stCondLst>
                                            <p:cond delay="0"/>
                                          </p:stCondLst>
                                        </p:cTn>
                                        <p:tgtEl>
                                          <p:spTgt spid="10"/>
                                        </p:tgtEl>
                                        <p:attrNameLst>
                                          <p:attrName>style.visibility</p:attrName>
                                        </p:attrNameLst>
                                      </p:cBhvr>
                                      <p:to>
                                        <p:strVal val="visible"/>
                                      </p:to>
                                    </p:set>
                                    <p:animEffect transition="in" filter="wipe(right)">
                                      <p:cBhvr>
                                        <p:cTn id="137" dur="500"/>
                                        <p:tgtEl>
                                          <p:spTgt spid="10"/>
                                        </p:tgtEl>
                                      </p:cBhvr>
                                    </p:animEffect>
                                  </p:childTnLst>
                                </p:cTn>
                              </p:par>
                            </p:childTnLst>
                          </p:cTn>
                        </p:par>
                        <p:par>
                          <p:cTn id="138" fill="hold">
                            <p:stCondLst>
                              <p:cond delay="2000"/>
                            </p:stCondLst>
                            <p:childTnLst>
                              <p:par>
                                <p:cTn id="139" presetID="10" presetClass="exit" presetSubtype="0" fill="hold" grpId="1" nodeType="afterEffect">
                                  <p:stCondLst>
                                    <p:cond delay="250"/>
                                  </p:stCondLst>
                                  <p:childTnLst>
                                    <p:animEffect transition="out" filter="fade">
                                      <p:cBhvr>
                                        <p:cTn id="140" dur="500"/>
                                        <p:tgtEl>
                                          <p:spTgt spid="8"/>
                                        </p:tgtEl>
                                      </p:cBhvr>
                                    </p:animEffect>
                                    <p:set>
                                      <p:cBhvr>
                                        <p:cTn id="141" dur="1" fill="hold">
                                          <p:stCondLst>
                                            <p:cond delay="499"/>
                                          </p:stCondLst>
                                        </p:cTn>
                                        <p:tgtEl>
                                          <p:spTgt spid="8"/>
                                        </p:tgtEl>
                                        <p:attrNameLst>
                                          <p:attrName>style.visibility</p:attrName>
                                        </p:attrNameLst>
                                      </p:cBhvr>
                                      <p:to>
                                        <p:strVal val="hidden"/>
                                      </p:to>
                                    </p:set>
                                  </p:childTnLst>
                                </p:cTn>
                              </p:par>
                            </p:childTnLst>
                          </p:cTn>
                        </p:par>
                        <p:par>
                          <p:cTn id="142" fill="hold">
                            <p:stCondLst>
                              <p:cond delay="2750"/>
                            </p:stCondLst>
                            <p:childTnLst>
                              <p:par>
                                <p:cTn id="143" presetID="10" presetClass="entr" presetSubtype="0" fill="hold" grpId="0" nodeType="afterEffect">
                                  <p:stCondLst>
                                    <p:cond delay="250"/>
                                  </p:stCondLst>
                                  <p:childTnLst>
                                    <p:set>
                                      <p:cBhvr>
                                        <p:cTn id="144" dur="1" fill="hold">
                                          <p:stCondLst>
                                            <p:cond delay="0"/>
                                          </p:stCondLst>
                                        </p:cTn>
                                        <p:tgtEl>
                                          <p:spTgt spid="35"/>
                                        </p:tgtEl>
                                        <p:attrNameLst>
                                          <p:attrName>style.visibility</p:attrName>
                                        </p:attrNameLst>
                                      </p:cBhvr>
                                      <p:to>
                                        <p:strVal val="visible"/>
                                      </p:to>
                                    </p:set>
                                    <p:animEffect transition="in" filter="fade">
                                      <p:cBhvr>
                                        <p:cTn id="145" dur="500"/>
                                        <p:tgtEl>
                                          <p:spTgt spid="35"/>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xit" presetSubtype="0" fill="hold" grpId="1" nodeType="clickEffect">
                                  <p:stCondLst>
                                    <p:cond delay="0"/>
                                  </p:stCondLst>
                                  <p:childTnLst>
                                    <p:animEffect transition="out" filter="fade">
                                      <p:cBhvr>
                                        <p:cTn id="149" dur="500"/>
                                        <p:tgtEl>
                                          <p:spTgt spid="2"/>
                                        </p:tgtEl>
                                      </p:cBhvr>
                                    </p:animEffect>
                                    <p:set>
                                      <p:cBhvr>
                                        <p:cTn id="150" dur="1" fill="hold">
                                          <p:stCondLst>
                                            <p:cond delay="499"/>
                                          </p:stCondLst>
                                        </p:cTn>
                                        <p:tgtEl>
                                          <p:spTgt spid="2"/>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500"/>
                                        <p:tgtEl>
                                          <p:spTgt spid="10"/>
                                        </p:tgtEl>
                                      </p:cBhvr>
                                    </p:animEffect>
                                    <p:set>
                                      <p:cBhvr>
                                        <p:cTn id="153" dur="1" fill="hold">
                                          <p:stCondLst>
                                            <p:cond delay="499"/>
                                          </p:stCondLst>
                                        </p:cTn>
                                        <p:tgtEl>
                                          <p:spTgt spid="10"/>
                                        </p:tgtEl>
                                        <p:attrNameLst>
                                          <p:attrName>style.visibility</p:attrName>
                                        </p:attrNameLst>
                                      </p:cBhvr>
                                      <p:to>
                                        <p:strVal val="hidden"/>
                                      </p:to>
                                    </p:set>
                                  </p:childTnLst>
                                </p:cTn>
                              </p:par>
                              <p:par>
                                <p:cTn id="154" presetID="22" presetClass="entr" presetSubtype="4" fill="hold" grpId="0" nodeType="withEffect">
                                  <p:stCondLst>
                                    <p:cond delay="0"/>
                                  </p:stCondLst>
                                  <p:childTnLst>
                                    <p:set>
                                      <p:cBhvr>
                                        <p:cTn id="155" dur="1" fill="hold">
                                          <p:stCondLst>
                                            <p:cond delay="0"/>
                                          </p:stCondLst>
                                        </p:cTn>
                                        <p:tgtEl>
                                          <p:spTgt spid="54"/>
                                        </p:tgtEl>
                                        <p:attrNameLst>
                                          <p:attrName>style.visibility</p:attrName>
                                        </p:attrNameLst>
                                      </p:cBhvr>
                                      <p:to>
                                        <p:strVal val="visible"/>
                                      </p:to>
                                    </p:set>
                                    <p:animEffect transition="in" filter="wipe(down)">
                                      <p:cBhvr>
                                        <p:cTn id="156" dur="500"/>
                                        <p:tgtEl>
                                          <p:spTgt spid="54"/>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Effect transition="in" filter="wipe(down)">
                                      <p:cBhvr>
                                        <p:cTn id="159" dur="500"/>
                                        <p:tgtEl>
                                          <p:spTgt spid="52"/>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xit" presetSubtype="0" fill="hold" grpId="1" nodeType="clickEffect">
                                  <p:stCondLst>
                                    <p:cond delay="0"/>
                                  </p:stCondLst>
                                  <p:childTnLst>
                                    <p:animEffect transition="out" filter="fade">
                                      <p:cBhvr>
                                        <p:cTn id="163" dur="500"/>
                                        <p:tgtEl>
                                          <p:spTgt spid="9"/>
                                        </p:tgtEl>
                                      </p:cBhvr>
                                    </p:animEffect>
                                    <p:set>
                                      <p:cBhvr>
                                        <p:cTn id="164" dur="1" fill="hold">
                                          <p:stCondLst>
                                            <p:cond delay="499"/>
                                          </p:stCondLst>
                                        </p:cTn>
                                        <p:tgtEl>
                                          <p:spTgt spid="9"/>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500"/>
                                        <p:tgtEl>
                                          <p:spTgt spid="64"/>
                                        </p:tgtEl>
                                      </p:cBhvr>
                                    </p:animEffect>
                                    <p:set>
                                      <p:cBhvr>
                                        <p:cTn id="167" dur="1" fill="hold">
                                          <p:stCondLst>
                                            <p:cond delay="499"/>
                                          </p:stCondLst>
                                        </p:cTn>
                                        <p:tgtEl>
                                          <p:spTgt spid="64"/>
                                        </p:tgtEl>
                                        <p:attrNameLst>
                                          <p:attrName>style.visibility</p:attrName>
                                        </p:attrNameLst>
                                      </p:cBhvr>
                                      <p:to>
                                        <p:strVal val="hidden"/>
                                      </p:to>
                                    </p:set>
                                  </p:childTnLst>
                                </p:cTn>
                              </p:par>
                              <p:par>
                                <p:cTn id="168" presetID="10"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Effect transition="in" filter="fade">
                                      <p:cBhvr>
                                        <p:cTn id="170" dur="500"/>
                                        <p:tgtEl>
                                          <p:spTgt spid="53"/>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Effect transition="in" filter="fade">
                                      <p:cBhvr>
                                        <p:cTn id="17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35" grpId="0" animBg="1"/>
      <p:bldP spid="33" grpId="0" animBg="1"/>
      <p:bldP spid="3" grpId="0" animBg="1"/>
      <p:bldP spid="3" grpId="1" animBg="1"/>
      <p:bldP spid="10" grpId="0" animBg="1"/>
      <p:bldP spid="10" grpId="1" animBg="1"/>
      <p:bldP spid="9" grpId="0" animBg="1"/>
      <p:bldP spid="9" grpId="1" animBg="1"/>
      <p:bldP spid="74" grpId="0" animBg="1"/>
      <p:bldP spid="72" grpId="0" animBg="1"/>
      <p:bldP spid="73" grpId="0" animBg="1"/>
      <p:bldP spid="2" grpId="0" animBg="1"/>
      <p:bldP spid="2" grpId="1" animBg="1"/>
      <p:bldP spid="71" grpId="0" animBg="1"/>
      <p:bldP spid="71" grpId="1" animBg="1"/>
      <p:bldP spid="69" grpId="0" animBg="1"/>
      <p:bldP spid="69" grpId="1" animBg="1"/>
      <p:bldP spid="69" grpId="2" animBg="1"/>
      <p:bldP spid="69" grpId="3" animBg="1"/>
      <p:bldP spid="69" grpId="4" animBg="1"/>
      <p:bldP spid="60" grpId="0" animBg="1"/>
      <p:bldP spid="60" grpId="1" animBg="1"/>
      <p:bldP spid="61" grpId="0" animBg="1"/>
      <p:bldP spid="62" grpId="0" animBg="1"/>
      <p:bldP spid="64" grpId="0" animBg="1"/>
      <p:bldP spid="64" grpId="1" animBg="1"/>
      <p:bldP spid="65" grpId="0" animBg="1"/>
      <p:bldP spid="67" grpId="0" animBg="1"/>
      <p:bldP spid="68" grpId="0" animBg="1"/>
      <p:bldP spid="21" grpId="0" animBg="1"/>
      <p:bldP spid="24" grpId="0" animBg="1"/>
      <p:bldP spid="24" grpId="1" animBg="1"/>
      <p:bldP spid="24" grpId="2" animBg="1"/>
      <p:bldP spid="24" grpId="3" animBg="1"/>
      <p:bldP spid="24" grpId="4" animBg="1"/>
      <p:bldP spid="26" grpId="0" animBg="1"/>
      <p:bldP spid="29" grpId="0" animBg="1"/>
      <p:bldP spid="30" grpId="0" animBg="1"/>
      <p:bldP spid="31" grpId="0" animBg="1"/>
      <p:bldP spid="8" grpId="0" animBg="1"/>
      <p:bldP spid="8" grpId="1" animBg="1"/>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誤振込事件の復習（</a:t>
            </a:r>
            <a:r>
              <a:rPr kumimoji="1" lang="en-US" altLang="ja-JP" dirty="0" smtClean="0"/>
              <a:t>1/2</a:t>
            </a:r>
            <a:r>
              <a:rPr kumimoji="1" lang="ja-JP" altLang="en-US" dirty="0" smtClean="0"/>
              <a:t>）</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9" name="上下矢印 8"/>
          <p:cNvSpPr/>
          <p:nvPr/>
        </p:nvSpPr>
        <p:spPr>
          <a:xfrm>
            <a:off x="3707904" y="2492896"/>
            <a:ext cx="576064" cy="1872208"/>
          </a:xfrm>
          <a:prstGeom prst="upDownArrow">
            <a:avLst/>
          </a:prstGeom>
          <a:solidFill>
            <a:schemeClr val="bg1">
              <a:lumMod val="95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endParaRPr lang="ja-JP" altLang="en-US" sz="1600" dirty="0" smtClean="0"/>
          </a:p>
        </p:txBody>
      </p:sp>
      <p:sp>
        <p:nvSpPr>
          <p:cNvPr id="10" name="下矢印 9"/>
          <p:cNvSpPr/>
          <p:nvPr/>
        </p:nvSpPr>
        <p:spPr>
          <a:xfrm>
            <a:off x="3036392"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11" name="左右矢印 10"/>
          <p:cNvSpPr/>
          <p:nvPr/>
        </p:nvSpPr>
        <p:spPr>
          <a:xfrm>
            <a:off x="1763688" y="4293096"/>
            <a:ext cx="1180700" cy="950506"/>
          </a:xfrm>
          <a:prstGeom prst="leftRightArrow">
            <a:avLst/>
          </a:prstGeom>
          <a:solidFill>
            <a:srgbClr val="FFCCFF"/>
          </a:solidFill>
          <a:ln>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12" name="円/楕円 11"/>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13" name="円/楕円 12"/>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
        <p:nvSpPr>
          <p:cNvPr id="14" name="円/楕円 13"/>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15" name="円/楕円 14"/>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6" name="グループ化 15"/>
          <p:cNvGrpSpPr/>
          <p:nvPr/>
        </p:nvGrpSpPr>
        <p:grpSpPr>
          <a:xfrm>
            <a:off x="1701728" y="1593004"/>
            <a:ext cx="1152128" cy="503848"/>
            <a:chOff x="1701728" y="1593004"/>
            <a:chExt cx="1152128" cy="503848"/>
          </a:xfrm>
        </p:grpSpPr>
        <p:cxnSp>
          <p:nvCxnSpPr>
            <p:cNvPr id="17" name="直線矢印コネクタ 16"/>
            <p:cNvCxnSpPr>
              <a:stCxn id="12" idx="6"/>
              <a:endCxn id="14"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9" name="上矢印 18"/>
          <p:cNvSpPr/>
          <p:nvPr/>
        </p:nvSpPr>
        <p:spPr>
          <a:xfrm>
            <a:off x="2627784" y="3501008"/>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0" name="円/楕円 19"/>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21" name="円/楕円 20"/>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22" name="円/楕円 21"/>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23" name="左右矢印 22"/>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24" name="下矢印 23"/>
          <p:cNvSpPr/>
          <p:nvPr/>
        </p:nvSpPr>
        <p:spPr>
          <a:xfrm>
            <a:off x="5911291" y="2564904"/>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25" name="グループ化 24"/>
          <p:cNvGrpSpPr/>
          <p:nvPr/>
        </p:nvGrpSpPr>
        <p:grpSpPr>
          <a:xfrm>
            <a:off x="6372200" y="2418505"/>
            <a:ext cx="1656184" cy="1082503"/>
            <a:chOff x="6372200" y="2418505"/>
            <a:chExt cx="1656184" cy="1082503"/>
          </a:xfrm>
        </p:grpSpPr>
        <p:cxnSp>
          <p:nvCxnSpPr>
            <p:cNvPr id="26" name="直線矢印コネクタ 25"/>
            <p:cNvCxnSpPr>
              <a:stCxn id="22"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8" name="グループ化 27"/>
          <p:cNvGrpSpPr/>
          <p:nvPr/>
        </p:nvGrpSpPr>
        <p:grpSpPr>
          <a:xfrm>
            <a:off x="6866208" y="1556792"/>
            <a:ext cx="711696" cy="525658"/>
            <a:chOff x="6866208" y="1556792"/>
            <a:chExt cx="711696" cy="525658"/>
          </a:xfrm>
        </p:grpSpPr>
        <p:cxnSp>
          <p:nvCxnSpPr>
            <p:cNvPr id="29" name="直線矢印コネクタ 28"/>
            <p:cNvCxnSpPr>
              <a:stCxn id="22" idx="2"/>
              <a:endCxn id="20" idx="6"/>
            </p:cNvCxnSpPr>
            <p:nvPr/>
          </p:nvCxnSpPr>
          <p:spPr>
            <a:xfrm flipH="1">
              <a:off x="6948264" y="2082450"/>
              <a:ext cx="59035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866208" y="1556792"/>
              <a:ext cx="711696" cy="369332"/>
            </a:xfrm>
            <a:prstGeom prst="rect">
              <a:avLst/>
            </a:prstGeom>
            <a:noFill/>
          </p:spPr>
          <p:txBody>
            <a:bodyPr wrap="square" rtlCol="0">
              <a:spAutoFit/>
            </a:bodyPr>
            <a:lstStyle/>
            <a:p>
              <a:pPr algn="ctr"/>
              <a:r>
                <a:rPr kumimoji="1" lang="ja-JP" altLang="en-US" dirty="0" smtClean="0"/>
                <a:t>債権</a:t>
              </a:r>
              <a:endParaRPr kumimoji="1" lang="ja-JP" altLang="en-US" dirty="0"/>
            </a:p>
          </p:txBody>
        </p:sp>
      </p:grpSp>
      <p:grpSp>
        <p:nvGrpSpPr>
          <p:cNvPr id="31" name="グループ化 30"/>
          <p:cNvGrpSpPr/>
          <p:nvPr/>
        </p:nvGrpSpPr>
        <p:grpSpPr>
          <a:xfrm>
            <a:off x="1043608" y="5111605"/>
            <a:ext cx="5191719" cy="1053699"/>
            <a:chOff x="1043608" y="5111605"/>
            <a:chExt cx="5191719" cy="1053699"/>
          </a:xfrm>
        </p:grpSpPr>
        <p:sp>
          <p:nvSpPr>
            <p:cNvPr id="32" name="円/楕円 31"/>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33" name="直線矢印コネクタ 32"/>
            <p:cNvCxnSpPr>
              <a:stCxn id="15" idx="4"/>
              <a:endCxn id="32"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3" idx="3"/>
              <a:endCxn id="32"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3" idx="5"/>
              <a:endCxn id="32"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6"/>
              <a:endCxn id="21"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4283968" y="1576888"/>
            <a:ext cx="1238422" cy="923330"/>
            <a:chOff x="4283968" y="1576888"/>
            <a:chExt cx="1238422" cy="923330"/>
          </a:xfrm>
        </p:grpSpPr>
        <p:cxnSp>
          <p:nvCxnSpPr>
            <p:cNvPr id="38" name="直線矢印コネクタ 37"/>
            <p:cNvCxnSpPr>
              <a:stCxn id="20" idx="2"/>
              <a:endCxn id="14" idx="6"/>
            </p:cNvCxnSpPr>
            <p:nvPr/>
          </p:nvCxnSpPr>
          <p:spPr>
            <a:xfrm flipH="1">
              <a:off x="4283968" y="2082450"/>
              <a:ext cx="1238422" cy="14402"/>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355976" y="1576888"/>
              <a:ext cx="1152128" cy="923330"/>
            </a:xfrm>
            <a:prstGeom prst="rect">
              <a:avLst/>
            </a:prstGeom>
            <a:noFill/>
          </p:spPr>
          <p:txBody>
            <a:bodyPr wrap="square" rtlCol="0">
              <a:spAutoFit/>
            </a:bodyPr>
            <a:lstStyle/>
            <a:p>
              <a:pPr algn="ctr"/>
              <a:r>
                <a:rPr kumimoji="1" lang="ja-JP" altLang="en-US" dirty="0" smtClean="0"/>
                <a:t>対価関係</a:t>
              </a:r>
              <a:endParaRPr kumimoji="1" lang="en-US" altLang="ja-JP" dirty="0" smtClean="0"/>
            </a:p>
            <a:p>
              <a:pPr algn="ctr"/>
              <a:endParaRPr lang="en-US" altLang="ja-JP" dirty="0"/>
            </a:p>
            <a:p>
              <a:pPr algn="ctr"/>
              <a:r>
                <a:rPr kumimoji="1" lang="ja-JP" altLang="en-US" dirty="0" smtClean="0"/>
                <a:t>なし</a:t>
              </a:r>
              <a:endParaRPr kumimoji="1" lang="ja-JP" altLang="en-US" dirty="0"/>
            </a:p>
          </p:txBody>
        </p:sp>
      </p:grpSp>
      <p:sp>
        <p:nvSpPr>
          <p:cNvPr id="40" name="上下矢印 39"/>
          <p:cNvSpPr/>
          <p:nvPr/>
        </p:nvSpPr>
        <p:spPr>
          <a:xfrm>
            <a:off x="3779912"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Tree>
    <p:extLst>
      <p:ext uri="{BB962C8B-B14F-4D97-AF65-F5344CB8AC3E}">
        <p14:creationId xmlns:p14="http://schemas.microsoft.com/office/powerpoint/2010/main" val="32839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0"/>
                                        <p:tgtEl>
                                          <p:spTgt spid="14"/>
                                        </p:tgtEl>
                                      </p:cBhvr>
                                    </p:animEffect>
                                  </p:childTnLst>
                                </p:cTn>
                              </p:par>
                            </p:childTnLst>
                          </p:cTn>
                        </p:par>
                        <p:par>
                          <p:cTn id="12" fill="hold">
                            <p:stCondLst>
                              <p:cond delay="2500"/>
                            </p:stCondLst>
                            <p:childTnLst>
                              <p:par>
                                <p:cTn id="13" presetID="22" presetClass="entr" presetSubtype="8" fill="hold" nodeType="afterEffect">
                                  <p:stCondLst>
                                    <p:cond delay="50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1000"/>
                                        <p:tgtEl>
                                          <p:spTgt spid="16"/>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5000"/>
                            </p:stCondLst>
                            <p:childTnLst>
                              <p:par>
                                <p:cTn id="21" presetID="22" presetClass="entr" presetSubtype="1" fill="hold" grpId="0" nodeType="afterEffect">
                                  <p:stCondLst>
                                    <p:cond delay="50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1000"/>
                                        <p:tgtEl>
                                          <p:spTgt spid="10"/>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10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childTnLst>
                                </p:cTn>
                              </p:par>
                            </p:childTnLst>
                          </p:cTn>
                        </p:par>
                        <p:par>
                          <p:cTn id="32" fill="hold">
                            <p:stCondLst>
                              <p:cond delay="1000"/>
                            </p:stCondLst>
                            <p:childTnLst>
                              <p:par>
                                <p:cTn id="33" presetID="22" presetClass="entr" presetSubtype="8" fill="hold" grpId="0" nodeType="afterEffect">
                                  <p:stCondLst>
                                    <p:cond delay="10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1000"/>
                                        <p:tgtEl>
                                          <p:spTgt spid="15"/>
                                        </p:tgtEl>
                                      </p:cBhvr>
                                    </p:animEffect>
                                  </p:childTnLst>
                                </p:cTn>
                              </p:par>
                            </p:childTnLst>
                          </p:cTn>
                        </p:par>
                        <p:par>
                          <p:cTn id="36" fill="hold">
                            <p:stCondLst>
                              <p:cond delay="2100"/>
                            </p:stCondLst>
                            <p:childTnLst>
                              <p:par>
                                <p:cTn id="37" presetID="16" presetClass="entr" presetSubtype="37" fill="hold" grpId="0" nodeType="afterEffect">
                                  <p:stCondLst>
                                    <p:cond delay="500"/>
                                  </p:stCondLst>
                                  <p:childTnLst>
                                    <p:set>
                                      <p:cBhvr>
                                        <p:cTn id="38" dur="1" fill="hold">
                                          <p:stCondLst>
                                            <p:cond delay="0"/>
                                          </p:stCondLst>
                                        </p:cTn>
                                        <p:tgtEl>
                                          <p:spTgt spid="11"/>
                                        </p:tgtEl>
                                        <p:attrNameLst>
                                          <p:attrName>style.visibility</p:attrName>
                                        </p:attrNameLst>
                                      </p:cBhvr>
                                      <p:to>
                                        <p:strVal val="visible"/>
                                      </p:to>
                                    </p:set>
                                    <p:animEffect transition="in" filter="barn(outVertical)">
                                      <p:cBhvr>
                                        <p:cTn id="39" dur="1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childTnLst>
                          </p:cTn>
                        </p:par>
                        <p:par>
                          <p:cTn id="45" fill="hold">
                            <p:stCondLst>
                              <p:cond delay="500"/>
                            </p:stCondLst>
                            <p:childTnLst>
                              <p:par>
                                <p:cTn id="46" presetID="16" presetClass="entr" presetSubtype="42" fill="hold" grpId="0" nodeType="afterEffect">
                                  <p:stCondLst>
                                    <p:cond delay="1000"/>
                                  </p:stCondLst>
                                  <p:childTnLst>
                                    <p:set>
                                      <p:cBhvr>
                                        <p:cTn id="47" dur="1" fill="hold">
                                          <p:stCondLst>
                                            <p:cond delay="0"/>
                                          </p:stCondLst>
                                        </p:cTn>
                                        <p:tgtEl>
                                          <p:spTgt spid="40"/>
                                        </p:tgtEl>
                                        <p:attrNameLst>
                                          <p:attrName>style.visibility</p:attrName>
                                        </p:attrNameLst>
                                      </p:cBhvr>
                                      <p:to>
                                        <p:strVal val="visible"/>
                                      </p:to>
                                    </p:set>
                                    <p:animEffect transition="in" filter="barn(outHorizontal)">
                                      <p:cBhvr>
                                        <p:cTn id="48" dur="1000"/>
                                        <p:tgtEl>
                                          <p:spTgt spid="40"/>
                                        </p:tgtEl>
                                      </p:cBhvr>
                                    </p:animEffect>
                                  </p:childTnLst>
                                </p:cTn>
                              </p:par>
                            </p:childTnLst>
                          </p:cTn>
                        </p:par>
                        <p:par>
                          <p:cTn id="49" fill="hold">
                            <p:stCondLst>
                              <p:cond delay="2500"/>
                            </p:stCondLst>
                            <p:childTnLst>
                              <p:par>
                                <p:cTn id="50" presetID="27" presetClass="emph" presetSubtype="0" fill="remove" grpId="1" nodeType="afterEffect">
                                  <p:stCondLst>
                                    <p:cond delay="500"/>
                                  </p:stCondLst>
                                  <p:childTnLst>
                                    <p:animClr clrSpc="rgb" dir="cw">
                                      <p:cBhvr override="childStyle">
                                        <p:cTn id="51" dur="250" autoRev="1" fill="remove"/>
                                        <p:tgtEl>
                                          <p:spTgt spid="40"/>
                                        </p:tgtEl>
                                        <p:attrNameLst>
                                          <p:attrName>style.color</p:attrName>
                                        </p:attrNameLst>
                                      </p:cBhvr>
                                      <p:to>
                                        <a:schemeClr val="bg1"/>
                                      </p:to>
                                    </p:animClr>
                                    <p:animClr clrSpc="rgb" dir="cw">
                                      <p:cBhvr>
                                        <p:cTn id="52" dur="250" autoRev="1" fill="remove"/>
                                        <p:tgtEl>
                                          <p:spTgt spid="40"/>
                                        </p:tgtEl>
                                        <p:attrNameLst>
                                          <p:attrName>fillcolor</p:attrName>
                                        </p:attrNameLst>
                                      </p:cBhvr>
                                      <p:to>
                                        <a:schemeClr val="bg1"/>
                                      </p:to>
                                    </p:animClr>
                                    <p:set>
                                      <p:cBhvr>
                                        <p:cTn id="53" dur="250" autoRev="1" fill="remove"/>
                                        <p:tgtEl>
                                          <p:spTgt spid="40"/>
                                        </p:tgtEl>
                                        <p:attrNameLst>
                                          <p:attrName>fill.type</p:attrName>
                                        </p:attrNameLst>
                                      </p:cBhvr>
                                      <p:to>
                                        <p:strVal val="solid"/>
                                      </p:to>
                                    </p:set>
                                    <p:set>
                                      <p:cBhvr>
                                        <p:cTn id="54" dur="250" autoRev="1" fill="remove"/>
                                        <p:tgtEl>
                                          <p:spTgt spid="40"/>
                                        </p:tgtEl>
                                        <p:attrNameLst>
                                          <p:attrName>fill.on</p:attrName>
                                        </p:attrNameLst>
                                      </p:cBhvr>
                                      <p:to>
                                        <p:strVal val="true"/>
                                      </p:to>
                                    </p:set>
                                  </p:childTnLst>
                                </p:cTn>
                              </p:par>
                            </p:childTnLst>
                          </p:cTn>
                        </p:par>
                        <p:par>
                          <p:cTn id="55" fill="hold">
                            <p:stCondLst>
                              <p:cond delay="3500"/>
                            </p:stCondLst>
                            <p:childTnLst>
                              <p:par>
                                <p:cTn id="56" presetID="22" presetClass="entr" presetSubtype="8" fill="hold" grpId="0" nodeType="afterEffect">
                                  <p:stCondLst>
                                    <p:cond delay="500"/>
                                  </p:stCondLst>
                                  <p:childTnLst>
                                    <p:set>
                                      <p:cBhvr>
                                        <p:cTn id="57" dur="1" fill="hold">
                                          <p:stCondLst>
                                            <p:cond delay="0"/>
                                          </p:stCondLst>
                                        </p:cTn>
                                        <p:tgtEl>
                                          <p:spTgt spid="20"/>
                                        </p:tgtEl>
                                        <p:attrNameLst>
                                          <p:attrName>style.visibility</p:attrName>
                                        </p:attrNameLst>
                                      </p:cBhvr>
                                      <p:to>
                                        <p:strVal val="visible"/>
                                      </p:to>
                                    </p:set>
                                    <p:animEffect transition="in" filter="wipe(left)">
                                      <p:cBhvr>
                                        <p:cTn id="58" dur="1000"/>
                                        <p:tgtEl>
                                          <p:spTgt spid="20"/>
                                        </p:tgtEl>
                                      </p:cBhvr>
                                    </p:animEffect>
                                  </p:childTnLst>
                                </p:cTn>
                              </p:par>
                            </p:childTnLst>
                          </p:cTn>
                        </p:par>
                        <p:par>
                          <p:cTn id="59" fill="hold">
                            <p:stCondLst>
                              <p:cond delay="5000"/>
                            </p:stCondLst>
                            <p:childTnLst>
                              <p:par>
                                <p:cTn id="60" presetID="22" presetClass="entr" presetSubtype="2" fill="hold" nodeType="afterEffect">
                                  <p:stCondLst>
                                    <p:cond delay="500"/>
                                  </p:stCondLst>
                                  <p:childTnLst>
                                    <p:set>
                                      <p:cBhvr>
                                        <p:cTn id="61" dur="1" fill="hold">
                                          <p:stCondLst>
                                            <p:cond delay="0"/>
                                          </p:stCondLst>
                                        </p:cTn>
                                        <p:tgtEl>
                                          <p:spTgt spid="37"/>
                                        </p:tgtEl>
                                        <p:attrNameLst>
                                          <p:attrName>style.visibility</p:attrName>
                                        </p:attrNameLst>
                                      </p:cBhvr>
                                      <p:to>
                                        <p:strVal val="visible"/>
                                      </p:to>
                                    </p:set>
                                    <p:animEffect transition="in" filter="wipe(right)">
                                      <p:cBhvr>
                                        <p:cTn id="62" dur="1000"/>
                                        <p:tgtEl>
                                          <p:spTgt spid="37"/>
                                        </p:tgtEl>
                                      </p:cBhvr>
                                    </p:animEffect>
                                  </p:childTnLst>
                                </p:cTn>
                              </p:par>
                            </p:childTnLst>
                          </p:cTn>
                        </p:par>
                        <p:par>
                          <p:cTn id="63" fill="hold">
                            <p:stCondLst>
                              <p:cond delay="6500"/>
                            </p:stCondLst>
                            <p:childTnLst>
                              <p:par>
                                <p:cTn id="64" presetID="22" presetClass="entr" presetSubtype="8" fill="hold" grpId="0" nodeType="afterEffect">
                                  <p:stCondLst>
                                    <p:cond delay="50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1000"/>
                                        <p:tgtEl>
                                          <p:spTgt spid="21"/>
                                        </p:tgtEl>
                                      </p:cBhvr>
                                    </p:animEffect>
                                  </p:childTnLst>
                                </p:cTn>
                              </p:par>
                            </p:childTnLst>
                          </p:cTn>
                        </p:par>
                        <p:par>
                          <p:cTn id="67" fill="hold">
                            <p:stCondLst>
                              <p:cond delay="8000"/>
                            </p:stCondLst>
                            <p:childTnLst>
                              <p:par>
                                <p:cTn id="68" presetID="16" presetClass="entr" presetSubtype="37" fill="hold" grpId="0" nodeType="afterEffect">
                                  <p:stCondLst>
                                    <p:cond delay="500"/>
                                  </p:stCondLst>
                                  <p:childTnLst>
                                    <p:set>
                                      <p:cBhvr>
                                        <p:cTn id="69" dur="1" fill="hold">
                                          <p:stCondLst>
                                            <p:cond delay="0"/>
                                          </p:stCondLst>
                                        </p:cTn>
                                        <p:tgtEl>
                                          <p:spTgt spid="23"/>
                                        </p:tgtEl>
                                        <p:attrNameLst>
                                          <p:attrName>style.visibility</p:attrName>
                                        </p:attrNameLst>
                                      </p:cBhvr>
                                      <p:to>
                                        <p:strVal val="visible"/>
                                      </p:to>
                                    </p:set>
                                    <p:animEffect transition="in" filter="barn(outVertical)">
                                      <p:cBhvr>
                                        <p:cTn id="70" dur="10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1" nodeType="clickEffect">
                                  <p:stCondLst>
                                    <p:cond delay="0"/>
                                  </p:stCondLst>
                                  <p:childTnLst>
                                    <p:animMotion origin="layout" path="M -4.72222E-6 2.53469E-6 L 0.14827 2.53469E-6 " pathEditMode="relative" rAng="0" ptsTypes="AA">
                                      <p:cBhvr>
                                        <p:cTn id="74" dur="2000" fill="hold"/>
                                        <p:tgtEl>
                                          <p:spTgt spid="10"/>
                                        </p:tgtEl>
                                        <p:attrNameLst>
                                          <p:attrName>ppt_x</p:attrName>
                                          <p:attrName>ppt_y</p:attrName>
                                        </p:attrNameLst>
                                      </p:cBhvr>
                                      <p:rCtr x="7413" y="0"/>
                                    </p:animMotion>
                                  </p:childTnLst>
                                </p:cTn>
                              </p:par>
                              <p:par>
                                <p:cTn id="75" presetID="8" presetClass="emph" presetSubtype="0" fill="hold" grpId="2" nodeType="withEffect">
                                  <p:stCondLst>
                                    <p:cond delay="0"/>
                                  </p:stCondLst>
                                  <p:childTnLst>
                                    <p:animRot by="2700000">
                                      <p:cBhvr>
                                        <p:cTn id="76" dur="2000" fill="hold"/>
                                        <p:tgtEl>
                                          <p:spTgt spid="10"/>
                                        </p:tgtEl>
                                        <p:attrNameLst>
                                          <p:attrName>r</p:attrName>
                                        </p:attrNameLst>
                                      </p:cBhvr>
                                    </p:animRot>
                                  </p:childTnLst>
                                </p:cTn>
                              </p:par>
                              <p:par>
                                <p:cTn id="77" presetID="42" presetClass="path" presetSubtype="0" accel="50000" decel="50000" fill="hold" grpId="1" nodeType="withEffect">
                                  <p:stCondLst>
                                    <p:cond delay="0"/>
                                  </p:stCondLst>
                                  <p:childTnLst>
                                    <p:animMotion origin="layout" path="M -0.00399 0.01689 L 0.23629 0.01272 " pathEditMode="relative" rAng="0" ptsTypes="AA">
                                      <p:cBhvr>
                                        <p:cTn id="78" dur="2000" fill="hold"/>
                                        <p:tgtEl>
                                          <p:spTgt spid="19"/>
                                        </p:tgtEl>
                                        <p:attrNameLst>
                                          <p:attrName>ppt_x</p:attrName>
                                          <p:attrName>ppt_y</p:attrName>
                                        </p:attrNameLst>
                                      </p:cBhvr>
                                      <p:rCtr x="12014" y="-208"/>
                                    </p:animMotion>
                                  </p:childTnLst>
                                </p:cTn>
                              </p:par>
                              <p:par>
                                <p:cTn id="79" presetID="8" presetClass="emph" presetSubtype="0" fill="hold" grpId="2" nodeType="withEffect">
                                  <p:stCondLst>
                                    <p:cond delay="0"/>
                                  </p:stCondLst>
                                  <p:childTnLst>
                                    <p:animRot by="2700000">
                                      <p:cBhvr>
                                        <p:cTn id="80" dur="2000" fill="hold"/>
                                        <p:tgtEl>
                                          <p:spTgt spid="19"/>
                                        </p:tgtEl>
                                        <p:attrNameLst>
                                          <p:attrName>r</p:attrName>
                                        </p:attrNameLst>
                                      </p:cBhvr>
                                    </p:animRot>
                                  </p:childTnLst>
                                </p:cTn>
                              </p:par>
                            </p:childTnLst>
                          </p:cTn>
                        </p:par>
                        <p:par>
                          <p:cTn id="81" fill="hold">
                            <p:stCondLst>
                              <p:cond delay="2000"/>
                            </p:stCondLst>
                            <p:childTnLst>
                              <p:par>
                                <p:cTn id="82" presetID="42" presetClass="path" presetSubtype="0" accel="50000" decel="50000" fill="hold" grpId="3" nodeType="afterEffect">
                                  <p:stCondLst>
                                    <p:cond delay="0"/>
                                  </p:stCondLst>
                                  <p:childTnLst>
                                    <p:animMotion origin="layout" path="M 0.14827 2.53469E-6 L 0.31355 2.53469E-6 " pathEditMode="relative" rAng="0" ptsTypes="AA">
                                      <p:cBhvr>
                                        <p:cTn id="83" dur="2000" fill="hold"/>
                                        <p:tgtEl>
                                          <p:spTgt spid="10"/>
                                        </p:tgtEl>
                                        <p:attrNameLst>
                                          <p:attrName>ppt_x</p:attrName>
                                          <p:attrName>ppt_y</p:attrName>
                                        </p:attrNameLst>
                                      </p:cBhvr>
                                      <p:rCtr x="8264" y="0"/>
                                    </p:animMotion>
                                  </p:childTnLst>
                                </p:cTn>
                              </p:par>
                              <p:par>
                                <p:cTn id="84" presetID="8" presetClass="emph" presetSubtype="0" fill="hold" grpId="4" nodeType="withEffect">
                                  <p:stCondLst>
                                    <p:cond delay="0"/>
                                  </p:stCondLst>
                                  <p:childTnLst>
                                    <p:animRot by="-2700000">
                                      <p:cBhvr>
                                        <p:cTn id="85" dur="2000" fill="hold"/>
                                        <p:tgtEl>
                                          <p:spTgt spid="10"/>
                                        </p:tgtEl>
                                        <p:attrNameLst>
                                          <p:attrName>r</p:attrName>
                                        </p:attrNameLst>
                                      </p:cBhvr>
                                    </p:animRot>
                                  </p:childTnLst>
                                </p:cTn>
                              </p:par>
                              <p:par>
                                <p:cTn id="86" presetID="42" presetClass="path" presetSubtype="0" accel="50000" decel="50000" fill="hold" grpId="3" nodeType="withEffect">
                                  <p:stCondLst>
                                    <p:cond delay="0"/>
                                  </p:stCondLst>
                                  <p:childTnLst>
                                    <p:animMotion origin="layout" path="M 0.23629 0.01272 L 0.42135 0.01689 " pathEditMode="relative" rAng="0" ptsTypes="AA">
                                      <p:cBhvr>
                                        <p:cTn id="87" dur="2000" fill="hold"/>
                                        <p:tgtEl>
                                          <p:spTgt spid="19"/>
                                        </p:tgtEl>
                                        <p:attrNameLst>
                                          <p:attrName>ppt_x</p:attrName>
                                          <p:attrName>ppt_y</p:attrName>
                                        </p:attrNameLst>
                                      </p:cBhvr>
                                      <p:rCtr x="9253" y="208"/>
                                    </p:animMotion>
                                  </p:childTnLst>
                                </p:cTn>
                              </p:par>
                              <p:par>
                                <p:cTn id="88" presetID="8" presetClass="emph" presetSubtype="0" fill="hold" grpId="4" nodeType="withEffect">
                                  <p:stCondLst>
                                    <p:cond delay="0"/>
                                  </p:stCondLst>
                                  <p:childTnLst>
                                    <p:animRot by="-2700000">
                                      <p:cBhvr>
                                        <p:cTn id="89" dur="2000" fill="hold"/>
                                        <p:tgtEl>
                                          <p:spTgt spid="19"/>
                                        </p:tgtEl>
                                        <p:attrNameLst>
                                          <p:attrName>r</p:attrName>
                                        </p:attrNameLst>
                                      </p:cBhvr>
                                    </p:animRot>
                                  </p:childTnLst>
                                </p:cTn>
                              </p:par>
                            </p:childTnLst>
                          </p:cTn>
                        </p:par>
                        <p:par>
                          <p:cTn id="90" fill="hold">
                            <p:stCondLst>
                              <p:cond delay="4000"/>
                            </p:stCondLst>
                            <p:childTnLst>
                              <p:par>
                                <p:cTn id="91" presetID="10" presetClass="exit" presetSubtype="0" fill="hold" grpId="5" nodeType="afterEffect">
                                  <p:stCondLst>
                                    <p:cond delay="0"/>
                                  </p:stCondLst>
                                  <p:childTnLst>
                                    <p:animEffect transition="out" filter="fade">
                                      <p:cBhvr>
                                        <p:cTn id="92" dur="500"/>
                                        <p:tgtEl>
                                          <p:spTgt spid="10"/>
                                        </p:tgtEl>
                                      </p:cBhvr>
                                    </p:animEffect>
                                    <p:set>
                                      <p:cBhvr>
                                        <p:cTn id="93" dur="1" fill="hold">
                                          <p:stCondLst>
                                            <p:cond delay="499"/>
                                          </p:stCondLst>
                                        </p:cTn>
                                        <p:tgtEl>
                                          <p:spTgt spid="10"/>
                                        </p:tgtEl>
                                        <p:attrNameLst>
                                          <p:attrName>style.visibility</p:attrName>
                                        </p:attrNameLst>
                                      </p:cBhvr>
                                      <p:to>
                                        <p:strVal val="hidden"/>
                                      </p:to>
                                    </p:set>
                                  </p:childTnLst>
                                </p:cTn>
                              </p:par>
                              <p:par>
                                <p:cTn id="94" presetID="10" presetClass="entr" presetSubtype="0" fill="hold" grpId="0" nodeType="with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fade">
                                      <p:cBhvr>
                                        <p:cTn id="96" dur="500"/>
                                        <p:tgtEl>
                                          <p:spTgt spid="24"/>
                                        </p:tgtEl>
                                      </p:cBhvr>
                                    </p:animEffect>
                                  </p:childTnLst>
                                </p:cTn>
                              </p:par>
                            </p:childTnLst>
                          </p:cTn>
                        </p:par>
                        <p:par>
                          <p:cTn id="97" fill="hold">
                            <p:stCondLst>
                              <p:cond delay="4500"/>
                            </p:stCondLst>
                            <p:childTnLst>
                              <p:par>
                                <p:cTn id="98" presetID="22" presetClass="entr" presetSubtype="4" fill="hold"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down)">
                                      <p:cBhvr>
                                        <p:cTn id="100" dur="1000"/>
                                        <p:tgtEl>
                                          <p:spTgt spid="3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wipe(left)">
                                      <p:cBhvr>
                                        <p:cTn id="105" dur="1000"/>
                                        <p:tgtEl>
                                          <p:spTgt spid="22"/>
                                        </p:tgtEl>
                                      </p:cBhvr>
                                    </p:animEffect>
                                  </p:childTnLst>
                                </p:cTn>
                              </p:par>
                            </p:childTnLst>
                          </p:cTn>
                        </p:par>
                        <p:par>
                          <p:cTn id="106" fill="hold">
                            <p:stCondLst>
                              <p:cond delay="1000"/>
                            </p:stCondLst>
                            <p:childTnLst>
                              <p:par>
                                <p:cTn id="107" presetID="22" presetClass="entr" presetSubtype="2" fill="hold" nodeType="afterEffect">
                                  <p:stCondLst>
                                    <p:cond delay="500"/>
                                  </p:stCondLst>
                                  <p:childTnLst>
                                    <p:set>
                                      <p:cBhvr>
                                        <p:cTn id="108" dur="1" fill="hold">
                                          <p:stCondLst>
                                            <p:cond delay="0"/>
                                          </p:stCondLst>
                                        </p:cTn>
                                        <p:tgtEl>
                                          <p:spTgt spid="28"/>
                                        </p:tgtEl>
                                        <p:attrNameLst>
                                          <p:attrName>style.visibility</p:attrName>
                                        </p:attrNameLst>
                                      </p:cBhvr>
                                      <p:to>
                                        <p:strVal val="visible"/>
                                      </p:to>
                                    </p:set>
                                    <p:animEffect transition="in" filter="wipe(right)">
                                      <p:cBhvr>
                                        <p:cTn id="109" dur="1000"/>
                                        <p:tgtEl>
                                          <p:spTgt spid="28"/>
                                        </p:tgtEl>
                                      </p:cBhvr>
                                    </p:animEffect>
                                  </p:childTnLst>
                                </p:cTn>
                              </p:par>
                            </p:childTnLst>
                          </p:cTn>
                        </p:par>
                        <p:par>
                          <p:cTn id="110" fill="hold">
                            <p:stCondLst>
                              <p:cond delay="2500"/>
                            </p:stCondLst>
                            <p:childTnLst>
                              <p:par>
                                <p:cTn id="111" presetID="22" presetClass="entr" presetSubtype="2" fill="hold" nodeType="afterEffect">
                                  <p:stCondLst>
                                    <p:cond delay="500"/>
                                  </p:stCondLst>
                                  <p:childTnLst>
                                    <p:set>
                                      <p:cBhvr>
                                        <p:cTn id="112" dur="1" fill="hold">
                                          <p:stCondLst>
                                            <p:cond delay="0"/>
                                          </p:stCondLst>
                                        </p:cTn>
                                        <p:tgtEl>
                                          <p:spTgt spid="25"/>
                                        </p:tgtEl>
                                        <p:attrNameLst>
                                          <p:attrName>style.visibility</p:attrName>
                                        </p:attrNameLst>
                                      </p:cBhvr>
                                      <p:to>
                                        <p:strVal val="visible"/>
                                      </p:to>
                                    </p:set>
                                    <p:animEffect transition="in" filter="wipe(right)">
                                      <p:cBhvr>
                                        <p:cTn id="11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0" grpId="2" animBg="1"/>
      <p:bldP spid="10" grpId="3" animBg="1"/>
      <p:bldP spid="10" grpId="4" animBg="1"/>
      <p:bldP spid="10" grpId="5" animBg="1"/>
      <p:bldP spid="11" grpId="0" animBg="1"/>
      <p:bldP spid="12" grpId="0" animBg="1"/>
      <p:bldP spid="13" grpId="0" animBg="1"/>
      <p:bldP spid="14" grpId="0" animBg="1"/>
      <p:bldP spid="15" grpId="0" animBg="1"/>
      <p:bldP spid="19" grpId="0" animBg="1"/>
      <p:bldP spid="19" grpId="1" animBg="1"/>
      <p:bldP spid="19" grpId="2" animBg="1"/>
      <p:bldP spid="19" grpId="3" animBg="1"/>
      <p:bldP spid="19" grpId="4" animBg="1"/>
      <p:bldP spid="20" grpId="0" animBg="1"/>
      <p:bldP spid="21" grpId="0" animBg="1"/>
      <p:bldP spid="22" grpId="0" animBg="1"/>
      <p:bldP spid="23" grpId="0" animBg="1"/>
      <p:bldP spid="24" grpId="0" animBg="1"/>
      <p:bldP spid="40" grpId="0" animBg="1"/>
      <p:bldP spid="4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誤振込事件の復習</a:t>
            </a:r>
            <a:r>
              <a:rPr lang="ja-JP" altLang="en-US" dirty="0" smtClean="0"/>
              <a:t>（</a:t>
            </a:r>
            <a:r>
              <a:rPr lang="en-US" altLang="ja-JP" dirty="0" smtClean="0"/>
              <a:t>2/2</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6" name="下矢印 5"/>
          <p:cNvSpPr/>
          <p:nvPr/>
        </p:nvSpPr>
        <p:spPr>
          <a:xfrm>
            <a:off x="5868144"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7" name="左右矢印 6"/>
          <p:cNvSpPr/>
          <p:nvPr/>
        </p:nvSpPr>
        <p:spPr>
          <a:xfrm>
            <a:off x="1763688" y="4293096"/>
            <a:ext cx="1180700" cy="950506"/>
          </a:xfrm>
          <a:prstGeom prst="leftRightArrow">
            <a:avLst/>
          </a:prstGeom>
          <a:solidFill>
            <a:srgbClr val="FFCCFF"/>
          </a:solidFill>
          <a:ln>
            <a:prstDash val="solid"/>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8" name="円/楕円 7"/>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9" name="円/楕円 8"/>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0" name="グループ化 9"/>
          <p:cNvGrpSpPr/>
          <p:nvPr/>
        </p:nvGrpSpPr>
        <p:grpSpPr>
          <a:xfrm>
            <a:off x="1701728" y="1593004"/>
            <a:ext cx="1152128" cy="503848"/>
            <a:chOff x="1701728" y="1593004"/>
            <a:chExt cx="1152128" cy="503848"/>
          </a:xfrm>
        </p:grpSpPr>
        <p:cxnSp>
          <p:nvCxnSpPr>
            <p:cNvPr id="11" name="直線矢印コネクタ 10"/>
            <p:cNvCxnSpPr>
              <a:stCxn id="8" idx="6"/>
              <a:endCxn id="30"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3" name="上矢印 12"/>
          <p:cNvSpPr/>
          <p:nvPr/>
        </p:nvSpPr>
        <p:spPr>
          <a:xfrm rot="2681947">
            <a:off x="6516216" y="3305044"/>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4" name="円/楕円 13"/>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5" name="円/楕円 14"/>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16" name="円/楕円 15"/>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17" name="左右矢印 16"/>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組戻引受</a:t>
            </a:r>
            <a:endParaRPr kumimoji="1" lang="en-US" altLang="ja-JP" sz="1600" dirty="0" smtClean="0"/>
          </a:p>
        </p:txBody>
      </p:sp>
      <p:sp>
        <p:nvSpPr>
          <p:cNvPr id="18" name="下矢印 17"/>
          <p:cNvSpPr/>
          <p:nvPr/>
        </p:nvSpPr>
        <p:spPr>
          <a:xfrm>
            <a:off x="3131840" y="2591798"/>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19" name="グループ化 18"/>
          <p:cNvGrpSpPr/>
          <p:nvPr/>
        </p:nvGrpSpPr>
        <p:grpSpPr>
          <a:xfrm>
            <a:off x="6372200" y="2418505"/>
            <a:ext cx="1656184" cy="1082503"/>
            <a:chOff x="6372200" y="2418505"/>
            <a:chExt cx="1656184" cy="1082503"/>
          </a:xfrm>
        </p:grpSpPr>
        <p:cxnSp>
          <p:nvCxnSpPr>
            <p:cNvPr id="20" name="直線矢印コネクタ 19"/>
            <p:cNvCxnSpPr>
              <a:stCxn id="16"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2" name="グループ化 21"/>
          <p:cNvGrpSpPr/>
          <p:nvPr/>
        </p:nvGrpSpPr>
        <p:grpSpPr>
          <a:xfrm>
            <a:off x="1043608" y="5111605"/>
            <a:ext cx="5191719" cy="1053699"/>
            <a:chOff x="1043608" y="5111605"/>
            <a:chExt cx="5191719" cy="1053699"/>
          </a:xfrm>
        </p:grpSpPr>
        <p:sp>
          <p:nvSpPr>
            <p:cNvPr id="23" name="円/楕円 22"/>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24" name="直線矢印コネクタ 23"/>
            <p:cNvCxnSpPr>
              <a:stCxn id="9" idx="4"/>
              <a:endCxn id="23"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31" idx="3"/>
              <a:endCxn id="23"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31" idx="5"/>
              <a:endCxn id="23"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3" idx="6"/>
              <a:endCxn id="15"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 name="上下矢印 27"/>
          <p:cNvSpPr/>
          <p:nvPr/>
        </p:nvSpPr>
        <p:spPr>
          <a:xfrm>
            <a:off x="3635896"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
        <p:nvSpPr>
          <p:cNvPr id="29" name="上下矢印 28"/>
          <p:cNvSpPr/>
          <p:nvPr/>
        </p:nvSpPr>
        <p:spPr>
          <a:xfrm>
            <a:off x="3892261" y="2290319"/>
            <a:ext cx="576064" cy="2232247"/>
          </a:xfrm>
          <a:prstGeom prst="upDownArrow">
            <a:avLst/>
          </a:prstGeom>
          <a:solidFill>
            <a:schemeClr val="bg1">
              <a:lumMod val="95000"/>
            </a:schemeClr>
          </a:solidFill>
          <a:ln w="12700">
            <a:prstDash val="solid"/>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組戻委託</a:t>
            </a:r>
            <a:endParaRPr lang="ja-JP" altLang="en-US" sz="1600" dirty="0" smtClean="0"/>
          </a:p>
        </p:txBody>
      </p:sp>
      <p:sp>
        <p:nvSpPr>
          <p:cNvPr id="30" name="円/楕円 29"/>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31" name="円/楕円 30"/>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Tree>
    <p:extLst>
      <p:ext uri="{BB962C8B-B14F-4D97-AF65-F5344CB8AC3E}">
        <p14:creationId xmlns:p14="http://schemas.microsoft.com/office/powerpoint/2010/main" val="206673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1000"/>
                                        <p:tgtEl>
                                          <p:spTgt spid="29"/>
                                        </p:tgtEl>
                                      </p:cBhvr>
                                    </p:animEffect>
                                  </p:childTnLst>
                                </p:cTn>
                              </p:par>
                              <p:par>
                                <p:cTn id="8" presetID="10" presetClass="exit" presetSubtype="0" fill="hold" grpId="0" nodeType="withEffect">
                                  <p:stCondLst>
                                    <p:cond delay="1000"/>
                                  </p:stCondLst>
                                  <p:childTnLst>
                                    <p:animEffect transition="out" filter="fad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1000"/>
                                        <p:tgtEl>
                                          <p:spTgt spid="17"/>
                                        </p:tgtEl>
                                      </p:cBhvr>
                                    </p:animEffect>
                                  </p:childTnLst>
                                </p:cTn>
                              </p:par>
                            </p:childTnLst>
                          </p:cTn>
                        </p:par>
                        <p:par>
                          <p:cTn id="16" fill="hold">
                            <p:stCondLst>
                              <p:cond delay="1000"/>
                            </p:stCondLst>
                            <p:childTnLst>
                              <p:par>
                                <p:cTn id="17" presetID="8" presetClass="emph" presetSubtype="0" fill="hold" grpId="0" nodeType="afterEffect">
                                  <p:stCondLst>
                                    <p:cond delay="0"/>
                                  </p:stCondLst>
                                  <p:childTnLst>
                                    <p:animRot by="-2700000">
                                      <p:cBhvr>
                                        <p:cTn id="18" dur="1000" fill="hold"/>
                                        <p:tgtEl>
                                          <p:spTgt spid="13"/>
                                        </p:tgtEl>
                                        <p:attrNameLst>
                                          <p:attrName>r</p:attrName>
                                        </p:attrNameLst>
                                      </p:cBhvr>
                                    </p:animRot>
                                  </p:childTnLst>
                                </p:cTn>
                              </p:par>
                            </p:childTnLst>
                          </p:cTn>
                        </p:par>
                        <p:par>
                          <p:cTn id="19" fill="hold">
                            <p:stCondLst>
                              <p:cond delay="2000"/>
                            </p:stCondLst>
                            <p:childTnLst>
                              <p:par>
                                <p:cTn id="20" presetID="42" presetClass="path" presetSubtype="0" accel="50000" decel="50000" fill="hold" grpId="0" nodeType="afterEffect">
                                  <p:stCondLst>
                                    <p:cond delay="500"/>
                                  </p:stCondLst>
                                  <p:childTnLst>
                                    <p:animMotion origin="layout" path="M -3.33333E-6 0 L -0.12187 0 " pathEditMode="relative" rAng="0" ptsTypes="AA">
                                      <p:cBhvr>
                                        <p:cTn id="21" dur="2000" fill="hold"/>
                                        <p:tgtEl>
                                          <p:spTgt spid="6"/>
                                        </p:tgtEl>
                                        <p:attrNameLst>
                                          <p:attrName>ppt_x</p:attrName>
                                          <p:attrName>ppt_y</p:attrName>
                                        </p:attrNameLst>
                                      </p:cBhvr>
                                      <p:rCtr x="-6094" y="0"/>
                                    </p:animMotion>
                                  </p:childTnLst>
                                </p:cTn>
                              </p:par>
                              <p:par>
                                <p:cTn id="22" presetID="8" presetClass="emph" presetSubtype="0" fill="hold" grpId="1" nodeType="withEffect">
                                  <p:stCondLst>
                                    <p:cond delay="500"/>
                                  </p:stCondLst>
                                  <p:childTnLst>
                                    <p:animRot by="-2700000">
                                      <p:cBhvr>
                                        <p:cTn id="23" dur="2000" fill="hold"/>
                                        <p:tgtEl>
                                          <p:spTgt spid="6"/>
                                        </p:tgtEl>
                                        <p:attrNameLst>
                                          <p:attrName>r</p:attrName>
                                        </p:attrNameLst>
                                      </p:cBhvr>
                                    </p:animRot>
                                  </p:childTnLst>
                                </p:cTn>
                              </p:par>
                            </p:childTnLst>
                          </p:cTn>
                        </p:par>
                        <p:par>
                          <p:cTn id="24" fill="hold">
                            <p:stCondLst>
                              <p:cond delay="4500"/>
                            </p:stCondLst>
                            <p:childTnLst>
                              <p:par>
                                <p:cTn id="25" presetID="42" presetClass="path" presetSubtype="0" accel="50000" decel="50000" fill="hold" grpId="2" nodeType="afterEffect">
                                  <p:stCondLst>
                                    <p:cond delay="0"/>
                                  </p:stCondLst>
                                  <p:childTnLst>
                                    <p:animMotion origin="layout" path="M -0.12187 0 L -0.29514 0 " pathEditMode="relative" rAng="0" ptsTypes="AA">
                                      <p:cBhvr>
                                        <p:cTn id="26" dur="2000" fill="hold"/>
                                        <p:tgtEl>
                                          <p:spTgt spid="6"/>
                                        </p:tgtEl>
                                        <p:attrNameLst>
                                          <p:attrName>ppt_x</p:attrName>
                                          <p:attrName>ppt_y</p:attrName>
                                        </p:attrNameLst>
                                      </p:cBhvr>
                                      <p:rCtr x="-8663" y="0"/>
                                    </p:animMotion>
                                  </p:childTnLst>
                                </p:cTn>
                              </p:par>
                              <p:par>
                                <p:cTn id="27" presetID="42" presetClass="path" presetSubtype="0" accel="50000" decel="50000" fill="hold" grpId="1" nodeType="withEffect">
                                  <p:stCondLst>
                                    <p:cond delay="0"/>
                                  </p:stCondLst>
                                  <p:childTnLst>
                                    <p:animMotion origin="layout" path="M -2.77778E-6 2.59259E-6 L -0.42135 0.00324 " pathEditMode="relative" rAng="0" ptsTypes="AA">
                                      <p:cBhvr>
                                        <p:cTn id="28" dur="2000" fill="hold"/>
                                        <p:tgtEl>
                                          <p:spTgt spid="13"/>
                                        </p:tgtEl>
                                        <p:attrNameLst>
                                          <p:attrName>ppt_x</p:attrName>
                                          <p:attrName>ppt_y</p:attrName>
                                        </p:attrNameLst>
                                      </p:cBhvr>
                                      <p:rCtr x="-21076" y="162"/>
                                    </p:animMotion>
                                  </p:childTnLst>
                                </p:cTn>
                              </p:par>
                              <p:par>
                                <p:cTn id="29" presetID="8" presetClass="emph" presetSubtype="0" fill="hold" grpId="3" nodeType="withEffect">
                                  <p:stCondLst>
                                    <p:cond delay="0"/>
                                  </p:stCondLst>
                                  <p:childTnLst>
                                    <p:animRot by="2700000">
                                      <p:cBhvr>
                                        <p:cTn id="30" dur="2000" fill="hold"/>
                                        <p:tgtEl>
                                          <p:spTgt spid="6"/>
                                        </p:tgtEl>
                                        <p:attrNameLst>
                                          <p:attrName>r</p:attrName>
                                        </p:attrNameLst>
                                      </p:cBhvr>
                                    </p:animRot>
                                  </p:childTnLst>
                                </p:cTn>
                              </p:par>
                              <p:par>
                                <p:cTn id="31" presetID="10" presetClass="exit" presetSubtype="0" fill="hold" grpId="0" nodeType="withEffect">
                                  <p:stCondLst>
                                    <p:cond delay="1000"/>
                                  </p:stCondLst>
                                  <p:childTnLst>
                                    <p:animEffect transition="out" filter="fade">
                                      <p:cBhvr>
                                        <p:cTn id="32" dur="1000"/>
                                        <p:tgtEl>
                                          <p:spTgt spid="18"/>
                                        </p:tgtEl>
                                      </p:cBhvr>
                                    </p:animEffect>
                                    <p:set>
                                      <p:cBhvr>
                                        <p:cTn id="33" dur="1" fill="hold">
                                          <p:stCondLst>
                                            <p:cond delay="999"/>
                                          </p:stCondLst>
                                        </p:cTn>
                                        <p:tgtEl>
                                          <p:spTgt spid="1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4" nodeType="clickEffect">
                                  <p:stCondLst>
                                    <p:cond delay="0"/>
                                  </p:stCondLst>
                                  <p:childTnLst>
                                    <p:animMotion origin="layout" path="M -0.29514 0 L -0.42101 0 " pathEditMode="relative" rAng="0" ptsTypes="AA">
                                      <p:cBhvr>
                                        <p:cTn id="37" dur="2000" fill="hold"/>
                                        <p:tgtEl>
                                          <p:spTgt spid="6"/>
                                        </p:tgtEl>
                                        <p:attrNameLst>
                                          <p:attrName>ppt_x</p:attrName>
                                          <p:attrName>ppt_y</p:attrName>
                                        </p:attrNameLst>
                                      </p:cBhvr>
                                      <p:rCtr x="-6302" y="0"/>
                                    </p:animMotion>
                                  </p:childTnLst>
                                </p:cTn>
                              </p:par>
                              <p:par>
                                <p:cTn id="38" presetID="8" presetClass="emph" presetSubtype="0" fill="hold" grpId="5" nodeType="withEffect">
                                  <p:stCondLst>
                                    <p:cond delay="500"/>
                                  </p:stCondLst>
                                  <p:childTnLst>
                                    <p:animRot by="-2700000">
                                      <p:cBhvr>
                                        <p:cTn id="39" dur="2000" fill="hold"/>
                                        <p:tgtEl>
                                          <p:spTgt spid="6"/>
                                        </p:tgtEl>
                                        <p:attrNameLst>
                                          <p:attrName>r</p:attrName>
                                        </p:attrNameLst>
                                      </p:cBhvr>
                                    </p:animRot>
                                  </p:childTnLst>
                                </p:cTn>
                              </p:par>
                            </p:childTnLst>
                          </p:cTn>
                        </p:par>
                        <p:par>
                          <p:cTn id="40" fill="hold">
                            <p:stCondLst>
                              <p:cond delay="2500"/>
                            </p:stCondLst>
                            <p:childTnLst>
                              <p:par>
                                <p:cTn id="41" presetID="42" presetClass="path" presetSubtype="0" accel="50000" decel="50000" fill="hold" grpId="6" nodeType="afterEffect">
                                  <p:stCondLst>
                                    <p:cond delay="0"/>
                                  </p:stCondLst>
                                  <p:childTnLst>
                                    <p:animMotion origin="layout" path="M -0.42101 0 L -0.56285 0 " pathEditMode="relative" rAng="0" ptsTypes="AA">
                                      <p:cBhvr>
                                        <p:cTn id="42" dur="2000" fill="hold"/>
                                        <p:tgtEl>
                                          <p:spTgt spid="6"/>
                                        </p:tgtEl>
                                        <p:attrNameLst>
                                          <p:attrName>ppt_x</p:attrName>
                                          <p:attrName>ppt_y</p:attrName>
                                        </p:attrNameLst>
                                      </p:cBhvr>
                                      <p:rCtr x="-7101" y="0"/>
                                    </p:animMotion>
                                  </p:childTnLst>
                                </p:cTn>
                              </p:par>
                              <p:par>
                                <p:cTn id="43" presetID="8" presetClass="emph" presetSubtype="0" fill="hold" grpId="3" nodeType="withEffect">
                                  <p:stCondLst>
                                    <p:cond delay="500"/>
                                  </p:stCondLst>
                                  <p:childTnLst>
                                    <p:animRot by="-2700000">
                                      <p:cBhvr>
                                        <p:cTn id="44" dur="1000" fill="hold"/>
                                        <p:tgtEl>
                                          <p:spTgt spid="13"/>
                                        </p:tgtEl>
                                        <p:attrNameLst>
                                          <p:attrName>r</p:attrName>
                                        </p:attrNameLst>
                                      </p:cBhvr>
                                    </p:animRot>
                                  </p:childTnLst>
                                </p:cTn>
                              </p:par>
                              <p:par>
                                <p:cTn id="45" presetID="42" presetClass="path" presetSubtype="0" accel="50000" decel="50000" fill="hold" grpId="2" nodeType="withEffect">
                                  <p:stCondLst>
                                    <p:cond delay="1000"/>
                                  </p:stCondLst>
                                  <p:childTnLst>
                                    <p:animMotion origin="layout" path="M -0.40555 0.00324 L -0.56302 0.00324 " pathEditMode="relative" rAng="0" ptsTypes="AA">
                                      <p:cBhvr>
                                        <p:cTn id="46" dur="1000" fill="hold"/>
                                        <p:tgtEl>
                                          <p:spTgt spid="13"/>
                                        </p:tgtEl>
                                        <p:attrNameLst>
                                          <p:attrName>ppt_x</p:attrName>
                                          <p:attrName>ppt_y</p:attrName>
                                        </p:attrNameLst>
                                      </p:cBhvr>
                                      <p:rCtr x="-7882" y="0"/>
                                    </p:animMotion>
                                  </p:childTnLst>
                                </p:cTn>
                              </p:par>
                              <p:par>
                                <p:cTn id="47" presetID="8" presetClass="emph" presetSubtype="0" fill="hold" grpId="7" nodeType="withEffect">
                                  <p:stCondLst>
                                    <p:cond delay="0"/>
                                  </p:stCondLst>
                                  <p:childTnLst>
                                    <p:animRot by="2700000">
                                      <p:cBhvr>
                                        <p:cTn id="48" dur="2000" fill="hold"/>
                                        <p:tgtEl>
                                          <p:spTgt spid="6"/>
                                        </p:tgtEl>
                                        <p:attrNameLst>
                                          <p:attrName>r</p:attrName>
                                        </p:attrNameLst>
                                      </p:cBhvr>
                                    </p:animRot>
                                  </p:childTnLst>
                                </p:cTn>
                              </p:par>
                              <p:par>
                                <p:cTn id="49" presetID="8" presetClass="emph" presetSubtype="0" fill="hold" grpId="4" nodeType="withEffect">
                                  <p:stCondLst>
                                    <p:cond delay="1000"/>
                                  </p:stCondLst>
                                  <p:childTnLst>
                                    <p:animRot by="2700000">
                                      <p:cBhvr>
                                        <p:cTn id="50" dur="1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P spid="6" grpId="4" animBg="1"/>
      <p:bldP spid="6" grpId="5" animBg="1"/>
      <p:bldP spid="6" grpId="6" animBg="1"/>
      <p:bldP spid="6" grpId="7" animBg="1"/>
      <p:bldP spid="13" grpId="0" animBg="1"/>
      <p:bldP spid="13" grpId="1" animBg="1"/>
      <p:bldP spid="13" grpId="2" animBg="1"/>
      <p:bldP spid="13" grpId="3" animBg="1"/>
      <p:bldP spid="13" grpId="4" animBg="1"/>
      <p:bldP spid="17" grpId="0" animBg="1"/>
      <p:bldP spid="18" grpId="0" animBg="1"/>
      <p:bldP spid="28" grpId="0" animBg="1"/>
      <p:bldP spid="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457200" y="116632"/>
            <a:ext cx="8229600" cy="780685"/>
          </a:xfrm>
        </p:spPr>
        <p:txBody>
          <a:bodyPr/>
          <a:lstStyle/>
          <a:p>
            <a:r>
              <a:rPr lang="ja-JP" altLang="en-US" dirty="0"/>
              <a:t>活用すべき文献</a:t>
            </a:r>
            <a:endParaRPr kumimoji="1" lang="ja-JP" altLang="en-US" dirty="0"/>
          </a:p>
        </p:txBody>
      </p:sp>
      <p:sp>
        <p:nvSpPr>
          <p:cNvPr id="8" name="コンテンツ プレースホルダー 7"/>
          <p:cNvSpPr>
            <a:spLocks noGrp="1"/>
          </p:cNvSpPr>
          <p:nvPr>
            <p:ph sz="half" idx="1"/>
          </p:nvPr>
        </p:nvSpPr>
        <p:spPr>
          <a:xfrm>
            <a:off x="457200" y="1042462"/>
            <a:ext cx="4038600" cy="4978559"/>
          </a:xfrm>
        </p:spPr>
        <p:txBody>
          <a:bodyPr>
            <a:noAutofit/>
          </a:bodyPr>
          <a:lstStyle/>
          <a:p>
            <a:r>
              <a:rPr lang="ja-JP" altLang="en-US" sz="1600" dirty="0"/>
              <a:t>組織のリーダーは何をすべきであり，何をしてはならないか</a:t>
            </a:r>
            <a:endParaRPr lang="en-US" altLang="ja-JP" sz="1600" dirty="0"/>
          </a:p>
          <a:p>
            <a:pPr lvl="1"/>
            <a:r>
              <a:rPr lang="en-US" altLang="ja-JP" sz="1400" dirty="0"/>
              <a:t>P.F.</a:t>
            </a:r>
            <a:r>
              <a:rPr lang="ja-JP" altLang="en-US" sz="1400" dirty="0"/>
              <a:t>ドラッカー（上田惇生訳）</a:t>
            </a:r>
            <a:r>
              <a:rPr lang="en-US" altLang="ja-JP" sz="1400" dirty="0"/>
              <a:t>『</a:t>
            </a:r>
            <a:r>
              <a:rPr lang="ja-JP" altLang="en-US" sz="1400" dirty="0"/>
              <a:t>非営利組織の経営</a:t>
            </a:r>
            <a:r>
              <a:rPr lang="en-US" altLang="ja-JP" sz="1400" dirty="0"/>
              <a:t>』</a:t>
            </a:r>
            <a:r>
              <a:rPr lang="ja-JP" altLang="en-US" sz="1400" dirty="0"/>
              <a:t>ダイヤモンド社（</a:t>
            </a:r>
            <a:r>
              <a:rPr lang="en-US" altLang="ja-JP" sz="1400" dirty="0"/>
              <a:t>2007</a:t>
            </a:r>
            <a:r>
              <a:rPr lang="ja-JP" altLang="en-US" sz="1400" dirty="0"/>
              <a:t>）</a:t>
            </a:r>
            <a:endParaRPr lang="en-US" altLang="ja-JP" sz="1400" dirty="0"/>
          </a:p>
          <a:p>
            <a:pPr lvl="1"/>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  </a:t>
            </a:r>
            <a:endParaRPr lang="en-US" altLang="ja-JP" sz="1600" dirty="0" smtClean="0"/>
          </a:p>
          <a:p>
            <a:r>
              <a:rPr lang="ja-JP" altLang="en-US" sz="1600" dirty="0"/>
              <a:t>法律家のものの考え方</a:t>
            </a:r>
            <a:endParaRPr lang="en-US" altLang="ja-JP" sz="1600" dirty="0"/>
          </a:p>
          <a:p>
            <a:pPr lvl="1"/>
            <a:r>
              <a:rPr lang="ja-JP" altLang="en-US" sz="1400" dirty="0"/>
              <a:t>カイム・ペレルマン，江口 三角 </a:t>
            </a:r>
            <a:r>
              <a:rPr lang="en-US" altLang="ja-JP" sz="1400" dirty="0"/>
              <a:t>(</a:t>
            </a:r>
            <a:r>
              <a:rPr lang="ja-JP" altLang="en-US" sz="1400" dirty="0"/>
              <a:t>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2004</a:t>
            </a:r>
            <a:r>
              <a:rPr lang="ja-JP" altLang="en-US" sz="1400" dirty="0"/>
              <a:t>）</a:t>
            </a:r>
            <a:endParaRPr lang="en-US" altLang="ja-JP" sz="1400" dirty="0"/>
          </a:p>
          <a:p>
            <a:r>
              <a:rPr lang="ja-JP" altLang="en-US" sz="1600" dirty="0" smtClean="0"/>
              <a:t>民法</a:t>
            </a:r>
            <a:r>
              <a:rPr lang="ja-JP" altLang="en-US" sz="1600" dirty="0"/>
              <a:t>の入門書（</a:t>
            </a:r>
            <a:r>
              <a:rPr lang="en-US" altLang="ja-JP" sz="1600" dirty="0"/>
              <a:t>DVD</a:t>
            </a:r>
            <a:r>
              <a:rPr lang="ja-JP" altLang="en-US" sz="1600" dirty="0"/>
              <a:t>付）</a:t>
            </a:r>
            <a:endParaRPr lang="en-US" altLang="ja-JP" sz="1600" dirty="0"/>
          </a:p>
          <a:p>
            <a:pPr lvl="1"/>
            <a:r>
              <a:rPr lang="ja-JP" altLang="en-US" sz="1400" dirty="0"/>
              <a:t>加賀山茂</a:t>
            </a:r>
            <a:r>
              <a:rPr lang="en-US" altLang="ja-JP" sz="1400" dirty="0"/>
              <a:t>『</a:t>
            </a:r>
            <a:r>
              <a:rPr lang="ja-JP" altLang="en-US" sz="1400" dirty="0"/>
              <a:t>民法入門・担保法革命</a:t>
            </a:r>
            <a:r>
              <a:rPr lang="en-US" altLang="ja-JP" sz="1400" dirty="0"/>
              <a:t>』</a:t>
            </a:r>
            <a:r>
              <a:rPr lang="ja-JP" altLang="en-US" sz="1400" dirty="0"/>
              <a:t>信山社（</a:t>
            </a:r>
            <a:r>
              <a:rPr lang="en-US" altLang="ja-JP" sz="1400" dirty="0"/>
              <a:t>2013</a:t>
            </a:r>
            <a:r>
              <a:rPr lang="ja-JP" altLang="en-US" sz="1400" dirty="0"/>
              <a:t>）</a:t>
            </a:r>
          </a:p>
          <a:p>
            <a:r>
              <a:rPr lang="ja-JP" altLang="en-US" sz="1600" dirty="0"/>
              <a:t>民法（財産法）全体を理解する上での助</a:t>
            </a:r>
            <a:r>
              <a:rPr lang="ja-JP" altLang="en-US" sz="1600" dirty="0" err="1"/>
              <a:t>っ</a:t>
            </a:r>
            <a:r>
              <a:rPr lang="ja-JP" altLang="en-US" sz="1600" dirty="0"/>
              <a:t>人</a:t>
            </a:r>
            <a:endParaRPr lang="en-US" altLang="ja-JP" sz="1600" dirty="0"/>
          </a:p>
          <a:p>
            <a:pPr lvl="1"/>
            <a:r>
              <a:rPr lang="ja-JP" altLang="en-US" sz="1400" dirty="0"/>
              <a:t>我妻栄</a:t>
            </a:r>
            <a:r>
              <a:rPr lang="en-US" altLang="ja-JP" sz="1400" dirty="0"/>
              <a:t>=</a:t>
            </a:r>
            <a:r>
              <a:rPr lang="ja-JP" altLang="en-US" sz="1400" dirty="0"/>
              <a:t>有泉亨</a:t>
            </a:r>
            <a:r>
              <a:rPr lang="en-US" altLang="ja-JP" sz="1400" dirty="0"/>
              <a:t>『</a:t>
            </a:r>
            <a:r>
              <a:rPr lang="ja-JP" altLang="en-US" sz="1400" dirty="0"/>
              <a:t>コンメンタール民法</a:t>
            </a:r>
            <a:r>
              <a:rPr lang="en-US" altLang="ja-JP" sz="1400" dirty="0"/>
              <a:t>』〔</a:t>
            </a:r>
            <a:r>
              <a:rPr lang="ja-JP" altLang="en-US" sz="1400" dirty="0"/>
              <a:t>第</a:t>
            </a:r>
            <a:r>
              <a:rPr lang="en-US" altLang="ja-JP" sz="1400" dirty="0"/>
              <a:t>3</a:t>
            </a:r>
            <a:r>
              <a:rPr lang="ja-JP" altLang="en-US" sz="1400" dirty="0"/>
              <a:t>版</a:t>
            </a:r>
            <a:r>
              <a:rPr lang="en-US" altLang="ja-JP" sz="1400" dirty="0"/>
              <a:t>〕</a:t>
            </a:r>
            <a:r>
              <a:rPr lang="ja-JP" altLang="en-US" sz="1400" dirty="0"/>
              <a:t>日本評論社（</a:t>
            </a:r>
            <a:r>
              <a:rPr lang="en-US" altLang="ja-JP" sz="1400" dirty="0"/>
              <a:t>2013</a:t>
            </a:r>
            <a:r>
              <a:rPr lang="ja-JP" altLang="en-US" sz="1400" dirty="0"/>
              <a:t>）</a:t>
            </a:r>
            <a:endParaRPr lang="en-US" altLang="ja-JP" sz="1400" dirty="0"/>
          </a:p>
          <a:p>
            <a:pPr lvl="1"/>
            <a:r>
              <a:rPr lang="ja-JP" altLang="en-US" sz="1400" dirty="0"/>
              <a:t>金子</a:t>
            </a:r>
            <a:r>
              <a:rPr lang="en-US" altLang="ja-JP" sz="1400" dirty="0"/>
              <a:t>=</a:t>
            </a:r>
            <a:r>
              <a:rPr lang="ja-JP" altLang="en-US" sz="1400" dirty="0"/>
              <a:t>新堂</a:t>
            </a:r>
            <a:r>
              <a:rPr lang="en-US" altLang="ja-JP" sz="1400" dirty="0"/>
              <a:t>=</a:t>
            </a:r>
            <a:r>
              <a:rPr lang="ja-JP" altLang="en-US" sz="1400" dirty="0"/>
              <a:t>平井編</a:t>
            </a:r>
            <a:r>
              <a:rPr lang="en-US" altLang="ja-JP" sz="1400" dirty="0"/>
              <a:t>『</a:t>
            </a:r>
            <a:r>
              <a:rPr lang="ja-JP" altLang="en-US" sz="1400" b="1" dirty="0">
                <a:solidFill>
                  <a:schemeClr val="tx2"/>
                </a:solidFill>
              </a:rPr>
              <a:t>法律学小辞典</a:t>
            </a:r>
            <a:r>
              <a:rPr lang="en-US" altLang="ja-JP" sz="1400" dirty="0"/>
              <a:t>』</a:t>
            </a:r>
            <a:r>
              <a:rPr lang="ja-JP" altLang="en-US" sz="1400" dirty="0"/>
              <a:t>有斐閣（</a:t>
            </a:r>
            <a:r>
              <a:rPr lang="en-US" altLang="ja-JP" sz="1400" dirty="0"/>
              <a:t>2008</a:t>
            </a:r>
            <a:r>
              <a:rPr lang="ja-JP" altLang="en-US" sz="1400" dirty="0" smtClean="0"/>
              <a:t>）</a:t>
            </a:r>
            <a:endParaRPr lang="en-US" altLang="ja-JP" sz="1400" dirty="0"/>
          </a:p>
        </p:txBody>
      </p:sp>
      <p:sp>
        <p:nvSpPr>
          <p:cNvPr id="10" name="コンテンツ プレースホルダー 9"/>
          <p:cNvSpPr>
            <a:spLocks noGrp="1"/>
          </p:cNvSpPr>
          <p:nvPr>
            <p:ph sz="half" idx="2"/>
          </p:nvPr>
        </p:nvSpPr>
        <p:spPr>
          <a:xfrm>
            <a:off x="4648200" y="1042462"/>
            <a:ext cx="4038600" cy="4978559"/>
          </a:xfrm>
        </p:spPr>
        <p:txBody>
          <a:bodyPr>
            <a:normAutofit/>
          </a:bodyPr>
          <a:lstStyle/>
          <a:p>
            <a:r>
              <a:rPr lang="ja-JP" altLang="en-US" sz="1600" dirty="0"/>
              <a:t>契約法全体についての概説書</a:t>
            </a:r>
            <a:endParaRPr lang="en-US" altLang="ja-JP" sz="1600" dirty="0"/>
          </a:p>
          <a:p>
            <a:pPr lvl="1"/>
            <a:r>
              <a:rPr lang="ja-JP" altLang="en-US" sz="1400" dirty="0"/>
              <a:t>佐藤孝幸</a:t>
            </a:r>
            <a:r>
              <a:rPr lang="en-US" altLang="ja-JP" sz="1400" dirty="0"/>
              <a:t>『</a:t>
            </a:r>
            <a:r>
              <a:rPr lang="ja-JP" altLang="en-US" sz="1400" dirty="0"/>
              <a:t>実務契約法講義</a:t>
            </a:r>
            <a:r>
              <a:rPr lang="en-US" altLang="ja-JP" sz="1400" dirty="0"/>
              <a:t>』</a:t>
            </a:r>
            <a:r>
              <a:rPr lang="ja-JP" altLang="en-US" sz="1400" dirty="0"/>
              <a:t>民事法研究会（</a:t>
            </a:r>
            <a:r>
              <a:rPr lang="en-US" altLang="ja-JP" sz="1400" dirty="0"/>
              <a:t>2012</a:t>
            </a:r>
            <a:r>
              <a:rPr lang="ja-JP" altLang="en-US" sz="1400" dirty="0" smtClean="0"/>
              <a:t>）</a:t>
            </a:r>
            <a:endParaRPr lang="en-US" altLang="ja-JP" sz="1400" dirty="0" smtClean="0"/>
          </a:p>
          <a:p>
            <a:pPr lvl="1"/>
            <a:r>
              <a:rPr lang="ja-JP" altLang="en-US" sz="1400" dirty="0" smtClean="0"/>
              <a:t>加賀山</a:t>
            </a:r>
            <a:r>
              <a:rPr lang="ja-JP" altLang="en-US" sz="1400" dirty="0"/>
              <a:t>茂</a:t>
            </a:r>
            <a:r>
              <a:rPr lang="en-US" altLang="ja-JP" sz="1400" dirty="0"/>
              <a:t>『</a:t>
            </a:r>
            <a:r>
              <a:rPr lang="ja-JP" altLang="en-US" sz="1400" dirty="0"/>
              <a:t>契約法講義</a:t>
            </a:r>
            <a:r>
              <a:rPr lang="en-US" altLang="ja-JP" sz="1400" dirty="0"/>
              <a:t>』</a:t>
            </a:r>
            <a:r>
              <a:rPr lang="ja-JP" altLang="en-US" sz="1400" dirty="0"/>
              <a:t>日本評論社（</a:t>
            </a:r>
            <a:r>
              <a:rPr lang="en-US" altLang="ja-JP" sz="1400" dirty="0"/>
              <a:t>2009</a:t>
            </a:r>
            <a:r>
              <a:rPr lang="ja-JP" altLang="en-US" sz="1400" dirty="0"/>
              <a:t>）</a:t>
            </a:r>
            <a:endParaRPr lang="en-US" altLang="ja-JP" sz="1400" dirty="0"/>
          </a:p>
          <a:p>
            <a:r>
              <a:rPr lang="ja-JP" altLang="en-US" sz="1600" dirty="0"/>
              <a:t>債権総論の優れた教科書</a:t>
            </a:r>
            <a:endParaRPr lang="en-US" altLang="ja-JP" sz="1600" dirty="0"/>
          </a:p>
          <a:p>
            <a:pPr lvl="1"/>
            <a:r>
              <a:rPr lang="ja-JP" altLang="en-US" sz="1400" dirty="0"/>
              <a:t>平井宜雄</a:t>
            </a:r>
            <a:r>
              <a:rPr lang="en-US" altLang="ja-JP" sz="1400" dirty="0"/>
              <a:t>『</a:t>
            </a:r>
            <a:r>
              <a:rPr lang="ja-JP" altLang="en-US" sz="1400" dirty="0"/>
              <a:t>債権総論</a:t>
            </a:r>
            <a:r>
              <a:rPr lang="en-US" altLang="ja-JP" sz="1400" dirty="0"/>
              <a:t>』 〔</a:t>
            </a:r>
            <a:r>
              <a:rPr lang="ja-JP" altLang="en-US" sz="1400" dirty="0"/>
              <a:t>第</a:t>
            </a:r>
            <a:r>
              <a:rPr lang="en-US" altLang="ja-JP" sz="1400" dirty="0"/>
              <a:t>2</a:t>
            </a:r>
            <a:r>
              <a:rPr lang="ja-JP" altLang="en-US" sz="1400" dirty="0"/>
              <a:t>版</a:t>
            </a:r>
            <a:r>
              <a:rPr lang="en-US" altLang="ja-JP" sz="1400" dirty="0"/>
              <a:t>〕</a:t>
            </a:r>
            <a:r>
              <a:rPr lang="ja-JP" altLang="en-US" sz="1400" dirty="0"/>
              <a:t>弘文堂（</a:t>
            </a:r>
            <a:r>
              <a:rPr lang="en-US" altLang="ja-JP" sz="1400" dirty="0"/>
              <a:t>1994</a:t>
            </a:r>
            <a:r>
              <a:rPr lang="ja-JP" altLang="en-US" sz="1400" dirty="0"/>
              <a:t>）</a:t>
            </a:r>
          </a:p>
          <a:p>
            <a:r>
              <a:rPr lang="ja-JP" altLang="en-US" sz="1600" dirty="0"/>
              <a:t>債務不履行に関する文献</a:t>
            </a:r>
            <a:endParaRPr lang="en-US" altLang="ja-JP" sz="1400" dirty="0"/>
          </a:p>
          <a:p>
            <a:pPr lvl="1"/>
            <a:r>
              <a:rPr lang="ja-JP" altLang="en-US" sz="1400" dirty="0"/>
              <a:t>平井宜雄</a:t>
            </a:r>
            <a:r>
              <a:rPr lang="en-US" altLang="ja-JP" sz="1400" dirty="0"/>
              <a:t>『</a:t>
            </a:r>
            <a:r>
              <a:rPr lang="ja-JP" altLang="en-US" sz="1400" dirty="0"/>
              <a:t>損害賠償法の理論</a:t>
            </a:r>
            <a:r>
              <a:rPr lang="en-US" altLang="ja-JP" sz="1400" dirty="0"/>
              <a:t>』</a:t>
            </a:r>
            <a:r>
              <a:rPr lang="ja-JP" altLang="en-US" sz="1400" dirty="0"/>
              <a:t>東京大学出版会（</a:t>
            </a:r>
            <a:r>
              <a:rPr lang="en-US" altLang="ja-JP" sz="1400" dirty="0"/>
              <a:t>1971</a:t>
            </a:r>
            <a:r>
              <a:rPr lang="ja-JP" altLang="en-US" sz="1400" dirty="0"/>
              <a:t>）</a:t>
            </a:r>
            <a:endParaRPr lang="en-US" altLang="ja-JP" sz="1400" dirty="0"/>
          </a:p>
          <a:p>
            <a:pPr lvl="1"/>
            <a:r>
              <a:rPr lang="ja-JP" altLang="en-US" sz="1400" dirty="0"/>
              <a:t>浜上則雄「損害賠償における「保証理論」と「部分的因果関係の理論」（</a:t>
            </a:r>
            <a:r>
              <a:rPr lang="en-US" altLang="ja-JP" sz="1400" dirty="0"/>
              <a:t>1</a:t>
            </a:r>
            <a:r>
              <a:rPr lang="ja-JP" altLang="en-US" sz="1400" dirty="0"/>
              <a:t>）（</a:t>
            </a:r>
            <a:r>
              <a:rPr lang="en-US" altLang="ja-JP" sz="1400" dirty="0"/>
              <a:t>2</a:t>
            </a:r>
            <a:r>
              <a:rPr lang="ja-JP" altLang="en-US" sz="1400" dirty="0"/>
              <a:t>・完）民商</a:t>
            </a:r>
            <a:r>
              <a:rPr lang="en-US" altLang="ja-JP" sz="1400" dirty="0"/>
              <a:t>66</a:t>
            </a:r>
            <a:r>
              <a:rPr lang="ja-JP" altLang="en-US" sz="1400" dirty="0"/>
              <a:t>巻</a:t>
            </a:r>
            <a:r>
              <a:rPr lang="en-US" altLang="ja-JP" sz="1400" dirty="0"/>
              <a:t>4</a:t>
            </a:r>
            <a:r>
              <a:rPr lang="ja-JP" altLang="en-US" sz="1400" dirty="0"/>
              <a:t>号（</a:t>
            </a:r>
            <a:r>
              <a:rPr lang="en-US" altLang="ja-JP" sz="1400" dirty="0"/>
              <a:t>1972</a:t>
            </a:r>
            <a:r>
              <a:rPr lang="ja-JP" altLang="en-US" sz="1400" dirty="0"/>
              <a:t>）</a:t>
            </a:r>
            <a:r>
              <a:rPr lang="en-US" altLang="ja-JP" sz="1400" dirty="0"/>
              <a:t>3-33</a:t>
            </a:r>
            <a:r>
              <a:rPr lang="ja-JP" altLang="en-US" sz="1400" dirty="0"/>
              <a:t>頁</a:t>
            </a:r>
            <a:r>
              <a:rPr lang="en-US" altLang="ja-JP" sz="1400" dirty="0"/>
              <a:t>, 66</a:t>
            </a:r>
            <a:r>
              <a:rPr lang="ja-JP" altLang="en-US" sz="1400" dirty="0"/>
              <a:t>巻</a:t>
            </a:r>
            <a:r>
              <a:rPr lang="en-US" altLang="ja-JP" sz="1400" dirty="0"/>
              <a:t>5</a:t>
            </a:r>
            <a:r>
              <a:rPr lang="ja-JP" altLang="en-US" sz="1400" dirty="0"/>
              <a:t>号</a:t>
            </a:r>
            <a:r>
              <a:rPr lang="en-US" altLang="ja-JP" sz="1400" dirty="0"/>
              <a:t>35-65</a:t>
            </a:r>
            <a:r>
              <a:rPr lang="ja-JP" altLang="en-US" sz="1400" dirty="0"/>
              <a:t>頁</a:t>
            </a:r>
            <a:endParaRPr lang="en-US" altLang="ja-JP" sz="1400" dirty="0"/>
          </a:p>
          <a:p>
            <a:r>
              <a:rPr lang="ja-JP" altLang="en-US" sz="1600" dirty="0" smtClean="0"/>
              <a:t>相殺の</a:t>
            </a:r>
            <a:r>
              <a:rPr lang="ja-JP" altLang="en-US" sz="1600" dirty="0"/>
              <a:t>文献</a:t>
            </a:r>
            <a:endParaRPr lang="en-US" altLang="ja-JP" sz="1600" dirty="0"/>
          </a:p>
          <a:p>
            <a:pPr lvl="1"/>
            <a:r>
              <a:rPr lang="ja-JP" altLang="en-US" sz="1400" dirty="0" smtClean="0"/>
              <a:t>深川裕佳</a:t>
            </a:r>
            <a:r>
              <a:rPr lang="en-US" altLang="ja-JP" sz="1400" dirty="0" smtClean="0"/>
              <a:t>『</a:t>
            </a:r>
            <a:r>
              <a:rPr lang="ja-JP" altLang="en-US" sz="1400" dirty="0"/>
              <a:t>相殺</a:t>
            </a:r>
            <a:r>
              <a:rPr lang="ja-JP" altLang="en-US" sz="1400" dirty="0" smtClean="0"/>
              <a:t>の担保的機能</a:t>
            </a:r>
            <a:r>
              <a:rPr lang="en-US" altLang="ja-JP" sz="1400" dirty="0" smtClean="0"/>
              <a:t>』</a:t>
            </a:r>
            <a:r>
              <a:rPr lang="ja-JP" altLang="en-US" sz="1400" dirty="0" smtClean="0"/>
              <a:t>信山社（</a:t>
            </a:r>
            <a:r>
              <a:rPr lang="en-US" altLang="ja-JP" sz="1400" dirty="0" smtClean="0"/>
              <a:t>2008</a:t>
            </a:r>
            <a:r>
              <a:rPr lang="ja-JP" altLang="en-US" sz="1400" dirty="0" smtClean="0"/>
              <a:t>）</a:t>
            </a:r>
            <a:endParaRPr lang="en-US" altLang="ja-JP" sz="1400" dirty="0"/>
          </a:p>
        </p:txBody>
      </p:sp>
      <p:sp>
        <p:nvSpPr>
          <p:cNvPr id="3" name="日付プレースホルダー 2"/>
          <p:cNvSpPr>
            <a:spLocks noGrp="1"/>
          </p:cNvSpPr>
          <p:nvPr>
            <p:ph type="dt" sz="half" idx="10"/>
          </p:nvPr>
        </p:nvSpPr>
        <p:spPr/>
        <p:txBody>
          <a:bodyPr/>
          <a:lstStyle/>
          <a:p>
            <a:r>
              <a:rPr kumimoji="1" lang="en-US" altLang="ja-JP" smtClean="0"/>
              <a:t>2015/12/15</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11"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債権総論</a:t>
            </a:r>
            <a:r>
              <a:rPr lang="en-US" altLang="ja-JP" sz="4400" dirty="0" smtClean="0">
                <a:solidFill>
                  <a:schemeClr val="tx2"/>
                </a:solidFill>
                <a:latin typeface="Times New Roman" panose="02020603050405020304" pitchFamily="18" charset="0"/>
                <a:cs typeface="Times New Roman" panose="02020603050405020304" pitchFamily="18" charset="0"/>
              </a:rPr>
              <a:t>2</a:t>
            </a:r>
            <a:r>
              <a:rPr lang="ja-JP" altLang="en-US" sz="4400" dirty="0">
                <a:solidFill>
                  <a:schemeClr val="tx2"/>
                </a:solidFill>
              </a:rPr>
              <a:t> </a:t>
            </a:r>
            <a:r>
              <a:rPr lang="ja-JP" altLang="en-US" sz="4400" dirty="0" smtClean="0">
                <a:solidFill>
                  <a:schemeClr val="tx2"/>
                </a:solidFill>
              </a:rPr>
              <a:t>相殺（その</a:t>
            </a:r>
            <a:r>
              <a:rPr lang="en-US" altLang="ja-JP" sz="4400" dirty="0" smtClean="0">
                <a:solidFill>
                  <a:schemeClr val="tx2"/>
                </a:solidFill>
                <a:latin typeface="Times New Roman" panose="02020603050405020304" pitchFamily="18" charset="0"/>
                <a:cs typeface="Times New Roman" panose="02020603050405020304" pitchFamily="18" charset="0"/>
              </a:rPr>
              <a:t>3</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2015</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12</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15</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受講，お疲れさま</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424922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8000"/>
                                        <p:tgtEl>
                                          <p:spTgt spid="11"/>
                                        </p:tgtEl>
                                        <p:attrNameLst>
                                          <p:attrName>ppt_x</p:attrName>
                                        </p:attrNameLst>
                                      </p:cBhvr>
                                      <p:tavLst>
                                        <p:tav tm="0">
                                          <p:val>
                                            <p:strVal val="ppt_x"/>
                                          </p:val>
                                        </p:tav>
                                        <p:tav tm="100000">
                                          <p:val>
                                            <p:strVal val="ppt_x"/>
                                          </p:val>
                                        </p:tav>
                                      </p:tavLst>
                                    </p:anim>
                                    <p:anim calcmode="lin" valueType="num">
                                      <p:cBhvr additive="base">
                                        <p:cTn id="7" dur="8000"/>
                                        <p:tgtEl>
                                          <p:spTgt spid="11"/>
                                        </p:tgtEl>
                                        <p:attrNameLst>
                                          <p:attrName>ppt_y</p:attrName>
                                        </p:attrNameLst>
                                      </p:cBhvr>
                                      <p:tavLst>
                                        <p:tav tm="0">
                                          <p:val>
                                            <p:strVal val="ppt_y"/>
                                          </p:val>
                                        </p:tav>
                                        <p:tav tm="100000">
                                          <p:val>
                                            <p:strVal val="0-ppt_h/2"/>
                                          </p:val>
                                        </p:tav>
                                      </p:tavLst>
                                    </p:anim>
                                    <p:set>
                                      <p:cBhvr>
                                        <p:cTn id="8" dur="1" fill="hold">
                                          <p:stCondLst>
                                            <p:cond delay="7999"/>
                                          </p:stCondLst>
                                        </p:cTn>
                                        <p:tgtEl>
                                          <p:spTgt spid="11"/>
                                        </p:tgtEl>
                                        <p:attrNameLst>
                                          <p:attrName>style.visibility</p:attrName>
                                        </p:attrNameLst>
                                      </p:cBhvr>
                                      <p:to>
                                        <p:strVal val="hidden"/>
                                      </p:to>
                                    </p:set>
                                  </p:childTnLst>
                                </p:cTn>
                              </p:par>
                            </p:childTnLst>
                          </p:cTn>
                        </p:par>
                        <p:par>
                          <p:cTn id="9" fill="hold">
                            <p:stCondLst>
                              <p:cond delay="8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25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0"/>
                            </p:stCondLst>
                            <p:childTnLst>
                              <p:par>
                                <p:cTn id="20" presetID="2" presetClass="entr" presetSubtype="4" fill="hold" grpId="0" nodeType="afterEffect">
                                  <p:stCondLst>
                                    <p:cond delay="25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7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25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7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grpId="0" nodeType="afterEffect">
                                  <p:stCondLst>
                                    <p:cond delay="25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7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0"/>
                            </p:stCondLst>
                            <p:childTnLst>
                              <p:par>
                                <p:cTn id="35" presetID="2" presetClass="entr" presetSubtype="4" fill="hold" grpId="0" nodeType="afterEffect">
                                  <p:stCondLst>
                                    <p:cond delay="25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7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25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7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0"/>
                            </p:stCondLst>
                            <p:childTnLst>
                              <p:par>
                                <p:cTn id="45" presetID="2" presetClass="entr" presetSubtype="4" fill="hold" grpId="0" nodeType="afterEffect">
                                  <p:stCondLst>
                                    <p:cond delay="25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7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250"/>
                                  </p:stCondLst>
                                  <p:childTnLst>
                                    <p:set>
                                      <p:cBhvr>
                                        <p:cTn id="51" dur="1" fill="hold">
                                          <p:stCondLst>
                                            <p:cond delay="0"/>
                                          </p:stCondLst>
                                        </p:cTn>
                                        <p:tgtEl>
                                          <p:spTgt spid="8">
                                            <p:txEl>
                                              <p:pRg st="7" end="7"/>
                                            </p:txEl>
                                          </p:spTgt>
                                        </p:tgtEl>
                                        <p:attrNameLst>
                                          <p:attrName>style.visibility</p:attrName>
                                        </p:attrNameLst>
                                      </p:cBhvr>
                                      <p:to>
                                        <p:strVal val="visible"/>
                                      </p:to>
                                    </p:set>
                                    <p:anim calcmode="lin" valueType="num">
                                      <p:cBhvr additive="base">
                                        <p:cTn id="52" dur="75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3" dur="75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000"/>
                            </p:stCondLst>
                            <p:childTnLst>
                              <p:par>
                                <p:cTn id="55" presetID="2" presetClass="entr" presetSubtype="4" fill="hold" grpId="0" nodeType="afterEffect">
                                  <p:stCondLst>
                                    <p:cond delay="250"/>
                                  </p:stCondLst>
                                  <p:childTnLst>
                                    <p:set>
                                      <p:cBhvr>
                                        <p:cTn id="56" dur="1" fill="hold">
                                          <p:stCondLst>
                                            <p:cond delay="0"/>
                                          </p:stCondLst>
                                        </p:cTn>
                                        <p:tgtEl>
                                          <p:spTgt spid="8">
                                            <p:txEl>
                                              <p:pRg st="8" end="8"/>
                                            </p:txEl>
                                          </p:spTgt>
                                        </p:tgtEl>
                                        <p:attrNameLst>
                                          <p:attrName>style.visibility</p:attrName>
                                        </p:attrNameLst>
                                      </p:cBhvr>
                                      <p:to>
                                        <p:strVal val="visible"/>
                                      </p:to>
                                    </p:set>
                                    <p:anim calcmode="lin" valueType="num">
                                      <p:cBhvr additive="base">
                                        <p:cTn id="57" dur="7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8" dur="75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8">
                                            <p:txEl>
                                              <p:pRg st="9" end="9"/>
                                            </p:txEl>
                                          </p:spTgt>
                                        </p:tgtEl>
                                        <p:attrNameLst>
                                          <p:attrName>style.visibility</p:attrName>
                                        </p:attrNameLst>
                                      </p:cBhvr>
                                      <p:to>
                                        <p:strVal val="visible"/>
                                      </p:to>
                                    </p:set>
                                    <p:anim calcmode="lin" valueType="num">
                                      <p:cBhvr additive="base">
                                        <p:cTn id="62" dur="7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9000"/>
                            </p:stCondLst>
                            <p:childTnLst>
                              <p:par>
                                <p:cTn id="65" presetID="2" presetClass="entr" presetSubtype="4" fill="hold" grpId="0" nodeType="afterEffect">
                                  <p:stCondLst>
                                    <p:cond delay="25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0000"/>
                            </p:stCondLst>
                            <p:childTnLst>
                              <p:par>
                                <p:cTn id="70" presetID="2" presetClass="entr" presetSubtype="4" fill="hold" grpId="0" nodeType="afterEffect">
                                  <p:stCondLst>
                                    <p:cond delay="25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75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1000"/>
                            </p:stCondLst>
                            <p:childTnLst>
                              <p:par>
                                <p:cTn id="75" presetID="2" presetClass="entr" presetSubtype="4" fill="hold" grpId="0" nodeType="afterEffect">
                                  <p:stCondLst>
                                    <p:cond delay="250"/>
                                  </p:stCondLst>
                                  <p:childTnLst>
                                    <p:set>
                                      <p:cBhvr>
                                        <p:cTn id="76" dur="1" fill="hold">
                                          <p:stCondLst>
                                            <p:cond delay="0"/>
                                          </p:stCondLst>
                                        </p:cTn>
                                        <p:tgtEl>
                                          <p:spTgt spid="10">
                                            <p:txEl>
                                              <p:pRg st="2" end="2"/>
                                            </p:txEl>
                                          </p:spTgt>
                                        </p:tgtEl>
                                        <p:attrNameLst>
                                          <p:attrName>style.visibility</p:attrName>
                                        </p:attrNameLst>
                                      </p:cBhvr>
                                      <p:to>
                                        <p:strVal val="visible"/>
                                      </p:to>
                                    </p:set>
                                    <p:anim calcmode="lin" valueType="num">
                                      <p:cBhvr additive="base">
                                        <p:cTn id="77"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8"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2000"/>
                            </p:stCondLst>
                            <p:childTnLst>
                              <p:par>
                                <p:cTn id="80" presetID="2" presetClass="entr" presetSubtype="4" fill="hold" grpId="0" nodeType="afterEffect">
                                  <p:stCondLst>
                                    <p:cond delay="250"/>
                                  </p:stCondLst>
                                  <p:childTnLst>
                                    <p:set>
                                      <p:cBhvr>
                                        <p:cTn id="81" dur="1" fill="hold">
                                          <p:stCondLst>
                                            <p:cond delay="0"/>
                                          </p:stCondLst>
                                        </p:cTn>
                                        <p:tgtEl>
                                          <p:spTgt spid="10">
                                            <p:txEl>
                                              <p:pRg st="3" end="3"/>
                                            </p:txEl>
                                          </p:spTgt>
                                        </p:tgtEl>
                                        <p:attrNameLst>
                                          <p:attrName>style.visibility</p:attrName>
                                        </p:attrNameLst>
                                      </p:cBhvr>
                                      <p:to>
                                        <p:strVal val="visible"/>
                                      </p:to>
                                    </p:set>
                                    <p:anim calcmode="lin" valueType="num">
                                      <p:cBhvr additive="base">
                                        <p:cTn id="82"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3" dur="75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3000"/>
                            </p:stCondLst>
                            <p:childTnLst>
                              <p:par>
                                <p:cTn id="85" presetID="2" presetClass="entr" presetSubtype="4" fill="hold" grpId="0" nodeType="afterEffect">
                                  <p:stCondLst>
                                    <p:cond delay="250"/>
                                  </p:stCondLst>
                                  <p:childTnLst>
                                    <p:set>
                                      <p:cBhvr>
                                        <p:cTn id="86" dur="1" fill="hold">
                                          <p:stCondLst>
                                            <p:cond delay="0"/>
                                          </p:stCondLst>
                                        </p:cTn>
                                        <p:tgtEl>
                                          <p:spTgt spid="10">
                                            <p:txEl>
                                              <p:pRg st="4" end="4"/>
                                            </p:txEl>
                                          </p:spTgt>
                                        </p:tgtEl>
                                        <p:attrNameLst>
                                          <p:attrName>style.visibility</p:attrName>
                                        </p:attrNameLst>
                                      </p:cBhvr>
                                      <p:to>
                                        <p:strVal val="visible"/>
                                      </p:to>
                                    </p:set>
                                    <p:anim calcmode="lin" valueType="num">
                                      <p:cBhvr additive="base">
                                        <p:cTn id="87"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8"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4000"/>
                            </p:stCondLst>
                            <p:childTnLst>
                              <p:par>
                                <p:cTn id="90" presetID="2" presetClass="entr" presetSubtype="4" fill="hold" grpId="0" nodeType="afterEffect">
                                  <p:stCondLst>
                                    <p:cond delay="250"/>
                                  </p:stCondLst>
                                  <p:childTnLst>
                                    <p:set>
                                      <p:cBhvr>
                                        <p:cTn id="91" dur="1" fill="hold">
                                          <p:stCondLst>
                                            <p:cond delay="0"/>
                                          </p:stCondLst>
                                        </p:cTn>
                                        <p:tgtEl>
                                          <p:spTgt spid="10">
                                            <p:txEl>
                                              <p:pRg st="5" end="5"/>
                                            </p:txEl>
                                          </p:spTgt>
                                        </p:tgtEl>
                                        <p:attrNameLst>
                                          <p:attrName>style.visibility</p:attrName>
                                        </p:attrNameLst>
                                      </p:cBhvr>
                                      <p:to>
                                        <p:strVal val="visible"/>
                                      </p:to>
                                    </p:set>
                                    <p:anim calcmode="lin" valueType="num">
                                      <p:cBhvr additive="base">
                                        <p:cTn id="92"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3" dur="75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5000"/>
                            </p:stCondLst>
                            <p:childTnLst>
                              <p:par>
                                <p:cTn id="95" presetID="2" presetClass="entr" presetSubtype="4" fill="hold" grpId="0" nodeType="afterEffect">
                                  <p:stCondLst>
                                    <p:cond delay="25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6000"/>
                            </p:stCondLst>
                            <p:childTnLst>
                              <p:par>
                                <p:cTn id="100" presetID="2" presetClass="entr" presetSubtype="4" fill="hold" grpId="0" nodeType="afterEffect">
                                  <p:stCondLst>
                                    <p:cond delay="250"/>
                                  </p:stCondLst>
                                  <p:childTnLst>
                                    <p:set>
                                      <p:cBhvr>
                                        <p:cTn id="101" dur="1" fill="hold">
                                          <p:stCondLst>
                                            <p:cond delay="0"/>
                                          </p:stCondLst>
                                        </p:cTn>
                                        <p:tgtEl>
                                          <p:spTgt spid="10">
                                            <p:txEl>
                                              <p:pRg st="7" end="7"/>
                                            </p:txEl>
                                          </p:spTgt>
                                        </p:tgtEl>
                                        <p:attrNameLst>
                                          <p:attrName>style.visibility</p:attrName>
                                        </p:attrNameLst>
                                      </p:cBhvr>
                                      <p:to>
                                        <p:strVal val="visible"/>
                                      </p:to>
                                    </p:set>
                                    <p:anim calcmode="lin" valueType="num">
                                      <p:cBhvr additive="base">
                                        <p:cTn id="102" dur="75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03" dur="75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7000"/>
                            </p:stCondLst>
                            <p:childTnLst>
                              <p:par>
                                <p:cTn id="105" presetID="2" presetClass="entr" presetSubtype="4" fill="hold" grpId="0" nodeType="afterEffect">
                                  <p:stCondLst>
                                    <p:cond delay="250"/>
                                  </p:stCondLst>
                                  <p:childTnLst>
                                    <p:set>
                                      <p:cBhvr>
                                        <p:cTn id="106" dur="1" fill="hold">
                                          <p:stCondLst>
                                            <p:cond delay="0"/>
                                          </p:stCondLst>
                                        </p:cTn>
                                        <p:tgtEl>
                                          <p:spTgt spid="10">
                                            <p:txEl>
                                              <p:pRg st="8" end="8"/>
                                            </p:txEl>
                                          </p:spTgt>
                                        </p:tgtEl>
                                        <p:attrNameLst>
                                          <p:attrName>style.visibility</p:attrName>
                                        </p:attrNameLst>
                                      </p:cBhvr>
                                      <p:to>
                                        <p:strVal val="visible"/>
                                      </p:to>
                                    </p:set>
                                    <p:anim calcmode="lin" valueType="num">
                                      <p:cBhvr additive="base">
                                        <p:cTn id="107"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08" dur="75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8000"/>
                            </p:stCondLst>
                            <p:childTnLst>
                              <p:par>
                                <p:cTn id="110" presetID="2" presetClass="entr" presetSubtype="4" fill="hold" grpId="0" nodeType="afterEffect">
                                  <p:stCondLst>
                                    <p:cond delay="250"/>
                                  </p:stCondLst>
                                  <p:childTnLst>
                                    <p:set>
                                      <p:cBhvr>
                                        <p:cTn id="111" dur="1" fill="hold">
                                          <p:stCondLst>
                                            <p:cond delay="0"/>
                                          </p:stCondLst>
                                        </p:cTn>
                                        <p:tgtEl>
                                          <p:spTgt spid="10">
                                            <p:txEl>
                                              <p:pRg st="9" end="9"/>
                                            </p:txEl>
                                          </p:spTgt>
                                        </p:tgtEl>
                                        <p:attrNameLst>
                                          <p:attrName>style.visibility</p:attrName>
                                        </p:attrNameLst>
                                      </p:cBhvr>
                                      <p:to>
                                        <p:strVal val="visible"/>
                                      </p:to>
                                    </p:set>
                                    <p:anim calcmode="lin" valueType="num">
                                      <p:cBhvr additive="base">
                                        <p:cTn id="112"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13" dur="75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build="p"/>
      <p:bldP spid="10" grpId="0" build="p"/>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円/楕円 25"/>
          <p:cNvSpPr/>
          <p:nvPr/>
        </p:nvSpPr>
        <p:spPr>
          <a:xfrm>
            <a:off x="6356926" y="3831120"/>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31975" y="3308415"/>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8030" y="3308415"/>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1148758" y="2861758"/>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3329684"/>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3554902"/>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3329684"/>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3554902"/>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957070" y="2861758"/>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p:txBody>
          <a:bodyPr>
            <a:normAutofit fontScale="90000"/>
          </a:bodyPr>
          <a:lstStyle/>
          <a:p>
            <a:r>
              <a:rPr lang="ja-JP" altLang="en-US" dirty="0" smtClean="0"/>
              <a:t>三者間</a:t>
            </a:r>
            <a:r>
              <a:rPr lang="ja-JP" altLang="en-US" dirty="0"/>
              <a:t>相殺</a:t>
            </a:r>
            <a:r>
              <a:rPr lang="ja-JP" altLang="en-US" dirty="0" smtClean="0"/>
              <a:t>の類型</a:t>
            </a:r>
            <a:r>
              <a:rPr lang="en-US" altLang="ja-JP" dirty="0" smtClean="0"/>
              <a:t/>
            </a:r>
            <a:br>
              <a:rPr lang="en-US" altLang="ja-JP" dirty="0" smtClean="0"/>
            </a:b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2015/12/15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a:t>
            </a:fld>
            <a:endParaRPr kumimoji="1" lang="ja-JP" altLang="en-US" dirty="0"/>
          </a:p>
        </p:txBody>
      </p:sp>
      <p:sp>
        <p:nvSpPr>
          <p:cNvPr id="8" name="円/楕円 7"/>
          <p:cNvSpPr/>
          <p:nvPr/>
        </p:nvSpPr>
        <p:spPr>
          <a:xfrm>
            <a:off x="395536"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p>
        </p:txBody>
      </p:sp>
      <p:sp>
        <p:nvSpPr>
          <p:cNvPr id="11" name="円/楕円 10"/>
          <p:cNvSpPr/>
          <p:nvPr/>
        </p:nvSpPr>
        <p:spPr>
          <a:xfrm>
            <a:off x="2132447"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58587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C</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A</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B</a:t>
            </a:r>
            <a:endParaRPr kumimoji="1" lang="ja-JP" altLang="en-US" sz="36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53604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A</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B</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C</a:t>
            </a:r>
            <a:endParaRPr kumimoji="1" lang="ja-JP" altLang="en-US" sz="36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48621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B</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C</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A</a:t>
            </a:r>
            <a:endParaRPr kumimoji="1" lang="ja-JP" altLang="en-US" sz="3600" b="1" dirty="0">
              <a:latin typeface="Times New Roman" panose="02020603050405020304" pitchFamily="18" charset="0"/>
              <a:cs typeface="Times New Roman" panose="02020603050405020304" pitchFamily="18" charset="0"/>
            </a:endParaRPr>
          </a:p>
        </p:txBody>
      </p:sp>
      <p:sp>
        <p:nvSpPr>
          <p:cNvPr id="2" name="テキスト ボックス 1"/>
          <p:cNvSpPr txBox="1"/>
          <p:nvPr/>
        </p:nvSpPr>
        <p:spPr>
          <a:xfrm>
            <a:off x="395536" y="5849646"/>
            <a:ext cx="2808312" cy="369332"/>
          </a:xfrm>
          <a:prstGeom prst="rect">
            <a:avLst/>
          </a:prstGeom>
          <a:noFill/>
        </p:spPr>
        <p:txBody>
          <a:bodyPr wrap="square" rtlCol="0">
            <a:spAutoFit/>
          </a:bodyPr>
          <a:lstStyle/>
          <a:p>
            <a:pPr algn="ctr"/>
            <a:r>
              <a:rPr kumimoji="1" lang="ja-JP" altLang="en-US" dirty="0" smtClean="0"/>
              <a:t>債権譲渡の相殺の抗弁型</a:t>
            </a:r>
            <a:endParaRPr kumimoji="1" lang="ja-JP" altLang="en-US" dirty="0"/>
          </a:p>
        </p:txBody>
      </p:sp>
      <p:sp>
        <p:nvSpPr>
          <p:cNvPr id="31" name="テキスト ボックス 30"/>
          <p:cNvSpPr txBox="1"/>
          <p:nvPr/>
        </p:nvSpPr>
        <p:spPr>
          <a:xfrm>
            <a:off x="3347864" y="5849646"/>
            <a:ext cx="2671935" cy="369331"/>
          </a:xfrm>
          <a:prstGeom prst="rect">
            <a:avLst/>
          </a:prstGeom>
          <a:noFill/>
        </p:spPr>
        <p:txBody>
          <a:bodyPr wrap="square" rtlCol="0">
            <a:spAutoFit/>
          </a:bodyPr>
          <a:lstStyle/>
          <a:p>
            <a:pPr algn="ctr"/>
            <a:r>
              <a:rPr lang="ja-JP" altLang="en-US" dirty="0"/>
              <a:t>連帯債務者</a:t>
            </a:r>
            <a:r>
              <a:rPr lang="ja-JP" altLang="en-US" dirty="0" smtClean="0"/>
              <a:t>の相殺</a:t>
            </a:r>
            <a:r>
              <a:rPr kumimoji="1" lang="ja-JP" altLang="en-US" dirty="0" smtClean="0"/>
              <a:t>型</a:t>
            </a:r>
            <a:endParaRPr kumimoji="1" lang="ja-JP" altLang="en-US" dirty="0"/>
          </a:p>
        </p:txBody>
      </p:sp>
      <p:sp>
        <p:nvSpPr>
          <p:cNvPr id="32" name="テキスト ボックス 31"/>
          <p:cNvSpPr txBox="1"/>
          <p:nvPr/>
        </p:nvSpPr>
        <p:spPr>
          <a:xfrm>
            <a:off x="6019799" y="5849645"/>
            <a:ext cx="2721621" cy="369332"/>
          </a:xfrm>
          <a:prstGeom prst="rect">
            <a:avLst/>
          </a:prstGeom>
          <a:noFill/>
        </p:spPr>
        <p:txBody>
          <a:bodyPr wrap="square" rtlCol="0">
            <a:spAutoFit/>
          </a:bodyPr>
          <a:lstStyle/>
          <a:p>
            <a:pPr algn="ctr"/>
            <a:r>
              <a:rPr lang="ja-JP" altLang="en-US" dirty="0" smtClean="0"/>
              <a:t>保証人の相殺援用</a:t>
            </a:r>
            <a:r>
              <a:rPr kumimoji="1" lang="ja-JP" altLang="en-US" dirty="0" smtClean="0"/>
              <a:t>型</a:t>
            </a:r>
            <a:endParaRPr kumimoji="1" lang="ja-JP" altLang="en-US" dirty="0"/>
          </a:p>
        </p:txBody>
      </p:sp>
    </p:spTree>
    <p:extLst>
      <p:ext uri="{BB962C8B-B14F-4D97-AF65-F5344CB8AC3E}">
        <p14:creationId xmlns:p14="http://schemas.microsoft.com/office/powerpoint/2010/main" val="47668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wipe(left)">
                                      <p:cBhvr>
                                        <p:cTn id="7" dur="500"/>
                                        <p:tgtEl>
                                          <p:spTgt spid="2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
                                            <p:txEl>
                                              <p:pRg st="0" end="0"/>
                                            </p:txEl>
                                          </p:spTgt>
                                        </p:tgtEl>
                                        <p:attrNameLst>
                                          <p:attrName>style.visibility</p:attrName>
                                        </p:attrNameLst>
                                      </p:cBhvr>
                                      <p:to>
                                        <p:strVal val="visible"/>
                                      </p:to>
                                    </p:set>
                                    <p:animEffect transition="in" filter="wipe(left)">
                                      <p:cBhvr>
                                        <p:cTn id="16" dur="500"/>
                                        <p:tgtEl>
                                          <p:spTgt spid="29">
                                            <p:txEl>
                                              <p:pRg st="0" end="0"/>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left)">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0">
                                            <p:txEl>
                                              <p:pRg st="0" end="0"/>
                                            </p:txEl>
                                          </p:spTgt>
                                        </p:tgtEl>
                                        <p:attrNameLst>
                                          <p:attrName>style.visibility</p:attrName>
                                        </p:attrNameLst>
                                      </p:cBhvr>
                                      <p:to>
                                        <p:strVal val="visible"/>
                                      </p:to>
                                    </p:set>
                                    <p:animEffect transition="in" filter="wipe(left)">
                                      <p:cBhvr>
                                        <p:cTn id="25" dur="500"/>
                                        <p:tgtEl>
                                          <p:spTgt spid="30">
                                            <p:txEl>
                                              <p:pRg st="0" end="0"/>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5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childTnLst>
                          </p:cTn>
                        </p:par>
                        <p:par>
                          <p:cTn id="35" fill="hold">
                            <p:stCondLst>
                              <p:cond delay="500"/>
                            </p:stCondLst>
                            <p:childTnLst>
                              <p:par>
                                <p:cTn id="36" presetID="22" presetClass="entr" presetSubtype="4" fill="hold" grpId="0" nodeType="afterEffect">
                                  <p:stCondLst>
                                    <p:cond delay="25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00"/>
                                        <p:tgtEl>
                                          <p:spTgt spid="9"/>
                                        </p:tgtEl>
                                      </p:cBhvr>
                                    </p:animEffect>
                                  </p:childTnLst>
                                </p:cTn>
                              </p:par>
                            </p:childTnLst>
                          </p:cTn>
                        </p:par>
                        <p:par>
                          <p:cTn id="39" fill="hold">
                            <p:stCondLst>
                              <p:cond delay="1250"/>
                            </p:stCondLst>
                            <p:childTnLst>
                              <p:par>
                                <p:cTn id="40" presetID="22" presetClass="entr" presetSubtype="8"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par>
                          <p:cTn id="48" fill="hold">
                            <p:stCondLst>
                              <p:cond delay="500"/>
                            </p:stCondLst>
                            <p:childTnLst>
                              <p:par>
                                <p:cTn id="49" presetID="22" presetClass="entr" presetSubtype="8" fill="hold" grpId="0" nodeType="afterEffect">
                                  <p:stCondLst>
                                    <p:cond delay="25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32"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circle(out)">
                                      <p:cBhvr>
                                        <p:cTn id="56" dur="10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left)">
                                      <p:cBhvr>
                                        <p:cTn id="61" dur="500"/>
                                        <p:tgtEl>
                                          <p:spTgt spid="13"/>
                                        </p:tgtEl>
                                      </p:cBhvr>
                                    </p:animEffect>
                                  </p:childTnLst>
                                </p:cTn>
                              </p:par>
                            </p:childTnLst>
                          </p:cTn>
                        </p:par>
                        <p:par>
                          <p:cTn id="62" fill="hold">
                            <p:stCondLst>
                              <p:cond delay="500"/>
                            </p:stCondLst>
                            <p:childTnLst>
                              <p:par>
                                <p:cTn id="63" presetID="22" presetClass="entr" presetSubtype="8" fill="hold" grpId="0" nodeType="afterEffect">
                                  <p:stCondLst>
                                    <p:cond delay="250"/>
                                  </p:stCondLst>
                                  <p:childTnLst>
                                    <p:set>
                                      <p:cBhvr>
                                        <p:cTn id="64" dur="1" fill="hold">
                                          <p:stCondLst>
                                            <p:cond delay="0"/>
                                          </p:stCondLst>
                                        </p:cTn>
                                        <p:tgtEl>
                                          <p:spTgt spid="23"/>
                                        </p:tgtEl>
                                        <p:attrNameLst>
                                          <p:attrName>style.visibility</p:attrName>
                                        </p:attrNameLst>
                                      </p:cBhvr>
                                      <p:to>
                                        <p:strVal val="visible"/>
                                      </p:to>
                                    </p:set>
                                    <p:animEffect transition="in" filter="wipe(left)">
                                      <p:cBhvr>
                                        <p:cTn id="65" dur="500"/>
                                        <p:tgtEl>
                                          <p:spTgt spid="23"/>
                                        </p:tgtEl>
                                      </p:cBhvr>
                                    </p:animEffect>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wipe(up)">
                                      <p:cBhvr>
                                        <p:cTn id="74" dur="500"/>
                                        <p:tgtEl>
                                          <p:spTgt spid="17"/>
                                        </p:tgtEl>
                                      </p:cBhvr>
                                    </p:animEffect>
                                  </p:childTnLst>
                                </p:cTn>
                              </p:par>
                            </p:childTnLst>
                          </p:cTn>
                        </p:par>
                        <p:par>
                          <p:cTn id="75" fill="hold">
                            <p:stCondLst>
                              <p:cond delay="500"/>
                            </p:stCondLst>
                            <p:childTnLst>
                              <p:par>
                                <p:cTn id="76" presetID="22" presetClass="entr" presetSubtype="1"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up)">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32"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circle(out)">
                                      <p:cBhvr>
                                        <p:cTn id="83" dur="500"/>
                                        <p:tgtEl>
                                          <p:spTgt spid="25"/>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wipe(up)">
                                      <p:cBhvr>
                                        <p:cTn id="88" dur="500"/>
                                        <p:tgtEl>
                                          <p:spTgt spid="20"/>
                                        </p:tgtEl>
                                      </p:cBhvr>
                                    </p:animEffect>
                                  </p:childTnLst>
                                </p:cTn>
                              </p:par>
                            </p:childTnLst>
                          </p:cTn>
                        </p:par>
                        <p:par>
                          <p:cTn id="89" fill="hold">
                            <p:stCondLst>
                              <p:cond delay="500"/>
                            </p:stCondLst>
                            <p:childTnLst>
                              <p:par>
                                <p:cTn id="90" presetID="22" presetClass="entr" presetSubtype="1" fill="hold" grpId="0" nodeType="afterEffect">
                                  <p:stCondLst>
                                    <p:cond delay="250"/>
                                  </p:stCondLst>
                                  <p:childTnLst>
                                    <p:set>
                                      <p:cBhvr>
                                        <p:cTn id="91" dur="1" fill="hold">
                                          <p:stCondLst>
                                            <p:cond delay="0"/>
                                          </p:stCondLst>
                                        </p:cTn>
                                        <p:tgtEl>
                                          <p:spTgt spid="22"/>
                                        </p:tgtEl>
                                        <p:attrNameLst>
                                          <p:attrName>style.visibility</p:attrName>
                                        </p:attrNameLst>
                                      </p:cBhvr>
                                      <p:to>
                                        <p:strVal val="visible"/>
                                      </p:to>
                                    </p:set>
                                    <p:animEffect transition="in" filter="wipe(up)">
                                      <p:cBhvr>
                                        <p:cTn id="92" dur="500"/>
                                        <p:tgtEl>
                                          <p:spTgt spid="22"/>
                                        </p:tgtEl>
                                      </p:cBhvr>
                                    </p:animEffect>
                                  </p:childTnLst>
                                </p:cTn>
                              </p:par>
                            </p:childTnLst>
                          </p:cTn>
                        </p:par>
                        <p:par>
                          <p:cTn id="93" fill="hold">
                            <p:stCondLst>
                              <p:cond delay="1250"/>
                            </p:stCondLst>
                            <p:childTnLst>
                              <p:par>
                                <p:cTn id="94" presetID="22" presetClass="entr" presetSubtype="2"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right)">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wipe(down)">
                                      <p:cBhvr>
                                        <p:cTn id="101" dur="500"/>
                                        <p:tgtEl>
                                          <p:spTgt spid="19"/>
                                        </p:tgtEl>
                                      </p:cBhvr>
                                    </p:animEffect>
                                  </p:childTnLst>
                                </p:cTn>
                              </p:par>
                            </p:childTnLst>
                          </p:cTn>
                        </p:par>
                        <p:par>
                          <p:cTn id="102" fill="hold">
                            <p:stCondLst>
                              <p:cond delay="500"/>
                            </p:stCondLst>
                            <p:childTnLst>
                              <p:par>
                                <p:cTn id="103" presetID="22" presetClass="entr" presetSubtype="4" fill="hold" grpId="0"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down)">
                                      <p:cBhvr>
                                        <p:cTn id="105" dur="500"/>
                                        <p:tgtEl>
                                          <p:spTgt spid="18"/>
                                        </p:tgtEl>
                                      </p:cBhvr>
                                    </p:animEffect>
                                  </p:childTnLst>
                                </p:cTn>
                              </p:par>
                            </p:childTnLst>
                          </p:cTn>
                        </p:par>
                      </p:childTnLst>
                    </p:cTn>
                  </p:par>
                  <p:par>
                    <p:cTn id="106" fill="hold">
                      <p:stCondLst>
                        <p:cond delay="indefinite"/>
                      </p:stCondLst>
                      <p:childTnLst>
                        <p:par>
                          <p:cTn id="107" fill="hold">
                            <p:stCondLst>
                              <p:cond delay="0"/>
                            </p:stCondLst>
                            <p:childTnLst>
                              <p:par>
                                <p:cTn id="108" presetID="6" presetClass="entr" presetSubtype="32"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circle(out)">
                                      <p:cBhvr>
                                        <p:cTn id="11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27" grpId="0" animBg="1"/>
      <p:bldP spid="24" grpId="0" animBg="1"/>
      <p:bldP spid="9" grpId="0" animBg="1"/>
      <p:bldP spid="17" grpId="0" animBg="1"/>
      <p:bldP spid="19" grpId="0" animBg="1"/>
      <p:bldP spid="22" grpId="0" animBg="1"/>
      <p:bldP spid="23" grpId="0" animBg="1"/>
      <p:bldP spid="8" grpId="0" animBg="1"/>
      <p:bldP spid="10" grpId="0" animBg="1"/>
      <p:bldP spid="11" grpId="0" animBg="1"/>
      <p:bldP spid="13" grpId="0" animBg="1"/>
      <p:bldP spid="15" grpId="0" animBg="1"/>
      <p:bldP spid="16" grpId="0" animBg="1"/>
      <p:bldP spid="18" grpId="0" animBg="1"/>
      <p:bldP spid="20" grpId="0" animBg="1"/>
      <p:bldP spid="21" grpId="0" animBg="1"/>
      <p:bldP spid="28" grpId="0" build="p"/>
      <p:bldP spid="29" grpId="0" build="p"/>
      <p:bldP spid="30" grpId="0" build="p"/>
      <p:bldP spid="2" grpId="0"/>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ja-JP" altLang="en-US" dirty="0" smtClean="0"/>
              <a:t>第</a:t>
            </a:r>
            <a:r>
              <a:rPr kumimoji="1" lang="en-US" altLang="ja-JP" dirty="0" smtClean="0"/>
              <a:t>1</a:t>
            </a:r>
            <a:r>
              <a:rPr kumimoji="1" lang="ja-JP" altLang="en-US" dirty="0" smtClean="0"/>
              <a:t>類型</a:t>
            </a:r>
            <a:endParaRPr kumimoji="1" lang="ja-JP" altLang="en-US" dirty="0"/>
          </a:p>
        </p:txBody>
      </p:sp>
      <p:sp>
        <p:nvSpPr>
          <p:cNvPr id="9" name="サブタイトル 8"/>
          <p:cNvSpPr>
            <a:spLocks noGrp="1"/>
          </p:cNvSpPr>
          <p:nvPr>
            <p:ph type="subTitle" idx="1"/>
          </p:nvPr>
        </p:nvSpPr>
        <p:spPr/>
        <p:txBody>
          <a:bodyPr/>
          <a:lstStyle/>
          <a:p>
            <a:r>
              <a:rPr kumimoji="1" lang="ja-JP" altLang="en-US" dirty="0" smtClean="0"/>
              <a:t>債権譲渡の相殺抗弁型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109018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18246474">
            <a:off x="4708464" y="2533069"/>
            <a:ext cx="3397389"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左矢印 13"/>
          <p:cNvSpPr/>
          <p:nvPr/>
        </p:nvSpPr>
        <p:spPr>
          <a:xfrm>
            <a:off x="5864160" y="2276872"/>
            <a:ext cx="1804190" cy="533095"/>
          </a:xfrm>
          <a:prstGeom prst="leftArrow">
            <a:avLst/>
          </a:prstGeom>
          <a:solidFill>
            <a:schemeClr val="bg1"/>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α</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3" name="右矢印 12"/>
          <p:cNvSpPr/>
          <p:nvPr/>
        </p:nvSpPr>
        <p:spPr>
          <a:xfrm>
            <a:off x="5724128" y="1844824"/>
            <a:ext cx="1944222"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β</a:t>
            </a:r>
            <a:endParaRPr kumimoji="1" lang="ja-JP" altLang="en-US" sz="2400" dirty="0">
              <a:latin typeface="Times New Roman" panose="02020603050405020304" pitchFamily="18" charset="0"/>
              <a:cs typeface="Times New Roman" panose="02020603050405020304" pitchFamily="18" charset="0"/>
            </a:endParaRPr>
          </a:p>
        </p:txBody>
      </p:sp>
      <p:sp>
        <p:nvSpPr>
          <p:cNvPr id="12" name="上矢印 11"/>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α</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1/6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型（</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が相殺権者）</a:t>
            </a:r>
            <a:r>
              <a:rPr lang="ja-JP" altLang="en-US" sz="3100" b="1" dirty="0" smtClean="0">
                <a:latin typeface="Times New Roman" panose="02020603050405020304" pitchFamily="18" charset="0"/>
                <a:cs typeface="Times New Roman" panose="02020603050405020304" pitchFamily="18" charset="0"/>
              </a:rPr>
              <a:t>→</a:t>
            </a:r>
            <a:r>
              <a:rPr lang="ja-JP" altLang="en-US" sz="3100" b="1" dirty="0" smtClean="0">
                <a:latin typeface="Times New Roman" panose="02020603050405020304" pitchFamily="18" charset="0"/>
                <a:cs typeface="Times New Roman" panose="02020603050405020304" pitchFamily="18" charset="0"/>
                <a:hlinkClick r:id="rId3" action="ppaction://hlinksldjump"/>
              </a:rPr>
              <a:t>まとめ</a:t>
            </a:r>
            <a:endParaRPr kumimoji="1" lang="ja-JP" altLang="en-US" sz="3600" b="1"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sz="half" idx="1"/>
          </p:nvPr>
        </p:nvSpPr>
        <p:spPr/>
        <p:txBody>
          <a:bodyPr/>
          <a:lstStyle/>
          <a:p>
            <a:r>
              <a:rPr lang="ja-JP" altLang="en-US" dirty="0"/>
              <a:t>民法</a:t>
            </a:r>
            <a:r>
              <a:rPr lang="en-US" altLang="ja-JP" dirty="0"/>
              <a:t>468</a:t>
            </a:r>
            <a:r>
              <a:rPr lang="ja-JP" altLang="en-US" dirty="0" smtClean="0"/>
              <a:t>条</a:t>
            </a:r>
            <a:r>
              <a:rPr lang="en-US" altLang="ja-JP" dirty="0" smtClean="0"/>
              <a:t>2</a:t>
            </a:r>
            <a:r>
              <a:rPr lang="ja-JP" altLang="en-US" dirty="0" smtClean="0"/>
              <a:t>項（債権譲渡抗弁型）</a:t>
            </a:r>
            <a:endParaRPr lang="en-US" altLang="ja-JP" dirty="0" smtClean="0"/>
          </a:p>
          <a:p>
            <a:pPr lvl="1"/>
            <a:r>
              <a:rPr lang="en-US" altLang="ja-JP" dirty="0"/>
              <a:t>〔</a:t>
            </a:r>
            <a:r>
              <a:rPr lang="ja-JP" altLang="en-US" dirty="0"/>
              <a:t>債権の</a:t>
            </a:r>
            <a:r>
              <a:rPr lang="en-US" altLang="ja-JP" dirty="0"/>
              <a:t>〕</a:t>
            </a:r>
            <a:r>
              <a:rPr lang="ja-JP" altLang="en-US" dirty="0"/>
              <a:t>譲渡人が譲渡の通知をしたにとどまるときは</a:t>
            </a:r>
            <a:r>
              <a:rPr lang="ja-JP" altLang="en-US" dirty="0" smtClean="0"/>
              <a:t>，</a:t>
            </a:r>
            <a:endParaRPr lang="en-US" altLang="ja-JP" dirty="0" smtClean="0"/>
          </a:p>
          <a:p>
            <a:pPr lvl="1"/>
            <a:r>
              <a:rPr lang="ja-JP" altLang="en-US" dirty="0" smtClean="0"/>
              <a:t>債務者</a:t>
            </a:r>
            <a:r>
              <a:rPr lang="ja-JP" altLang="en-US" dirty="0"/>
              <a:t>は，その通知を受けるまでに譲渡人に対して生じた事由</a:t>
            </a:r>
            <a:r>
              <a:rPr lang="en-US" altLang="ja-JP" dirty="0"/>
              <a:t>〔</a:t>
            </a:r>
            <a:r>
              <a:rPr lang="ja-JP" altLang="en-US" dirty="0"/>
              <a:t>相殺を含む</a:t>
            </a:r>
            <a:r>
              <a:rPr lang="en-US" altLang="ja-JP" dirty="0"/>
              <a:t>〕</a:t>
            </a:r>
            <a:r>
              <a:rPr lang="ja-JP" altLang="en-US" dirty="0"/>
              <a:t>を</a:t>
            </a:r>
            <a:r>
              <a:rPr lang="ja-JP" altLang="en-US" dirty="0" smtClean="0"/>
              <a:t>もって</a:t>
            </a:r>
            <a:endParaRPr lang="en-US" altLang="ja-JP" dirty="0" smtClean="0"/>
          </a:p>
          <a:p>
            <a:pPr lvl="1"/>
            <a:r>
              <a:rPr lang="ja-JP" altLang="en-US" dirty="0" smtClean="0"/>
              <a:t>譲受人</a:t>
            </a:r>
            <a:r>
              <a:rPr lang="ja-JP" altLang="en-US" dirty="0"/>
              <a:t>に対抗することができる。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1</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2</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6" name="円弧 15"/>
          <p:cNvSpPr/>
          <p:nvPr/>
        </p:nvSpPr>
        <p:spPr>
          <a:xfrm rot="1862834">
            <a:off x="6378729" y="2510621"/>
            <a:ext cx="1353766" cy="1630529"/>
          </a:xfrm>
          <a:prstGeom prst="arc">
            <a:avLst>
              <a:gd name="adj1" fmla="val 16592391"/>
              <a:gd name="adj2" fmla="val 4073433"/>
            </a:avLst>
          </a:prstGeom>
          <a:ln w="57150">
            <a:solidFill>
              <a:schemeClr val="accent4"/>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000" dirty="0" smtClean="0">
                <a:latin typeface="AR P丸ゴシック体E" panose="020F0900000000000000" pitchFamily="50" charset="-128"/>
                <a:ea typeface="AR P丸ゴシック体E" panose="020F0900000000000000" pitchFamily="50" charset="-128"/>
              </a:rPr>
              <a:t>譲渡</a:t>
            </a:r>
            <a:endParaRPr kumimoji="1" lang="ja-JP" altLang="en-US" sz="2000" dirty="0">
              <a:latin typeface="AR P丸ゴシック体E" panose="020F0900000000000000" pitchFamily="50" charset="-128"/>
              <a:ea typeface="AR P丸ゴシック体E" panose="020F0900000000000000" pitchFamily="50" charset="-128"/>
            </a:endParaRPr>
          </a:p>
        </p:txBody>
      </p:sp>
      <p:sp>
        <p:nvSpPr>
          <p:cNvPr id="17" name="テキスト ボックス 16"/>
          <p:cNvSpPr txBox="1"/>
          <p:nvPr/>
        </p:nvSpPr>
        <p:spPr>
          <a:xfrm>
            <a:off x="4867672" y="4783416"/>
            <a:ext cx="2304256" cy="954107"/>
          </a:xfrm>
          <a:prstGeom prst="rect">
            <a:avLst/>
          </a:prstGeom>
          <a:noFill/>
        </p:spPr>
        <p:txBody>
          <a:bodyPr wrap="square" rtlCol="0">
            <a:spAutoFit/>
          </a:bodyPr>
          <a:lstStyle/>
          <a:p>
            <a:r>
              <a:rPr lang="en-US" altLang="ja-JP" sz="2800" b="1" dirty="0">
                <a:latin typeface="Times New Roman" panose="02020603050405020304" pitchFamily="18" charset="0"/>
                <a:cs typeface="Times New Roman" panose="02020603050405020304" pitchFamily="18" charset="0"/>
              </a:rPr>
              <a:t>G: </a:t>
            </a:r>
            <a:r>
              <a:rPr lang="en-US" altLang="ja-JP" sz="2800" b="1" dirty="0" err="1">
                <a:latin typeface="Times New Roman" panose="02020603050405020304" pitchFamily="18" charset="0"/>
                <a:cs typeface="Times New Roman" panose="02020603050405020304" pitchFamily="18" charset="0"/>
              </a:rPr>
              <a:t>Gläubiger</a:t>
            </a:r>
            <a:endParaRPr lang="en-US" altLang="ja-JP" sz="2800" b="1" dirty="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S</a:t>
            </a:r>
            <a:r>
              <a:rPr lang="en-US" altLang="ja-JP" sz="2800" b="1" dirty="0">
                <a:latin typeface="Times New Roman" panose="02020603050405020304" pitchFamily="18" charset="0"/>
                <a:cs typeface="Times New Roman" panose="02020603050405020304" pitchFamily="18" charset="0"/>
              </a:rPr>
              <a:t>: </a:t>
            </a:r>
            <a:r>
              <a:rPr lang="en-US" altLang="ja-JP" sz="2800" b="1" dirty="0" err="1" smtClean="0">
                <a:latin typeface="Times New Roman" panose="02020603050405020304" pitchFamily="18" charset="0"/>
                <a:cs typeface="Times New Roman" panose="02020603050405020304" pitchFamily="18" charset="0"/>
              </a:rPr>
              <a:t>Schuldner</a:t>
            </a:r>
            <a:endParaRPr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14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wipe(left)">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xEl>
                                              <p:pRg st="1" end="1"/>
                                            </p:txEl>
                                          </p:spTgt>
                                        </p:tgtEl>
                                        <p:attrNameLst>
                                          <p:attrName>style.visibility</p:attrName>
                                        </p:attrNameLst>
                                      </p:cBhvr>
                                      <p:to>
                                        <p:strVal val="visible"/>
                                      </p:to>
                                    </p:set>
                                    <p:animEffect transition="in" filter="wipe(left)">
                                      <p:cBhvr>
                                        <p:cTn id="42" dur="500"/>
                                        <p:tgtEl>
                                          <p:spTgt spid="17">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1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right)">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up)">
                                      <p:cBhvr>
                                        <p:cTn id="7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3" grpId="0" uiExpand="1" build="p"/>
      <p:bldP spid="8" grpId="0" animBg="1"/>
      <p:bldP spid="10" grpId="0" animBg="1"/>
      <p:bldP spid="11" grpId="0" animBg="1"/>
      <p:bldP spid="16" grpId="0" animBg="1"/>
      <p:bldP spid="1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18246474">
            <a:off x="4708464" y="2533069"/>
            <a:ext cx="3397389"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左矢印 13"/>
          <p:cNvSpPr/>
          <p:nvPr/>
        </p:nvSpPr>
        <p:spPr>
          <a:xfrm>
            <a:off x="5864160" y="2276872"/>
            <a:ext cx="1804190" cy="533095"/>
          </a:xfrm>
          <a:prstGeom prst="leftArrow">
            <a:avLst/>
          </a:prstGeom>
          <a:solidFill>
            <a:schemeClr val="bg1"/>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α</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3" name="右矢印 12"/>
          <p:cNvSpPr/>
          <p:nvPr/>
        </p:nvSpPr>
        <p:spPr>
          <a:xfrm>
            <a:off x="5724128" y="1844824"/>
            <a:ext cx="1944222"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β</a:t>
            </a:r>
            <a:endParaRPr kumimoji="1" lang="ja-JP" altLang="en-US" sz="2400" dirty="0">
              <a:latin typeface="Times New Roman" panose="02020603050405020304" pitchFamily="18" charset="0"/>
              <a:cs typeface="Times New Roman" panose="02020603050405020304" pitchFamily="18" charset="0"/>
            </a:endParaRPr>
          </a:p>
        </p:txBody>
      </p:sp>
      <p:sp>
        <p:nvSpPr>
          <p:cNvPr id="12" name="上矢印 11"/>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α</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2/6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型（</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が相殺権者）</a:t>
            </a:r>
            <a:r>
              <a:rPr lang="ja-JP" altLang="en-US" sz="3100" b="1" dirty="0" smtClean="0">
                <a:latin typeface="Times New Roman" panose="02020603050405020304" pitchFamily="18" charset="0"/>
                <a:cs typeface="Times New Roman" panose="02020603050405020304" pitchFamily="18" charset="0"/>
              </a:rPr>
              <a:t>→</a:t>
            </a:r>
            <a:r>
              <a:rPr lang="ja-JP" altLang="en-US" sz="3100" b="1" dirty="0" smtClean="0">
                <a:latin typeface="Times New Roman" panose="02020603050405020304" pitchFamily="18" charset="0"/>
                <a:cs typeface="Times New Roman" panose="02020603050405020304" pitchFamily="18" charset="0"/>
                <a:hlinkClick r:id="rId3" action="ppaction://hlinksldjump"/>
              </a:rPr>
              <a:t>まとめ</a:t>
            </a:r>
            <a:endParaRPr kumimoji="1" lang="ja-JP" altLang="en-US" sz="3600" b="1"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sz="half" idx="1"/>
          </p:nvPr>
        </p:nvSpPr>
        <p:spPr>
          <a:xfrm>
            <a:off x="457200" y="1600200"/>
            <a:ext cx="4074423" cy="4525963"/>
          </a:xfrm>
        </p:spPr>
        <p:txBody>
          <a:bodyPr>
            <a:normAutofit fontScale="62500" lnSpcReduction="20000"/>
          </a:bodyPr>
          <a:lstStyle/>
          <a:p>
            <a:pPr>
              <a:lnSpc>
                <a:spcPct val="120000"/>
              </a:lnSpc>
            </a:pPr>
            <a:r>
              <a:rPr lang="ja-JP" altLang="en-US" sz="3200" dirty="0" smtClean="0"/>
              <a:t>改正案　</a:t>
            </a:r>
            <a:r>
              <a:rPr lang="en-US" altLang="ja-JP" sz="3200" dirty="0" smtClean="0"/>
              <a:t>469</a:t>
            </a:r>
            <a:r>
              <a:rPr lang="ja-JP" altLang="en-US" sz="3200" dirty="0"/>
              <a:t>条（債権の譲渡における相殺権）</a:t>
            </a:r>
          </a:p>
          <a:p>
            <a:pPr marL="447675" lvl="1" indent="-265113">
              <a:lnSpc>
                <a:spcPct val="120000"/>
              </a:lnSpc>
            </a:pPr>
            <a:r>
              <a:rPr lang="ja-JP" altLang="en-US" sz="2600" dirty="0"/>
              <a:t>①債務者は，対抗要件具備時より前に取得した譲渡人に対する債権による相殺をもって譲受人に対抗することができる</a:t>
            </a:r>
            <a:r>
              <a:rPr lang="ja-JP" altLang="en-US" sz="2600" dirty="0" smtClean="0"/>
              <a:t>。</a:t>
            </a:r>
            <a:endParaRPr lang="en-US" altLang="ja-JP" sz="2600" dirty="0" smtClean="0"/>
          </a:p>
          <a:p>
            <a:pPr marL="447675" lvl="1" indent="-265113">
              <a:lnSpc>
                <a:spcPct val="120000"/>
              </a:lnSpc>
            </a:pPr>
            <a:r>
              <a:rPr lang="ja-JP" altLang="en-US" sz="2600" dirty="0"/>
              <a:t>②債務者が対抗要件具備時より後に取得した譲渡人に対する債権であっても，その債権が次に掲げるものであるときは，前項と同様とする。ただし，債務者が対抗要件具備時より後に他人の債権を取得したときは，この限りでない。</a:t>
            </a:r>
          </a:p>
          <a:p>
            <a:pPr marL="847725" lvl="2" indent="-265113">
              <a:lnSpc>
                <a:spcPct val="120000"/>
              </a:lnSpc>
            </a:pPr>
            <a:r>
              <a:rPr lang="ja-JP" altLang="en-US" sz="2200" dirty="0"/>
              <a:t>　一　対抗要件具備時より前の原因に基づいて生じた債権</a:t>
            </a:r>
          </a:p>
          <a:p>
            <a:pPr marL="847725" lvl="2" indent="-265113">
              <a:lnSpc>
                <a:spcPct val="120000"/>
              </a:lnSpc>
            </a:pPr>
            <a:r>
              <a:rPr lang="ja-JP" altLang="en-US" sz="2200" dirty="0"/>
              <a:t>　二　前号に掲げるもののほか，譲受人の取得した債権の発生原因である契約に基づいて生じた債権</a:t>
            </a:r>
            <a:endParaRPr kumimoji="1" lang="ja-JP" altLang="en-US" sz="2200"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1</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2</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6" name="円弧 15"/>
          <p:cNvSpPr/>
          <p:nvPr/>
        </p:nvSpPr>
        <p:spPr>
          <a:xfrm rot="1862834">
            <a:off x="6378729" y="2510621"/>
            <a:ext cx="1353766" cy="1630529"/>
          </a:xfrm>
          <a:prstGeom prst="arc">
            <a:avLst>
              <a:gd name="adj1" fmla="val 16592391"/>
              <a:gd name="adj2" fmla="val 4073433"/>
            </a:avLst>
          </a:prstGeom>
          <a:ln w="57150">
            <a:solidFill>
              <a:schemeClr val="accent4"/>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000" dirty="0" smtClean="0">
                <a:latin typeface="AR P丸ゴシック体E" panose="020F0900000000000000" pitchFamily="50" charset="-128"/>
                <a:ea typeface="AR P丸ゴシック体E" panose="020F0900000000000000" pitchFamily="50" charset="-128"/>
              </a:rPr>
              <a:t>譲渡</a:t>
            </a:r>
            <a:endParaRPr kumimoji="1" lang="ja-JP" altLang="en-US" sz="2000" dirty="0">
              <a:latin typeface="AR P丸ゴシック体E" panose="020F0900000000000000" pitchFamily="50" charset="-128"/>
              <a:ea typeface="AR P丸ゴシック体E" panose="020F0900000000000000" pitchFamily="50" charset="-128"/>
            </a:endParaRPr>
          </a:p>
        </p:txBody>
      </p:sp>
      <p:sp>
        <p:nvSpPr>
          <p:cNvPr id="17" name="テキスト ボックス 16"/>
          <p:cNvSpPr txBox="1"/>
          <p:nvPr/>
        </p:nvSpPr>
        <p:spPr>
          <a:xfrm>
            <a:off x="4867672" y="4783416"/>
            <a:ext cx="2304256" cy="954107"/>
          </a:xfrm>
          <a:prstGeom prst="rect">
            <a:avLst/>
          </a:prstGeom>
          <a:noFill/>
        </p:spPr>
        <p:txBody>
          <a:bodyPr wrap="square" rtlCol="0">
            <a:spAutoFit/>
          </a:bodyPr>
          <a:lstStyle/>
          <a:p>
            <a:r>
              <a:rPr lang="en-US" altLang="ja-JP" sz="2800" b="1" dirty="0">
                <a:latin typeface="Times New Roman" panose="02020603050405020304" pitchFamily="18" charset="0"/>
                <a:cs typeface="Times New Roman" panose="02020603050405020304" pitchFamily="18" charset="0"/>
              </a:rPr>
              <a:t>S: </a:t>
            </a:r>
            <a:r>
              <a:rPr lang="en-US" altLang="ja-JP" sz="2800" b="1" dirty="0" err="1">
                <a:latin typeface="Times New Roman" panose="02020603050405020304" pitchFamily="18" charset="0"/>
                <a:cs typeface="Times New Roman" panose="02020603050405020304" pitchFamily="18" charset="0"/>
              </a:rPr>
              <a:t>Schuldner</a:t>
            </a:r>
            <a:endParaRPr lang="ja-JP" altLang="en-US" sz="2800" b="1" dirty="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11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wipe(left)">
                                      <p:cBhvr>
                                        <p:cTn id="20" dur="500"/>
                                        <p:tgtEl>
                                          <p:spTgt spid="1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right)">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7">
                                            <p:txEl>
                                              <p:pRg st="1" end="1"/>
                                            </p:txEl>
                                          </p:spTgt>
                                        </p:tgtEl>
                                        <p:attrNameLst>
                                          <p:attrName>style.visibility</p:attrName>
                                        </p:attrNameLst>
                                      </p:cBhvr>
                                      <p:to>
                                        <p:strVal val="visible"/>
                                      </p:to>
                                    </p:set>
                                    <p:animEffect transition="in" filter="wipe(left)">
                                      <p:cBhvr>
                                        <p:cTn id="38" dur="500"/>
                                        <p:tgtEl>
                                          <p:spTgt spid="17">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up)">
                                      <p:cBhvr>
                                        <p:cTn id="58" dur="125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animEffect transition="in" filter="wipe(up)">
                                      <p:cBhvr>
                                        <p:cTn id="63" dur="5000"/>
                                        <p:tgtEl>
                                          <p:spTgt spid="3">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up)">
                                      <p:cBhvr>
                                        <p:cTn id="68" dur="1000"/>
                                        <p:tgtEl>
                                          <p:spTgt spid="3">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up)">
                                      <p:cBhvr>
                                        <p:cTn id="7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uiExpand="1" animBg="1"/>
      <p:bldP spid="12" grpId="0" animBg="1"/>
      <p:bldP spid="8" grpId="0" animBg="1"/>
      <p:bldP spid="10" grpId="0" uiExpand="1" animBg="1"/>
      <p:bldP spid="11" grpId="0" animBg="1"/>
      <p:bldP spid="16" grpId="0" animBg="1"/>
      <p:bldP spid="1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lstStyle/>
          <a:p>
            <a:r>
              <a:rPr kumimoji="1" lang="ja-JP" altLang="en-US" dirty="0" smtClean="0"/>
              <a:t>第</a:t>
            </a:r>
            <a:r>
              <a:rPr kumimoji="1" lang="en-US" altLang="ja-JP" dirty="0" smtClean="0"/>
              <a:t>2</a:t>
            </a:r>
            <a:r>
              <a:rPr kumimoji="1" lang="ja-JP" altLang="en-US" dirty="0" smtClean="0"/>
              <a:t>類型</a:t>
            </a:r>
            <a:endParaRPr kumimoji="1" lang="ja-JP" altLang="en-US" dirty="0"/>
          </a:p>
        </p:txBody>
      </p:sp>
      <p:sp>
        <p:nvSpPr>
          <p:cNvPr id="9" name="サブタイトル 8"/>
          <p:cNvSpPr>
            <a:spLocks noGrp="1"/>
          </p:cNvSpPr>
          <p:nvPr>
            <p:ph type="subTitle" idx="1"/>
          </p:nvPr>
        </p:nvSpPr>
        <p:spPr/>
        <p:txBody>
          <a:bodyPr/>
          <a:lstStyle/>
          <a:p>
            <a:r>
              <a:rPr kumimoji="1" lang="ja-JP" altLang="en-US" dirty="0" smtClean="0"/>
              <a:t>連帯債務者・保証人による相殺型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3505520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円/楕円 11"/>
          <p:cNvSpPr/>
          <p:nvPr/>
        </p:nvSpPr>
        <p:spPr>
          <a:xfrm>
            <a:off x="6228146" y="1717081"/>
            <a:ext cx="1076217" cy="1383267"/>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相殺</a:t>
            </a:r>
            <a:endParaRPr kumimoji="1" lang="ja-JP" altLang="en-US" sz="2000" b="1" dirty="0">
              <a:solidFill>
                <a:schemeClr val="tx1"/>
              </a:solidFill>
            </a:endParaRPr>
          </a:p>
        </p:txBody>
      </p:sp>
      <p:sp>
        <p:nvSpPr>
          <p:cNvPr id="14" name="左矢印 13"/>
          <p:cNvSpPr/>
          <p:nvPr/>
        </p:nvSpPr>
        <p:spPr>
          <a:xfrm>
            <a:off x="5947813" y="2417873"/>
            <a:ext cx="1917723" cy="561567"/>
          </a:xfrm>
          <a:prstGeom prst="leftArrow">
            <a:avLst/>
          </a:prstGeom>
          <a:solidFill>
            <a:schemeClr val="bg1"/>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β</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6" name="円/楕円 15"/>
          <p:cNvSpPr/>
          <p:nvPr/>
        </p:nvSpPr>
        <p:spPr>
          <a:xfrm rot="2934842">
            <a:off x="5569750" y="2615120"/>
            <a:ext cx="3397389"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右矢印 12"/>
          <p:cNvSpPr/>
          <p:nvPr/>
        </p:nvSpPr>
        <p:spPr>
          <a:xfrm>
            <a:off x="5610287" y="1787674"/>
            <a:ext cx="2058062" cy="61114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α</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3/6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C</a:t>
            </a:r>
            <a:r>
              <a:rPr lang="ja-JP" altLang="en-US" sz="3600" b="1" dirty="0">
                <a:latin typeface="Times New Roman" panose="02020603050405020304" pitchFamily="18" charset="0"/>
                <a:cs typeface="Times New Roman" panose="02020603050405020304" pitchFamily="18" charset="0"/>
              </a:rPr>
              <a:t>型（</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3" action="ppaction://hlinksldjump"/>
              </a:rPr>
              <a:t>まとめ</a:t>
            </a:r>
            <a:endParaRPr kumimoji="1" lang="ja-JP" altLang="en-US" sz="3600" dirty="0"/>
          </a:p>
        </p:txBody>
      </p:sp>
      <p:sp>
        <p:nvSpPr>
          <p:cNvPr id="3" name="コンテンツ プレースホルダー 2"/>
          <p:cNvSpPr>
            <a:spLocks noGrp="1"/>
          </p:cNvSpPr>
          <p:nvPr>
            <p:ph sz="half" idx="1"/>
          </p:nvPr>
        </p:nvSpPr>
        <p:spPr>
          <a:xfrm>
            <a:off x="251520" y="1600200"/>
            <a:ext cx="4244280" cy="4525963"/>
          </a:xfrm>
        </p:spPr>
        <p:txBody>
          <a:bodyPr>
            <a:normAutofit lnSpcReduction="10000"/>
          </a:bodyPr>
          <a:lstStyle/>
          <a:p>
            <a:r>
              <a:rPr lang="ja-JP" altLang="en-US" sz="2000" b="1" dirty="0"/>
              <a:t>民法</a:t>
            </a:r>
            <a:r>
              <a:rPr lang="en-US" altLang="ja-JP" sz="2000" b="1" dirty="0"/>
              <a:t>457</a:t>
            </a:r>
            <a:r>
              <a:rPr lang="ja-JP" altLang="en-US" sz="2000" b="1" dirty="0"/>
              <a:t>条</a:t>
            </a:r>
            <a:r>
              <a:rPr lang="en-US" altLang="ja-JP" sz="2000" b="1" dirty="0"/>
              <a:t>2</a:t>
            </a:r>
            <a:r>
              <a:rPr lang="ja-JP" altLang="en-US" sz="2000" b="1" dirty="0" smtClean="0"/>
              <a:t>項（保証人相殺型）</a:t>
            </a:r>
            <a:endParaRPr lang="en-US" altLang="ja-JP" sz="2000" b="1" dirty="0" smtClean="0"/>
          </a:p>
          <a:p>
            <a:pPr marL="365125" lvl="1" indent="-182563"/>
            <a:r>
              <a:rPr lang="ja-JP" altLang="en-US" sz="1600" dirty="0" smtClean="0"/>
              <a:t>旧民法財産編</a:t>
            </a:r>
            <a:r>
              <a:rPr lang="en-US" altLang="ja-JP" sz="1600" dirty="0" smtClean="0"/>
              <a:t>521</a:t>
            </a:r>
            <a:r>
              <a:rPr lang="ja-JP" altLang="en-US" sz="1600" dirty="0"/>
              <a:t>条</a:t>
            </a:r>
            <a:r>
              <a:rPr lang="en-US" altLang="ja-JP" sz="1600" dirty="0"/>
              <a:t>1</a:t>
            </a:r>
            <a:r>
              <a:rPr lang="ja-JP" altLang="en-US" sz="1600" dirty="0"/>
              <a:t>項は，</a:t>
            </a:r>
            <a:r>
              <a:rPr lang="ja-JP" altLang="en-US" sz="1600" dirty="0" smtClean="0"/>
              <a:t>「保証人</a:t>
            </a:r>
            <a:r>
              <a:rPr lang="ja-JP" altLang="en-US" sz="1600" dirty="0"/>
              <a:t>は債権者が主たる債務者</a:t>
            </a:r>
            <a:r>
              <a:rPr lang="ja-JP" altLang="en-US" sz="1600" b="1" dirty="0"/>
              <a:t>又は自己</a:t>
            </a:r>
            <a:r>
              <a:rPr lang="ja-JP" altLang="en-US" sz="1600" dirty="0"/>
              <a:t>に対して負担する債務の相殺を以て対抗することを得」と規定していた</a:t>
            </a:r>
            <a:r>
              <a:rPr lang="ja-JP" altLang="en-US" sz="1600" dirty="0" smtClean="0"/>
              <a:t>。</a:t>
            </a:r>
            <a:endParaRPr lang="en-US" altLang="ja-JP" sz="1600" dirty="0" smtClean="0"/>
          </a:p>
          <a:p>
            <a:pPr marL="365125" lvl="1" indent="-182563"/>
            <a:r>
              <a:rPr lang="ja-JP" altLang="en-US" sz="1600" dirty="0" smtClean="0"/>
              <a:t>現行</a:t>
            </a:r>
            <a:r>
              <a:rPr lang="ja-JP" altLang="en-US" sz="1600" dirty="0"/>
              <a:t>民法の起草者は</a:t>
            </a:r>
            <a:r>
              <a:rPr lang="ja-JP" altLang="en-US" sz="1600" dirty="0" smtClean="0"/>
              <a:t>，</a:t>
            </a:r>
            <a:r>
              <a:rPr lang="ja-JP" altLang="en-US" sz="1600" b="1" dirty="0" smtClean="0"/>
              <a:t>民法</a:t>
            </a:r>
            <a:r>
              <a:rPr lang="en-US" altLang="ja-JP" sz="1600" b="1" dirty="0"/>
              <a:t>457</a:t>
            </a:r>
            <a:r>
              <a:rPr lang="ja-JP" altLang="en-US" sz="1600" b="1" dirty="0"/>
              <a:t>条</a:t>
            </a:r>
            <a:r>
              <a:rPr lang="en-US" altLang="ja-JP" sz="1600" b="1" dirty="0"/>
              <a:t>2</a:t>
            </a:r>
            <a:r>
              <a:rPr lang="ja-JP" altLang="en-US" sz="1600" b="1" dirty="0"/>
              <a:t>項</a:t>
            </a:r>
            <a:r>
              <a:rPr lang="ja-JP" altLang="en-US" sz="1600" dirty="0"/>
              <a:t>を立法する際に，「本条第</a:t>
            </a:r>
            <a:r>
              <a:rPr lang="en-US" altLang="ja-JP" sz="1600" dirty="0"/>
              <a:t>2</a:t>
            </a:r>
            <a:r>
              <a:rPr lang="ja-JP" altLang="en-US" sz="1600" dirty="0"/>
              <a:t>項は既成法典財産編第</a:t>
            </a:r>
            <a:r>
              <a:rPr lang="en-US" altLang="ja-JP" sz="1600" dirty="0"/>
              <a:t>521</a:t>
            </a:r>
            <a:r>
              <a:rPr lang="ja-JP" altLang="en-US" sz="1600" dirty="0"/>
              <a:t>条第</a:t>
            </a:r>
            <a:r>
              <a:rPr lang="en-US" altLang="ja-JP" sz="1600" dirty="0"/>
              <a:t>1</a:t>
            </a:r>
            <a:r>
              <a:rPr lang="ja-JP" altLang="en-US" sz="1600" dirty="0"/>
              <a:t>項の規定と其主意を同じうす」と</a:t>
            </a:r>
            <a:r>
              <a:rPr lang="ja-JP" altLang="en-US" sz="1600" dirty="0" smtClean="0"/>
              <a:t>しながら，「主たる債務者</a:t>
            </a:r>
            <a:r>
              <a:rPr lang="en-US" altLang="ja-JP" sz="1600" b="1" dirty="0" smtClean="0">
                <a:solidFill>
                  <a:srgbClr val="FF0000"/>
                </a:solidFill>
              </a:rPr>
              <a:t>〔</a:t>
            </a:r>
            <a:r>
              <a:rPr lang="ja-JP" altLang="en-US" sz="1600" b="1" dirty="0" smtClean="0">
                <a:solidFill>
                  <a:srgbClr val="FF0000"/>
                </a:solidFill>
              </a:rPr>
              <a:t>又</a:t>
            </a:r>
            <a:r>
              <a:rPr lang="ja-JP" altLang="en-US" sz="1600" b="1" dirty="0">
                <a:solidFill>
                  <a:srgbClr val="FF0000"/>
                </a:solidFill>
              </a:rPr>
              <a:t>は</a:t>
            </a:r>
            <a:r>
              <a:rPr lang="ja-JP" altLang="en-US" sz="1600" b="1" dirty="0" smtClean="0">
                <a:solidFill>
                  <a:srgbClr val="FF0000"/>
                </a:solidFill>
              </a:rPr>
              <a:t>自己</a:t>
            </a:r>
            <a:r>
              <a:rPr lang="en-US" altLang="ja-JP" sz="1600" b="1" dirty="0">
                <a:solidFill>
                  <a:srgbClr val="FF0000"/>
                </a:solidFill>
              </a:rPr>
              <a:t>〕</a:t>
            </a:r>
            <a:r>
              <a:rPr lang="ja-JP" altLang="en-US" sz="1600" dirty="0" smtClean="0"/>
              <a:t>の債権による相殺をもって対抗することができる」</a:t>
            </a:r>
            <a:r>
              <a:rPr lang="ja-JP" altLang="en-US" sz="1600" b="1" dirty="0" smtClean="0">
                <a:solidFill>
                  <a:srgbClr val="FF0000"/>
                </a:solidFill>
              </a:rPr>
              <a:t>の</a:t>
            </a:r>
            <a:r>
              <a:rPr lang="en-US" altLang="ja-JP" sz="1600" b="1" dirty="0" smtClean="0">
                <a:solidFill>
                  <a:srgbClr val="FF0000"/>
                </a:solidFill>
              </a:rPr>
              <a:t>〔</a:t>
            </a:r>
            <a:r>
              <a:rPr lang="ja-JP" altLang="en-US" sz="1600" b="1" dirty="0" smtClean="0">
                <a:solidFill>
                  <a:srgbClr val="FF0000"/>
                </a:solidFill>
              </a:rPr>
              <a:t>　</a:t>
            </a:r>
            <a:r>
              <a:rPr lang="en-US" altLang="ja-JP" sz="1600" b="1" dirty="0" smtClean="0">
                <a:solidFill>
                  <a:srgbClr val="FF0000"/>
                </a:solidFill>
              </a:rPr>
              <a:t>〕</a:t>
            </a:r>
            <a:r>
              <a:rPr lang="ja-JP" altLang="en-US" sz="1600" b="1" dirty="0" smtClean="0">
                <a:solidFill>
                  <a:srgbClr val="FF0000"/>
                </a:solidFill>
              </a:rPr>
              <a:t>部分</a:t>
            </a:r>
            <a:r>
              <a:rPr lang="ja-JP" altLang="en-US" sz="1600" b="1" dirty="0">
                <a:solidFill>
                  <a:srgbClr val="FF0000"/>
                </a:solidFill>
              </a:rPr>
              <a:t>を現行法から脱落させるというミス</a:t>
            </a:r>
            <a:r>
              <a:rPr lang="ja-JP" altLang="en-US" sz="1600" dirty="0"/>
              <a:t>を犯して</a:t>
            </a:r>
            <a:r>
              <a:rPr lang="ja-JP" altLang="en-US" sz="1600" dirty="0" smtClean="0"/>
              <a:t>しまった。</a:t>
            </a:r>
            <a:endParaRPr lang="en-US" altLang="ja-JP" sz="1600" dirty="0" smtClean="0"/>
          </a:p>
          <a:p>
            <a:pPr marL="365125" lvl="1" indent="-182563"/>
            <a:r>
              <a:rPr lang="ja-JP" altLang="en-US" sz="1600" dirty="0" smtClean="0"/>
              <a:t>しかし</a:t>
            </a:r>
            <a:r>
              <a:rPr lang="ja-JP" altLang="en-US" sz="1600" dirty="0"/>
              <a:t>，通説は，保証人が自ら債権者に有する債権で，主債務を相殺することを実質的に認めている</a:t>
            </a:r>
            <a:r>
              <a:rPr lang="en-US" altLang="ja-JP" sz="1600" dirty="0"/>
              <a:t>[</a:t>
            </a:r>
            <a:r>
              <a:rPr lang="ja-JP" altLang="en-US" sz="1600" dirty="0"/>
              <a:t>我妻・債権総論（</a:t>
            </a:r>
            <a:r>
              <a:rPr lang="en-US" altLang="ja-JP" sz="1600" dirty="0"/>
              <a:t>1964</a:t>
            </a:r>
            <a:r>
              <a:rPr lang="ja-JP" altLang="en-US" sz="1600" dirty="0"/>
              <a:t>）</a:t>
            </a:r>
            <a:r>
              <a:rPr lang="en-US" altLang="ja-JP" sz="1600" dirty="0"/>
              <a:t>490</a:t>
            </a:r>
            <a:r>
              <a:rPr lang="ja-JP" altLang="en-US" sz="1600" dirty="0"/>
              <a:t>頁</a:t>
            </a:r>
            <a:r>
              <a:rPr lang="en-US" altLang="ja-JP" sz="1600" dirty="0"/>
              <a:t>]</a:t>
            </a:r>
            <a:r>
              <a:rPr lang="ja-JP" altLang="en-US" sz="1600" dirty="0" err="1" smtClean="0"/>
              <a:t>。</a:t>
            </a:r>
            <a:endParaRPr lang="en-US" altLang="ja-JP" sz="1600" dirty="0" smtClean="0"/>
          </a:p>
          <a:p>
            <a:pPr marL="0" indent="-217488"/>
            <a:r>
              <a:rPr lang="ja-JP" altLang="en-US" sz="2000" dirty="0" smtClean="0"/>
              <a:t>民法</a:t>
            </a:r>
            <a:r>
              <a:rPr lang="en-US" altLang="ja-JP" sz="2000" dirty="0" smtClean="0"/>
              <a:t>436</a:t>
            </a:r>
            <a:r>
              <a:rPr lang="ja-JP" altLang="en-US" sz="2000" dirty="0" smtClean="0"/>
              <a:t>条</a:t>
            </a:r>
            <a:r>
              <a:rPr lang="en-US" altLang="ja-JP" sz="2000" dirty="0" smtClean="0"/>
              <a:t>1</a:t>
            </a:r>
            <a:r>
              <a:rPr lang="ja-JP" altLang="en-US" sz="2000" dirty="0" smtClean="0"/>
              <a:t>項（連帯債務者相殺型）</a:t>
            </a:r>
            <a:endParaRPr lang="en-US" altLang="ja-JP" sz="2000" dirty="0" smtClean="0"/>
          </a:p>
          <a:p>
            <a:pPr marL="400050" lvl="1" indent="-217488"/>
            <a:r>
              <a:rPr lang="ja-JP" altLang="en-US" sz="1600" dirty="0" smtClean="0"/>
              <a:t>保証人相殺型の応用</a:t>
            </a:r>
            <a:endParaRPr lang="en-US" altLang="ja-JP" sz="1600" dirty="0" smtClean="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B</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4" name="下矢印 3"/>
          <p:cNvSpPr/>
          <p:nvPr/>
        </p:nvSpPr>
        <p:spPr>
          <a:xfrm>
            <a:off x="7868905" y="2831232"/>
            <a:ext cx="533095" cy="19659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β</a:t>
            </a:r>
            <a:endParaRPr kumimoji="1" lang="ja-JP" altLang="en-US" sz="2400" dirty="0"/>
          </a:p>
        </p:txBody>
      </p:sp>
      <p:sp>
        <p:nvSpPr>
          <p:cNvPr id="9" name="テキスト ボックス 8"/>
          <p:cNvSpPr txBox="1"/>
          <p:nvPr/>
        </p:nvSpPr>
        <p:spPr>
          <a:xfrm>
            <a:off x="5108555" y="4250258"/>
            <a:ext cx="2304256" cy="1384995"/>
          </a:xfrm>
          <a:prstGeom prst="rect">
            <a:avLst/>
          </a:prstGeom>
          <a:noFill/>
        </p:spPr>
        <p:txBody>
          <a:bodyPr wrap="square" rtlCol="0">
            <a:spAutoFit/>
          </a:bodyPr>
          <a:lstStyle/>
          <a:p>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 </a:t>
            </a:r>
            <a:r>
              <a:rPr kumimoji="1" lang="en-US" altLang="ja-JP" sz="2800" b="1" dirty="0" err="1" smtClean="0">
                <a:latin typeface="Times New Roman" panose="02020603050405020304" pitchFamily="18" charset="0"/>
                <a:cs typeface="Times New Roman" panose="02020603050405020304" pitchFamily="18" charset="0"/>
              </a:rPr>
              <a:t>B</a:t>
            </a:r>
            <a:r>
              <a:rPr lang="en-US" altLang="ja-JP" sz="2800" b="1" dirty="0" err="1">
                <a:latin typeface="Times New Roman" panose="02020603050405020304" pitchFamily="18" charset="0"/>
                <a:cs typeface="Times New Roman" panose="02020603050405020304" pitchFamily="18" charset="0"/>
              </a:rPr>
              <a:t>ü</a:t>
            </a:r>
            <a:r>
              <a:rPr kumimoji="1" lang="en-US" altLang="ja-JP" sz="2800" b="1" dirty="0" err="1" smtClean="0">
                <a:latin typeface="Times New Roman" panose="02020603050405020304" pitchFamily="18" charset="0"/>
                <a:cs typeface="Times New Roman" panose="02020603050405020304" pitchFamily="18" charset="0"/>
              </a:rPr>
              <a:t>rge</a:t>
            </a:r>
            <a:endParaRPr kumimoji="1" lang="en-US" altLang="ja-JP" sz="2800" b="1"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kumimoji="1" lang="en-US" altLang="ja-JP" sz="2800" b="1" dirty="0" smtClean="0">
                <a:latin typeface="Times New Roman" panose="02020603050405020304" pitchFamily="18" charset="0"/>
                <a:cs typeface="Times New Roman" panose="02020603050405020304" pitchFamily="18" charset="0"/>
              </a:rPr>
              <a:t>S: </a:t>
            </a:r>
            <a:r>
              <a:rPr kumimoji="1" lang="en-US" altLang="ja-JP" sz="2800" b="1" dirty="0" err="1" smtClean="0">
                <a:latin typeface="Times New Roman" panose="02020603050405020304" pitchFamily="18" charset="0"/>
                <a:cs typeface="Times New Roman" panose="02020603050405020304" pitchFamily="18" charset="0"/>
              </a:rPr>
              <a:t>Schuldner</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62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left)">
                                      <p:cBhvr>
                                        <p:cTn id="30" dur="5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animEffect transition="in" filter="wipe(left)">
                                      <p:cBhvr>
                                        <p:cTn id="38" dur="500"/>
                                        <p:tgtEl>
                                          <p:spTgt spid="9">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up)">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up)">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up)">
                                      <p:cBhvr>
                                        <p:cTn id="58" dur="500"/>
                                        <p:tgtEl>
                                          <p:spTgt spid="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xEl>
                                              <p:pRg st="2" end="2"/>
                                            </p:txEl>
                                          </p:spTgt>
                                        </p:tgtEl>
                                        <p:attrNameLst>
                                          <p:attrName>style.visibility</p:attrName>
                                        </p:attrNameLst>
                                      </p:cBhvr>
                                      <p:to>
                                        <p:strVal val="visible"/>
                                      </p:to>
                                    </p:set>
                                    <p:animEffect transition="in" filter="wipe(left)">
                                      <p:cBhvr>
                                        <p:cTn id="61" dur="500"/>
                                        <p:tgtEl>
                                          <p:spTgt spid="9">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up)">
                                      <p:cBhvr>
                                        <p:cTn id="66" dur="500"/>
                                        <p:tgtEl>
                                          <p:spTgt spid="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up)">
                                      <p:cBhvr>
                                        <p:cTn id="71" dur="500"/>
                                        <p:tgtEl>
                                          <p:spTgt spid="16"/>
                                        </p:tgtEl>
                                      </p:cBhvr>
                                    </p:animEffect>
                                  </p:childTnLst>
                                </p:cTn>
                              </p:par>
                              <p:par>
                                <p:cTn id="72" presetID="10" presetClass="exit" presetSubtype="0" fill="hold" grpId="1" nodeType="withEffect">
                                  <p:stCondLst>
                                    <p:cond delay="0"/>
                                  </p:stCondLst>
                                  <p:childTnLst>
                                    <p:animEffect transition="out" filter="fade">
                                      <p:cBhvr>
                                        <p:cTn id="73" dur="500"/>
                                        <p:tgtEl>
                                          <p:spTgt spid="12"/>
                                        </p:tgtEl>
                                      </p:cBhvr>
                                    </p:animEffect>
                                    <p:set>
                                      <p:cBhvr>
                                        <p:cTn id="74" dur="1" fill="hold">
                                          <p:stCondLst>
                                            <p:cond delay="499"/>
                                          </p:stCondLst>
                                        </p:cTn>
                                        <p:tgtEl>
                                          <p:spTgt spid="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left)">
                                      <p:cBhvr>
                                        <p:cTn id="79" dur="1000"/>
                                        <p:tgtEl>
                                          <p:spTgt spid="3">
                                            <p:txEl>
                                              <p:pRg st="4" end="4"/>
                                            </p:txEl>
                                          </p:spTgt>
                                        </p:tgtEl>
                                      </p:cBhvr>
                                    </p:animEffect>
                                  </p:childTnLst>
                                </p:cTn>
                              </p:par>
                            </p:childTnLst>
                          </p:cTn>
                        </p:par>
                        <p:par>
                          <p:cTn id="80" fill="hold">
                            <p:stCondLst>
                              <p:cond delay="1000"/>
                            </p:stCondLst>
                            <p:childTnLst>
                              <p:par>
                                <p:cTn id="81" presetID="22" presetClass="entr" presetSubtype="8" fill="hold" grpId="0" nodeType="afterEffect">
                                  <p:stCondLst>
                                    <p:cond delay="0"/>
                                  </p:stCondLst>
                                  <p:childTnLst>
                                    <p:set>
                                      <p:cBhvr>
                                        <p:cTn id="82" dur="1" fill="hold">
                                          <p:stCondLst>
                                            <p:cond delay="0"/>
                                          </p:stCondLst>
                                        </p:cTn>
                                        <p:tgtEl>
                                          <p:spTgt spid="3">
                                            <p:txEl>
                                              <p:pRg st="5" end="5"/>
                                            </p:txEl>
                                          </p:spTgt>
                                        </p:tgtEl>
                                        <p:attrNameLst>
                                          <p:attrName>style.visibility</p:attrName>
                                        </p:attrNameLst>
                                      </p:cBhvr>
                                      <p:to>
                                        <p:strVal val="visible"/>
                                      </p:to>
                                    </p:set>
                                    <p:animEffect transition="in" filter="wipe(left)">
                                      <p:cBhvr>
                                        <p:cTn id="83" dur="750"/>
                                        <p:tgtEl>
                                          <p:spTgt spid="3">
                                            <p:txEl>
                                              <p:pRg st="5" end="5"/>
                                            </p:txEl>
                                          </p:spTgt>
                                        </p:tgtEl>
                                      </p:cBhvr>
                                    </p:animEffect>
                                  </p:childTnLst>
                                </p:cTn>
                              </p:par>
                              <p:par>
                                <p:cTn id="84" presetID="10" presetClass="exit" presetSubtype="0" fill="hold" grpId="1" nodeType="withEffect">
                                  <p:stCondLst>
                                    <p:cond delay="250"/>
                                  </p:stCondLst>
                                  <p:childTnLst>
                                    <p:animEffect transition="out" filter="fade">
                                      <p:cBhvr>
                                        <p:cTn id="85" dur="500"/>
                                        <p:tgtEl>
                                          <p:spTgt spid="14"/>
                                        </p:tgtEl>
                                      </p:cBhvr>
                                    </p:animEffect>
                                    <p:set>
                                      <p:cBhvr>
                                        <p:cTn id="8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4" grpId="1" animBg="1"/>
      <p:bldP spid="16" grpId="0" animBg="1"/>
      <p:bldP spid="13" grpId="0" animBg="1"/>
      <p:bldP spid="3" grpId="0" uiExpand="1" build="p"/>
      <p:bldP spid="8" grpId="0" animBg="1"/>
      <p:bldP spid="10" grpId="0" animBg="1"/>
      <p:bldP spid="11" grpId="0" animBg="1"/>
      <p:bldP spid="4" grpId="0" animBg="1"/>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下矢印 3"/>
          <p:cNvSpPr/>
          <p:nvPr/>
        </p:nvSpPr>
        <p:spPr>
          <a:xfrm>
            <a:off x="7868905" y="2831232"/>
            <a:ext cx="555995" cy="1869908"/>
          </a:xfrm>
          <a:prstGeom prst="downArrow">
            <a:avLst/>
          </a:prstGeom>
          <a:solidFill>
            <a:schemeClr val="accent4">
              <a:lumMod val="20000"/>
              <a:lumOff val="8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γ</a:t>
            </a:r>
            <a:endParaRPr kumimoji="1" lang="ja-JP" altLang="en-US" sz="2400" dirty="0"/>
          </a:p>
        </p:txBody>
      </p:sp>
      <p:sp>
        <p:nvSpPr>
          <p:cNvPr id="17" name="円/楕円 16"/>
          <p:cNvSpPr/>
          <p:nvPr/>
        </p:nvSpPr>
        <p:spPr>
          <a:xfrm rot="5400000">
            <a:off x="4881606" y="2099770"/>
            <a:ext cx="1739704" cy="630724"/>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左矢印 15"/>
          <p:cNvSpPr/>
          <p:nvPr/>
        </p:nvSpPr>
        <p:spPr>
          <a:xfrm>
            <a:off x="5245199" y="2172643"/>
            <a:ext cx="2374379" cy="498177"/>
          </a:xfrm>
          <a:prstGeom prst="leftArrow">
            <a:avLst/>
          </a:prstGeom>
          <a:solidFill>
            <a:schemeClr val="accent6">
              <a:lumMod val="20000"/>
              <a:lumOff val="80000"/>
            </a:schemeClr>
          </a:solidFill>
          <a:ln w="952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ysClr val="windowText" lastClr="000000"/>
                </a:solidFill>
                <a:latin typeface="Times New Roman" panose="02020603050405020304" pitchFamily="18" charset="0"/>
                <a:cs typeface="Times New Roman" panose="02020603050405020304" pitchFamily="18" charset="0"/>
              </a:rPr>
              <a:t>β</a:t>
            </a:r>
            <a:r>
              <a:rPr lang="ja-JP" altLang="en-US" sz="2400" b="1" dirty="0" smtClean="0">
                <a:solidFill>
                  <a:sysClr val="windowText" lastClr="000000"/>
                </a:solidFill>
                <a:latin typeface="Times New Roman" panose="02020603050405020304" pitchFamily="18" charset="0"/>
                <a:cs typeface="Times New Roman" panose="02020603050405020304" pitchFamily="18" charset="0"/>
              </a:rPr>
              <a:t>　</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5" name="円/楕円 14"/>
          <p:cNvSpPr/>
          <p:nvPr/>
        </p:nvSpPr>
        <p:spPr>
          <a:xfrm rot="3459231">
            <a:off x="5798135" y="2745721"/>
            <a:ext cx="3684606"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左矢印 13"/>
          <p:cNvSpPr/>
          <p:nvPr/>
        </p:nvSpPr>
        <p:spPr>
          <a:xfrm>
            <a:off x="5004049" y="2599476"/>
            <a:ext cx="2864856" cy="423241"/>
          </a:xfrm>
          <a:prstGeom prst="leftArrow">
            <a:avLst/>
          </a:prstGeom>
          <a:solidFill>
            <a:schemeClr val="accent4">
              <a:lumMod val="20000"/>
              <a:lumOff val="80000"/>
            </a:schemeClr>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γ</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3" name="右矢印 12"/>
          <p:cNvSpPr/>
          <p:nvPr/>
        </p:nvSpPr>
        <p:spPr>
          <a:xfrm>
            <a:off x="4860033" y="1740979"/>
            <a:ext cx="3008872" cy="55621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α</a:t>
            </a:r>
            <a:r>
              <a:rPr lang="ja-JP" altLang="en-US" sz="2400" dirty="0">
                <a:latin typeface="Times New Roman" panose="02020603050405020304" pitchFamily="18" charset="0"/>
                <a:cs typeface="Times New Roman" panose="02020603050405020304" pitchFamily="18" charset="0"/>
              </a:rPr>
              <a:t> </a:t>
            </a:r>
            <a:r>
              <a:rPr kumimoji="1" lang="ja-JP" altLang="en-US" sz="2400" dirty="0" smtClean="0">
                <a:latin typeface="Times New Roman" panose="02020603050405020304" pitchFamily="18" charset="0"/>
                <a:cs typeface="Times New Roman" panose="02020603050405020304" pitchFamily="18" charset="0"/>
              </a:rPr>
              <a:t>（</a:t>
            </a:r>
            <a:r>
              <a:rPr kumimoji="1" lang="en-US" altLang="ja-JP" sz="2400" dirty="0" smtClean="0">
                <a:latin typeface="Times New Roman" panose="02020603050405020304" pitchFamily="18" charset="0"/>
                <a:cs typeface="Times New Roman" panose="02020603050405020304" pitchFamily="18" charset="0"/>
              </a:rPr>
              <a:t>β</a:t>
            </a:r>
            <a:r>
              <a:rPr kumimoji="1" lang="ja-JP" altLang="en-US" sz="2400" dirty="0" smtClean="0">
                <a:latin typeface="Times New Roman" panose="02020603050405020304" pitchFamily="18" charset="0"/>
                <a:cs typeface="Times New Roman" panose="02020603050405020304" pitchFamily="18" charset="0"/>
              </a:rPr>
              <a:t> </a:t>
            </a:r>
            <a:r>
              <a:rPr kumimoji="1" lang="en-US" altLang="ja-JP" sz="2400" dirty="0" smtClean="0">
                <a:latin typeface="Times New Roman" panose="02020603050405020304" pitchFamily="18" charset="0"/>
                <a:cs typeface="Times New Roman" panose="02020603050405020304" pitchFamily="18" charset="0"/>
              </a:rPr>
              <a:t>+</a:t>
            </a:r>
            <a:r>
              <a:rPr kumimoji="1" lang="ja-JP" altLang="en-US" sz="2400" dirty="0" smtClean="0">
                <a:latin typeface="Times New Roman" panose="02020603050405020304" pitchFamily="18" charset="0"/>
                <a:cs typeface="Times New Roman" panose="02020603050405020304" pitchFamily="18" charset="0"/>
              </a:rPr>
              <a:t> </a:t>
            </a:r>
            <a:r>
              <a:rPr kumimoji="1" lang="en-US" altLang="ja-JP" sz="2400" dirty="0" smtClean="0">
                <a:latin typeface="Times New Roman" panose="02020603050405020304" pitchFamily="18" charset="0"/>
                <a:cs typeface="Times New Roman" panose="02020603050405020304" pitchFamily="18" charset="0"/>
              </a:rPr>
              <a:t>γ</a:t>
            </a:r>
            <a:r>
              <a:rPr kumimoji="1" lang="ja-JP" altLang="en-US" sz="2400" dirty="0" smtClean="0">
                <a:latin typeface="Times New Roman" panose="02020603050405020304" pitchFamily="18" charset="0"/>
                <a:cs typeface="Times New Roman" panose="02020603050405020304" pitchFamily="18" charset="0"/>
              </a:rPr>
              <a:t>）</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4/6</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C</a:t>
            </a:r>
            <a:r>
              <a:rPr lang="ja-JP" altLang="en-US" sz="3600" b="1" dirty="0">
                <a:latin typeface="Times New Roman" panose="02020603050405020304" pitchFamily="18" charset="0"/>
                <a:cs typeface="Times New Roman" panose="02020603050405020304" pitchFamily="18" charset="0"/>
              </a:rPr>
              <a:t>型（</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3" action="ppaction://hlinksldjump"/>
              </a:rPr>
              <a:t>まとめ</a:t>
            </a:r>
            <a:endParaRPr kumimoji="1" lang="ja-JP" altLang="en-US" sz="3600" dirty="0"/>
          </a:p>
        </p:txBody>
      </p:sp>
      <p:sp>
        <p:nvSpPr>
          <p:cNvPr id="3" name="コンテンツ プレースホルダー 2"/>
          <p:cNvSpPr>
            <a:spLocks noGrp="1"/>
          </p:cNvSpPr>
          <p:nvPr>
            <p:ph sz="half" idx="1"/>
          </p:nvPr>
        </p:nvSpPr>
        <p:spPr>
          <a:xfrm>
            <a:off x="251520" y="1600200"/>
            <a:ext cx="3285479" cy="4525963"/>
          </a:xfrm>
        </p:spPr>
        <p:txBody>
          <a:bodyPr>
            <a:noAutofit/>
          </a:bodyPr>
          <a:lstStyle/>
          <a:p>
            <a:r>
              <a:rPr lang="ja-JP" altLang="en-US" sz="2400" b="1" dirty="0"/>
              <a:t>第</a:t>
            </a:r>
            <a:r>
              <a:rPr lang="en-US" altLang="ja-JP" sz="2400" b="1" dirty="0"/>
              <a:t>436</a:t>
            </a:r>
            <a:r>
              <a:rPr lang="ja-JP" altLang="en-US" sz="2400" b="1" dirty="0"/>
              <a:t>条</a:t>
            </a:r>
            <a:r>
              <a:rPr lang="ja-JP" altLang="en-US" sz="2400" dirty="0"/>
              <a:t>（連帯債務者の</a:t>
            </a:r>
            <a:r>
              <a:rPr lang="en-US" altLang="ja-JP" sz="2400" dirty="0"/>
              <a:t>1</a:t>
            </a:r>
            <a:r>
              <a:rPr lang="ja-JP" altLang="en-US" sz="2400" dirty="0"/>
              <a:t>人による相殺等）</a:t>
            </a:r>
            <a:endParaRPr lang="en-US" altLang="ja-JP" sz="2400" dirty="0"/>
          </a:p>
          <a:p>
            <a:pPr lvl="1"/>
            <a:r>
              <a:rPr lang="ja-JP" altLang="en-US" dirty="0"/>
              <a:t>①連帯債務者の</a:t>
            </a:r>
            <a:r>
              <a:rPr lang="en-US" altLang="ja-JP" dirty="0"/>
              <a:t>1</a:t>
            </a:r>
            <a:r>
              <a:rPr lang="ja-JP" altLang="en-US" dirty="0"/>
              <a:t>人が債権者に対して債権を有する場合において，その連帯債務者が相殺を援用したときは，債権は，すべての連帯債務者の利益のために消滅する。</a:t>
            </a:r>
            <a:endParaRPr lang="en-US" altLang="ja-JP" dirty="0"/>
          </a:p>
        </p:txBody>
      </p:sp>
      <p:sp>
        <p:nvSpPr>
          <p:cNvPr id="5" name="日付プレースホルダー 4"/>
          <p:cNvSpPr>
            <a:spLocks noGrp="1"/>
          </p:cNvSpPr>
          <p:nvPr>
            <p:ph type="dt" sz="half" idx="10"/>
          </p:nvPr>
        </p:nvSpPr>
        <p:spPr/>
        <p:txBody>
          <a:bodyPr/>
          <a:lstStyle/>
          <a:p>
            <a:r>
              <a:rPr kumimoji="1" lang="en-US" altLang="ja-JP" smtClean="0"/>
              <a:t>2015/12/15</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8" name="円/楕円 7"/>
          <p:cNvSpPr/>
          <p:nvPr/>
        </p:nvSpPr>
        <p:spPr>
          <a:xfrm>
            <a:off x="3851920" y="1820820"/>
            <a:ext cx="1370037" cy="11064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r>
              <a:rPr kumimoji="1" lang="en-US" altLang="ja-JP" sz="4000" b="1" baseline="-25000" dirty="0" smtClean="0">
                <a:latin typeface="Times New Roman" panose="02020603050405020304" pitchFamily="18" charset="0"/>
                <a:cs typeface="Times New Roman" panose="02020603050405020304" pitchFamily="18" charset="0"/>
              </a:rPr>
              <a:t>1</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836452"/>
            <a:ext cx="1370037" cy="11064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01140"/>
            <a:ext cx="1370037" cy="110642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r>
              <a:rPr kumimoji="1" lang="en-US" altLang="ja-JP" sz="4000" b="1" baseline="-25000" dirty="0" smtClean="0">
                <a:latin typeface="Times New Roman" panose="02020603050405020304" pitchFamily="18" charset="0"/>
                <a:cs typeface="Times New Roman" panose="02020603050405020304" pitchFamily="18" charset="0"/>
              </a:rPr>
              <a:t>2</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9" name="テキスト ボックス 8"/>
          <p:cNvSpPr txBox="1"/>
          <p:nvPr/>
        </p:nvSpPr>
        <p:spPr>
          <a:xfrm>
            <a:off x="3795325" y="4250258"/>
            <a:ext cx="3617486" cy="1384995"/>
          </a:xfrm>
          <a:prstGeom prst="rect">
            <a:avLst/>
          </a:prstGeom>
          <a:noFill/>
        </p:spPr>
        <p:txBody>
          <a:bodyPr wrap="square" rtlCol="0">
            <a:spAutoFit/>
          </a:bodyPr>
          <a:lstStyle/>
          <a:p>
            <a:r>
              <a:rPr lang="en-US" altLang="ja-JP" sz="2800" b="1" dirty="0" smtClean="0">
                <a:latin typeface="Times New Roman" panose="02020603050405020304" pitchFamily="18" charset="0"/>
                <a:cs typeface="Times New Roman" panose="02020603050405020304" pitchFamily="18" charset="0"/>
              </a:rPr>
              <a:t>S</a:t>
            </a:r>
            <a:r>
              <a:rPr lang="en-US" altLang="ja-JP" sz="2800" b="1" baseline="-25000" dirty="0" smtClean="0">
                <a:latin typeface="Times New Roman" panose="02020603050405020304" pitchFamily="18" charset="0"/>
                <a:cs typeface="Times New Roman" panose="02020603050405020304" pitchFamily="18" charset="0"/>
              </a:rPr>
              <a:t>1</a:t>
            </a:r>
            <a:r>
              <a:rPr kumimoji="1" lang="en-US" altLang="ja-JP" sz="2800" b="1" dirty="0" smtClean="0">
                <a:latin typeface="Times New Roman" panose="02020603050405020304" pitchFamily="18" charset="0"/>
                <a:cs typeface="Times New Roman" panose="02020603050405020304" pitchFamily="18" charset="0"/>
              </a:rPr>
              <a:t>:</a:t>
            </a:r>
            <a:r>
              <a:rPr kumimoji="1" lang="ja-JP" altLang="en-US" sz="2800" b="1" dirty="0" smtClean="0">
                <a:latin typeface="Times New Roman" panose="02020603050405020304" pitchFamily="18" charset="0"/>
                <a:cs typeface="Times New Roman" panose="02020603050405020304" pitchFamily="18" charset="0"/>
              </a:rPr>
              <a:t> </a:t>
            </a:r>
            <a:r>
              <a:rPr lang="en-US" altLang="ja-JP" sz="2800" b="1" dirty="0" smtClean="0">
                <a:latin typeface="Times New Roman" panose="02020603050405020304" pitchFamily="18" charset="0"/>
                <a:cs typeface="Times New Roman" panose="02020603050405020304" pitchFamily="18" charset="0"/>
              </a:rPr>
              <a:t>Gesamtschuldner</a:t>
            </a:r>
            <a:r>
              <a:rPr lang="en-US" altLang="ja-JP" sz="2800" b="1" baseline="-25000" dirty="0" smtClean="0">
                <a:latin typeface="Times New Roman" panose="02020603050405020304" pitchFamily="18" charset="0"/>
                <a:cs typeface="Times New Roman" panose="02020603050405020304" pitchFamily="18" charset="0"/>
              </a:rPr>
              <a:t>1</a:t>
            </a:r>
            <a:endParaRPr kumimoji="1" lang="en-US" altLang="ja-JP" sz="2800" b="1" baseline="-25000"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kumimoji="1" lang="en-US" altLang="ja-JP" sz="2800" b="1" dirty="0" smtClean="0">
                <a:latin typeface="Times New Roman" panose="02020603050405020304" pitchFamily="18" charset="0"/>
                <a:cs typeface="Times New Roman" panose="02020603050405020304" pitchFamily="18" charset="0"/>
              </a:rPr>
              <a:t>S</a:t>
            </a:r>
            <a:r>
              <a:rPr kumimoji="1" lang="en-US" altLang="ja-JP" sz="2800" b="1" baseline="-25000" dirty="0" smtClean="0">
                <a:latin typeface="Times New Roman" panose="02020603050405020304" pitchFamily="18" charset="0"/>
                <a:cs typeface="Times New Roman" panose="02020603050405020304" pitchFamily="18" charset="0"/>
              </a:rPr>
              <a:t>2</a:t>
            </a:r>
            <a:r>
              <a:rPr kumimoji="1" lang="en-US" altLang="ja-JP" sz="2800" b="1" dirty="0" smtClean="0">
                <a:latin typeface="Times New Roman" panose="02020603050405020304" pitchFamily="18" charset="0"/>
                <a:cs typeface="Times New Roman" panose="02020603050405020304" pitchFamily="18" charset="0"/>
              </a:rPr>
              <a:t>: Gesamt</a:t>
            </a:r>
            <a:r>
              <a:rPr lang="en-US" altLang="ja-JP" sz="2800" b="1" dirty="0">
                <a:latin typeface="Times New Roman" panose="02020603050405020304" pitchFamily="18" charset="0"/>
                <a:cs typeface="Times New Roman" panose="02020603050405020304" pitchFamily="18" charset="0"/>
              </a:rPr>
              <a:t>s</a:t>
            </a:r>
            <a:r>
              <a:rPr kumimoji="1" lang="en-US" altLang="ja-JP" sz="2800" b="1" dirty="0" smtClean="0">
                <a:latin typeface="Times New Roman" panose="02020603050405020304" pitchFamily="18" charset="0"/>
                <a:cs typeface="Times New Roman" panose="02020603050405020304" pitchFamily="18" charset="0"/>
              </a:rPr>
              <a:t>chuldner</a:t>
            </a:r>
            <a:r>
              <a:rPr kumimoji="1" lang="en-US" altLang="ja-JP" sz="2800" b="1" baseline="-25000" dirty="0" smtClean="0">
                <a:latin typeface="Times New Roman" panose="02020603050405020304" pitchFamily="18" charset="0"/>
                <a:cs typeface="Times New Roman" panose="02020603050405020304" pitchFamily="18" charset="0"/>
              </a:rPr>
              <a:t>2</a:t>
            </a:r>
            <a:endParaRPr kumimoji="1" lang="ja-JP" altLang="en-US" sz="2800" b="1" baseline="-25000" dirty="0">
              <a:latin typeface="Times New Roman" panose="02020603050405020304" pitchFamily="18" charset="0"/>
              <a:cs typeface="Times New Roman" panose="02020603050405020304" pitchFamily="18" charset="0"/>
            </a:endParaRPr>
          </a:p>
        </p:txBody>
      </p:sp>
      <p:sp>
        <p:nvSpPr>
          <p:cNvPr id="18" name="円/楕円 17"/>
          <p:cNvSpPr/>
          <p:nvPr/>
        </p:nvSpPr>
        <p:spPr>
          <a:xfrm rot="5400000">
            <a:off x="5872212" y="1828809"/>
            <a:ext cx="965275" cy="576065"/>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4666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wipe(left)">
                                      <p:cBhvr>
                                        <p:cTn id="28" dur="5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wipe(left)">
                                      <p:cBhvr>
                                        <p:cTn id="36" dur="500"/>
                                        <p:tgtEl>
                                          <p:spTgt spid="9">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up)">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up)">
                                      <p:cBhvr>
                                        <p:cTn id="46" dur="500"/>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up)">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up)">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up)">
                                      <p:cBhvr>
                                        <p:cTn id="71" dur="500"/>
                                        <p:tgtEl>
                                          <p:spTgt spid="15"/>
                                        </p:tgtEl>
                                      </p:cBhvr>
                                    </p:animEffect>
                                  </p:childTnLst>
                                </p:cTn>
                              </p:par>
                              <p:par>
                                <p:cTn id="72" presetID="10" presetClass="exit" presetSubtype="0" fill="hold" grpId="1" nodeType="withEffect">
                                  <p:stCondLst>
                                    <p:cond delay="0"/>
                                  </p:stCondLst>
                                  <p:childTnLst>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7" grpId="1" animBg="1"/>
      <p:bldP spid="16" grpId="0" animBg="1"/>
      <p:bldP spid="15" grpId="0" animBg="1"/>
      <p:bldP spid="14" grpId="0" animBg="1"/>
      <p:bldP spid="13" grpId="0" uiExpand="1" animBg="1"/>
      <p:bldP spid="3" grpId="0" uiExpand="1" build="p"/>
      <p:bldP spid="8" grpId="0" animBg="1"/>
      <p:bldP spid="10" grpId="0" uiExpand="1" animBg="1"/>
      <p:bldP spid="11" grpId="0" animBg="1"/>
      <p:bldP spid="9" grpId="0" uiExpand="1" build="p"/>
      <p:bldP spid="1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17550</TotalTime>
  <Words>2504</Words>
  <Application>Microsoft Office PowerPoint</Application>
  <PresentationFormat>画面に合わせる (4:3)</PresentationFormat>
  <Paragraphs>1028</Paragraphs>
  <Slides>25</Slides>
  <Notes>25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AR P丸ゴシック体E</vt:lpstr>
      <vt:lpstr>ＭＳ Ｐゴシック</vt:lpstr>
      <vt:lpstr>新細明體</vt:lpstr>
      <vt:lpstr>Arial</vt:lpstr>
      <vt:lpstr>Calibri</vt:lpstr>
      <vt:lpstr>Tahoma</vt:lpstr>
      <vt:lpstr>Times New Roman</vt:lpstr>
      <vt:lpstr>Wingdings</vt:lpstr>
      <vt:lpstr>Office テーマ</vt:lpstr>
      <vt:lpstr>債権総論2　講義 相殺 その3</vt:lpstr>
      <vt:lpstr>三者間相殺 （Aを相殺権者とした場合の3類型）</vt:lpstr>
      <vt:lpstr>三者間相殺の類型 （Aが相殺権者）</vt:lpstr>
      <vt:lpstr>第1類型</vt:lpstr>
      <vt:lpstr>三者間相殺（1/6） C→A→B型（Aが相殺権者）→まとめ</vt:lpstr>
      <vt:lpstr>三者間相殺（2/6） C→A→B型（Aが相殺権者）→まとめ</vt:lpstr>
      <vt:lpstr>第2類型</vt:lpstr>
      <vt:lpstr>三者間相殺（3/6） A→B→C型（Aが相殺権者） →まとめ</vt:lpstr>
      <vt:lpstr>三者間相殺（4/6） A→B→C型（Aが相殺権者） →まとめ</vt:lpstr>
      <vt:lpstr>第3類型</vt:lpstr>
      <vt:lpstr>三者間相殺（5/6） B→C→A型（Aが相殺権者） →まとめ</vt:lpstr>
      <vt:lpstr>三者間相殺（6/6） B→C→A型（Aが相殺権者） →まとめ</vt:lpstr>
      <vt:lpstr>三者間相殺のまとめ（Aが相殺権者）</vt:lpstr>
      <vt:lpstr>三者間相殺の復習（Aが相殺権者）</vt:lpstr>
      <vt:lpstr>マルチラテラル・ネッティング</vt:lpstr>
      <vt:lpstr>多数当事者間相殺（1/6） CCPを積極的に利用する方法（1/2）</vt:lpstr>
      <vt:lpstr>多数当事者間相殺（2/6） CCPを積極的に利用する方法（2/2）</vt:lpstr>
      <vt:lpstr>多数当事者間相殺（3/6） CCPを最後のみに利用する方法（1/2）</vt:lpstr>
      <vt:lpstr>多数当事者間相殺（4/6） CCPを最後のみに利用する方法（2/2）</vt:lpstr>
      <vt:lpstr>多数当事者間相殺（5/6） 最後まで相殺前の状態を残す方法（1/2）</vt:lpstr>
      <vt:lpstr>多数当事者間相殺（6/6） 最後まで相殺前の状態を残す方法（2/2）</vt:lpstr>
      <vt:lpstr>振り込みと全銀ネット</vt:lpstr>
      <vt:lpstr>誤振込事件の復習（1/2）</vt:lpstr>
      <vt:lpstr>誤振込事件の復習（2/2）</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dc:creator>KAGAYAMA Shigeru</dc:creator>
  <cp:lastModifiedBy>KAGAYAMA Shigeru</cp:lastModifiedBy>
  <cp:revision>990</cp:revision>
  <cp:lastPrinted>2014-12-02T01:05:54Z</cp:lastPrinted>
  <dcterms:modified xsi:type="dcterms:W3CDTF">2015-11-28T03:53:07Z</dcterms:modified>
</cp:coreProperties>
</file>