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4"/>
  </p:notesMasterIdLst>
  <p:handoutMasterIdLst>
    <p:handoutMasterId r:id="rId25"/>
  </p:handoutMasterIdLst>
  <p:sldIdLst>
    <p:sldId id="429" r:id="rId2"/>
    <p:sldId id="451" r:id="rId3"/>
    <p:sldId id="545" r:id="rId4"/>
    <p:sldId id="544" r:id="rId5"/>
    <p:sldId id="529" r:id="rId6"/>
    <p:sldId id="530" r:id="rId7"/>
    <p:sldId id="531" r:id="rId8"/>
    <p:sldId id="532" r:id="rId9"/>
    <p:sldId id="541" r:id="rId10"/>
    <p:sldId id="533" r:id="rId11"/>
    <p:sldId id="534" r:id="rId12"/>
    <p:sldId id="478" r:id="rId13"/>
    <p:sldId id="488" r:id="rId14"/>
    <p:sldId id="489" r:id="rId15"/>
    <p:sldId id="490" r:id="rId16"/>
    <p:sldId id="491" r:id="rId17"/>
    <p:sldId id="492" r:id="rId18"/>
    <p:sldId id="493" r:id="rId19"/>
    <p:sldId id="494" r:id="rId20"/>
    <p:sldId id="496" r:id="rId21"/>
    <p:sldId id="495" r:id="rId22"/>
    <p:sldId id="498" r:id="rId2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6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加賀山 茂" initials="加賀山" lastIdx="1" clrIdx="0">
    <p:extLst>
      <p:ext uri="{19B8F6BF-5375-455C-9EA6-DF929625EA0E}">
        <p15:presenceInfo xmlns:p15="http://schemas.microsoft.com/office/powerpoint/2012/main" userId="8c55a2096077e1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CDFF5"/>
    <a:srgbClr val="FDCBF9"/>
    <a:srgbClr val="FFFF99"/>
    <a:srgbClr val="FF66FF"/>
    <a:srgbClr val="FF00FF"/>
    <a:srgbClr val="CCECFF"/>
    <a:srgbClr val="CCFFFF"/>
    <a:srgbClr val="FAFEA8"/>
    <a:srgbClr val="FFFFCC"/>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70" autoAdjust="0"/>
    <p:restoredTop sz="92733" autoAdjust="0"/>
  </p:normalViewPr>
  <p:slideViewPr>
    <p:cSldViewPr snapToGrid="0" showGuides="1">
      <p:cViewPr varScale="1">
        <p:scale>
          <a:sx n="46" d="100"/>
          <a:sy n="46" d="100"/>
        </p:scale>
        <p:origin x="36" y="128"/>
      </p:cViewPr>
      <p:guideLst>
        <p:guide orient="horz" pos="2183"/>
        <p:guide pos="3863"/>
      </p:guideLst>
    </p:cSldViewPr>
  </p:slideViewPr>
  <p:notesTextViewPr>
    <p:cViewPr>
      <p:scale>
        <a:sx n="1" d="1"/>
        <a:sy n="1" d="1"/>
      </p:scale>
      <p:origin x="0" y="0"/>
    </p:cViewPr>
  </p:notesTextViewPr>
  <p:sorterViewPr>
    <p:cViewPr>
      <p:scale>
        <a:sx n="100" d="100"/>
        <a:sy n="100" d="100"/>
      </p:scale>
      <p:origin x="0" y="-105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加賀山 茂" userId="8c55a2096077e13e" providerId="LiveId" clId="{73E66A38-EC2B-478F-A524-4D2775E6B774}"/>
    <pc:docChg chg="custSel addSld modSld">
      <pc:chgData name="加賀山 茂" userId="8c55a2096077e13e" providerId="LiveId" clId="{73E66A38-EC2B-478F-A524-4D2775E6B774}" dt="2021-05-12T00:17:09.418" v="198" actId="113"/>
      <pc:docMkLst>
        <pc:docMk/>
      </pc:docMkLst>
      <pc:sldChg chg="add">
        <pc:chgData name="加賀山 茂" userId="8c55a2096077e13e" providerId="LiveId" clId="{73E66A38-EC2B-478F-A524-4D2775E6B774}" dt="2021-05-10T22:12:51.379" v="0"/>
        <pc:sldMkLst>
          <pc:docMk/>
          <pc:sldMk cId="4136104443" sldId="488"/>
        </pc:sldMkLst>
      </pc:sldChg>
      <pc:sldChg chg="add">
        <pc:chgData name="加賀山 茂" userId="8c55a2096077e13e" providerId="LiveId" clId="{73E66A38-EC2B-478F-A524-4D2775E6B774}" dt="2021-05-10T22:12:51.379" v="0"/>
        <pc:sldMkLst>
          <pc:docMk/>
          <pc:sldMk cId="2010342234" sldId="489"/>
        </pc:sldMkLst>
      </pc:sldChg>
      <pc:sldChg chg="add">
        <pc:chgData name="加賀山 茂" userId="8c55a2096077e13e" providerId="LiveId" clId="{73E66A38-EC2B-478F-A524-4D2775E6B774}" dt="2021-05-10T22:12:51.379" v="0"/>
        <pc:sldMkLst>
          <pc:docMk/>
          <pc:sldMk cId="3161744123" sldId="490"/>
        </pc:sldMkLst>
      </pc:sldChg>
      <pc:sldChg chg="add">
        <pc:chgData name="加賀山 茂" userId="8c55a2096077e13e" providerId="LiveId" clId="{73E66A38-EC2B-478F-A524-4D2775E6B774}" dt="2021-05-10T22:12:51.379" v="0"/>
        <pc:sldMkLst>
          <pc:docMk/>
          <pc:sldMk cId="3876906580" sldId="491"/>
        </pc:sldMkLst>
      </pc:sldChg>
      <pc:sldChg chg="add">
        <pc:chgData name="加賀山 茂" userId="8c55a2096077e13e" providerId="LiveId" clId="{73E66A38-EC2B-478F-A524-4D2775E6B774}" dt="2021-05-10T22:12:51.379" v="0"/>
        <pc:sldMkLst>
          <pc:docMk/>
          <pc:sldMk cId="3639085093" sldId="492"/>
        </pc:sldMkLst>
      </pc:sldChg>
      <pc:sldChg chg="modSp add mod modAnim">
        <pc:chgData name="加賀山 茂" userId="8c55a2096077e13e" providerId="LiveId" clId="{73E66A38-EC2B-478F-A524-4D2775E6B774}" dt="2021-05-12T00:11:59.345" v="141" actId="113"/>
        <pc:sldMkLst>
          <pc:docMk/>
          <pc:sldMk cId="959062162" sldId="493"/>
        </pc:sldMkLst>
        <pc:spChg chg="mod">
          <ac:chgData name="加賀山 茂" userId="8c55a2096077e13e" providerId="LiveId" clId="{73E66A38-EC2B-478F-A524-4D2775E6B774}" dt="2021-05-12T00:11:59.345" v="141" actId="113"/>
          <ac:spMkLst>
            <pc:docMk/>
            <pc:sldMk cId="959062162" sldId="493"/>
            <ac:spMk id="3" creationId="{5E50A4BB-8CAB-4085-8298-671A9D87C9D1}"/>
          </ac:spMkLst>
        </pc:spChg>
        <pc:spChg chg="mod">
          <ac:chgData name="加賀山 茂" userId="8c55a2096077e13e" providerId="LiveId" clId="{73E66A38-EC2B-478F-A524-4D2775E6B774}" dt="2021-05-12T00:11:24.997" v="138" actId="113"/>
          <ac:spMkLst>
            <pc:docMk/>
            <pc:sldMk cId="959062162" sldId="493"/>
            <ac:spMk id="4" creationId="{4F7A3360-27A1-499D-9051-9BBE25443706}"/>
          </ac:spMkLst>
        </pc:spChg>
      </pc:sldChg>
      <pc:sldChg chg="add modAnim">
        <pc:chgData name="加賀山 茂" userId="8c55a2096077e13e" providerId="LiveId" clId="{73E66A38-EC2B-478F-A524-4D2775E6B774}" dt="2021-05-12T00:13:48.345" v="168"/>
        <pc:sldMkLst>
          <pc:docMk/>
          <pc:sldMk cId="1513814894" sldId="494"/>
        </pc:sldMkLst>
      </pc:sldChg>
      <pc:sldChg chg="add">
        <pc:chgData name="加賀山 茂" userId="8c55a2096077e13e" providerId="LiveId" clId="{73E66A38-EC2B-478F-A524-4D2775E6B774}" dt="2021-05-10T22:12:51.379" v="0"/>
        <pc:sldMkLst>
          <pc:docMk/>
          <pc:sldMk cId="192666941" sldId="495"/>
        </pc:sldMkLst>
      </pc:sldChg>
      <pc:sldChg chg="modSp add modAnim">
        <pc:chgData name="加賀山 茂" userId="8c55a2096077e13e" providerId="LiveId" clId="{73E66A38-EC2B-478F-A524-4D2775E6B774}" dt="2021-05-12T00:17:09.418" v="198" actId="113"/>
        <pc:sldMkLst>
          <pc:docMk/>
          <pc:sldMk cId="1247627982" sldId="496"/>
        </pc:sldMkLst>
        <pc:spChg chg="mod">
          <ac:chgData name="加賀山 茂" userId="8c55a2096077e13e" providerId="LiveId" clId="{73E66A38-EC2B-478F-A524-4D2775E6B774}" dt="2021-05-12T00:17:09.418" v="198" actId="113"/>
          <ac:spMkLst>
            <pc:docMk/>
            <pc:sldMk cId="1247627982" sldId="496"/>
            <ac:spMk id="9" creationId="{05980FEC-5982-4D8A-8B67-82B6882E2EE6}"/>
          </ac:spMkLst>
        </pc:spChg>
      </pc:sldChg>
      <pc:sldChg chg="add">
        <pc:chgData name="加賀山 茂" userId="8c55a2096077e13e" providerId="LiveId" clId="{73E66A38-EC2B-478F-A524-4D2775E6B774}" dt="2021-05-10T22:12:51.379" v="0"/>
        <pc:sldMkLst>
          <pc:docMk/>
          <pc:sldMk cId="126936947" sldId="498"/>
        </pc:sldMkLst>
      </pc:sldChg>
      <pc:sldChg chg="modSp mod">
        <pc:chgData name="加賀山 茂" userId="8c55a2096077e13e" providerId="LiveId" clId="{73E66A38-EC2B-478F-A524-4D2775E6B774}" dt="2021-05-12T00:07:08.097" v="105" actId="20577"/>
        <pc:sldMkLst>
          <pc:docMk/>
          <pc:sldMk cId="483206829" sldId="544"/>
        </pc:sldMkLst>
        <pc:graphicFrameChg chg="modGraphic">
          <ac:chgData name="加賀山 茂" userId="8c55a2096077e13e" providerId="LiveId" clId="{73E66A38-EC2B-478F-A524-4D2775E6B774}" dt="2021-05-12T00:07:08.097" v="105" actId="20577"/>
          <ac:graphicFrameMkLst>
            <pc:docMk/>
            <pc:sldMk cId="483206829" sldId="544"/>
            <ac:graphicFrameMk id="7" creationId="{81C5674D-095E-403C-9B15-B5C1C398FC47}"/>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85527618-89F9-4B71-A18F-09D92B05877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EA05DED8-DD62-43C1-88C7-4EA90B5540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9DE8BC6-7176-400B-BC76-8D62A39D9828}" type="datetime1">
              <a:rPr kumimoji="1" lang="ja-JP" altLang="en-US" smtClean="0"/>
              <a:t>2021/5/12</a:t>
            </a:fld>
            <a:endParaRPr kumimoji="1" lang="ja-JP" altLang="en-US"/>
          </a:p>
        </p:txBody>
      </p:sp>
      <p:sp>
        <p:nvSpPr>
          <p:cNvPr id="4" name="フッター プレースホルダー 3">
            <a:extLst>
              <a:ext uri="{FF2B5EF4-FFF2-40B4-BE49-F238E27FC236}">
                <a16:creationId xmlns:a16="http://schemas.microsoft.com/office/drawing/2014/main" id="{BBBB1F6B-54B4-4918-9C35-B95404CECA5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F7FB4748-746C-4E1A-948F-8574C083712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AF9132-0649-45E5-8175-7C07F2CFBAEE}" type="slidenum">
              <a:rPr kumimoji="1" lang="ja-JP" altLang="en-US" smtClean="0"/>
              <a:t>‹#›</a:t>
            </a:fld>
            <a:endParaRPr kumimoji="1" lang="ja-JP" altLang="en-US"/>
          </a:p>
        </p:txBody>
      </p:sp>
    </p:spTree>
    <p:extLst>
      <p:ext uri="{BB962C8B-B14F-4D97-AF65-F5344CB8AC3E}">
        <p14:creationId xmlns:p14="http://schemas.microsoft.com/office/powerpoint/2010/main" val="18743496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B14502-48D2-4178-842B-B078FF898F02}" type="datetime1">
              <a:rPr kumimoji="1" lang="ja-JP" altLang="en-US" smtClean="0"/>
              <a:t>2021/5/12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7958B4-8341-4DFC-BFBF-ED72D8EE27B8}" type="slidenum">
              <a:rPr kumimoji="1" lang="ja-JP" altLang="en-US" smtClean="0"/>
              <a:t>‹#›</a:t>
            </a:fld>
            <a:endParaRPr kumimoji="1" lang="ja-JP" altLang="en-US"/>
          </a:p>
        </p:txBody>
      </p:sp>
    </p:spTree>
    <p:extLst>
      <p:ext uri="{BB962C8B-B14F-4D97-AF65-F5344CB8AC3E}">
        <p14:creationId xmlns:p14="http://schemas.microsoft.com/office/powerpoint/2010/main" val="66865362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ctr"/>
          <a:lstStyle>
            <a:lvl1pPr algn="ctr">
              <a:defRPr sz="6000"/>
            </a:lvl1pPr>
          </a:lstStyle>
          <a:p>
            <a:r>
              <a:rPr kumimoji="1" lang="ja-JP" altLang="en-US" dirty="0"/>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342900" indent="-342900" algn="l">
              <a:buFont typeface="Wingdings" panose="05000000000000000000" pitchFamily="2" charset="2"/>
              <a:buChar char="n"/>
              <a:defRPr sz="2400"/>
            </a:lvl1pPr>
            <a:lvl2pPr marL="800100" indent="-342900" algn="l">
              <a:buFont typeface="Wingdings" panose="05000000000000000000" pitchFamily="2" charset="2"/>
              <a:buChar char="n"/>
              <a:defRPr sz="2000"/>
            </a:lvl2pPr>
            <a:lvl3pPr marL="1200150" indent="-285750" algn="l">
              <a:buFont typeface="Wingdings" panose="05000000000000000000" pitchFamily="2" charset="2"/>
              <a:buChar char="n"/>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endParaRPr kumimoji="1" lang="en-US" altLang="ja-JP" dirty="0"/>
          </a:p>
          <a:p>
            <a:pPr lvl="1"/>
            <a:endParaRPr kumimoji="1" lang="en-US" altLang="ja-JP" dirty="0"/>
          </a:p>
          <a:p>
            <a:pPr lvl="2"/>
            <a:endParaRPr kumimoji="1" lang="en-US" altLang="ja-JP" dirty="0"/>
          </a:p>
        </p:txBody>
      </p:sp>
      <p:sp>
        <p:nvSpPr>
          <p:cNvPr id="4" name="日付プレースホルダー 3"/>
          <p:cNvSpPr>
            <a:spLocks noGrp="1"/>
          </p:cNvSpPr>
          <p:nvPr>
            <p:ph type="dt" sz="half" idx="10"/>
          </p:nvPr>
        </p:nvSpPr>
        <p:spPr/>
        <p:txBody>
          <a:bodyPr/>
          <a:lstStyle/>
          <a:p>
            <a:fld id="{23489905-C7BB-409A-9A75-B6C50B0CF77B}" type="datetime1">
              <a:rPr kumimoji="1" lang="ja-JP" altLang="en-US" smtClean="0"/>
              <a:t>2021/5/12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70315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A3698C-F0D8-4F02-8EF3-74FFA1F277C8}" type="datetime1">
              <a:rPr kumimoji="1" lang="ja-JP" altLang="en-US" smtClean="0"/>
              <a:t>2021/5/12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86388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7BB5D5D-7408-4DD2-9C07-34DBA0B3E345}" type="datetime1">
              <a:rPr kumimoji="1" lang="ja-JP" altLang="en-US" smtClean="0"/>
              <a:t>2021/5/12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404762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D8A9D9B-75A2-4500-85E7-0504029D4F18}" type="datetime1">
              <a:rPr kumimoji="1" lang="ja-JP" altLang="en-US" smtClean="0"/>
              <a:t>2021/5/12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96937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ctr"/>
          <a:lstStyle>
            <a:lvl1pPr>
              <a:defRPr sz="6000"/>
            </a:lvl1p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342900" indent="-342900">
              <a:buFont typeface="Wingdings" panose="05000000000000000000" pitchFamily="2" charset="2"/>
              <a:buChar char="n"/>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マスター テキストの書式設定</a:t>
            </a:r>
          </a:p>
        </p:txBody>
      </p:sp>
      <p:sp>
        <p:nvSpPr>
          <p:cNvPr id="4" name="日付プレースホルダー 3"/>
          <p:cNvSpPr>
            <a:spLocks noGrp="1"/>
          </p:cNvSpPr>
          <p:nvPr>
            <p:ph type="dt" sz="half" idx="10"/>
          </p:nvPr>
        </p:nvSpPr>
        <p:spPr/>
        <p:txBody>
          <a:bodyPr/>
          <a:lstStyle/>
          <a:p>
            <a:fld id="{321116AF-AC02-447A-8BD5-252379BE0979}" type="datetime1">
              <a:rPr kumimoji="1" lang="ja-JP" altLang="en-US" smtClean="0"/>
              <a:t>2021/5/12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618194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93A1513-9ACB-45DE-9973-79C4B21C688C}" type="datetime1">
              <a:rPr kumimoji="1" lang="ja-JP" altLang="en-US" smtClean="0"/>
              <a:t>2021/5/12</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2044784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ctr">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ctr">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6AC24E9-D869-4841-8B43-4AEDEAA881D0}" type="datetime1">
              <a:rPr kumimoji="1" lang="ja-JP" altLang="en-US" smtClean="0"/>
              <a:t>2021/5/12</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060891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日付プレースホルダー 2"/>
          <p:cNvSpPr>
            <a:spLocks noGrp="1"/>
          </p:cNvSpPr>
          <p:nvPr>
            <p:ph type="dt" sz="half" idx="10"/>
          </p:nvPr>
        </p:nvSpPr>
        <p:spPr/>
        <p:txBody>
          <a:bodyPr/>
          <a:lstStyle/>
          <a:p>
            <a:fld id="{261BF195-9B69-4CDD-9F23-5DB62BF723FE}" type="datetime1">
              <a:rPr kumimoji="1" lang="ja-JP" altLang="en-US" smtClean="0"/>
              <a:t>2021/5/12</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708625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2977F9B-BE87-4E93-AD9B-481CC57B8CF2}" type="datetime1">
              <a:rPr kumimoji="1" lang="ja-JP" altLang="en-US" smtClean="0"/>
              <a:t>2021/5/12</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 name="スライド番号プレースホルダー 3"/>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45835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FC15AC6-12A6-42B0-B97B-675EF216326E}" type="datetime1">
              <a:rPr kumimoji="1" lang="ja-JP" altLang="en-US" smtClean="0"/>
              <a:t>2021/5/12</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69757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15B1334-9C65-4297-A672-C82CDC01EA92}" type="datetime1">
              <a:rPr kumimoji="1" lang="ja-JP" altLang="en-US" smtClean="0"/>
              <a:t>2021/5/12</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407687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218DEE-1EBA-497F-A402-BD2123F481F0}" type="datetime1">
              <a:rPr kumimoji="1" lang="ja-JP" altLang="en-US" smtClean="0"/>
              <a:t>2021/5/12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881096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3DA579DF-2542-4AED-8031-B36A75EB722B}"/>
              </a:ext>
            </a:extLst>
          </p:cNvPr>
          <p:cNvSpPr>
            <a:spLocks noGrp="1"/>
          </p:cNvSpPr>
          <p:nvPr>
            <p:ph type="ctrTitle"/>
          </p:nvPr>
        </p:nvSpPr>
        <p:spPr/>
        <p:txBody>
          <a:bodyPr>
            <a:normAutofit/>
          </a:bodyPr>
          <a:lstStyle/>
          <a:p>
            <a:r>
              <a:rPr lang="ja-JP" altLang="en-US" sz="7200" dirty="0"/>
              <a:t>契約法総論 講義資料</a:t>
            </a:r>
            <a:br>
              <a:rPr lang="en-US" altLang="ja-JP" sz="7200" dirty="0"/>
            </a:br>
            <a:r>
              <a:rPr lang="ja-JP" altLang="en-US" sz="4800" dirty="0"/>
              <a:t>（第</a:t>
            </a:r>
            <a:r>
              <a:rPr lang="en-US" altLang="ja-JP" sz="4800" dirty="0"/>
              <a:t>5</a:t>
            </a:r>
            <a:r>
              <a:rPr lang="ja-JP" altLang="en-US" sz="4800" dirty="0"/>
              <a:t>回）</a:t>
            </a:r>
            <a:endParaRPr lang="ja-JP" altLang="en-US" sz="7200" dirty="0"/>
          </a:p>
        </p:txBody>
      </p:sp>
      <p:sp>
        <p:nvSpPr>
          <p:cNvPr id="5" name="字幕 4">
            <a:extLst>
              <a:ext uri="{FF2B5EF4-FFF2-40B4-BE49-F238E27FC236}">
                <a16:creationId xmlns:a16="http://schemas.microsoft.com/office/drawing/2014/main" id="{993B739A-D9F9-46D2-8956-805561493A82}"/>
              </a:ext>
            </a:extLst>
          </p:cNvPr>
          <p:cNvSpPr>
            <a:spLocks noGrp="1"/>
          </p:cNvSpPr>
          <p:nvPr>
            <p:ph type="subTitle" idx="1"/>
          </p:nvPr>
        </p:nvSpPr>
        <p:spPr>
          <a:xfrm>
            <a:off x="1524000" y="3985100"/>
            <a:ext cx="9144000" cy="1655762"/>
          </a:xfrm>
        </p:spPr>
        <p:txBody>
          <a:bodyPr>
            <a:normAutofit/>
          </a:bodyPr>
          <a:lstStyle/>
          <a:p>
            <a:pPr marL="0" indent="0" algn="r">
              <a:buNone/>
            </a:pPr>
            <a:r>
              <a:rPr lang="ja-JP" altLang="en-US" sz="4000" dirty="0"/>
              <a:t>明治学院大学名誉教授</a:t>
            </a:r>
            <a:endParaRPr lang="en-US" altLang="ja-JP" sz="4000" dirty="0"/>
          </a:p>
          <a:p>
            <a:pPr marL="0" indent="0" algn="r">
              <a:buNone/>
            </a:pPr>
            <a:r>
              <a:rPr lang="ja-JP" altLang="en-US" sz="4000" dirty="0"/>
              <a:t>加賀山 茂</a:t>
            </a:r>
          </a:p>
        </p:txBody>
      </p:sp>
      <p:sp>
        <p:nvSpPr>
          <p:cNvPr id="2" name="日付プレースホルダー 1">
            <a:extLst>
              <a:ext uri="{FF2B5EF4-FFF2-40B4-BE49-F238E27FC236}">
                <a16:creationId xmlns:a16="http://schemas.microsoft.com/office/drawing/2014/main" id="{FEC2C435-72CA-4D20-9D5D-DBBCB01B260A}"/>
              </a:ext>
            </a:extLst>
          </p:cNvPr>
          <p:cNvSpPr>
            <a:spLocks noGrp="1"/>
          </p:cNvSpPr>
          <p:nvPr>
            <p:ph type="dt" sz="half" idx="10"/>
          </p:nvPr>
        </p:nvSpPr>
        <p:spPr/>
        <p:txBody>
          <a:bodyPr/>
          <a:lstStyle/>
          <a:p>
            <a:fld id="{63734DB8-D4FA-4578-B167-F3B0DDB64F84}" type="datetime1">
              <a:rPr kumimoji="1" lang="ja-JP" altLang="en-US" smtClean="0"/>
              <a:t>2021/5/12</a:t>
            </a:fld>
            <a:endParaRPr kumimoji="1" lang="ja-JP" altLang="en-US"/>
          </a:p>
        </p:txBody>
      </p:sp>
      <p:sp>
        <p:nvSpPr>
          <p:cNvPr id="3" name="フッター プレースホルダー 2">
            <a:extLst>
              <a:ext uri="{FF2B5EF4-FFF2-40B4-BE49-F238E27FC236}">
                <a16:creationId xmlns:a16="http://schemas.microsoft.com/office/drawing/2014/main" id="{FF4C1970-08E8-440F-A86E-192F6FC24E54}"/>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DAEC6A1F-48D4-4988-85E5-DCD6257B580F}"/>
              </a:ext>
            </a:extLst>
          </p:cNvPr>
          <p:cNvSpPr>
            <a:spLocks noGrp="1"/>
          </p:cNvSpPr>
          <p:nvPr>
            <p:ph type="sldNum" sz="quarter" idx="12"/>
          </p:nvPr>
        </p:nvSpPr>
        <p:spPr/>
        <p:txBody>
          <a:bodyPr/>
          <a:lstStyle/>
          <a:p>
            <a:fld id="{96BDDC30-DD3F-4427-B562-2F3229407357}" type="slidenum">
              <a:rPr kumimoji="1" lang="ja-JP" altLang="en-US" smtClean="0"/>
              <a:t>1</a:t>
            </a:fld>
            <a:endParaRPr kumimoji="1" lang="ja-JP" altLang="en-US"/>
          </a:p>
        </p:txBody>
      </p:sp>
    </p:spTree>
    <p:extLst>
      <p:ext uri="{BB962C8B-B14F-4D97-AF65-F5344CB8AC3E}">
        <p14:creationId xmlns:p14="http://schemas.microsoft.com/office/powerpoint/2010/main" val="2075215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契約からの平等な離脱戦略（</a:t>
            </a:r>
            <a:r>
              <a:rPr kumimoji="1" lang="en-US" altLang="ja-JP" dirty="0"/>
              <a:t>1/2</a:t>
            </a:r>
            <a:r>
              <a:rPr kumimoji="1" lang="ja-JP" altLang="en-US" dirty="0"/>
              <a:t>）</a:t>
            </a:r>
          </a:p>
        </p:txBody>
      </p:sp>
      <p:sp>
        <p:nvSpPr>
          <p:cNvPr id="3" name="日付プレースホルダー 2"/>
          <p:cNvSpPr>
            <a:spLocks noGrp="1"/>
          </p:cNvSpPr>
          <p:nvPr>
            <p:ph type="dt" sz="half" idx="10"/>
          </p:nvPr>
        </p:nvSpPr>
        <p:spPr/>
        <p:txBody>
          <a:bodyPr/>
          <a:lstStyle/>
          <a:p>
            <a:fld id="{A6BCFBEF-83D9-4DD4-98EE-D38AB37E7ADC}" type="datetime1">
              <a:rPr kumimoji="1" lang="ja-JP" altLang="en-US" smtClean="0"/>
              <a:t>2021/5/12</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pPr/>
              <a:t>10</a:t>
            </a:fld>
            <a:endParaRPr kumimoji="1" lang="ja-JP" altLang="en-US"/>
          </a:p>
        </p:txBody>
      </p:sp>
      <p:sp>
        <p:nvSpPr>
          <p:cNvPr id="6" name="左右矢印 5"/>
          <p:cNvSpPr/>
          <p:nvPr/>
        </p:nvSpPr>
        <p:spPr>
          <a:xfrm>
            <a:off x="3083149" y="2432328"/>
            <a:ext cx="3568352" cy="72008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t>物件甲（</a:t>
            </a:r>
            <a:r>
              <a:rPr lang="en-US" altLang="ja-JP" sz="1600" dirty="0"/>
              <a:t>3,000</a:t>
            </a:r>
            <a:r>
              <a:rPr lang="ja-JP" altLang="en-US" sz="1600" dirty="0"/>
              <a:t>万円）の売買契約</a:t>
            </a:r>
          </a:p>
        </p:txBody>
      </p:sp>
      <p:sp>
        <p:nvSpPr>
          <p:cNvPr id="7" name="下カーブ矢印 6"/>
          <p:cNvSpPr/>
          <p:nvPr/>
        </p:nvSpPr>
        <p:spPr>
          <a:xfrm flipH="1">
            <a:off x="2122257" y="1700808"/>
            <a:ext cx="5194067" cy="731520"/>
          </a:xfrm>
          <a:prstGeom prst="curved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ja-JP" altLang="en-US" dirty="0">
                <a:solidFill>
                  <a:schemeClr val="tx1"/>
                </a:solidFill>
              </a:rPr>
              <a:t>手付</a:t>
            </a:r>
            <a:r>
              <a:rPr lang="en-US" altLang="ja-JP" dirty="0">
                <a:solidFill>
                  <a:schemeClr val="tx1"/>
                </a:solidFill>
              </a:rPr>
              <a:t>300</a:t>
            </a:r>
            <a:r>
              <a:rPr lang="ja-JP" altLang="en-US" dirty="0">
                <a:solidFill>
                  <a:schemeClr val="tx1"/>
                </a:solidFill>
              </a:rPr>
              <a:t>万円交付</a:t>
            </a:r>
          </a:p>
        </p:txBody>
      </p:sp>
      <p:sp>
        <p:nvSpPr>
          <p:cNvPr id="8" name="平行四辺形 7"/>
          <p:cNvSpPr/>
          <p:nvPr/>
        </p:nvSpPr>
        <p:spPr>
          <a:xfrm>
            <a:off x="1411667" y="3224416"/>
            <a:ext cx="1688232" cy="648072"/>
          </a:xfrm>
          <a:prstGeom prst="parallelogram">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dirty="0"/>
              <a:t>甲</a:t>
            </a:r>
            <a:endParaRPr lang="en-US" altLang="ja-JP" dirty="0"/>
          </a:p>
          <a:p>
            <a:pPr algn="ctr"/>
            <a:r>
              <a:rPr lang="en-US" altLang="ja-JP" dirty="0"/>
              <a:t>3,000</a:t>
            </a:r>
            <a:r>
              <a:rPr lang="ja-JP" altLang="en-US" dirty="0"/>
              <a:t>万円</a:t>
            </a:r>
          </a:p>
        </p:txBody>
      </p:sp>
      <p:sp>
        <p:nvSpPr>
          <p:cNvPr id="9" name="平行四辺形 8"/>
          <p:cNvSpPr/>
          <p:nvPr/>
        </p:nvSpPr>
        <p:spPr>
          <a:xfrm>
            <a:off x="1411667" y="5168632"/>
            <a:ext cx="1688232" cy="648072"/>
          </a:xfrm>
          <a:prstGeom prst="parallelogram">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ja-JP" altLang="en-US" dirty="0"/>
              <a:t>乙</a:t>
            </a:r>
            <a:endParaRPr lang="en-US" altLang="ja-JP" dirty="0"/>
          </a:p>
          <a:p>
            <a:pPr algn="ctr"/>
            <a:r>
              <a:rPr lang="en-US" altLang="ja-JP" dirty="0"/>
              <a:t>2,000</a:t>
            </a:r>
            <a:r>
              <a:rPr lang="ja-JP" altLang="en-US" dirty="0"/>
              <a:t>万円</a:t>
            </a:r>
          </a:p>
        </p:txBody>
      </p:sp>
      <p:sp>
        <p:nvSpPr>
          <p:cNvPr id="10" name="下カーブ矢印 9"/>
          <p:cNvSpPr/>
          <p:nvPr/>
        </p:nvSpPr>
        <p:spPr>
          <a:xfrm flipH="1">
            <a:off x="2131748" y="1700808"/>
            <a:ext cx="5194067" cy="731520"/>
          </a:xfrm>
          <a:prstGeom prst="curvedDownArrow">
            <a:avLst/>
          </a:prstGeom>
          <a:ln w="28575">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solidFill>
                  <a:schemeClr val="tx1"/>
                </a:solidFill>
              </a:rPr>
              <a:t>手付</a:t>
            </a:r>
            <a:r>
              <a:rPr lang="en-US" altLang="ja-JP" dirty="0">
                <a:solidFill>
                  <a:schemeClr val="tx1"/>
                </a:solidFill>
              </a:rPr>
              <a:t>300</a:t>
            </a:r>
            <a:r>
              <a:rPr lang="ja-JP" altLang="en-US" dirty="0">
                <a:solidFill>
                  <a:schemeClr val="tx1"/>
                </a:solidFill>
              </a:rPr>
              <a:t>万円放棄</a:t>
            </a:r>
          </a:p>
        </p:txBody>
      </p:sp>
      <p:sp>
        <p:nvSpPr>
          <p:cNvPr id="11" name="上カーブ矢印 10"/>
          <p:cNvSpPr/>
          <p:nvPr/>
        </p:nvSpPr>
        <p:spPr>
          <a:xfrm rot="20384953" flipH="1">
            <a:off x="2878372" y="3946911"/>
            <a:ext cx="5133980" cy="1009138"/>
          </a:xfrm>
          <a:prstGeom prst="curvedUp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ja-JP" altLang="en-US" dirty="0">
                <a:solidFill>
                  <a:schemeClr val="tx1"/>
                </a:solidFill>
              </a:rPr>
              <a:t>手付</a:t>
            </a:r>
            <a:r>
              <a:rPr lang="en-US" altLang="ja-JP" dirty="0">
                <a:solidFill>
                  <a:schemeClr val="tx1"/>
                </a:solidFill>
              </a:rPr>
              <a:t>200</a:t>
            </a:r>
            <a:r>
              <a:rPr lang="ja-JP" altLang="en-US" dirty="0">
                <a:solidFill>
                  <a:schemeClr val="tx1"/>
                </a:solidFill>
              </a:rPr>
              <a:t>万円交付</a:t>
            </a:r>
          </a:p>
        </p:txBody>
      </p:sp>
      <p:sp>
        <p:nvSpPr>
          <p:cNvPr id="12" name="左右矢印 11"/>
          <p:cNvSpPr/>
          <p:nvPr/>
        </p:nvSpPr>
        <p:spPr>
          <a:xfrm>
            <a:off x="3084909" y="2432328"/>
            <a:ext cx="3568352" cy="720080"/>
          </a:xfrm>
          <a:prstGeom prst="leftRightArrow">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dirty="0"/>
              <a:t>物件甲（</a:t>
            </a:r>
            <a:r>
              <a:rPr lang="en-US" altLang="ja-JP" sz="1600" dirty="0"/>
              <a:t>3,000</a:t>
            </a:r>
            <a:r>
              <a:rPr lang="ja-JP" altLang="en-US" sz="1600" dirty="0"/>
              <a:t>万円）の無理由解除</a:t>
            </a:r>
          </a:p>
        </p:txBody>
      </p:sp>
      <p:sp>
        <p:nvSpPr>
          <p:cNvPr id="13" name="左右矢印 12"/>
          <p:cNvSpPr/>
          <p:nvPr/>
        </p:nvSpPr>
        <p:spPr>
          <a:xfrm rot="20369946">
            <a:off x="2953023" y="3573985"/>
            <a:ext cx="4591786" cy="7091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物件乙（</a:t>
            </a:r>
            <a:r>
              <a:rPr lang="en-US" altLang="ja-JP" dirty="0"/>
              <a:t>2,000</a:t>
            </a:r>
            <a:r>
              <a:rPr lang="ja-JP" altLang="en-US" dirty="0"/>
              <a:t>万円）の売買契約</a:t>
            </a:r>
          </a:p>
        </p:txBody>
      </p:sp>
      <p:sp>
        <p:nvSpPr>
          <p:cNvPr id="14" name="角丸四角形 13"/>
          <p:cNvSpPr/>
          <p:nvPr/>
        </p:nvSpPr>
        <p:spPr>
          <a:xfrm>
            <a:off x="6668251" y="2432328"/>
            <a:ext cx="144016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買主</a:t>
            </a:r>
            <a:r>
              <a:rPr lang="en-US" altLang="ja-JP" dirty="0"/>
              <a:t>B</a:t>
            </a:r>
            <a:endParaRPr lang="ja-JP" altLang="en-US" dirty="0"/>
          </a:p>
        </p:txBody>
      </p:sp>
      <p:sp>
        <p:nvSpPr>
          <p:cNvPr id="15" name="角丸四角形 14"/>
          <p:cNvSpPr/>
          <p:nvPr/>
        </p:nvSpPr>
        <p:spPr>
          <a:xfrm>
            <a:off x="1627691" y="2432328"/>
            <a:ext cx="1440160" cy="72008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dirty="0"/>
              <a:t>売主</a:t>
            </a:r>
            <a:r>
              <a:rPr lang="en-US" altLang="ja-JP" dirty="0"/>
              <a:t>A</a:t>
            </a:r>
            <a:endParaRPr lang="ja-JP" altLang="en-US" dirty="0"/>
          </a:p>
        </p:txBody>
      </p:sp>
      <p:sp>
        <p:nvSpPr>
          <p:cNvPr id="16" name="角丸四角形 15"/>
          <p:cNvSpPr/>
          <p:nvPr/>
        </p:nvSpPr>
        <p:spPr>
          <a:xfrm>
            <a:off x="1627691" y="4376544"/>
            <a:ext cx="1440160" cy="72008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dirty="0"/>
              <a:t>売主</a:t>
            </a:r>
            <a:r>
              <a:rPr lang="en-US" altLang="ja-JP" dirty="0"/>
              <a:t>C</a:t>
            </a:r>
            <a:endParaRPr lang="ja-JP" altLang="en-US" dirty="0"/>
          </a:p>
        </p:txBody>
      </p:sp>
      <p:sp>
        <p:nvSpPr>
          <p:cNvPr id="17" name="テキスト ボックス 16"/>
          <p:cNvSpPr txBox="1"/>
          <p:nvPr/>
        </p:nvSpPr>
        <p:spPr>
          <a:xfrm>
            <a:off x="5732147" y="4808593"/>
            <a:ext cx="3096344" cy="1200329"/>
          </a:xfrm>
          <a:prstGeom prst="rect">
            <a:avLst/>
          </a:prstGeom>
          <a:noFill/>
        </p:spPr>
        <p:txBody>
          <a:bodyPr wrap="square" rtlCol="0">
            <a:spAutoFit/>
          </a:bodyPr>
          <a:lstStyle/>
          <a:p>
            <a:r>
              <a:rPr lang="ja-JP" altLang="en-US" dirty="0"/>
              <a:t>売主</a:t>
            </a:r>
            <a:r>
              <a:rPr lang="en-US" altLang="ja-JP" dirty="0"/>
              <a:t>A</a:t>
            </a:r>
            <a:r>
              <a:rPr lang="ja-JP" altLang="en-US" dirty="0"/>
              <a:t>の収入：</a:t>
            </a:r>
            <a:r>
              <a:rPr lang="en-US" altLang="ja-JP" dirty="0"/>
              <a:t>	</a:t>
            </a:r>
            <a:r>
              <a:rPr lang="ja-JP" altLang="en-US" dirty="0"/>
              <a:t>  </a:t>
            </a:r>
            <a:r>
              <a:rPr lang="en-US" altLang="ja-JP" dirty="0"/>
              <a:t>300</a:t>
            </a:r>
            <a:r>
              <a:rPr lang="ja-JP" altLang="en-US" dirty="0"/>
              <a:t>万円</a:t>
            </a:r>
            <a:endParaRPr lang="en-US" altLang="ja-JP" dirty="0"/>
          </a:p>
          <a:p>
            <a:r>
              <a:rPr lang="ja-JP" altLang="en-US" dirty="0"/>
              <a:t>売主</a:t>
            </a:r>
            <a:r>
              <a:rPr lang="en-US" altLang="ja-JP" dirty="0"/>
              <a:t>C</a:t>
            </a:r>
            <a:r>
              <a:rPr lang="ja-JP" altLang="en-US" dirty="0"/>
              <a:t>の収入：</a:t>
            </a:r>
            <a:r>
              <a:rPr lang="en-US" altLang="ja-JP" dirty="0"/>
              <a:t>	2,000</a:t>
            </a:r>
            <a:r>
              <a:rPr lang="ja-JP" altLang="en-US" dirty="0"/>
              <a:t>万円</a:t>
            </a:r>
            <a:endParaRPr lang="en-US" altLang="ja-JP" dirty="0"/>
          </a:p>
          <a:p>
            <a:r>
              <a:rPr lang="ja-JP" altLang="en-US" dirty="0"/>
              <a:t>買主</a:t>
            </a:r>
            <a:r>
              <a:rPr lang="en-US" altLang="ja-JP" dirty="0"/>
              <a:t>B</a:t>
            </a:r>
            <a:r>
              <a:rPr lang="ja-JP" altLang="en-US" dirty="0"/>
              <a:t>の費用：</a:t>
            </a:r>
            <a:r>
              <a:rPr lang="en-US" altLang="ja-JP" dirty="0"/>
              <a:t>	2,300</a:t>
            </a:r>
            <a:r>
              <a:rPr lang="ja-JP" altLang="en-US" dirty="0"/>
              <a:t>万円</a:t>
            </a:r>
            <a:endParaRPr lang="en-US" altLang="ja-JP" dirty="0"/>
          </a:p>
          <a:p>
            <a:r>
              <a:rPr lang="ja-JP" altLang="en-US" dirty="0">
                <a:solidFill>
                  <a:schemeClr val="tx1">
                    <a:lumMod val="50000"/>
                    <a:lumOff val="50000"/>
                  </a:schemeClr>
                </a:solidFill>
              </a:rPr>
              <a:t>本来の</a:t>
            </a:r>
            <a:r>
              <a:rPr lang="en-US" altLang="ja-JP" dirty="0">
                <a:solidFill>
                  <a:schemeClr val="tx1">
                    <a:lumMod val="50000"/>
                    <a:lumOff val="50000"/>
                  </a:schemeClr>
                </a:solidFill>
              </a:rPr>
              <a:t>B</a:t>
            </a:r>
            <a:r>
              <a:rPr lang="ja-JP" altLang="en-US" dirty="0">
                <a:solidFill>
                  <a:schemeClr val="tx1">
                    <a:lumMod val="50000"/>
                    <a:lumOff val="50000"/>
                  </a:schemeClr>
                </a:solidFill>
              </a:rPr>
              <a:t>の費用：</a:t>
            </a:r>
            <a:r>
              <a:rPr lang="en-US" altLang="ja-JP" dirty="0">
                <a:solidFill>
                  <a:schemeClr val="tx1">
                    <a:lumMod val="50000"/>
                    <a:lumOff val="50000"/>
                  </a:schemeClr>
                </a:solidFill>
              </a:rPr>
              <a:t>	3,000</a:t>
            </a:r>
            <a:r>
              <a:rPr lang="ja-JP" altLang="en-US" dirty="0">
                <a:solidFill>
                  <a:schemeClr val="tx1">
                    <a:lumMod val="50000"/>
                    <a:lumOff val="50000"/>
                  </a:schemeClr>
                </a:solidFill>
              </a:rPr>
              <a:t>万円</a:t>
            </a:r>
          </a:p>
        </p:txBody>
      </p:sp>
      <p:sp>
        <p:nvSpPr>
          <p:cNvPr id="18" name="スマイル 17"/>
          <p:cNvSpPr/>
          <p:nvPr/>
        </p:nvSpPr>
        <p:spPr>
          <a:xfrm>
            <a:off x="1026475" y="2576346"/>
            <a:ext cx="457200" cy="432047"/>
          </a:xfrm>
          <a:prstGeom prst="smileyFac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a:p>
        </p:txBody>
      </p:sp>
      <p:sp>
        <p:nvSpPr>
          <p:cNvPr id="19" name="スマイル 18"/>
          <p:cNvSpPr/>
          <p:nvPr/>
        </p:nvSpPr>
        <p:spPr>
          <a:xfrm>
            <a:off x="1051627" y="4520561"/>
            <a:ext cx="457200" cy="432047"/>
          </a:xfrm>
          <a:prstGeom prst="smileyFac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a:p>
        </p:txBody>
      </p:sp>
      <p:sp>
        <p:nvSpPr>
          <p:cNvPr id="20" name="スマイル 19"/>
          <p:cNvSpPr/>
          <p:nvPr/>
        </p:nvSpPr>
        <p:spPr>
          <a:xfrm>
            <a:off x="1051627" y="2576346"/>
            <a:ext cx="457200" cy="432047"/>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スマイル 20"/>
          <p:cNvSpPr/>
          <p:nvPr/>
        </p:nvSpPr>
        <p:spPr>
          <a:xfrm>
            <a:off x="8227275" y="2576345"/>
            <a:ext cx="457200" cy="432047"/>
          </a:xfrm>
          <a:prstGeom prst="smileyFac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a:p>
        </p:txBody>
      </p:sp>
    </p:spTree>
    <p:extLst>
      <p:ext uri="{BB962C8B-B14F-4D97-AF65-F5344CB8AC3E}">
        <p14:creationId xmlns:p14="http://schemas.microsoft.com/office/powerpoint/2010/main" val="835640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1000"/>
                                        <p:tgtEl>
                                          <p:spTgt spid="8"/>
                                        </p:tgtEl>
                                      </p:cBhvr>
                                    </p:animEffect>
                                  </p:childTnLst>
                                </p:cTn>
                              </p:par>
                            </p:childTnLst>
                          </p:cTn>
                        </p:par>
                        <p:par>
                          <p:cTn id="11" fill="hold">
                            <p:stCondLst>
                              <p:cond delay="1000"/>
                            </p:stCondLst>
                            <p:childTnLst>
                              <p:par>
                                <p:cTn id="12" presetID="22" presetClass="entr" presetSubtype="8" fill="hold" grpId="0" nodeType="afterEffect">
                                  <p:stCondLst>
                                    <p:cond delay="250"/>
                                  </p:stCondLst>
                                  <p:childTnLst>
                                    <p:set>
                                      <p:cBhvr>
                                        <p:cTn id="13" dur="1" fill="hold">
                                          <p:stCondLst>
                                            <p:cond delay="0"/>
                                          </p:stCondLst>
                                        </p:cTn>
                                        <p:tgtEl>
                                          <p:spTgt spid="14"/>
                                        </p:tgtEl>
                                        <p:attrNameLst>
                                          <p:attrName>style.visibility</p:attrName>
                                        </p:attrNameLst>
                                      </p:cBhvr>
                                      <p:to>
                                        <p:strVal val="visible"/>
                                      </p:to>
                                    </p:set>
                                    <p:animEffect transition="in" filter="wipe(left)">
                                      <p:cBhvr>
                                        <p:cTn id="14" dur="10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right)">
                                      <p:cBhvr>
                                        <p:cTn id="19" dur="1000"/>
                                        <p:tgtEl>
                                          <p:spTgt spid="7"/>
                                        </p:tgtEl>
                                      </p:cBhvr>
                                    </p:animEffect>
                                  </p:childTnLst>
                                </p:cTn>
                              </p:par>
                            </p:childTnLst>
                          </p:cTn>
                        </p:par>
                        <p:par>
                          <p:cTn id="20" fill="hold">
                            <p:stCondLst>
                              <p:cond delay="1000"/>
                            </p:stCondLst>
                            <p:childTnLst>
                              <p:par>
                                <p:cTn id="21" presetID="16" presetClass="entr" presetSubtype="37" fill="hold" grpId="0" nodeType="afterEffect">
                                  <p:stCondLst>
                                    <p:cond delay="500"/>
                                  </p:stCondLst>
                                  <p:childTnLst>
                                    <p:set>
                                      <p:cBhvr>
                                        <p:cTn id="22" dur="1" fill="hold">
                                          <p:stCondLst>
                                            <p:cond delay="0"/>
                                          </p:stCondLst>
                                        </p:cTn>
                                        <p:tgtEl>
                                          <p:spTgt spid="6"/>
                                        </p:tgtEl>
                                        <p:attrNameLst>
                                          <p:attrName>style.visibility</p:attrName>
                                        </p:attrNameLst>
                                      </p:cBhvr>
                                      <p:to>
                                        <p:strVal val="visible"/>
                                      </p:to>
                                    </p:set>
                                    <p:animEffect transition="in" filter="barn(outVertical)">
                                      <p:cBhvr>
                                        <p:cTn id="23" dur="1000"/>
                                        <p:tgtEl>
                                          <p:spTgt spid="6"/>
                                        </p:tgtEl>
                                      </p:cBhvr>
                                    </p:animEffect>
                                  </p:childTnLst>
                                </p:cTn>
                              </p:par>
                            </p:childTnLst>
                          </p:cTn>
                        </p:par>
                        <p:par>
                          <p:cTn id="24" fill="hold">
                            <p:stCondLst>
                              <p:cond delay="2500"/>
                            </p:stCondLst>
                            <p:childTnLst>
                              <p:par>
                                <p:cTn id="25" presetID="42" presetClass="path" presetSubtype="0" accel="50000" decel="50000" fill="hold" grpId="1" nodeType="afterEffect">
                                  <p:stCondLst>
                                    <p:cond delay="500"/>
                                  </p:stCondLst>
                                  <p:childTnLst>
                                    <p:animMotion origin="layout" path="M 3.95833E-6 -1.11111E-6 L 0.67955 0.00533 " pathEditMode="relative" rAng="0" ptsTypes="AA">
                                      <p:cBhvr>
                                        <p:cTn id="26" dur="2000" fill="hold"/>
                                        <p:tgtEl>
                                          <p:spTgt spid="8"/>
                                        </p:tgtEl>
                                        <p:attrNameLst>
                                          <p:attrName>ppt_x</p:attrName>
                                          <p:attrName>ppt_y</p:attrName>
                                        </p:attrNameLst>
                                      </p:cBhvr>
                                      <p:rCtr x="33971" y="255"/>
                                    </p:animMotion>
                                  </p:childTnLst>
                                </p:cTn>
                              </p:par>
                            </p:childTnLst>
                          </p:cTn>
                        </p:par>
                        <p:par>
                          <p:cTn id="27" fill="hold">
                            <p:stCondLst>
                              <p:cond delay="5000"/>
                            </p:stCondLst>
                            <p:childTnLst>
                              <p:par>
                                <p:cTn id="28" presetID="22" presetClass="entr" presetSubtype="8" fill="hold" grpId="0" nodeType="afterEffect">
                                  <p:stCondLst>
                                    <p:cond delay="100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1000"/>
                                        <p:tgtEl>
                                          <p:spTgt spid="16"/>
                                        </p:tgtEl>
                                      </p:cBhvr>
                                    </p:animEffect>
                                  </p:childTnLst>
                                </p:cTn>
                              </p:par>
                              <p:par>
                                <p:cTn id="31" presetID="22" presetClass="entr" presetSubtype="8" fill="hold" grpId="0" nodeType="withEffect">
                                  <p:stCondLst>
                                    <p:cond delay="1000"/>
                                  </p:stCondLst>
                                  <p:childTnLst>
                                    <p:set>
                                      <p:cBhvr>
                                        <p:cTn id="32" dur="1" fill="hold">
                                          <p:stCondLst>
                                            <p:cond delay="0"/>
                                          </p:stCondLst>
                                        </p:cTn>
                                        <p:tgtEl>
                                          <p:spTgt spid="9"/>
                                        </p:tgtEl>
                                        <p:attrNameLst>
                                          <p:attrName>style.visibility</p:attrName>
                                        </p:attrNameLst>
                                      </p:cBhvr>
                                      <p:to>
                                        <p:strVal val="visible"/>
                                      </p:to>
                                    </p:set>
                                    <p:animEffect transition="in" filter="wipe(left)">
                                      <p:cBhvr>
                                        <p:cTn id="33" dur="1000"/>
                                        <p:tgtEl>
                                          <p:spTgt spid="9"/>
                                        </p:tgtEl>
                                      </p:cBhvr>
                                    </p:animEffect>
                                  </p:childTnLst>
                                </p:cTn>
                              </p:par>
                            </p:childTnLst>
                          </p:cTn>
                        </p:par>
                        <p:par>
                          <p:cTn id="34" fill="hold">
                            <p:stCondLst>
                              <p:cond delay="7000"/>
                            </p:stCondLst>
                            <p:childTnLst>
                              <p:par>
                                <p:cTn id="35" presetID="27" presetClass="emph" presetSubtype="0" fill="remove" grpId="2" nodeType="afterEffect">
                                  <p:stCondLst>
                                    <p:cond delay="250"/>
                                  </p:stCondLst>
                                  <p:childTnLst>
                                    <p:animClr clrSpc="rgb" dir="cw">
                                      <p:cBhvr override="childStyle">
                                        <p:cTn id="36" dur="250" autoRev="1" fill="remove"/>
                                        <p:tgtEl>
                                          <p:spTgt spid="9"/>
                                        </p:tgtEl>
                                        <p:attrNameLst>
                                          <p:attrName>style.color</p:attrName>
                                        </p:attrNameLst>
                                      </p:cBhvr>
                                      <p:to>
                                        <a:schemeClr val="bg1"/>
                                      </p:to>
                                    </p:animClr>
                                    <p:animClr clrSpc="rgb" dir="cw">
                                      <p:cBhvr>
                                        <p:cTn id="37" dur="250" autoRev="1" fill="remove"/>
                                        <p:tgtEl>
                                          <p:spTgt spid="9"/>
                                        </p:tgtEl>
                                        <p:attrNameLst>
                                          <p:attrName>fillcolor</p:attrName>
                                        </p:attrNameLst>
                                      </p:cBhvr>
                                      <p:to>
                                        <a:schemeClr val="bg1"/>
                                      </p:to>
                                    </p:animClr>
                                    <p:set>
                                      <p:cBhvr>
                                        <p:cTn id="38" dur="250" autoRev="1" fill="remove"/>
                                        <p:tgtEl>
                                          <p:spTgt spid="9"/>
                                        </p:tgtEl>
                                        <p:attrNameLst>
                                          <p:attrName>fill.type</p:attrName>
                                        </p:attrNameLst>
                                      </p:cBhvr>
                                      <p:to>
                                        <p:strVal val="solid"/>
                                      </p:to>
                                    </p:set>
                                    <p:set>
                                      <p:cBhvr>
                                        <p:cTn id="39" dur="250" autoRev="1" fill="remove"/>
                                        <p:tgtEl>
                                          <p:spTgt spid="9"/>
                                        </p:tgtEl>
                                        <p:attrNameLst>
                                          <p:attrName>fill.on</p:attrName>
                                        </p:attrNameLst>
                                      </p:cBhvr>
                                      <p:to>
                                        <p:strVal val="true"/>
                                      </p:to>
                                    </p:set>
                                  </p:childTnLst>
                                </p:cTn>
                              </p:par>
                            </p:childTnLst>
                          </p:cTn>
                        </p:par>
                        <p:par>
                          <p:cTn id="40" fill="hold">
                            <p:stCondLst>
                              <p:cond delay="7750"/>
                            </p:stCondLst>
                            <p:childTnLst>
                              <p:par>
                                <p:cTn id="41" presetID="27" presetClass="emph" presetSubtype="0" fill="remove" grpId="3" nodeType="afterEffect">
                                  <p:stCondLst>
                                    <p:cond delay="250"/>
                                  </p:stCondLst>
                                  <p:childTnLst>
                                    <p:animClr clrSpc="rgb" dir="cw">
                                      <p:cBhvr override="childStyle">
                                        <p:cTn id="42" dur="250" autoRev="1" fill="remove"/>
                                        <p:tgtEl>
                                          <p:spTgt spid="9"/>
                                        </p:tgtEl>
                                        <p:attrNameLst>
                                          <p:attrName>style.color</p:attrName>
                                        </p:attrNameLst>
                                      </p:cBhvr>
                                      <p:to>
                                        <a:schemeClr val="bg1"/>
                                      </p:to>
                                    </p:animClr>
                                    <p:animClr clrSpc="rgb" dir="cw">
                                      <p:cBhvr>
                                        <p:cTn id="43" dur="250" autoRev="1" fill="remove"/>
                                        <p:tgtEl>
                                          <p:spTgt spid="9"/>
                                        </p:tgtEl>
                                        <p:attrNameLst>
                                          <p:attrName>fillcolor</p:attrName>
                                        </p:attrNameLst>
                                      </p:cBhvr>
                                      <p:to>
                                        <a:schemeClr val="bg1"/>
                                      </p:to>
                                    </p:animClr>
                                    <p:set>
                                      <p:cBhvr>
                                        <p:cTn id="44" dur="250" autoRev="1" fill="remove"/>
                                        <p:tgtEl>
                                          <p:spTgt spid="9"/>
                                        </p:tgtEl>
                                        <p:attrNameLst>
                                          <p:attrName>fill.type</p:attrName>
                                        </p:attrNameLst>
                                      </p:cBhvr>
                                      <p:to>
                                        <p:strVal val="solid"/>
                                      </p:to>
                                    </p:set>
                                    <p:set>
                                      <p:cBhvr>
                                        <p:cTn id="45" dur="250" autoRev="1" fill="remove"/>
                                        <p:tgtEl>
                                          <p:spTgt spid="9"/>
                                        </p:tgtEl>
                                        <p:attrNameLst>
                                          <p:attrName>fill.on</p:attrName>
                                        </p:attrNameLst>
                                      </p:cBhvr>
                                      <p:to>
                                        <p:strVal val="true"/>
                                      </p:to>
                                    </p:set>
                                  </p:childTnLst>
                                </p:cTn>
                              </p:par>
                              <p:par>
                                <p:cTn id="46" presetID="27" presetClass="emph" presetSubtype="0" fill="remove" grpId="1" nodeType="withEffect">
                                  <p:stCondLst>
                                    <p:cond delay="250"/>
                                  </p:stCondLst>
                                  <p:childTnLst>
                                    <p:animClr clrSpc="rgb" dir="cw">
                                      <p:cBhvr override="childStyle">
                                        <p:cTn id="47" dur="250" autoRev="1" fill="remove"/>
                                        <p:tgtEl>
                                          <p:spTgt spid="14"/>
                                        </p:tgtEl>
                                        <p:attrNameLst>
                                          <p:attrName>style.color</p:attrName>
                                        </p:attrNameLst>
                                      </p:cBhvr>
                                      <p:to>
                                        <a:schemeClr val="bg1"/>
                                      </p:to>
                                    </p:animClr>
                                    <p:animClr clrSpc="rgb" dir="cw">
                                      <p:cBhvr>
                                        <p:cTn id="48" dur="250" autoRev="1" fill="remove"/>
                                        <p:tgtEl>
                                          <p:spTgt spid="14"/>
                                        </p:tgtEl>
                                        <p:attrNameLst>
                                          <p:attrName>fillcolor</p:attrName>
                                        </p:attrNameLst>
                                      </p:cBhvr>
                                      <p:to>
                                        <a:schemeClr val="bg1"/>
                                      </p:to>
                                    </p:animClr>
                                    <p:set>
                                      <p:cBhvr>
                                        <p:cTn id="49" dur="250" autoRev="1" fill="remove"/>
                                        <p:tgtEl>
                                          <p:spTgt spid="14"/>
                                        </p:tgtEl>
                                        <p:attrNameLst>
                                          <p:attrName>fill.type</p:attrName>
                                        </p:attrNameLst>
                                      </p:cBhvr>
                                      <p:to>
                                        <p:strVal val="solid"/>
                                      </p:to>
                                    </p:set>
                                    <p:set>
                                      <p:cBhvr>
                                        <p:cTn id="50" dur="250" autoRev="1" fill="remove"/>
                                        <p:tgtEl>
                                          <p:spTgt spid="14"/>
                                        </p:tgtEl>
                                        <p:attrNameLst>
                                          <p:attrName>fill.on</p:attrName>
                                        </p:attrNameLst>
                                      </p:cBhvr>
                                      <p:to>
                                        <p:strVal val="true"/>
                                      </p:to>
                                    </p:set>
                                  </p:childTnLst>
                                </p:cTn>
                              </p:par>
                            </p:childTnLst>
                          </p:cTn>
                        </p:par>
                        <p:par>
                          <p:cTn id="51" fill="hold">
                            <p:stCondLst>
                              <p:cond delay="8500"/>
                            </p:stCondLst>
                            <p:childTnLst>
                              <p:par>
                                <p:cTn id="52" presetID="27" presetClass="emph" presetSubtype="0" fill="remove" grpId="2" nodeType="afterEffect">
                                  <p:stCondLst>
                                    <p:cond delay="250"/>
                                  </p:stCondLst>
                                  <p:childTnLst>
                                    <p:animClr clrSpc="rgb" dir="cw">
                                      <p:cBhvr override="childStyle">
                                        <p:cTn id="53" dur="250" autoRev="1" fill="remove"/>
                                        <p:tgtEl>
                                          <p:spTgt spid="14"/>
                                        </p:tgtEl>
                                        <p:attrNameLst>
                                          <p:attrName>style.color</p:attrName>
                                        </p:attrNameLst>
                                      </p:cBhvr>
                                      <p:to>
                                        <a:schemeClr val="bg1"/>
                                      </p:to>
                                    </p:animClr>
                                    <p:animClr clrSpc="rgb" dir="cw">
                                      <p:cBhvr>
                                        <p:cTn id="54" dur="250" autoRev="1" fill="remove"/>
                                        <p:tgtEl>
                                          <p:spTgt spid="14"/>
                                        </p:tgtEl>
                                        <p:attrNameLst>
                                          <p:attrName>fillcolor</p:attrName>
                                        </p:attrNameLst>
                                      </p:cBhvr>
                                      <p:to>
                                        <a:schemeClr val="bg1"/>
                                      </p:to>
                                    </p:animClr>
                                    <p:set>
                                      <p:cBhvr>
                                        <p:cTn id="55" dur="250" autoRev="1" fill="remove"/>
                                        <p:tgtEl>
                                          <p:spTgt spid="14"/>
                                        </p:tgtEl>
                                        <p:attrNameLst>
                                          <p:attrName>fill.type</p:attrName>
                                        </p:attrNameLst>
                                      </p:cBhvr>
                                      <p:to>
                                        <p:strVal val="solid"/>
                                      </p:to>
                                    </p:set>
                                    <p:set>
                                      <p:cBhvr>
                                        <p:cTn id="56" dur="250" autoRev="1" fill="remove"/>
                                        <p:tgtEl>
                                          <p:spTgt spid="14"/>
                                        </p:tgtEl>
                                        <p:attrNameLst>
                                          <p:attrName>fill.on</p:attrName>
                                        </p:attrNameLst>
                                      </p:cBhvr>
                                      <p:to>
                                        <p:strVal val="true"/>
                                      </p:to>
                                    </p:set>
                                  </p:childTnLst>
                                </p:cTn>
                              </p:par>
                            </p:childTnLst>
                          </p:cTn>
                        </p:par>
                      </p:childTnLst>
                    </p:cTn>
                  </p:par>
                  <p:par>
                    <p:cTn id="57" fill="hold">
                      <p:stCondLst>
                        <p:cond delay="indefinite"/>
                      </p:stCondLst>
                      <p:childTnLst>
                        <p:par>
                          <p:cTn id="58" fill="hold">
                            <p:stCondLst>
                              <p:cond delay="0"/>
                            </p:stCondLst>
                            <p:childTnLst>
                              <p:par>
                                <p:cTn id="59" presetID="22" presetClass="exit" presetSubtype="8" fill="hold" grpId="1" nodeType="clickEffect">
                                  <p:stCondLst>
                                    <p:cond delay="0"/>
                                  </p:stCondLst>
                                  <p:childTnLst>
                                    <p:animEffect transition="out" filter="wipe(left)">
                                      <p:cBhvr>
                                        <p:cTn id="60" dur="1000"/>
                                        <p:tgtEl>
                                          <p:spTgt spid="7"/>
                                        </p:tgtEl>
                                      </p:cBhvr>
                                    </p:animEffect>
                                    <p:set>
                                      <p:cBhvr>
                                        <p:cTn id="61" dur="1" fill="hold">
                                          <p:stCondLst>
                                            <p:cond delay="999"/>
                                          </p:stCondLst>
                                        </p:cTn>
                                        <p:tgtEl>
                                          <p:spTgt spid="7"/>
                                        </p:tgtEl>
                                        <p:attrNameLst>
                                          <p:attrName>style.visibility</p:attrName>
                                        </p:attrNameLst>
                                      </p:cBhvr>
                                      <p:to>
                                        <p:strVal val="hidden"/>
                                      </p:to>
                                    </p:set>
                                  </p:childTnLst>
                                </p:cTn>
                              </p:par>
                              <p:par>
                                <p:cTn id="62" presetID="10" presetClass="entr" presetSubtype="0" fill="hold" grpId="0" nodeType="withEffect">
                                  <p:stCondLst>
                                    <p:cond delay="250"/>
                                  </p:stCondLst>
                                  <p:childTnLst>
                                    <p:set>
                                      <p:cBhvr>
                                        <p:cTn id="63" dur="1" fill="hold">
                                          <p:stCondLst>
                                            <p:cond delay="0"/>
                                          </p:stCondLst>
                                        </p:cTn>
                                        <p:tgtEl>
                                          <p:spTgt spid="10"/>
                                        </p:tgtEl>
                                        <p:attrNameLst>
                                          <p:attrName>style.visibility</p:attrName>
                                        </p:attrNameLst>
                                      </p:cBhvr>
                                      <p:to>
                                        <p:strVal val="visible"/>
                                      </p:to>
                                    </p:set>
                                    <p:animEffect transition="in" filter="fade">
                                      <p:cBhvr>
                                        <p:cTn id="64" dur="750"/>
                                        <p:tgtEl>
                                          <p:spTgt spid="10"/>
                                        </p:tgtEl>
                                      </p:cBhvr>
                                    </p:animEffect>
                                  </p:childTnLst>
                                </p:cTn>
                              </p:par>
                            </p:childTnLst>
                          </p:cTn>
                        </p:par>
                        <p:par>
                          <p:cTn id="65" fill="hold">
                            <p:stCondLst>
                              <p:cond delay="1000"/>
                            </p:stCondLst>
                            <p:childTnLst>
                              <p:par>
                                <p:cTn id="66" presetID="10" presetClass="exit" presetSubtype="0" fill="hold" grpId="1" nodeType="afterEffect">
                                  <p:stCondLst>
                                    <p:cond delay="250"/>
                                  </p:stCondLst>
                                  <p:childTnLst>
                                    <p:animEffect transition="out" filter="fade">
                                      <p:cBhvr>
                                        <p:cTn id="67" dur="500"/>
                                        <p:tgtEl>
                                          <p:spTgt spid="6"/>
                                        </p:tgtEl>
                                      </p:cBhvr>
                                    </p:animEffect>
                                    <p:set>
                                      <p:cBhvr>
                                        <p:cTn id="68" dur="1" fill="hold">
                                          <p:stCondLst>
                                            <p:cond delay="499"/>
                                          </p:stCondLst>
                                        </p:cTn>
                                        <p:tgtEl>
                                          <p:spTgt spid="6"/>
                                        </p:tgtEl>
                                        <p:attrNameLst>
                                          <p:attrName>style.visibility</p:attrName>
                                        </p:attrNameLst>
                                      </p:cBhvr>
                                      <p:to>
                                        <p:strVal val="hidden"/>
                                      </p:to>
                                    </p:set>
                                  </p:childTnLst>
                                </p:cTn>
                              </p:par>
                              <p:par>
                                <p:cTn id="69" presetID="22" presetClass="entr" presetSubtype="2" fill="hold" grpId="0" nodeType="withEffect">
                                  <p:stCondLst>
                                    <p:cond delay="250"/>
                                  </p:stCondLst>
                                  <p:childTnLst>
                                    <p:set>
                                      <p:cBhvr>
                                        <p:cTn id="70" dur="1" fill="hold">
                                          <p:stCondLst>
                                            <p:cond delay="0"/>
                                          </p:stCondLst>
                                        </p:cTn>
                                        <p:tgtEl>
                                          <p:spTgt spid="12"/>
                                        </p:tgtEl>
                                        <p:attrNameLst>
                                          <p:attrName>style.visibility</p:attrName>
                                        </p:attrNameLst>
                                      </p:cBhvr>
                                      <p:to>
                                        <p:strVal val="visible"/>
                                      </p:to>
                                    </p:set>
                                    <p:animEffect transition="in" filter="wipe(right)">
                                      <p:cBhvr>
                                        <p:cTn id="71" dur="1000"/>
                                        <p:tgtEl>
                                          <p:spTgt spid="12"/>
                                        </p:tgtEl>
                                      </p:cBhvr>
                                    </p:animEffect>
                                  </p:childTnLst>
                                </p:cTn>
                              </p:par>
                            </p:childTnLst>
                          </p:cTn>
                        </p:par>
                        <p:par>
                          <p:cTn id="72" fill="hold">
                            <p:stCondLst>
                              <p:cond delay="2250"/>
                            </p:stCondLst>
                            <p:childTnLst>
                              <p:par>
                                <p:cTn id="73" presetID="42" presetClass="path" presetSubtype="0" accel="50000" decel="50000" fill="hold" grpId="2" nodeType="afterEffect">
                                  <p:stCondLst>
                                    <p:cond delay="0"/>
                                  </p:stCondLst>
                                  <p:childTnLst>
                                    <p:animMotion origin="layout" path="M 0.67955 0.00533 L 0.00221 0.00533 " pathEditMode="relative" rAng="0" ptsTypes="AA">
                                      <p:cBhvr>
                                        <p:cTn id="74" dur="2000" fill="hold"/>
                                        <p:tgtEl>
                                          <p:spTgt spid="8"/>
                                        </p:tgtEl>
                                        <p:attrNameLst>
                                          <p:attrName>ppt_x</p:attrName>
                                          <p:attrName>ppt_y</p:attrName>
                                        </p:attrNameLst>
                                      </p:cBhvr>
                                      <p:rCtr x="-33867" y="0"/>
                                    </p:animMotion>
                                  </p:childTnLst>
                                </p:cTn>
                              </p:par>
                            </p:childTnLst>
                          </p:cTn>
                        </p:par>
                        <p:par>
                          <p:cTn id="75" fill="hold">
                            <p:stCondLst>
                              <p:cond delay="4250"/>
                            </p:stCondLst>
                            <p:childTnLst>
                              <p:par>
                                <p:cTn id="76" presetID="16" presetClass="entr" presetSubtype="37" fill="hold" grpId="0" nodeType="afterEffect">
                                  <p:stCondLst>
                                    <p:cond delay="250"/>
                                  </p:stCondLst>
                                  <p:childTnLst>
                                    <p:set>
                                      <p:cBhvr>
                                        <p:cTn id="77" dur="1" fill="hold">
                                          <p:stCondLst>
                                            <p:cond delay="0"/>
                                          </p:stCondLst>
                                        </p:cTn>
                                        <p:tgtEl>
                                          <p:spTgt spid="20"/>
                                        </p:tgtEl>
                                        <p:attrNameLst>
                                          <p:attrName>style.visibility</p:attrName>
                                        </p:attrNameLst>
                                      </p:cBhvr>
                                      <p:to>
                                        <p:strVal val="visible"/>
                                      </p:to>
                                    </p:set>
                                    <p:animEffect transition="in" filter="barn(outVertical)">
                                      <p:cBhvr>
                                        <p:cTn id="78" dur="500"/>
                                        <p:tgtEl>
                                          <p:spTgt spid="20"/>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2" fill="hold" grpId="0" nodeType="clickEffect">
                                  <p:stCondLst>
                                    <p:cond delay="0"/>
                                  </p:stCondLst>
                                  <p:childTnLst>
                                    <p:set>
                                      <p:cBhvr>
                                        <p:cTn id="82" dur="1" fill="hold">
                                          <p:stCondLst>
                                            <p:cond delay="0"/>
                                          </p:stCondLst>
                                        </p:cTn>
                                        <p:tgtEl>
                                          <p:spTgt spid="11"/>
                                        </p:tgtEl>
                                        <p:attrNameLst>
                                          <p:attrName>style.visibility</p:attrName>
                                        </p:attrNameLst>
                                      </p:cBhvr>
                                      <p:to>
                                        <p:strVal val="visible"/>
                                      </p:to>
                                    </p:set>
                                    <p:animEffect transition="in" filter="wipe(right)">
                                      <p:cBhvr>
                                        <p:cTn id="83" dur="1250"/>
                                        <p:tgtEl>
                                          <p:spTgt spid="11"/>
                                        </p:tgtEl>
                                      </p:cBhvr>
                                    </p:animEffect>
                                  </p:childTnLst>
                                </p:cTn>
                              </p:par>
                            </p:childTnLst>
                          </p:cTn>
                        </p:par>
                        <p:par>
                          <p:cTn id="84" fill="hold">
                            <p:stCondLst>
                              <p:cond delay="1250"/>
                            </p:stCondLst>
                            <p:childTnLst>
                              <p:par>
                                <p:cTn id="85" presetID="16" presetClass="entr" presetSubtype="37" fill="hold" grpId="0" nodeType="afterEffect">
                                  <p:stCondLst>
                                    <p:cond delay="500"/>
                                  </p:stCondLst>
                                  <p:childTnLst>
                                    <p:set>
                                      <p:cBhvr>
                                        <p:cTn id="86" dur="1" fill="hold">
                                          <p:stCondLst>
                                            <p:cond delay="0"/>
                                          </p:stCondLst>
                                        </p:cTn>
                                        <p:tgtEl>
                                          <p:spTgt spid="13"/>
                                        </p:tgtEl>
                                        <p:attrNameLst>
                                          <p:attrName>style.visibility</p:attrName>
                                        </p:attrNameLst>
                                      </p:cBhvr>
                                      <p:to>
                                        <p:strVal val="visible"/>
                                      </p:to>
                                    </p:set>
                                    <p:animEffect transition="in" filter="barn(outVertical)">
                                      <p:cBhvr>
                                        <p:cTn id="87" dur="1000"/>
                                        <p:tgtEl>
                                          <p:spTgt spid="13"/>
                                        </p:tgtEl>
                                      </p:cBhvr>
                                    </p:animEffect>
                                  </p:childTnLst>
                                </p:cTn>
                              </p:par>
                            </p:childTnLst>
                          </p:cTn>
                        </p:par>
                        <p:par>
                          <p:cTn id="88" fill="hold">
                            <p:stCondLst>
                              <p:cond delay="2750"/>
                            </p:stCondLst>
                            <p:childTnLst>
                              <p:par>
                                <p:cTn id="89" presetID="16" presetClass="entr" presetSubtype="37" fill="hold" grpId="0" nodeType="afterEffect">
                                  <p:stCondLst>
                                    <p:cond delay="250"/>
                                  </p:stCondLst>
                                  <p:childTnLst>
                                    <p:set>
                                      <p:cBhvr>
                                        <p:cTn id="90" dur="1" fill="hold">
                                          <p:stCondLst>
                                            <p:cond delay="0"/>
                                          </p:stCondLst>
                                        </p:cTn>
                                        <p:tgtEl>
                                          <p:spTgt spid="19"/>
                                        </p:tgtEl>
                                        <p:attrNameLst>
                                          <p:attrName>style.visibility</p:attrName>
                                        </p:attrNameLst>
                                      </p:cBhvr>
                                      <p:to>
                                        <p:strVal val="visible"/>
                                      </p:to>
                                    </p:set>
                                    <p:animEffect transition="in" filter="barn(outVertical)">
                                      <p:cBhvr>
                                        <p:cTn id="91" dur="500"/>
                                        <p:tgtEl>
                                          <p:spTgt spid="19"/>
                                        </p:tgtEl>
                                      </p:cBhvr>
                                    </p:animEffect>
                                  </p:childTnLst>
                                </p:cTn>
                              </p:par>
                            </p:childTnLst>
                          </p:cTn>
                        </p:par>
                        <p:par>
                          <p:cTn id="92" fill="hold">
                            <p:stCondLst>
                              <p:cond delay="3500"/>
                            </p:stCondLst>
                            <p:childTnLst>
                              <p:par>
                                <p:cTn id="93" presetID="42" presetClass="path" presetSubtype="0" accel="50000" decel="50000" fill="hold" grpId="1" nodeType="afterEffect">
                                  <p:stCondLst>
                                    <p:cond delay="500"/>
                                  </p:stCondLst>
                                  <p:childTnLst>
                                    <p:animMotion origin="layout" path="M 0.01575 -0.02107 L 0.67955 -0.27801 " pathEditMode="relative" rAng="0" ptsTypes="AA">
                                      <p:cBhvr>
                                        <p:cTn id="94" dur="2000" fill="hold"/>
                                        <p:tgtEl>
                                          <p:spTgt spid="9"/>
                                        </p:tgtEl>
                                        <p:attrNameLst>
                                          <p:attrName>ppt_x</p:attrName>
                                          <p:attrName>ppt_y</p:attrName>
                                        </p:attrNameLst>
                                      </p:cBhvr>
                                      <p:rCtr x="33190" y="-12847"/>
                                    </p:animMotion>
                                  </p:childTnLst>
                                </p:cTn>
                              </p:par>
                            </p:childTnLst>
                          </p:cTn>
                        </p:par>
                        <p:par>
                          <p:cTn id="95" fill="hold">
                            <p:stCondLst>
                              <p:cond delay="6000"/>
                            </p:stCondLst>
                            <p:childTnLst>
                              <p:par>
                                <p:cTn id="96" presetID="16" presetClass="entr" presetSubtype="37" fill="hold" grpId="0" nodeType="afterEffect">
                                  <p:stCondLst>
                                    <p:cond delay="250"/>
                                  </p:stCondLst>
                                  <p:childTnLst>
                                    <p:set>
                                      <p:cBhvr>
                                        <p:cTn id="97" dur="1" fill="hold">
                                          <p:stCondLst>
                                            <p:cond delay="0"/>
                                          </p:stCondLst>
                                        </p:cTn>
                                        <p:tgtEl>
                                          <p:spTgt spid="21"/>
                                        </p:tgtEl>
                                        <p:attrNameLst>
                                          <p:attrName>style.visibility</p:attrName>
                                        </p:attrNameLst>
                                      </p:cBhvr>
                                      <p:to>
                                        <p:strVal val="visible"/>
                                      </p:to>
                                    </p:set>
                                    <p:animEffect transition="in" filter="barn(outVertical)">
                                      <p:cBhvr>
                                        <p:cTn id="98" dur="500"/>
                                        <p:tgtEl>
                                          <p:spTgt spid="21"/>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grpId="0" nodeType="clickEffect">
                                  <p:stCondLst>
                                    <p:cond delay="0"/>
                                  </p:stCondLst>
                                  <p:childTnLst>
                                    <p:set>
                                      <p:cBhvr>
                                        <p:cTn id="102" dur="1" fill="hold">
                                          <p:stCondLst>
                                            <p:cond delay="0"/>
                                          </p:stCondLst>
                                        </p:cTn>
                                        <p:tgtEl>
                                          <p:spTgt spid="17">
                                            <p:txEl>
                                              <p:pRg st="0" end="0"/>
                                            </p:txEl>
                                          </p:spTgt>
                                        </p:tgtEl>
                                        <p:attrNameLst>
                                          <p:attrName>style.visibility</p:attrName>
                                        </p:attrNameLst>
                                      </p:cBhvr>
                                      <p:to>
                                        <p:strVal val="visible"/>
                                      </p:to>
                                    </p:set>
                                    <p:animEffect transition="in" filter="wipe(left)">
                                      <p:cBhvr>
                                        <p:cTn id="103" dur="1000"/>
                                        <p:tgtEl>
                                          <p:spTgt spid="17">
                                            <p:txEl>
                                              <p:pRg st="0" end="0"/>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xit" presetSubtype="0" fill="hold" grpId="1" nodeType="clickEffect">
                                  <p:stCondLst>
                                    <p:cond delay="0"/>
                                  </p:stCondLst>
                                  <p:childTnLst>
                                    <p:animEffect transition="out" filter="fade">
                                      <p:cBhvr>
                                        <p:cTn id="107" dur="500"/>
                                        <p:tgtEl>
                                          <p:spTgt spid="20"/>
                                        </p:tgtEl>
                                      </p:cBhvr>
                                    </p:animEffect>
                                    <p:set>
                                      <p:cBhvr>
                                        <p:cTn id="108" dur="1" fill="hold">
                                          <p:stCondLst>
                                            <p:cond delay="499"/>
                                          </p:stCondLst>
                                        </p:cTn>
                                        <p:tgtEl>
                                          <p:spTgt spid="20"/>
                                        </p:tgtEl>
                                        <p:attrNameLst>
                                          <p:attrName>style.visibility</p:attrName>
                                        </p:attrNameLst>
                                      </p:cBhvr>
                                      <p:to>
                                        <p:strVal val="hidden"/>
                                      </p:to>
                                    </p:set>
                                  </p:childTnLst>
                                </p:cTn>
                              </p:par>
                            </p:childTnLst>
                          </p:cTn>
                        </p:par>
                        <p:par>
                          <p:cTn id="109" fill="hold">
                            <p:stCondLst>
                              <p:cond delay="500"/>
                            </p:stCondLst>
                            <p:childTnLst>
                              <p:par>
                                <p:cTn id="110" presetID="16" presetClass="entr" presetSubtype="37" fill="hold" grpId="0" nodeType="afterEffect">
                                  <p:stCondLst>
                                    <p:cond delay="0"/>
                                  </p:stCondLst>
                                  <p:childTnLst>
                                    <p:set>
                                      <p:cBhvr>
                                        <p:cTn id="111" dur="1" fill="hold">
                                          <p:stCondLst>
                                            <p:cond delay="0"/>
                                          </p:stCondLst>
                                        </p:cTn>
                                        <p:tgtEl>
                                          <p:spTgt spid="18"/>
                                        </p:tgtEl>
                                        <p:attrNameLst>
                                          <p:attrName>style.visibility</p:attrName>
                                        </p:attrNameLst>
                                      </p:cBhvr>
                                      <p:to>
                                        <p:strVal val="visible"/>
                                      </p:to>
                                    </p:set>
                                    <p:animEffect transition="in" filter="barn(outVertical)">
                                      <p:cBhvr>
                                        <p:cTn id="112" dur="500"/>
                                        <p:tgtEl>
                                          <p:spTgt spid="18"/>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grpId="0" nodeType="clickEffect">
                                  <p:stCondLst>
                                    <p:cond delay="0"/>
                                  </p:stCondLst>
                                  <p:childTnLst>
                                    <p:set>
                                      <p:cBhvr>
                                        <p:cTn id="116" dur="1" fill="hold">
                                          <p:stCondLst>
                                            <p:cond delay="0"/>
                                          </p:stCondLst>
                                        </p:cTn>
                                        <p:tgtEl>
                                          <p:spTgt spid="17">
                                            <p:txEl>
                                              <p:pRg st="1" end="1"/>
                                            </p:txEl>
                                          </p:spTgt>
                                        </p:tgtEl>
                                        <p:attrNameLst>
                                          <p:attrName>style.visibility</p:attrName>
                                        </p:attrNameLst>
                                      </p:cBhvr>
                                      <p:to>
                                        <p:strVal val="visible"/>
                                      </p:to>
                                    </p:set>
                                    <p:animEffect transition="in" filter="wipe(left)">
                                      <p:cBhvr>
                                        <p:cTn id="117" dur="1000"/>
                                        <p:tgtEl>
                                          <p:spTgt spid="17">
                                            <p:txEl>
                                              <p:pRg st="1" end="1"/>
                                            </p:txEl>
                                          </p:spTgt>
                                        </p:tgtEl>
                                      </p:cBhvr>
                                    </p:animEffect>
                                  </p:childTnLst>
                                </p:cTn>
                              </p:par>
                            </p:childTnLst>
                          </p:cTn>
                        </p:par>
                        <p:par>
                          <p:cTn id="118" fill="hold">
                            <p:stCondLst>
                              <p:cond delay="1000"/>
                            </p:stCondLst>
                            <p:childTnLst>
                              <p:par>
                                <p:cTn id="119" presetID="22" presetClass="entr" presetSubtype="8" fill="hold" grpId="0" nodeType="afterEffect">
                                  <p:stCondLst>
                                    <p:cond delay="500"/>
                                  </p:stCondLst>
                                  <p:childTnLst>
                                    <p:set>
                                      <p:cBhvr>
                                        <p:cTn id="120" dur="1" fill="hold">
                                          <p:stCondLst>
                                            <p:cond delay="0"/>
                                          </p:stCondLst>
                                        </p:cTn>
                                        <p:tgtEl>
                                          <p:spTgt spid="17">
                                            <p:txEl>
                                              <p:pRg st="2" end="2"/>
                                            </p:txEl>
                                          </p:spTgt>
                                        </p:tgtEl>
                                        <p:attrNameLst>
                                          <p:attrName>style.visibility</p:attrName>
                                        </p:attrNameLst>
                                      </p:cBhvr>
                                      <p:to>
                                        <p:strVal val="visible"/>
                                      </p:to>
                                    </p:set>
                                    <p:animEffect transition="in" filter="wipe(left)">
                                      <p:cBhvr>
                                        <p:cTn id="121" dur="1000"/>
                                        <p:tgtEl>
                                          <p:spTgt spid="17">
                                            <p:txEl>
                                              <p:pRg st="2" end="2"/>
                                            </p:txEl>
                                          </p:spTgt>
                                        </p:tgtEl>
                                      </p:cBhvr>
                                    </p:animEffect>
                                  </p:childTnLst>
                                </p:cTn>
                              </p:par>
                            </p:childTnLst>
                          </p:cTn>
                        </p:par>
                        <p:par>
                          <p:cTn id="122" fill="hold">
                            <p:stCondLst>
                              <p:cond delay="2500"/>
                            </p:stCondLst>
                            <p:childTnLst>
                              <p:par>
                                <p:cTn id="123" presetID="22" presetClass="entr" presetSubtype="8" fill="hold" grpId="0" nodeType="afterEffect">
                                  <p:stCondLst>
                                    <p:cond delay="500"/>
                                  </p:stCondLst>
                                  <p:childTnLst>
                                    <p:set>
                                      <p:cBhvr>
                                        <p:cTn id="124" dur="1" fill="hold">
                                          <p:stCondLst>
                                            <p:cond delay="0"/>
                                          </p:stCondLst>
                                        </p:cTn>
                                        <p:tgtEl>
                                          <p:spTgt spid="17">
                                            <p:txEl>
                                              <p:pRg st="3" end="3"/>
                                            </p:txEl>
                                          </p:spTgt>
                                        </p:tgtEl>
                                        <p:attrNameLst>
                                          <p:attrName>style.visibility</p:attrName>
                                        </p:attrNameLst>
                                      </p:cBhvr>
                                      <p:to>
                                        <p:strVal val="visible"/>
                                      </p:to>
                                    </p:set>
                                    <p:animEffect transition="in" filter="wipe(left)">
                                      <p:cBhvr>
                                        <p:cTn id="125" dur="1000"/>
                                        <p:tgtEl>
                                          <p:spTgt spid="17">
                                            <p:txEl>
                                              <p:pRg st="3" end="3"/>
                                            </p:txEl>
                                          </p:spTgt>
                                        </p:tgtEl>
                                      </p:cBhvr>
                                    </p:animEffect>
                                  </p:childTnLst>
                                </p:cTn>
                              </p:par>
                            </p:childTnLst>
                          </p:cTn>
                        </p:par>
                        <p:par>
                          <p:cTn id="126" fill="hold">
                            <p:stCondLst>
                              <p:cond delay="4000"/>
                            </p:stCondLst>
                            <p:childTnLst>
                              <p:par>
                                <p:cTn id="127" presetID="27" presetClass="emph" presetSubtype="0" fill="remove" grpId="1" nodeType="afterEffect">
                                  <p:stCondLst>
                                    <p:cond delay="250"/>
                                  </p:stCondLst>
                                  <p:childTnLst>
                                    <p:animClr clrSpc="rgb" dir="cw">
                                      <p:cBhvr override="childStyle">
                                        <p:cTn id="128" dur="250" autoRev="1" fill="remove"/>
                                        <p:tgtEl>
                                          <p:spTgt spid="21"/>
                                        </p:tgtEl>
                                        <p:attrNameLst>
                                          <p:attrName>style.color</p:attrName>
                                        </p:attrNameLst>
                                      </p:cBhvr>
                                      <p:to>
                                        <a:schemeClr val="bg1"/>
                                      </p:to>
                                    </p:animClr>
                                    <p:animClr clrSpc="rgb" dir="cw">
                                      <p:cBhvr>
                                        <p:cTn id="129" dur="250" autoRev="1" fill="remove"/>
                                        <p:tgtEl>
                                          <p:spTgt spid="21"/>
                                        </p:tgtEl>
                                        <p:attrNameLst>
                                          <p:attrName>fillcolor</p:attrName>
                                        </p:attrNameLst>
                                      </p:cBhvr>
                                      <p:to>
                                        <a:schemeClr val="bg1"/>
                                      </p:to>
                                    </p:animClr>
                                    <p:set>
                                      <p:cBhvr>
                                        <p:cTn id="130" dur="250" autoRev="1" fill="remove"/>
                                        <p:tgtEl>
                                          <p:spTgt spid="21"/>
                                        </p:tgtEl>
                                        <p:attrNameLst>
                                          <p:attrName>fill.type</p:attrName>
                                        </p:attrNameLst>
                                      </p:cBhvr>
                                      <p:to>
                                        <p:strVal val="solid"/>
                                      </p:to>
                                    </p:set>
                                    <p:set>
                                      <p:cBhvr>
                                        <p:cTn id="131" dur="250" autoRev="1" fill="remove"/>
                                        <p:tgtEl>
                                          <p:spTgt spid="21"/>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8" grpId="2" animBg="1"/>
      <p:bldP spid="9" grpId="0" animBg="1"/>
      <p:bldP spid="9" grpId="1" animBg="1"/>
      <p:bldP spid="9" grpId="2" animBg="1"/>
      <p:bldP spid="9" grpId="3" animBg="1"/>
      <p:bldP spid="10" grpId="0" animBg="1"/>
      <p:bldP spid="11" grpId="0" animBg="1"/>
      <p:bldP spid="12" grpId="0" animBg="1"/>
      <p:bldP spid="13" grpId="0" animBg="1"/>
      <p:bldP spid="14" grpId="0" animBg="1"/>
      <p:bldP spid="14" grpId="1" animBg="1"/>
      <p:bldP spid="14" grpId="2" animBg="1"/>
      <p:bldP spid="15" grpId="0" animBg="1"/>
      <p:bldP spid="16" grpId="0" animBg="1"/>
      <p:bldP spid="17" grpId="0" build="p"/>
      <p:bldP spid="18" grpId="0" animBg="1"/>
      <p:bldP spid="19" grpId="0" animBg="1"/>
      <p:bldP spid="20" grpId="0" animBg="1"/>
      <p:bldP spid="20" grpId="1" animBg="1"/>
      <p:bldP spid="21" grpId="0" animBg="1"/>
      <p:bldP spid="21"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契約からの平等な離脱戦略（</a:t>
            </a:r>
            <a:r>
              <a:rPr lang="en-US" altLang="ja-JP" dirty="0"/>
              <a:t>2/2</a:t>
            </a:r>
            <a:r>
              <a:rPr lang="ja-JP" altLang="en-US" dirty="0"/>
              <a:t>）</a:t>
            </a:r>
            <a:endParaRPr kumimoji="1" lang="ja-JP" altLang="en-US" dirty="0"/>
          </a:p>
        </p:txBody>
      </p:sp>
      <p:sp>
        <p:nvSpPr>
          <p:cNvPr id="3" name="日付プレースホルダー 2"/>
          <p:cNvSpPr>
            <a:spLocks noGrp="1"/>
          </p:cNvSpPr>
          <p:nvPr>
            <p:ph type="dt" sz="half" idx="10"/>
          </p:nvPr>
        </p:nvSpPr>
        <p:spPr/>
        <p:txBody>
          <a:bodyPr/>
          <a:lstStyle/>
          <a:p>
            <a:fld id="{33EF62BC-792F-469D-AF7E-52FFE1AF664E}" type="datetime1">
              <a:rPr kumimoji="1" lang="ja-JP" altLang="en-US" smtClean="0"/>
              <a:t>2021/5/12</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pPr/>
              <a:t>11</a:t>
            </a:fld>
            <a:endParaRPr kumimoji="1" lang="ja-JP" altLang="en-US"/>
          </a:p>
        </p:txBody>
      </p:sp>
      <p:sp>
        <p:nvSpPr>
          <p:cNvPr id="6" name="スマイル 5"/>
          <p:cNvSpPr/>
          <p:nvPr/>
        </p:nvSpPr>
        <p:spPr>
          <a:xfrm>
            <a:off x="8088238" y="2843949"/>
            <a:ext cx="457200" cy="432047"/>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 name="左右矢印 6"/>
          <p:cNvSpPr/>
          <p:nvPr/>
        </p:nvSpPr>
        <p:spPr>
          <a:xfrm>
            <a:off x="2918960" y="2699932"/>
            <a:ext cx="3568352" cy="72008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t>物件甲（</a:t>
            </a:r>
            <a:r>
              <a:rPr lang="en-US" altLang="ja-JP" sz="1600" dirty="0"/>
              <a:t>3,000</a:t>
            </a:r>
            <a:r>
              <a:rPr lang="ja-JP" altLang="en-US" sz="1600" dirty="0"/>
              <a:t>万円）の売買契約</a:t>
            </a:r>
          </a:p>
        </p:txBody>
      </p:sp>
      <p:sp>
        <p:nvSpPr>
          <p:cNvPr id="8" name="下カーブ矢印 7"/>
          <p:cNvSpPr/>
          <p:nvPr/>
        </p:nvSpPr>
        <p:spPr>
          <a:xfrm flipH="1">
            <a:off x="2174086" y="2123868"/>
            <a:ext cx="5194067" cy="584167"/>
          </a:xfrm>
          <a:prstGeom prst="curved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ja-JP" altLang="en-US" dirty="0">
                <a:solidFill>
                  <a:schemeClr val="tx1"/>
                </a:solidFill>
              </a:rPr>
              <a:t>手付</a:t>
            </a:r>
            <a:r>
              <a:rPr lang="en-US" altLang="ja-JP" dirty="0">
                <a:solidFill>
                  <a:schemeClr val="tx1"/>
                </a:solidFill>
              </a:rPr>
              <a:t>300</a:t>
            </a:r>
            <a:r>
              <a:rPr lang="ja-JP" altLang="en-US" dirty="0">
                <a:solidFill>
                  <a:schemeClr val="tx1"/>
                </a:solidFill>
              </a:rPr>
              <a:t>万円交付</a:t>
            </a:r>
          </a:p>
        </p:txBody>
      </p:sp>
      <p:sp>
        <p:nvSpPr>
          <p:cNvPr id="9" name="平行四辺形 8"/>
          <p:cNvSpPr/>
          <p:nvPr/>
        </p:nvSpPr>
        <p:spPr>
          <a:xfrm>
            <a:off x="1247478" y="3492020"/>
            <a:ext cx="1584176" cy="648072"/>
          </a:xfrm>
          <a:prstGeom prst="parallelogram">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dirty="0"/>
              <a:t>甲</a:t>
            </a:r>
            <a:endParaRPr lang="en-US" altLang="ja-JP" dirty="0"/>
          </a:p>
          <a:p>
            <a:pPr algn="ctr"/>
            <a:r>
              <a:rPr lang="en-US" altLang="ja-JP" dirty="0"/>
              <a:t>3,000</a:t>
            </a:r>
            <a:r>
              <a:rPr lang="ja-JP" altLang="en-US" dirty="0"/>
              <a:t>万円</a:t>
            </a:r>
          </a:p>
        </p:txBody>
      </p:sp>
      <p:sp>
        <p:nvSpPr>
          <p:cNvPr id="10" name="左右矢印 9"/>
          <p:cNvSpPr/>
          <p:nvPr/>
        </p:nvSpPr>
        <p:spPr>
          <a:xfrm>
            <a:off x="2903662" y="2699932"/>
            <a:ext cx="3568352" cy="720080"/>
          </a:xfrm>
          <a:prstGeom prst="leftRightArrow">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dirty="0"/>
              <a:t>物件甲（</a:t>
            </a:r>
            <a:r>
              <a:rPr lang="en-US" altLang="ja-JP" sz="1600" dirty="0"/>
              <a:t>3,000</a:t>
            </a:r>
            <a:r>
              <a:rPr lang="ja-JP" altLang="en-US" sz="1600" dirty="0"/>
              <a:t>万円）の無理由解除</a:t>
            </a:r>
          </a:p>
        </p:txBody>
      </p:sp>
      <p:sp>
        <p:nvSpPr>
          <p:cNvPr id="11" name="左右矢印 10"/>
          <p:cNvSpPr/>
          <p:nvPr/>
        </p:nvSpPr>
        <p:spPr>
          <a:xfrm rot="1430256">
            <a:off x="2660375" y="3837838"/>
            <a:ext cx="3999119" cy="7091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物件甲（</a:t>
            </a:r>
            <a:r>
              <a:rPr lang="en-US" altLang="ja-JP" dirty="0"/>
              <a:t>4,000</a:t>
            </a:r>
            <a:r>
              <a:rPr lang="ja-JP" altLang="en-US" dirty="0"/>
              <a:t>万円）の売買契約</a:t>
            </a:r>
          </a:p>
        </p:txBody>
      </p:sp>
      <p:sp>
        <p:nvSpPr>
          <p:cNvPr id="12" name="上カーブ矢印 11"/>
          <p:cNvSpPr/>
          <p:nvPr/>
        </p:nvSpPr>
        <p:spPr>
          <a:xfrm rot="1425519" flipH="1">
            <a:off x="2154354" y="4211461"/>
            <a:ext cx="4488004" cy="58750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手付</a:t>
            </a:r>
            <a:r>
              <a:rPr lang="en-US" altLang="ja-JP" dirty="0">
                <a:solidFill>
                  <a:schemeClr val="tx1"/>
                </a:solidFill>
              </a:rPr>
              <a:t>400</a:t>
            </a:r>
            <a:r>
              <a:rPr lang="ja-JP" altLang="en-US" dirty="0">
                <a:solidFill>
                  <a:schemeClr val="tx1"/>
                </a:solidFill>
              </a:rPr>
              <a:t>万円交付</a:t>
            </a:r>
          </a:p>
        </p:txBody>
      </p:sp>
      <p:sp>
        <p:nvSpPr>
          <p:cNvPr id="13" name="角丸四角形 12"/>
          <p:cNvSpPr/>
          <p:nvPr/>
        </p:nvSpPr>
        <p:spPr>
          <a:xfrm>
            <a:off x="6487312" y="4644148"/>
            <a:ext cx="144016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買主</a:t>
            </a:r>
            <a:r>
              <a:rPr lang="en-US" altLang="ja-JP" dirty="0"/>
              <a:t>D</a:t>
            </a:r>
          </a:p>
          <a:p>
            <a:pPr algn="ctr"/>
            <a:r>
              <a:rPr lang="en-US" altLang="ja-JP" dirty="0"/>
              <a:t>4,000</a:t>
            </a:r>
            <a:r>
              <a:rPr lang="ja-JP" altLang="en-US" dirty="0"/>
              <a:t>万円</a:t>
            </a:r>
          </a:p>
        </p:txBody>
      </p:sp>
      <p:sp>
        <p:nvSpPr>
          <p:cNvPr id="14" name="テキスト ボックス 13"/>
          <p:cNvSpPr txBox="1"/>
          <p:nvPr/>
        </p:nvSpPr>
        <p:spPr>
          <a:xfrm>
            <a:off x="1535511" y="5004188"/>
            <a:ext cx="3054041" cy="923330"/>
          </a:xfrm>
          <a:prstGeom prst="rect">
            <a:avLst/>
          </a:prstGeom>
          <a:noFill/>
        </p:spPr>
        <p:txBody>
          <a:bodyPr wrap="none" rtlCol="0">
            <a:spAutoFit/>
          </a:bodyPr>
          <a:lstStyle/>
          <a:p>
            <a:r>
              <a:rPr lang="ja-JP" altLang="en-US" dirty="0"/>
              <a:t>売主</a:t>
            </a:r>
            <a:r>
              <a:rPr lang="en-US" altLang="ja-JP" dirty="0"/>
              <a:t>A</a:t>
            </a:r>
            <a:r>
              <a:rPr lang="ja-JP" altLang="en-US" dirty="0"/>
              <a:t>の収入：</a:t>
            </a:r>
            <a:r>
              <a:rPr lang="en-US" altLang="ja-JP" dirty="0"/>
              <a:t>	3,700</a:t>
            </a:r>
            <a:r>
              <a:rPr lang="ja-JP" altLang="en-US" dirty="0"/>
              <a:t>万円</a:t>
            </a:r>
            <a:endParaRPr lang="en-US" altLang="ja-JP" dirty="0"/>
          </a:p>
          <a:p>
            <a:r>
              <a:rPr lang="ja-JP" altLang="en-US" dirty="0"/>
              <a:t>買主</a:t>
            </a:r>
            <a:r>
              <a:rPr lang="en-US" altLang="ja-JP" dirty="0"/>
              <a:t>B</a:t>
            </a:r>
            <a:r>
              <a:rPr lang="ja-JP" altLang="en-US" dirty="0"/>
              <a:t>の収入：</a:t>
            </a:r>
            <a:r>
              <a:rPr lang="en-US" altLang="ja-JP" dirty="0"/>
              <a:t>	   300</a:t>
            </a:r>
            <a:r>
              <a:rPr lang="ja-JP" altLang="en-US" dirty="0"/>
              <a:t>万円</a:t>
            </a:r>
            <a:endParaRPr lang="en-US" altLang="ja-JP" dirty="0"/>
          </a:p>
          <a:p>
            <a:r>
              <a:rPr lang="ja-JP" altLang="en-US" dirty="0"/>
              <a:t>買主</a:t>
            </a:r>
            <a:r>
              <a:rPr lang="en-US" altLang="ja-JP" dirty="0"/>
              <a:t>D</a:t>
            </a:r>
            <a:r>
              <a:rPr lang="ja-JP" altLang="en-US" dirty="0"/>
              <a:t>の費用：</a:t>
            </a:r>
            <a:r>
              <a:rPr lang="en-US" altLang="ja-JP" dirty="0"/>
              <a:t>	4,000</a:t>
            </a:r>
            <a:r>
              <a:rPr lang="ja-JP" altLang="en-US" dirty="0"/>
              <a:t>万円</a:t>
            </a:r>
          </a:p>
        </p:txBody>
      </p:sp>
      <p:sp>
        <p:nvSpPr>
          <p:cNvPr id="15" name="スマイル 14"/>
          <p:cNvSpPr/>
          <p:nvPr/>
        </p:nvSpPr>
        <p:spPr>
          <a:xfrm>
            <a:off x="862286" y="2843950"/>
            <a:ext cx="457200" cy="432047"/>
          </a:xfrm>
          <a:prstGeom prst="smileyFac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a:p>
        </p:txBody>
      </p:sp>
      <p:sp>
        <p:nvSpPr>
          <p:cNvPr id="16" name="スマイル 15"/>
          <p:cNvSpPr/>
          <p:nvPr/>
        </p:nvSpPr>
        <p:spPr>
          <a:xfrm>
            <a:off x="8088238" y="2843950"/>
            <a:ext cx="457200" cy="432047"/>
          </a:xfrm>
          <a:prstGeom prst="smileyFac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a:p>
        </p:txBody>
      </p:sp>
      <p:sp>
        <p:nvSpPr>
          <p:cNvPr id="17" name="スマイル 16"/>
          <p:cNvSpPr/>
          <p:nvPr/>
        </p:nvSpPr>
        <p:spPr>
          <a:xfrm>
            <a:off x="8088238" y="4788165"/>
            <a:ext cx="457200" cy="432047"/>
          </a:xfrm>
          <a:prstGeom prst="smileyFac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a:p>
        </p:txBody>
      </p:sp>
      <p:sp>
        <p:nvSpPr>
          <p:cNvPr id="18" name="下カーブ矢印 17"/>
          <p:cNvSpPr/>
          <p:nvPr/>
        </p:nvSpPr>
        <p:spPr>
          <a:xfrm>
            <a:off x="2174092" y="2123868"/>
            <a:ext cx="5194067" cy="576064"/>
          </a:xfrm>
          <a:prstGeom prst="curved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ja-JP" altLang="en-US" dirty="0">
                <a:solidFill>
                  <a:schemeClr val="tx1"/>
                </a:solidFill>
              </a:rPr>
              <a:t>手付</a:t>
            </a:r>
            <a:r>
              <a:rPr lang="en-US" altLang="ja-JP" dirty="0">
                <a:solidFill>
                  <a:schemeClr val="tx1"/>
                </a:solidFill>
              </a:rPr>
              <a:t>300</a:t>
            </a:r>
            <a:r>
              <a:rPr lang="ja-JP" altLang="en-US" dirty="0">
                <a:solidFill>
                  <a:schemeClr val="tx1"/>
                </a:solidFill>
              </a:rPr>
              <a:t>万円交付</a:t>
            </a:r>
          </a:p>
        </p:txBody>
      </p:sp>
      <p:sp>
        <p:nvSpPr>
          <p:cNvPr id="19" name="下カーブ矢印 18"/>
          <p:cNvSpPr/>
          <p:nvPr/>
        </p:nvSpPr>
        <p:spPr>
          <a:xfrm>
            <a:off x="1907598" y="1619813"/>
            <a:ext cx="5688632" cy="1080120"/>
          </a:xfrm>
          <a:prstGeom prst="curvedDownArrow">
            <a:avLst/>
          </a:prstGeom>
          <a:ln>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solidFill>
                  <a:schemeClr val="tx1"/>
                </a:solidFill>
              </a:rPr>
              <a:t>手付</a:t>
            </a:r>
            <a:r>
              <a:rPr lang="en-US" altLang="ja-JP" dirty="0">
                <a:solidFill>
                  <a:schemeClr val="tx1"/>
                </a:solidFill>
              </a:rPr>
              <a:t>300</a:t>
            </a:r>
            <a:r>
              <a:rPr lang="ja-JP" altLang="en-US" dirty="0">
                <a:solidFill>
                  <a:schemeClr val="tx1"/>
                </a:solidFill>
              </a:rPr>
              <a:t>万円返済</a:t>
            </a:r>
          </a:p>
        </p:txBody>
      </p:sp>
      <p:sp>
        <p:nvSpPr>
          <p:cNvPr id="20" name="角丸四角形 19"/>
          <p:cNvSpPr/>
          <p:nvPr/>
        </p:nvSpPr>
        <p:spPr>
          <a:xfrm>
            <a:off x="1463502" y="2699932"/>
            <a:ext cx="1440160" cy="72008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dirty="0"/>
              <a:t>売主</a:t>
            </a:r>
            <a:r>
              <a:rPr lang="en-US" altLang="ja-JP" dirty="0"/>
              <a:t>A</a:t>
            </a:r>
            <a:endParaRPr lang="ja-JP" altLang="en-US" dirty="0"/>
          </a:p>
        </p:txBody>
      </p:sp>
      <p:sp>
        <p:nvSpPr>
          <p:cNvPr id="21" name="角丸四角形 20"/>
          <p:cNvSpPr/>
          <p:nvPr/>
        </p:nvSpPr>
        <p:spPr>
          <a:xfrm>
            <a:off x="6504062" y="2699932"/>
            <a:ext cx="144016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買主</a:t>
            </a:r>
            <a:r>
              <a:rPr lang="en-US" altLang="ja-JP" dirty="0"/>
              <a:t>B</a:t>
            </a:r>
          </a:p>
          <a:p>
            <a:pPr algn="ctr"/>
            <a:r>
              <a:rPr lang="en-US" altLang="ja-JP" dirty="0"/>
              <a:t>3,000</a:t>
            </a:r>
            <a:r>
              <a:rPr lang="ja-JP" altLang="en-US" dirty="0"/>
              <a:t>万円</a:t>
            </a:r>
          </a:p>
        </p:txBody>
      </p:sp>
    </p:spTree>
    <p:extLst>
      <p:ext uri="{BB962C8B-B14F-4D97-AF65-F5344CB8AC3E}">
        <p14:creationId xmlns:p14="http://schemas.microsoft.com/office/powerpoint/2010/main" val="3023492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1000"/>
                                        <p:tgtEl>
                                          <p:spTgt spid="2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1000"/>
                                        <p:tgtEl>
                                          <p:spTgt spid="9"/>
                                        </p:tgtEl>
                                      </p:cBhvr>
                                    </p:animEffect>
                                  </p:childTnLst>
                                </p:cTn>
                              </p:par>
                            </p:childTnLst>
                          </p:cTn>
                        </p:par>
                        <p:par>
                          <p:cTn id="11" fill="hold">
                            <p:stCondLst>
                              <p:cond delay="1000"/>
                            </p:stCondLst>
                            <p:childTnLst>
                              <p:par>
                                <p:cTn id="12" presetID="22" presetClass="entr" presetSubtype="8" fill="hold" grpId="0" nodeType="afterEffect">
                                  <p:stCondLst>
                                    <p:cond delay="500"/>
                                  </p:stCondLst>
                                  <p:childTnLst>
                                    <p:set>
                                      <p:cBhvr>
                                        <p:cTn id="13" dur="1" fill="hold">
                                          <p:stCondLst>
                                            <p:cond delay="0"/>
                                          </p:stCondLst>
                                        </p:cTn>
                                        <p:tgtEl>
                                          <p:spTgt spid="21"/>
                                        </p:tgtEl>
                                        <p:attrNameLst>
                                          <p:attrName>style.visibility</p:attrName>
                                        </p:attrNameLst>
                                      </p:cBhvr>
                                      <p:to>
                                        <p:strVal val="visible"/>
                                      </p:to>
                                    </p:set>
                                    <p:animEffect transition="in" filter="wipe(left)">
                                      <p:cBhvr>
                                        <p:cTn id="14" dur="1000"/>
                                        <p:tgtEl>
                                          <p:spTgt spid="21"/>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right)">
                                      <p:cBhvr>
                                        <p:cTn id="19" dur="1000"/>
                                        <p:tgtEl>
                                          <p:spTgt spid="8"/>
                                        </p:tgtEl>
                                      </p:cBhvr>
                                    </p:animEffect>
                                  </p:childTnLst>
                                </p:cTn>
                              </p:par>
                            </p:childTnLst>
                          </p:cTn>
                        </p:par>
                        <p:par>
                          <p:cTn id="20" fill="hold">
                            <p:stCondLst>
                              <p:cond delay="1000"/>
                            </p:stCondLst>
                            <p:childTnLst>
                              <p:par>
                                <p:cTn id="21" presetID="16" presetClass="entr" presetSubtype="37" fill="hold" grpId="0" nodeType="afterEffect">
                                  <p:stCondLst>
                                    <p:cond delay="500"/>
                                  </p:stCondLst>
                                  <p:childTnLst>
                                    <p:set>
                                      <p:cBhvr>
                                        <p:cTn id="22" dur="1" fill="hold">
                                          <p:stCondLst>
                                            <p:cond delay="0"/>
                                          </p:stCondLst>
                                        </p:cTn>
                                        <p:tgtEl>
                                          <p:spTgt spid="7"/>
                                        </p:tgtEl>
                                        <p:attrNameLst>
                                          <p:attrName>style.visibility</p:attrName>
                                        </p:attrNameLst>
                                      </p:cBhvr>
                                      <p:to>
                                        <p:strVal val="visible"/>
                                      </p:to>
                                    </p:set>
                                    <p:animEffect transition="in" filter="barn(outVertical)">
                                      <p:cBhvr>
                                        <p:cTn id="23" dur="1000"/>
                                        <p:tgtEl>
                                          <p:spTgt spid="7"/>
                                        </p:tgtEl>
                                      </p:cBhvr>
                                    </p:animEffect>
                                  </p:childTnLst>
                                </p:cTn>
                              </p:par>
                            </p:childTnLst>
                          </p:cTn>
                        </p:par>
                        <p:par>
                          <p:cTn id="24" fill="hold">
                            <p:stCondLst>
                              <p:cond delay="2500"/>
                            </p:stCondLst>
                            <p:childTnLst>
                              <p:par>
                                <p:cTn id="25" presetID="42" presetClass="path" presetSubtype="0" accel="50000" decel="50000" fill="hold" grpId="1" nodeType="afterEffect">
                                  <p:stCondLst>
                                    <p:cond delay="250"/>
                                  </p:stCondLst>
                                  <p:childTnLst>
                                    <p:animMotion origin="layout" path="M 2.29167E-6 -1.48148E-6 L 0.56706 0.00533 " pathEditMode="relative" rAng="0" ptsTypes="AA">
                                      <p:cBhvr>
                                        <p:cTn id="26" dur="2000" fill="hold"/>
                                        <p:tgtEl>
                                          <p:spTgt spid="9"/>
                                        </p:tgtEl>
                                        <p:attrNameLst>
                                          <p:attrName>ppt_x</p:attrName>
                                          <p:attrName>ppt_y</p:attrName>
                                        </p:attrNameLst>
                                      </p:cBhvr>
                                      <p:rCtr x="28346" y="255"/>
                                    </p:animMotion>
                                  </p:childTnLst>
                                </p:cTn>
                              </p:par>
                            </p:childTnLst>
                          </p:cTn>
                        </p:par>
                        <p:par>
                          <p:cTn id="27" fill="hold">
                            <p:stCondLst>
                              <p:cond delay="4750"/>
                            </p:stCondLst>
                            <p:childTnLst>
                              <p:par>
                                <p:cTn id="28" presetID="22" presetClass="entr" presetSubtype="8" fill="hold" grpId="0" nodeType="afterEffect">
                                  <p:stCondLst>
                                    <p:cond delay="100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1000"/>
                                        <p:tgtEl>
                                          <p:spTgt spid="13"/>
                                        </p:tgtEl>
                                      </p:cBhvr>
                                    </p:animEffect>
                                  </p:childTnLst>
                                </p:cTn>
                              </p:par>
                            </p:childTnLst>
                          </p:cTn>
                        </p:par>
                        <p:par>
                          <p:cTn id="31" fill="hold">
                            <p:stCondLst>
                              <p:cond delay="6750"/>
                            </p:stCondLst>
                            <p:childTnLst>
                              <p:par>
                                <p:cTn id="32" presetID="27" presetClass="emph" presetSubtype="0" fill="remove" grpId="1" nodeType="afterEffect">
                                  <p:stCondLst>
                                    <p:cond delay="250"/>
                                  </p:stCondLst>
                                  <p:childTnLst>
                                    <p:animClr clrSpc="rgb" dir="cw">
                                      <p:cBhvr override="childStyle">
                                        <p:cTn id="33" dur="250" autoRev="1" fill="remove"/>
                                        <p:tgtEl>
                                          <p:spTgt spid="13"/>
                                        </p:tgtEl>
                                        <p:attrNameLst>
                                          <p:attrName>style.color</p:attrName>
                                        </p:attrNameLst>
                                      </p:cBhvr>
                                      <p:to>
                                        <a:schemeClr val="bg1"/>
                                      </p:to>
                                    </p:animClr>
                                    <p:animClr clrSpc="rgb" dir="cw">
                                      <p:cBhvr>
                                        <p:cTn id="34" dur="250" autoRev="1" fill="remove"/>
                                        <p:tgtEl>
                                          <p:spTgt spid="13"/>
                                        </p:tgtEl>
                                        <p:attrNameLst>
                                          <p:attrName>fillcolor</p:attrName>
                                        </p:attrNameLst>
                                      </p:cBhvr>
                                      <p:to>
                                        <a:schemeClr val="bg1"/>
                                      </p:to>
                                    </p:animClr>
                                    <p:set>
                                      <p:cBhvr>
                                        <p:cTn id="35" dur="250" autoRev="1" fill="remove"/>
                                        <p:tgtEl>
                                          <p:spTgt spid="13"/>
                                        </p:tgtEl>
                                        <p:attrNameLst>
                                          <p:attrName>fill.type</p:attrName>
                                        </p:attrNameLst>
                                      </p:cBhvr>
                                      <p:to>
                                        <p:strVal val="solid"/>
                                      </p:to>
                                    </p:set>
                                    <p:set>
                                      <p:cBhvr>
                                        <p:cTn id="36" dur="250" autoRev="1" fill="remove"/>
                                        <p:tgtEl>
                                          <p:spTgt spid="13"/>
                                        </p:tgtEl>
                                        <p:attrNameLst>
                                          <p:attrName>fill.on</p:attrName>
                                        </p:attrNameLst>
                                      </p:cBhvr>
                                      <p:to>
                                        <p:strVal val="true"/>
                                      </p:to>
                                    </p:set>
                                  </p:childTnLst>
                                </p:cTn>
                              </p:par>
                            </p:childTnLst>
                          </p:cTn>
                        </p:par>
                        <p:par>
                          <p:cTn id="37" fill="hold">
                            <p:stCondLst>
                              <p:cond delay="7500"/>
                            </p:stCondLst>
                            <p:childTnLst>
                              <p:par>
                                <p:cTn id="38" presetID="27" presetClass="emph" presetSubtype="0" fill="remove" grpId="1" nodeType="afterEffect">
                                  <p:stCondLst>
                                    <p:cond delay="250"/>
                                  </p:stCondLst>
                                  <p:childTnLst>
                                    <p:animClr clrSpc="rgb" dir="cw">
                                      <p:cBhvr override="childStyle">
                                        <p:cTn id="39" dur="250" autoRev="1" fill="remove"/>
                                        <p:tgtEl>
                                          <p:spTgt spid="20"/>
                                        </p:tgtEl>
                                        <p:attrNameLst>
                                          <p:attrName>style.color</p:attrName>
                                        </p:attrNameLst>
                                      </p:cBhvr>
                                      <p:to>
                                        <a:schemeClr val="bg1"/>
                                      </p:to>
                                    </p:animClr>
                                    <p:animClr clrSpc="rgb" dir="cw">
                                      <p:cBhvr>
                                        <p:cTn id="40" dur="250" autoRev="1" fill="remove"/>
                                        <p:tgtEl>
                                          <p:spTgt spid="20"/>
                                        </p:tgtEl>
                                        <p:attrNameLst>
                                          <p:attrName>fillcolor</p:attrName>
                                        </p:attrNameLst>
                                      </p:cBhvr>
                                      <p:to>
                                        <a:schemeClr val="bg1"/>
                                      </p:to>
                                    </p:animClr>
                                    <p:set>
                                      <p:cBhvr>
                                        <p:cTn id="41" dur="250" autoRev="1" fill="remove"/>
                                        <p:tgtEl>
                                          <p:spTgt spid="20"/>
                                        </p:tgtEl>
                                        <p:attrNameLst>
                                          <p:attrName>fill.type</p:attrName>
                                        </p:attrNameLst>
                                      </p:cBhvr>
                                      <p:to>
                                        <p:strVal val="solid"/>
                                      </p:to>
                                    </p:set>
                                    <p:set>
                                      <p:cBhvr>
                                        <p:cTn id="42" dur="250" autoRev="1" fill="remove"/>
                                        <p:tgtEl>
                                          <p:spTgt spid="20"/>
                                        </p:tgtEl>
                                        <p:attrNameLst>
                                          <p:attrName>fill.on</p:attrName>
                                        </p:attrNameLst>
                                      </p:cBhvr>
                                      <p:to>
                                        <p:strVal val="true"/>
                                      </p:to>
                                    </p:set>
                                  </p:childTnLst>
                                </p:cTn>
                              </p:par>
                            </p:childTnLst>
                          </p:cTn>
                        </p:par>
                        <p:par>
                          <p:cTn id="43" fill="hold">
                            <p:stCondLst>
                              <p:cond delay="8250"/>
                            </p:stCondLst>
                            <p:childTnLst>
                              <p:par>
                                <p:cTn id="44" presetID="27" presetClass="emph" presetSubtype="0" fill="remove" grpId="2" nodeType="afterEffect">
                                  <p:stCondLst>
                                    <p:cond delay="250"/>
                                  </p:stCondLst>
                                  <p:childTnLst>
                                    <p:animClr clrSpc="rgb" dir="cw">
                                      <p:cBhvr override="childStyle">
                                        <p:cTn id="45" dur="250" autoRev="1" fill="remove"/>
                                        <p:tgtEl>
                                          <p:spTgt spid="20"/>
                                        </p:tgtEl>
                                        <p:attrNameLst>
                                          <p:attrName>style.color</p:attrName>
                                        </p:attrNameLst>
                                      </p:cBhvr>
                                      <p:to>
                                        <a:schemeClr val="bg1"/>
                                      </p:to>
                                    </p:animClr>
                                    <p:animClr clrSpc="rgb" dir="cw">
                                      <p:cBhvr>
                                        <p:cTn id="46" dur="250" autoRev="1" fill="remove"/>
                                        <p:tgtEl>
                                          <p:spTgt spid="20"/>
                                        </p:tgtEl>
                                        <p:attrNameLst>
                                          <p:attrName>fillcolor</p:attrName>
                                        </p:attrNameLst>
                                      </p:cBhvr>
                                      <p:to>
                                        <a:schemeClr val="bg1"/>
                                      </p:to>
                                    </p:animClr>
                                    <p:set>
                                      <p:cBhvr>
                                        <p:cTn id="47" dur="250" autoRev="1" fill="remove"/>
                                        <p:tgtEl>
                                          <p:spTgt spid="20"/>
                                        </p:tgtEl>
                                        <p:attrNameLst>
                                          <p:attrName>fill.type</p:attrName>
                                        </p:attrNameLst>
                                      </p:cBhvr>
                                      <p:to>
                                        <p:strVal val="solid"/>
                                      </p:to>
                                    </p:set>
                                    <p:set>
                                      <p:cBhvr>
                                        <p:cTn id="48" dur="250" autoRev="1" fill="remove"/>
                                        <p:tgtEl>
                                          <p:spTgt spid="20"/>
                                        </p:tgtEl>
                                        <p:attrNameLst>
                                          <p:attrName>fill.on</p:attrName>
                                        </p:attrNameLst>
                                      </p:cBhvr>
                                      <p:to>
                                        <p:strVal val="true"/>
                                      </p:to>
                                    </p:se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1" nodeType="clickEffect">
                                  <p:stCondLst>
                                    <p:cond delay="0"/>
                                  </p:stCondLst>
                                  <p:childTnLst>
                                    <p:animEffect transition="out" filter="fade">
                                      <p:cBhvr>
                                        <p:cTn id="52" dur="500"/>
                                        <p:tgtEl>
                                          <p:spTgt spid="8"/>
                                        </p:tgtEl>
                                      </p:cBhvr>
                                    </p:animEffect>
                                    <p:set>
                                      <p:cBhvr>
                                        <p:cTn id="53" dur="1" fill="hold">
                                          <p:stCondLst>
                                            <p:cond delay="499"/>
                                          </p:stCondLst>
                                        </p:cTn>
                                        <p:tgtEl>
                                          <p:spTgt spid="8"/>
                                        </p:tgtEl>
                                        <p:attrNameLst>
                                          <p:attrName>style.visibility</p:attrName>
                                        </p:attrNameLst>
                                      </p:cBhvr>
                                      <p:to>
                                        <p:strVal val="hidden"/>
                                      </p:to>
                                    </p:set>
                                  </p:childTnLst>
                                </p:cTn>
                              </p:par>
                              <p:par>
                                <p:cTn id="54" presetID="22" presetClass="entr" presetSubtype="8"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wipe(left)">
                                      <p:cBhvr>
                                        <p:cTn id="56" dur="1000"/>
                                        <p:tgtEl>
                                          <p:spTgt spid="19"/>
                                        </p:tgtEl>
                                      </p:cBhvr>
                                    </p:animEffect>
                                  </p:childTnLst>
                                </p:cTn>
                              </p:par>
                            </p:childTnLst>
                          </p:cTn>
                        </p:par>
                        <p:par>
                          <p:cTn id="57" fill="hold">
                            <p:stCondLst>
                              <p:cond delay="1000"/>
                            </p:stCondLst>
                            <p:childTnLst>
                              <p:par>
                                <p:cTn id="58" presetID="10" presetClass="exit" presetSubtype="0" fill="hold" grpId="1" nodeType="afterEffect">
                                  <p:stCondLst>
                                    <p:cond delay="500"/>
                                  </p:stCondLst>
                                  <p:childTnLst>
                                    <p:animEffect transition="out" filter="fade">
                                      <p:cBhvr>
                                        <p:cTn id="59" dur="1000"/>
                                        <p:tgtEl>
                                          <p:spTgt spid="7"/>
                                        </p:tgtEl>
                                      </p:cBhvr>
                                    </p:animEffect>
                                    <p:set>
                                      <p:cBhvr>
                                        <p:cTn id="60" dur="1" fill="hold">
                                          <p:stCondLst>
                                            <p:cond delay="999"/>
                                          </p:stCondLst>
                                        </p:cTn>
                                        <p:tgtEl>
                                          <p:spTgt spid="7"/>
                                        </p:tgtEl>
                                        <p:attrNameLst>
                                          <p:attrName>style.visibility</p:attrName>
                                        </p:attrNameLst>
                                      </p:cBhvr>
                                      <p:to>
                                        <p:strVal val="hidden"/>
                                      </p:to>
                                    </p:set>
                                  </p:childTnLst>
                                </p:cTn>
                              </p:par>
                              <p:par>
                                <p:cTn id="61" presetID="22" presetClass="entr" presetSubtype="8" fill="hold" grpId="0" nodeType="withEffect">
                                  <p:stCondLst>
                                    <p:cond delay="500"/>
                                  </p:stCondLst>
                                  <p:childTnLst>
                                    <p:set>
                                      <p:cBhvr>
                                        <p:cTn id="62" dur="1" fill="hold">
                                          <p:stCondLst>
                                            <p:cond delay="0"/>
                                          </p:stCondLst>
                                        </p:cTn>
                                        <p:tgtEl>
                                          <p:spTgt spid="18"/>
                                        </p:tgtEl>
                                        <p:attrNameLst>
                                          <p:attrName>style.visibility</p:attrName>
                                        </p:attrNameLst>
                                      </p:cBhvr>
                                      <p:to>
                                        <p:strVal val="visible"/>
                                      </p:to>
                                    </p:set>
                                    <p:animEffect transition="in" filter="wipe(left)">
                                      <p:cBhvr>
                                        <p:cTn id="63" dur="1000"/>
                                        <p:tgtEl>
                                          <p:spTgt spid="18"/>
                                        </p:tgtEl>
                                      </p:cBhvr>
                                    </p:animEffect>
                                  </p:childTnLst>
                                </p:cTn>
                              </p:par>
                            </p:childTnLst>
                          </p:cTn>
                        </p:par>
                        <p:par>
                          <p:cTn id="64" fill="hold">
                            <p:stCondLst>
                              <p:cond delay="2500"/>
                            </p:stCondLst>
                            <p:childTnLst>
                              <p:par>
                                <p:cTn id="65" presetID="22" presetClass="entr" presetSubtype="8" fill="hold" grpId="0" nodeType="afterEffect">
                                  <p:stCondLst>
                                    <p:cond delay="500"/>
                                  </p:stCondLst>
                                  <p:childTnLst>
                                    <p:set>
                                      <p:cBhvr>
                                        <p:cTn id="66" dur="1" fill="hold">
                                          <p:stCondLst>
                                            <p:cond delay="0"/>
                                          </p:stCondLst>
                                        </p:cTn>
                                        <p:tgtEl>
                                          <p:spTgt spid="10"/>
                                        </p:tgtEl>
                                        <p:attrNameLst>
                                          <p:attrName>style.visibility</p:attrName>
                                        </p:attrNameLst>
                                      </p:cBhvr>
                                      <p:to>
                                        <p:strVal val="visible"/>
                                      </p:to>
                                    </p:set>
                                    <p:animEffect transition="in" filter="wipe(left)">
                                      <p:cBhvr>
                                        <p:cTn id="67" dur="1500"/>
                                        <p:tgtEl>
                                          <p:spTgt spid="10"/>
                                        </p:tgtEl>
                                      </p:cBhvr>
                                    </p:animEffect>
                                  </p:childTnLst>
                                </p:cTn>
                              </p:par>
                            </p:childTnLst>
                          </p:cTn>
                        </p:par>
                        <p:par>
                          <p:cTn id="68" fill="hold">
                            <p:stCondLst>
                              <p:cond delay="4500"/>
                            </p:stCondLst>
                            <p:childTnLst>
                              <p:par>
                                <p:cTn id="69" presetID="42" presetClass="path" presetSubtype="0" accel="50000" decel="50000" fill="hold" grpId="2" nodeType="afterEffect">
                                  <p:stCondLst>
                                    <p:cond delay="250"/>
                                  </p:stCondLst>
                                  <p:childTnLst>
                                    <p:animMotion origin="layout" path="M 0.56706 0.00533 L 2.29167E-6 0.00533 " pathEditMode="relative" rAng="0" ptsTypes="AA">
                                      <p:cBhvr>
                                        <p:cTn id="70" dur="2000" fill="hold"/>
                                        <p:tgtEl>
                                          <p:spTgt spid="9"/>
                                        </p:tgtEl>
                                        <p:attrNameLst>
                                          <p:attrName>ppt_x</p:attrName>
                                          <p:attrName>ppt_y</p:attrName>
                                        </p:attrNameLst>
                                      </p:cBhvr>
                                      <p:rCtr x="-28359" y="0"/>
                                    </p:animMotion>
                                  </p:childTnLst>
                                </p:cTn>
                              </p:par>
                            </p:childTnLst>
                          </p:cTn>
                        </p:par>
                        <p:par>
                          <p:cTn id="71" fill="hold">
                            <p:stCondLst>
                              <p:cond delay="6750"/>
                            </p:stCondLst>
                            <p:childTnLst>
                              <p:par>
                                <p:cTn id="72" presetID="16" presetClass="entr" presetSubtype="37" fill="hold" grpId="0" nodeType="afterEffect">
                                  <p:stCondLst>
                                    <p:cond delay="250"/>
                                  </p:stCondLst>
                                  <p:childTnLst>
                                    <p:set>
                                      <p:cBhvr>
                                        <p:cTn id="73" dur="1" fill="hold">
                                          <p:stCondLst>
                                            <p:cond delay="0"/>
                                          </p:stCondLst>
                                        </p:cTn>
                                        <p:tgtEl>
                                          <p:spTgt spid="6"/>
                                        </p:tgtEl>
                                        <p:attrNameLst>
                                          <p:attrName>style.visibility</p:attrName>
                                        </p:attrNameLst>
                                      </p:cBhvr>
                                      <p:to>
                                        <p:strVal val="visible"/>
                                      </p:to>
                                    </p:set>
                                    <p:animEffect transition="in" filter="barn(outVertical)">
                                      <p:cBhvr>
                                        <p:cTn id="74" dur="500"/>
                                        <p:tgtEl>
                                          <p:spTgt spid="6"/>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2" fill="hold" grpId="0" nodeType="click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wipe(right)">
                                      <p:cBhvr>
                                        <p:cTn id="79" dur="1000"/>
                                        <p:tgtEl>
                                          <p:spTgt spid="12"/>
                                        </p:tgtEl>
                                      </p:cBhvr>
                                    </p:animEffect>
                                  </p:childTnLst>
                                </p:cTn>
                              </p:par>
                            </p:childTnLst>
                          </p:cTn>
                        </p:par>
                        <p:par>
                          <p:cTn id="80" fill="hold">
                            <p:stCondLst>
                              <p:cond delay="1000"/>
                            </p:stCondLst>
                            <p:childTnLst>
                              <p:par>
                                <p:cTn id="81" presetID="16" presetClass="entr" presetSubtype="37" fill="hold" grpId="0" nodeType="afterEffect">
                                  <p:stCondLst>
                                    <p:cond delay="500"/>
                                  </p:stCondLst>
                                  <p:childTnLst>
                                    <p:set>
                                      <p:cBhvr>
                                        <p:cTn id="82" dur="1" fill="hold">
                                          <p:stCondLst>
                                            <p:cond delay="0"/>
                                          </p:stCondLst>
                                        </p:cTn>
                                        <p:tgtEl>
                                          <p:spTgt spid="11"/>
                                        </p:tgtEl>
                                        <p:attrNameLst>
                                          <p:attrName>style.visibility</p:attrName>
                                        </p:attrNameLst>
                                      </p:cBhvr>
                                      <p:to>
                                        <p:strVal val="visible"/>
                                      </p:to>
                                    </p:set>
                                    <p:animEffect transition="in" filter="barn(outVertical)">
                                      <p:cBhvr>
                                        <p:cTn id="83" dur="1250"/>
                                        <p:tgtEl>
                                          <p:spTgt spid="11"/>
                                        </p:tgtEl>
                                      </p:cBhvr>
                                    </p:animEffect>
                                  </p:childTnLst>
                                </p:cTn>
                              </p:par>
                            </p:childTnLst>
                          </p:cTn>
                        </p:par>
                        <p:par>
                          <p:cTn id="84" fill="hold">
                            <p:stCondLst>
                              <p:cond delay="2750"/>
                            </p:stCondLst>
                            <p:childTnLst>
                              <p:par>
                                <p:cTn id="85" presetID="16" presetClass="entr" presetSubtype="37" fill="hold" grpId="0" nodeType="after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barn(outVertical)">
                                      <p:cBhvr>
                                        <p:cTn id="87" dur="500"/>
                                        <p:tgtEl>
                                          <p:spTgt spid="15"/>
                                        </p:tgtEl>
                                      </p:cBhvr>
                                    </p:animEffect>
                                  </p:childTnLst>
                                </p:cTn>
                              </p:par>
                            </p:childTnLst>
                          </p:cTn>
                        </p:par>
                        <p:par>
                          <p:cTn id="88" fill="hold">
                            <p:stCondLst>
                              <p:cond delay="3250"/>
                            </p:stCondLst>
                            <p:childTnLst>
                              <p:par>
                                <p:cTn id="89" presetID="42" presetClass="path" presetSubtype="0" accel="50000" decel="50000" fill="hold" grpId="3" nodeType="afterEffect">
                                  <p:stCondLst>
                                    <p:cond delay="250"/>
                                  </p:stCondLst>
                                  <p:childTnLst>
                                    <p:animMotion origin="layout" path="M 2.29167E-6 0.00533 L 0.56706 0.29398 " pathEditMode="relative" rAng="0" ptsTypes="AA">
                                      <p:cBhvr>
                                        <p:cTn id="90" dur="2000" fill="hold"/>
                                        <p:tgtEl>
                                          <p:spTgt spid="9"/>
                                        </p:tgtEl>
                                        <p:attrNameLst>
                                          <p:attrName>ppt_x</p:attrName>
                                          <p:attrName>ppt_y</p:attrName>
                                        </p:attrNameLst>
                                      </p:cBhvr>
                                      <p:rCtr x="28346" y="14421"/>
                                    </p:animMotion>
                                  </p:childTnLst>
                                </p:cTn>
                              </p:par>
                            </p:childTnLst>
                          </p:cTn>
                        </p:par>
                        <p:par>
                          <p:cTn id="91" fill="hold">
                            <p:stCondLst>
                              <p:cond delay="5500"/>
                            </p:stCondLst>
                            <p:childTnLst>
                              <p:par>
                                <p:cTn id="92" presetID="16" presetClass="entr" presetSubtype="37" fill="hold" grpId="0" nodeType="afterEffect">
                                  <p:stCondLst>
                                    <p:cond delay="0"/>
                                  </p:stCondLst>
                                  <p:childTnLst>
                                    <p:set>
                                      <p:cBhvr>
                                        <p:cTn id="93" dur="1" fill="hold">
                                          <p:stCondLst>
                                            <p:cond delay="0"/>
                                          </p:stCondLst>
                                        </p:cTn>
                                        <p:tgtEl>
                                          <p:spTgt spid="17"/>
                                        </p:tgtEl>
                                        <p:attrNameLst>
                                          <p:attrName>style.visibility</p:attrName>
                                        </p:attrNameLst>
                                      </p:cBhvr>
                                      <p:to>
                                        <p:strVal val="visible"/>
                                      </p:to>
                                    </p:set>
                                    <p:animEffect transition="in" filter="barn(outVertical)">
                                      <p:cBhvr>
                                        <p:cTn id="94" dur="500"/>
                                        <p:tgtEl>
                                          <p:spTgt spid="17"/>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14">
                                            <p:txEl>
                                              <p:pRg st="0" end="0"/>
                                            </p:txEl>
                                          </p:spTgt>
                                        </p:tgtEl>
                                        <p:attrNameLst>
                                          <p:attrName>style.visibility</p:attrName>
                                        </p:attrNameLst>
                                      </p:cBhvr>
                                      <p:to>
                                        <p:strVal val="visible"/>
                                      </p:to>
                                    </p:set>
                                    <p:animEffect transition="in" filter="wipe(left)">
                                      <p:cBhvr>
                                        <p:cTn id="99" dur="1000"/>
                                        <p:tgtEl>
                                          <p:spTgt spid="14">
                                            <p:txEl>
                                              <p:pRg st="0" end="0"/>
                                            </p:txEl>
                                          </p:spTgt>
                                        </p:tgtEl>
                                      </p:cBhvr>
                                    </p:animEffect>
                                  </p:childTnLst>
                                </p:cTn>
                              </p:par>
                            </p:childTnLst>
                          </p:cTn>
                        </p:par>
                        <p:par>
                          <p:cTn id="100" fill="hold">
                            <p:stCondLst>
                              <p:cond delay="1000"/>
                            </p:stCondLst>
                            <p:childTnLst>
                              <p:par>
                                <p:cTn id="101" presetID="22" presetClass="entr" presetSubtype="8" fill="hold" grpId="0" nodeType="afterEffect">
                                  <p:stCondLst>
                                    <p:cond delay="500"/>
                                  </p:stCondLst>
                                  <p:childTnLst>
                                    <p:set>
                                      <p:cBhvr>
                                        <p:cTn id="102" dur="1" fill="hold">
                                          <p:stCondLst>
                                            <p:cond delay="0"/>
                                          </p:stCondLst>
                                        </p:cTn>
                                        <p:tgtEl>
                                          <p:spTgt spid="14">
                                            <p:txEl>
                                              <p:pRg st="1" end="1"/>
                                            </p:txEl>
                                          </p:spTgt>
                                        </p:tgtEl>
                                        <p:attrNameLst>
                                          <p:attrName>style.visibility</p:attrName>
                                        </p:attrNameLst>
                                      </p:cBhvr>
                                      <p:to>
                                        <p:strVal val="visible"/>
                                      </p:to>
                                    </p:set>
                                    <p:animEffect transition="in" filter="wipe(left)">
                                      <p:cBhvr>
                                        <p:cTn id="103" dur="1000"/>
                                        <p:tgtEl>
                                          <p:spTgt spid="14">
                                            <p:txEl>
                                              <p:pRg st="1" end="1"/>
                                            </p:txEl>
                                          </p:spTgt>
                                        </p:tgtEl>
                                      </p:cBhvr>
                                    </p:animEffect>
                                  </p:childTnLst>
                                </p:cTn>
                              </p:par>
                            </p:childTnLst>
                          </p:cTn>
                        </p:par>
                        <p:par>
                          <p:cTn id="104" fill="hold">
                            <p:stCondLst>
                              <p:cond delay="2500"/>
                            </p:stCondLst>
                            <p:childTnLst>
                              <p:par>
                                <p:cTn id="105" presetID="10" presetClass="exit" presetSubtype="0" fill="hold" grpId="1" nodeType="afterEffect">
                                  <p:stCondLst>
                                    <p:cond delay="250"/>
                                  </p:stCondLst>
                                  <p:childTnLst>
                                    <p:animEffect transition="out" filter="fade">
                                      <p:cBhvr>
                                        <p:cTn id="106" dur="500"/>
                                        <p:tgtEl>
                                          <p:spTgt spid="6"/>
                                        </p:tgtEl>
                                      </p:cBhvr>
                                    </p:animEffect>
                                    <p:set>
                                      <p:cBhvr>
                                        <p:cTn id="107" dur="1" fill="hold">
                                          <p:stCondLst>
                                            <p:cond delay="499"/>
                                          </p:stCondLst>
                                        </p:cTn>
                                        <p:tgtEl>
                                          <p:spTgt spid="6"/>
                                        </p:tgtEl>
                                        <p:attrNameLst>
                                          <p:attrName>style.visibility</p:attrName>
                                        </p:attrNameLst>
                                      </p:cBhvr>
                                      <p:to>
                                        <p:strVal val="hidden"/>
                                      </p:to>
                                    </p:set>
                                  </p:childTnLst>
                                </p:cTn>
                              </p:par>
                              <p:par>
                                <p:cTn id="108" presetID="16" presetClass="entr" presetSubtype="37" fill="hold" grpId="0" nodeType="withEffect">
                                  <p:stCondLst>
                                    <p:cond delay="250"/>
                                  </p:stCondLst>
                                  <p:childTnLst>
                                    <p:set>
                                      <p:cBhvr>
                                        <p:cTn id="109" dur="1" fill="hold">
                                          <p:stCondLst>
                                            <p:cond delay="0"/>
                                          </p:stCondLst>
                                        </p:cTn>
                                        <p:tgtEl>
                                          <p:spTgt spid="16"/>
                                        </p:tgtEl>
                                        <p:attrNameLst>
                                          <p:attrName>style.visibility</p:attrName>
                                        </p:attrNameLst>
                                      </p:cBhvr>
                                      <p:to>
                                        <p:strVal val="visible"/>
                                      </p:to>
                                    </p:set>
                                    <p:animEffect transition="in" filter="barn(outVertical)">
                                      <p:cBhvr>
                                        <p:cTn id="110" dur="500"/>
                                        <p:tgtEl>
                                          <p:spTgt spid="16"/>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grpId="0" nodeType="clickEffect">
                                  <p:stCondLst>
                                    <p:cond delay="0"/>
                                  </p:stCondLst>
                                  <p:childTnLst>
                                    <p:set>
                                      <p:cBhvr>
                                        <p:cTn id="114" dur="1" fill="hold">
                                          <p:stCondLst>
                                            <p:cond delay="0"/>
                                          </p:stCondLst>
                                        </p:cTn>
                                        <p:tgtEl>
                                          <p:spTgt spid="14">
                                            <p:txEl>
                                              <p:pRg st="2" end="2"/>
                                            </p:txEl>
                                          </p:spTgt>
                                        </p:tgtEl>
                                        <p:attrNameLst>
                                          <p:attrName>style.visibility</p:attrName>
                                        </p:attrNameLst>
                                      </p:cBhvr>
                                      <p:to>
                                        <p:strVal val="visible"/>
                                      </p:to>
                                    </p:set>
                                    <p:animEffect transition="in" filter="wipe(left)">
                                      <p:cBhvr>
                                        <p:cTn id="115" dur="10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9" grpId="2" animBg="1"/>
      <p:bldP spid="9" grpId="3" animBg="1"/>
      <p:bldP spid="10" grpId="0" animBg="1"/>
      <p:bldP spid="11" grpId="0" animBg="1"/>
      <p:bldP spid="12" grpId="0" animBg="1"/>
      <p:bldP spid="13" grpId="0" animBg="1"/>
      <p:bldP spid="13" grpId="1" animBg="1"/>
      <p:bldP spid="14" grpId="0" build="p"/>
      <p:bldP spid="15" grpId="0" animBg="1"/>
      <p:bldP spid="16" grpId="0" animBg="1"/>
      <p:bldP spid="17" grpId="0" animBg="1"/>
      <p:bldP spid="18" grpId="0" animBg="1"/>
      <p:bldP spid="19" grpId="0" animBg="1"/>
      <p:bldP spid="20" grpId="0" animBg="1"/>
      <p:bldP spid="20" grpId="1" animBg="1"/>
      <p:bldP spid="20" grpId="2" animBg="1"/>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F71C5D24-FB8D-4457-8180-A4DEB6B2A94B}"/>
              </a:ext>
            </a:extLst>
          </p:cNvPr>
          <p:cNvSpPr>
            <a:spLocks noGrp="1"/>
          </p:cNvSpPr>
          <p:nvPr>
            <p:ph type="title"/>
          </p:nvPr>
        </p:nvSpPr>
        <p:spPr>
          <a:xfrm>
            <a:off x="838200" y="1499675"/>
            <a:ext cx="4808873" cy="2293938"/>
          </a:xfrm>
        </p:spPr>
        <p:txBody>
          <a:bodyPr>
            <a:normAutofit/>
          </a:bodyPr>
          <a:lstStyle/>
          <a:p>
            <a:r>
              <a:rPr lang="ja-JP" altLang="en-US" sz="7200" dirty="0"/>
              <a:t>同時履行と</a:t>
            </a:r>
            <a:br>
              <a:rPr lang="en-US" altLang="ja-JP" sz="7200" dirty="0"/>
            </a:br>
            <a:r>
              <a:rPr lang="ja-JP" altLang="en-US" sz="7200" dirty="0"/>
              <a:t>異時履行</a:t>
            </a:r>
          </a:p>
        </p:txBody>
      </p:sp>
      <p:sp>
        <p:nvSpPr>
          <p:cNvPr id="9" name="テキスト プレースホルダー 8">
            <a:extLst>
              <a:ext uri="{FF2B5EF4-FFF2-40B4-BE49-F238E27FC236}">
                <a16:creationId xmlns:a16="http://schemas.microsoft.com/office/drawing/2014/main" id="{320D5584-047C-485A-8124-19DC38099D73}"/>
              </a:ext>
            </a:extLst>
          </p:cNvPr>
          <p:cNvSpPr>
            <a:spLocks noGrp="1"/>
          </p:cNvSpPr>
          <p:nvPr>
            <p:ph type="body" idx="1"/>
          </p:nvPr>
        </p:nvSpPr>
        <p:spPr>
          <a:xfrm>
            <a:off x="831850" y="4445001"/>
            <a:ext cx="10515600" cy="1644650"/>
          </a:xfrm>
        </p:spPr>
        <p:txBody>
          <a:bodyPr>
            <a:normAutofit/>
          </a:bodyPr>
          <a:lstStyle/>
          <a:p>
            <a:r>
              <a:rPr lang="ja-JP" altLang="en-US" dirty="0">
                <a:solidFill>
                  <a:schemeClr val="tx1"/>
                </a:solidFill>
              </a:rPr>
              <a:t>同時履行の抗弁権の成立の経緯</a:t>
            </a:r>
            <a:endParaRPr lang="en-US" altLang="ja-JP" dirty="0">
              <a:solidFill>
                <a:schemeClr val="tx1"/>
              </a:solidFill>
            </a:endParaRPr>
          </a:p>
          <a:p>
            <a:r>
              <a:rPr lang="ja-JP" altLang="en-US" dirty="0">
                <a:solidFill>
                  <a:schemeClr val="tx1"/>
                </a:solidFill>
              </a:rPr>
              <a:t>同時履行の背景にある牽連関係の考え方</a:t>
            </a:r>
            <a:endParaRPr lang="en-US" altLang="ja-JP" dirty="0">
              <a:solidFill>
                <a:schemeClr val="tx1"/>
              </a:solidFill>
            </a:endParaRPr>
          </a:p>
          <a:p>
            <a:r>
              <a:rPr lang="ja-JP" altLang="en-US" dirty="0">
                <a:solidFill>
                  <a:schemeClr val="tx1"/>
                </a:solidFill>
              </a:rPr>
              <a:t>同時履行とは反対の異時履行（サービスの先履行と報酬の後払い）の考え方</a:t>
            </a:r>
          </a:p>
        </p:txBody>
      </p:sp>
      <p:sp>
        <p:nvSpPr>
          <p:cNvPr id="5" name="日付プレースホルダー 4">
            <a:extLst>
              <a:ext uri="{FF2B5EF4-FFF2-40B4-BE49-F238E27FC236}">
                <a16:creationId xmlns:a16="http://schemas.microsoft.com/office/drawing/2014/main" id="{7736FA72-03D2-43F5-A734-B15FBA374A86}"/>
              </a:ext>
            </a:extLst>
          </p:cNvPr>
          <p:cNvSpPr>
            <a:spLocks noGrp="1"/>
          </p:cNvSpPr>
          <p:nvPr>
            <p:ph type="dt" sz="half" idx="10"/>
          </p:nvPr>
        </p:nvSpPr>
        <p:spPr/>
        <p:txBody>
          <a:bodyPr/>
          <a:lstStyle/>
          <a:p>
            <a:fld id="{BE0F377E-2264-40A1-9D1E-CA46DD0924BF}" type="datetime1">
              <a:rPr kumimoji="1" lang="ja-JP" altLang="en-US" smtClean="0"/>
              <a:t>2021/5/12</a:t>
            </a:fld>
            <a:endParaRPr kumimoji="1" lang="ja-JP" altLang="en-US"/>
          </a:p>
        </p:txBody>
      </p:sp>
      <p:sp>
        <p:nvSpPr>
          <p:cNvPr id="6" name="フッター プレースホルダー 5">
            <a:extLst>
              <a:ext uri="{FF2B5EF4-FFF2-40B4-BE49-F238E27FC236}">
                <a16:creationId xmlns:a16="http://schemas.microsoft.com/office/drawing/2014/main" id="{FF528377-3BD5-4B2F-8A9C-53E483EAAAC2}"/>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A5C949D4-42A0-4115-9D1A-939F2D3377B4}"/>
              </a:ext>
            </a:extLst>
          </p:cNvPr>
          <p:cNvSpPr>
            <a:spLocks noGrp="1"/>
          </p:cNvSpPr>
          <p:nvPr>
            <p:ph type="sldNum" sz="quarter" idx="12"/>
          </p:nvPr>
        </p:nvSpPr>
        <p:spPr/>
        <p:txBody>
          <a:bodyPr/>
          <a:lstStyle/>
          <a:p>
            <a:fld id="{96BDDC30-DD3F-4427-B562-2F3229407357}" type="slidenum">
              <a:rPr kumimoji="1" lang="ja-JP" altLang="en-US" smtClean="0"/>
              <a:t>12</a:t>
            </a:fld>
            <a:endParaRPr kumimoji="1" lang="ja-JP" altLang="en-US"/>
          </a:p>
        </p:txBody>
      </p:sp>
      <p:pic>
        <p:nvPicPr>
          <p:cNvPr id="11" name="図 10">
            <a:extLst>
              <a:ext uri="{FF2B5EF4-FFF2-40B4-BE49-F238E27FC236}">
                <a16:creationId xmlns:a16="http://schemas.microsoft.com/office/drawing/2014/main" id="{7AA35DD3-43A5-4BF9-9D60-8E523EB7F1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7073" y="1103620"/>
            <a:ext cx="5545377" cy="3119275"/>
          </a:xfrm>
          <a:prstGeom prst="rect">
            <a:avLst/>
          </a:prstGeom>
        </p:spPr>
      </p:pic>
    </p:spTree>
    <p:extLst>
      <p:ext uri="{BB962C8B-B14F-4D97-AF65-F5344CB8AC3E}">
        <p14:creationId xmlns:p14="http://schemas.microsoft.com/office/powerpoint/2010/main" val="2223208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80ABB5-8EC0-4E8C-8DF2-A608E1EF1D1B}"/>
              </a:ext>
            </a:extLst>
          </p:cNvPr>
          <p:cNvSpPr>
            <a:spLocks noGrp="1"/>
          </p:cNvSpPr>
          <p:nvPr>
            <p:ph type="title"/>
          </p:nvPr>
        </p:nvSpPr>
        <p:spPr/>
        <p:txBody>
          <a:bodyPr/>
          <a:lstStyle/>
          <a:p>
            <a:r>
              <a:rPr kumimoji="1" lang="ja-JP" altLang="en-US" dirty="0"/>
              <a:t>同時履行の抗弁権の由来</a:t>
            </a:r>
          </a:p>
        </p:txBody>
      </p:sp>
      <p:sp>
        <p:nvSpPr>
          <p:cNvPr id="3" name="コンテンツ プレースホルダー 2">
            <a:extLst>
              <a:ext uri="{FF2B5EF4-FFF2-40B4-BE49-F238E27FC236}">
                <a16:creationId xmlns:a16="http://schemas.microsoft.com/office/drawing/2014/main" id="{5B14BC39-62FB-41E2-B111-D59F6BDCD9B0}"/>
              </a:ext>
            </a:extLst>
          </p:cNvPr>
          <p:cNvSpPr>
            <a:spLocks noGrp="1"/>
          </p:cNvSpPr>
          <p:nvPr>
            <p:ph sz="half" idx="1"/>
          </p:nvPr>
        </p:nvSpPr>
        <p:spPr>
          <a:xfrm>
            <a:off x="838200" y="1825625"/>
            <a:ext cx="5775960" cy="4351338"/>
          </a:xfrm>
        </p:spPr>
        <p:txBody>
          <a:bodyPr>
            <a:normAutofit fontScale="85000" lnSpcReduction="20000"/>
          </a:bodyPr>
          <a:lstStyle/>
          <a:p>
            <a:pPr>
              <a:lnSpc>
                <a:spcPct val="120000"/>
              </a:lnSpc>
            </a:pPr>
            <a:r>
              <a:rPr kumimoji="1" lang="ja-JP" altLang="en-US" dirty="0"/>
              <a:t>同時履行の抗弁権がない場合の不都合</a:t>
            </a:r>
            <a:endParaRPr kumimoji="1" lang="en-US" altLang="ja-JP" dirty="0"/>
          </a:p>
          <a:p>
            <a:pPr lvl="1">
              <a:lnSpc>
                <a:spcPct val="120000"/>
              </a:lnSpc>
            </a:pPr>
            <a:r>
              <a:rPr kumimoji="1" lang="ja-JP" altLang="en-US" dirty="0"/>
              <a:t>債権総論的に，すなわち，債権を単独で独立した完全な権利としてみると，不都合が生じる場合がある。</a:t>
            </a:r>
            <a:endParaRPr kumimoji="1" lang="en-US" altLang="ja-JP" dirty="0"/>
          </a:p>
          <a:p>
            <a:pPr lvl="1">
              <a:lnSpc>
                <a:spcPct val="120000"/>
              </a:lnSpc>
            </a:pPr>
            <a:r>
              <a:rPr kumimoji="1" lang="ja-JP" altLang="en-US" dirty="0"/>
              <a:t>例えば，売買契約の場合，買主の売主に対する目的物引渡請求権と，売主の買主に対する代金支払請求権とを例にとって考えてみよう。</a:t>
            </a:r>
            <a:endParaRPr lang="en-US" altLang="ja-JP" dirty="0"/>
          </a:p>
          <a:p>
            <a:pPr lvl="1">
              <a:lnSpc>
                <a:spcPct val="120000"/>
              </a:lnSpc>
            </a:pPr>
            <a:r>
              <a:rPr kumimoji="1" lang="ja-JP" altLang="en-US" dirty="0"/>
              <a:t>買主が，代金を支払わずに，目的物の引渡請求を求める訴えを提起した場合，売主は，これに応じなければならないのだろうか。債権総論的に請求権を独立の請求権と考えると，これを肯定せざるを得ない。</a:t>
            </a:r>
            <a:endParaRPr kumimoji="1" lang="en-US" altLang="ja-JP" dirty="0"/>
          </a:p>
        </p:txBody>
      </p:sp>
      <p:sp>
        <p:nvSpPr>
          <p:cNvPr id="4" name="コンテンツ プレースホルダー 3">
            <a:extLst>
              <a:ext uri="{FF2B5EF4-FFF2-40B4-BE49-F238E27FC236}">
                <a16:creationId xmlns:a16="http://schemas.microsoft.com/office/drawing/2014/main" id="{147240FF-7FD7-4C98-ABE9-17BE07104411}"/>
              </a:ext>
            </a:extLst>
          </p:cNvPr>
          <p:cNvSpPr>
            <a:spLocks noGrp="1"/>
          </p:cNvSpPr>
          <p:nvPr>
            <p:ph sz="half" idx="2"/>
          </p:nvPr>
        </p:nvSpPr>
        <p:spPr>
          <a:xfrm>
            <a:off x="6751320" y="1825625"/>
            <a:ext cx="4602480" cy="4351338"/>
          </a:xfrm>
        </p:spPr>
        <p:txBody>
          <a:bodyPr>
            <a:normAutofit fontScale="85000" lnSpcReduction="20000"/>
          </a:bodyPr>
          <a:lstStyle/>
          <a:p>
            <a:pPr lvl="1">
              <a:lnSpc>
                <a:spcPct val="120000"/>
              </a:lnSpc>
            </a:pPr>
            <a:r>
              <a:rPr kumimoji="1" lang="ja-JP" altLang="en-US" dirty="0"/>
              <a:t>反対に，売主が目的物を引き渡すことなく，代金請求訴訟を提起した場合も，同様である。</a:t>
            </a:r>
            <a:endParaRPr kumimoji="1" lang="en-US" altLang="ja-JP" dirty="0"/>
          </a:p>
          <a:p>
            <a:pPr>
              <a:lnSpc>
                <a:spcPct val="110000"/>
              </a:lnSpc>
            </a:pPr>
            <a:r>
              <a:rPr lang="ja-JP" altLang="en-US" dirty="0"/>
              <a:t>同時履行の抗弁権の出現</a:t>
            </a:r>
            <a:endParaRPr lang="en-US" altLang="ja-JP" dirty="0"/>
          </a:p>
          <a:p>
            <a:pPr lvl="1">
              <a:lnSpc>
                <a:spcPct val="110000"/>
              </a:lnSpc>
            </a:pPr>
            <a:r>
              <a:rPr kumimoji="1" lang="ja-JP" altLang="en-US" dirty="0"/>
              <a:t>請求権を単独の独立の権利を考えると生じる不都合を解決するために考え出られたのが，同時履行の抗弁権である。</a:t>
            </a:r>
            <a:endParaRPr kumimoji="1" lang="en-US" altLang="ja-JP" dirty="0"/>
          </a:p>
          <a:p>
            <a:pPr lvl="1">
              <a:lnSpc>
                <a:spcPct val="110000"/>
              </a:lnSpc>
            </a:pPr>
            <a:r>
              <a:rPr kumimoji="1" lang="ja-JP" altLang="en-US" dirty="0"/>
              <a:t>この考え方は，最初は，悪意の抗弁権として発達したが，次第に，二つの請求権に牽連関係（牽連性）が認められることの結果として説明されるようになってきた。</a:t>
            </a:r>
          </a:p>
        </p:txBody>
      </p:sp>
      <p:sp>
        <p:nvSpPr>
          <p:cNvPr id="5" name="日付プレースホルダー 4">
            <a:extLst>
              <a:ext uri="{FF2B5EF4-FFF2-40B4-BE49-F238E27FC236}">
                <a16:creationId xmlns:a16="http://schemas.microsoft.com/office/drawing/2014/main" id="{B17EDD0D-8014-45B6-BA62-D866B3529260}"/>
              </a:ext>
            </a:extLst>
          </p:cNvPr>
          <p:cNvSpPr>
            <a:spLocks noGrp="1"/>
          </p:cNvSpPr>
          <p:nvPr>
            <p:ph type="dt" sz="half" idx="10"/>
          </p:nvPr>
        </p:nvSpPr>
        <p:spPr/>
        <p:txBody>
          <a:bodyPr/>
          <a:lstStyle/>
          <a:p>
            <a:fld id="{2DDE81A3-8493-4ACC-9550-F3173840E295}" type="datetime1">
              <a:rPr kumimoji="1" lang="ja-JP" altLang="en-US" smtClean="0"/>
              <a:t>2021/5/12</a:t>
            </a:fld>
            <a:endParaRPr kumimoji="1" lang="ja-JP" altLang="en-US"/>
          </a:p>
        </p:txBody>
      </p:sp>
      <p:sp>
        <p:nvSpPr>
          <p:cNvPr id="6" name="フッター プレースホルダー 5">
            <a:extLst>
              <a:ext uri="{FF2B5EF4-FFF2-40B4-BE49-F238E27FC236}">
                <a16:creationId xmlns:a16="http://schemas.microsoft.com/office/drawing/2014/main" id="{6CAE9490-1A09-4BCB-A5FD-15ED8AE64BDC}"/>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E8C29DAD-5084-4FF1-902A-E21EE31D9DE4}"/>
              </a:ext>
            </a:extLst>
          </p:cNvPr>
          <p:cNvSpPr>
            <a:spLocks noGrp="1"/>
          </p:cNvSpPr>
          <p:nvPr>
            <p:ph type="sldNum" sz="quarter" idx="12"/>
          </p:nvPr>
        </p:nvSpPr>
        <p:spPr/>
        <p:txBody>
          <a:bodyPr/>
          <a:lstStyle/>
          <a:p>
            <a:fld id="{96BDDC30-DD3F-4427-B562-2F3229407357}" type="slidenum">
              <a:rPr kumimoji="1" lang="ja-JP" altLang="en-US" smtClean="0"/>
              <a:t>13</a:t>
            </a:fld>
            <a:endParaRPr kumimoji="1" lang="ja-JP" altLang="en-US"/>
          </a:p>
        </p:txBody>
      </p:sp>
    </p:spTree>
    <p:extLst>
      <p:ext uri="{BB962C8B-B14F-4D97-AF65-F5344CB8AC3E}">
        <p14:creationId xmlns:p14="http://schemas.microsoft.com/office/powerpoint/2010/main" val="413610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2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3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wipe(up)">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wipe(up)">
                                      <p:cBhvr>
                                        <p:cTn id="27" dur="30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wipe(up)">
                                      <p:cBhvr>
                                        <p:cTn id="32" dur="3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2169D7-5CD1-40FC-BCC1-7CAB5C1E145B}"/>
              </a:ext>
            </a:extLst>
          </p:cNvPr>
          <p:cNvSpPr>
            <a:spLocks noGrp="1"/>
          </p:cNvSpPr>
          <p:nvPr>
            <p:ph type="title"/>
          </p:nvPr>
        </p:nvSpPr>
        <p:spPr/>
        <p:txBody>
          <a:bodyPr/>
          <a:lstStyle/>
          <a:p>
            <a:r>
              <a:rPr kumimoji="1" lang="ja-JP" altLang="en-US" dirty="0"/>
              <a:t>同時履行の抗弁権と牽連性</a:t>
            </a:r>
          </a:p>
        </p:txBody>
      </p:sp>
      <p:sp>
        <p:nvSpPr>
          <p:cNvPr id="3" name="コンテンツ プレースホルダー 2">
            <a:extLst>
              <a:ext uri="{FF2B5EF4-FFF2-40B4-BE49-F238E27FC236}">
                <a16:creationId xmlns:a16="http://schemas.microsoft.com/office/drawing/2014/main" id="{EE3CB305-78F6-4C4D-9ED7-52A56BA4E597}"/>
              </a:ext>
            </a:extLst>
          </p:cNvPr>
          <p:cNvSpPr>
            <a:spLocks noGrp="1"/>
          </p:cNvSpPr>
          <p:nvPr>
            <p:ph sz="half" idx="1"/>
          </p:nvPr>
        </p:nvSpPr>
        <p:spPr/>
        <p:txBody>
          <a:bodyPr>
            <a:normAutofit fontScale="92500"/>
          </a:bodyPr>
          <a:lstStyle/>
          <a:p>
            <a:pPr>
              <a:lnSpc>
                <a:spcPct val="120000"/>
              </a:lnSpc>
            </a:pPr>
            <a:r>
              <a:rPr kumimoji="1" lang="ja-JP" altLang="en-US" sz="2400" dirty="0"/>
              <a:t>牽連性とは何か</a:t>
            </a:r>
            <a:endParaRPr kumimoji="1" lang="en-US" altLang="ja-JP" sz="2400" dirty="0"/>
          </a:p>
          <a:p>
            <a:pPr lvl="1">
              <a:lnSpc>
                <a:spcPct val="120000"/>
              </a:lnSpc>
            </a:pPr>
            <a:r>
              <a:rPr kumimoji="1" lang="ja-JP" altLang="en-US" sz="1800" dirty="0"/>
              <a:t>二つの現象をある観点から見て一つにまとめることができる場合に，それらの二つの現象には，互いに牽連性があるされる。</a:t>
            </a:r>
            <a:endParaRPr kumimoji="1" lang="en-US" altLang="ja-JP" sz="1800" dirty="0"/>
          </a:p>
          <a:p>
            <a:pPr>
              <a:lnSpc>
                <a:spcPct val="120000"/>
              </a:lnSpc>
            </a:pPr>
            <a:r>
              <a:rPr kumimoji="1" lang="ja-JP" altLang="en-US" sz="2400" dirty="0"/>
              <a:t>刑法における牽連性</a:t>
            </a:r>
            <a:endParaRPr kumimoji="1" lang="en-US" altLang="ja-JP" sz="2400" dirty="0"/>
          </a:p>
          <a:p>
            <a:pPr lvl="1">
              <a:lnSpc>
                <a:spcPct val="120000"/>
              </a:lnSpc>
            </a:pPr>
            <a:r>
              <a:rPr kumimoji="1" lang="ja-JP" altLang="en-US" sz="1800" dirty="0"/>
              <a:t>刑法　第</a:t>
            </a:r>
            <a:r>
              <a:rPr kumimoji="1" lang="en-US" altLang="ja-JP" sz="1800" dirty="0"/>
              <a:t>54</a:t>
            </a:r>
            <a:r>
              <a:rPr kumimoji="1" lang="ja-JP" altLang="en-US" sz="1800" dirty="0"/>
              <a:t>条（一個の行為が二個以上の罪名に触れる場合等の処理）</a:t>
            </a:r>
          </a:p>
          <a:p>
            <a:pPr lvl="2">
              <a:lnSpc>
                <a:spcPct val="120000"/>
              </a:lnSpc>
            </a:pPr>
            <a:r>
              <a:rPr kumimoji="1" lang="ja-JP" altLang="en-US" sz="1600" dirty="0"/>
              <a:t>①一個の行為が二個以上の罪名に触れ，又は犯罪の</a:t>
            </a:r>
            <a:r>
              <a:rPr kumimoji="1" lang="ja-JP" altLang="en-US" sz="1600" b="1" dirty="0"/>
              <a:t>手段若しくは結果である行為が他の罪名に触れるとき</a:t>
            </a:r>
            <a:r>
              <a:rPr kumimoji="1" lang="ja-JP" altLang="en-US" sz="1600" dirty="0"/>
              <a:t>は，その最も重い刑により処断する。</a:t>
            </a:r>
          </a:p>
          <a:p>
            <a:pPr lvl="2">
              <a:lnSpc>
                <a:spcPct val="120000"/>
              </a:lnSpc>
            </a:pPr>
            <a:r>
              <a:rPr kumimoji="1" lang="ja-JP" altLang="en-US" sz="1600" dirty="0"/>
              <a:t>②第</a:t>
            </a:r>
            <a:r>
              <a:rPr kumimoji="1" lang="en-US" altLang="ja-JP" sz="1600" dirty="0"/>
              <a:t>49</a:t>
            </a:r>
            <a:r>
              <a:rPr kumimoji="1" lang="ja-JP" altLang="en-US" sz="1600" dirty="0"/>
              <a:t>条第</a:t>
            </a:r>
            <a:r>
              <a:rPr kumimoji="1" lang="en-US" altLang="ja-JP" sz="1600" dirty="0"/>
              <a:t>2</a:t>
            </a:r>
            <a:r>
              <a:rPr kumimoji="1" lang="ja-JP" altLang="en-US" sz="1600" dirty="0"/>
              <a:t>項の規定は，前項の場合にも，適用する。</a:t>
            </a:r>
            <a:endParaRPr kumimoji="1" lang="en-US" altLang="ja-JP" sz="1600" dirty="0"/>
          </a:p>
          <a:p>
            <a:pPr lvl="1">
              <a:lnSpc>
                <a:spcPct val="120000"/>
              </a:lnSpc>
            </a:pPr>
            <a:endParaRPr kumimoji="1" lang="ja-JP" altLang="en-US" sz="1800" dirty="0"/>
          </a:p>
        </p:txBody>
      </p:sp>
      <p:sp>
        <p:nvSpPr>
          <p:cNvPr id="4" name="コンテンツ プレースホルダー 3">
            <a:extLst>
              <a:ext uri="{FF2B5EF4-FFF2-40B4-BE49-F238E27FC236}">
                <a16:creationId xmlns:a16="http://schemas.microsoft.com/office/drawing/2014/main" id="{E9B103BA-26DE-4B68-9EDE-2336CDCB7DE1}"/>
              </a:ext>
            </a:extLst>
          </p:cNvPr>
          <p:cNvSpPr>
            <a:spLocks noGrp="1"/>
          </p:cNvSpPr>
          <p:nvPr>
            <p:ph sz="half" idx="2"/>
          </p:nvPr>
        </p:nvSpPr>
        <p:spPr/>
        <p:txBody>
          <a:bodyPr>
            <a:normAutofit fontScale="92500"/>
          </a:bodyPr>
          <a:lstStyle/>
          <a:p>
            <a:pPr>
              <a:lnSpc>
                <a:spcPct val="120000"/>
              </a:lnSpc>
            </a:pPr>
            <a:r>
              <a:rPr kumimoji="1" lang="ja-JP" altLang="en-US" sz="2400" dirty="0"/>
              <a:t>刑法における牽連犯の例</a:t>
            </a:r>
            <a:endParaRPr kumimoji="1" lang="en-US" altLang="ja-JP" sz="2400" dirty="0"/>
          </a:p>
          <a:p>
            <a:pPr lvl="1">
              <a:lnSpc>
                <a:spcPct val="120000"/>
              </a:lnSpc>
            </a:pPr>
            <a:r>
              <a:rPr kumimoji="1" lang="ja-JP" altLang="en-US" sz="1800" dirty="0"/>
              <a:t>窃盗するために他人の住居に侵入した場合，単純に考えると，住居侵入罪と窃盗罪の二つの刑罰が独立に存在するように思われる。</a:t>
            </a:r>
            <a:endParaRPr lang="en-US" altLang="ja-JP" sz="1800" dirty="0"/>
          </a:p>
          <a:p>
            <a:pPr lvl="1">
              <a:lnSpc>
                <a:spcPct val="120000"/>
              </a:lnSpc>
            </a:pPr>
            <a:r>
              <a:rPr kumimoji="1" lang="ja-JP" altLang="en-US" sz="1800" dirty="0"/>
              <a:t>しかし，前者と後者とを手段と結果という観点から見てみよう。そうすると，手段である住居侵入罪は，窃盗剤という一つの結果に吸収され，二つの刑罰をかすのではなく，重い方の刑罰のみの一罪として罰せられるに過ぎないことが理解できる（刑法</a:t>
            </a:r>
            <a:r>
              <a:rPr kumimoji="1" lang="en-US" altLang="ja-JP" sz="1800" dirty="0"/>
              <a:t>54</a:t>
            </a:r>
            <a:r>
              <a:rPr kumimoji="1" lang="ja-JP" altLang="en-US" sz="1800" dirty="0"/>
              <a:t>条）。</a:t>
            </a:r>
            <a:endParaRPr kumimoji="1" lang="en-US" altLang="ja-JP" sz="1800" dirty="0"/>
          </a:p>
          <a:p>
            <a:pPr lvl="1">
              <a:lnSpc>
                <a:spcPct val="120000"/>
              </a:lnSpc>
            </a:pPr>
            <a:r>
              <a:rPr kumimoji="1" lang="ja-JP" altLang="en-US" sz="1800" dirty="0"/>
              <a:t>このような現象を理論上は「牽連犯」と呼んでいる。</a:t>
            </a:r>
            <a:endParaRPr kumimoji="1" lang="en-US" altLang="ja-JP" sz="1800" dirty="0"/>
          </a:p>
          <a:p>
            <a:pPr lvl="1">
              <a:lnSpc>
                <a:spcPct val="120000"/>
              </a:lnSpc>
            </a:pPr>
            <a:endParaRPr kumimoji="1" lang="ja-JP" altLang="en-US" sz="1800" dirty="0"/>
          </a:p>
        </p:txBody>
      </p:sp>
      <p:sp>
        <p:nvSpPr>
          <p:cNvPr id="5" name="日付プレースホルダー 4">
            <a:extLst>
              <a:ext uri="{FF2B5EF4-FFF2-40B4-BE49-F238E27FC236}">
                <a16:creationId xmlns:a16="http://schemas.microsoft.com/office/drawing/2014/main" id="{A4372DA4-1A0A-47E4-8530-D0F946A13D8B}"/>
              </a:ext>
            </a:extLst>
          </p:cNvPr>
          <p:cNvSpPr>
            <a:spLocks noGrp="1"/>
          </p:cNvSpPr>
          <p:nvPr>
            <p:ph type="dt" sz="half" idx="10"/>
          </p:nvPr>
        </p:nvSpPr>
        <p:spPr/>
        <p:txBody>
          <a:bodyPr/>
          <a:lstStyle/>
          <a:p>
            <a:fld id="{908ADD0E-660E-40F4-A6A8-D62E1F4A9DF2}" type="datetime1">
              <a:rPr kumimoji="1" lang="ja-JP" altLang="en-US" smtClean="0"/>
              <a:t>2021/5/12</a:t>
            </a:fld>
            <a:endParaRPr kumimoji="1" lang="ja-JP" altLang="en-US"/>
          </a:p>
        </p:txBody>
      </p:sp>
      <p:sp>
        <p:nvSpPr>
          <p:cNvPr id="6" name="フッター プレースホルダー 5">
            <a:extLst>
              <a:ext uri="{FF2B5EF4-FFF2-40B4-BE49-F238E27FC236}">
                <a16:creationId xmlns:a16="http://schemas.microsoft.com/office/drawing/2014/main" id="{ADBF951B-C8C2-4D49-8542-2D429F996D0E}"/>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977771C9-F1B8-43D1-AD37-811E0A416720}"/>
              </a:ext>
            </a:extLst>
          </p:cNvPr>
          <p:cNvSpPr>
            <a:spLocks noGrp="1"/>
          </p:cNvSpPr>
          <p:nvPr>
            <p:ph type="sldNum" sz="quarter" idx="12"/>
          </p:nvPr>
        </p:nvSpPr>
        <p:spPr/>
        <p:txBody>
          <a:bodyPr/>
          <a:lstStyle/>
          <a:p>
            <a:fld id="{96BDDC30-DD3F-4427-B562-2F3229407357}" type="slidenum">
              <a:rPr kumimoji="1" lang="ja-JP" altLang="en-US" smtClean="0"/>
              <a:t>14</a:t>
            </a:fld>
            <a:endParaRPr kumimoji="1" lang="ja-JP" altLang="en-US"/>
          </a:p>
        </p:txBody>
      </p:sp>
    </p:spTree>
    <p:extLst>
      <p:ext uri="{BB962C8B-B14F-4D97-AF65-F5344CB8AC3E}">
        <p14:creationId xmlns:p14="http://schemas.microsoft.com/office/powerpoint/2010/main" val="2010342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125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up)">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up)">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wipe(up)">
                                      <p:cBhvr>
                                        <p:cTn id="27" dur="175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wipe(up)">
                                      <p:cBhvr>
                                        <p:cTn id="32" dur="30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wipe(up)">
                                      <p:cBhvr>
                                        <p:cTn id="37"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A61CB4-6E1A-4886-B916-2B3E0BACA496}"/>
              </a:ext>
            </a:extLst>
          </p:cNvPr>
          <p:cNvSpPr>
            <a:spLocks noGrp="1"/>
          </p:cNvSpPr>
          <p:nvPr>
            <p:ph type="title"/>
          </p:nvPr>
        </p:nvSpPr>
        <p:spPr/>
        <p:txBody>
          <a:bodyPr/>
          <a:lstStyle/>
          <a:p>
            <a:r>
              <a:rPr kumimoji="1" lang="ja-JP" altLang="en-US" dirty="0"/>
              <a:t>民法における牽連性（</a:t>
            </a:r>
            <a:r>
              <a:rPr kumimoji="1" lang="en-US" altLang="ja-JP" dirty="0"/>
              <a:t>1/2</a:t>
            </a:r>
            <a:r>
              <a:rPr kumimoji="1" lang="ja-JP" altLang="en-US" dirty="0"/>
              <a:t>）</a:t>
            </a:r>
          </a:p>
        </p:txBody>
      </p:sp>
      <p:sp>
        <p:nvSpPr>
          <p:cNvPr id="3" name="コンテンツ プレースホルダー 2">
            <a:extLst>
              <a:ext uri="{FF2B5EF4-FFF2-40B4-BE49-F238E27FC236}">
                <a16:creationId xmlns:a16="http://schemas.microsoft.com/office/drawing/2014/main" id="{CA07C9B8-1FBE-43A2-8666-EFB66071D4B8}"/>
              </a:ext>
            </a:extLst>
          </p:cNvPr>
          <p:cNvSpPr>
            <a:spLocks noGrp="1"/>
          </p:cNvSpPr>
          <p:nvPr>
            <p:ph sz="half" idx="1"/>
          </p:nvPr>
        </p:nvSpPr>
        <p:spPr/>
        <p:txBody>
          <a:bodyPr>
            <a:normAutofit fontScale="85000" lnSpcReduction="10000"/>
          </a:bodyPr>
          <a:lstStyle/>
          <a:p>
            <a:pPr>
              <a:lnSpc>
                <a:spcPct val="110000"/>
              </a:lnSpc>
            </a:pPr>
            <a:r>
              <a:rPr kumimoji="1" lang="ja-JP" altLang="en-US" dirty="0"/>
              <a:t>民法の場合も，双務契約における二つの請求権には，牽連性が認められ，履行上の牽連関係，存続上の牽連関係があるとされている。</a:t>
            </a:r>
            <a:endParaRPr kumimoji="1" lang="en-US" altLang="ja-JP" dirty="0"/>
          </a:p>
          <a:p>
            <a:pPr>
              <a:lnSpc>
                <a:spcPct val="110000"/>
              </a:lnSpc>
            </a:pPr>
            <a:r>
              <a:rPr kumimoji="1" lang="ja-JP" altLang="en-US" dirty="0"/>
              <a:t>履行上の牽連関係</a:t>
            </a:r>
            <a:endParaRPr kumimoji="1" lang="en-US" altLang="ja-JP" dirty="0"/>
          </a:p>
          <a:p>
            <a:pPr lvl="1">
              <a:lnSpc>
                <a:spcPct val="110000"/>
              </a:lnSpc>
            </a:pPr>
            <a:r>
              <a:rPr kumimoji="1" lang="ja-JP" altLang="en-US" dirty="0"/>
              <a:t>第</a:t>
            </a:r>
            <a:r>
              <a:rPr kumimoji="1" lang="en-US" altLang="ja-JP" dirty="0"/>
              <a:t>533</a:t>
            </a:r>
            <a:r>
              <a:rPr kumimoji="1" lang="ja-JP" altLang="en-US" dirty="0"/>
              <a:t>条（同時履行の抗弁）</a:t>
            </a:r>
          </a:p>
          <a:p>
            <a:pPr lvl="2">
              <a:lnSpc>
                <a:spcPct val="110000"/>
              </a:lnSpc>
            </a:pPr>
            <a:r>
              <a:rPr kumimoji="1" lang="ja-JP" altLang="en-US" dirty="0"/>
              <a:t>双務契約の当事者の一方は，相手方がその債務の履行（債務の履行に代わる損害賠償の債務の履行を含む。）を提供するまでは，自己の債務の履行を拒むことができる。ただし，相手方の債務が弁済期にないときは，この限りでない。</a:t>
            </a:r>
          </a:p>
        </p:txBody>
      </p:sp>
      <p:sp>
        <p:nvSpPr>
          <p:cNvPr id="4" name="コンテンツ プレースホルダー 3">
            <a:extLst>
              <a:ext uri="{FF2B5EF4-FFF2-40B4-BE49-F238E27FC236}">
                <a16:creationId xmlns:a16="http://schemas.microsoft.com/office/drawing/2014/main" id="{30BFA7E6-E785-4F8A-B981-D988444C3A50}"/>
              </a:ext>
            </a:extLst>
          </p:cNvPr>
          <p:cNvSpPr>
            <a:spLocks noGrp="1"/>
          </p:cNvSpPr>
          <p:nvPr>
            <p:ph sz="half" idx="2"/>
          </p:nvPr>
        </p:nvSpPr>
        <p:spPr/>
        <p:txBody>
          <a:bodyPr>
            <a:normAutofit fontScale="85000" lnSpcReduction="10000"/>
          </a:bodyPr>
          <a:lstStyle/>
          <a:p>
            <a:pPr>
              <a:lnSpc>
                <a:spcPct val="110000"/>
              </a:lnSpc>
            </a:pPr>
            <a:r>
              <a:rPr kumimoji="1" lang="ja-JP" altLang="en-US" dirty="0"/>
              <a:t>存続上の牽連関係</a:t>
            </a:r>
            <a:endParaRPr kumimoji="1" lang="en-US" altLang="ja-JP" dirty="0"/>
          </a:p>
          <a:p>
            <a:pPr lvl="1">
              <a:lnSpc>
                <a:spcPct val="110000"/>
              </a:lnSpc>
            </a:pPr>
            <a:r>
              <a:rPr kumimoji="1" lang="ja-JP" altLang="en-US" dirty="0"/>
              <a:t>第</a:t>
            </a:r>
            <a:r>
              <a:rPr kumimoji="1" lang="en-US" altLang="ja-JP" dirty="0"/>
              <a:t>536</a:t>
            </a:r>
            <a:r>
              <a:rPr kumimoji="1" lang="ja-JP" altLang="en-US" dirty="0"/>
              <a:t>条（危険負担債務者の危険負担等）</a:t>
            </a:r>
          </a:p>
          <a:p>
            <a:pPr lvl="2">
              <a:lnSpc>
                <a:spcPct val="110000"/>
              </a:lnSpc>
            </a:pPr>
            <a:r>
              <a:rPr kumimoji="1" lang="ja-JP" altLang="en-US" dirty="0"/>
              <a:t>①当事者双方の責めに帰することができない事由によって債務を履行することができなくなったときは，債権者は，反対給付の履行を拒むことができる。</a:t>
            </a:r>
          </a:p>
          <a:p>
            <a:pPr lvl="2">
              <a:lnSpc>
                <a:spcPct val="110000"/>
              </a:lnSpc>
            </a:pPr>
            <a:r>
              <a:rPr kumimoji="1" lang="ja-JP" altLang="en-US" dirty="0"/>
              <a:t>②　債権者の責めに帰すべき事由によって債務を履行することができなくなったときは，債権者は，反対給付の履行を拒むことができない。この場合において，債務者は，自己の債務を免れたことによって利益を得たときは，これを債権者に償還しなければならない。</a:t>
            </a:r>
          </a:p>
        </p:txBody>
      </p:sp>
      <p:sp>
        <p:nvSpPr>
          <p:cNvPr id="5" name="日付プレースホルダー 4">
            <a:extLst>
              <a:ext uri="{FF2B5EF4-FFF2-40B4-BE49-F238E27FC236}">
                <a16:creationId xmlns:a16="http://schemas.microsoft.com/office/drawing/2014/main" id="{B1649676-8968-4E2C-AD70-35991D379C86}"/>
              </a:ext>
            </a:extLst>
          </p:cNvPr>
          <p:cNvSpPr>
            <a:spLocks noGrp="1"/>
          </p:cNvSpPr>
          <p:nvPr>
            <p:ph type="dt" sz="half" idx="10"/>
          </p:nvPr>
        </p:nvSpPr>
        <p:spPr/>
        <p:txBody>
          <a:bodyPr/>
          <a:lstStyle/>
          <a:p>
            <a:fld id="{6E391B8F-3671-4458-940A-365EEC074954}" type="datetime1">
              <a:rPr kumimoji="1" lang="ja-JP" altLang="en-US" smtClean="0"/>
              <a:t>2021/5/12</a:t>
            </a:fld>
            <a:endParaRPr kumimoji="1" lang="ja-JP" altLang="en-US"/>
          </a:p>
        </p:txBody>
      </p:sp>
      <p:sp>
        <p:nvSpPr>
          <p:cNvPr id="6" name="フッター プレースホルダー 5">
            <a:extLst>
              <a:ext uri="{FF2B5EF4-FFF2-40B4-BE49-F238E27FC236}">
                <a16:creationId xmlns:a16="http://schemas.microsoft.com/office/drawing/2014/main" id="{03A1375E-B33C-4978-B2F2-3F42A3E7A127}"/>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FBAEC6B1-F038-4F3D-89A2-27F4475F98C0}"/>
              </a:ext>
            </a:extLst>
          </p:cNvPr>
          <p:cNvSpPr>
            <a:spLocks noGrp="1"/>
          </p:cNvSpPr>
          <p:nvPr>
            <p:ph type="sldNum" sz="quarter" idx="12"/>
          </p:nvPr>
        </p:nvSpPr>
        <p:spPr/>
        <p:txBody>
          <a:bodyPr/>
          <a:lstStyle/>
          <a:p>
            <a:fld id="{96BDDC30-DD3F-4427-B562-2F3229407357}" type="slidenum">
              <a:rPr kumimoji="1" lang="ja-JP" altLang="en-US" smtClean="0"/>
              <a:t>15</a:t>
            </a:fld>
            <a:endParaRPr kumimoji="1" lang="ja-JP" altLang="en-US"/>
          </a:p>
        </p:txBody>
      </p:sp>
    </p:spTree>
    <p:extLst>
      <p:ext uri="{BB962C8B-B14F-4D97-AF65-F5344CB8AC3E}">
        <p14:creationId xmlns:p14="http://schemas.microsoft.com/office/powerpoint/2010/main" val="3161744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27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up)">
                                      <p:cBhvr>
                                        <p:cTn id="22" dur="1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wipe(up)">
                                      <p:cBhvr>
                                        <p:cTn id="27" dur="20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wipe(up)">
                                      <p:cBhvr>
                                        <p:cTn id="32" dur="4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E49498-734C-49A9-B39C-B4D0A3F28750}"/>
              </a:ext>
            </a:extLst>
          </p:cNvPr>
          <p:cNvSpPr>
            <a:spLocks noGrp="1"/>
          </p:cNvSpPr>
          <p:nvPr>
            <p:ph type="title"/>
          </p:nvPr>
        </p:nvSpPr>
        <p:spPr/>
        <p:txBody>
          <a:bodyPr/>
          <a:lstStyle/>
          <a:p>
            <a:r>
              <a:rPr kumimoji="1" lang="ja-JP" altLang="en-US" dirty="0"/>
              <a:t>民法における牽連性（</a:t>
            </a:r>
            <a:r>
              <a:rPr kumimoji="1" lang="en-US" altLang="ja-JP" dirty="0"/>
              <a:t>2/2</a:t>
            </a:r>
            <a:r>
              <a:rPr kumimoji="1" lang="ja-JP" altLang="en-US" dirty="0"/>
              <a:t>）</a:t>
            </a:r>
          </a:p>
        </p:txBody>
      </p:sp>
      <p:sp>
        <p:nvSpPr>
          <p:cNvPr id="3" name="コンテンツ プレースホルダー 2">
            <a:extLst>
              <a:ext uri="{FF2B5EF4-FFF2-40B4-BE49-F238E27FC236}">
                <a16:creationId xmlns:a16="http://schemas.microsoft.com/office/drawing/2014/main" id="{44CA7B2A-689B-46F6-B402-626E2649FC28}"/>
              </a:ext>
            </a:extLst>
          </p:cNvPr>
          <p:cNvSpPr>
            <a:spLocks noGrp="1"/>
          </p:cNvSpPr>
          <p:nvPr>
            <p:ph sz="half" idx="1"/>
          </p:nvPr>
        </p:nvSpPr>
        <p:spPr>
          <a:xfrm>
            <a:off x="838200" y="1825625"/>
            <a:ext cx="5930900" cy="4351338"/>
          </a:xfrm>
        </p:spPr>
        <p:txBody>
          <a:bodyPr>
            <a:normAutofit fontScale="77500" lnSpcReduction="20000"/>
          </a:bodyPr>
          <a:lstStyle/>
          <a:p>
            <a:pPr>
              <a:lnSpc>
                <a:spcPct val="120000"/>
              </a:lnSpc>
            </a:pPr>
            <a:r>
              <a:rPr kumimoji="1" lang="ja-JP" altLang="en-US" dirty="0"/>
              <a:t>相殺の抗弁（消滅の抗弁）</a:t>
            </a:r>
            <a:endParaRPr kumimoji="1" lang="en-US" altLang="ja-JP" dirty="0"/>
          </a:p>
          <a:p>
            <a:pPr lvl="1">
              <a:lnSpc>
                <a:spcPct val="120000"/>
              </a:lnSpc>
            </a:pPr>
            <a:r>
              <a:rPr kumimoji="1" lang="ja-JP" altLang="en-US" dirty="0"/>
              <a:t>双務契約ではないが，二つの債権（自働債権と受働債権）が対立している場合の相殺の抗弁権</a:t>
            </a:r>
            <a:r>
              <a:rPr lang="ja-JP" altLang="en-US" dirty="0"/>
              <a:t>が認められている。</a:t>
            </a:r>
            <a:endParaRPr lang="en-US" altLang="ja-JP" dirty="0"/>
          </a:p>
          <a:p>
            <a:pPr lvl="1">
              <a:lnSpc>
                <a:spcPct val="120000"/>
              </a:lnSpc>
            </a:pPr>
            <a:r>
              <a:rPr kumimoji="1" lang="ja-JP" altLang="en-US" dirty="0"/>
              <a:t>第</a:t>
            </a:r>
            <a:r>
              <a:rPr kumimoji="1" lang="en-US" altLang="ja-JP" dirty="0"/>
              <a:t>505</a:t>
            </a:r>
            <a:r>
              <a:rPr kumimoji="1" lang="ja-JP" altLang="en-US" dirty="0"/>
              <a:t>条（相殺の要件等）</a:t>
            </a:r>
          </a:p>
          <a:p>
            <a:pPr lvl="2">
              <a:lnSpc>
                <a:spcPct val="120000"/>
              </a:lnSpc>
            </a:pPr>
            <a:r>
              <a:rPr kumimoji="1" lang="ja-JP" altLang="en-US" dirty="0"/>
              <a:t>①二人が互いに同種の目的を有する債務を負担する場合において，双方の債務が弁済期にあるときは，各債務者は，その対当額について相殺によってその債務を免れることができる。ただし，債務の性質がこれを許さないときは，この限りでない。</a:t>
            </a:r>
          </a:p>
          <a:p>
            <a:pPr lvl="2">
              <a:lnSpc>
                <a:spcPct val="120000"/>
              </a:lnSpc>
            </a:pPr>
            <a:r>
              <a:rPr kumimoji="1" lang="ja-JP" altLang="en-US" dirty="0"/>
              <a:t>②　前項の規定にかかわらず，当事者が相殺を禁止し，又は制限する旨の意思表示をした場合には，その意思表示は，第三者がこれを知り，又は重大な過失によって知らなかったときに限り，その第三者に対抗することができる。</a:t>
            </a:r>
          </a:p>
        </p:txBody>
      </p:sp>
      <p:sp>
        <p:nvSpPr>
          <p:cNvPr id="4" name="コンテンツ プレースホルダー 3">
            <a:extLst>
              <a:ext uri="{FF2B5EF4-FFF2-40B4-BE49-F238E27FC236}">
                <a16:creationId xmlns:a16="http://schemas.microsoft.com/office/drawing/2014/main" id="{DE8D7147-2267-4FF9-B14E-EA578744E2ED}"/>
              </a:ext>
            </a:extLst>
          </p:cNvPr>
          <p:cNvSpPr>
            <a:spLocks noGrp="1"/>
          </p:cNvSpPr>
          <p:nvPr>
            <p:ph sz="half" idx="2"/>
          </p:nvPr>
        </p:nvSpPr>
        <p:spPr>
          <a:xfrm>
            <a:off x="6972300" y="1825625"/>
            <a:ext cx="4381500" cy="4351338"/>
          </a:xfrm>
        </p:spPr>
        <p:txBody>
          <a:bodyPr>
            <a:normAutofit fontScale="77500" lnSpcReduction="20000"/>
          </a:bodyPr>
          <a:lstStyle/>
          <a:p>
            <a:pPr>
              <a:lnSpc>
                <a:spcPct val="110000"/>
              </a:lnSpc>
            </a:pPr>
            <a:r>
              <a:rPr kumimoji="1" lang="ja-JP" altLang="en-US" dirty="0"/>
              <a:t>留置権（引渡拒絶の抗弁権）</a:t>
            </a:r>
            <a:endParaRPr kumimoji="1" lang="en-US" altLang="ja-JP" dirty="0"/>
          </a:p>
          <a:p>
            <a:pPr lvl="1">
              <a:lnSpc>
                <a:spcPct val="110000"/>
              </a:lnSpc>
            </a:pPr>
            <a:r>
              <a:rPr kumimoji="1" lang="ja-JP" altLang="en-US" dirty="0"/>
              <a:t>双務契約でなくても，占有の原因と本権による引渡請求権の間に牽連関係がある場合には，引渡し拒絶の抗弁権（留置権：民法</a:t>
            </a:r>
            <a:r>
              <a:rPr kumimoji="1" lang="en-US" altLang="ja-JP" dirty="0"/>
              <a:t>295</a:t>
            </a:r>
            <a:r>
              <a:rPr kumimoji="1" lang="ja-JP" altLang="en-US" dirty="0"/>
              <a:t>条以下）が発生する。</a:t>
            </a:r>
            <a:endParaRPr lang="en-US" altLang="ja-JP" dirty="0"/>
          </a:p>
          <a:p>
            <a:pPr lvl="1">
              <a:lnSpc>
                <a:spcPct val="110000"/>
              </a:lnSpc>
            </a:pPr>
            <a:r>
              <a:rPr kumimoji="1" lang="ja-JP" altLang="en-US" dirty="0"/>
              <a:t>第</a:t>
            </a:r>
            <a:r>
              <a:rPr kumimoji="1" lang="en-US" altLang="ja-JP" dirty="0"/>
              <a:t>295</a:t>
            </a:r>
            <a:r>
              <a:rPr kumimoji="1" lang="ja-JP" altLang="en-US" dirty="0"/>
              <a:t>条（留置権の内容）</a:t>
            </a:r>
          </a:p>
          <a:p>
            <a:pPr lvl="2">
              <a:lnSpc>
                <a:spcPct val="120000"/>
              </a:lnSpc>
            </a:pPr>
            <a:r>
              <a:rPr kumimoji="1" lang="ja-JP" altLang="en-US" dirty="0"/>
              <a:t>①他人の物の占有者は，その物に関して生じた債権を有するときは，その債権の弁済を受けるまで，その物を留置することができる。ただし，その債権が弁済期にないときは，この限りでない。</a:t>
            </a:r>
          </a:p>
          <a:p>
            <a:pPr lvl="2">
              <a:lnSpc>
                <a:spcPct val="110000"/>
              </a:lnSpc>
            </a:pPr>
            <a:r>
              <a:rPr kumimoji="1" lang="ja-JP" altLang="en-US" dirty="0"/>
              <a:t>②　前項の規定は，占有が不法行為によって始まった場合には，適用しない。</a:t>
            </a:r>
          </a:p>
        </p:txBody>
      </p:sp>
      <p:sp>
        <p:nvSpPr>
          <p:cNvPr id="5" name="日付プレースホルダー 4">
            <a:extLst>
              <a:ext uri="{FF2B5EF4-FFF2-40B4-BE49-F238E27FC236}">
                <a16:creationId xmlns:a16="http://schemas.microsoft.com/office/drawing/2014/main" id="{FC6463BD-5B20-4D5A-93F5-F2185E6423AA}"/>
              </a:ext>
            </a:extLst>
          </p:cNvPr>
          <p:cNvSpPr>
            <a:spLocks noGrp="1"/>
          </p:cNvSpPr>
          <p:nvPr>
            <p:ph type="dt" sz="half" idx="10"/>
          </p:nvPr>
        </p:nvSpPr>
        <p:spPr/>
        <p:txBody>
          <a:bodyPr/>
          <a:lstStyle/>
          <a:p>
            <a:fld id="{C0551A73-5C0A-4B20-9A27-5BD260A75AC8}" type="datetime1">
              <a:rPr kumimoji="1" lang="ja-JP" altLang="en-US" smtClean="0"/>
              <a:t>2021/5/12</a:t>
            </a:fld>
            <a:endParaRPr kumimoji="1" lang="ja-JP" altLang="en-US"/>
          </a:p>
        </p:txBody>
      </p:sp>
      <p:sp>
        <p:nvSpPr>
          <p:cNvPr id="6" name="フッター プレースホルダー 5">
            <a:extLst>
              <a:ext uri="{FF2B5EF4-FFF2-40B4-BE49-F238E27FC236}">
                <a16:creationId xmlns:a16="http://schemas.microsoft.com/office/drawing/2014/main" id="{24EA47D2-C042-4D05-8DF3-5D3080E74F92}"/>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98C1DD9A-2A74-48A8-8FB3-B892FA69ABAB}"/>
              </a:ext>
            </a:extLst>
          </p:cNvPr>
          <p:cNvSpPr>
            <a:spLocks noGrp="1"/>
          </p:cNvSpPr>
          <p:nvPr>
            <p:ph type="sldNum" sz="quarter" idx="12"/>
          </p:nvPr>
        </p:nvSpPr>
        <p:spPr/>
        <p:txBody>
          <a:bodyPr/>
          <a:lstStyle/>
          <a:p>
            <a:fld id="{96BDDC30-DD3F-4427-B562-2F3229407357}" type="slidenum">
              <a:rPr kumimoji="1" lang="ja-JP" altLang="en-US" smtClean="0"/>
              <a:t>16</a:t>
            </a:fld>
            <a:endParaRPr kumimoji="1" lang="ja-JP" altLang="en-US"/>
          </a:p>
        </p:txBody>
      </p:sp>
    </p:spTree>
    <p:extLst>
      <p:ext uri="{BB962C8B-B14F-4D97-AF65-F5344CB8AC3E}">
        <p14:creationId xmlns:p14="http://schemas.microsoft.com/office/powerpoint/2010/main" val="3876906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2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up)">
                                      <p:cBhvr>
                                        <p:cTn id="22" dur="225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wipe(up)">
                                      <p:cBhvr>
                                        <p:cTn id="27" dur="300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wipe(left)">
                                      <p:cBhvr>
                                        <p:cTn id="32" dur="5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wipe(up)">
                                      <p:cBhvr>
                                        <p:cTn id="37" dur="4000"/>
                                        <p:tgtEl>
                                          <p:spTgt spid="4">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wipe(up)">
                                      <p:cBhvr>
                                        <p:cTn id="42" dur="12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E8BD25-0D79-44E9-A0E8-D27330DB042A}"/>
              </a:ext>
            </a:extLst>
          </p:cNvPr>
          <p:cNvSpPr>
            <a:spLocks noGrp="1"/>
          </p:cNvSpPr>
          <p:nvPr>
            <p:ph type="title"/>
          </p:nvPr>
        </p:nvSpPr>
        <p:spPr/>
        <p:txBody>
          <a:bodyPr/>
          <a:lstStyle/>
          <a:p>
            <a:r>
              <a:rPr kumimoji="1" lang="ja-JP" altLang="en-US" dirty="0"/>
              <a:t>同時履行の抗弁権と留置権の異同</a:t>
            </a:r>
          </a:p>
        </p:txBody>
      </p:sp>
      <p:sp>
        <p:nvSpPr>
          <p:cNvPr id="3" name="コンテンツ プレースホルダー 2">
            <a:extLst>
              <a:ext uri="{FF2B5EF4-FFF2-40B4-BE49-F238E27FC236}">
                <a16:creationId xmlns:a16="http://schemas.microsoft.com/office/drawing/2014/main" id="{34899549-7CE7-4F3B-8A65-5DFE8059B7DE}"/>
              </a:ext>
            </a:extLst>
          </p:cNvPr>
          <p:cNvSpPr>
            <a:spLocks noGrp="1"/>
          </p:cNvSpPr>
          <p:nvPr>
            <p:ph sz="half" idx="1"/>
          </p:nvPr>
        </p:nvSpPr>
        <p:spPr/>
        <p:txBody>
          <a:bodyPr>
            <a:normAutofit fontScale="92500" lnSpcReduction="20000"/>
          </a:bodyPr>
          <a:lstStyle/>
          <a:p>
            <a:pPr>
              <a:lnSpc>
                <a:spcPct val="110000"/>
              </a:lnSpc>
            </a:pPr>
            <a:r>
              <a:rPr kumimoji="1" lang="ja-JP" altLang="en-US" dirty="0"/>
              <a:t>同時履行の抗弁権と留置権との共存</a:t>
            </a:r>
            <a:endParaRPr kumimoji="1" lang="en-US" altLang="ja-JP" dirty="0"/>
          </a:p>
          <a:p>
            <a:pPr lvl="1">
              <a:lnSpc>
                <a:spcPct val="110000"/>
              </a:lnSpc>
            </a:pPr>
            <a:r>
              <a:rPr lang="ja-JP" altLang="en-US" dirty="0"/>
              <a:t>自動車の修理の場合で，所有者が自動車の返還を求めた場合</a:t>
            </a:r>
            <a:endParaRPr lang="en-US" altLang="ja-JP" dirty="0"/>
          </a:p>
          <a:p>
            <a:pPr lvl="2">
              <a:lnSpc>
                <a:spcPct val="110000"/>
              </a:lnSpc>
            </a:pPr>
            <a:r>
              <a:rPr kumimoji="1" lang="ja-JP" altLang="en-US" dirty="0"/>
              <a:t>民法</a:t>
            </a:r>
            <a:r>
              <a:rPr kumimoji="1" lang="en-US" altLang="ja-JP" dirty="0"/>
              <a:t>533</a:t>
            </a:r>
            <a:r>
              <a:rPr kumimoji="1" lang="ja-JP" altLang="en-US" dirty="0"/>
              <a:t>条（同時履行の抗弁権）</a:t>
            </a:r>
            <a:endParaRPr kumimoji="1" lang="en-US" altLang="ja-JP" dirty="0"/>
          </a:p>
          <a:p>
            <a:pPr lvl="3">
              <a:lnSpc>
                <a:spcPct val="110000"/>
              </a:lnSpc>
            </a:pPr>
            <a:r>
              <a:rPr kumimoji="1" lang="ja-JP" altLang="en-US" dirty="0"/>
              <a:t>双務契約の当事者の一方は，相手方がその債務の履行（債務の履行に代わる損害賠償の債務の履行を含む。）を提供するまでは，自己の債務の履行を拒むことができる。</a:t>
            </a:r>
            <a:endParaRPr kumimoji="1" lang="en-US" altLang="ja-JP" dirty="0"/>
          </a:p>
          <a:p>
            <a:pPr lvl="2">
              <a:lnSpc>
                <a:spcPct val="110000"/>
              </a:lnSpc>
            </a:pPr>
            <a:r>
              <a:rPr lang="ja-JP" altLang="en-US" dirty="0"/>
              <a:t>民法</a:t>
            </a:r>
            <a:r>
              <a:rPr lang="en-US" altLang="ja-JP" dirty="0"/>
              <a:t>295</a:t>
            </a:r>
            <a:r>
              <a:rPr lang="ja-JP" altLang="en-US" dirty="0"/>
              <a:t>条（留置権の内容）</a:t>
            </a:r>
            <a:endParaRPr lang="en-US" altLang="ja-JP" dirty="0"/>
          </a:p>
          <a:p>
            <a:pPr lvl="3">
              <a:lnSpc>
                <a:spcPct val="110000"/>
              </a:lnSpc>
            </a:pPr>
            <a:r>
              <a:rPr kumimoji="1" lang="ja-JP" altLang="en-US" dirty="0"/>
              <a:t>①他人の物の占有者は，その物に関して生じた債権を有するときは，その債権の弁済を受けるまで，その物を留置することができる。</a:t>
            </a:r>
          </a:p>
        </p:txBody>
      </p:sp>
      <p:sp>
        <p:nvSpPr>
          <p:cNvPr id="4" name="コンテンツ プレースホルダー 3">
            <a:extLst>
              <a:ext uri="{FF2B5EF4-FFF2-40B4-BE49-F238E27FC236}">
                <a16:creationId xmlns:a16="http://schemas.microsoft.com/office/drawing/2014/main" id="{F87EC715-3C70-4FC8-ABA9-D0A5C91D5596}"/>
              </a:ext>
            </a:extLst>
          </p:cNvPr>
          <p:cNvSpPr>
            <a:spLocks noGrp="1"/>
          </p:cNvSpPr>
          <p:nvPr>
            <p:ph sz="half" idx="2"/>
          </p:nvPr>
        </p:nvSpPr>
        <p:spPr/>
        <p:txBody>
          <a:bodyPr>
            <a:normAutofit fontScale="92500" lnSpcReduction="20000"/>
          </a:bodyPr>
          <a:lstStyle/>
          <a:p>
            <a:pPr>
              <a:lnSpc>
                <a:spcPct val="110000"/>
              </a:lnSpc>
            </a:pPr>
            <a:r>
              <a:rPr kumimoji="1" lang="ja-JP" altLang="en-US" dirty="0"/>
              <a:t>同時履行の抗弁権のみ存在する場合</a:t>
            </a:r>
            <a:endParaRPr kumimoji="1" lang="en-US" altLang="ja-JP" dirty="0"/>
          </a:p>
          <a:p>
            <a:pPr lvl="1">
              <a:lnSpc>
                <a:spcPct val="110000"/>
              </a:lnSpc>
            </a:pPr>
            <a:r>
              <a:rPr kumimoji="1" lang="ja-JP" altLang="en-US" dirty="0"/>
              <a:t>自動車の修理で，修理が終わって，所有者が自動車の引渡しを受けた後，修理ミスが見つかった場合</a:t>
            </a:r>
            <a:endParaRPr kumimoji="1" lang="en-US" altLang="ja-JP" dirty="0"/>
          </a:p>
          <a:p>
            <a:pPr lvl="2">
              <a:lnSpc>
                <a:spcPct val="110000"/>
              </a:lnSpc>
            </a:pPr>
            <a:r>
              <a:rPr lang="ja-JP" altLang="en-US" dirty="0"/>
              <a:t>民法</a:t>
            </a:r>
            <a:r>
              <a:rPr lang="en-US" altLang="ja-JP" dirty="0"/>
              <a:t>533</a:t>
            </a:r>
            <a:r>
              <a:rPr lang="ja-JP" altLang="en-US" dirty="0"/>
              <a:t>条（同時履行の抗弁権）</a:t>
            </a:r>
            <a:endParaRPr lang="en-US" altLang="ja-JP" dirty="0"/>
          </a:p>
          <a:p>
            <a:pPr lvl="3">
              <a:lnSpc>
                <a:spcPct val="110000"/>
              </a:lnSpc>
            </a:pPr>
            <a:r>
              <a:rPr kumimoji="1" lang="ja-JP" altLang="en-US" dirty="0"/>
              <a:t>双務契約の当事者の一方（注文主）は，相手方がその債務の履行に代わる損害賠償の債務の履行を提供するまでは，自己の債務（報酬支払債務）の履行を拒むことができる。</a:t>
            </a:r>
            <a:endParaRPr lang="en-US" altLang="ja-JP" dirty="0"/>
          </a:p>
          <a:p>
            <a:pPr lvl="2">
              <a:lnSpc>
                <a:spcPct val="110000"/>
              </a:lnSpc>
            </a:pPr>
            <a:r>
              <a:rPr lang="ja-JP" altLang="en-US" dirty="0"/>
              <a:t>この場合，修理業者は占有を失っているので，報酬支払債権について留置権を主張することができない。</a:t>
            </a:r>
            <a:endParaRPr kumimoji="1" lang="en-US" altLang="ja-JP" dirty="0"/>
          </a:p>
        </p:txBody>
      </p:sp>
      <p:sp>
        <p:nvSpPr>
          <p:cNvPr id="5" name="日付プレースホルダー 4">
            <a:extLst>
              <a:ext uri="{FF2B5EF4-FFF2-40B4-BE49-F238E27FC236}">
                <a16:creationId xmlns:a16="http://schemas.microsoft.com/office/drawing/2014/main" id="{0FE2ED64-DE5C-494E-8E19-38CCBF027338}"/>
              </a:ext>
            </a:extLst>
          </p:cNvPr>
          <p:cNvSpPr>
            <a:spLocks noGrp="1"/>
          </p:cNvSpPr>
          <p:nvPr>
            <p:ph type="dt" sz="half" idx="10"/>
          </p:nvPr>
        </p:nvSpPr>
        <p:spPr/>
        <p:txBody>
          <a:bodyPr/>
          <a:lstStyle/>
          <a:p>
            <a:fld id="{9AA205A9-669D-4A5B-BEBD-9B4A5351201D}" type="datetime1">
              <a:rPr kumimoji="1" lang="ja-JP" altLang="en-US" smtClean="0"/>
              <a:t>2021/5/12</a:t>
            </a:fld>
            <a:endParaRPr kumimoji="1" lang="ja-JP" altLang="en-US"/>
          </a:p>
        </p:txBody>
      </p:sp>
      <p:sp>
        <p:nvSpPr>
          <p:cNvPr id="6" name="フッター プレースホルダー 5">
            <a:extLst>
              <a:ext uri="{FF2B5EF4-FFF2-40B4-BE49-F238E27FC236}">
                <a16:creationId xmlns:a16="http://schemas.microsoft.com/office/drawing/2014/main" id="{00785B69-5EB7-4FB1-AF92-D80EA4422264}"/>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896AC2D7-1E84-4623-8D2D-717DC8DDAA2E}"/>
              </a:ext>
            </a:extLst>
          </p:cNvPr>
          <p:cNvSpPr>
            <a:spLocks noGrp="1"/>
          </p:cNvSpPr>
          <p:nvPr>
            <p:ph type="sldNum" sz="quarter" idx="12"/>
          </p:nvPr>
        </p:nvSpPr>
        <p:spPr/>
        <p:txBody>
          <a:bodyPr/>
          <a:lstStyle/>
          <a:p>
            <a:fld id="{96BDDC30-DD3F-4427-B562-2F3229407357}" type="slidenum">
              <a:rPr kumimoji="1" lang="ja-JP" altLang="en-US" smtClean="0"/>
              <a:t>17</a:t>
            </a:fld>
            <a:endParaRPr kumimoji="1" lang="ja-JP" altLang="en-US"/>
          </a:p>
        </p:txBody>
      </p:sp>
    </p:spTree>
    <p:extLst>
      <p:ext uri="{BB962C8B-B14F-4D97-AF65-F5344CB8AC3E}">
        <p14:creationId xmlns:p14="http://schemas.microsoft.com/office/powerpoint/2010/main" val="3639085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2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225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wipe(up)">
                                      <p:cBhvr>
                                        <p:cTn id="32" dur="25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wipe(left)">
                                      <p:cBhvr>
                                        <p:cTn id="37" dur="5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wipe(up)">
                                      <p:cBhvr>
                                        <p:cTn id="42" dur="2500"/>
                                        <p:tgtEl>
                                          <p:spTgt spid="4">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animEffect transition="in" filter="wipe(up)">
                                      <p:cBhvr>
                                        <p:cTn id="4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BACA67-7037-4202-B7A0-B6EDCBF1DFCB}"/>
              </a:ext>
            </a:extLst>
          </p:cNvPr>
          <p:cNvSpPr>
            <a:spLocks noGrp="1"/>
          </p:cNvSpPr>
          <p:nvPr>
            <p:ph type="title"/>
          </p:nvPr>
        </p:nvSpPr>
        <p:spPr/>
        <p:txBody>
          <a:bodyPr/>
          <a:lstStyle/>
          <a:p>
            <a:r>
              <a:rPr kumimoji="1" lang="ja-JP" altLang="en-US" dirty="0"/>
              <a:t>双務契約における異時履行（</a:t>
            </a:r>
            <a:r>
              <a:rPr kumimoji="1" lang="en-US" altLang="ja-JP" dirty="0"/>
              <a:t>1/4</a:t>
            </a:r>
            <a:r>
              <a:rPr kumimoji="1" lang="ja-JP" altLang="en-US" dirty="0"/>
              <a:t>）</a:t>
            </a:r>
            <a:br>
              <a:rPr kumimoji="1" lang="en-US" altLang="ja-JP" dirty="0"/>
            </a:br>
            <a:r>
              <a:rPr kumimoji="1" lang="ja-JP" altLang="en-US" sz="3200" dirty="0"/>
              <a:t>役務提供が先，料金は後払い</a:t>
            </a:r>
            <a:endParaRPr kumimoji="1" lang="ja-JP" altLang="en-US" dirty="0"/>
          </a:p>
        </p:txBody>
      </p:sp>
      <p:sp>
        <p:nvSpPr>
          <p:cNvPr id="3" name="コンテンツ プレースホルダー 2">
            <a:extLst>
              <a:ext uri="{FF2B5EF4-FFF2-40B4-BE49-F238E27FC236}">
                <a16:creationId xmlns:a16="http://schemas.microsoft.com/office/drawing/2014/main" id="{5E50A4BB-8CAB-4085-8298-671A9D87C9D1}"/>
              </a:ext>
            </a:extLst>
          </p:cNvPr>
          <p:cNvSpPr>
            <a:spLocks noGrp="1"/>
          </p:cNvSpPr>
          <p:nvPr>
            <p:ph sz="half" idx="1"/>
          </p:nvPr>
        </p:nvSpPr>
        <p:spPr>
          <a:xfrm>
            <a:off x="838200" y="1825625"/>
            <a:ext cx="6235700" cy="4351338"/>
          </a:xfrm>
        </p:spPr>
        <p:txBody>
          <a:bodyPr>
            <a:normAutofit/>
          </a:bodyPr>
          <a:lstStyle/>
          <a:p>
            <a:pPr>
              <a:lnSpc>
                <a:spcPct val="100000"/>
              </a:lnSpc>
            </a:pPr>
            <a:r>
              <a:rPr kumimoji="1" lang="ja-JP" altLang="en-US" dirty="0"/>
              <a:t>同時履行ではない，異時履行（報酬後払い，すなわち，役務提供先履行）の例</a:t>
            </a:r>
            <a:endParaRPr kumimoji="1" lang="en-US" altLang="ja-JP" dirty="0"/>
          </a:p>
          <a:p>
            <a:pPr>
              <a:lnSpc>
                <a:spcPct val="100000"/>
              </a:lnSpc>
            </a:pPr>
            <a:r>
              <a:rPr lang="ja-JP" altLang="en-US" dirty="0"/>
              <a:t>賃貸借</a:t>
            </a:r>
            <a:endParaRPr lang="en-US" altLang="ja-JP" dirty="0"/>
          </a:p>
          <a:p>
            <a:pPr lvl="1">
              <a:lnSpc>
                <a:spcPct val="100000"/>
              </a:lnSpc>
            </a:pPr>
            <a:r>
              <a:rPr kumimoji="1" lang="ja-JP" altLang="en-US" dirty="0"/>
              <a:t>第</a:t>
            </a:r>
            <a:r>
              <a:rPr kumimoji="1" lang="en-US" altLang="ja-JP" dirty="0"/>
              <a:t>614</a:t>
            </a:r>
            <a:r>
              <a:rPr kumimoji="1" lang="ja-JP" altLang="en-US" dirty="0"/>
              <a:t>条（賃料の支払時期）</a:t>
            </a:r>
          </a:p>
          <a:p>
            <a:pPr lvl="2">
              <a:lnSpc>
                <a:spcPct val="100000"/>
              </a:lnSpc>
            </a:pPr>
            <a:r>
              <a:rPr kumimoji="1" lang="ja-JP" altLang="en-US" dirty="0"/>
              <a:t>賃料は，動産，建物及び宅地については</a:t>
            </a:r>
            <a:r>
              <a:rPr kumimoji="1" lang="ja-JP" altLang="en-US" b="1" dirty="0"/>
              <a:t>毎月末</a:t>
            </a:r>
            <a:r>
              <a:rPr kumimoji="1" lang="ja-JP" altLang="en-US" dirty="0"/>
              <a:t>に，その他の土地については</a:t>
            </a:r>
            <a:r>
              <a:rPr kumimoji="1" lang="ja-JP" altLang="en-US" b="1" dirty="0"/>
              <a:t>毎年末</a:t>
            </a:r>
            <a:r>
              <a:rPr kumimoji="1" lang="ja-JP" altLang="en-US" dirty="0"/>
              <a:t>に，支払わなければならない。ただし，収穫の季節があるものについては，その</a:t>
            </a:r>
            <a:r>
              <a:rPr kumimoji="1" lang="ja-JP" altLang="en-US" b="1" dirty="0"/>
              <a:t>季節の後</a:t>
            </a:r>
            <a:r>
              <a:rPr kumimoji="1" lang="ja-JP" altLang="en-US" dirty="0"/>
              <a:t>に遅滞なく支払わなければならない。 </a:t>
            </a:r>
          </a:p>
        </p:txBody>
      </p:sp>
      <p:sp>
        <p:nvSpPr>
          <p:cNvPr id="4" name="コンテンツ プレースホルダー 3">
            <a:extLst>
              <a:ext uri="{FF2B5EF4-FFF2-40B4-BE49-F238E27FC236}">
                <a16:creationId xmlns:a16="http://schemas.microsoft.com/office/drawing/2014/main" id="{4F7A3360-27A1-499D-9051-9BBE25443706}"/>
              </a:ext>
            </a:extLst>
          </p:cNvPr>
          <p:cNvSpPr>
            <a:spLocks noGrp="1"/>
          </p:cNvSpPr>
          <p:nvPr>
            <p:ph sz="half" idx="2"/>
          </p:nvPr>
        </p:nvSpPr>
        <p:spPr>
          <a:xfrm>
            <a:off x="7594600" y="1825625"/>
            <a:ext cx="3759200" cy="4351338"/>
          </a:xfrm>
        </p:spPr>
        <p:txBody>
          <a:bodyPr>
            <a:normAutofit/>
          </a:bodyPr>
          <a:lstStyle/>
          <a:p>
            <a:pPr>
              <a:lnSpc>
                <a:spcPct val="100000"/>
              </a:lnSpc>
            </a:pPr>
            <a:r>
              <a:rPr kumimoji="1" lang="ja-JP" altLang="en-US" dirty="0"/>
              <a:t>雇用</a:t>
            </a:r>
            <a:endParaRPr kumimoji="1" lang="en-US" altLang="ja-JP" dirty="0"/>
          </a:p>
          <a:p>
            <a:pPr lvl="1">
              <a:lnSpc>
                <a:spcPct val="100000"/>
              </a:lnSpc>
            </a:pPr>
            <a:r>
              <a:rPr kumimoji="1" lang="ja-JP" altLang="en-US" dirty="0"/>
              <a:t>第</a:t>
            </a:r>
            <a:r>
              <a:rPr kumimoji="1" lang="en-US" altLang="ja-JP" dirty="0"/>
              <a:t>624</a:t>
            </a:r>
            <a:r>
              <a:rPr kumimoji="1" lang="ja-JP" altLang="en-US" dirty="0"/>
              <a:t>条（報酬の支払時期）</a:t>
            </a:r>
          </a:p>
          <a:p>
            <a:pPr lvl="2">
              <a:lnSpc>
                <a:spcPct val="100000"/>
              </a:lnSpc>
            </a:pPr>
            <a:r>
              <a:rPr kumimoji="1" lang="ja-JP" altLang="en-US" dirty="0"/>
              <a:t>①労働者は，その約した労働を</a:t>
            </a:r>
            <a:r>
              <a:rPr kumimoji="1" lang="ja-JP" altLang="en-US" b="1" dirty="0"/>
              <a:t>終わった後</a:t>
            </a:r>
            <a:r>
              <a:rPr kumimoji="1" lang="ja-JP" altLang="en-US" dirty="0"/>
              <a:t>でなければ，報酬を請求することができない。</a:t>
            </a:r>
          </a:p>
          <a:p>
            <a:pPr lvl="2">
              <a:lnSpc>
                <a:spcPct val="100000"/>
              </a:lnSpc>
            </a:pPr>
            <a:r>
              <a:rPr kumimoji="1" lang="ja-JP" altLang="en-US" dirty="0"/>
              <a:t>②　期間によって定めた報酬は，その</a:t>
            </a:r>
            <a:r>
              <a:rPr kumimoji="1" lang="ja-JP" altLang="en-US" b="1" dirty="0"/>
              <a:t>期間を経過した後</a:t>
            </a:r>
            <a:r>
              <a:rPr kumimoji="1" lang="ja-JP" altLang="en-US" dirty="0"/>
              <a:t>に，請求することができる。</a:t>
            </a:r>
          </a:p>
        </p:txBody>
      </p:sp>
      <p:sp>
        <p:nvSpPr>
          <p:cNvPr id="5" name="日付プレースホルダー 4">
            <a:extLst>
              <a:ext uri="{FF2B5EF4-FFF2-40B4-BE49-F238E27FC236}">
                <a16:creationId xmlns:a16="http://schemas.microsoft.com/office/drawing/2014/main" id="{76F03E05-B710-4A45-9BAA-55552A9EBDD3}"/>
              </a:ext>
            </a:extLst>
          </p:cNvPr>
          <p:cNvSpPr>
            <a:spLocks noGrp="1"/>
          </p:cNvSpPr>
          <p:nvPr>
            <p:ph type="dt" sz="half" idx="10"/>
          </p:nvPr>
        </p:nvSpPr>
        <p:spPr/>
        <p:txBody>
          <a:bodyPr/>
          <a:lstStyle/>
          <a:p>
            <a:fld id="{D8621746-370E-4406-B088-1D359354C0E9}" type="datetime1">
              <a:rPr kumimoji="1" lang="ja-JP" altLang="en-US" smtClean="0"/>
              <a:t>2021/5/12</a:t>
            </a:fld>
            <a:endParaRPr kumimoji="1" lang="ja-JP" altLang="en-US"/>
          </a:p>
        </p:txBody>
      </p:sp>
      <p:sp>
        <p:nvSpPr>
          <p:cNvPr id="6" name="フッター プレースホルダー 5">
            <a:extLst>
              <a:ext uri="{FF2B5EF4-FFF2-40B4-BE49-F238E27FC236}">
                <a16:creationId xmlns:a16="http://schemas.microsoft.com/office/drawing/2014/main" id="{0A0C4601-9C98-4C75-B00F-73D718912787}"/>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70563D5C-902E-47E4-9FE8-0C1C01B0AD54}"/>
              </a:ext>
            </a:extLst>
          </p:cNvPr>
          <p:cNvSpPr>
            <a:spLocks noGrp="1"/>
          </p:cNvSpPr>
          <p:nvPr>
            <p:ph type="sldNum" sz="quarter" idx="12"/>
          </p:nvPr>
        </p:nvSpPr>
        <p:spPr/>
        <p:txBody>
          <a:bodyPr/>
          <a:lstStyle/>
          <a:p>
            <a:fld id="{96BDDC30-DD3F-4427-B562-2F3229407357}" type="slidenum">
              <a:rPr kumimoji="1" lang="ja-JP" altLang="en-US" smtClean="0"/>
              <a:t>18</a:t>
            </a:fld>
            <a:endParaRPr kumimoji="1" lang="ja-JP" altLang="en-US"/>
          </a:p>
        </p:txBody>
      </p:sp>
    </p:spTree>
    <p:extLst>
      <p:ext uri="{BB962C8B-B14F-4D97-AF65-F5344CB8AC3E}">
        <p14:creationId xmlns:p14="http://schemas.microsoft.com/office/powerpoint/2010/main" val="959062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2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up)">
                                      <p:cBhvr>
                                        <p:cTn id="17" dur="1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up)">
                                      <p:cBhvr>
                                        <p:cTn id="22" dur="2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ipe(up)">
                                      <p:cBhvr>
                                        <p:cTn id="27"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F346C9-9CA9-4197-A275-A7CABA1EC590}"/>
              </a:ext>
            </a:extLst>
          </p:cNvPr>
          <p:cNvSpPr>
            <a:spLocks noGrp="1"/>
          </p:cNvSpPr>
          <p:nvPr>
            <p:ph type="title"/>
          </p:nvPr>
        </p:nvSpPr>
        <p:spPr/>
        <p:txBody>
          <a:bodyPr/>
          <a:lstStyle/>
          <a:p>
            <a:r>
              <a:rPr kumimoji="1" lang="ja-JP" altLang="en-US" dirty="0"/>
              <a:t>双務契約における異時履行（</a:t>
            </a:r>
            <a:r>
              <a:rPr lang="en-US" altLang="ja-JP" dirty="0"/>
              <a:t>2/4</a:t>
            </a:r>
            <a:r>
              <a:rPr kumimoji="1" lang="ja-JP" altLang="en-US" dirty="0"/>
              <a:t>）</a:t>
            </a:r>
            <a:br>
              <a:rPr kumimoji="1" lang="en-US" altLang="ja-JP" dirty="0"/>
            </a:br>
            <a:r>
              <a:rPr kumimoji="1" lang="ja-JP" altLang="en-US" sz="3200" dirty="0"/>
              <a:t>役務提供が先，料金は後払い</a:t>
            </a:r>
            <a:endParaRPr kumimoji="1" lang="ja-JP" altLang="en-US" dirty="0"/>
          </a:p>
        </p:txBody>
      </p:sp>
      <p:sp>
        <p:nvSpPr>
          <p:cNvPr id="3" name="コンテンツ プレースホルダー 2">
            <a:extLst>
              <a:ext uri="{FF2B5EF4-FFF2-40B4-BE49-F238E27FC236}">
                <a16:creationId xmlns:a16="http://schemas.microsoft.com/office/drawing/2014/main" id="{AFE5F708-BF84-4C00-9E10-911DDBDE4ACB}"/>
              </a:ext>
            </a:extLst>
          </p:cNvPr>
          <p:cNvSpPr>
            <a:spLocks noGrp="1"/>
          </p:cNvSpPr>
          <p:nvPr>
            <p:ph idx="1"/>
          </p:nvPr>
        </p:nvSpPr>
        <p:spPr/>
        <p:txBody>
          <a:bodyPr>
            <a:normAutofit fontScale="92500" lnSpcReduction="10000"/>
          </a:bodyPr>
          <a:lstStyle/>
          <a:p>
            <a:pPr>
              <a:lnSpc>
                <a:spcPct val="120000"/>
              </a:lnSpc>
            </a:pPr>
            <a:r>
              <a:rPr kumimoji="1" lang="ja-JP" altLang="en-US" sz="2500" dirty="0"/>
              <a:t>請負</a:t>
            </a:r>
            <a:endParaRPr kumimoji="1" lang="en-US" altLang="ja-JP" sz="2500" dirty="0"/>
          </a:p>
          <a:p>
            <a:pPr lvl="1">
              <a:lnSpc>
                <a:spcPct val="120000"/>
              </a:lnSpc>
            </a:pPr>
            <a:r>
              <a:rPr kumimoji="1" lang="ja-JP" altLang="en-US" sz="2200" dirty="0"/>
              <a:t>第</a:t>
            </a:r>
            <a:r>
              <a:rPr kumimoji="1" lang="en-US" altLang="ja-JP" sz="2200" dirty="0"/>
              <a:t>633</a:t>
            </a:r>
            <a:r>
              <a:rPr kumimoji="1" lang="ja-JP" altLang="en-US" sz="2200" dirty="0"/>
              <a:t>条（報酬の支払時期）</a:t>
            </a:r>
          </a:p>
          <a:p>
            <a:pPr lvl="2">
              <a:lnSpc>
                <a:spcPct val="120000"/>
              </a:lnSpc>
            </a:pPr>
            <a:r>
              <a:rPr kumimoji="1" lang="ja-JP" altLang="en-US" sz="2200" dirty="0"/>
              <a:t>報酬は，仕事の目的物の引渡しと同時に，支払わなければならない。ただし，物の引渡しを要しないときは，第</a:t>
            </a:r>
            <a:r>
              <a:rPr kumimoji="1" lang="en-US" altLang="ja-JP" sz="2200" dirty="0"/>
              <a:t>624</a:t>
            </a:r>
            <a:r>
              <a:rPr kumimoji="1" lang="ja-JP" altLang="en-US" sz="2200" dirty="0"/>
              <a:t>条第</a:t>
            </a:r>
            <a:r>
              <a:rPr kumimoji="1" lang="en-US" altLang="ja-JP" sz="2200" dirty="0"/>
              <a:t>1</a:t>
            </a:r>
            <a:r>
              <a:rPr kumimoji="1" lang="ja-JP" altLang="en-US" sz="2200" dirty="0"/>
              <a:t>項の規定を準用する。</a:t>
            </a:r>
            <a:endParaRPr kumimoji="1" lang="en-US" altLang="ja-JP" sz="2200" dirty="0"/>
          </a:p>
          <a:p>
            <a:pPr lvl="1">
              <a:lnSpc>
                <a:spcPct val="120000"/>
              </a:lnSpc>
            </a:pPr>
            <a:r>
              <a:rPr kumimoji="1" lang="ja-JP" altLang="en-US" sz="2200" dirty="0"/>
              <a:t>第</a:t>
            </a:r>
            <a:r>
              <a:rPr kumimoji="1" lang="en-US" altLang="ja-JP" sz="2200" dirty="0"/>
              <a:t>634</a:t>
            </a:r>
            <a:r>
              <a:rPr kumimoji="1" lang="ja-JP" altLang="en-US" sz="2200" dirty="0"/>
              <a:t>条（注文者が受ける利益の割合に応じた報酬）</a:t>
            </a:r>
          </a:p>
          <a:p>
            <a:pPr lvl="2">
              <a:lnSpc>
                <a:spcPct val="120000"/>
              </a:lnSpc>
            </a:pPr>
            <a:r>
              <a:rPr kumimoji="1" lang="ja-JP" altLang="en-US" sz="2200" dirty="0"/>
              <a:t>次に掲げる場合において，請負人が既にした仕事の結果のうち可分な部分の給付によって注文者が利益を受けるときは，その部分を仕事の完成とみなす。この場合において，請負人は，注文者が受ける利益の割合に応じて報酬を請求することができる。</a:t>
            </a:r>
          </a:p>
          <a:p>
            <a:pPr lvl="3">
              <a:lnSpc>
                <a:spcPct val="120000"/>
              </a:lnSpc>
            </a:pPr>
            <a:r>
              <a:rPr kumimoji="1" lang="ja-JP" altLang="en-US" sz="2000" dirty="0"/>
              <a:t>一 　注文者の責めに帰することができない事由によって仕事を完成することができなくなったとき。</a:t>
            </a:r>
          </a:p>
          <a:p>
            <a:pPr lvl="3">
              <a:lnSpc>
                <a:spcPct val="120000"/>
              </a:lnSpc>
            </a:pPr>
            <a:r>
              <a:rPr kumimoji="1" lang="ja-JP" altLang="en-US" sz="2000" dirty="0"/>
              <a:t>二 　請負が仕事の完成前に解除されたとき。</a:t>
            </a:r>
          </a:p>
        </p:txBody>
      </p:sp>
      <p:sp>
        <p:nvSpPr>
          <p:cNvPr id="5" name="日付プレースホルダー 4">
            <a:extLst>
              <a:ext uri="{FF2B5EF4-FFF2-40B4-BE49-F238E27FC236}">
                <a16:creationId xmlns:a16="http://schemas.microsoft.com/office/drawing/2014/main" id="{94DE3EF7-65B4-4E28-A865-8467215DC9C7}"/>
              </a:ext>
            </a:extLst>
          </p:cNvPr>
          <p:cNvSpPr>
            <a:spLocks noGrp="1"/>
          </p:cNvSpPr>
          <p:nvPr>
            <p:ph type="dt" sz="half" idx="10"/>
          </p:nvPr>
        </p:nvSpPr>
        <p:spPr/>
        <p:txBody>
          <a:bodyPr/>
          <a:lstStyle/>
          <a:p>
            <a:fld id="{CC7AFFDC-7D88-4C74-AA74-1F20EBBAA94F}" type="datetime1">
              <a:rPr kumimoji="1" lang="ja-JP" altLang="en-US" smtClean="0"/>
              <a:t>2021/5/12</a:t>
            </a:fld>
            <a:endParaRPr kumimoji="1" lang="ja-JP" altLang="en-US"/>
          </a:p>
        </p:txBody>
      </p:sp>
      <p:sp>
        <p:nvSpPr>
          <p:cNvPr id="6" name="フッター プレースホルダー 5">
            <a:extLst>
              <a:ext uri="{FF2B5EF4-FFF2-40B4-BE49-F238E27FC236}">
                <a16:creationId xmlns:a16="http://schemas.microsoft.com/office/drawing/2014/main" id="{0B0E54C4-4E4B-4904-A050-75A7C22C378E}"/>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93E89252-2486-4A50-B9C9-FD468A101F40}"/>
              </a:ext>
            </a:extLst>
          </p:cNvPr>
          <p:cNvSpPr>
            <a:spLocks noGrp="1"/>
          </p:cNvSpPr>
          <p:nvPr>
            <p:ph type="sldNum" sz="quarter" idx="12"/>
          </p:nvPr>
        </p:nvSpPr>
        <p:spPr/>
        <p:txBody>
          <a:bodyPr/>
          <a:lstStyle/>
          <a:p>
            <a:fld id="{96BDDC30-DD3F-4427-B562-2F3229407357}" type="slidenum">
              <a:rPr kumimoji="1" lang="ja-JP" altLang="en-US" smtClean="0"/>
              <a:t>19</a:t>
            </a:fld>
            <a:endParaRPr kumimoji="1" lang="ja-JP" altLang="en-US"/>
          </a:p>
        </p:txBody>
      </p:sp>
    </p:spTree>
    <p:extLst>
      <p:ext uri="{BB962C8B-B14F-4D97-AF65-F5344CB8AC3E}">
        <p14:creationId xmlns:p14="http://schemas.microsoft.com/office/powerpoint/2010/main" val="1513814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1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7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up)">
                                      <p:cBhvr>
                                        <p:cTn id="22" dur="3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125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7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E08A73E9-C100-404B-8DB2-DBD31565E142}"/>
              </a:ext>
            </a:extLst>
          </p:cNvPr>
          <p:cNvSpPr>
            <a:spLocks noGrp="1"/>
          </p:cNvSpPr>
          <p:nvPr>
            <p:ph type="title"/>
          </p:nvPr>
        </p:nvSpPr>
        <p:spPr>
          <a:xfrm>
            <a:off x="838200" y="365125"/>
            <a:ext cx="10515600" cy="677863"/>
          </a:xfrm>
        </p:spPr>
        <p:txBody>
          <a:bodyPr>
            <a:normAutofit fontScale="90000"/>
          </a:bodyPr>
          <a:lstStyle/>
          <a:p>
            <a:r>
              <a:rPr lang="ja-JP" altLang="en-US" dirty="0"/>
              <a:t>加賀山 茂のホームページ</a:t>
            </a:r>
          </a:p>
        </p:txBody>
      </p:sp>
      <p:sp>
        <p:nvSpPr>
          <p:cNvPr id="4" name="日付プレースホルダー 3">
            <a:extLst>
              <a:ext uri="{FF2B5EF4-FFF2-40B4-BE49-F238E27FC236}">
                <a16:creationId xmlns:a16="http://schemas.microsoft.com/office/drawing/2014/main" id="{AAD57EEF-007B-4407-8FC4-4F46A64F8327}"/>
              </a:ext>
            </a:extLst>
          </p:cNvPr>
          <p:cNvSpPr>
            <a:spLocks noGrp="1"/>
          </p:cNvSpPr>
          <p:nvPr>
            <p:ph type="dt" sz="half" idx="10"/>
          </p:nvPr>
        </p:nvSpPr>
        <p:spPr/>
        <p:txBody>
          <a:bodyPr/>
          <a:lstStyle/>
          <a:p>
            <a:fld id="{5DFE2EA6-99BE-41EB-90B7-E16CB3852003}" type="datetime1">
              <a:rPr kumimoji="1" lang="ja-JP" altLang="en-US" smtClean="0"/>
              <a:t>2021/5/12</a:t>
            </a:fld>
            <a:endParaRPr kumimoji="1" lang="ja-JP" altLang="en-US"/>
          </a:p>
        </p:txBody>
      </p:sp>
      <p:sp>
        <p:nvSpPr>
          <p:cNvPr id="5" name="フッター プレースホルダー 4">
            <a:extLst>
              <a:ext uri="{FF2B5EF4-FFF2-40B4-BE49-F238E27FC236}">
                <a16:creationId xmlns:a16="http://schemas.microsoft.com/office/drawing/2014/main" id="{35034ACF-6E89-441E-A1FE-1258FFEAA3B9}"/>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7E22DF16-E3E3-4EF9-ADF0-A0FF84C6864D}"/>
              </a:ext>
            </a:extLst>
          </p:cNvPr>
          <p:cNvSpPr>
            <a:spLocks noGrp="1"/>
          </p:cNvSpPr>
          <p:nvPr>
            <p:ph type="sldNum" sz="quarter" idx="12"/>
          </p:nvPr>
        </p:nvSpPr>
        <p:spPr/>
        <p:txBody>
          <a:bodyPr/>
          <a:lstStyle/>
          <a:p>
            <a:fld id="{A0C4542F-C35A-41EC-80CF-01AB155FDC20}" type="slidenum">
              <a:rPr kumimoji="1" lang="ja-JP" altLang="en-US" smtClean="0"/>
              <a:t>2</a:t>
            </a:fld>
            <a:endParaRPr kumimoji="1" lang="ja-JP" altLang="en-US"/>
          </a:p>
        </p:txBody>
      </p:sp>
      <p:pic>
        <p:nvPicPr>
          <p:cNvPr id="3" name="図 2">
            <a:extLst>
              <a:ext uri="{FF2B5EF4-FFF2-40B4-BE49-F238E27FC236}">
                <a16:creationId xmlns:a16="http://schemas.microsoft.com/office/drawing/2014/main" id="{AD8AF01C-DB5E-4B67-A12C-7623688AF5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712" y="1201320"/>
            <a:ext cx="10515601" cy="4996697"/>
          </a:xfrm>
          <a:prstGeom prst="rect">
            <a:avLst/>
          </a:prstGeom>
        </p:spPr>
      </p:pic>
    </p:spTree>
    <p:extLst>
      <p:ext uri="{BB962C8B-B14F-4D97-AF65-F5344CB8AC3E}">
        <p14:creationId xmlns:p14="http://schemas.microsoft.com/office/powerpoint/2010/main" val="2207490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FBFE6AA2-13DE-4896-ABEA-8BCC5242F8F8}"/>
              </a:ext>
            </a:extLst>
          </p:cNvPr>
          <p:cNvSpPr>
            <a:spLocks noGrp="1"/>
          </p:cNvSpPr>
          <p:nvPr>
            <p:ph type="title"/>
          </p:nvPr>
        </p:nvSpPr>
        <p:spPr/>
        <p:txBody>
          <a:bodyPr/>
          <a:lstStyle/>
          <a:p>
            <a:r>
              <a:rPr kumimoji="1" lang="ja-JP" altLang="en-US" dirty="0"/>
              <a:t>双務契約における異時履行（</a:t>
            </a:r>
            <a:r>
              <a:rPr kumimoji="1" lang="en-US" altLang="ja-JP" dirty="0"/>
              <a:t>3/4</a:t>
            </a:r>
            <a:r>
              <a:rPr kumimoji="1" lang="ja-JP" altLang="en-US" dirty="0"/>
              <a:t>）</a:t>
            </a:r>
            <a:br>
              <a:rPr kumimoji="1" lang="en-US" altLang="ja-JP" dirty="0"/>
            </a:br>
            <a:r>
              <a:rPr kumimoji="1" lang="ja-JP" altLang="en-US" sz="3200" dirty="0"/>
              <a:t>役務提供が先，料金は後払い</a:t>
            </a:r>
            <a:endParaRPr lang="ja-JP" altLang="en-US" dirty="0"/>
          </a:p>
        </p:txBody>
      </p:sp>
      <p:sp>
        <p:nvSpPr>
          <p:cNvPr id="9" name="コンテンツ プレースホルダー 8">
            <a:extLst>
              <a:ext uri="{FF2B5EF4-FFF2-40B4-BE49-F238E27FC236}">
                <a16:creationId xmlns:a16="http://schemas.microsoft.com/office/drawing/2014/main" id="{05980FEC-5982-4D8A-8B67-82B6882E2EE6}"/>
              </a:ext>
            </a:extLst>
          </p:cNvPr>
          <p:cNvSpPr>
            <a:spLocks noGrp="1"/>
          </p:cNvSpPr>
          <p:nvPr>
            <p:ph idx="1"/>
          </p:nvPr>
        </p:nvSpPr>
        <p:spPr/>
        <p:txBody>
          <a:bodyPr>
            <a:normAutofit lnSpcReduction="10000"/>
          </a:bodyPr>
          <a:lstStyle/>
          <a:p>
            <a:pPr>
              <a:lnSpc>
                <a:spcPct val="120000"/>
              </a:lnSpc>
            </a:pPr>
            <a:r>
              <a:rPr kumimoji="1" lang="ja-JP" altLang="en-US" sz="2400" dirty="0"/>
              <a:t>委任</a:t>
            </a:r>
            <a:endParaRPr kumimoji="1" lang="en-US" altLang="ja-JP" sz="2400" dirty="0"/>
          </a:p>
          <a:p>
            <a:pPr lvl="1">
              <a:lnSpc>
                <a:spcPct val="120000"/>
              </a:lnSpc>
            </a:pPr>
            <a:r>
              <a:rPr kumimoji="1" lang="ja-JP" altLang="en-US" sz="1800" dirty="0"/>
              <a:t>第</a:t>
            </a:r>
            <a:r>
              <a:rPr kumimoji="1" lang="en-US" altLang="ja-JP" sz="1800" dirty="0"/>
              <a:t>648</a:t>
            </a:r>
            <a:r>
              <a:rPr kumimoji="1" lang="ja-JP" altLang="en-US" sz="1800" dirty="0"/>
              <a:t>条（受任者の報酬）</a:t>
            </a:r>
          </a:p>
          <a:p>
            <a:pPr lvl="2">
              <a:lnSpc>
                <a:spcPct val="120000"/>
              </a:lnSpc>
            </a:pPr>
            <a:r>
              <a:rPr kumimoji="1" lang="ja-JP" altLang="en-US" sz="1600" dirty="0"/>
              <a:t>①受任者は，特約がなければ，委任者に対して報酬を請求することができない。</a:t>
            </a:r>
          </a:p>
          <a:p>
            <a:pPr lvl="2">
              <a:lnSpc>
                <a:spcPct val="120000"/>
              </a:lnSpc>
            </a:pPr>
            <a:r>
              <a:rPr kumimoji="1" lang="ja-JP" altLang="en-US" sz="1600" dirty="0"/>
              <a:t>②　受任者は，報酬を受けるべき場合には，</a:t>
            </a:r>
            <a:r>
              <a:rPr kumimoji="1" lang="ja-JP" altLang="en-US" sz="1600" b="1" dirty="0"/>
              <a:t>委任事務を履行した後</a:t>
            </a:r>
            <a:r>
              <a:rPr kumimoji="1" lang="ja-JP" altLang="en-US" sz="1600" dirty="0"/>
              <a:t>でなければ，これを請求することができない。ただし，期間によって報酬を定めたときは，第</a:t>
            </a:r>
            <a:r>
              <a:rPr kumimoji="1" lang="en-US" altLang="ja-JP" sz="1600" dirty="0"/>
              <a:t>624</a:t>
            </a:r>
            <a:r>
              <a:rPr kumimoji="1" lang="ja-JP" altLang="en-US" sz="1600" dirty="0"/>
              <a:t>条第</a:t>
            </a:r>
            <a:r>
              <a:rPr kumimoji="1" lang="en-US" altLang="ja-JP" sz="1600" dirty="0"/>
              <a:t>2</a:t>
            </a:r>
            <a:r>
              <a:rPr kumimoji="1" lang="ja-JP" altLang="en-US" sz="1600" dirty="0"/>
              <a:t>項の規定を準用する。</a:t>
            </a:r>
          </a:p>
          <a:p>
            <a:pPr lvl="2">
              <a:lnSpc>
                <a:spcPct val="120000"/>
              </a:lnSpc>
            </a:pPr>
            <a:r>
              <a:rPr kumimoji="1" lang="ja-JP" altLang="en-US" sz="1600" dirty="0">
                <a:solidFill>
                  <a:schemeClr val="tx1">
                    <a:lumMod val="50000"/>
                    <a:lumOff val="50000"/>
                  </a:schemeClr>
                </a:solidFill>
              </a:rPr>
              <a:t>③　受任者は，次に掲げる場合には，既にした履行の割合に応じて報酬を請求することができる。</a:t>
            </a:r>
          </a:p>
          <a:p>
            <a:pPr lvl="3">
              <a:lnSpc>
                <a:spcPct val="120000"/>
              </a:lnSpc>
            </a:pPr>
            <a:r>
              <a:rPr kumimoji="1" lang="ja-JP" altLang="en-US" sz="1400" dirty="0">
                <a:solidFill>
                  <a:schemeClr val="tx1">
                    <a:lumMod val="50000"/>
                    <a:lumOff val="50000"/>
                  </a:schemeClr>
                </a:solidFill>
              </a:rPr>
              <a:t>一 　委任者の責めに帰することができない事由によって委任事務の履行をすることができなくなったとき。</a:t>
            </a:r>
          </a:p>
          <a:p>
            <a:pPr lvl="3">
              <a:lnSpc>
                <a:spcPct val="120000"/>
              </a:lnSpc>
            </a:pPr>
            <a:r>
              <a:rPr kumimoji="1" lang="ja-JP" altLang="en-US" sz="1400" dirty="0">
                <a:solidFill>
                  <a:schemeClr val="tx1">
                    <a:lumMod val="50000"/>
                    <a:lumOff val="50000"/>
                  </a:schemeClr>
                </a:solidFill>
              </a:rPr>
              <a:t>二 　委任が履行の中途で終了したとき。</a:t>
            </a:r>
            <a:endParaRPr kumimoji="1" lang="en-US" altLang="ja-JP" sz="1400" dirty="0">
              <a:solidFill>
                <a:schemeClr val="tx1">
                  <a:lumMod val="50000"/>
                  <a:lumOff val="50000"/>
                </a:schemeClr>
              </a:solidFill>
            </a:endParaRPr>
          </a:p>
          <a:p>
            <a:pPr lvl="1">
              <a:lnSpc>
                <a:spcPct val="120000"/>
              </a:lnSpc>
            </a:pPr>
            <a:r>
              <a:rPr kumimoji="1" lang="ja-JP" altLang="en-US" sz="1800" dirty="0"/>
              <a:t>第</a:t>
            </a:r>
            <a:r>
              <a:rPr kumimoji="1" lang="en-US" altLang="ja-JP" sz="1800" dirty="0"/>
              <a:t>648</a:t>
            </a:r>
            <a:r>
              <a:rPr kumimoji="1" lang="ja-JP" altLang="en-US" sz="1800" dirty="0"/>
              <a:t>条の</a:t>
            </a:r>
            <a:r>
              <a:rPr kumimoji="1" lang="en-US" altLang="ja-JP" sz="1800" dirty="0"/>
              <a:t>2</a:t>
            </a:r>
            <a:r>
              <a:rPr kumimoji="1" lang="ja-JP" altLang="en-US" sz="1800" dirty="0"/>
              <a:t>（成果等に対する報酬）</a:t>
            </a:r>
          </a:p>
          <a:p>
            <a:pPr lvl="2">
              <a:lnSpc>
                <a:spcPct val="120000"/>
              </a:lnSpc>
            </a:pPr>
            <a:r>
              <a:rPr kumimoji="1" lang="ja-JP" altLang="en-US" sz="1600" dirty="0"/>
              <a:t>①委任事務の履行により得られる成果に対して報酬を支払うことを約した場合において，その成果が引渡しを要するときは，報酬は，その</a:t>
            </a:r>
            <a:r>
              <a:rPr kumimoji="1" lang="ja-JP" altLang="en-US" sz="1600" b="1" dirty="0"/>
              <a:t>成果の引渡し</a:t>
            </a:r>
            <a:r>
              <a:rPr kumimoji="1" lang="ja-JP" altLang="en-US" sz="1600" dirty="0"/>
              <a:t>と同時に，支払わなければならない。</a:t>
            </a:r>
          </a:p>
          <a:p>
            <a:pPr lvl="2">
              <a:lnSpc>
                <a:spcPct val="120000"/>
              </a:lnSpc>
            </a:pPr>
            <a:r>
              <a:rPr kumimoji="1" lang="ja-JP" altLang="en-US" sz="1600" dirty="0"/>
              <a:t>②　第</a:t>
            </a:r>
            <a:r>
              <a:rPr kumimoji="1" lang="en-US" altLang="ja-JP" sz="1600" dirty="0"/>
              <a:t>634</a:t>
            </a:r>
            <a:r>
              <a:rPr kumimoji="1" lang="ja-JP" altLang="en-US" sz="1600" dirty="0"/>
              <a:t>条の規定は，</a:t>
            </a:r>
            <a:r>
              <a:rPr kumimoji="1" lang="ja-JP" altLang="en-US" sz="1600" b="1" dirty="0"/>
              <a:t>委任事務の履行</a:t>
            </a:r>
            <a:r>
              <a:rPr kumimoji="1" lang="ja-JP" altLang="en-US" sz="1600" dirty="0"/>
              <a:t>により得られる成果に対して報酬を支払うことを約した場合について準用する。</a:t>
            </a:r>
          </a:p>
        </p:txBody>
      </p:sp>
      <p:sp>
        <p:nvSpPr>
          <p:cNvPr id="5" name="日付プレースホルダー 4">
            <a:extLst>
              <a:ext uri="{FF2B5EF4-FFF2-40B4-BE49-F238E27FC236}">
                <a16:creationId xmlns:a16="http://schemas.microsoft.com/office/drawing/2014/main" id="{06706ABA-3E4F-4E92-90CB-BEA558AB0309}"/>
              </a:ext>
            </a:extLst>
          </p:cNvPr>
          <p:cNvSpPr>
            <a:spLocks noGrp="1"/>
          </p:cNvSpPr>
          <p:nvPr>
            <p:ph type="dt" sz="half" idx="10"/>
          </p:nvPr>
        </p:nvSpPr>
        <p:spPr/>
        <p:txBody>
          <a:bodyPr/>
          <a:lstStyle/>
          <a:p>
            <a:fld id="{A1FA1584-8593-4E84-9E7E-C0A4DC71FE4E}" type="datetime1">
              <a:rPr kumimoji="1" lang="ja-JP" altLang="en-US" smtClean="0"/>
              <a:t>2021/5/12</a:t>
            </a:fld>
            <a:endParaRPr kumimoji="1" lang="ja-JP" altLang="en-US"/>
          </a:p>
        </p:txBody>
      </p:sp>
      <p:sp>
        <p:nvSpPr>
          <p:cNvPr id="6" name="フッター プレースホルダー 5">
            <a:extLst>
              <a:ext uri="{FF2B5EF4-FFF2-40B4-BE49-F238E27FC236}">
                <a16:creationId xmlns:a16="http://schemas.microsoft.com/office/drawing/2014/main" id="{ED4F7160-2552-4EC6-A1BC-91AB79F4B29F}"/>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96E2B3CC-110E-491A-8DCD-6CBD07F4E073}"/>
              </a:ext>
            </a:extLst>
          </p:cNvPr>
          <p:cNvSpPr>
            <a:spLocks noGrp="1"/>
          </p:cNvSpPr>
          <p:nvPr>
            <p:ph type="sldNum" sz="quarter" idx="12"/>
          </p:nvPr>
        </p:nvSpPr>
        <p:spPr/>
        <p:txBody>
          <a:bodyPr/>
          <a:lstStyle/>
          <a:p>
            <a:fld id="{96BDDC30-DD3F-4427-B562-2F3229407357}" type="slidenum">
              <a:rPr kumimoji="1" lang="ja-JP" altLang="en-US" smtClean="0"/>
              <a:t>20</a:t>
            </a:fld>
            <a:endParaRPr kumimoji="1" lang="ja-JP" altLang="en-US"/>
          </a:p>
        </p:txBody>
      </p:sp>
    </p:spTree>
    <p:extLst>
      <p:ext uri="{BB962C8B-B14F-4D97-AF65-F5344CB8AC3E}">
        <p14:creationId xmlns:p14="http://schemas.microsoft.com/office/powerpoint/2010/main" val="124762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wipe(left)">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75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wipe(up)">
                                      <p:cBhvr>
                                        <p:cTn id="17" dur="175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wipe(left)">
                                      <p:cBhvr>
                                        <p:cTn id="22" dur="750"/>
                                        <p:tgtEl>
                                          <p:spTgt spid="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wipe(left)">
                                      <p:cBhvr>
                                        <p:cTn id="27" dur="750"/>
                                        <p:tgtEl>
                                          <p:spTgt spid="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xEl>
                                              <p:pRg st="6" end="6"/>
                                            </p:txEl>
                                          </p:spTgt>
                                        </p:tgtEl>
                                        <p:attrNameLst>
                                          <p:attrName>style.visibility</p:attrName>
                                        </p:attrNameLst>
                                      </p:cBhvr>
                                      <p:to>
                                        <p:strVal val="visible"/>
                                      </p:to>
                                    </p:set>
                                    <p:animEffect transition="in" filter="wipe(left)">
                                      <p:cBhvr>
                                        <p:cTn id="32" dur="500"/>
                                        <p:tgtEl>
                                          <p:spTgt spid="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
                                            <p:txEl>
                                              <p:pRg st="7" end="7"/>
                                            </p:txEl>
                                          </p:spTgt>
                                        </p:tgtEl>
                                        <p:attrNameLst>
                                          <p:attrName>style.visibility</p:attrName>
                                        </p:attrNameLst>
                                      </p:cBhvr>
                                      <p:to>
                                        <p:strVal val="visible"/>
                                      </p:to>
                                    </p:set>
                                    <p:animEffect transition="in" filter="wipe(left)">
                                      <p:cBhvr>
                                        <p:cTn id="37" dur="500"/>
                                        <p:tgtEl>
                                          <p:spTgt spid="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9">
                                            <p:txEl>
                                              <p:pRg st="8" end="8"/>
                                            </p:txEl>
                                          </p:spTgt>
                                        </p:tgtEl>
                                        <p:attrNameLst>
                                          <p:attrName>style.visibility</p:attrName>
                                        </p:attrNameLst>
                                      </p:cBhvr>
                                      <p:to>
                                        <p:strVal val="visible"/>
                                      </p:to>
                                    </p:set>
                                    <p:animEffect transition="in" filter="wipe(up)">
                                      <p:cBhvr>
                                        <p:cTn id="42" dur="1750"/>
                                        <p:tgtEl>
                                          <p:spTgt spid="9">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9">
                                            <p:txEl>
                                              <p:pRg st="9" end="9"/>
                                            </p:txEl>
                                          </p:spTgt>
                                        </p:tgtEl>
                                        <p:attrNameLst>
                                          <p:attrName>style.visibility</p:attrName>
                                        </p:attrNameLst>
                                      </p:cBhvr>
                                      <p:to>
                                        <p:strVal val="visible"/>
                                      </p:to>
                                    </p:set>
                                    <p:animEffect transition="in" filter="wipe(up)">
                                      <p:cBhvr>
                                        <p:cTn id="47" dur="125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E6844C-060B-4D82-9A29-275940F844BF}"/>
              </a:ext>
            </a:extLst>
          </p:cNvPr>
          <p:cNvSpPr>
            <a:spLocks noGrp="1"/>
          </p:cNvSpPr>
          <p:nvPr>
            <p:ph type="title"/>
          </p:nvPr>
        </p:nvSpPr>
        <p:spPr/>
        <p:txBody>
          <a:bodyPr/>
          <a:lstStyle/>
          <a:p>
            <a:r>
              <a:rPr kumimoji="1" lang="ja-JP" altLang="en-US" dirty="0"/>
              <a:t>双務契約における異時履行（</a:t>
            </a:r>
            <a:r>
              <a:rPr kumimoji="1" lang="en-US" altLang="ja-JP" dirty="0"/>
              <a:t>4/4</a:t>
            </a:r>
            <a:r>
              <a:rPr lang="ja-JP" altLang="en-US" dirty="0"/>
              <a:t>）</a:t>
            </a:r>
            <a:br>
              <a:rPr lang="en-US" altLang="ja-JP" dirty="0"/>
            </a:br>
            <a:r>
              <a:rPr kumimoji="1" lang="ja-JP" altLang="en-US" sz="3200" dirty="0"/>
              <a:t>役務提供が先，料金は後払い</a:t>
            </a:r>
            <a:endParaRPr kumimoji="1" lang="ja-JP" altLang="en-US" dirty="0"/>
          </a:p>
        </p:txBody>
      </p:sp>
      <p:sp>
        <p:nvSpPr>
          <p:cNvPr id="3" name="コンテンツ プレースホルダー 2">
            <a:extLst>
              <a:ext uri="{FF2B5EF4-FFF2-40B4-BE49-F238E27FC236}">
                <a16:creationId xmlns:a16="http://schemas.microsoft.com/office/drawing/2014/main" id="{DF607B4E-68B6-4064-BF36-872642105DFB}"/>
              </a:ext>
            </a:extLst>
          </p:cNvPr>
          <p:cNvSpPr>
            <a:spLocks noGrp="1"/>
          </p:cNvSpPr>
          <p:nvPr>
            <p:ph sz="half" idx="1"/>
          </p:nvPr>
        </p:nvSpPr>
        <p:spPr/>
        <p:txBody>
          <a:bodyPr/>
          <a:lstStyle/>
          <a:p>
            <a:r>
              <a:rPr kumimoji="1" lang="ja-JP" altLang="en-US" sz="3600" dirty="0"/>
              <a:t>寄託</a:t>
            </a:r>
          </a:p>
          <a:p>
            <a:pPr lvl="1"/>
            <a:r>
              <a:rPr kumimoji="1" lang="ja-JP" altLang="en-US" sz="3200" dirty="0"/>
              <a:t>第</a:t>
            </a:r>
            <a:r>
              <a:rPr kumimoji="1" lang="en-US" altLang="ja-JP" sz="3200" dirty="0"/>
              <a:t>665</a:t>
            </a:r>
            <a:r>
              <a:rPr kumimoji="1" lang="ja-JP" altLang="en-US" sz="3200" dirty="0"/>
              <a:t>条（委任の規定の準用）</a:t>
            </a:r>
          </a:p>
          <a:p>
            <a:pPr lvl="2"/>
            <a:r>
              <a:rPr kumimoji="1" lang="ja-JP" altLang="en-US" sz="2800" dirty="0"/>
              <a:t>第</a:t>
            </a:r>
            <a:r>
              <a:rPr kumimoji="1" lang="en-US" altLang="ja-JP" sz="2800" dirty="0"/>
              <a:t>646</a:t>
            </a:r>
            <a:r>
              <a:rPr kumimoji="1" lang="ja-JP" altLang="en-US" sz="2800" dirty="0"/>
              <a:t>条から第</a:t>
            </a:r>
            <a:r>
              <a:rPr kumimoji="1" lang="en-US" altLang="ja-JP" sz="2800" dirty="0"/>
              <a:t>648</a:t>
            </a:r>
            <a:r>
              <a:rPr kumimoji="1" lang="ja-JP" altLang="en-US" sz="2800" dirty="0"/>
              <a:t>条まで，第</a:t>
            </a:r>
            <a:r>
              <a:rPr kumimoji="1" lang="en-US" altLang="ja-JP" sz="2800" dirty="0"/>
              <a:t>649</a:t>
            </a:r>
            <a:r>
              <a:rPr kumimoji="1" lang="ja-JP" altLang="en-US" sz="2800" dirty="0"/>
              <a:t>条並びに第</a:t>
            </a:r>
            <a:r>
              <a:rPr kumimoji="1" lang="en-US" altLang="ja-JP" sz="2800" dirty="0"/>
              <a:t>650</a:t>
            </a:r>
            <a:r>
              <a:rPr kumimoji="1" lang="ja-JP" altLang="en-US" sz="2800" dirty="0"/>
              <a:t>条第</a:t>
            </a:r>
            <a:r>
              <a:rPr kumimoji="1" lang="en-US" altLang="ja-JP" sz="2800" dirty="0"/>
              <a:t>1</a:t>
            </a:r>
            <a:r>
              <a:rPr kumimoji="1" lang="ja-JP" altLang="en-US" sz="2800" dirty="0"/>
              <a:t>項及び第</a:t>
            </a:r>
            <a:r>
              <a:rPr kumimoji="1" lang="en-US" altLang="ja-JP" sz="2800" dirty="0"/>
              <a:t>2</a:t>
            </a:r>
            <a:r>
              <a:rPr kumimoji="1" lang="ja-JP" altLang="en-US" sz="2800" dirty="0"/>
              <a:t>項の規定は，寄託について準用する。</a:t>
            </a:r>
          </a:p>
        </p:txBody>
      </p:sp>
      <p:sp>
        <p:nvSpPr>
          <p:cNvPr id="4" name="コンテンツ プレースホルダー 3">
            <a:extLst>
              <a:ext uri="{FF2B5EF4-FFF2-40B4-BE49-F238E27FC236}">
                <a16:creationId xmlns:a16="http://schemas.microsoft.com/office/drawing/2014/main" id="{9C91032C-5C0D-41DC-A698-141A385F8D5B}"/>
              </a:ext>
            </a:extLst>
          </p:cNvPr>
          <p:cNvSpPr>
            <a:spLocks noGrp="1"/>
          </p:cNvSpPr>
          <p:nvPr>
            <p:ph sz="half" idx="2"/>
          </p:nvPr>
        </p:nvSpPr>
        <p:spPr/>
        <p:txBody>
          <a:bodyPr>
            <a:normAutofit/>
          </a:bodyPr>
          <a:lstStyle/>
          <a:p>
            <a:r>
              <a:rPr kumimoji="1" lang="ja-JP" altLang="en-US" sz="3600" dirty="0"/>
              <a:t>組合</a:t>
            </a:r>
          </a:p>
          <a:p>
            <a:pPr lvl="1"/>
            <a:r>
              <a:rPr kumimoji="1" lang="ja-JP" altLang="en-US" sz="3200" dirty="0"/>
              <a:t>第</a:t>
            </a:r>
            <a:r>
              <a:rPr kumimoji="1" lang="en-US" altLang="ja-JP" sz="3200" dirty="0"/>
              <a:t>671</a:t>
            </a:r>
            <a:r>
              <a:rPr kumimoji="1" lang="ja-JP" altLang="en-US" sz="3200" dirty="0"/>
              <a:t>条（委任の規定の準用）</a:t>
            </a:r>
          </a:p>
          <a:p>
            <a:pPr lvl="2"/>
            <a:r>
              <a:rPr kumimoji="1" lang="ja-JP" altLang="en-US" sz="2800" dirty="0"/>
              <a:t>第</a:t>
            </a:r>
            <a:r>
              <a:rPr kumimoji="1" lang="en-US" altLang="ja-JP" sz="2800" dirty="0"/>
              <a:t>644</a:t>
            </a:r>
            <a:r>
              <a:rPr kumimoji="1" lang="ja-JP" altLang="en-US" sz="2800" dirty="0"/>
              <a:t>条から第</a:t>
            </a:r>
            <a:r>
              <a:rPr kumimoji="1" lang="en-US" altLang="ja-JP" sz="2800" dirty="0"/>
              <a:t>650</a:t>
            </a:r>
            <a:r>
              <a:rPr kumimoji="1" lang="ja-JP" altLang="en-US" sz="2800" dirty="0"/>
              <a:t>条までの規定は，組合の業務を決定し，又は執行する組合員について準用する。</a:t>
            </a:r>
          </a:p>
        </p:txBody>
      </p:sp>
      <p:sp>
        <p:nvSpPr>
          <p:cNvPr id="5" name="日付プレースホルダー 4">
            <a:extLst>
              <a:ext uri="{FF2B5EF4-FFF2-40B4-BE49-F238E27FC236}">
                <a16:creationId xmlns:a16="http://schemas.microsoft.com/office/drawing/2014/main" id="{4ED85627-A50C-4F70-BA2A-F02153AD851B}"/>
              </a:ext>
            </a:extLst>
          </p:cNvPr>
          <p:cNvSpPr>
            <a:spLocks noGrp="1"/>
          </p:cNvSpPr>
          <p:nvPr>
            <p:ph type="dt" sz="half" idx="10"/>
          </p:nvPr>
        </p:nvSpPr>
        <p:spPr/>
        <p:txBody>
          <a:bodyPr/>
          <a:lstStyle/>
          <a:p>
            <a:fld id="{8910AE0E-822B-4115-873F-BA193813071F}" type="datetime1">
              <a:rPr kumimoji="1" lang="ja-JP" altLang="en-US" smtClean="0"/>
              <a:t>2021/5/12</a:t>
            </a:fld>
            <a:endParaRPr kumimoji="1" lang="ja-JP" altLang="en-US"/>
          </a:p>
        </p:txBody>
      </p:sp>
      <p:sp>
        <p:nvSpPr>
          <p:cNvPr id="6" name="フッター プレースホルダー 5">
            <a:extLst>
              <a:ext uri="{FF2B5EF4-FFF2-40B4-BE49-F238E27FC236}">
                <a16:creationId xmlns:a16="http://schemas.microsoft.com/office/drawing/2014/main" id="{E7106E10-EE5C-4E21-91CC-CC56E3FA2BC6}"/>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4D9FB872-C656-4216-A10B-6D69C0D4AA4A}"/>
              </a:ext>
            </a:extLst>
          </p:cNvPr>
          <p:cNvSpPr>
            <a:spLocks noGrp="1"/>
          </p:cNvSpPr>
          <p:nvPr>
            <p:ph type="sldNum" sz="quarter" idx="12"/>
          </p:nvPr>
        </p:nvSpPr>
        <p:spPr/>
        <p:txBody>
          <a:bodyPr/>
          <a:lstStyle/>
          <a:p>
            <a:fld id="{96BDDC30-DD3F-4427-B562-2F3229407357}" type="slidenum">
              <a:rPr kumimoji="1" lang="ja-JP" altLang="en-US" smtClean="0"/>
              <a:t>21</a:t>
            </a:fld>
            <a:endParaRPr kumimoji="1" lang="ja-JP" altLang="en-US"/>
          </a:p>
        </p:txBody>
      </p:sp>
    </p:spTree>
    <p:extLst>
      <p:ext uri="{BB962C8B-B14F-4D97-AF65-F5344CB8AC3E}">
        <p14:creationId xmlns:p14="http://schemas.microsoft.com/office/powerpoint/2010/main" val="192666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765B0D-18D8-4970-8D33-1403AF4821E7}"/>
              </a:ext>
            </a:extLst>
          </p:cNvPr>
          <p:cNvSpPr>
            <a:spLocks noGrp="1"/>
          </p:cNvSpPr>
          <p:nvPr>
            <p:ph type="title"/>
          </p:nvPr>
        </p:nvSpPr>
        <p:spPr/>
        <p:txBody>
          <a:bodyPr/>
          <a:lstStyle/>
          <a:p>
            <a:r>
              <a:rPr kumimoji="1" lang="ja-JP" altLang="en-US" dirty="0"/>
              <a:t>同時履行と異時履行との判断基準</a:t>
            </a:r>
            <a:br>
              <a:rPr kumimoji="1" lang="en-US" altLang="ja-JP" dirty="0"/>
            </a:br>
            <a:r>
              <a:rPr kumimoji="1" lang="en-US" altLang="ja-JP" sz="3200" dirty="0"/>
              <a:t>UNIDROIT</a:t>
            </a:r>
            <a:r>
              <a:rPr kumimoji="1" lang="ja-JP" altLang="en-US" sz="3200" dirty="0"/>
              <a:t>国際商事契約法原則</a:t>
            </a:r>
            <a:endParaRPr kumimoji="1" lang="ja-JP" altLang="en-US" dirty="0"/>
          </a:p>
        </p:txBody>
      </p:sp>
      <p:sp>
        <p:nvSpPr>
          <p:cNvPr id="3" name="コンテンツ プレースホルダー 2">
            <a:extLst>
              <a:ext uri="{FF2B5EF4-FFF2-40B4-BE49-F238E27FC236}">
                <a16:creationId xmlns:a16="http://schemas.microsoft.com/office/drawing/2014/main" id="{1518D3A0-8579-4899-A0E5-9BD2E40E7975}"/>
              </a:ext>
            </a:extLst>
          </p:cNvPr>
          <p:cNvSpPr>
            <a:spLocks noGrp="1"/>
          </p:cNvSpPr>
          <p:nvPr>
            <p:ph sz="half" idx="1"/>
          </p:nvPr>
        </p:nvSpPr>
        <p:spPr>
          <a:xfrm>
            <a:off x="981882" y="1825625"/>
            <a:ext cx="5507818" cy="4351338"/>
          </a:xfrm>
        </p:spPr>
        <p:txBody>
          <a:bodyPr/>
          <a:lstStyle/>
          <a:p>
            <a:pPr>
              <a:lnSpc>
                <a:spcPct val="100000"/>
              </a:lnSpc>
            </a:pPr>
            <a:r>
              <a:rPr lang="en-US" altLang="ja-JP" sz="3600" b="1" dirty="0"/>
              <a:t>Article 6.1.4 - </a:t>
            </a:r>
            <a:r>
              <a:rPr lang="ja-JP" altLang="en-US" sz="3600" b="1" dirty="0"/>
              <a:t>履行の順序</a:t>
            </a:r>
            <a:endParaRPr lang="en-US" altLang="ja-JP" sz="3600" b="1" dirty="0"/>
          </a:p>
          <a:p>
            <a:pPr lvl="1">
              <a:lnSpc>
                <a:spcPct val="100000"/>
              </a:lnSpc>
            </a:pPr>
            <a:r>
              <a:rPr lang="en-US" altLang="ja-JP" sz="3200" b="1" dirty="0"/>
              <a:t>(1)</a:t>
            </a:r>
            <a:r>
              <a:rPr lang="ja-JP" altLang="en-US" sz="3200" dirty="0"/>
              <a:t> 契約当事者の履行が同時になされうる限度で、当事者は、別段の事情がない限り、履行を同時にしなければならない。</a:t>
            </a:r>
            <a:endParaRPr kumimoji="1" lang="ja-JP" altLang="en-US" sz="3200" dirty="0"/>
          </a:p>
        </p:txBody>
      </p:sp>
      <p:sp>
        <p:nvSpPr>
          <p:cNvPr id="4" name="コンテンツ プレースホルダー 3">
            <a:extLst>
              <a:ext uri="{FF2B5EF4-FFF2-40B4-BE49-F238E27FC236}">
                <a16:creationId xmlns:a16="http://schemas.microsoft.com/office/drawing/2014/main" id="{24B412A7-67B0-422E-ADBF-1F560416E049}"/>
              </a:ext>
            </a:extLst>
          </p:cNvPr>
          <p:cNvSpPr>
            <a:spLocks noGrp="1"/>
          </p:cNvSpPr>
          <p:nvPr>
            <p:ph sz="half" idx="2"/>
          </p:nvPr>
        </p:nvSpPr>
        <p:spPr>
          <a:xfrm>
            <a:off x="6819900" y="1825625"/>
            <a:ext cx="4533900" cy="4351338"/>
          </a:xfrm>
        </p:spPr>
        <p:txBody>
          <a:bodyPr>
            <a:normAutofit/>
          </a:bodyPr>
          <a:lstStyle/>
          <a:p>
            <a:pPr lvl="1">
              <a:lnSpc>
                <a:spcPct val="100000"/>
              </a:lnSpc>
            </a:pPr>
            <a:r>
              <a:rPr lang="en-US" altLang="ja-JP" sz="3200" b="1" dirty="0"/>
              <a:t>(2)</a:t>
            </a:r>
            <a:r>
              <a:rPr lang="ja-JP" altLang="en-US" sz="3200" dirty="0"/>
              <a:t> 当事者の一方の履行のみが一定の期間を要する限度で、その当事者は、別段の事情がない限り、その履行を先にしなければならない。</a:t>
            </a:r>
            <a:endParaRPr kumimoji="1" lang="ja-JP" altLang="en-US" sz="3200" dirty="0"/>
          </a:p>
        </p:txBody>
      </p:sp>
      <p:sp>
        <p:nvSpPr>
          <p:cNvPr id="5" name="日付プレースホルダー 4">
            <a:extLst>
              <a:ext uri="{FF2B5EF4-FFF2-40B4-BE49-F238E27FC236}">
                <a16:creationId xmlns:a16="http://schemas.microsoft.com/office/drawing/2014/main" id="{71B2BD39-98E9-4DEA-AB91-1764EE463C34}"/>
              </a:ext>
            </a:extLst>
          </p:cNvPr>
          <p:cNvSpPr>
            <a:spLocks noGrp="1"/>
          </p:cNvSpPr>
          <p:nvPr>
            <p:ph type="dt" sz="half" idx="10"/>
          </p:nvPr>
        </p:nvSpPr>
        <p:spPr/>
        <p:txBody>
          <a:bodyPr/>
          <a:lstStyle/>
          <a:p>
            <a:fld id="{7581F322-88F7-482B-AECA-0888A85EE409}" type="datetime1">
              <a:rPr kumimoji="1" lang="ja-JP" altLang="en-US" smtClean="0"/>
              <a:t>2021/5/12</a:t>
            </a:fld>
            <a:endParaRPr kumimoji="1" lang="ja-JP" altLang="en-US"/>
          </a:p>
        </p:txBody>
      </p:sp>
      <p:sp>
        <p:nvSpPr>
          <p:cNvPr id="6" name="フッター プレースホルダー 5">
            <a:extLst>
              <a:ext uri="{FF2B5EF4-FFF2-40B4-BE49-F238E27FC236}">
                <a16:creationId xmlns:a16="http://schemas.microsoft.com/office/drawing/2014/main" id="{2F29D914-749E-4993-A9D9-F1A4B46B44E1}"/>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7316DBF9-E9B6-4E3D-9D68-9EAA06C359AF}"/>
              </a:ext>
            </a:extLst>
          </p:cNvPr>
          <p:cNvSpPr>
            <a:spLocks noGrp="1"/>
          </p:cNvSpPr>
          <p:nvPr>
            <p:ph type="sldNum" sz="quarter" idx="12"/>
          </p:nvPr>
        </p:nvSpPr>
        <p:spPr/>
        <p:txBody>
          <a:bodyPr/>
          <a:lstStyle/>
          <a:p>
            <a:fld id="{96BDDC30-DD3F-4427-B562-2F3229407357}" type="slidenum">
              <a:rPr kumimoji="1" lang="ja-JP" altLang="en-US" smtClean="0"/>
              <a:t>22</a:t>
            </a:fld>
            <a:endParaRPr kumimoji="1" lang="ja-JP" altLang="en-US"/>
          </a:p>
        </p:txBody>
      </p:sp>
    </p:spTree>
    <p:extLst>
      <p:ext uri="{BB962C8B-B14F-4D97-AF65-F5344CB8AC3E}">
        <p14:creationId xmlns:p14="http://schemas.microsoft.com/office/powerpoint/2010/main" val="126936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3F0603-0EFF-4376-BFF8-E66366790FF9}"/>
              </a:ext>
            </a:extLst>
          </p:cNvPr>
          <p:cNvSpPr>
            <a:spLocks noGrp="1"/>
          </p:cNvSpPr>
          <p:nvPr>
            <p:ph type="title"/>
          </p:nvPr>
        </p:nvSpPr>
        <p:spPr/>
        <p:txBody>
          <a:bodyPr/>
          <a:lstStyle/>
          <a:p>
            <a:r>
              <a:rPr kumimoji="1" lang="ja-JP" altLang="en-US" dirty="0"/>
              <a:t>申込みと承諾</a:t>
            </a:r>
            <a:r>
              <a:rPr lang="ja-JP" altLang="en-US" dirty="0"/>
              <a:t>の経営戦略</a:t>
            </a:r>
            <a:br>
              <a:rPr kumimoji="1" lang="en-US" altLang="ja-JP" dirty="0"/>
            </a:br>
            <a:r>
              <a:rPr lang="ja-JP" altLang="en-US" dirty="0"/>
              <a:t>についての</a:t>
            </a:r>
            <a:r>
              <a:rPr kumimoji="1" lang="ja-JP" altLang="en-US" dirty="0"/>
              <a:t>復習</a:t>
            </a:r>
          </a:p>
        </p:txBody>
      </p:sp>
      <p:sp>
        <p:nvSpPr>
          <p:cNvPr id="3" name="テキスト プレースホルダー 2">
            <a:extLst>
              <a:ext uri="{FF2B5EF4-FFF2-40B4-BE49-F238E27FC236}">
                <a16:creationId xmlns:a16="http://schemas.microsoft.com/office/drawing/2014/main" id="{CF97510C-439B-461C-89AE-2A70B71E3B9C}"/>
              </a:ext>
            </a:extLst>
          </p:cNvPr>
          <p:cNvSpPr>
            <a:spLocks noGrp="1"/>
          </p:cNvSpPr>
          <p:nvPr>
            <p:ph type="body" idx="1"/>
          </p:nvPr>
        </p:nvSpPr>
        <p:spPr/>
        <p:txBody>
          <a:bodyPr>
            <a:normAutofit fontScale="92500"/>
          </a:bodyPr>
          <a:lstStyle/>
          <a:p>
            <a:r>
              <a:rPr kumimoji="1" lang="ja-JP" altLang="en-US" dirty="0">
                <a:solidFill>
                  <a:schemeClr val="tx1"/>
                </a:solidFill>
              </a:rPr>
              <a:t>契約締結交渉において，契約締結権限を取得するのは誰か。</a:t>
            </a:r>
            <a:endParaRPr kumimoji="1" lang="en-US" altLang="ja-JP" dirty="0">
              <a:solidFill>
                <a:schemeClr val="tx1"/>
              </a:solidFill>
            </a:endParaRPr>
          </a:p>
          <a:p>
            <a:r>
              <a:rPr lang="ja-JP" altLang="en-US" dirty="0">
                <a:solidFill>
                  <a:schemeClr val="tx1"/>
                </a:solidFill>
              </a:rPr>
              <a:t>取得した契約締結権限を濫用するとどうなるのか。</a:t>
            </a:r>
            <a:endParaRPr lang="en-US" altLang="ja-JP" dirty="0">
              <a:solidFill>
                <a:schemeClr val="tx1"/>
              </a:solidFill>
            </a:endParaRPr>
          </a:p>
          <a:p>
            <a:r>
              <a:rPr kumimoji="1" lang="ja-JP" altLang="en-US" dirty="0">
                <a:solidFill>
                  <a:schemeClr val="tx1"/>
                </a:solidFill>
              </a:rPr>
              <a:t>契約締結権限の売買としての手付契約によって</a:t>
            </a:r>
            <a:r>
              <a:rPr kumimoji="1" lang="en-US" altLang="ja-JP" dirty="0" err="1">
                <a:solidFill>
                  <a:schemeClr val="tx1"/>
                </a:solidFill>
              </a:rPr>
              <a:t>WinWin</a:t>
            </a:r>
            <a:r>
              <a:rPr kumimoji="1" lang="ja-JP" altLang="en-US" dirty="0">
                <a:solidFill>
                  <a:schemeClr val="tx1"/>
                </a:solidFill>
              </a:rPr>
              <a:t>の関係を築くことは可能か。</a:t>
            </a:r>
          </a:p>
        </p:txBody>
      </p:sp>
      <p:sp>
        <p:nvSpPr>
          <p:cNvPr id="4" name="日付プレースホルダー 3">
            <a:extLst>
              <a:ext uri="{FF2B5EF4-FFF2-40B4-BE49-F238E27FC236}">
                <a16:creationId xmlns:a16="http://schemas.microsoft.com/office/drawing/2014/main" id="{F915678D-701E-4504-9B72-9E4CAA496CD9}"/>
              </a:ext>
            </a:extLst>
          </p:cNvPr>
          <p:cNvSpPr>
            <a:spLocks noGrp="1"/>
          </p:cNvSpPr>
          <p:nvPr>
            <p:ph type="dt" sz="half" idx="10"/>
          </p:nvPr>
        </p:nvSpPr>
        <p:spPr/>
        <p:txBody>
          <a:bodyPr/>
          <a:lstStyle/>
          <a:p>
            <a:fld id="{BD3EB156-64E2-45FF-BB5E-AFD769168885}" type="datetime1">
              <a:rPr kumimoji="1" lang="ja-JP" altLang="en-US" smtClean="0"/>
              <a:t>2021/5/12</a:t>
            </a:fld>
            <a:endParaRPr kumimoji="1" lang="ja-JP" altLang="en-US"/>
          </a:p>
        </p:txBody>
      </p:sp>
      <p:sp>
        <p:nvSpPr>
          <p:cNvPr id="5" name="フッター プレースホルダー 4">
            <a:extLst>
              <a:ext uri="{FF2B5EF4-FFF2-40B4-BE49-F238E27FC236}">
                <a16:creationId xmlns:a16="http://schemas.microsoft.com/office/drawing/2014/main" id="{C9C42E3F-E21C-47A5-87EC-5609B8FC2B1E}"/>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415E8DFF-38AE-4A6F-93BF-563C0F6B481D}"/>
              </a:ext>
            </a:extLst>
          </p:cNvPr>
          <p:cNvSpPr>
            <a:spLocks noGrp="1"/>
          </p:cNvSpPr>
          <p:nvPr>
            <p:ph type="sldNum" sz="quarter" idx="12"/>
          </p:nvPr>
        </p:nvSpPr>
        <p:spPr/>
        <p:txBody>
          <a:bodyPr/>
          <a:lstStyle/>
          <a:p>
            <a:fld id="{96BDDC30-DD3F-4427-B562-2F3229407357}" type="slidenum">
              <a:rPr kumimoji="1" lang="ja-JP" altLang="en-US" smtClean="0"/>
              <a:t>3</a:t>
            </a:fld>
            <a:endParaRPr kumimoji="1" lang="ja-JP" altLang="en-US"/>
          </a:p>
        </p:txBody>
      </p:sp>
    </p:spTree>
    <p:extLst>
      <p:ext uri="{BB962C8B-B14F-4D97-AF65-F5344CB8AC3E}">
        <p14:creationId xmlns:p14="http://schemas.microsoft.com/office/powerpoint/2010/main" val="3873302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AA3096-E334-44DA-845F-9D27AD8A24AB}"/>
              </a:ext>
            </a:extLst>
          </p:cNvPr>
          <p:cNvSpPr>
            <a:spLocks noGrp="1"/>
          </p:cNvSpPr>
          <p:nvPr>
            <p:ph type="title"/>
          </p:nvPr>
        </p:nvSpPr>
        <p:spPr>
          <a:xfrm>
            <a:off x="838200" y="365125"/>
            <a:ext cx="10515600" cy="1450653"/>
          </a:xfrm>
        </p:spPr>
        <p:txBody>
          <a:bodyPr/>
          <a:lstStyle/>
          <a:p>
            <a:r>
              <a:rPr kumimoji="1" lang="ja-JP" altLang="en-US" dirty="0"/>
              <a:t>契約の成立・不成立の鍵を握る</a:t>
            </a:r>
            <a:br>
              <a:rPr kumimoji="1" lang="en-US" altLang="ja-JP" dirty="0"/>
            </a:br>
            <a:r>
              <a:rPr kumimoji="1" lang="ja-JP" altLang="en-US" dirty="0"/>
              <a:t>契約締結権限の行方</a:t>
            </a:r>
          </a:p>
        </p:txBody>
      </p:sp>
      <p:graphicFrame>
        <p:nvGraphicFramePr>
          <p:cNvPr id="7" name="表 7">
            <a:extLst>
              <a:ext uri="{FF2B5EF4-FFF2-40B4-BE49-F238E27FC236}">
                <a16:creationId xmlns:a16="http://schemas.microsoft.com/office/drawing/2014/main" id="{81C5674D-095E-403C-9B15-B5C1C398FC47}"/>
              </a:ext>
            </a:extLst>
          </p:cNvPr>
          <p:cNvGraphicFramePr>
            <a:graphicFrameLocks noGrp="1"/>
          </p:cNvGraphicFramePr>
          <p:nvPr>
            <p:ph idx="1"/>
            <p:extLst>
              <p:ext uri="{D42A27DB-BD31-4B8C-83A1-F6EECF244321}">
                <p14:modId xmlns:p14="http://schemas.microsoft.com/office/powerpoint/2010/main" val="2429470395"/>
              </p:ext>
            </p:extLst>
          </p:nvPr>
        </p:nvGraphicFramePr>
        <p:xfrm>
          <a:off x="838200" y="2050913"/>
          <a:ext cx="10515600" cy="4070302"/>
        </p:xfrm>
        <a:graphic>
          <a:graphicData uri="http://schemas.openxmlformats.org/drawingml/2006/table">
            <a:tbl>
              <a:tblPr firstRow="1" bandRow="1">
                <a:tableStyleId>{5C22544A-7EE6-4342-B048-85BDC9FD1C3A}</a:tableStyleId>
              </a:tblPr>
              <a:tblGrid>
                <a:gridCol w="1833748">
                  <a:extLst>
                    <a:ext uri="{9D8B030D-6E8A-4147-A177-3AD203B41FA5}">
                      <a16:colId xmlns:a16="http://schemas.microsoft.com/office/drawing/2014/main" val="680229921"/>
                    </a:ext>
                  </a:extLst>
                </a:gridCol>
                <a:gridCol w="2778826">
                  <a:extLst>
                    <a:ext uri="{9D8B030D-6E8A-4147-A177-3AD203B41FA5}">
                      <a16:colId xmlns:a16="http://schemas.microsoft.com/office/drawing/2014/main" val="2176064979"/>
                    </a:ext>
                  </a:extLst>
                </a:gridCol>
                <a:gridCol w="2956956">
                  <a:extLst>
                    <a:ext uri="{9D8B030D-6E8A-4147-A177-3AD203B41FA5}">
                      <a16:colId xmlns:a16="http://schemas.microsoft.com/office/drawing/2014/main" val="762671301"/>
                    </a:ext>
                  </a:extLst>
                </a:gridCol>
                <a:gridCol w="2946070">
                  <a:extLst>
                    <a:ext uri="{9D8B030D-6E8A-4147-A177-3AD203B41FA5}">
                      <a16:colId xmlns:a16="http://schemas.microsoft.com/office/drawing/2014/main" val="3550241907"/>
                    </a:ext>
                  </a:extLst>
                </a:gridCol>
              </a:tblGrid>
              <a:tr h="633071">
                <a:tc>
                  <a:txBody>
                    <a:bodyPr/>
                    <a:lstStyle/>
                    <a:p>
                      <a:pPr algn="ctr"/>
                      <a:endParaRPr kumimoji="1" lang="ja-JP" altLang="en-US" sz="2000" dirty="0"/>
                    </a:p>
                  </a:txBody>
                  <a:tcPr anchor="ctr">
                    <a:solidFill>
                      <a:schemeClr val="accent1">
                        <a:lumMod val="60000"/>
                        <a:lumOff val="40000"/>
                      </a:schemeClr>
                    </a:solidFill>
                  </a:tcPr>
                </a:tc>
                <a:tc>
                  <a:txBody>
                    <a:bodyPr/>
                    <a:lstStyle/>
                    <a:p>
                      <a:pPr algn="ctr"/>
                      <a:r>
                        <a:rPr kumimoji="1" lang="ja-JP" altLang="en-US" sz="2000" dirty="0">
                          <a:solidFill>
                            <a:schemeClr val="tx1"/>
                          </a:solidFill>
                        </a:rPr>
                        <a:t>性質</a:t>
                      </a:r>
                    </a:p>
                  </a:txBody>
                  <a:tcPr anchor="ctr">
                    <a:solidFill>
                      <a:schemeClr val="accent1">
                        <a:lumMod val="60000"/>
                        <a:lumOff val="40000"/>
                      </a:schemeClr>
                    </a:solidFill>
                  </a:tcPr>
                </a:tc>
                <a:tc>
                  <a:txBody>
                    <a:bodyPr/>
                    <a:lstStyle/>
                    <a:p>
                      <a:pPr algn="ctr"/>
                      <a:r>
                        <a:rPr kumimoji="1" lang="ja-JP" altLang="en-US" sz="2000" dirty="0">
                          <a:solidFill>
                            <a:schemeClr val="tx1"/>
                          </a:solidFill>
                        </a:rPr>
                        <a:t>消費者</a:t>
                      </a:r>
                    </a:p>
                  </a:txBody>
                  <a:tcPr anchor="ctr">
                    <a:solidFill>
                      <a:schemeClr val="accent1">
                        <a:lumMod val="60000"/>
                        <a:lumOff val="40000"/>
                      </a:schemeClr>
                    </a:solidFill>
                  </a:tcPr>
                </a:tc>
                <a:tc>
                  <a:txBody>
                    <a:bodyPr/>
                    <a:lstStyle/>
                    <a:p>
                      <a:pPr algn="ctr"/>
                      <a:r>
                        <a:rPr kumimoji="1" lang="ja-JP" altLang="en-US" sz="2000" dirty="0">
                          <a:solidFill>
                            <a:schemeClr val="tx1"/>
                          </a:solidFill>
                        </a:rPr>
                        <a:t>事業者</a:t>
                      </a:r>
                    </a:p>
                  </a:txBody>
                  <a:tcPr anchor="ctr">
                    <a:solidFill>
                      <a:schemeClr val="accent1">
                        <a:lumMod val="60000"/>
                        <a:lumOff val="40000"/>
                      </a:schemeClr>
                    </a:solidFill>
                  </a:tcPr>
                </a:tc>
                <a:extLst>
                  <a:ext uri="{0D108BD9-81ED-4DB2-BD59-A6C34878D82A}">
                    <a16:rowId xmlns:a16="http://schemas.microsoft.com/office/drawing/2014/main" val="2209124372"/>
                  </a:ext>
                </a:extLst>
              </a:tr>
              <a:tr h="633071">
                <a:tc>
                  <a:txBody>
                    <a:bodyPr/>
                    <a:lstStyle/>
                    <a:p>
                      <a:r>
                        <a:rPr kumimoji="1" lang="ja-JP" altLang="en-US" sz="2000" dirty="0"/>
                        <a:t>申込みの誘引</a:t>
                      </a:r>
                    </a:p>
                  </a:txBody>
                  <a:tcPr anchor="ctr"/>
                </a:tc>
                <a:tc>
                  <a:txBody>
                    <a:bodyPr/>
                    <a:lstStyle/>
                    <a:p>
                      <a:r>
                        <a:rPr kumimoji="1" lang="ja-JP" altLang="en-US" sz="2000" b="1" dirty="0"/>
                        <a:t>契約締結権限</a:t>
                      </a:r>
                      <a:r>
                        <a:rPr kumimoji="1" lang="ja-JP" altLang="en-US" sz="2000" dirty="0"/>
                        <a:t>の授与の申入れ</a:t>
                      </a:r>
                    </a:p>
                  </a:txBody>
                  <a:tcPr anchor="ctr"/>
                </a:tc>
                <a:tc>
                  <a:txBody>
                    <a:bodyPr/>
                    <a:lstStyle/>
                    <a:p>
                      <a:r>
                        <a:rPr kumimoji="1" lang="ja-JP" altLang="en-US" sz="2000" dirty="0"/>
                        <a:t>②申込み</a:t>
                      </a:r>
                    </a:p>
                  </a:txBody>
                  <a:tcPr anchor="ctr"/>
                </a:tc>
                <a:tc>
                  <a:txBody>
                    <a:bodyPr/>
                    <a:lstStyle/>
                    <a:p>
                      <a:r>
                        <a:rPr kumimoji="1" lang="ja-JP" altLang="en-US" sz="2000" dirty="0">
                          <a:solidFill>
                            <a:schemeClr val="accent1">
                              <a:lumMod val="50000"/>
                            </a:schemeClr>
                          </a:solidFill>
                        </a:rPr>
                        <a:t>①申込みの誘引</a:t>
                      </a:r>
                      <a:endParaRPr kumimoji="1" lang="en-US" altLang="ja-JP" sz="2000" dirty="0">
                        <a:solidFill>
                          <a:schemeClr val="accent1">
                            <a:lumMod val="50000"/>
                          </a:schemeClr>
                        </a:solidFill>
                      </a:endParaRPr>
                    </a:p>
                    <a:p>
                      <a:r>
                        <a:rPr kumimoji="1" lang="ja-JP" altLang="en-US" sz="2000" dirty="0">
                          <a:solidFill>
                            <a:schemeClr val="accent1">
                              <a:lumMod val="50000"/>
                            </a:schemeClr>
                          </a:solidFill>
                        </a:rPr>
                        <a:t>③被申込者（承諾者）</a:t>
                      </a:r>
                    </a:p>
                  </a:txBody>
                  <a:tcPr anchor="ctr"/>
                </a:tc>
                <a:extLst>
                  <a:ext uri="{0D108BD9-81ED-4DB2-BD59-A6C34878D82A}">
                    <a16:rowId xmlns:a16="http://schemas.microsoft.com/office/drawing/2014/main" val="1549560429"/>
                  </a:ext>
                </a:extLst>
              </a:tr>
              <a:tr h="633071">
                <a:tc>
                  <a:txBody>
                    <a:bodyPr/>
                    <a:lstStyle/>
                    <a:p>
                      <a:r>
                        <a:rPr kumimoji="1" lang="ja-JP" altLang="en-US" sz="2000" dirty="0"/>
                        <a:t>予約</a:t>
                      </a:r>
                    </a:p>
                  </a:txBody>
                  <a:tcPr anchor="ctr"/>
                </a:tc>
                <a:tc>
                  <a:txBody>
                    <a:bodyPr/>
                    <a:lstStyle/>
                    <a:p>
                      <a:r>
                        <a:rPr kumimoji="1" lang="ja-JP" altLang="en-US" sz="2000" dirty="0"/>
                        <a:t>①</a:t>
                      </a:r>
                      <a:r>
                        <a:rPr kumimoji="1" lang="ja-JP" altLang="en-US" sz="2000" b="1" dirty="0"/>
                        <a:t>予約完結権</a:t>
                      </a:r>
                      <a:r>
                        <a:rPr kumimoji="1" lang="en-US" altLang="ja-JP" sz="2000" b="1" dirty="0"/>
                        <a:t>(</a:t>
                      </a:r>
                      <a:r>
                        <a:rPr kumimoji="1" lang="ja-JP" altLang="en-US" sz="2000" b="1" dirty="0"/>
                        <a:t>契約締結権</a:t>
                      </a:r>
                      <a:r>
                        <a:rPr kumimoji="1" lang="en-US" altLang="ja-JP" sz="2000" b="1" dirty="0"/>
                        <a:t>)</a:t>
                      </a:r>
                      <a:r>
                        <a:rPr kumimoji="1" lang="ja-JP" altLang="en-US" sz="2000" dirty="0"/>
                        <a:t>の授与の申入れ</a:t>
                      </a:r>
                    </a:p>
                  </a:txBody>
                  <a:tcPr anchor="ctr"/>
                </a:tc>
                <a:tc>
                  <a:txBody>
                    <a:bodyPr/>
                    <a:lstStyle/>
                    <a:p>
                      <a:r>
                        <a:rPr kumimoji="1" lang="ja-JP" altLang="en-US" sz="2000" dirty="0">
                          <a:solidFill>
                            <a:schemeClr val="accent6">
                              <a:lumMod val="50000"/>
                            </a:schemeClr>
                          </a:solidFill>
                        </a:rPr>
                        <a:t>③予約権者</a:t>
                      </a:r>
                      <a:r>
                        <a:rPr kumimoji="1" lang="ja-JP" altLang="en-US" sz="2000" dirty="0"/>
                        <a:t>（予約完結権を獲得）（被申込者と同じ）</a:t>
                      </a:r>
                    </a:p>
                  </a:txBody>
                  <a:tcPr anchor="ctr"/>
                </a:tc>
                <a:tc>
                  <a:txBody>
                    <a:bodyPr/>
                    <a:lstStyle/>
                    <a:p>
                      <a:r>
                        <a:rPr kumimoji="1" lang="ja-JP" altLang="en-US" sz="2000" dirty="0"/>
                        <a:t>②予約者（予約完結権を授与）（申込者と同じ）</a:t>
                      </a:r>
                    </a:p>
                  </a:txBody>
                  <a:tcPr anchor="ctr"/>
                </a:tc>
                <a:extLst>
                  <a:ext uri="{0D108BD9-81ED-4DB2-BD59-A6C34878D82A}">
                    <a16:rowId xmlns:a16="http://schemas.microsoft.com/office/drawing/2014/main" val="1411300252"/>
                  </a:ext>
                </a:extLst>
              </a:tr>
              <a:tr h="633071">
                <a:tc>
                  <a:txBody>
                    <a:bodyPr/>
                    <a:lstStyle/>
                    <a:p>
                      <a:r>
                        <a:rPr kumimoji="1" lang="ja-JP" altLang="en-US" sz="2000" dirty="0"/>
                        <a:t>申込み</a:t>
                      </a:r>
                    </a:p>
                  </a:txBody>
                  <a:tcPr anchor="ctr"/>
                </a:tc>
                <a:tc>
                  <a:txBody>
                    <a:bodyPr/>
                    <a:lstStyle/>
                    <a:p>
                      <a:r>
                        <a:rPr kumimoji="1" lang="ja-JP" altLang="en-US" sz="2000" b="1" dirty="0"/>
                        <a:t>契約締結権限</a:t>
                      </a:r>
                      <a:r>
                        <a:rPr kumimoji="1" lang="ja-JP" altLang="en-US" sz="2000" dirty="0"/>
                        <a:t>の授与</a:t>
                      </a:r>
                    </a:p>
                  </a:txBody>
                  <a:tcPr anchor="ctr"/>
                </a:tc>
                <a:tc>
                  <a:txBody>
                    <a:bodyPr/>
                    <a:lstStyle/>
                    <a:p>
                      <a:r>
                        <a:rPr kumimoji="1" lang="ja-JP" altLang="en-US" sz="2000" dirty="0"/>
                        <a:t>①申込者</a:t>
                      </a:r>
                    </a:p>
                  </a:txBody>
                  <a:tcPr anchor="ctr"/>
                </a:tc>
                <a:tc>
                  <a:txBody>
                    <a:bodyPr/>
                    <a:lstStyle/>
                    <a:p>
                      <a:r>
                        <a:rPr kumimoji="1" lang="ja-JP" altLang="en-US" sz="2000" dirty="0"/>
                        <a:t>②被申込者</a:t>
                      </a:r>
                    </a:p>
                  </a:txBody>
                  <a:tcPr anchor="ctr"/>
                </a:tc>
                <a:extLst>
                  <a:ext uri="{0D108BD9-81ED-4DB2-BD59-A6C34878D82A}">
                    <a16:rowId xmlns:a16="http://schemas.microsoft.com/office/drawing/2014/main" val="450483192"/>
                  </a:ext>
                </a:extLst>
              </a:tr>
              <a:tr h="633071">
                <a:tc>
                  <a:txBody>
                    <a:bodyPr/>
                    <a:lstStyle/>
                    <a:p>
                      <a:r>
                        <a:rPr kumimoji="1" lang="ja-JP" altLang="en-US" sz="2000" dirty="0"/>
                        <a:t>承諾</a:t>
                      </a:r>
                    </a:p>
                  </a:txBody>
                  <a:tcPr anchor="ctr"/>
                </a:tc>
                <a:tc>
                  <a:txBody>
                    <a:bodyPr/>
                    <a:lstStyle/>
                    <a:p>
                      <a:r>
                        <a:rPr kumimoji="1" lang="ja-JP" altLang="en-US" sz="2000" b="1" dirty="0"/>
                        <a:t>契約締結権限</a:t>
                      </a:r>
                      <a:r>
                        <a:rPr kumimoji="1" lang="ja-JP" altLang="en-US" sz="2000" dirty="0"/>
                        <a:t>の積極的行使</a:t>
                      </a:r>
                    </a:p>
                  </a:txBody>
                  <a:tcPr anchor="ctr"/>
                </a:tc>
                <a:tc>
                  <a:txBody>
                    <a:bodyPr/>
                    <a:lstStyle/>
                    <a:p>
                      <a:endParaRPr kumimoji="1" lang="ja-JP" altLang="en-US" sz="2000" dirty="0"/>
                    </a:p>
                  </a:txBody>
                  <a:tcPr anchor="ctr"/>
                </a:tc>
                <a:tc>
                  <a:txBody>
                    <a:bodyPr/>
                    <a:lstStyle/>
                    <a:p>
                      <a:r>
                        <a:rPr kumimoji="1" lang="ja-JP" altLang="en-US" sz="2000" dirty="0"/>
                        <a:t>③承諾者</a:t>
                      </a:r>
                    </a:p>
                  </a:txBody>
                  <a:tcPr anchor="ctr"/>
                </a:tc>
                <a:extLst>
                  <a:ext uri="{0D108BD9-81ED-4DB2-BD59-A6C34878D82A}">
                    <a16:rowId xmlns:a16="http://schemas.microsoft.com/office/drawing/2014/main" val="101745260"/>
                  </a:ext>
                </a:extLst>
              </a:tr>
              <a:tr h="633071">
                <a:tc>
                  <a:txBody>
                    <a:bodyPr/>
                    <a:lstStyle/>
                    <a:p>
                      <a:r>
                        <a:rPr kumimoji="1" lang="ja-JP" altLang="en-US" sz="2000" dirty="0"/>
                        <a:t>申込みの拒絶</a:t>
                      </a:r>
                    </a:p>
                  </a:txBody>
                  <a:tcPr anchor="ctr"/>
                </a:tc>
                <a:tc>
                  <a:txBody>
                    <a:bodyPr/>
                    <a:lstStyle/>
                    <a:p>
                      <a:r>
                        <a:rPr kumimoji="1" lang="ja-JP" altLang="en-US" sz="2000" b="1" dirty="0"/>
                        <a:t>契約締結権限</a:t>
                      </a:r>
                      <a:r>
                        <a:rPr kumimoji="1" lang="ja-JP" altLang="en-US" sz="2000" dirty="0"/>
                        <a:t>の消極的行使</a:t>
                      </a:r>
                    </a:p>
                  </a:txBody>
                  <a:tcPr anchor="ctr"/>
                </a:tc>
                <a:tc>
                  <a:txBody>
                    <a:bodyPr/>
                    <a:lstStyle/>
                    <a:p>
                      <a:endParaRPr kumimoji="1" lang="ja-JP" altLang="en-US" sz="2000" dirty="0"/>
                    </a:p>
                  </a:txBody>
                  <a:tcPr anchor="ctr"/>
                </a:tc>
                <a:tc>
                  <a:txBody>
                    <a:bodyPr/>
                    <a:lstStyle/>
                    <a:p>
                      <a:r>
                        <a:rPr kumimoji="1" lang="ja-JP" altLang="en-US" sz="2000" dirty="0"/>
                        <a:t>③</a:t>
                      </a:r>
                      <a:r>
                        <a:rPr kumimoji="1" lang="en-US" altLang="ja-JP" sz="2000" dirty="0"/>
                        <a:t>’</a:t>
                      </a:r>
                      <a:r>
                        <a:rPr kumimoji="1" lang="ja-JP" altLang="en-US" sz="2000" dirty="0"/>
                        <a:t>申込みの拒絶者</a:t>
                      </a:r>
                    </a:p>
                  </a:txBody>
                  <a:tcPr anchor="ctr"/>
                </a:tc>
                <a:extLst>
                  <a:ext uri="{0D108BD9-81ED-4DB2-BD59-A6C34878D82A}">
                    <a16:rowId xmlns:a16="http://schemas.microsoft.com/office/drawing/2014/main" val="2285113300"/>
                  </a:ext>
                </a:extLst>
              </a:tr>
            </a:tbl>
          </a:graphicData>
        </a:graphic>
      </p:graphicFrame>
      <p:sp>
        <p:nvSpPr>
          <p:cNvPr id="4" name="日付プレースホルダー 3">
            <a:extLst>
              <a:ext uri="{FF2B5EF4-FFF2-40B4-BE49-F238E27FC236}">
                <a16:creationId xmlns:a16="http://schemas.microsoft.com/office/drawing/2014/main" id="{EE477C63-1D92-43C5-9C79-04E51F50B68B}"/>
              </a:ext>
            </a:extLst>
          </p:cNvPr>
          <p:cNvSpPr>
            <a:spLocks noGrp="1"/>
          </p:cNvSpPr>
          <p:nvPr>
            <p:ph type="dt" sz="half" idx="10"/>
          </p:nvPr>
        </p:nvSpPr>
        <p:spPr/>
        <p:txBody>
          <a:bodyPr/>
          <a:lstStyle/>
          <a:p>
            <a:fld id="{CF1EC523-E8DE-44C6-A756-A34BFAFAC2A0}" type="datetime1">
              <a:rPr kumimoji="1" lang="ja-JP" altLang="en-US" smtClean="0"/>
              <a:t>2021/5/12</a:t>
            </a:fld>
            <a:endParaRPr kumimoji="1" lang="ja-JP" altLang="en-US"/>
          </a:p>
        </p:txBody>
      </p:sp>
      <p:sp>
        <p:nvSpPr>
          <p:cNvPr id="5" name="フッター プレースホルダー 4">
            <a:extLst>
              <a:ext uri="{FF2B5EF4-FFF2-40B4-BE49-F238E27FC236}">
                <a16:creationId xmlns:a16="http://schemas.microsoft.com/office/drawing/2014/main" id="{483155AD-A729-4F8A-9C3E-483DC52657E2}"/>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EE0106EB-485A-414C-8F67-21970179BC24}"/>
              </a:ext>
            </a:extLst>
          </p:cNvPr>
          <p:cNvSpPr>
            <a:spLocks noGrp="1"/>
          </p:cNvSpPr>
          <p:nvPr>
            <p:ph type="sldNum" sz="quarter" idx="12"/>
          </p:nvPr>
        </p:nvSpPr>
        <p:spPr/>
        <p:txBody>
          <a:bodyPr/>
          <a:lstStyle/>
          <a:p>
            <a:fld id="{96BDDC30-DD3F-4427-B562-2F3229407357}" type="slidenum">
              <a:rPr kumimoji="1" lang="ja-JP" altLang="en-US" smtClean="0"/>
              <a:t>4</a:t>
            </a:fld>
            <a:endParaRPr kumimoji="1" lang="ja-JP" altLang="en-US"/>
          </a:p>
        </p:txBody>
      </p:sp>
    </p:spTree>
    <p:extLst>
      <p:ext uri="{BB962C8B-B14F-4D97-AF65-F5344CB8AC3E}">
        <p14:creationId xmlns:p14="http://schemas.microsoft.com/office/powerpoint/2010/main" val="483206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契約成立に関する戦略（</a:t>
            </a:r>
            <a:r>
              <a:rPr kumimoji="1" lang="en-US" altLang="ja-JP" dirty="0"/>
              <a:t>1/4</a:t>
            </a:r>
            <a:r>
              <a:rPr kumimoji="1" lang="ja-JP" altLang="en-US" dirty="0"/>
              <a:t>）白旗（消費者）</a:t>
            </a:r>
          </a:p>
        </p:txBody>
      </p:sp>
      <p:sp>
        <p:nvSpPr>
          <p:cNvPr id="3" name="日付プレースホルダー 2"/>
          <p:cNvSpPr>
            <a:spLocks noGrp="1"/>
          </p:cNvSpPr>
          <p:nvPr>
            <p:ph type="dt" sz="half" idx="10"/>
          </p:nvPr>
        </p:nvSpPr>
        <p:spPr/>
        <p:txBody>
          <a:bodyPr/>
          <a:lstStyle/>
          <a:p>
            <a:fld id="{EBC5D04F-F206-4824-AE45-543D03504FAF}" type="datetime1">
              <a:rPr kumimoji="1" lang="ja-JP" altLang="en-US" smtClean="0"/>
              <a:t>2021/5/12</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pPr/>
              <a:t>5</a:t>
            </a:fld>
            <a:endParaRPr kumimoji="1" lang="ja-JP" altLang="en-US"/>
          </a:p>
        </p:txBody>
      </p:sp>
      <p:graphicFrame>
        <p:nvGraphicFramePr>
          <p:cNvPr id="6" name="コンテンツ プレースホルダー 6"/>
          <p:cNvGraphicFramePr>
            <a:graphicFrameLocks/>
          </p:cNvGraphicFramePr>
          <p:nvPr/>
        </p:nvGraphicFramePr>
        <p:xfrm>
          <a:off x="1981200" y="1600200"/>
          <a:ext cx="8229600" cy="37084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pPr algn="ctr"/>
                      <a:r>
                        <a:rPr kumimoji="1" lang="ja-JP" altLang="en-US" dirty="0"/>
                        <a:t>当事者</a:t>
                      </a:r>
                    </a:p>
                  </a:txBody>
                  <a:tcPr/>
                </a:tc>
                <a:tc>
                  <a:txBody>
                    <a:bodyPr/>
                    <a:lstStyle/>
                    <a:p>
                      <a:pPr algn="ctr"/>
                      <a:r>
                        <a:rPr kumimoji="1" lang="ja-JP" altLang="en-US" dirty="0"/>
                        <a:t>戦略選択</a:t>
                      </a:r>
                    </a:p>
                  </a:txBody>
                  <a:tcPr/>
                </a:tc>
                <a:tc>
                  <a:txBody>
                    <a:bodyPr/>
                    <a:lstStyle/>
                    <a:p>
                      <a:pPr algn="ctr"/>
                      <a:r>
                        <a:rPr kumimoji="1" lang="ja-JP" altLang="en-US" dirty="0"/>
                        <a:t>締結権限授与</a:t>
                      </a:r>
                    </a:p>
                  </a:txBody>
                  <a:tcPr/>
                </a:tc>
                <a:tc>
                  <a:txBody>
                    <a:bodyPr/>
                    <a:lstStyle/>
                    <a:p>
                      <a:pPr algn="ctr"/>
                      <a:r>
                        <a:rPr kumimoji="1" lang="ja-JP" altLang="en-US" dirty="0"/>
                        <a:t>締結権限行使</a:t>
                      </a:r>
                    </a:p>
                  </a:txBody>
                  <a:tcPr/>
                </a:tc>
                <a:tc>
                  <a:txBody>
                    <a:bodyPr/>
                    <a:lstStyle/>
                    <a:p>
                      <a:pPr algn="ctr"/>
                      <a:r>
                        <a:rPr kumimoji="1" lang="ja-JP" altLang="en-US" dirty="0"/>
                        <a:t>契約の成否</a:t>
                      </a:r>
                    </a:p>
                  </a:txBody>
                  <a:tcPr/>
                </a:tc>
                <a:extLst>
                  <a:ext uri="{0D108BD9-81ED-4DB2-BD59-A6C34878D82A}">
                    <a16:rowId xmlns:a16="http://schemas.microsoft.com/office/drawing/2014/main" val="10000"/>
                  </a:ext>
                </a:extLst>
              </a:tr>
            </a:tbl>
          </a:graphicData>
        </a:graphic>
      </p:graphicFrame>
      <p:sp>
        <p:nvSpPr>
          <p:cNvPr id="7" name="角丸四角形 6"/>
          <p:cNvSpPr/>
          <p:nvPr/>
        </p:nvSpPr>
        <p:spPr>
          <a:xfrm>
            <a:off x="2063552" y="3162672"/>
            <a:ext cx="1309236"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事業者</a:t>
            </a:r>
          </a:p>
        </p:txBody>
      </p:sp>
      <p:sp>
        <p:nvSpPr>
          <p:cNvPr id="8" name="角丸四角形 7"/>
          <p:cNvSpPr/>
          <p:nvPr/>
        </p:nvSpPr>
        <p:spPr>
          <a:xfrm>
            <a:off x="2063552" y="4962872"/>
            <a:ext cx="1309236" cy="914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消費者</a:t>
            </a:r>
          </a:p>
        </p:txBody>
      </p:sp>
      <p:sp>
        <p:nvSpPr>
          <p:cNvPr id="9" name="正方形/長方形 8"/>
          <p:cNvSpPr/>
          <p:nvPr/>
        </p:nvSpPr>
        <p:spPr>
          <a:xfrm>
            <a:off x="5375920" y="4962872"/>
            <a:ext cx="1309236"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申込</a:t>
            </a:r>
            <a:br>
              <a:rPr lang="en-US" altLang="ja-JP" b="1" dirty="0"/>
            </a:br>
            <a:r>
              <a:rPr lang="ja-JP" altLang="en-US" b="1" dirty="0"/>
              <a:t>（白旗）</a:t>
            </a:r>
          </a:p>
        </p:txBody>
      </p:sp>
      <p:sp>
        <p:nvSpPr>
          <p:cNvPr id="10" name="正方形/長方形 9"/>
          <p:cNvSpPr/>
          <p:nvPr/>
        </p:nvSpPr>
        <p:spPr>
          <a:xfrm>
            <a:off x="7091020" y="2708920"/>
            <a:ext cx="1309236"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承諾</a:t>
            </a:r>
          </a:p>
        </p:txBody>
      </p:sp>
      <p:sp>
        <p:nvSpPr>
          <p:cNvPr id="11" name="フローチャート : 書類 10"/>
          <p:cNvSpPr/>
          <p:nvPr/>
        </p:nvSpPr>
        <p:spPr>
          <a:xfrm>
            <a:off x="8891220" y="2708920"/>
            <a:ext cx="1309236" cy="914400"/>
          </a:xfrm>
          <a:prstGeom prst="flowChartDocumen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契約成立</a:t>
            </a:r>
          </a:p>
        </p:txBody>
      </p:sp>
      <p:cxnSp>
        <p:nvCxnSpPr>
          <p:cNvPr id="12" name="直線矢印コネクタ 11"/>
          <p:cNvCxnSpPr>
            <a:stCxn id="8" idx="3"/>
            <a:endCxn id="9" idx="1"/>
          </p:cNvCxnSpPr>
          <p:nvPr/>
        </p:nvCxnSpPr>
        <p:spPr>
          <a:xfrm>
            <a:off x="3372788" y="5420072"/>
            <a:ext cx="200313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カギ線コネクタ 12"/>
          <p:cNvCxnSpPr>
            <a:stCxn id="9" idx="3"/>
            <a:endCxn id="10" idx="1"/>
          </p:cNvCxnSpPr>
          <p:nvPr/>
        </p:nvCxnSpPr>
        <p:spPr>
          <a:xfrm flipV="1">
            <a:off x="6685156" y="3166120"/>
            <a:ext cx="405864" cy="2253952"/>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10" idx="3"/>
            <a:endCxn id="11" idx="1"/>
          </p:cNvCxnSpPr>
          <p:nvPr/>
        </p:nvCxnSpPr>
        <p:spPr>
          <a:xfrm>
            <a:off x="8400256" y="3166120"/>
            <a:ext cx="4909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 name="星 7 14"/>
          <p:cNvSpPr/>
          <p:nvPr/>
        </p:nvSpPr>
        <p:spPr>
          <a:xfrm>
            <a:off x="3488623" y="2060848"/>
            <a:ext cx="1908932" cy="936104"/>
          </a:xfrm>
          <a:prstGeom prst="star7">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dirty="0"/>
              <a:t>戦略なし</a:t>
            </a:r>
          </a:p>
        </p:txBody>
      </p:sp>
      <p:sp>
        <p:nvSpPr>
          <p:cNvPr id="16" name="正方形/長方形 15"/>
          <p:cNvSpPr/>
          <p:nvPr/>
        </p:nvSpPr>
        <p:spPr>
          <a:xfrm>
            <a:off x="7104112" y="3738736"/>
            <a:ext cx="1309236"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申込みの</a:t>
            </a:r>
            <a:endParaRPr lang="en-US" altLang="ja-JP" b="1" dirty="0"/>
          </a:p>
          <a:p>
            <a:pPr algn="ctr"/>
            <a:r>
              <a:rPr lang="ja-JP" altLang="en-US" b="1" dirty="0"/>
              <a:t>拒絶</a:t>
            </a:r>
          </a:p>
        </p:txBody>
      </p:sp>
      <p:sp>
        <p:nvSpPr>
          <p:cNvPr id="17" name="フローチャート : 書類 16"/>
          <p:cNvSpPr/>
          <p:nvPr/>
        </p:nvSpPr>
        <p:spPr>
          <a:xfrm>
            <a:off x="8904312" y="3738736"/>
            <a:ext cx="1309236" cy="914400"/>
          </a:xfrm>
          <a:prstGeom prst="flowChartDocumen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契約</a:t>
            </a:r>
            <a:br>
              <a:rPr lang="en-US" altLang="ja-JP" b="1" dirty="0"/>
            </a:br>
            <a:r>
              <a:rPr lang="ja-JP" altLang="en-US" b="1" dirty="0"/>
              <a:t>不成立</a:t>
            </a:r>
          </a:p>
        </p:txBody>
      </p:sp>
      <p:cxnSp>
        <p:nvCxnSpPr>
          <p:cNvPr id="18" name="直線矢印コネクタ 17"/>
          <p:cNvCxnSpPr>
            <a:stCxn id="16" idx="3"/>
            <a:endCxn id="17" idx="1"/>
          </p:cNvCxnSpPr>
          <p:nvPr/>
        </p:nvCxnSpPr>
        <p:spPr>
          <a:xfrm>
            <a:off x="8413348" y="4195936"/>
            <a:ext cx="4909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カギ線コネクタ 18"/>
          <p:cNvCxnSpPr>
            <a:stCxn id="9" idx="3"/>
            <a:endCxn id="16" idx="1"/>
          </p:cNvCxnSpPr>
          <p:nvPr/>
        </p:nvCxnSpPr>
        <p:spPr>
          <a:xfrm flipV="1">
            <a:off x="6685156" y="4195936"/>
            <a:ext cx="418956" cy="1224136"/>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152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barn(outVertical)">
                                      <p:cBhvr>
                                        <p:cTn id="11" dur="500"/>
                                        <p:tgtEl>
                                          <p:spTgt spid="15"/>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2500"/>
                            </p:stCondLst>
                            <p:childTnLst>
                              <p:par>
                                <p:cTn id="21" presetID="22" presetClass="entr" presetSubtype="8"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500"/>
                                        <p:tgtEl>
                                          <p:spTgt spid="9"/>
                                        </p:tgtEl>
                                      </p:cBhvr>
                                    </p:animEffect>
                                  </p:childTnLst>
                                </p:cTn>
                              </p:par>
                            </p:childTnLst>
                          </p:cTn>
                        </p:par>
                        <p:par>
                          <p:cTn id="29" fill="hold">
                            <p:stCondLst>
                              <p:cond delay="500"/>
                            </p:stCondLst>
                            <p:childTnLst>
                              <p:par>
                                <p:cTn id="30" presetID="22" presetClass="entr" presetSubtype="8"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childTnLst>
                          </p:cTn>
                        </p:par>
                        <p:par>
                          <p:cTn id="38" fill="hold">
                            <p:stCondLst>
                              <p:cond delay="500"/>
                            </p:stCondLst>
                            <p:childTnLst>
                              <p:par>
                                <p:cTn id="39" presetID="22" presetClass="entr" presetSubtype="8" fill="hold"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left)">
                                      <p:cBhvr>
                                        <p:cTn id="41" dur="500"/>
                                        <p:tgtEl>
                                          <p:spTgt spid="14"/>
                                        </p:tgtEl>
                                      </p:cBhvr>
                                    </p:animEffect>
                                  </p:childTnLst>
                                </p:cTn>
                              </p:par>
                            </p:childTnLst>
                          </p:cTn>
                        </p:par>
                        <p:par>
                          <p:cTn id="42" fill="hold">
                            <p:stCondLst>
                              <p:cond delay="1000"/>
                            </p:stCondLst>
                            <p:childTnLst>
                              <p:par>
                                <p:cTn id="43" presetID="22" presetClass="entr" presetSubtype="8" fill="hold" grpId="0" nodeType="after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left)">
                                      <p:cBhvr>
                                        <p:cTn id="45" dur="500"/>
                                        <p:tgtEl>
                                          <p:spTgt spid="11"/>
                                        </p:tgtEl>
                                      </p:cBhvr>
                                    </p:animEffect>
                                  </p:childTnLst>
                                </p:cTn>
                              </p:par>
                            </p:childTnLst>
                          </p:cTn>
                        </p:par>
                        <p:par>
                          <p:cTn id="46" fill="hold">
                            <p:stCondLst>
                              <p:cond delay="1500"/>
                            </p:stCondLst>
                            <p:childTnLst>
                              <p:par>
                                <p:cTn id="47" presetID="22" presetClass="entr" presetSubtype="8" fill="hold"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left)">
                                      <p:cBhvr>
                                        <p:cTn id="49" dur="500"/>
                                        <p:tgtEl>
                                          <p:spTgt spid="19"/>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wipe(left)">
                                      <p:cBhvr>
                                        <p:cTn id="54" dur="500"/>
                                        <p:tgtEl>
                                          <p:spTgt spid="16"/>
                                        </p:tgtEl>
                                      </p:cBhvr>
                                    </p:animEffect>
                                  </p:childTnLst>
                                </p:cTn>
                              </p:par>
                            </p:childTnLst>
                          </p:cTn>
                        </p:par>
                        <p:par>
                          <p:cTn id="55" fill="hold">
                            <p:stCondLst>
                              <p:cond delay="500"/>
                            </p:stCondLst>
                            <p:childTnLst>
                              <p:par>
                                <p:cTn id="56" presetID="22" presetClass="entr" presetSubtype="8" fill="hold" nodeType="after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ipe(left)">
                                      <p:cBhvr>
                                        <p:cTn id="58" dur="500"/>
                                        <p:tgtEl>
                                          <p:spTgt spid="18"/>
                                        </p:tgtEl>
                                      </p:cBhvr>
                                    </p:animEffect>
                                  </p:childTnLst>
                                </p:cTn>
                              </p:par>
                            </p:childTnLst>
                          </p:cTn>
                        </p:par>
                        <p:par>
                          <p:cTn id="59" fill="hold">
                            <p:stCondLst>
                              <p:cond delay="1000"/>
                            </p:stCondLst>
                            <p:childTnLst>
                              <p:par>
                                <p:cTn id="60" presetID="22" presetClass="entr" presetSubtype="8" fill="hold" grpId="0" nodeType="after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wipe(left)">
                                      <p:cBhvr>
                                        <p:cTn id="6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5" grpId="0"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契約成立に関する戦略（</a:t>
            </a:r>
            <a:r>
              <a:rPr lang="en-US" altLang="ja-JP" dirty="0"/>
              <a:t>2/4</a:t>
            </a:r>
            <a:r>
              <a:rPr lang="ja-JP" altLang="en-US" dirty="0"/>
              <a:t>）白旗（事業者）</a:t>
            </a:r>
            <a:endParaRPr kumimoji="1" lang="ja-JP" altLang="en-US" dirty="0"/>
          </a:p>
        </p:txBody>
      </p:sp>
      <p:sp>
        <p:nvSpPr>
          <p:cNvPr id="3" name="日付プレースホルダー 2"/>
          <p:cNvSpPr>
            <a:spLocks noGrp="1"/>
          </p:cNvSpPr>
          <p:nvPr>
            <p:ph type="dt" sz="half" idx="10"/>
          </p:nvPr>
        </p:nvSpPr>
        <p:spPr/>
        <p:txBody>
          <a:bodyPr/>
          <a:lstStyle/>
          <a:p>
            <a:fld id="{A7E58D0E-C12F-4F16-A0C4-5810B276305E}" type="datetime1">
              <a:rPr kumimoji="1" lang="ja-JP" altLang="en-US" smtClean="0"/>
              <a:t>2021/5/12</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pPr/>
              <a:t>6</a:t>
            </a:fld>
            <a:endParaRPr kumimoji="1" lang="ja-JP" altLang="en-US"/>
          </a:p>
        </p:txBody>
      </p:sp>
      <p:graphicFrame>
        <p:nvGraphicFramePr>
          <p:cNvPr id="6" name="コンテンツ プレースホルダー 6"/>
          <p:cNvGraphicFramePr>
            <a:graphicFrameLocks/>
          </p:cNvGraphicFramePr>
          <p:nvPr/>
        </p:nvGraphicFramePr>
        <p:xfrm>
          <a:off x="1981200" y="1600200"/>
          <a:ext cx="8229600" cy="37084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pPr algn="ctr"/>
                      <a:r>
                        <a:rPr kumimoji="1" lang="ja-JP" altLang="en-US" dirty="0"/>
                        <a:t>当事者</a:t>
                      </a:r>
                    </a:p>
                  </a:txBody>
                  <a:tcPr/>
                </a:tc>
                <a:tc>
                  <a:txBody>
                    <a:bodyPr/>
                    <a:lstStyle/>
                    <a:p>
                      <a:pPr algn="ctr"/>
                      <a:r>
                        <a:rPr kumimoji="1" lang="ja-JP" altLang="en-US" dirty="0"/>
                        <a:t>戦略選択</a:t>
                      </a:r>
                    </a:p>
                  </a:txBody>
                  <a:tcPr/>
                </a:tc>
                <a:tc>
                  <a:txBody>
                    <a:bodyPr/>
                    <a:lstStyle/>
                    <a:p>
                      <a:pPr algn="ctr"/>
                      <a:r>
                        <a:rPr kumimoji="1" lang="ja-JP" altLang="en-US" dirty="0"/>
                        <a:t>締結権限授与</a:t>
                      </a:r>
                    </a:p>
                  </a:txBody>
                  <a:tcPr/>
                </a:tc>
                <a:tc>
                  <a:txBody>
                    <a:bodyPr/>
                    <a:lstStyle/>
                    <a:p>
                      <a:pPr algn="ctr"/>
                      <a:r>
                        <a:rPr kumimoji="1" lang="ja-JP" altLang="en-US" dirty="0"/>
                        <a:t>締結権限行使</a:t>
                      </a:r>
                    </a:p>
                  </a:txBody>
                  <a:tcPr/>
                </a:tc>
                <a:tc>
                  <a:txBody>
                    <a:bodyPr/>
                    <a:lstStyle/>
                    <a:p>
                      <a:pPr algn="ctr"/>
                      <a:r>
                        <a:rPr kumimoji="1" lang="ja-JP" altLang="en-US" dirty="0"/>
                        <a:t>契約の成否</a:t>
                      </a:r>
                    </a:p>
                  </a:txBody>
                  <a:tcPr/>
                </a:tc>
                <a:extLst>
                  <a:ext uri="{0D108BD9-81ED-4DB2-BD59-A6C34878D82A}">
                    <a16:rowId xmlns:a16="http://schemas.microsoft.com/office/drawing/2014/main" val="10000"/>
                  </a:ext>
                </a:extLst>
              </a:tr>
            </a:tbl>
          </a:graphicData>
        </a:graphic>
      </p:graphicFrame>
      <p:sp>
        <p:nvSpPr>
          <p:cNvPr id="7" name="角丸四角形 6"/>
          <p:cNvSpPr/>
          <p:nvPr/>
        </p:nvSpPr>
        <p:spPr>
          <a:xfrm>
            <a:off x="2063552" y="3162672"/>
            <a:ext cx="1309236"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事業者</a:t>
            </a:r>
          </a:p>
        </p:txBody>
      </p:sp>
      <p:sp>
        <p:nvSpPr>
          <p:cNvPr id="8" name="角丸四角形 7"/>
          <p:cNvSpPr/>
          <p:nvPr/>
        </p:nvSpPr>
        <p:spPr>
          <a:xfrm>
            <a:off x="2063552" y="4530824"/>
            <a:ext cx="1309236" cy="914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消費者</a:t>
            </a:r>
          </a:p>
        </p:txBody>
      </p:sp>
      <p:sp>
        <p:nvSpPr>
          <p:cNvPr id="9" name="正方形/長方形 8"/>
          <p:cNvSpPr/>
          <p:nvPr/>
        </p:nvSpPr>
        <p:spPr>
          <a:xfrm>
            <a:off x="5355839" y="3162672"/>
            <a:ext cx="1309236"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申込</a:t>
            </a:r>
            <a:br>
              <a:rPr lang="en-US" altLang="ja-JP" b="1" dirty="0"/>
            </a:br>
            <a:r>
              <a:rPr lang="ja-JP" altLang="en-US" b="1" dirty="0"/>
              <a:t>（白旗）</a:t>
            </a:r>
          </a:p>
        </p:txBody>
      </p:sp>
      <p:sp>
        <p:nvSpPr>
          <p:cNvPr id="10" name="正方形/長方形 9"/>
          <p:cNvSpPr/>
          <p:nvPr/>
        </p:nvSpPr>
        <p:spPr>
          <a:xfrm>
            <a:off x="7221944" y="4015916"/>
            <a:ext cx="1309236"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承諾</a:t>
            </a:r>
          </a:p>
        </p:txBody>
      </p:sp>
      <p:sp>
        <p:nvSpPr>
          <p:cNvPr id="11" name="フローチャート : 書類 10"/>
          <p:cNvSpPr/>
          <p:nvPr/>
        </p:nvSpPr>
        <p:spPr>
          <a:xfrm>
            <a:off x="8891220" y="4015916"/>
            <a:ext cx="1309236" cy="914400"/>
          </a:xfrm>
          <a:prstGeom prst="flowChartDocumen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契約成立</a:t>
            </a:r>
          </a:p>
        </p:txBody>
      </p:sp>
      <p:cxnSp>
        <p:nvCxnSpPr>
          <p:cNvPr id="12" name="直線矢印コネクタ 11"/>
          <p:cNvCxnSpPr>
            <a:stCxn id="7" idx="3"/>
            <a:endCxn id="9" idx="1"/>
          </p:cNvCxnSpPr>
          <p:nvPr/>
        </p:nvCxnSpPr>
        <p:spPr>
          <a:xfrm>
            <a:off x="3372789" y="3619872"/>
            <a:ext cx="1983051"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カギ線コネクタ 12"/>
          <p:cNvCxnSpPr>
            <a:stCxn id="9" idx="3"/>
            <a:endCxn id="10" idx="1"/>
          </p:cNvCxnSpPr>
          <p:nvPr/>
        </p:nvCxnSpPr>
        <p:spPr>
          <a:xfrm>
            <a:off x="6665076" y="3619872"/>
            <a:ext cx="556869" cy="853244"/>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星 7 13"/>
          <p:cNvSpPr/>
          <p:nvPr/>
        </p:nvSpPr>
        <p:spPr>
          <a:xfrm>
            <a:off x="3393178" y="2060848"/>
            <a:ext cx="2099825" cy="936104"/>
          </a:xfrm>
          <a:prstGeom prst="star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dirty="0"/>
              <a:t>企業戦略の失敗</a:t>
            </a:r>
          </a:p>
        </p:txBody>
      </p:sp>
      <p:sp>
        <p:nvSpPr>
          <p:cNvPr id="15" name="正方形/長方形 14"/>
          <p:cNvSpPr/>
          <p:nvPr/>
        </p:nvSpPr>
        <p:spPr>
          <a:xfrm>
            <a:off x="7235036" y="5034880"/>
            <a:ext cx="1309236"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申込みの</a:t>
            </a:r>
            <a:endParaRPr lang="en-US" altLang="ja-JP" b="1" dirty="0"/>
          </a:p>
          <a:p>
            <a:pPr algn="ctr"/>
            <a:r>
              <a:rPr lang="ja-JP" altLang="en-US" b="1" dirty="0"/>
              <a:t>拒絶</a:t>
            </a:r>
          </a:p>
        </p:txBody>
      </p:sp>
      <p:sp>
        <p:nvSpPr>
          <p:cNvPr id="16" name="フローチャート : 書類 15"/>
          <p:cNvSpPr/>
          <p:nvPr/>
        </p:nvSpPr>
        <p:spPr>
          <a:xfrm>
            <a:off x="8904312" y="5034880"/>
            <a:ext cx="1309236" cy="914400"/>
          </a:xfrm>
          <a:prstGeom prst="flowChartDocumen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契約</a:t>
            </a:r>
            <a:br>
              <a:rPr lang="en-US" altLang="ja-JP" b="1" dirty="0"/>
            </a:br>
            <a:r>
              <a:rPr lang="ja-JP" altLang="en-US" b="1" dirty="0"/>
              <a:t>不成立</a:t>
            </a:r>
          </a:p>
        </p:txBody>
      </p:sp>
      <p:cxnSp>
        <p:nvCxnSpPr>
          <p:cNvPr id="17" name="直線矢印コネクタ 16"/>
          <p:cNvCxnSpPr>
            <a:stCxn id="15" idx="3"/>
            <a:endCxn id="16" idx="1"/>
          </p:cNvCxnSpPr>
          <p:nvPr/>
        </p:nvCxnSpPr>
        <p:spPr>
          <a:xfrm>
            <a:off x="8544272" y="5492080"/>
            <a:ext cx="36004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0" idx="3"/>
            <a:endCxn id="11" idx="1"/>
          </p:cNvCxnSpPr>
          <p:nvPr/>
        </p:nvCxnSpPr>
        <p:spPr>
          <a:xfrm>
            <a:off x="8531180" y="4473116"/>
            <a:ext cx="36004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カギ線コネクタ 18"/>
          <p:cNvCxnSpPr>
            <a:endCxn id="15" idx="1"/>
          </p:cNvCxnSpPr>
          <p:nvPr/>
        </p:nvCxnSpPr>
        <p:spPr>
          <a:xfrm rot="16200000" flipH="1">
            <a:off x="6153170" y="4410213"/>
            <a:ext cx="1872207" cy="291527"/>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636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out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500"/>
                                        <p:tgtEl>
                                          <p:spTgt spid="12"/>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1500"/>
                            </p:stCondLst>
                            <p:childTnLst>
                              <p:par>
                                <p:cTn id="22" presetID="22" presetClass="entr" presetSubtype="8"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left)">
                                      <p:cBhvr>
                                        <p:cTn id="24" dur="500"/>
                                        <p:tgtEl>
                                          <p:spTgt spid="13"/>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left)">
                                      <p:cBhvr>
                                        <p:cTn id="33" dur="500"/>
                                        <p:tgtEl>
                                          <p:spTgt spid="10"/>
                                        </p:tgtEl>
                                      </p:cBhvr>
                                    </p:animEffect>
                                  </p:childTnLst>
                                </p:cTn>
                              </p:par>
                            </p:childTnLst>
                          </p:cTn>
                        </p:par>
                        <p:par>
                          <p:cTn id="34" fill="hold">
                            <p:stCondLst>
                              <p:cond delay="500"/>
                            </p:stCondLst>
                            <p:childTnLst>
                              <p:par>
                                <p:cTn id="35" presetID="22" presetClass="entr" presetSubtype="8" fill="hold"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left)">
                                      <p:cBhvr>
                                        <p:cTn id="37" dur="500"/>
                                        <p:tgtEl>
                                          <p:spTgt spid="18"/>
                                        </p:tgtEl>
                                      </p:cBhvr>
                                    </p:animEffect>
                                  </p:childTnLst>
                                </p:cTn>
                              </p:par>
                            </p:childTnLst>
                          </p:cTn>
                        </p:par>
                        <p:par>
                          <p:cTn id="38" fill="hold">
                            <p:stCondLst>
                              <p:cond delay="1000"/>
                            </p:stCondLst>
                            <p:childTnLst>
                              <p:par>
                                <p:cTn id="39" presetID="22" presetClass="entr" presetSubtype="8"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left)">
                                      <p:cBhvr>
                                        <p:cTn id="41" dur="500"/>
                                        <p:tgtEl>
                                          <p:spTgt spid="11"/>
                                        </p:tgtEl>
                                      </p:cBhvr>
                                    </p:animEffect>
                                  </p:childTnLst>
                                </p:cTn>
                              </p:par>
                            </p:childTnLst>
                          </p:cTn>
                        </p:par>
                        <p:par>
                          <p:cTn id="42" fill="hold">
                            <p:stCondLst>
                              <p:cond delay="1500"/>
                            </p:stCondLst>
                            <p:childTnLst>
                              <p:par>
                                <p:cTn id="43" presetID="22" presetClass="entr" presetSubtype="8" fill="hold"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wipe(left)">
                                      <p:cBhvr>
                                        <p:cTn id="45" dur="500"/>
                                        <p:tgtEl>
                                          <p:spTgt spid="19"/>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left)">
                                      <p:cBhvr>
                                        <p:cTn id="50" dur="500"/>
                                        <p:tgtEl>
                                          <p:spTgt spid="15"/>
                                        </p:tgtEl>
                                      </p:cBhvr>
                                    </p:animEffect>
                                  </p:childTnLst>
                                </p:cTn>
                              </p:par>
                            </p:childTnLst>
                          </p:cTn>
                        </p:par>
                        <p:par>
                          <p:cTn id="51" fill="hold">
                            <p:stCondLst>
                              <p:cond delay="500"/>
                            </p:stCondLst>
                            <p:childTnLst>
                              <p:par>
                                <p:cTn id="52" presetID="22" presetClass="entr" presetSubtype="8" fill="hold"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left)">
                                      <p:cBhvr>
                                        <p:cTn id="54" dur="500"/>
                                        <p:tgtEl>
                                          <p:spTgt spid="17"/>
                                        </p:tgtEl>
                                      </p:cBhvr>
                                    </p:animEffect>
                                  </p:childTnLst>
                                </p:cTn>
                              </p:par>
                            </p:childTnLst>
                          </p:cTn>
                        </p:par>
                        <p:par>
                          <p:cTn id="55" fill="hold">
                            <p:stCondLst>
                              <p:cond delay="1000"/>
                            </p:stCondLst>
                            <p:childTnLst>
                              <p:par>
                                <p:cTn id="56" presetID="22" presetClass="entr" presetSubtype="8" fill="hold" grpId="0" nodeType="after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ipe(left)">
                                      <p:cBhvr>
                                        <p:cTn id="5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4" grpId="0" animBg="1"/>
      <p:bldP spid="15"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契約成立に関する戦略（</a:t>
            </a:r>
            <a:r>
              <a:rPr lang="en-US" altLang="ja-JP" dirty="0"/>
              <a:t>3/4</a:t>
            </a:r>
            <a:r>
              <a:rPr lang="ja-JP" altLang="en-US" dirty="0"/>
              <a:t>）誘引（事業者）</a:t>
            </a:r>
            <a:endParaRPr kumimoji="1" lang="ja-JP" altLang="en-US" dirty="0"/>
          </a:p>
        </p:txBody>
      </p:sp>
      <p:sp>
        <p:nvSpPr>
          <p:cNvPr id="3" name="日付プレースホルダー 2"/>
          <p:cNvSpPr>
            <a:spLocks noGrp="1"/>
          </p:cNvSpPr>
          <p:nvPr>
            <p:ph type="dt" sz="half" idx="10"/>
          </p:nvPr>
        </p:nvSpPr>
        <p:spPr/>
        <p:txBody>
          <a:bodyPr/>
          <a:lstStyle/>
          <a:p>
            <a:fld id="{8A1DC2A1-B101-4626-880D-ADAD0395F8C6}" type="datetime1">
              <a:rPr kumimoji="1" lang="ja-JP" altLang="en-US" smtClean="0"/>
              <a:t>2021/5/12</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pPr/>
              <a:t>7</a:t>
            </a:fld>
            <a:endParaRPr kumimoji="1" lang="ja-JP" altLang="en-US"/>
          </a:p>
        </p:txBody>
      </p:sp>
      <p:graphicFrame>
        <p:nvGraphicFramePr>
          <p:cNvPr id="6" name="コンテンツ プレースホルダー 6"/>
          <p:cNvGraphicFramePr>
            <a:graphicFrameLocks/>
          </p:cNvGraphicFramePr>
          <p:nvPr/>
        </p:nvGraphicFramePr>
        <p:xfrm>
          <a:off x="1981200" y="1600200"/>
          <a:ext cx="8229600" cy="37084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pPr algn="ctr"/>
                      <a:r>
                        <a:rPr kumimoji="1" lang="ja-JP" altLang="en-US" dirty="0"/>
                        <a:t>当事者</a:t>
                      </a:r>
                    </a:p>
                  </a:txBody>
                  <a:tcPr/>
                </a:tc>
                <a:tc>
                  <a:txBody>
                    <a:bodyPr/>
                    <a:lstStyle/>
                    <a:p>
                      <a:pPr algn="ctr"/>
                      <a:r>
                        <a:rPr kumimoji="1" lang="ja-JP" altLang="en-US" dirty="0"/>
                        <a:t>戦略選択</a:t>
                      </a:r>
                    </a:p>
                  </a:txBody>
                  <a:tcPr/>
                </a:tc>
                <a:tc>
                  <a:txBody>
                    <a:bodyPr/>
                    <a:lstStyle/>
                    <a:p>
                      <a:pPr algn="ctr"/>
                      <a:r>
                        <a:rPr kumimoji="1" lang="ja-JP" altLang="en-US" dirty="0"/>
                        <a:t>締結権限授与</a:t>
                      </a:r>
                    </a:p>
                  </a:txBody>
                  <a:tcPr/>
                </a:tc>
                <a:tc>
                  <a:txBody>
                    <a:bodyPr/>
                    <a:lstStyle/>
                    <a:p>
                      <a:pPr algn="ctr"/>
                      <a:r>
                        <a:rPr kumimoji="1" lang="ja-JP" altLang="en-US" dirty="0"/>
                        <a:t>締結権限行使</a:t>
                      </a:r>
                    </a:p>
                  </a:txBody>
                  <a:tcPr/>
                </a:tc>
                <a:tc>
                  <a:txBody>
                    <a:bodyPr/>
                    <a:lstStyle/>
                    <a:p>
                      <a:pPr algn="ctr"/>
                      <a:r>
                        <a:rPr kumimoji="1" lang="ja-JP" altLang="en-US" dirty="0"/>
                        <a:t>契約の成否</a:t>
                      </a:r>
                    </a:p>
                  </a:txBody>
                  <a:tcPr/>
                </a:tc>
                <a:extLst>
                  <a:ext uri="{0D108BD9-81ED-4DB2-BD59-A6C34878D82A}">
                    <a16:rowId xmlns:a16="http://schemas.microsoft.com/office/drawing/2014/main" val="10000"/>
                  </a:ext>
                </a:extLst>
              </a:tr>
            </a:tbl>
          </a:graphicData>
        </a:graphic>
      </p:graphicFrame>
      <p:sp>
        <p:nvSpPr>
          <p:cNvPr id="7" name="角丸四角形 6"/>
          <p:cNvSpPr/>
          <p:nvPr/>
        </p:nvSpPr>
        <p:spPr>
          <a:xfrm>
            <a:off x="2063552" y="3162672"/>
            <a:ext cx="1309236"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事業者</a:t>
            </a:r>
          </a:p>
        </p:txBody>
      </p:sp>
      <p:sp>
        <p:nvSpPr>
          <p:cNvPr id="8" name="角丸四角形 7"/>
          <p:cNvSpPr/>
          <p:nvPr/>
        </p:nvSpPr>
        <p:spPr>
          <a:xfrm>
            <a:off x="2063552" y="4962872"/>
            <a:ext cx="1309236" cy="914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消費者</a:t>
            </a:r>
          </a:p>
        </p:txBody>
      </p:sp>
      <p:sp>
        <p:nvSpPr>
          <p:cNvPr id="9" name="正方形/長方形 8"/>
          <p:cNvSpPr/>
          <p:nvPr/>
        </p:nvSpPr>
        <p:spPr>
          <a:xfrm>
            <a:off x="5506844" y="4962872"/>
            <a:ext cx="1309236"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申込</a:t>
            </a:r>
            <a:endParaRPr lang="en-US" altLang="ja-JP" b="1" dirty="0"/>
          </a:p>
          <a:p>
            <a:pPr algn="ctr"/>
            <a:r>
              <a:rPr lang="ja-JP" altLang="en-US" b="1" dirty="0"/>
              <a:t>（白旗）</a:t>
            </a:r>
          </a:p>
        </p:txBody>
      </p:sp>
      <p:sp>
        <p:nvSpPr>
          <p:cNvPr id="10" name="正方形/長方形 9"/>
          <p:cNvSpPr/>
          <p:nvPr/>
        </p:nvSpPr>
        <p:spPr>
          <a:xfrm>
            <a:off x="7307044" y="2708920"/>
            <a:ext cx="1309236"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承諾</a:t>
            </a:r>
          </a:p>
        </p:txBody>
      </p:sp>
      <p:sp>
        <p:nvSpPr>
          <p:cNvPr id="11" name="フローチャート : 書類 10"/>
          <p:cNvSpPr/>
          <p:nvPr/>
        </p:nvSpPr>
        <p:spPr>
          <a:xfrm>
            <a:off x="8943909" y="2708920"/>
            <a:ext cx="1309236" cy="914400"/>
          </a:xfrm>
          <a:prstGeom prst="flowChartDocumen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契約成立</a:t>
            </a:r>
          </a:p>
        </p:txBody>
      </p:sp>
      <p:cxnSp>
        <p:nvCxnSpPr>
          <p:cNvPr id="12" name="直線矢印コネクタ 11"/>
          <p:cNvCxnSpPr>
            <a:stCxn id="7" idx="3"/>
            <a:endCxn id="15" idx="1"/>
          </p:cNvCxnSpPr>
          <p:nvPr/>
        </p:nvCxnSpPr>
        <p:spPr>
          <a:xfrm>
            <a:off x="3372788" y="3619872"/>
            <a:ext cx="418956" cy="1081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カギ線コネクタ 12"/>
          <p:cNvCxnSpPr>
            <a:stCxn id="9" idx="3"/>
            <a:endCxn id="10" idx="1"/>
          </p:cNvCxnSpPr>
          <p:nvPr/>
        </p:nvCxnSpPr>
        <p:spPr>
          <a:xfrm flipV="1">
            <a:off x="6816080" y="3166120"/>
            <a:ext cx="490964" cy="2253952"/>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10" idx="3"/>
            <a:endCxn id="11" idx="1"/>
          </p:cNvCxnSpPr>
          <p:nvPr/>
        </p:nvCxnSpPr>
        <p:spPr>
          <a:xfrm>
            <a:off x="8616281" y="3166120"/>
            <a:ext cx="327629"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3791744" y="3173490"/>
            <a:ext cx="1309236"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申込の</a:t>
            </a:r>
            <a:br>
              <a:rPr lang="en-US" altLang="ja-JP" b="1" dirty="0"/>
            </a:br>
            <a:r>
              <a:rPr lang="ja-JP" altLang="en-US" b="1" dirty="0"/>
              <a:t>誘引</a:t>
            </a:r>
          </a:p>
        </p:txBody>
      </p:sp>
      <p:cxnSp>
        <p:nvCxnSpPr>
          <p:cNvPr id="16" name="カギ線コネクタ 15"/>
          <p:cNvCxnSpPr>
            <a:stCxn id="15" idx="3"/>
            <a:endCxn id="9" idx="1"/>
          </p:cNvCxnSpPr>
          <p:nvPr/>
        </p:nvCxnSpPr>
        <p:spPr>
          <a:xfrm>
            <a:off x="5100980" y="3630690"/>
            <a:ext cx="405864" cy="1789382"/>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7" name="星 7 16"/>
          <p:cNvSpPr/>
          <p:nvPr/>
        </p:nvSpPr>
        <p:spPr>
          <a:xfrm>
            <a:off x="3393178" y="2060848"/>
            <a:ext cx="2099825" cy="936104"/>
          </a:xfrm>
          <a:prstGeom prst="star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dirty="0"/>
              <a:t>申込の</a:t>
            </a:r>
            <a:br>
              <a:rPr lang="en-US" altLang="ja-JP" dirty="0"/>
            </a:br>
            <a:r>
              <a:rPr lang="ja-JP" altLang="en-US" dirty="0"/>
              <a:t>誘引戦略</a:t>
            </a:r>
          </a:p>
        </p:txBody>
      </p:sp>
      <p:sp>
        <p:nvSpPr>
          <p:cNvPr id="18" name="正方形/長方形 17"/>
          <p:cNvSpPr/>
          <p:nvPr/>
        </p:nvSpPr>
        <p:spPr>
          <a:xfrm>
            <a:off x="7307044" y="3767336"/>
            <a:ext cx="1309236"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申込みの</a:t>
            </a:r>
            <a:endParaRPr lang="en-US" altLang="ja-JP" b="1" dirty="0"/>
          </a:p>
          <a:p>
            <a:pPr algn="ctr"/>
            <a:r>
              <a:rPr lang="ja-JP" altLang="en-US" b="1" dirty="0"/>
              <a:t>拒絶</a:t>
            </a:r>
          </a:p>
        </p:txBody>
      </p:sp>
      <p:sp>
        <p:nvSpPr>
          <p:cNvPr id="19" name="フローチャート : 書類 18"/>
          <p:cNvSpPr/>
          <p:nvPr/>
        </p:nvSpPr>
        <p:spPr>
          <a:xfrm>
            <a:off x="8943909" y="3767336"/>
            <a:ext cx="1309236" cy="914400"/>
          </a:xfrm>
          <a:prstGeom prst="flowChartDocumen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契約</a:t>
            </a:r>
            <a:br>
              <a:rPr lang="en-US" altLang="ja-JP" b="1" dirty="0"/>
            </a:br>
            <a:r>
              <a:rPr lang="ja-JP" altLang="en-US" b="1" dirty="0"/>
              <a:t>不成立</a:t>
            </a:r>
          </a:p>
        </p:txBody>
      </p:sp>
      <p:cxnSp>
        <p:nvCxnSpPr>
          <p:cNvPr id="20" name="直線矢印コネクタ 19"/>
          <p:cNvCxnSpPr>
            <a:stCxn id="18" idx="3"/>
            <a:endCxn id="19" idx="1"/>
          </p:cNvCxnSpPr>
          <p:nvPr/>
        </p:nvCxnSpPr>
        <p:spPr>
          <a:xfrm>
            <a:off x="8616281" y="4224536"/>
            <a:ext cx="327629"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カギ線コネクタ 20"/>
          <p:cNvCxnSpPr>
            <a:stCxn id="9" idx="3"/>
            <a:endCxn id="18" idx="1"/>
          </p:cNvCxnSpPr>
          <p:nvPr/>
        </p:nvCxnSpPr>
        <p:spPr>
          <a:xfrm flipV="1">
            <a:off x="6816080" y="4224536"/>
            <a:ext cx="490964" cy="1195536"/>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394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outVertical)">
                                      <p:cBhvr>
                                        <p:cTn id="7" dur="500"/>
                                        <p:tgtEl>
                                          <p:spTgt spid="1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left)">
                                      <p:cBhvr>
                                        <p:cTn id="19" dur="500"/>
                                        <p:tgtEl>
                                          <p:spTgt spid="15"/>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left)">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par>
                          <p:cTn id="33" fill="hold">
                            <p:stCondLst>
                              <p:cond delay="1000"/>
                            </p:stCondLst>
                            <p:childTnLst>
                              <p:par>
                                <p:cTn id="34" presetID="22" presetClass="entr" presetSubtype="8" fill="hold"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left)">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500"/>
                                        <p:tgtEl>
                                          <p:spTgt spid="10"/>
                                        </p:tgtEl>
                                      </p:cBhvr>
                                    </p:animEffect>
                                  </p:childTnLst>
                                </p:cTn>
                              </p:par>
                            </p:childTnLst>
                          </p:cTn>
                        </p:par>
                        <p:par>
                          <p:cTn id="42" fill="hold">
                            <p:stCondLst>
                              <p:cond delay="500"/>
                            </p:stCondLst>
                            <p:childTnLst>
                              <p:par>
                                <p:cTn id="43" presetID="22" presetClass="entr" presetSubtype="8" fill="hold"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left)">
                                      <p:cBhvr>
                                        <p:cTn id="45" dur="500"/>
                                        <p:tgtEl>
                                          <p:spTgt spid="14"/>
                                        </p:tgtEl>
                                      </p:cBhvr>
                                    </p:animEffect>
                                  </p:childTnLst>
                                </p:cTn>
                              </p:par>
                            </p:childTnLst>
                          </p:cTn>
                        </p:par>
                        <p:par>
                          <p:cTn id="46" fill="hold">
                            <p:stCondLst>
                              <p:cond delay="1000"/>
                            </p:stCondLst>
                            <p:childTnLst>
                              <p:par>
                                <p:cTn id="47" presetID="22" presetClass="entr" presetSubtype="8"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left)">
                                      <p:cBhvr>
                                        <p:cTn id="49" dur="500"/>
                                        <p:tgtEl>
                                          <p:spTgt spid="11"/>
                                        </p:tgtEl>
                                      </p:cBhvr>
                                    </p:animEffect>
                                  </p:childTnLst>
                                </p:cTn>
                              </p:par>
                            </p:childTnLst>
                          </p:cTn>
                        </p:par>
                        <p:par>
                          <p:cTn id="50" fill="hold">
                            <p:stCondLst>
                              <p:cond delay="1500"/>
                            </p:stCondLst>
                            <p:childTnLst>
                              <p:par>
                                <p:cTn id="51" presetID="22" presetClass="entr" presetSubtype="8" fill="hold" nodeType="after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wipe(left)">
                                      <p:cBhvr>
                                        <p:cTn id="53" dur="500"/>
                                        <p:tgtEl>
                                          <p:spTgt spid="21"/>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ipe(left)">
                                      <p:cBhvr>
                                        <p:cTn id="58" dur="500"/>
                                        <p:tgtEl>
                                          <p:spTgt spid="18"/>
                                        </p:tgtEl>
                                      </p:cBhvr>
                                    </p:animEffect>
                                  </p:childTnLst>
                                </p:cTn>
                              </p:par>
                            </p:childTnLst>
                          </p:cTn>
                        </p:par>
                        <p:par>
                          <p:cTn id="59" fill="hold">
                            <p:stCondLst>
                              <p:cond delay="500"/>
                            </p:stCondLst>
                            <p:childTnLst>
                              <p:par>
                                <p:cTn id="60" presetID="22" presetClass="entr" presetSubtype="8" fill="hold" nodeType="after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ipe(left)">
                                      <p:cBhvr>
                                        <p:cTn id="62" dur="500"/>
                                        <p:tgtEl>
                                          <p:spTgt spid="20"/>
                                        </p:tgtEl>
                                      </p:cBhvr>
                                    </p:animEffect>
                                  </p:childTnLst>
                                </p:cTn>
                              </p:par>
                            </p:childTnLst>
                          </p:cTn>
                        </p:par>
                        <p:par>
                          <p:cTn id="63" fill="hold">
                            <p:stCondLst>
                              <p:cond delay="1000"/>
                            </p:stCondLst>
                            <p:childTnLst>
                              <p:par>
                                <p:cTn id="64" presetID="22" presetClass="entr" presetSubtype="8" fill="hold" grpId="0" nodeType="after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wipe(left)">
                                      <p:cBhvr>
                                        <p:cTn id="6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5" grpId="0" animBg="1"/>
      <p:bldP spid="17" grpId="0" animBg="1"/>
      <p:bldP spid="18"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契約成立に関する戦略（</a:t>
            </a:r>
            <a:r>
              <a:rPr lang="en-US" altLang="ja-JP" dirty="0"/>
              <a:t>4/4</a:t>
            </a:r>
            <a:r>
              <a:rPr lang="ja-JP" altLang="en-US" dirty="0"/>
              <a:t>）予約（消費者）</a:t>
            </a:r>
            <a:endParaRPr kumimoji="1" lang="ja-JP" altLang="en-US" dirty="0"/>
          </a:p>
        </p:txBody>
      </p:sp>
      <p:sp>
        <p:nvSpPr>
          <p:cNvPr id="3" name="日付プレースホルダー 2"/>
          <p:cNvSpPr>
            <a:spLocks noGrp="1"/>
          </p:cNvSpPr>
          <p:nvPr>
            <p:ph type="dt" sz="half" idx="10"/>
          </p:nvPr>
        </p:nvSpPr>
        <p:spPr/>
        <p:txBody>
          <a:bodyPr/>
          <a:lstStyle/>
          <a:p>
            <a:fld id="{AFD68A83-1315-4D8F-96B5-47C353B0FD01}" type="datetime1">
              <a:rPr kumimoji="1" lang="ja-JP" altLang="en-US" smtClean="0"/>
              <a:t>2021/5/12</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pPr/>
              <a:t>8</a:t>
            </a:fld>
            <a:endParaRPr kumimoji="1" lang="ja-JP" altLang="en-US"/>
          </a:p>
        </p:txBody>
      </p:sp>
      <p:graphicFrame>
        <p:nvGraphicFramePr>
          <p:cNvPr id="6" name="コンテンツ プレースホルダー 6"/>
          <p:cNvGraphicFramePr>
            <a:graphicFrameLocks/>
          </p:cNvGraphicFramePr>
          <p:nvPr/>
        </p:nvGraphicFramePr>
        <p:xfrm>
          <a:off x="1981200" y="1600200"/>
          <a:ext cx="8229600" cy="37084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pPr algn="ctr"/>
                      <a:r>
                        <a:rPr kumimoji="1" lang="ja-JP" altLang="en-US" dirty="0"/>
                        <a:t>当事者</a:t>
                      </a:r>
                    </a:p>
                  </a:txBody>
                  <a:tcPr/>
                </a:tc>
                <a:tc>
                  <a:txBody>
                    <a:bodyPr/>
                    <a:lstStyle/>
                    <a:p>
                      <a:pPr algn="ctr"/>
                      <a:r>
                        <a:rPr kumimoji="1" lang="ja-JP" altLang="en-US" dirty="0"/>
                        <a:t>戦略選択</a:t>
                      </a:r>
                    </a:p>
                  </a:txBody>
                  <a:tcPr/>
                </a:tc>
                <a:tc>
                  <a:txBody>
                    <a:bodyPr/>
                    <a:lstStyle/>
                    <a:p>
                      <a:pPr algn="ctr"/>
                      <a:r>
                        <a:rPr kumimoji="1" lang="ja-JP" altLang="en-US" dirty="0"/>
                        <a:t>締結権限授与</a:t>
                      </a:r>
                    </a:p>
                  </a:txBody>
                  <a:tcPr/>
                </a:tc>
                <a:tc>
                  <a:txBody>
                    <a:bodyPr/>
                    <a:lstStyle/>
                    <a:p>
                      <a:pPr algn="ctr"/>
                      <a:r>
                        <a:rPr kumimoji="1" lang="ja-JP" altLang="en-US" dirty="0"/>
                        <a:t>締結権限行使</a:t>
                      </a:r>
                    </a:p>
                  </a:txBody>
                  <a:tcPr/>
                </a:tc>
                <a:tc>
                  <a:txBody>
                    <a:bodyPr/>
                    <a:lstStyle/>
                    <a:p>
                      <a:pPr algn="ctr"/>
                      <a:r>
                        <a:rPr kumimoji="1" lang="ja-JP" altLang="en-US" dirty="0"/>
                        <a:t>契約の成否</a:t>
                      </a:r>
                    </a:p>
                  </a:txBody>
                  <a:tcPr/>
                </a:tc>
                <a:extLst>
                  <a:ext uri="{0D108BD9-81ED-4DB2-BD59-A6C34878D82A}">
                    <a16:rowId xmlns:a16="http://schemas.microsoft.com/office/drawing/2014/main" val="10000"/>
                  </a:ext>
                </a:extLst>
              </a:tr>
            </a:tbl>
          </a:graphicData>
        </a:graphic>
      </p:graphicFrame>
      <p:sp>
        <p:nvSpPr>
          <p:cNvPr id="7" name="角丸四角形 6"/>
          <p:cNvSpPr/>
          <p:nvPr/>
        </p:nvSpPr>
        <p:spPr>
          <a:xfrm>
            <a:off x="2063552" y="3156322"/>
            <a:ext cx="1309236"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事業者</a:t>
            </a:r>
          </a:p>
        </p:txBody>
      </p:sp>
      <p:sp>
        <p:nvSpPr>
          <p:cNvPr id="8" name="角丸四角形 7"/>
          <p:cNvSpPr/>
          <p:nvPr/>
        </p:nvSpPr>
        <p:spPr>
          <a:xfrm>
            <a:off x="2063552" y="4674840"/>
            <a:ext cx="1309236" cy="914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消費者</a:t>
            </a:r>
          </a:p>
        </p:txBody>
      </p:sp>
      <p:sp>
        <p:nvSpPr>
          <p:cNvPr id="9" name="正方形/長方形 8"/>
          <p:cNvSpPr/>
          <p:nvPr/>
        </p:nvSpPr>
        <p:spPr>
          <a:xfrm>
            <a:off x="5434836" y="3178026"/>
            <a:ext cx="1309236"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t>予約承諾</a:t>
            </a:r>
            <a:br>
              <a:rPr lang="en-US" altLang="ja-JP" b="1" dirty="0"/>
            </a:br>
            <a:r>
              <a:rPr lang="ja-JP" altLang="en-US" b="1" dirty="0"/>
              <a:t>（申込）</a:t>
            </a:r>
            <a:br>
              <a:rPr lang="en-US" altLang="ja-JP" b="1" dirty="0"/>
            </a:br>
            <a:r>
              <a:rPr lang="ja-JP" altLang="en-US" b="1" dirty="0"/>
              <a:t>（白旗）</a:t>
            </a:r>
          </a:p>
        </p:txBody>
      </p:sp>
      <p:sp>
        <p:nvSpPr>
          <p:cNvPr id="10" name="正方形/長方形 9"/>
          <p:cNvSpPr/>
          <p:nvPr/>
        </p:nvSpPr>
        <p:spPr>
          <a:xfrm>
            <a:off x="7221944" y="4170784"/>
            <a:ext cx="1309236"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予約完結権の行使</a:t>
            </a:r>
            <a:br>
              <a:rPr lang="en-US" altLang="ja-JP" b="1" dirty="0"/>
            </a:br>
            <a:r>
              <a:rPr lang="ja-JP" altLang="en-US" b="1" dirty="0"/>
              <a:t>（承諾）</a:t>
            </a:r>
          </a:p>
        </p:txBody>
      </p:sp>
      <p:sp>
        <p:nvSpPr>
          <p:cNvPr id="11" name="フローチャート : 書類 10"/>
          <p:cNvSpPr/>
          <p:nvPr/>
        </p:nvSpPr>
        <p:spPr>
          <a:xfrm>
            <a:off x="8891220" y="4170784"/>
            <a:ext cx="1309236" cy="914400"/>
          </a:xfrm>
          <a:prstGeom prst="flowChartDocumen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契約成立</a:t>
            </a:r>
          </a:p>
        </p:txBody>
      </p:sp>
      <p:sp>
        <p:nvSpPr>
          <p:cNvPr id="12" name="正方形/長方形 11"/>
          <p:cNvSpPr/>
          <p:nvPr/>
        </p:nvSpPr>
        <p:spPr>
          <a:xfrm>
            <a:off x="3766861" y="4674840"/>
            <a:ext cx="1309236"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予約申込</a:t>
            </a:r>
            <a:br>
              <a:rPr lang="en-US" altLang="ja-JP" b="1" dirty="0"/>
            </a:br>
            <a:r>
              <a:rPr lang="ja-JP" altLang="en-US" b="1" dirty="0"/>
              <a:t>（申込の</a:t>
            </a:r>
            <a:br>
              <a:rPr lang="en-US" altLang="ja-JP" b="1" dirty="0"/>
            </a:br>
            <a:r>
              <a:rPr lang="ja-JP" altLang="en-US" b="1" dirty="0"/>
              <a:t>誘引）</a:t>
            </a:r>
          </a:p>
        </p:txBody>
      </p:sp>
      <p:cxnSp>
        <p:nvCxnSpPr>
          <p:cNvPr id="13" name="直線矢印コネクタ 12"/>
          <p:cNvCxnSpPr>
            <a:stCxn id="8" idx="3"/>
            <a:endCxn id="12" idx="1"/>
          </p:cNvCxnSpPr>
          <p:nvPr/>
        </p:nvCxnSpPr>
        <p:spPr>
          <a:xfrm>
            <a:off x="3372789" y="5132040"/>
            <a:ext cx="39407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カギ線コネクタ 13"/>
          <p:cNvCxnSpPr>
            <a:stCxn id="12" idx="3"/>
            <a:endCxn id="9" idx="1"/>
          </p:cNvCxnSpPr>
          <p:nvPr/>
        </p:nvCxnSpPr>
        <p:spPr>
          <a:xfrm flipV="1">
            <a:off x="5076098" y="3635226"/>
            <a:ext cx="358739" cy="1496814"/>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カギ線コネクタ 14"/>
          <p:cNvCxnSpPr>
            <a:stCxn id="9" idx="3"/>
            <a:endCxn id="10" idx="1"/>
          </p:cNvCxnSpPr>
          <p:nvPr/>
        </p:nvCxnSpPr>
        <p:spPr>
          <a:xfrm>
            <a:off x="6744072" y="3635226"/>
            <a:ext cx="477872" cy="992758"/>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6" name="星 7 15"/>
          <p:cNvSpPr/>
          <p:nvPr/>
        </p:nvSpPr>
        <p:spPr>
          <a:xfrm>
            <a:off x="3393178" y="2060848"/>
            <a:ext cx="2099825" cy="936104"/>
          </a:xfrm>
          <a:prstGeom prst="star7">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b="1" dirty="0"/>
              <a:t>予約戦略</a:t>
            </a:r>
          </a:p>
        </p:txBody>
      </p:sp>
      <p:sp>
        <p:nvSpPr>
          <p:cNvPr id="17" name="正方形/長方形 16"/>
          <p:cNvSpPr/>
          <p:nvPr/>
        </p:nvSpPr>
        <p:spPr>
          <a:xfrm>
            <a:off x="7235036" y="5178896"/>
            <a:ext cx="1309236"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予約完結権不行使</a:t>
            </a:r>
            <a:br>
              <a:rPr lang="en-US" altLang="ja-JP" b="1" dirty="0"/>
            </a:br>
            <a:r>
              <a:rPr lang="ja-JP" altLang="en-US" b="1" dirty="0"/>
              <a:t>（拒絶）</a:t>
            </a:r>
          </a:p>
        </p:txBody>
      </p:sp>
      <p:sp>
        <p:nvSpPr>
          <p:cNvPr id="18" name="フローチャート : 書類 17"/>
          <p:cNvSpPr/>
          <p:nvPr/>
        </p:nvSpPr>
        <p:spPr>
          <a:xfrm>
            <a:off x="8904312" y="5178896"/>
            <a:ext cx="1309236" cy="914400"/>
          </a:xfrm>
          <a:prstGeom prst="flowChartDocumen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契約</a:t>
            </a:r>
            <a:br>
              <a:rPr lang="en-US" altLang="ja-JP" b="1" dirty="0"/>
            </a:br>
            <a:r>
              <a:rPr lang="ja-JP" altLang="en-US" b="1" dirty="0"/>
              <a:t>不成立</a:t>
            </a:r>
          </a:p>
        </p:txBody>
      </p:sp>
      <p:cxnSp>
        <p:nvCxnSpPr>
          <p:cNvPr id="19" name="直線矢印コネクタ 18"/>
          <p:cNvCxnSpPr>
            <a:stCxn id="17" idx="3"/>
            <a:endCxn id="18" idx="1"/>
          </p:cNvCxnSpPr>
          <p:nvPr/>
        </p:nvCxnSpPr>
        <p:spPr>
          <a:xfrm>
            <a:off x="8544272" y="5636096"/>
            <a:ext cx="36004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カギ線コネクタ 19"/>
          <p:cNvCxnSpPr>
            <a:stCxn id="9" idx="3"/>
            <a:endCxn id="17" idx="1"/>
          </p:cNvCxnSpPr>
          <p:nvPr/>
        </p:nvCxnSpPr>
        <p:spPr>
          <a:xfrm>
            <a:off x="6744072" y="3635226"/>
            <a:ext cx="490964" cy="2000870"/>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0" idx="3"/>
            <a:endCxn id="11" idx="1"/>
          </p:cNvCxnSpPr>
          <p:nvPr/>
        </p:nvCxnSpPr>
        <p:spPr>
          <a:xfrm>
            <a:off x="8531180" y="4627984"/>
            <a:ext cx="36004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0282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outVertical)">
                                      <p:cBhvr>
                                        <p:cTn id="7" dur="500"/>
                                        <p:tgtEl>
                                          <p:spTgt spid="1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500"/>
                                        <p:tgtEl>
                                          <p:spTgt spid="12"/>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par>
                          <p:cTn id="33" fill="hold">
                            <p:stCondLst>
                              <p:cond delay="1000"/>
                            </p:stCondLst>
                            <p:childTnLst>
                              <p:par>
                                <p:cTn id="34" presetID="22" presetClass="entr" presetSubtype="8" fill="hold"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left)">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500"/>
                                        <p:tgtEl>
                                          <p:spTgt spid="10"/>
                                        </p:tgtEl>
                                      </p:cBhvr>
                                    </p:animEffect>
                                  </p:childTnLst>
                                </p:cTn>
                              </p:par>
                            </p:childTnLst>
                          </p:cTn>
                        </p:par>
                        <p:par>
                          <p:cTn id="42" fill="hold">
                            <p:stCondLst>
                              <p:cond delay="500"/>
                            </p:stCondLst>
                            <p:childTnLst>
                              <p:par>
                                <p:cTn id="43" presetID="22" presetClass="entr" presetSubtype="8" fill="hold" nodeType="after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wipe(left)">
                                      <p:cBhvr>
                                        <p:cTn id="45" dur="500"/>
                                        <p:tgtEl>
                                          <p:spTgt spid="21"/>
                                        </p:tgtEl>
                                      </p:cBhvr>
                                    </p:animEffect>
                                  </p:childTnLst>
                                </p:cTn>
                              </p:par>
                            </p:childTnLst>
                          </p:cTn>
                        </p:par>
                        <p:par>
                          <p:cTn id="46" fill="hold">
                            <p:stCondLst>
                              <p:cond delay="1000"/>
                            </p:stCondLst>
                            <p:childTnLst>
                              <p:par>
                                <p:cTn id="47" presetID="22" presetClass="entr" presetSubtype="8"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left)">
                                      <p:cBhvr>
                                        <p:cTn id="49" dur="500"/>
                                        <p:tgtEl>
                                          <p:spTgt spid="11"/>
                                        </p:tgtEl>
                                      </p:cBhvr>
                                    </p:animEffect>
                                  </p:childTnLst>
                                </p:cTn>
                              </p:par>
                            </p:childTnLst>
                          </p:cTn>
                        </p:par>
                        <p:par>
                          <p:cTn id="50" fill="hold">
                            <p:stCondLst>
                              <p:cond delay="1500"/>
                            </p:stCondLst>
                            <p:childTnLst>
                              <p:par>
                                <p:cTn id="51" presetID="22" presetClass="entr" presetSubtype="8" fill="hold"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left)">
                                      <p:cBhvr>
                                        <p:cTn id="53" dur="500"/>
                                        <p:tgtEl>
                                          <p:spTgt spid="20"/>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wipe(left)">
                                      <p:cBhvr>
                                        <p:cTn id="58" dur="500"/>
                                        <p:tgtEl>
                                          <p:spTgt spid="17"/>
                                        </p:tgtEl>
                                      </p:cBhvr>
                                    </p:animEffect>
                                  </p:childTnLst>
                                </p:cTn>
                              </p:par>
                            </p:childTnLst>
                          </p:cTn>
                        </p:par>
                        <p:par>
                          <p:cTn id="59" fill="hold">
                            <p:stCondLst>
                              <p:cond delay="500"/>
                            </p:stCondLst>
                            <p:childTnLst>
                              <p:par>
                                <p:cTn id="60" presetID="22" presetClass="entr" presetSubtype="8" fill="hold"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wipe(left)">
                                      <p:cBhvr>
                                        <p:cTn id="62" dur="500"/>
                                        <p:tgtEl>
                                          <p:spTgt spid="19"/>
                                        </p:tgtEl>
                                      </p:cBhvr>
                                    </p:animEffect>
                                  </p:childTnLst>
                                </p:cTn>
                              </p:par>
                            </p:childTnLst>
                          </p:cTn>
                        </p:par>
                        <p:par>
                          <p:cTn id="63" fill="hold">
                            <p:stCondLst>
                              <p:cond delay="1000"/>
                            </p:stCondLst>
                            <p:childTnLst>
                              <p:par>
                                <p:cTn id="64" presetID="22" presetClass="entr" presetSubtype="8" fill="hold" grpId="0" nodeType="after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wipe(left)">
                                      <p:cBhvr>
                                        <p:cTn id="6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1200" y="274638"/>
            <a:ext cx="8229600" cy="922114"/>
          </a:xfrm>
        </p:spPr>
        <p:txBody>
          <a:bodyPr>
            <a:noAutofit/>
          </a:bodyPr>
          <a:lstStyle/>
          <a:p>
            <a:r>
              <a:rPr lang="ja-JP" altLang="en-US" sz="2800" dirty="0"/>
              <a:t>申込みには期限をつけることができる。それなのに，承諾には条件をつけることができない。なぜか？</a:t>
            </a:r>
          </a:p>
        </p:txBody>
      </p:sp>
      <p:sp>
        <p:nvSpPr>
          <p:cNvPr id="3" name="日付プレースホルダー 2"/>
          <p:cNvSpPr>
            <a:spLocks noGrp="1"/>
          </p:cNvSpPr>
          <p:nvPr>
            <p:ph type="dt" sz="half" idx="10"/>
          </p:nvPr>
        </p:nvSpPr>
        <p:spPr/>
        <p:txBody>
          <a:bodyPr/>
          <a:lstStyle/>
          <a:p>
            <a:fld id="{DDCFE66A-9A16-4F48-9130-EE63F1E86A75}" type="datetime1">
              <a:rPr kumimoji="1" lang="ja-JP" altLang="en-US" smtClean="0"/>
              <a:t>2021/5/12</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pPr/>
              <a:t>9</a:t>
            </a:fld>
            <a:endParaRPr kumimoji="1" lang="ja-JP" altLang="en-US"/>
          </a:p>
        </p:txBody>
      </p:sp>
      <p:sp>
        <p:nvSpPr>
          <p:cNvPr id="6" name="フローチャート : 端子 5"/>
          <p:cNvSpPr/>
          <p:nvPr/>
        </p:nvSpPr>
        <p:spPr>
          <a:xfrm>
            <a:off x="2423592" y="1628800"/>
            <a:ext cx="1800200" cy="301752"/>
          </a:xfrm>
          <a:prstGeom prst="flowChartTerminator">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b="1" dirty="0"/>
              <a:t>START</a:t>
            </a:r>
            <a:endParaRPr lang="ja-JP" altLang="en-US" b="1" dirty="0"/>
          </a:p>
        </p:txBody>
      </p:sp>
      <p:sp>
        <p:nvSpPr>
          <p:cNvPr id="7" name="フローチャート : 判断 6"/>
          <p:cNvSpPr/>
          <p:nvPr/>
        </p:nvSpPr>
        <p:spPr>
          <a:xfrm>
            <a:off x="2423592" y="3356992"/>
            <a:ext cx="1800200" cy="468632"/>
          </a:xfrm>
          <a:prstGeom prst="flowChartDecision">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ja-JP" altLang="en-US" sz="1400" b="1" dirty="0"/>
              <a:t>承諾</a:t>
            </a:r>
          </a:p>
        </p:txBody>
      </p:sp>
      <p:sp>
        <p:nvSpPr>
          <p:cNvPr id="8" name="フローチャート : 判断 7"/>
          <p:cNvSpPr/>
          <p:nvPr/>
        </p:nvSpPr>
        <p:spPr>
          <a:xfrm>
            <a:off x="2423592" y="4365104"/>
            <a:ext cx="1800200" cy="468632"/>
          </a:xfrm>
          <a:prstGeom prst="flowChartDecisi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1400" b="1" dirty="0"/>
              <a:t>合致</a:t>
            </a:r>
          </a:p>
        </p:txBody>
      </p:sp>
      <p:sp>
        <p:nvSpPr>
          <p:cNvPr id="9" name="フローチャート : 書類 8"/>
          <p:cNvSpPr/>
          <p:nvPr/>
        </p:nvSpPr>
        <p:spPr>
          <a:xfrm>
            <a:off x="2423593" y="5445224"/>
            <a:ext cx="1800201" cy="504056"/>
          </a:xfrm>
          <a:prstGeom prst="flowChartDocumen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a:t>契約成立</a:t>
            </a:r>
          </a:p>
        </p:txBody>
      </p:sp>
      <p:sp>
        <p:nvSpPr>
          <p:cNvPr id="10" name="フローチャート : 判断 9"/>
          <p:cNvSpPr/>
          <p:nvPr/>
        </p:nvSpPr>
        <p:spPr>
          <a:xfrm>
            <a:off x="2423592" y="2420888"/>
            <a:ext cx="1800200" cy="468632"/>
          </a:xfrm>
          <a:prstGeom prst="flowChartDecis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b="1" dirty="0"/>
              <a:t>申込</a:t>
            </a:r>
          </a:p>
        </p:txBody>
      </p:sp>
      <p:cxnSp>
        <p:nvCxnSpPr>
          <p:cNvPr id="11" name="直線矢印コネクタ 10"/>
          <p:cNvCxnSpPr>
            <a:stCxn id="6" idx="2"/>
            <a:endCxn id="25" idx="0"/>
          </p:cNvCxnSpPr>
          <p:nvPr/>
        </p:nvCxnSpPr>
        <p:spPr>
          <a:xfrm>
            <a:off x="3323693" y="1930553"/>
            <a:ext cx="1" cy="1914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10" idx="2"/>
            <a:endCxn id="7" idx="0"/>
          </p:cNvCxnSpPr>
          <p:nvPr/>
        </p:nvCxnSpPr>
        <p:spPr>
          <a:xfrm>
            <a:off x="3323692" y="2889520"/>
            <a:ext cx="0" cy="4674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7" idx="2"/>
            <a:endCxn id="8" idx="0"/>
          </p:cNvCxnSpPr>
          <p:nvPr/>
        </p:nvCxnSpPr>
        <p:spPr>
          <a:xfrm>
            <a:off x="3323692" y="3825624"/>
            <a:ext cx="0" cy="5394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8" idx="2"/>
            <a:endCxn id="9" idx="0"/>
          </p:cNvCxnSpPr>
          <p:nvPr/>
        </p:nvCxnSpPr>
        <p:spPr>
          <a:xfrm>
            <a:off x="3323693" y="4833736"/>
            <a:ext cx="1" cy="611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3843191" y="4269158"/>
            <a:ext cx="1666301" cy="307777"/>
          </a:xfrm>
          <a:prstGeom prst="rect">
            <a:avLst/>
          </a:prstGeom>
          <a:noFill/>
        </p:spPr>
        <p:txBody>
          <a:bodyPr wrap="square" rtlCol="0">
            <a:spAutoFit/>
          </a:bodyPr>
          <a:lstStyle/>
          <a:p>
            <a:r>
              <a:rPr lang="ja-JP" altLang="en-US" sz="1400" b="1" dirty="0"/>
              <a:t>変更を加えた承諾</a:t>
            </a:r>
          </a:p>
        </p:txBody>
      </p:sp>
      <p:sp>
        <p:nvSpPr>
          <p:cNvPr id="24" name="テキスト ボックス 23"/>
          <p:cNvSpPr txBox="1"/>
          <p:nvPr/>
        </p:nvSpPr>
        <p:spPr>
          <a:xfrm>
            <a:off x="3368708" y="4941169"/>
            <a:ext cx="997690" cy="307777"/>
          </a:xfrm>
          <a:prstGeom prst="rect">
            <a:avLst/>
          </a:prstGeom>
          <a:noFill/>
        </p:spPr>
        <p:txBody>
          <a:bodyPr wrap="square" rtlCol="0">
            <a:spAutoFit/>
          </a:bodyPr>
          <a:lstStyle/>
          <a:p>
            <a:r>
              <a:rPr lang="ja-JP" altLang="en-US" sz="1400" b="1" dirty="0"/>
              <a:t>鏡像原則</a:t>
            </a:r>
          </a:p>
        </p:txBody>
      </p:sp>
      <p:sp>
        <p:nvSpPr>
          <p:cNvPr id="25" name="フローチャート : 結合子 24"/>
          <p:cNvSpPr/>
          <p:nvPr/>
        </p:nvSpPr>
        <p:spPr>
          <a:xfrm>
            <a:off x="3246688" y="2122051"/>
            <a:ext cx="154011" cy="14194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26" name="直線矢印コネクタ 25"/>
          <p:cNvCxnSpPr>
            <a:stCxn id="25" idx="4"/>
            <a:endCxn id="10" idx="0"/>
          </p:cNvCxnSpPr>
          <p:nvPr/>
        </p:nvCxnSpPr>
        <p:spPr>
          <a:xfrm flipH="1">
            <a:off x="3323693" y="2263994"/>
            <a:ext cx="1" cy="1568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カギ線コネクタ 26"/>
          <p:cNvCxnSpPr>
            <a:stCxn id="8" idx="3"/>
            <a:endCxn id="25" idx="6"/>
          </p:cNvCxnSpPr>
          <p:nvPr/>
        </p:nvCxnSpPr>
        <p:spPr>
          <a:xfrm flipH="1" flipV="1">
            <a:off x="3400698" y="2193022"/>
            <a:ext cx="823094" cy="2406398"/>
          </a:xfrm>
          <a:prstGeom prst="bentConnector3">
            <a:avLst>
              <a:gd name="adj1" fmla="val -289168"/>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4511824" y="2276872"/>
            <a:ext cx="2088232" cy="738664"/>
          </a:xfrm>
          <a:prstGeom prst="rect">
            <a:avLst/>
          </a:prstGeom>
          <a:noFill/>
        </p:spPr>
        <p:txBody>
          <a:bodyPr wrap="square" rtlCol="0">
            <a:spAutoFit/>
          </a:bodyPr>
          <a:lstStyle/>
          <a:p>
            <a:pPr algn="ctr"/>
            <a:r>
              <a:rPr lang="ja-JP" altLang="en-US" sz="1400" b="1" dirty="0"/>
              <a:t>反対申込＝</a:t>
            </a:r>
            <a:endParaRPr lang="en-US" altLang="ja-JP" sz="1400" b="1" dirty="0"/>
          </a:p>
          <a:p>
            <a:pPr algn="ctr"/>
            <a:r>
              <a:rPr lang="ja-JP" altLang="en-US" sz="1400" b="1" dirty="0"/>
              <a:t>申込の拒絶，かつ，</a:t>
            </a:r>
            <a:endParaRPr lang="en-US" altLang="ja-JP" sz="1400" b="1" dirty="0"/>
          </a:p>
          <a:p>
            <a:pPr algn="ctr"/>
            <a:r>
              <a:rPr lang="ja-JP" altLang="en-US" sz="1400" b="1" dirty="0"/>
              <a:t>新たな申込とみなされる</a:t>
            </a:r>
          </a:p>
        </p:txBody>
      </p:sp>
      <p:sp>
        <p:nvSpPr>
          <p:cNvPr id="30" name="テキスト ボックス 29"/>
          <p:cNvSpPr txBox="1"/>
          <p:nvPr/>
        </p:nvSpPr>
        <p:spPr>
          <a:xfrm>
            <a:off x="6960096" y="1783844"/>
            <a:ext cx="3024336" cy="4093428"/>
          </a:xfrm>
          <a:prstGeom prst="rect">
            <a:avLst/>
          </a:prstGeom>
          <a:noFill/>
        </p:spPr>
        <p:txBody>
          <a:bodyPr wrap="square" rtlCol="0">
            <a:spAutoFit/>
          </a:bodyPr>
          <a:lstStyle/>
          <a:p>
            <a:pPr>
              <a:buFont typeface="Arial" pitchFamily="34" charset="0"/>
              <a:buChar char="•"/>
            </a:pPr>
            <a:r>
              <a:rPr lang="ja-JP" altLang="en-US" sz="2000" b="1" dirty="0"/>
              <a:t>第</a:t>
            </a:r>
            <a:r>
              <a:rPr lang="en-US" altLang="ja-JP" sz="2000" b="1" dirty="0"/>
              <a:t>528</a:t>
            </a:r>
            <a:r>
              <a:rPr lang="ja-JP" altLang="en-US" sz="2000" b="1" dirty="0"/>
              <a:t>条</a:t>
            </a:r>
            <a:r>
              <a:rPr lang="ja-JP" altLang="en-US" sz="2000" dirty="0"/>
              <a:t>（申込みに</a:t>
            </a:r>
            <a:r>
              <a:rPr lang="ja-JP" altLang="en-US" sz="2000" b="1" dirty="0"/>
              <a:t>変更を加えた承諾</a:t>
            </a:r>
            <a:r>
              <a:rPr lang="ja-JP" altLang="en-US" sz="2000" dirty="0"/>
              <a:t>）</a:t>
            </a:r>
            <a:endParaRPr lang="en-US" altLang="ja-JP" sz="2000" dirty="0"/>
          </a:p>
          <a:p>
            <a:pPr marL="180975" indent="-90488">
              <a:buFont typeface="Arial" pitchFamily="34" charset="0"/>
              <a:buChar char="•"/>
            </a:pPr>
            <a:r>
              <a:rPr lang="ja-JP" altLang="en-US" sz="2000" dirty="0"/>
              <a:t>　承諾者が，申込みに条件を付し，その他変更を加えてこれを承諾したときは，その</a:t>
            </a:r>
            <a:r>
              <a:rPr lang="ja-JP" altLang="en-US" sz="2000" b="1" dirty="0"/>
              <a:t>申込みの拒絶</a:t>
            </a:r>
            <a:r>
              <a:rPr lang="ja-JP" altLang="en-US" sz="2000" dirty="0"/>
              <a:t>とともに</a:t>
            </a:r>
            <a:r>
              <a:rPr lang="ja-JP" altLang="en-US" sz="2000" b="1" dirty="0"/>
              <a:t>新たな申込み</a:t>
            </a:r>
            <a:r>
              <a:rPr lang="ja-JP" altLang="en-US" sz="2000" dirty="0"/>
              <a:t>をしたものとみなす。</a:t>
            </a:r>
            <a:endParaRPr lang="en-US" altLang="ja-JP" sz="2000" dirty="0"/>
          </a:p>
          <a:p>
            <a:pPr>
              <a:buFont typeface="Arial" pitchFamily="34" charset="0"/>
              <a:buChar char="•"/>
            </a:pPr>
            <a:r>
              <a:rPr lang="ja-JP" altLang="en-US" sz="2000" b="1" dirty="0"/>
              <a:t>第</a:t>
            </a:r>
            <a:r>
              <a:rPr lang="en-US" altLang="ja-JP" sz="2000" b="1" dirty="0"/>
              <a:t>523</a:t>
            </a:r>
            <a:r>
              <a:rPr lang="ja-JP" altLang="en-US" sz="2000" b="1" dirty="0"/>
              <a:t>条</a:t>
            </a:r>
            <a:r>
              <a:rPr lang="ja-JP" altLang="en-US" sz="2000" dirty="0"/>
              <a:t>（遅延した承諾の効力）</a:t>
            </a:r>
            <a:endParaRPr lang="en-US" altLang="ja-JP" sz="2000" dirty="0"/>
          </a:p>
          <a:p>
            <a:pPr marL="180975" lvl="1" indent="-90488">
              <a:buFont typeface="Arial" pitchFamily="34" charset="0"/>
              <a:buChar char="•"/>
            </a:pPr>
            <a:r>
              <a:rPr lang="ja-JP" altLang="en-US" sz="2000" dirty="0"/>
              <a:t>　申込者は，遅延した承諾を</a:t>
            </a:r>
            <a:r>
              <a:rPr lang="ja-JP" altLang="en-US" sz="2000" b="1" dirty="0"/>
              <a:t>新たな申込み</a:t>
            </a:r>
            <a:r>
              <a:rPr lang="ja-JP" altLang="en-US" sz="2000" dirty="0"/>
              <a:t>とみなすことができる。</a:t>
            </a:r>
          </a:p>
        </p:txBody>
      </p:sp>
    </p:spTree>
    <p:extLst>
      <p:ext uri="{BB962C8B-B14F-4D97-AF65-F5344CB8AC3E}">
        <p14:creationId xmlns:p14="http://schemas.microsoft.com/office/powerpoint/2010/main" val="3278461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up)">
                                      <p:cBhvr>
                                        <p:cTn id="11" dur="500"/>
                                        <p:tgtEl>
                                          <p:spTgt spid="11"/>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up)">
                                      <p:cBhvr>
                                        <p:cTn id="15" dur="500"/>
                                        <p:tgtEl>
                                          <p:spTgt spid="25"/>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up)">
                                      <p:cBhvr>
                                        <p:cTn id="27" dur="500"/>
                                        <p:tgtEl>
                                          <p:spTgt spid="12"/>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up)">
                                      <p:cBhvr>
                                        <p:cTn id="31" dur="500"/>
                                        <p:tgtEl>
                                          <p:spTgt spid="7"/>
                                        </p:tgtEl>
                                      </p:cBhvr>
                                    </p:animEffect>
                                  </p:childTnLst>
                                </p:cTn>
                              </p:par>
                            </p:childTnLst>
                          </p:cTn>
                        </p:par>
                        <p:par>
                          <p:cTn id="32" fill="hold">
                            <p:stCondLst>
                              <p:cond delay="3500"/>
                            </p:stCondLst>
                            <p:childTnLst>
                              <p:par>
                                <p:cTn id="33" presetID="22" presetClass="entr" presetSubtype="1" fill="hold"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up)">
                                      <p:cBhvr>
                                        <p:cTn id="35" dur="500"/>
                                        <p:tgtEl>
                                          <p:spTgt spid="13"/>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up)">
                                      <p:cBhvr>
                                        <p:cTn id="39" dur="500"/>
                                        <p:tgtEl>
                                          <p:spTgt spid="8"/>
                                        </p:tgtEl>
                                      </p:cBhvr>
                                    </p:animEffect>
                                  </p:childTnLst>
                                </p:cTn>
                              </p:par>
                            </p:childTnLst>
                          </p:cTn>
                        </p:par>
                        <p:par>
                          <p:cTn id="40" fill="hold">
                            <p:stCondLst>
                              <p:cond delay="4500"/>
                            </p:stCondLst>
                            <p:childTnLst>
                              <p:par>
                                <p:cTn id="41" presetID="22" presetClass="entr" presetSubtype="1"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up)">
                                      <p:cBhvr>
                                        <p:cTn id="43" dur="500"/>
                                        <p:tgtEl>
                                          <p:spTgt spid="14"/>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wipe(left)">
                                      <p:cBhvr>
                                        <p:cTn id="46" dur="500"/>
                                        <p:tgtEl>
                                          <p:spTgt spid="24"/>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wipe(left)">
                                      <p:cBhvr>
                                        <p:cTn id="51" dur="500"/>
                                        <p:tgtEl>
                                          <p:spTgt spid="22"/>
                                        </p:tgtEl>
                                      </p:cBhvr>
                                    </p:animEffect>
                                  </p:childTnLst>
                                </p:cTn>
                              </p:par>
                            </p:childTnLst>
                          </p:cTn>
                        </p:par>
                        <p:par>
                          <p:cTn id="52" fill="hold">
                            <p:stCondLst>
                              <p:cond delay="500"/>
                            </p:stCondLst>
                            <p:childTnLst>
                              <p:par>
                                <p:cTn id="53" presetID="22" presetClass="entr" presetSubtype="4"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wipe(down)">
                                      <p:cBhvr>
                                        <p:cTn id="55" dur="500"/>
                                        <p:tgtEl>
                                          <p:spTgt spid="27"/>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wipe(up)">
                                      <p:cBhvr>
                                        <p:cTn id="60" dur="500"/>
                                        <p:tgtEl>
                                          <p:spTgt spid="29"/>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wipe(up)">
                                      <p:cBhvr>
                                        <p:cTn id="65" dur="500"/>
                                        <p:tgtEl>
                                          <p:spTgt spid="9"/>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grpId="0" nodeType="clickEffect">
                                  <p:stCondLst>
                                    <p:cond delay="0"/>
                                  </p:stCondLst>
                                  <p:childTnLst>
                                    <p:set>
                                      <p:cBhvr>
                                        <p:cTn id="69" dur="1" fill="hold">
                                          <p:stCondLst>
                                            <p:cond delay="0"/>
                                          </p:stCondLst>
                                        </p:cTn>
                                        <p:tgtEl>
                                          <p:spTgt spid="30">
                                            <p:txEl>
                                              <p:pRg st="0" end="0"/>
                                            </p:txEl>
                                          </p:spTgt>
                                        </p:tgtEl>
                                        <p:attrNameLst>
                                          <p:attrName>style.visibility</p:attrName>
                                        </p:attrNameLst>
                                      </p:cBhvr>
                                      <p:to>
                                        <p:strVal val="visible"/>
                                      </p:to>
                                    </p:set>
                                    <p:animEffect transition="in" filter="wipe(up)">
                                      <p:cBhvr>
                                        <p:cTn id="70" dur="500"/>
                                        <p:tgtEl>
                                          <p:spTgt spid="30">
                                            <p:txEl>
                                              <p:pRg st="0" end="0"/>
                                            </p:txEl>
                                          </p:spTgt>
                                        </p:tgtEl>
                                      </p:cBhvr>
                                    </p:animEffect>
                                  </p:childTnLst>
                                </p:cTn>
                              </p:par>
                            </p:childTnLst>
                          </p:cTn>
                        </p:par>
                        <p:par>
                          <p:cTn id="71" fill="hold">
                            <p:stCondLst>
                              <p:cond delay="500"/>
                            </p:stCondLst>
                            <p:childTnLst>
                              <p:par>
                                <p:cTn id="72" presetID="22" presetClass="entr" presetSubtype="1" fill="hold" grpId="0" nodeType="afterEffect">
                                  <p:stCondLst>
                                    <p:cond delay="0"/>
                                  </p:stCondLst>
                                  <p:childTnLst>
                                    <p:set>
                                      <p:cBhvr>
                                        <p:cTn id="73" dur="1" fill="hold">
                                          <p:stCondLst>
                                            <p:cond delay="0"/>
                                          </p:stCondLst>
                                        </p:cTn>
                                        <p:tgtEl>
                                          <p:spTgt spid="30">
                                            <p:txEl>
                                              <p:pRg st="1" end="1"/>
                                            </p:txEl>
                                          </p:spTgt>
                                        </p:tgtEl>
                                        <p:attrNameLst>
                                          <p:attrName>style.visibility</p:attrName>
                                        </p:attrNameLst>
                                      </p:cBhvr>
                                      <p:to>
                                        <p:strVal val="visible"/>
                                      </p:to>
                                    </p:set>
                                    <p:animEffect transition="in" filter="wipe(up)">
                                      <p:cBhvr>
                                        <p:cTn id="74" dur="4500"/>
                                        <p:tgtEl>
                                          <p:spTgt spid="30">
                                            <p:txEl>
                                              <p:pRg st="1" end="1"/>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1" fill="hold" grpId="0" nodeType="clickEffect">
                                  <p:stCondLst>
                                    <p:cond delay="0"/>
                                  </p:stCondLst>
                                  <p:childTnLst>
                                    <p:set>
                                      <p:cBhvr>
                                        <p:cTn id="78" dur="1" fill="hold">
                                          <p:stCondLst>
                                            <p:cond delay="0"/>
                                          </p:stCondLst>
                                        </p:cTn>
                                        <p:tgtEl>
                                          <p:spTgt spid="30">
                                            <p:txEl>
                                              <p:pRg st="2" end="2"/>
                                            </p:txEl>
                                          </p:spTgt>
                                        </p:tgtEl>
                                        <p:attrNameLst>
                                          <p:attrName>style.visibility</p:attrName>
                                        </p:attrNameLst>
                                      </p:cBhvr>
                                      <p:to>
                                        <p:strVal val="visible"/>
                                      </p:to>
                                    </p:set>
                                    <p:animEffect transition="in" filter="wipe(up)">
                                      <p:cBhvr>
                                        <p:cTn id="79" dur="500"/>
                                        <p:tgtEl>
                                          <p:spTgt spid="30">
                                            <p:txEl>
                                              <p:pRg st="2" end="2"/>
                                            </p:txEl>
                                          </p:spTgt>
                                        </p:tgtEl>
                                      </p:cBhvr>
                                    </p:animEffect>
                                  </p:childTnLst>
                                </p:cTn>
                              </p:par>
                              <p:par>
                                <p:cTn id="80" presetID="22" presetClass="entr" presetSubtype="1" fill="hold" grpId="0" nodeType="withEffect">
                                  <p:stCondLst>
                                    <p:cond delay="0"/>
                                  </p:stCondLst>
                                  <p:childTnLst>
                                    <p:set>
                                      <p:cBhvr>
                                        <p:cTn id="81" dur="1" fill="hold">
                                          <p:stCondLst>
                                            <p:cond delay="0"/>
                                          </p:stCondLst>
                                        </p:cTn>
                                        <p:tgtEl>
                                          <p:spTgt spid="30">
                                            <p:txEl>
                                              <p:pRg st="3" end="3"/>
                                            </p:txEl>
                                          </p:spTgt>
                                        </p:tgtEl>
                                        <p:attrNameLst>
                                          <p:attrName>style.visibility</p:attrName>
                                        </p:attrNameLst>
                                      </p:cBhvr>
                                      <p:to>
                                        <p:strVal val="visible"/>
                                      </p:to>
                                    </p:set>
                                    <p:animEffect transition="in" filter="wipe(up)">
                                      <p:cBhvr>
                                        <p:cTn id="82" dur="2500"/>
                                        <p:tgtEl>
                                          <p:spTgt spid="3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22" grpId="0"/>
      <p:bldP spid="24" grpId="0"/>
      <p:bldP spid="25" grpId="0" animBg="1"/>
      <p:bldP spid="29" grpId="0"/>
      <p:bldP spid="30" grpId="0"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2">
      <a:majorFont>
        <a:latin typeface="ＭＳ Ｐゴシック"/>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11319</TotalTime>
  <Words>2915</Words>
  <Application>Microsoft Office PowerPoint</Application>
  <PresentationFormat>ワイド画面</PresentationFormat>
  <Paragraphs>305</Paragraphs>
  <Slides>22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22</vt:i4>
      </vt:variant>
    </vt:vector>
  </HeadingPairs>
  <TitlesOfParts>
    <vt:vector size="29" baseType="lpstr">
      <vt:lpstr>ＭＳ Ｐゴシック</vt:lpstr>
      <vt:lpstr>游ゴシック</vt:lpstr>
      <vt:lpstr>Arial</vt:lpstr>
      <vt:lpstr>Calibri</vt:lpstr>
      <vt:lpstr>Times New Roman</vt:lpstr>
      <vt:lpstr>Wingdings</vt:lpstr>
      <vt:lpstr>Office テーマ</vt:lpstr>
      <vt:lpstr>契約法総論 講義資料 （第5回）</vt:lpstr>
      <vt:lpstr>加賀山 茂のホームページ</vt:lpstr>
      <vt:lpstr>申込みと承諾の経営戦略 についての復習</vt:lpstr>
      <vt:lpstr>契約の成立・不成立の鍵を握る 契約締結権限の行方</vt:lpstr>
      <vt:lpstr>契約成立に関する戦略（1/4）白旗（消費者）</vt:lpstr>
      <vt:lpstr>契約成立に関する戦略（2/4）白旗（事業者）</vt:lpstr>
      <vt:lpstr>契約成立に関する戦略（3/4）誘引（事業者）</vt:lpstr>
      <vt:lpstr>契約成立に関する戦略（4/4）予約（消費者）</vt:lpstr>
      <vt:lpstr>申込みには期限をつけることができる。それなのに，承諾には条件をつけることができない。なぜか？</vt:lpstr>
      <vt:lpstr>契約からの平等な離脱戦略（1/2）</vt:lpstr>
      <vt:lpstr>契約からの平等な離脱戦略（2/2）</vt:lpstr>
      <vt:lpstr>同時履行と 異時履行</vt:lpstr>
      <vt:lpstr>同時履行の抗弁権の由来</vt:lpstr>
      <vt:lpstr>同時履行の抗弁権と牽連性</vt:lpstr>
      <vt:lpstr>民法における牽連性（1/2）</vt:lpstr>
      <vt:lpstr>民法における牽連性（2/2）</vt:lpstr>
      <vt:lpstr>同時履行の抗弁権と留置権の異同</vt:lpstr>
      <vt:lpstr>双務契約における異時履行（1/4） 役務提供が先，料金は後払い</vt:lpstr>
      <vt:lpstr>双務契約における異時履行（2/4） 役務提供が先，料金は後払い</vt:lpstr>
      <vt:lpstr>双務契約における異時履行（3/4） 役務提供が先，料金は後払い</vt:lpstr>
      <vt:lpstr>双務契約における異時履行（4/4） 役務提供が先，料金は後払い</vt:lpstr>
      <vt:lpstr>同時履行と異時履行との判断基準 UNIDROIT国際商事契約法原則</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KAGAYAMA Shigeru</dc:creator>
  <cp:lastModifiedBy>加賀山 茂</cp:lastModifiedBy>
  <cp:revision>547</cp:revision>
  <dcterms:created xsi:type="dcterms:W3CDTF">2016-03-07T09:34:58Z</dcterms:created>
  <dcterms:modified xsi:type="dcterms:W3CDTF">2021-05-12T00:18:26Z</dcterms:modified>
</cp:coreProperties>
</file>