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tif" ContentType="image/tiff"/>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79" r:id="rId3"/>
    <p:sldId id="289" r:id="rId4"/>
    <p:sldId id="323" r:id="rId5"/>
    <p:sldId id="331" r:id="rId6"/>
    <p:sldId id="332" r:id="rId7"/>
    <p:sldId id="333" r:id="rId8"/>
    <p:sldId id="334" r:id="rId9"/>
    <p:sldId id="328" r:id="rId10"/>
    <p:sldId id="329" r:id="rId11"/>
    <p:sldId id="330" r:id="rId12"/>
    <p:sldId id="324" r:id="rId13"/>
    <p:sldId id="326" r:id="rId14"/>
    <p:sldId id="327" r:id="rId15"/>
    <p:sldId id="325" r:id="rId16"/>
    <p:sldId id="321" r:id="rId17"/>
    <p:sldId id="322" r:id="rId18"/>
    <p:sldId id="302" r:id="rId19"/>
    <p:sldId id="304" r:id="rId20"/>
    <p:sldId id="312" r:id="rId21"/>
    <p:sldId id="305" r:id="rId22"/>
    <p:sldId id="306" r:id="rId23"/>
    <p:sldId id="260" r:id="rId24"/>
    <p:sldId id="281" r:id="rId25"/>
    <p:sldId id="288" r:id="rId26"/>
    <p:sldId id="303" r:id="rId27"/>
    <p:sldId id="268" r:id="rId28"/>
    <p:sldId id="320" r:id="rId29"/>
    <p:sldId id="319"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AEE07BA0-FD2F-4098-B514-E784F2195318}">
          <p14:sldIdLst>
            <p14:sldId id="256"/>
          </p14:sldIdLst>
        </p14:section>
        <p14:section name="目次" id="{990F1628-917F-4046-8C00-6EBF5AF9E77A}">
          <p14:sldIdLst>
            <p14:sldId id="279"/>
          </p14:sldIdLst>
        </p14:section>
        <p14:section name="自己紹介" id="{69356123-9CFC-44C0-AE08-3507FB9897CF}">
          <p14:sldIdLst>
            <p14:sldId id="289"/>
          </p14:sldIdLst>
        </p14:section>
        <p14:section name="問題提起と仮説" id="{221E64B9-1AB9-4882-8963-F00C2EA21B83}">
          <p14:sldIdLst>
            <p14:sldId id="323"/>
            <p14:sldId id="331"/>
            <p14:sldId id="332"/>
            <p14:sldId id="333"/>
            <p14:sldId id="334"/>
            <p14:sldId id="328"/>
            <p14:sldId id="329"/>
          </p14:sldIdLst>
        </p14:section>
        <p14:section name="予測に関する基本的な考え方" id="{155253EA-765A-4984-B92E-3F396806E46C}">
          <p14:sldIdLst>
            <p14:sldId id="330"/>
          </p14:sldIdLst>
        </p14:section>
        <p14:section name="アタリの未来予測" id="{79B9048B-B5A8-4924-99C1-713E6DDE1A1C}">
          <p14:sldIdLst>
            <p14:sldId id="324"/>
            <p14:sldId id="326"/>
            <p14:sldId id="327"/>
            <p14:sldId id="325"/>
          </p14:sldIdLst>
        </p14:section>
        <p14:section name="日出ロータリークラブの未来戦略" id="{258D87A8-B3F4-480E-9F33-5E158C4D7C32}">
          <p14:sldIdLst>
            <p14:sldId id="321"/>
            <p14:sldId id="322"/>
            <p14:sldId id="302"/>
          </p14:sldIdLst>
        </p14:section>
        <p14:section name="日本人の弱点とその克服" id="{123C28D0-AE7C-4422-8DD1-02A5753A1662}">
          <p14:sldIdLst>
            <p14:sldId id="304"/>
            <p14:sldId id="312"/>
            <p14:sldId id="305"/>
            <p14:sldId id="306"/>
          </p14:sldIdLst>
        </p14:section>
        <p14:section name="大学教育の問題点とその克服方法" id="{E5DC631C-C0FF-4474-A838-730D8C61AD32}">
          <p14:sldIdLst>
            <p14:sldId id="260"/>
            <p14:sldId id="281"/>
            <p14:sldId id="288"/>
          </p14:sldIdLst>
        </p14:section>
        <p14:section name="結論" id="{1BCA82C5-3F17-4125-B0F0-600FFAC50064}">
          <p14:sldIdLst>
            <p14:sldId id="303"/>
            <p14:sldId id="268"/>
            <p14:sldId id="320"/>
          </p14:sldIdLst>
        </p14:section>
        <p14:section name="参考文献" id="{A627EE70-9BB9-4CF1-AA37-5EF273F6BA83}">
          <p14:sldIdLst>
            <p14:sldId id="319"/>
          </p14:sldIdLst>
        </p14:section>
      </p14:sectionLst>
    </p:ex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8E4"/>
    <a:srgbClr val="DCF0C6"/>
    <a:srgbClr val="D323D3"/>
    <a:srgbClr val="F9D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89000" autoAdjust="0"/>
  </p:normalViewPr>
  <p:slideViewPr>
    <p:cSldViewPr snapToGrid="0" showGuides="1">
      <p:cViewPr varScale="1">
        <p:scale>
          <a:sx n="50" d="100"/>
          <a:sy n="50" d="100"/>
        </p:scale>
        <p:origin x="624" y="28"/>
      </p:cViewPr>
      <p:guideLst>
        <p:guide orient="horz" pos="2115"/>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22.xml"/><Relationship Id="rId13" Type="http://schemas.openxmlformats.org/officeDocument/2006/relationships/slide" Target="slides/slide27.xml"/><Relationship Id="rId3" Type="http://schemas.openxmlformats.org/officeDocument/2006/relationships/slide" Target="slides/slide3.xml"/><Relationship Id="rId7" Type="http://schemas.openxmlformats.org/officeDocument/2006/relationships/slide" Target="slides/slide21.xml"/><Relationship Id="rId12" Type="http://schemas.openxmlformats.org/officeDocument/2006/relationships/slide" Target="slides/slide26.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20.xml"/><Relationship Id="rId11" Type="http://schemas.openxmlformats.org/officeDocument/2006/relationships/slide" Target="slides/slide25.xml"/><Relationship Id="rId5" Type="http://schemas.openxmlformats.org/officeDocument/2006/relationships/slide" Target="slides/slide19.xml"/><Relationship Id="rId10" Type="http://schemas.openxmlformats.org/officeDocument/2006/relationships/slide" Target="slides/slide24.xml"/><Relationship Id="rId4" Type="http://schemas.openxmlformats.org/officeDocument/2006/relationships/slide" Target="slides/slide18.xml"/><Relationship Id="rId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加賀山 茂" userId="8c55a2096077e13e" providerId="LiveId" clId="{AA9E1F8C-B4A9-4592-9254-3BE0E5E3FFD8}"/>
    <pc:docChg chg="custSel modSld">
      <pc:chgData name="加賀山 茂" userId="8c55a2096077e13e" providerId="LiveId" clId="{AA9E1F8C-B4A9-4592-9254-3BE0E5E3FFD8}" dt="2019-09-09T01:49:40.287" v="76"/>
      <pc:docMkLst>
        <pc:docMk/>
      </pc:docMkLst>
      <pc:sldChg chg="modSp">
        <pc:chgData name="加賀山 茂" userId="8c55a2096077e13e" providerId="LiveId" clId="{AA9E1F8C-B4A9-4592-9254-3BE0E5E3FFD8}" dt="2019-09-09T01:49:40.287" v="76"/>
        <pc:sldMkLst>
          <pc:docMk/>
          <pc:sldMk cId="3527824785" sldId="329"/>
        </pc:sldMkLst>
        <pc:spChg chg="mod">
          <ac:chgData name="加賀山 茂" userId="8c55a2096077e13e" providerId="LiveId" clId="{AA9E1F8C-B4A9-4592-9254-3BE0E5E3FFD8}" dt="2019-09-09T01:49:40.287" v="76"/>
          <ac:spMkLst>
            <pc:docMk/>
            <pc:sldMk cId="3527824785" sldId="329"/>
            <ac:spMk id="3" creationId="{CC6D5305-76F5-453C-AC7E-BF5C857CEED4}"/>
          </ac:spMkLst>
        </pc:spChg>
      </pc:sldChg>
      <pc:sldChg chg="modSp">
        <pc:chgData name="加賀山 茂" userId="8c55a2096077e13e" providerId="LiveId" clId="{AA9E1F8C-B4A9-4592-9254-3BE0E5E3FFD8}" dt="2019-09-09T01:12:56.275" v="53"/>
        <pc:sldMkLst>
          <pc:docMk/>
          <pc:sldMk cId="3956462628" sldId="330"/>
        </pc:sldMkLst>
        <pc:spChg chg="mod">
          <ac:chgData name="加賀山 茂" userId="8c55a2096077e13e" providerId="LiveId" clId="{AA9E1F8C-B4A9-4592-9254-3BE0E5E3FFD8}" dt="2019-09-09T01:12:56.275" v="53"/>
          <ac:spMkLst>
            <pc:docMk/>
            <pc:sldMk cId="3956462628" sldId="330"/>
            <ac:spMk id="3" creationId="{6A0E138D-CE81-4BA1-9B64-A97DE87667F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FB6BC-1B67-4E94-B95B-0980E380B501}" type="doc">
      <dgm:prSet loTypeId="urn:microsoft.com/office/officeart/2005/8/layout/pyramid1" loCatId="pyramid" qsTypeId="urn:microsoft.com/office/officeart/2005/8/quickstyle/simple3" qsCatId="simple" csTypeId="urn:microsoft.com/office/officeart/2005/8/colors/colorful5" csCatId="colorful" phldr="1"/>
      <dgm:spPr/>
    </dgm:pt>
    <dgm:pt modelId="{9DA72C6C-FB94-4D59-B5CD-AA190755E40E}">
      <dgm:prSet phldrT="[テキスト]" custT="1"/>
      <dgm:spPr/>
      <dgm:t>
        <a:bodyPr/>
        <a:lstStyle/>
        <a:p>
          <a:br>
            <a:rPr kumimoji="1" lang="en-US" altLang="ja-JP" sz="2000" dirty="0"/>
          </a:br>
          <a:r>
            <a:rPr kumimoji="1" lang="ja-JP" altLang="en-US" sz="2000" dirty="0"/>
            <a:t>自己実現</a:t>
          </a:r>
          <a:br>
            <a:rPr kumimoji="1" lang="en-US" altLang="ja-JP" sz="2000" dirty="0"/>
          </a:br>
          <a:r>
            <a:rPr kumimoji="1" lang="ja-JP" altLang="en-US" sz="2000" dirty="0"/>
            <a:t>の欲求</a:t>
          </a:r>
        </a:p>
      </dgm:t>
    </dgm:pt>
    <dgm:pt modelId="{FC0E7BEE-9D0B-46D6-9887-23819D20DB47}" type="parTrans" cxnId="{A930BAF0-78A8-4DA8-B2F2-B5CCA46044F6}">
      <dgm:prSet/>
      <dgm:spPr/>
      <dgm:t>
        <a:bodyPr/>
        <a:lstStyle/>
        <a:p>
          <a:endParaRPr kumimoji="1" lang="ja-JP" altLang="en-US" sz="2000"/>
        </a:p>
      </dgm:t>
    </dgm:pt>
    <dgm:pt modelId="{C3F44E2E-8C95-4674-A1D0-E82072370B6B}" type="sibTrans" cxnId="{A930BAF0-78A8-4DA8-B2F2-B5CCA46044F6}">
      <dgm:prSet/>
      <dgm:spPr/>
      <dgm:t>
        <a:bodyPr/>
        <a:lstStyle/>
        <a:p>
          <a:endParaRPr kumimoji="1" lang="ja-JP" altLang="en-US" sz="2000"/>
        </a:p>
      </dgm:t>
    </dgm:pt>
    <dgm:pt modelId="{CF145341-224B-47F7-94CE-3F3E6AD37A05}">
      <dgm:prSet phldrT="[テキスト]" custT="1"/>
      <dgm:spPr/>
      <dgm:t>
        <a:bodyPr/>
        <a:lstStyle/>
        <a:p>
          <a:r>
            <a:rPr kumimoji="1" lang="ja-JP" altLang="en-US" sz="2000" dirty="0"/>
            <a:t>承認・尊厳欲求</a:t>
          </a:r>
        </a:p>
      </dgm:t>
    </dgm:pt>
    <dgm:pt modelId="{2ECEBD20-4283-46E5-B295-B778D5688381}" type="parTrans" cxnId="{FB9B89DE-DD47-4969-9FC4-9D99311E6A33}">
      <dgm:prSet/>
      <dgm:spPr/>
      <dgm:t>
        <a:bodyPr/>
        <a:lstStyle/>
        <a:p>
          <a:endParaRPr kumimoji="1" lang="ja-JP" altLang="en-US" sz="2000"/>
        </a:p>
      </dgm:t>
    </dgm:pt>
    <dgm:pt modelId="{AB3F556D-E30D-4B79-8E0F-631A4471D0AE}" type="sibTrans" cxnId="{FB9B89DE-DD47-4969-9FC4-9D99311E6A33}">
      <dgm:prSet/>
      <dgm:spPr/>
      <dgm:t>
        <a:bodyPr/>
        <a:lstStyle/>
        <a:p>
          <a:endParaRPr kumimoji="1" lang="ja-JP" altLang="en-US" sz="2000"/>
        </a:p>
      </dgm:t>
    </dgm:pt>
    <dgm:pt modelId="{CA54DCCB-7CB5-4F4C-BD3D-12F130714FB0}">
      <dgm:prSet phldrT="[テキスト]" custT="1"/>
      <dgm:spPr/>
      <dgm:t>
        <a:bodyPr/>
        <a:lstStyle/>
        <a:p>
          <a:r>
            <a:rPr kumimoji="1" lang="ja-JP" altLang="en-US" sz="2000" dirty="0"/>
            <a:t>社会的欲求</a:t>
          </a:r>
          <a:br>
            <a:rPr kumimoji="1" lang="en-US" altLang="ja-JP" sz="2000" dirty="0"/>
          </a:br>
          <a:r>
            <a:rPr kumimoji="1" lang="ja-JP" altLang="en-US" sz="2000" dirty="0"/>
            <a:t>（帰属と愛の欲求）</a:t>
          </a:r>
        </a:p>
      </dgm:t>
    </dgm:pt>
    <dgm:pt modelId="{DD975A48-CA95-4A7B-889B-0DE9863CE31A}" type="parTrans" cxnId="{79BFA543-9277-44CE-A046-49F9B4B1C391}">
      <dgm:prSet/>
      <dgm:spPr/>
      <dgm:t>
        <a:bodyPr/>
        <a:lstStyle/>
        <a:p>
          <a:endParaRPr kumimoji="1" lang="ja-JP" altLang="en-US" sz="2000"/>
        </a:p>
      </dgm:t>
    </dgm:pt>
    <dgm:pt modelId="{D1855B22-8A34-4B38-9654-CF32C9728D10}" type="sibTrans" cxnId="{79BFA543-9277-44CE-A046-49F9B4B1C391}">
      <dgm:prSet/>
      <dgm:spPr/>
      <dgm:t>
        <a:bodyPr/>
        <a:lstStyle/>
        <a:p>
          <a:endParaRPr kumimoji="1" lang="ja-JP" altLang="en-US" sz="2000"/>
        </a:p>
      </dgm:t>
    </dgm:pt>
    <dgm:pt modelId="{71322378-EE9B-442B-9F26-1CCBCD0BBED0}">
      <dgm:prSet phldrT="[テキスト]" custT="1"/>
      <dgm:spPr/>
      <dgm:t>
        <a:bodyPr/>
        <a:lstStyle/>
        <a:p>
          <a:r>
            <a:rPr kumimoji="1" lang="ja-JP" altLang="en-US" sz="2000" dirty="0"/>
            <a:t>安全欲求</a:t>
          </a:r>
          <a:br>
            <a:rPr kumimoji="1" lang="en-US" altLang="ja-JP" sz="2000" dirty="0"/>
          </a:br>
          <a:r>
            <a:rPr kumimoji="1" lang="ja-JP" altLang="en-US" sz="2000" dirty="0"/>
            <a:t>（健康で文化的な生活の維持）</a:t>
          </a:r>
        </a:p>
      </dgm:t>
    </dgm:pt>
    <dgm:pt modelId="{18C1664D-DBEC-4CC3-9050-9457F5A90EA6}" type="parTrans" cxnId="{F3457237-F0AD-4570-B472-12A6E660C99E}">
      <dgm:prSet/>
      <dgm:spPr/>
      <dgm:t>
        <a:bodyPr/>
        <a:lstStyle/>
        <a:p>
          <a:endParaRPr kumimoji="1" lang="ja-JP" altLang="en-US" sz="2000"/>
        </a:p>
      </dgm:t>
    </dgm:pt>
    <dgm:pt modelId="{FDC7B55D-CCF1-45AD-9BDB-EC08284FF3CF}" type="sibTrans" cxnId="{F3457237-F0AD-4570-B472-12A6E660C99E}">
      <dgm:prSet/>
      <dgm:spPr/>
      <dgm:t>
        <a:bodyPr/>
        <a:lstStyle/>
        <a:p>
          <a:endParaRPr kumimoji="1" lang="ja-JP" altLang="en-US" sz="2000"/>
        </a:p>
      </dgm:t>
    </dgm:pt>
    <dgm:pt modelId="{60BB47E8-646B-45D3-ACD6-BF49AC53EE59}">
      <dgm:prSet phldrT="[テキスト]" custT="1"/>
      <dgm:spPr/>
      <dgm:t>
        <a:bodyPr/>
        <a:lstStyle/>
        <a:p>
          <a:r>
            <a:rPr kumimoji="1" lang="ja-JP" altLang="en-US" sz="2000" dirty="0"/>
            <a:t>生理的欲求（生物的な動的平衡）</a:t>
          </a:r>
        </a:p>
      </dgm:t>
    </dgm:pt>
    <dgm:pt modelId="{19914B53-4206-4623-8449-E822FF37546C}" type="parTrans" cxnId="{17ED474E-304B-406D-AA73-AB6AF5C3051B}">
      <dgm:prSet/>
      <dgm:spPr/>
      <dgm:t>
        <a:bodyPr/>
        <a:lstStyle/>
        <a:p>
          <a:endParaRPr kumimoji="1" lang="ja-JP" altLang="en-US" sz="2000"/>
        </a:p>
      </dgm:t>
    </dgm:pt>
    <dgm:pt modelId="{9811E91A-FBC0-4EAD-BFF9-949AAD404E6A}" type="sibTrans" cxnId="{17ED474E-304B-406D-AA73-AB6AF5C3051B}">
      <dgm:prSet/>
      <dgm:spPr/>
      <dgm:t>
        <a:bodyPr/>
        <a:lstStyle/>
        <a:p>
          <a:endParaRPr kumimoji="1" lang="ja-JP" altLang="en-US" sz="2000"/>
        </a:p>
      </dgm:t>
    </dgm:pt>
    <dgm:pt modelId="{0D5BA6B0-F42E-4537-A14F-ECF4F85F6BAD}" type="pres">
      <dgm:prSet presAssocID="{C93FB6BC-1B67-4E94-B95B-0980E380B501}" presName="Name0" presStyleCnt="0">
        <dgm:presLayoutVars>
          <dgm:dir/>
          <dgm:animLvl val="lvl"/>
          <dgm:resizeHandles val="exact"/>
        </dgm:presLayoutVars>
      </dgm:prSet>
      <dgm:spPr/>
    </dgm:pt>
    <dgm:pt modelId="{8953AAE2-0A54-4763-8B82-D282240120BD}" type="pres">
      <dgm:prSet presAssocID="{9DA72C6C-FB94-4D59-B5CD-AA190755E40E}" presName="Name8" presStyleCnt="0"/>
      <dgm:spPr/>
    </dgm:pt>
    <dgm:pt modelId="{2AF9408F-3FA7-4363-85C7-B6C4B4FE9386}" type="pres">
      <dgm:prSet presAssocID="{9DA72C6C-FB94-4D59-B5CD-AA190755E40E}" presName="level" presStyleLbl="node1" presStyleIdx="0" presStyleCnt="5">
        <dgm:presLayoutVars>
          <dgm:chMax val="1"/>
          <dgm:bulletEnabled val="1"/>
        </dgm:presLayoutVars>
      </dgm:prSet>
      <dgm:spPr/>
    </dgm:pt>
    <dgm:pt modelId="{7B4464BA-9DB3-49FE-A15E-43AB4339F75D}" type="pres">
      <dgm:prSet presAssocID="{9DA72C6C-FB94-4D59-B5CD-AA190755E40E}" presName="levelTx" presStyleLbl="revTx" presStyleIdx="0" presStyleCnt="0">
        <dgm:presLayoutVars>
          <dgm:chMax val="1"/>
          <dgm:bulletEnabled val="1"/>
        </dgm:presLayoutVars>
      </dgm:prSet>
      <dgm:spPr/>
    </dgm:pt>
    <dgm:pt modelId="{CDCB7EB5-2DA1-4AA5-ABFE-FEA98CE1568C}" type="pres">
      <dgm:prSet presAssocID="{CF145341-224B-47F7-94CE-3F3E6AD37A05}" presName="Name8" presStyleCnt="0"/>
      <dgm:spPr/>
    </dgm:pt>
    <dgm:pt modelId="{1E55308E-5570-4563-814E-ABACE92F4A60}" type="pres">
      <dgm:prSet presAssocID="{CF145341-224B-47F7-94CE-3F3E6AD37A05}" presName="level" presStyleLbl="node1" presStyleIdx="1" presStyleCnt="5">
        <dgm:presLayoutVars>
          <dgm:chMax val="1"/>
          <dgm:bulletEnabled val="1"/>
        </dgm:presLayoutVars>
      </dgm:prSet>
      <dgm:spPr/>
    </dgm:pt>
    <dgm:pt modelId="{87C6C9DE-9849-4C4E-913B-2B9113BD54D6}" type="pres">
      <dgm:prSet presAssocID="{CF145341-224B-47F7-94CE-3F3E6AD37A05}" presName="levelTx" presStyleLbl="revTx" presStyleIdx="0" presStyleCnt="0">
        <dgm:presLayoutVars>
          <dgm:chMax val="1"/>
          <dgm:bulletEnabled val="1"/>
        </dgm:presLayoutVars>
      </dgm:prSet>
      <dgm:spPr/>
    </dgm:pt>
    <dgm:pt modelId="{510EAF6C-99E0-4DD7-A832-70E8F661AF24}" type="pres">
      <dgm:prSet presAssocID="{CA54DCCB-7CB5-4F4C-BD3D-12F130714FB0}" presName="Name8" presStyleCnt="0"/>
      <dgm:spPr/>
    </dgm:pt>
    <dgm:pt modelId="{57AA368C-E308-4751-BDDB-C4743D6AFE7B}" type="pres">
      <dgm:prSet presAssocID="{CA54DCCB-7CB5-4F4C-BD3D-12F130714FB0}" presName="level" presStyleLbl="node1" presStyleIdx="2" presStyleCnt="5">
        <dgm:presLayoutVars>
          <dgm:chMax val="1"/>
          <dgm:bulletEnabled val="1"/>
        </dgm:presLayoutVars>
      </dgm:prSet>
      <dgm:spPr/>
    </dgm:pt>
    <dgm:pt modelId="{37C35522-B2AC-4D1A-BD4D-14A13E3B4B25}" type="pres">
      <dgm:prSet presAssocID="{CA54DCCB-7CB5-4F4C-BD3D-12F130714FB0}" presName="levelTx" presStyleLbl="revTx" presStyleIdx="0" presStyleCnt="0">
        <dgm:presLayoutVars>
          <dgm:chMax val="1"/>
          <dgm:bulletEnabled val="1"/>
        </dgm:presLayoutVars>
      </dgm:prSet>
      <dgm:spPr/>
    </dgm:pt>
    <dgm:pt modelId="{53D0CA02-A564-4524-A4F2-78235E72D09C}" type="pres">
      <dgm:prSet presAssocID="{71322378-EE9B-442B-9F26-1CCBCD0BBED0}" presName="Name8" presStyleCnt="0"/>
      <dgm:spPr/>
    </dgm:pt>
    <dgm:pt modelId="{FC5E55E5-CF3D-4BEC-BE2B-A9D00B1E28B0}" type="pres">
      <dgm:prSet presAssocID="{71322378-EE9B-442B-9F26-1CCBCD0BBED0}" presName="level" presStyleLbl="node1" presStyleIdx="3" presStyleCnt="5">
        <dgm:presLayoutVars>
          <dgm:chMax val="1"/>
          <dgm:bulletEnabled val="1"/>
        </dgm:presLayoutVars>
      </dgm:prSet>
      <dgm:spPr/>
    </dgm:pt>
    <dgm:pt modelId="{5C3190C4-7732-452D-A381-6C25D01F3F89}" type="pres">
      <dgm:prSet presAssocID="{71322378-EE9B-442B-9F26-1CCBCD0BBED0}" presName="levelTx" presStyleLbl="revTx" presStyleIdx="0" presStyleCnt="0">
        <dgm:presLayoutVars>
          <dgm:chMax val="1"/>
          <dgm:bulletEnabled val="1"/>
        </dgm:presLayoutVars>
      </dgm:prSet>
      <dgm:spPr/>
    </dgm:pt>
    <dgm:pt modelId="{E13E9D9B-2A9F-4D62-B12D-A669822B9C23}" type="pres">
      <dgm:prSet presAssocID="{60BB47E8-646B-45D3-ACD6-BF49AC53EE59}" presName="Name8" presStyleCnt="0"/>
      <dgm:spPr/>
    </dgm:pt>
    <dgm:pt modelId="{47F52DEE-2E22-47D9-8022-367684AA4E7F}" type="pres">
      <dgm:prSet presAssocID="{60BB47E8-646B-45D3-ACD6-BF49AC53EE59}" presName="level" presStyleLbl="node1" presStyleIdx="4" presStyleCnt="5">
        <dgm:presLayoutVars>
          <dgm:chMax val="1"/>
          <dgm:bulletEnabled val="1"/>
        </dgm:presLayoutVars>
      </dgm:prSet>
      <dgm:spPr/>
    </dgm:pt>
    <dgm:pt modelId="{B014D7E6-2944-4E19-99D8-DFB2BAE84795}" type="pres">
      <dgm:prSet presAssocID="{60BB47E8-646B-45D3-ACD6-BF49AC53EE59}" presName="levelTx" presStyleLbl="revTx" presStyleIdx="0" presStyleCnt="0">
        <dgm:presLayoutVars>
          <dgm:chMax val="1"/>
          <dgm:bulletEnabled val="1"/>
        </dgm:presLayoutVars>
      </dgm:prSet>
      <dgm:spPr/>
    </dgm:pt>
  </dgm:ptLst>
  <dgm:cxnLst>
    <dgm:cxn modelId="{F3457237-F0AD-4570-B472-12A6E660C99E}" srcId="{C93FB6BC-1B67-4E94-B95B-0980E380B501}" destId="{71322378-EE9B-442B-9F26-1CCBCD0BBED0}" srcOrd="3" destOrd="0" parTransId="{18C1664D-DBEC-4CC3-9050-9457F5A90EA6}" sibTransId="{FDC7B55D-CCF1-45AD-9BDB-EC08284FF3CF}"/>
    <dgm:cxn modelId="{79BFA543-9277-44CE-A046-49F9B4B1C391}" srcId="{C93FB6BC-1B67-4E94-B95B-0980E380B501}" destId="{CA54DCCB-7CB5-4F4C-BD3D-12F130714FB0}" srcOrd="2" destOrd="0" parTransId="{DD975A48-CA95-4A7B-889B-0DE9863CE31A}" sibTransId="{D1855B22-8A34-4B38-9654-CF32C9728D10}"/>
    <dgm:cxn modelId="{85C8744D-1289-4D05-AF97-E6BB1DA36D91}" type="presOf" srcId="{C93FB6BC-1B67-4E94-B95B-0980E380B501}" destId="{0D5BA6B0-F42E-4537-A14F-ECF4F85F6BAD}" srcOrd="0" destOrd="0" presId="urn:microsoft.com/office/officeart/2005/8/layout/pyramid1"/>
    <dgm:cxn modelId="{ABE75B6E-0714-4ADC-B570-31A5CA70E459}" type="presOf" srcId="{CF145341-224B-47F7-94CE-3F3E6AD37A05}" destId="{87C6C9DE-9849-4C4E-913B-2B9113BD54D6}" srcOrd="1" destOrd="0" presId="urn:microsoft.com/office/officeart/2005/8/layout/pyramid1"/>
    <dgm:cxn modelId="{17ED474E-304B-406D-AA73-AB6AF5C3051B}" srcId="{C93FB6BC-1B67-4E94-B95B-0980E380B501}" destId="{60BB47E8-646B-45D3-ACD6-BF49AC53EE59}" srcOrd="4" destOrd="0" parTransId="{19914B53-4206-4623-8449-E822FF37546C}" sibTransId="{9811E91A-FBC0-4EAD-BFF9-949AAD404E6A}"/>
    <dgm:cxn modelId="{607AF34F-559C-4066-A37D-7B4166532CA9}" type="presOf" srcId="{60BB47E8-646B-45D3-ACD6-BF49AC53EE59}" destId="{47F52DEE-2E22-47D9-8022-367684AA4E7F}" srcOrd="0" destOrd="0" presId="urn:microsoft.com/office/officeart/2005/8/layout/pyramid1"/>
    <dgm:cxn modelId="{829FE970-45B8-4D1F-B559-7EF6D95792B5}" type="presOf" srcId="{9DA72C6C-FB94-4D59-B5CD-AA190755E40E}" destId="{2AF9408F-3FA7-4363-85C7-B6C4B4FE9386}" srcOrd="0" destOrd="0" presId="urn:microsoft.com/office/officeart/2005/8/layout/pyramid1"/>
    <dgm:cxn modelId="{DC588874-CB37-42DA-A4EF-F3128D86CD8B}" type="presOf" srcId="{CF145341-224B-47F7-94CE-3F3E6AD37A05}" destId="{1E55308E-5570-4563-814E-ABACE92F4A60}" srcOrd="0" destOrd="0" presId="urn:microsoft.com/office/officeart/2005/8/layout/pyramid1"/>
    <dgm:cxn modelId="{82CBBBA8-F54F-4250-94B6-41EB27475BCF}" type="presOf" srcId="{9DA72C6C-FB94-4D59-B5CD-AA190755E40E}" destId="{7B4464BA-9DB3-49FE-A15E-43AB4339F75D}" srcOrd="1" destOrd="0" presId="urn:microsoft.com/office/officeart/2005/8/layout/pyramid1"/>
    <dgm:cxn modelId="{EAF07FD4-CDAB-48CD-B251-077FB26F4A52}" type="presOf" srcId="{60BB47E8-646B-45D3-ACD6-BF49AC53EE59}" destId="{B014D7E6-2944-4E19-99D8-DFB2BAE84795}" srcOrd="1" destOrd="0" presId="urn:microsoft.com/office/officeart/2005/8/layout/pyramid1"/>
    <dgm:cxn modelId="{FB9B89DE-DD47-4969-9FC4-9D99311E6A33}" srcId="{C93FB6BC-1B67-4E94-B95B-0980E380B501}" destId="{CF145341-224B-47F7-94CE-3F3E6AD37A05}" srcOrd="1" destOrd="0" parTransId="{2ECEBD20-4283-46E5-B295-B778D5688381}" sibTransId="{AB3F556D-E30D-4B79-8E0F-631A4471D0AE}"/>
    <dgm:cxn modelId="{96934AE5-EBEA-46A3-A7F2-6E13D0906B16}" type="presOf" srcId="{CA54DCCB-7CB5-4F4C-BD3D-12F130714FB0}" destId="{37C35522-B2AC-4D1A-BD4D-14A13E3B4B25}" srcOrd="1" destOrd="0" presId="urn:microsoft.com/office/officeart/2005/8/layout/pyramid1"/>
    <dgm:cxn modelId="{666FC4E7-DE32-4509-956C-F31A57D45628}" type="presOf" srcId="{71322378-EE9B-442B-9F26-1CCBCD0BBED0}" destId="{5C3190C4-7732-452D-A381-6C25D01F3F89}" srcOrd="1" destOrd="0" presId="urn:microsoft.com/office/officeart/2005/8/layout/pyramid1"/>
    <dgm:cxn modelId="{F6853AEC-E3BD-41B2-BC9D-7A23F712F5FF}" type="presOf" srcId="{71322378-EE9B-442B-9F26-1CCBCD0BBED0}" destId="{FC5E55E5-CF3D-4BEC-BE2B-A9D00B1E28B0}" srcOrd="0" destOrd="0" presId="urn:microsoft.com/office/officeart/2005/8/layout/pyramid1"/>
    <dgm:cxn modelId="{4ABBC3EE-FE3E-4804-A22F-B7C255B7FF56}" type="presOf" srcId="{CA54DCCB-7CB5-4F4C-BD3D-12F130714FB0}" destId="{57AA368C-E308-4751-BDDB-C4743D6AFE7B}" srcOrd="0" destOrd="0" presId="urn:microsoft.com/office/officeart/2005/8/layout/pyramid1"/>
    <dgm:cxn modelId="{A930BAF0-78A8-4DA8-B2F2-B5CCA46044F6}" srcId="{C93FB6BC-1B67-4E94-B95B-0980E380B501}" destId="{9DA72C6C-FB94-4D59-B5CD-AA190755E40E}" srcOrd="0" destOrd="0" parTransId="{FC0E7BEE-9D0B-46D6-9887-23819D20DB47}" sibTransId="{C3F44E2E-8C95-4674-A1D0-E82072370B6B}"/>
    <dgm:cxn modelId="{6C5FB654-171E-4747-B34F-B7356E828A98}" type="presParOf" srcId="{0D5BA6B0-F42E-4537-A14F-ECF4F85F6BAD}" destId="{8953AAE2-0A54-4763-8B82-D282240120BD}" srcOrd="0" destOrd="0" presId="urn:microsoft.com/office/officeart/2005/8/layout/pyramid1"/>
    <dgm:cxn modelId="{8AB39ACB-8DC3-4643-9265-5BDDA3926850}" type="presParOf" srcId="{8953AAE2-0A54-4763-8B82-D282240120BD}" destId="{2AF9408F-3FA7-4363-85C7-B6C4B4FE9386}" srcOrd="0" destOrd="0" presId="urn:microsoft.com/office/officeart/2005/8/layout/pyramid1"/>
    <dgm:cxn modelId="{B22844D3-0E24-4F36-BA0E-2D5F4BE7E9C9}" type="presParOf" srcId="{8953AAE2-0A54-4763-8B82-D282240120BD}" destId="{7B4464BA-9DB3-49FE-A15E-43AB4339F75D}" srcOrd="1" destOrd="0" presId="urn:microsoft.com/office/officeart/2005/8/layout/pyramid1"/>
    <dgm:cxn modelId="{6B81CFF7-2B31-4FDA-9984-4D44C681774D}" type="presParOf" srcId="{0D5BA6B0-F42E-4537-A14F-ECF4F85F6BAD}" destId="{CDCB7EB5-2DA1-4AA5-ABFE-FEA98CE1568C}" srcOrd="1" destOrd="0" presId="urn:microsoft.com/office/officeart/2005/8/layout/pyramid1"/>
    <dgm:cxn modelId="{EDDE2558-07BC-44EE-BBB5-6AE6F416DF77}" type="presParOf" srcId="{CDCB7EB5-2DA1-4AA5-ABFE-FEA98CE1568C}" destId="{1E55308E-5570-4563-814E-ABACE92F4A60}" srcOrd="0" destOrd="0" presId="urn:microsoft.com/office/officeart/2005/8/layout/pyramid1"/>
    <dgm:cxn modelId="{8A23E493-A720-4E43-9AE1-8230CBFBE507}" type="presParOf" srcId="{CDCB7EB5-2DA1-4AA5-ABFE-FEA98CE1568C}" destId="{87C6C9DE-9849-4C4E-913B-2B9113BD54D6}" srcOrd="1" destOrd="0" presId="urn:microsoft.com/office/officeart/2005/8/layout/pyramid1"/>
    <dgm:cxn modelId="{880318D2-ECDB-4C9A-A851-1130854EE20B}" type="presParOf" srcId="{0D5BA6B0-F42E-4537-A14F-ECF4F85F6BAD}" destId="{510EAF6C-99E0-4DD7-A832-70E8F661AF24}" srcOrd="2" destOrd="0" presId="urn:microsoft.com/office/officeart/2005/8/layout/pyramid1"/>
    <dgm:cxn modelId="{38B0BE9D-DC76-4C3B-B565-D7BB91E87A76}" type="presParOf" srcId="{510EAF6C-99E0-4DD7-A832-70E8F661AF24}" destId="{57AA368C-E308-4751-BDDB-C4743D6AFE7B}" srcOrd="0" destOrd="0" presId="urn:microsoft.com/office/officeart/2005/8/layout/pyramid1"/>
    <dgm:cxn modelId="{55B51B96-E45E-434D-B06C-3A669E3D3FEE}" type="presParOf" srcId="{510EAF6C-99E0-4DD7-A832-70E8F661AF24}" destId="{37C35522-B2AC-4D1A-BD4D-14A13E3B4B25}" srcOrd="1" destOrd="0" presId="urn:microsoft.com/office/officeart/2005/8/layout/pyramid1"/>
    <dgm:cxn modelId="{D8DCA088-7C69-4B60-988B-384A57F4C020}" type="presParOf" srcId="{0D5BA6B0-F42E-4537-A14F-ECF4F85F6BAD}" destId="{53D0CA02-A564-4524-A4F2-78235E72D09C}" srcOrd="3" destOrd="0" presId="urn:microsoft.com/office/officeart/2005/8/layout/pyramid1"/>
    <dgm:cxn modelId="{A8D96B2F-F20F-4004-9616-353D49A289EB}" type="presParOf" srcId="{53D0CA02-A564-4524-A4F2-78235E72D09C}" destId="{FC5E55E5-CF3D-4BEC-BE2B-A9D00B1E28B0}" srcOrd="0" destOrd="0" presId="urn:microsoft.com/office/officeart/2005/8/layout/pyramid1"/>
    <dgm:cxn modelId="{84131D74-88AD-4A60-8CD8-CD8518B75540}" type="presParOf" srcId="{53D0CA02-A564-4524-A4F2-78235E72D09C}" destId="{5C3190C4-7732-452D-A381-6C25D01F3F89}" srcOrd="1" destOrd="0" presId="urn:microsoft.com/office/officeart/2005/8/layout/pyramid1"/>
    <dgm:cxn modelId="{882D13D0-A62C-4B06-A54E-B01F39494167}" type="presParOf" srcId="{0D5BA6B0-F42E-4537-A14F-ECF4F85F6BAD}" destId="{E13E9D9B-2A9F-4D62-B12D-A669822B9C23}" srcOrd="4" destOrd="0" presId="urn:microsoft.com/office/officeart/2005/8/layout/pyramid1"/>
    <dgm:cxn modelId="{76BE5A61-7A05-44D9-AFE8-524A1D304F28}" type="presParOf" srcId="{E13E9D9B-2A9F-4D62-B12D-A669822B9C23}" destId="{47F52DEE-2E22-47D9-8022-367684AA4E7F}" srcOrd="0" destOrd="0" presId="urn:microsoft.com/office/officeart/2005/8/layout/pyramid1"/>
    <dgm:cxn modelId="{6D197A63-7BEF-4461-A3CF-AEFF84BE5449}" type="presParOf" srcId="{E13E9D9B-2A9F-4D62-B12D-A669822B9C23}" destId="{B014D7E6-2944-4E19-99D8-DFB2BAE8479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FB6BC-1B67-4E94-B95B-0980E380B501}" type="doc">
      <dgm:prSet loTypeId="urn:microsoft.com/office/officeart/2005/8/layout/pyramid1" loCatId="pyramid" qsTypeId="urn:microsoft.com/office/officeart/2005/8/quickstyle/simple3" qsCatId="simple" csTypeId="urn:microsoft.com/office/officeart/2005/8/colors/colorful5" csCatId="colorful" phldr="1"/>
      <dgm:spPr/>
    </dgm:pt>
    <dgm:pt modelId="{9DA72C6C-FB94-4D59-B5CD-AA190755E40E}">
      <dgm:prSet phldrT="[テキスト]" custT="1"/>
      <dgm:spPr/>
      <dgm:t>
        <a:bodyPr/>
        <a:lstStyle/>
        <a:p>
          <a:br>
            <a:rPr kumimoji="1" lang="en-US" altLang="ja-JP" sz="2000" dirty="0"/>
          </a:br>
          <a:r>
            <a:rPr kumimoji="1" lang="ja-JP" altLang="en-US" sz="2000" dirty="0"/>
            <a:t>未来</a:t>
          </a:r>
          <a:br>
            <a:rPr kumimoji="1" lang="en-US" altLang="ja-JP" sz="2000" dirty="0"/>
          </a:br>
          <a:r>
            <a:rPr kumimoji="1" lang="ja-JP" altLang="en-US" sz="2000" dirty="0"/>
            <a:t>志向</a:t>
          </a:r>
        </a:p>
      </dgm:t>
    </dgm:pt>
    <dgm:pt modelId="{FC0E7BEE-9D0B-46D6-9887-23819D20DB47}" type="parTrans" cxnId="{A930BAF0-78A8-4DA8-B2F2-B5CCA46044F6}">
      <dgm:prSet/>
      <dgm:spPr/>
      <dgm:t>
        <a:bodyPr/>
        <a:lstStyle/>
        <a:p>
          <a:endParaRPr kumimoji="1" lang="ja-JP" altLang="en-US" sz="2000"/>
        </a:p>
      </dgm:t>
    </dgm:pt>
    <dgm:pt modelId="{C3F44E2E-8C95-4674-A1D0-E82072370B6B}" type="sibTrans" cxnId="{A930BAF0-78A8-4DA8-B2F2-B5CCA46044F6}">
      <dgm:prSet/>
      <dgm:spPr/>
      <dgm:t>
        <a:bodyPr/>
        <a:lstStyle/>
        <a:p>
          <a:endParaRPr kumimoji="1" lang="ja-JP" altLang="en-US" sz="2000"/>
        </a:p>
      </dgm:t>
    </dgm:pt>
    <dgm:pt modelId="{CF145341-224B-47F7-94CE-3F3E6AD37A05}">
      <dgm:prSet phldrT="[テキスト]" custT="1"/>
      <dgm:spPr/>
      <dgm:t>
        <a:bodyPr/>
        <a:lstStyle/>
        <a:p>
          <a:r>
            <a:rPr kumimoji="1" lang="ja-JP" altLang="en-US" sz="2000" dirty="0"/>
            <a:t>プロフェッショナル</a:t>
          </a:r>
          <a:br>
            <a:rPr kumimoji="1" lang="en-US" altLang="ja-JP" sz="2000" dirty="0"/>
          </a:br>
          <a:r>
            <a:rPr kumimoji="1" lang="ja-JP" altLang="en-US" sz="2000" dirty="0"/>
            <a:t>（天職を楽しむ）</a:t>
          </a:r>
        </a:p>
      </dgm:t>
    </dgm:pt>
    <dgm:pt modelId="{2ECEBD20-4283-46E5-B295-B778D5688381}" type="parTrans" cxnId="{FB9B89DE-DD47-4969-9FC4-9D99311E6A33}">
      <dgm:prSet/>
      <dgm:spPr/>
      <dgm:t>
        <a:bodyPr/>
        <a:lstStyle/>
        <a:p>
          <a:endParaRPr kumimoji="1" lang="ja-JP" altLang="en-US" sz="2000"/>
        </a:p>
      </dgm:t>
    </dgm:pt>
    <dgm:pt modelId="{AB3F556D-E30D-4B79-8E0F-631A4471D0AE}" type="sibTrans" cxnId="{FB9B89DE-DD47-4969-9FC4-9D99311E6A33}">
      <dgm:prSet/>
      <dgm:spPr/>
      <dgm:t>
        <a:bodyPr/>
        <a:lstStyle/>
        <a:p>
          <a:endParaRPr kumimoji="1" lang="ja-JP" altLang="en-US" sz="2000"/>
        </a:p>
      </dgm:t>
    </dgm:pt>
    <dgm:pt modelId="{CA54DCCB-7CB5-4F4C-BD3D-12F130714FB0}">
      <dgm:prSet phldrT="[テキスト]" custT="1"/>
      <dgm:spPr/>
      <dgm:t>
        <a:bodyPr/>
        <a:lstStyle/>
        <a:p>
          <a:r>
            <a:rPr kumimoji="1" lang="ja-JP" altLang="en-US" sz="2000" dirty="0"/>
            <a:t>団体への帰属と人間関係</a:t>
          </a:r>
          <a:br>
            <a:rPr kumimoji="1" lang="en-US" altLang="ja-JP" sz="2000" dirty="0"/>
          </a:br>
          <a:r>
            <a:rPr kumimoji="1" lang="ja-JP" altLang="en-US" sz="2000" dirty="0"/>
            <a:t>（礼節の</a:t>
          </a:r>
          <a:r>
            <a:rPr kumimoji="1" lang="ja-JP" altLang="en-US" sz="2000"/>
            <a:t>習得と起業）</a:t>
          </a:r>
          <a:endParaRPr kumimoji="1" lang="ja-JP" altLang="en-US" sz="2000" dirty="0"/>
        </a:p>
      </dgm:t>
    </dgm:pt>
    <dgm:pt modelId="{DD975A48-CA95-4A7B-889B-0DE9863CE31A}" type="parTrans" cxnId="{79BFA543-9277-44CE-A046-49F9B4B1C391}">
      <dgm:prSet/>
      <dgm:spPr/>
      <dgm:t>
        <a:bodyPr/>
        <a:lstStyle/>
        <a:p>
          <a:endParaRPr kumimoji="1" lang="ja-JP" altLang="en-US" sz="2000"/>
        </a:p>
      </dgm:t>
    </dgm:pt>
    <dgm:pt modelId="{D1855B22-8A34-4B38-9654-CF32C9728D10}" type="sibTrans" cxnId="{79BFA543-9277-44CE-A046-49F9B4B1C391}">
      <dgm:prSet/>
      <dgm:spPr/>
      <dgm:t>
        <a:bodyPr/>
        <a:lstStyle/>
        <a:p>
          <a:endParaRPr kumimoji="1" lang="ja-JP" altLang="en-US" sz="2000"/>
        </a:p>
      </dgm:t>
    </dgm:pt>
    <dgm:pt modelId="{71322378-EE9B-442B-9F26-1CCBCD0BBED0}">
      <dgm:prSet phldrT="[テキスト]" custT="1"/>
      <dgm:spPr/>
      <dgm:t>
        <a:bodyPr/>
        <a:lstStyle/>
        <a:p>
          <a:r>
            <a:rPr kumimoji="1" lang="ja-JP" altLang="en-US" sz="2000" dirty="0"/>
            <a:t>健康で文化的な生活の維持</a:t>
          </a:r>
          <a:br>
            <a:rPr kumimoji="1" lang="en-US" altLang="ja-JP" sz="2000" dirty="0"/>
          </a:br>
          <a:r>
            <a:rPr kumimoji="1" lang="ja-JP" altLang="en-US" sz="2000" dirty="0"/>
            <a:t>（収支をバランスさせる生活習慣の習得）</a:t>
          </a:r>
        </a:p>
      </dgm:t>
    </dgm:pt>
    <dgm:pt modelId="{18C1664D-DBEC-4CC3-9050-9457F5A90EA6}" type="parTrans" cxnId="{F3457237-F0AD-4570-B472-12A6E660C99E}">
      <dgm:prSet/>
      <dgm:spPr/>
      <dgm:t>
        <a:bodyPr/>
        <a:lstStyle/>
        <a:p>
          <a:endParaRPr kumimoji="1" lang="ja-JP" altLang="en-US" sz="2000"/>
        </a:p>
      </dgm:t>
    </dgm:pt>
    <dgm:pt modelId="{FDC7B55D-CCF1-45AD-9BDB-EC08284FF3CF}" type="sibTrans" cxnId="{F3457237-F0AD-4570-B472-12A6E660C99E}">
      <dgm:prSet/>
      <dgm:spPr/>
      <dgm:t>
        <a:bodyPr/>
        <a:lstStyle/>
        <a:p>
          <a:endParaRPr kumimoji="1" lang="ja-JP" altLang="en-US" sz="2000"/>
        </a:p>
      </dgm:t>
    </dgm:pt>
    <dgm:pt modelId="{60BB47E8-646B-45D3-ACD6-BF49AC53EE59}">
      <dgm:prSet phldrT="[テキスト]" custT="1"/>
      <dgm:spPr/>
      <dgm:t>
        <a:bodyPr/>
        <a:lstStyle/>
        <a:p>
          <a:r>
            <a:rPr kumimoji="1" lang="ja-JP" altLang="en-US" sz="2000" dirty="0"/>
            <a:t>食う，寝る，住むことの重要性の認識</a:t>
          </a:r>
          <a:br>
            <a:rPr kumimoji="1" lang="en-US" altLang="ja-JP" sz="2000" dirty="0"/>
          </a:br>
          <a:r>
            <a:rPr kumimoji="1" lang="ja-JP" altLang="en-US" sz="2000" dirty="0"/>
            <a:t>（衣・食・住の基本知識・実技の習得）</a:t>
          </a:r>
        </a:p>
      </dgm:t>
    </dgm:pt>
    <dgm:pt modelId="{19914B53-4206-4623-8449-E822FF37546C}" type="parTrans" cxnId="{17ED474E-304B-406D-AA73-AB6AF5C3051B}">
      <dgm:prSet/>
      <dgm:spPr/>
      <dgm:t>
        <a:bodyPr/>
        <a:lstStyle/>
        <a:p>
          <a:endParaRPr kumimoji="1" lang="ja-JP" altLang="en-US" sz="2000"/>
        </a:p>
      </dgm:t>
    </dgm:pt>
    <dgm:pt modelId="{9811E91A-FBC0-4EAD-BFF9-949AAD404E6A}" type="sibTrans" cxnId="{17ED474E-304B-406D-AA73-AB6AF5C3051B}">
      <dgm:prSet/>
      <dgm:spPr/>
      <dgm:t>
        <a:bodyPr/>
        <a:lstStyle/>
        <a:p>
          <a:endParaRPr kumimoji="1" lang="ja-JP" altLang="en-US" sz="2000"/>
        </a:p>
      </dgm:t>
    </dgm:pt>
    <dgm:pt modelId="{0D5BA6B0-F42E-4537-A14F-ECF4F85F6BAD}" type="pres">
      <dgm:prSet presAssocID="{C93FB6BC-1B67-4E94-B95B-0980E380B501}" presName="Name0" presStyleCnt="0">
        <dgm:presLayoutVars>
          <dgm:dir/>
          <dgm:animLvl val="lvl"/>
          <dgm:resizeHandles val="exact"/>
        </dgm:presLayoutVars>
      </dgm:prSet>
      <dgm:spPr/>
    </dgm:pt>
    <dgm:pt modelId="{8953AAE2-0A54-4763-8B82-D282240120BD}" type="pres">
      <dgm:prSet presAssocID="{9DA72C6C-FB94-4D59-B5CD-AA190755E40E}" presName="Name8" presStyleCnt="0"/>
      <dgm:spPr/>
    </dgm:pt>
    <dgm:pt modelId="{2AF9408F-3FA7-4363-85C7-B6C4B4FE9386}" type="pres">
      <dgm:prSet presAssocID="{9DA72C6C-FB94-4D59-B5CD-AA190755E40E}" presName="level" presStyleLbl="node1" presStyleIdx="0" presStyleCnt="5">
        <dgm:presLayoutVars>
          <dgm:chMax val="1"/>
          <dgm:bulletEnabled val="1"/>
        </dgm:presLayoutVars>
      </dgm:prSet>
      <dgm:spPr/>
    </dgm:pt>
    <dgm:pt modelId="{7B4464BA-9DB3-49FE-A15E-43AB4339F75D}" type="pres">
      <dgm:prSet presAssocID="{9DA72C6C-FB94-4D59-B5CD-AA190755E40E}" presName="levelTx" presStyleLbl="revTx" presStyleIdx="0" presStyleCnt="0">
        <dgm:presLayoutVars>
          <dgm:chMax val="1"/>
          <dgm:bulletEnabled val="1"/>
        </dgm:presLayoutVars>
      </dgm:prSet>
      <dgm:spPr/>
    </dgm:pt>
    <dgm:pt modelId="{CDCB7EB5-2DA1-4AA5-ABFE-FEA98CE1568C}" type="pres">
      <dgm:prSet presAssocID="{CF145341-224B-47F7-94CE-3F3E6AD37A05}" presName="Name8" presStyleCnt="0"/>
      <dgm:spPr/>
    </dgm:pt>
    <dgm:pt modelId="{1E55308E-5570-4563-814E-ABACE92F4A60}" type="pres">
      <dgm:prSet presAssocID="{CF145341-224B-47F7-94CE-3F3E6AD37A05}" presName="level" presStyleLbl="node1" presStyleIdx="1" presStyleCnt="5">
        <dgm:presLayoutVars>
          <dgm:chMax val="1"/>
          <dgm:bulletEnabled val="1"/>
        </dgm:presLayoutVars>
      </dgm:prSet>
      <dgm:spPr/>
    </dgm:pt>
    <dgm:pt modelId="{87C6C9DE-9849-4C4E-913B-2B9113BD54D6}" type="pres">
      <dgm:prSet presAssocID="{CF145341-224B-47F7-94CE-3F3E6AD37A05}" presName="levelTx" presStyleLbl="revTx" presStyleIdx="0" presStyleCnt="0">
        <dgm:presLayoutVars>
          <dgm:chMax val="1"/>
          <dgm:bulletEnabled val="1"/>
        </dgm:presLayoutVars>
      </dgm:prSet>
      <dgm:spPr/>
    </dgm:pt>
    <dgm:pt modelId="{510EAF6C-99E0-4DD7-A832-70E8F661AF24}" type="pres">
      <dgm:prSet presAssocID="{CA54DCCB-7CB5-4F4C-BD3D-12F130714FB0}" presName="Name8" presStyleCnt="0"/>
      <dgm:spPr/>
    </dgm:pt>
    <dgm:pt modelId="{57AA368C-E308-4751-BDDB-C4743D6AFE7B}" type="pres">
      <dgm:prSet presAssocID="{CA54DCCB-7CB5-4F4C-BD3D-12F130714FB0}" presName="level" presStyleLbl="node1" presStyleIdx="2" presStyleCnt="5">
        <dgm:presLayoutVars>
          <dgm:chMax val="1"/>
          <dgm:bulletEnabled val="1"/>
        </dgm:presLayoutVars>
      </dgm:prSet>
      <dgm:spPr/>
    </dgm:pt>
    <dgm:pt modelId="{37C35522-B2AC-4D1A-BD4D-14A13E3B4B25}" type="pres">
      <dgm:prSet presAssocID="{CA54DCCB-7CB5-4F4C-BD3D-12F130714FB0}" presName="levelTx" presStyleLbl="revTx" presStyleIdx="0" presStyleCnt="0">
        <dgm:presLayoutVars>
          <dgm:chMax val="1"/>
          <dgm:bulletEnabled val="1"/>
        </dgm:presLayoutVars>
      </dgm:prSet>
      <dgm:spPr/>
    </dgm:pt>
    <dgm:pt modelId="{53D0CA02-A564-4524-A4F2-78235E72D09C}" type="pres">
      <dgm:prSet presAssocID="{71322378-EE9B-442B-9F26-1CCBCD0BBED0}" presName="Name8" presStyleCnt="0"/>
      <dgm:spPr/>
    </dgm:pt>
    <dgm:pt modelId="{FC5E55E5-CF3D-4BEC-BE2B-A9D00B1E28B0}" type="pres">
      <dgm:prSet presAssocID="{71322378-EE9B-442B-9F26-1CCBCD0BBED0}" presName="level" presStyleLbl="node1" presStyleIdx="3" presStyleCnt="5">
        <dgm:presLayoutVars>
          <dgm:chMax val="1"/>
          <dgm:bulletEnabled val="1"/>
        </dgm:presLayoutVars>
      </dgm:prSet>
      <dgm:spPr/>
    </dgm:pt>
    <dgm:pt modelId="{5C3190C4-7732-452D-A381-6C25D01F3F89}" type="pres">
      <dgm:prSet presAssocID="{71322378-EE9B-442B-9F26-1CCBCD0BBED0}" presName="levelTx" presStyleLbl="revTx" presStyleIdx="0" presStyleCnt="0">
        <dgm:presLayoutVars>
          <dgm:chMax val="1"/>
          <dgm:bulletEnabled val="1"/>
        </dgm:presLayoutVars>
      </dgm:prSet>
      <dgm:spPr/>
    </dgm:pt>
    <dgm:pt modelId="{E13E9D9B-2A9F-4D62-B12D-A669822B9C23}" type="pres">
      <dgm:prSet presAssocID="{60BB47E8-646B-45D3-ACD6-BF49AC53EE59}" presName="Name8" presStyleCnt="0"/>
      <dgm:spPr/>
    </dgm:pt>
    <dgm:pt modelId="{47F52DEE-2E22-47D9-8022-367684AA4E7F}" type="pres">
      <dgm:prSet presAssocID="{60BB47E8-646B-45D3-ACD6-BF49AC53EE59}" presName="level" presStyleLbl="node1" presStyleIdx="4" presStyleCnt="5">
        <dgm:presLayoutVars>
          <dgm:chMax val="1"/>
          <dgm:bulletEnabled val="1"/>
        </dgm:presLayoutVars>
      </dgm:prSet>
      <dgm:spPr/>
    </dgm:pt>
    <dgm:pt modelId="{B014D7E6-2944-4E19-99D8-DFB2BAE84795}" type="pres">
      <dgm:prSet presAssocID="{60BB47E8-646B-45D3-ACD6-BF49AC53EE59}" presName="levelTx" presStyleLbl="revTx" presStyleIdx="0" presStyleCnt="0">
        <dgm:presLayoutVars>
          <dgm:chMax val="1"/>
          <dgm:bulletEnabled val="1"/>
        </dgm:presLayoutVars>
      </dgm:prSet>
      <dgm:spPr/>
    </dgm:pt>
  </dgm:ptLst>
  <dgm:cxnLst>
    <dgm:cxn modelId="{F3457237-F0AD-4570-B472-12A6E660C99E}" srcId="{C93FB6BC-1B67-4E94-B95B-0980E380B501}" destId="{71322378-EE9B-442B-9F26-1CCBCD0BBED0}" srcOrd="3" destOrd="0" parTransId="{18C1664D-DBEC-4CC3-9050-9457F5A90EA6}" sibTransId="{FDC7B55D-CCF1-45AD-9BDB-EC08284FF3CF}"/>
    <dgm:cxn modelId="{79BFA543-9277-44CE-A046-49F9B4B1C391}" srcId="{C93FB6BC-1B67-4E94-B95B-0980E380B501}" destId="{CA54DCCB-7CB5-4F4C-BD3D-12F130714FB0}" srcOrd="2" destOrd="0" parTransId="{DD975A48-CA95-4A7B-889B-0DE9863CE31A}" sibTransId="{D1855B22-8A34-4B38-9654-CF32C9728D10}"/>
    <dgm:cxn modelId="{85C8744D-1289-4D05-AF97-E6BB1DA36D91}" type="presOf" srcId="{C93FB6BC-1B67-4E94-B95B-0980E380B501}" destId="{0D5BA6B0-F42E-4537-A14F-ECF4F85F6BAD}" srcOrd="0" destOrd="0" presId="urn:microsoft.com/office/officeart/2005/8/layout/pyramid1"/>
    <dgm:cxn modelId="{ABE75B6E-0714-4ADC-B570-31A5CA70E459}" type="presOf" srcId="{CF145341-224B-47F7-94CE-3F3E6AD37A05}" destId="{87C6C9DE-9849-4C4E-913B-2B9113BD54D6}" srcOrd="1" destOrd="0" presId="urn:microsoft.com/office/officeart/2005/8/layout/pyramid1"/>
    <dgm:cxn modelId="{17ED474E-304B-406D-AA73-AB6AF5C3051B}" srcId="{C93FB6BC-1B67-4E94-B95B-0980E380B501}" destId="{60BB47E8-646B-45D3-ACD6-BF49AC53EE59}" srcOrd="4" destOrd="0" parTransId="{19914B53-4206-4623-8449-E822FF37546C}" sibTransId="{9811E91A-FBC0-4EAD-BFF9-949AAD404E6A}"/>
    <dgm:cxn modelId="{607AF34F-559C-4066-A37D-7B4166532CA9}" type="presOf" srcId="{60BB47E8-646B-45D3-ACD6-BF49AC53EE59}" destId="{47F52DEE-2E22-47D9-8022-367684AA4E7F}" srcOrd="0" destOrd="0" presId="urn:microsoft.com/office/officeart/2005/8/layout/pyramid1"/>
    <dgm:cxn modelId="{829FE970-45B8-4D1F-B559-7EF6D95792B5}" type="presOf" srcId="{9DA72C6C-FB94-4D59-B5CD-AA190755E40E}" destId="{2AF9408F-3FA7-4363-85C7-B6C4B4FE9386}" srcOrd="0" destOrd="0" presId="urn:microsoft.com/office/officeart/2005/8/layout/pyramid1"/>
    <dgm:cxn modelId="{DC588874-CB37-42DA-A4EF-F3128D86CD8B}" type="presOf" srcId="{CF145341-224B-47F7-94CE-3F3E6AD37A05}" destId="{1E55308E-5570-4563-814E-ABACE92F4A60}" srcOrd="0" destOrd="0" presId="urn:microsoft.com/office/officeart/2005/8/layout/pyramid1"/>
    <dgm:cxn modelId="{82CBBBA8-F54F-4250-94B6-41EB27475BCF}" type="presOf" srcId="{9DA72C6C-FB94-4D59-B5CD-AA190755E40E}" destId="{7B4464BA-9DB3-49FE-A15E-43AB4339F75D}" srcOrd="1" destOrd="0" presId="urn:microsoft.com/office/officeart/2005/8/layout/pyramid1"/>
    <dgm:cxn modelId="{EAF07FD4-CDAB-48CD-B251-077FB26F4A52}" type="presOf" srcId="{60BB47E8-646B-45D3-ACD6-BF49AC53EE59}" destId="{B014D7E6-2944-4E19-99D8-DFB2BAE84795}" srcOrd="1" destOrd="0" presId="urn:microsoft.com/office/officeart/2005/8/layout/pyramid1"/>
    <dgm:cxn modelId="{FB9B89DE-DD47-4969-9FC4-9D99311E6A33}" srcId="{C93FB6BC-1B67-4E94-B95B-0980E380B501}" destId="{CF145341-224B-47F7-94CE-3F3E6AD37A05}" srcOrd="1" destOrd="0" parTransId="{2ECEBD20-4283-46E5-B295-B778D5688381}" sibTransId="{AB3F556D-E30D-4B79-8E0F-631A4471D0AE}"/>
    <dgm:cxn modelId="{96934AE5-EBEA-46A3-A7F2-6E13D0906B16}" type="presOf" srcId="{CA54DCCB-7CB5-4F4C-BD3D-12F130714FB0}" destId="{37C35522-B2AC-4D1A-BD4D-14A13E3B4B25}" srcOrd="1" destOrd="0" presId="urn:microsoft.com/office/officeart/2005/8/layout/pyramid1"/>
    <dgm:cxn modelId="{666FC4E7-DE32-4509-956C-F31A57D45628}" type="presOf" srcId="{71322378-EE9B-442B-9F26-1CCBCD0BBED0}" destId="{5C3190C4-7732-452D-A381-6C25D01F3F89}" srcOrd="1" destOrd="0" presId="urn:microsoft.com/office/officeart/2005/8/layout/pyramid1"/>
    <dgm:cxn modelId="{F6853AEC-E3BD-41B2-BC9D-7A23F712F5FF}" type="presOf" srcId="{71322378-EE9B-442B-9F26-1CCBCD0BBED0}" destId="{FC5E55E5-CF3D-4BEC-BE2B-A9D00B1E28B0}" srcOrd="0" destOrd="0" presId="urn:microsoft.com/office/officeart/2005/8/layout/pyramid1"/>
    <dgm:cxn modelId="{4ABBC3EE-FE3E-4804-A22F-B7C255B7FF56}" type="presOf" srcId="{CA54DCCB-7CB5-4F4C-BD3D-12F130714FB0}" destId="{57AA368C-E308-4751-BDDB-C4743D6AFE7B}" srcOrd="0" destOrd="0" presId="urn:microsoft.com/office/officeart/2005/8/layout/pyramid1"/>
    <dgm:cxn modelId="{A930BAF0-78A8-4DA8-B2F2-B5CCA46044F6}" srcId="{C93FB6BC-1B67-4E94-B95B-0980E380B501}" destId="{9DA72C6C-FB94-4D59-B5CD-AA190755E40E}" srcOrd="0" destOrd="0" parTransId="{FC0E7BEE-9D0B-46D6-9887-23819D20DB47}" sibTransId="{C3F44E2E-8C95-4674-A1D0-E82072370B6B}"/>
    <dgm:cxn modelId="{6C5FB654-171E-4747-B34F-B7356E828A98}" type="presParOf" srcId="{0D5BA6B0-F42E-4537-A14F-ECF4F85F6BAD}" destId="{8953AAE2-0A54-4763-8B82-D282240120BD}" srcOrd="0" destOrd="0" presId="urn:microsoft.com/office/officeart/2005/8/layout/pyramid1"/>
    <dgm:cxn modelId="{8AB39ACB-8DC3-4643-9265-5BDDA3926850}" type="presParOf" srcId="{8953AAE2-0A54-4763-8B82-D282240120BD}" destId="{2AF9408F-3FA7-4363-85C7-B6C4B4FE9386}" srcOrd="0" destOrd="0" presId="urn:microsoft.com/office/officeart/2005/8/layout/pyramid1"/>
    <dgm:cxn modelId="{B22844D3-0E24-4F36-BA0E-2D5F4BE7E9C9}" type="presParOf" srcId="{8953AAE2-0A54-4763-8B82-D282240120BD}" destId="{7B4464BA-9DB3-49FE-A15E-43AB4339F75D}" srcOrd="1" destOrd="0" presId="urn:microsoft.com/office/officeart/2005/8/layout/pyramid1"/>
    <dgm:cxn modelId="{6B81CFF7-2B31-4FDA-9984-4D44C681774D}" type="presParOf" srcId="{0D5BA6B0-F42E-4537-A14F-ECF4F85F6BAD}" destId="{CDCB7EB5-2DA1-4AA5-ABFE-FEA98CE1568C}" srcOrd="1" destOrd="0" presId="urn:microsoft.com/office/officeart/2005/8/layout/pyramid1"/>
    <dgm:cxn modelId="{EDDE2558-07BC-44EE-BBB5-6AE6F416DF77}" type="presParOf" srcId="{CDCB7EB5-2DA1-4AA5-ABFE-FEA98CE1568C}" destId="{1E55308E-5570-4563-814E-ABACE92F4A60}" srcOrd="0" destOrd="0" presId="urn:microsoft.com/office/officeart/2005/8/layout/pyramid1"/>
    <dgm:cxn modelId="{8A23E493-A720-4E43-9AE1-8230CBFBE507}" type="presParOf" srcId="{CDCB7EB5-2DA1-4AA5-ABFE-FEA98CE1568C}" destId="{87C6C9DE-9849-4C4E-913B-2B9113BD54D6}" srcOrd="1" destOrd="0" presId="urn:microsoft.com/office/officeart/2005/8/layout/pyramid1"/>
    <dgm:cxn modelId="{880318D2-ECDB-4C9A-A851-1130854EE20B}" type="presParOf" srcId="{0D5BA6B0-F42E-4537-A14F-ECF4F85F6BAD}" destId="{510EAF6C-99E0-4DD7-A832-70E8F661AF24}" srcOrd="2" destOrd="0" presId="urn:microsoft.com/office/officeart/2005/8/layout/pyramid1"/>
    <dgm:cxn modelId="{38B0BE9D-DC76-4C3B-B565-D7BB91E87A76}" type="presParOf" srcId="{510EAF6C-99E0-4DD7-A832-70E8F661AF24}" destId="{57AA368C-E308-4751-BDDB-C4743D6AFE7B}" srcOrd="0" destOrd="0" presId="urn:microsoft.com/office/officeart/2005/8/layout/pyramid1"/>
    <dgm:cxn modelId="{55B51B96-E45E-434D-B06C-3A669E3D3FEE}" type="presParOf" srcId="{510EAF6C-99E0-4DD7-A832-70E8F661AF24}" destId="{37C35522-B2AC-4D1A-BD4D-14A13E3B4B25}" srcOrd="1" destOrd="0" presId="urn:microsoft.com/office/officeart/2005/8/layout/pyramid1"/>
    <dgm:cxn modelId="{D8DCA088-7C69-4B60-988B-384A57F4C020}" type="presParOf" srcId="{0D5BA6B0-F42E-4537-A14F-ECF4F85F6BAD}" destId="{53D0CA02-A564-4524-A4F2-78235E72D09C}" srcOrd="3" destOrd="0" presId="urn:microsoft.com/office/officeart/2005/8/layout/pyramid1"/>
    <dgm:cxn modelId="{A8D96B2F-F20F-4004-9616-353D49A289EB}" type="presParOf" srcId="{53D0CA02-A564-4524-A4F2-78235E72D09C}" destId="{FC5E55E5-CF3D-4BEC-BE2B-A9D00B1E28B0}" srcOrd="0" destOrd="0" presId="urn:microsoft.com/office/officeart/2005/8/layout/pyramid1"/>
    <dgm:cxn modelId="{84131D74-88AD-4A60-8CD8-CD8518B75540}" type="presParOf" srcId="{53D0CA02-A564-4524-A4F2-78235E72D09C}" destId="{5C3190C4-7732-452D-A381-6C25D01F3F89}" srcOrd="1" destOrd="0" presId="urn:microsoft.com/office/officeart/2005/8/layout/pyramid1"/>
    <dgm:cxn modelId="{882D13D0-A62C-4B06-A54E-B01F39494167}" type="presParOf" srcId="{0D5BA6B0-F42E-4537-A14F-ECF4F85F6BAD}" destId="{E13E9D9B-2A9F-4D62-B12D-A669822B9C23}" srcOrd="4" destOrd="0" presId="urn:microsoft.com/office/officeart/2005/8/layout/pyramid1"/>
    <dgm:cxn modelId="{76BE5A61-7A05-44D9-AFE8-524A1D304F28}" type="presParOf" srcId="{E13E9D9B-2A9F-4D62-B12D-A669822B9C23}" destId="{47F52DEE-2E22-47D9-8022-367684AA4E7F}" srcOrd="0" destOrd="0" presId="urn:microsoft.com/office/officeart/2005/8/layout/pyramid1"/>
    <dgm:cxn modelId="{6D197A63-7BEF-4461-A3CF-AEFF84BE5449}" type="presParOf" srcId="{E13E9D9B-2A9F-4D62-B12D-A669822B9C23}" destId="{B014D7E6-2944-4E19-99D8-DFB2BAE8479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9408F-3FA7-4363-85C7-B6C4B4FE9386}">
      <dsp:nvSpPr>
        <dsp:cNvPr id="0" name=""/>
        <dsp:cNvSpPr/>
      </dsp:nvSpPr>
      <dsp:spPr>
        <a:xfrm>
          <a:off x="3614821" y="0"/>
          <a:ext cx="1807410" cy="873938"/>
        </a:xfrm>
        <a:prstGeom prst="trapezoid">
          <a:avLst>
            <a:gd name="adj" fmla="val 103406"/>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br>
            <a:rPr kumimoji="1" lang="en-US" altLang="ja-JP" sz="2000" kern="1200" dirty="0"/>
          </a:br>
          <a:r>
            <a:rPr kumimoji="1" lang="ja-JP" altLang="en-US" sz="2000" kern="1200" dirty="0"/>
            <a:t>自己実現</a:t>
          </a:r>
          <a:br>
            <a:rPr kumimoji="1" lang="en-US" altLang="ja-JP" sz="2000" kern="1200" dirty="0"/>
          </a:br>
          <a:r>
            <a:rPr kumimoji="1" lang="ja-JP" altLang="en-US" sz="2000" kern="1200" dirty="0"/>
            <a:t>の欲求</a:t>
          </a:r>
        </a:p>
      </dsp:txBody>
      <dsp:txXfrm>
        <a:off x="3614821" y="0"/>
        <a:ext cx="1807410" cy="873938"/>
      </dsp:txXfrm>
    </dsp:sp>
    <dsp:sp modelId="{1E55308E-5570-4563-814E-ABACE92F4A60}">
      <dsp:nvSpPr>
        <dsp:cNvPr id="0" name=""/>
        <dsp:cNvSpPr/>
      </dsp:nvSpPr>
      <dsp:spPr>
        <a:xfrm>
          <a:off x="2711115" y="873938"/>
          <a:ext cx="3614821" cy="873938"/>
        </a:xfrm>
        <a:prstGeom prst="trapezoid">
          <a:avLst>
            <a:gd name="adj" fmla="val 103406"/>
          </a:avLst>
        </a:prstGeom>
        <a:gradFill rotWithShape="0">
          <a:gsLst>
            <a:gs pos="0">
              <a:schemeClr val="accent5">
                <a:hueOff val="-1838336"/>
                <a:satOff val="-2557"/>
                <a:lumOff val="-981"/>
                <a:alphaOff val="0"/>
                <a:lumMod val="110000"/>
                <a:satMod val="105000"/>
                <a:tint val="67000"/>
              </a:schemeClr>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承認・尊厳欲求</a:t>
          </a:r>
        </a:p>
      </dsp:txBody>
      <dsp:txXfrm>
        <a:off x="3343709" y="873938"/>
        <a:ext cx="2349633" cy="873938"/>
      </dsp:txXfrm>
    </dsp:sp>
    <dsp:sp modelId="{57AA368C-E308-4751-BDDB-C4743D6AFE7B}">
      <dsp:nvSpPr>
        <dsp:cNvPr id="0" name=""/>
        <dsp:cNvSpPr/>
      </dsp:nvSpPr>
      <dsp:spPr>
        <a:xfrm>
          <a:off x="1807410" y="1747876"/>
          <a:ext cx="5422231" cy="873938"/>
        </a:xfrm>
        <a:prstGeom prst="trapezoid">
          <a:avLst>
            <a:gd name="adj" fmla="val 103406"/>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社会的欲求</a:t>
          </a:r>
          <a:br>
            <a:rPr kumimoji="1" lang="en-US" altLang="ja-JP" sz="2000" kern="1200" dirty="0"/>
          </a:br>
          <a:r>
            <a:rPr kumimoji="1" lang="ja-JP" altLang="en-US" sz="2000" kern="1200" dirty="0"/>
            <a:t>（帰属と愛の欲求）</a:t>
          </a:r>
        </a:p>
      </dsp:txBody>
      <dsp:txXfrm>
        <a:off x="2756301" y="1747876"/>
        <a:ext cx="3524450" cy="873938"/>
      </dsp:txXfrm>
    </dsp:sp>
    <dsp:sp modelId="{FC5E55E5-CF3D-4BEC-BE2B-A9D00B1E28B0}">
      <dsp:nvSpPr>
        <dsp:cNvPr id="0" name=""/>
        <dsp:cNvSpPr/>
      </dsp:nvSpPr>
      <dsp:spPr>
        <a:xfrm>
          <a:off x="903705" y="2621815"/>
          <a:ext cx="7229642" cy="873938"/>
        </a:xfrm>
        <a:prstGeom prst="trapezoid">
          <a:avLst>
            <a:gd name="adj" fmla="val 103406"/>
          </a:avLst>
        </a:prstGeom>
        <a:gradFill rotWithShape="0">
          <a:gsLst>
            <a:gs pos="0">
              <a:schemeClr val="accent5">
                <a:hueOff val="-5515009"/>
                <a:satOff val="-7671"/>
                <a:lumOff val="-2942"/>
                <a:alphaOff val="0"/>
                <a:lumMod val="110000"/>
                <a:satMod val="105000"/>
                <a:tint val="67000"/>
              </a:schemeClr>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安全欲求</a:t>
          </a:r>
          <a:br>
            <a:rPr kumimoji="1" lang="en-US" altLang="ja-JP" sz="2000" kern="1200" dirty="0"/>
          </a:br>
          <a:r>
            <a:rPr kumimoji="1" lang="ja-JP" altLang="en-US" sz="2000" kern="1200" dirty="0"/>
            <a:t>（健康で文化的な生活の維持）</a:t>
          </a:r>
        </a:p>
      </dsp:txBody>
      <dsp:txXfrm>
        <a:off x="2168892" y="2621815"/>
        <a:ext cx="4699267" cy="873938"/>
      </dsp:txXfrm>
    </dsp:sp>
    <dsp:sp modelId="{47F52DEE-2E22-47D9-8022-367684AA4E7F}">
      <dsp:nvSpPr>
        <dsp:cNvPr id="0" name=""/>
        <dsp:cNvSpPr/>
      </dsp:nvSpPr>
      <dsp:spPr>
        <a:xfrm>
          <a:off x="0" y="3495753"/>
          <a:ext cx="9037053" cy="873938"/>
        </a:xfrm>
        <a:prstGeom prst="trapezoid">
          <a:avLst>
            <a:gd name="adj" fmla="val 103406"/>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生理的欲求（生物的な動的平衡）</a:t>
          </a:r>
        </a:p>
      </dsp:txBody>
      <dsp:txXfrm>
        <a:off x="1581484" y="3495753"/>
        <a:ext cx="5874084" cy="873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9408F-3FA7-4363-85C7-B6C4B4FE9386}">
      <dsp:nvSpPr>
        <dsp:cNvPr id="0" name=""/>
        <dsp:cNvSpPr/>
      </dsp:nvSpPr>
      <dsp:spPr>
        <a:xfrm>
          <a:off x="3662947" y="0"/>
          <a:ext cx="1831473" cy="873938"/>
        </a:xfrm>
        <a:prstGeom prst="trapezoid">
          <a:avLst>
            <a:gd name="adj" fmla="val 104783"/>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br>
            <a:rPr kumimoji="1" lang="en-US" altLang="ja-JP" sz="2000" kern="1200" dirty="0"/>
          </a:br>
          <a:r>
            <a:rPr kumimoji="1" lang="ja-JP" altLang="en-US" sz="2000" kern="1200" dirty="0"/>
            <a:t>未来</a:t>
          </a:r>
          <a:br>
            <a:rPr kumimoji="1" lang="en-US" altLang="ja-JP" sz="2000" kern="1200" dirty="0"/>
          </a:br>
          <a:r>
            <a:rPr kumimoji="1" lang="ja-JP" altLang="en-US" sz="2000" kern="1200" dirty="0"/>
            <a:t>志向</a:t>
          </a:r>
        </a:p>
      </dsp:txBody>
      <dsp:txXfrm>
        <a:off x="3662947" y="0"/>
        <a:ext cx="1831473" cy="873938"/>
      </dsp:txXfrm>
    </dsp:sp>
    <dsp:sp modelId="{1E55308E-5570-4563-814E-ABACE92F4A60}">
      <dsp:nvSpPr>
        <dsp:cNvPr id="0" name=""/>
        <dsp:cNvSpPr/>
      </dsp:nvSpPr>
      <dsp:spPr>
        <a:xfrm>
          <a:off x="2747210" y="873938"/>
          <a:ext cx="3662947" cy="873938"/>
        </a:xfrm>
        <a:prstGeom prst="trapezoid">
          <a:avLst>
            <a:gd name="adj" fmla="val 104783"/>
          </a:avLst>
        </a:prstGeom>
        <a:gradFill rotWithShape="0">
          <a:gsLst>
            <a:gs pos="0">
              <a:schemeClr val="accent5">
                <a:hueOff val="-1838336"/>
                <a:satOff val="-2557"/>
                <a:lumOff val="-981"/>
                <a:alphaOff val="0"/>
                <a:lumMod val="110000"/>
                <a:satMod val="105000"/>
                <a:tint val="67000"/>
              </a:schemeClr>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プロフェッショナル</a:t>
          </a:r>
          <a:br>
            <a:rPr kumimoji="1" lang="en-US" altLang="ja-JP" sz="2000" kern="1200" dirty="0"/>
          </a:br>
          <a:r>
            <a:rPr kumimoji="1" lang="ja-JP" altLang="en-US" sz="2000" kern="1200" dirty="0"/>
            <a:t>（天職を楽しむ）</a:t>
          </a:r>
        </a:p>
      </dsp:txBody>
      <dsp:txXfrm>
        <a:off x="3388226" y="873938"/>
        <a:ext cx="2380915" cy="873938"/>
      </dsp:txXfrm>
    </dsp:sp>
    <dsp:sp modelId="{57AA368C-E308-4751-BDDB-C4743D6AFE7B}">
      <dsp:nvSpPr>
        <dsp:cNvPr id="0" name=""/>
        <dsp:cNvSpPr/>
      </dsp:nvSpPr>
      <dsp:spPr>
        <a:xfrm>
          <a:off x="1831473" y="1747876"/>
          <a:ext cx="5494420" cy="873938"/>
        </a:xfrm>
        <a:prstGeom prst="trapezoid">
          <a:avLst>
            <a:gd name="adj" fmla="val 104783"/>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団体への帰属と人間関係</a:t>
          </a:r>
          <a:br>
            <a:rPr kumimoji="1" lang="en-US" altLang="ja-JP" sz="2000" kern="1200" dirty="0"/>
          </a:br>
          <a:r>
            <a:rPr kumimoji="1" lang="ja-JP" altLang="en-US" sz="2000" kern="1200" dirty="0"/>
            <a:t>（礼節の</a:t>
          </a:r>
          <a:r>
            <a:rPr kumimoji="1" lang="ja-JP" altLang="en-US" sz="2000" kern="1200"/>
            <a:t>習得と起業）</a:t>
          </a:r>
          <a:endParaRPr kumimoji="1" lang="ja-JP" altLang="en-US" sz="2000" kern="1200" dirty="0"/>
        </a:p>
      </dsp:txBody>
      <dsp:txXfrm>
        <a:off x="2792997" y="1747876"/>
        <a:ext cx="3571373" cy="873938"/>
      </dsp:txXfrm>
    </dsp:sp>
    <dsp:sp modelId="{FC5E55E5-CF3D-4BEC-BE2B-A9D00B1E28B0}">
      <dsp:nvSpPr>
        <dsp:cNvPr id="0" name=""/>
        <dsp:cNvSpPr/>
      </dsp:nvSpPr>
      <dsp:spPr>
        <a:xfrm>
          <a:off x="915736" y="2621815"/>
          <a:ext cx="7325894" cy="873938"/>
        </a:xfrm>
        <a:prstGeom prst="trapezoid">
          <a:avLst>
            <a:gd name="adj" fmla="val 104783"/>
          </a:avLst>
        </a:prstGeom>
        <a:gradFill rotWithShape="0">
          <a:gsLst>
            <a:gs pos="0">
              <a:schemeClr val="accent5">
                <a:hueOff val="-5515009"/>
                <a:satOff val="-7671"/>
                <a:lumOff val="-2942"/>
                <a:alphaOff val="0"/>
                <a:lumMod val="110000"/>
                <a:satMod val="105000"/>
                <a:tint val="67000"/>
              </a:schemeClr>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健康で文化的な生活の維持</a:t>
          </a:r>
          <a:br>
            <a:rPr kumimoji="1" lang="en-US" altLang="ja-JP" sz="2000" kern="1200" dirty="0"/>
          </a:br>
          <a:r>
            <a:rPr kumimoji="1" lang="ja-JP" altLang="en-US" sz="2000" kern="1200" dirty="0"/>
            <a:t>（収支をバランスさせる生活習慣の習得）</a:t>
          </a:r>
        </a:p>
      </dsp:txBody>
      <dsp:txXfrm>
        <a:off x="2197768" y="2621815"/>
        <a:ext cx="4761831" cy="873938"/>
      </dsp:txXfrm>
    </dsp:sp>
    <dsp:sp modelId="{47F52DEE-2E22-47D9-8022-367684AA4E7F}">
      <dsp:nvSpPr>
        <dsp:cNvPr id="0" name=""/>
        <dsp:cNvSpPr/>
      </dsp:nvSpPr>
      <dsp:spPr>
        <a:xfrm>
          <a:off x="0" y="3495753"/>
          <a:ext cx="9157368" cy="873938"/>
        </a:xfrm>
        <a:prstGeom prst="trapezoid">
          <a:avLst>
            <a:gd name="adj" fmla="val 104783"/>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食う，寝る，住むことの重要性の認識</a:t>
          </a:r>
          <a:br>
            <a:rPr kumimoji="1" lang="en-US" altLang="ja-JP" sz="2000" kern="1200" dirty="0"/>
          </a:br>
          <a:r>
            <a:rPr kumimoji="1" lang="ja-JP" altLang="en-US" sz="2000" kern="1200" dirty="0"/>
            <a:t>（衣・食・住の基本知識・実技の習得）</a:t>
          </a:r>
        </a:p>
      </dsp:txBody>
      <dsp:txXfrm>
        <a:off x="1602539" y="3495753"/>
        <a:ext cx="5952289" cy="8739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en-US" altLang="ja-JP"/>
              <a:t>Legal education required</a:t>
            </a:r>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kumimoji="1" lang="en-US" altLang="ja-JP"/>
              <a:t>2019/8/6</a:t>
            </a:r>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KAGAYAMA Shigeru, 2019</a:t>
            </a:r>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E92CA2-40E2-4811-A5F6-251ABA458810}" type="slidenum">
              <a:rPr kumimoji="1" lang="ja-JP" altLang="en-US" smtClean="0"/>
              <a:t>‹#›</a:t>
            </a:fld>
            <a:endParaRPr kumimoji="1" lang="ja-JP" altLang="en-US"/>
          </a:p>
        </p:txBody>
      </p:sp>
    </p:spTree>
    <p:extLst>
      <p:ext uri="{BB962C8B-B14F-4D97-AF65-F5344CB8AC3E}">
        <p14:creationId xmlns:p14="http://schemas.microsoft.com/office/powerpoint/2010/main" val="223729288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en-US" altLang="ja-JP"/>
              <a:t>Legal education required</a:t>
            </a:r>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kumimoji="1" lang="en-US" altLang="ja-JP"/>
              <a:t>2019/8/6</a:t>
            </a:r>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7F6F5-DA96-4321-81E1-950FB7E3183C}" type="slidenum">
              <a:rPr kumimoji="1" lang="ja-JP" altLang="en-US" smtClean="0"/>
              <a:t>‹#›</a:t>
            </a:fld>
            <a:endParaRPr kumimoji="1" lang="ja-JP" altLang="en-US"/>
          </a:p>
        </p:txBody>
      </p:sp>
    </p:spTree>
    <p:extLst>
      <p:ext uri="{BB962C8B-B14F-4D97-AF65-F5344CB8AC3E}">
        <p14:creationId xmlns:p14="http://schemas.microsoft.com/office/powerpoint/2010/main" val="2882281175"/>
      </p:ext>
    </p:extLst>
  </p:cSld>
  <p:clrMap bg1="lt1" tx1="dk1" bg2="lt2" tx2="dk2" accent1="accent1" accent2="accent2" accent3="accent3" accent4="accent4" accent5="accent5" accent6="accent6" hlink="hlink" folHlink="folHlink"/>
  <p:hf/>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Legal education required</a:t>
            </a:r>
            <a:endParaRPr kumimoji="1" lang="ja-JP" altLang="en-US"/>
          </a:p>
        </p:txBody>
      </p:sp>
      <p:sp>
        <p:nvSpPr>
          <p:cNvPr id="5" name="日付プレースホルダー 4"/>
          <p:cNvSpPr>
            <a:spLocks noGrp="1"/>
          </p:cNvSpPr>
          <p:nvPr>
            <p:ph type="dt" idx="1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a:t>
            </a:fld>
            <a:endParaRPr kumimoji="1" lang="ja-JP" altLang="en-US"/>
          </a:p>
        </p:txBody>
      </p:sp>
    </p:spTree>
    <p:extLst>
      <p:ext uri="{BB962C8B-B14F-4D97-AF65-F5344CB8AC3E}">
        <p14:creationId xmlns:p14="http://schemas.microsoft.com/office/powerpoint/2010/main" val="679268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Legal education required</a:t>
            </a:r>
            <a:endParaRPr kumimoji="1" lang="ja-JP" altLang="en-US"/>
          </a:p>
        </p:txBody>
      </p:sp>
      <p:sp>
        <p:nvSpPr>
          <p:cNvPr id="5" name="日付プレースホルダー 4"/>
          <p:cNvSpPr>
            <a:spLocks noGrp="1"/>
          </p:cNvSpPr>
          <p:nvPr>
            <p:ph type="dt" idx="1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23</a:t>
            </a:fld>
            <a:endParaRPr kumimoji="1" lang="ja-JP" altLang="en-US"/>
          </a:p>
        </p:txBody>
      </p:sp>
    </p:spTree>
    <p:extLst>
      <p:ext uri="{BB962C8B-B14F-4D97-AF65-F5344CB8AC3E}">
        <p14:creationId xmlns:p14="http://schemas.microsoft.com/office/powerpoint/2010/main" val="3697518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Legal education required</a:t>
            </a:r>
            <a:endParaRPr kumimoji="1" lang="ja-JP" altLang="en-US"/>
          </a:p>
        </p:txBody>
      </p:sp>
      <p:sp>
        <p:nvSpPr>
          <p:cNvPr id="5" name="日付プレースホルダー 4"/>
          <p:cNvSpPr>
            <a:spLocks noGrp="1"/>
          </p:cNvSpPr>
          <p:nvPr>
            <p:ph type="dt" idx="1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24</a:t>
            </a:fld>
            <a:endParaRPr kumimoji="1" lang="ja-JP" altLang="en-US"/>
          </a:p>
        </p:txBody>
      </p:sp>
    </p:spTree>
    <p:extLst>
      <p:ext uri="{BB962C8B-B14F-4D97-AF65-F5344CB8AC3E}">
        <p14:creationId xmlns:p14="http://schemas.microsoft.com/office/powerpoint/2010/main" val="130385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Legal education required</a:t>
            </a:r>
            <a:endParaRPr kumimoji="1" lang="ja-JP" altLang="en-US"/>
          </a:p>
        </p:txBody>
      </p:sp>
      <p:sp>
        <p:nvSpPr>
          <p:cNvPr id="5" name="日付プレースホルダー 4"/>
          <p:cNvSpPr>
            <a:spLocks noGrp="1"/>
          </p:cNvSpPr>
          <p:nvPr>
            <p:ph type="dt" idx="1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25</a:t>
            </a:fld>
            <a:endParaRPr kumimoji="1" lang="ja-JP" altLang="en-US"/>
          </a:p>
        </p:txBody>
      </p:sp>
    </p:spTree>
    <p:extLst>
      <p:ext uri="{BB962C8B-B14F-4D97-AF65-F5344CB8AC3E}">
        <p14:creationId xmlns:p14="http://schemas.microsoft.com/office/powerpoint/2010/main" val="2805725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Legal education required</a:t>
            </a:r>
            <a:endParaRPr kumimoji="1" lang="ja-JP" altLang="en-US"/>
          </a:p>
        </p:txBody>
      </p:sp>
      <p:sp>
        <p:nvSpPr>
          <p:cNvPr id="5" name="日付プレースホルダー 4"/>
          <p:cNvSpPr>
            <a:spLocks noGrp="1"/>
          </p:cNvSpPr>
          <p:nvPr>
            <p:ph type="dt" idx="1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26</a:t>
            </a:fld>
            <a:endParaRPr kumimoji="1" lang="ja-JP" altLang="en-US"/>
          </a:p>
        </p:txBody>
      </p:sp>
    </p:spTree>
    <p:extLst>
      <p:ext uri="{BB962C8B-B14F-4D97-AF65-F5344CB8AC3E}">
        <p14:creationId xmlns:p14="http://schemas.microsoft.com/office/powerpoint/2010/main" val="4099697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37F6F5-DA96-4321-81E1-950FB7E3183C}" type="slidenum">
              <a:rPr kumimoji="1" lang="ja-JP" altLang="en-US" smtClean="0"/>
              <a:t>27</a:t>
            </a:fld>
            <a:endParaRPr kumimoji="1" lang="ja-JP" altLang="en-US"/>
          </a:p>
        </p:txBody>
      </p:sp>
      <p:sp>
        <p:nvSpPr>
          <p:cNvPr id="5" name="日付プレースホルダー 4"/>
          <p:cNvSpPr>
            <a:spLocks noGrp="1"/>
          </p:cNvSpPr>
          <p:nvPr>
            <p:ph type="dt" idx="1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ヘッダー プレースホルダー 6"/>
          <p:cNvSpPr>
            <a:spLocks noGrp="1"/>
          </p:cNvSpPr>
          <p:nvPr>
            <p:ph type="hdr" sz="quarter" idx="13"/>
          </p:nvPr>
        </p:nvSpPr>
        <p:spPr/>
        <p:txBody>
          <a:bodyPr/>
          <a:lstStyle/>
          <a:p>
            <a:r>
              <a:rPr kumimoji="1" lang="en-US" altLang="ja-JP"/>
              <a:t>Legal education required</a:t>
            </a:r>
            <a:endParaRPr kumimoji="1" lang="ja-JP" altLang="en-US"/>
          </a:p>
        </p:txBody>
      </p:sp>
    </p:spTree>
    <p:extLst>
      <p:ext uri="{BB962C8B-B14F-4D97-AF65-F5344CB8AC3E}">
        <p14:creationId xmlns:p14="http://schemas.microsoft.com/office/powerpoint/2010/main" val="345713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Legal education required</a:t>
            </a:r>
            <a:endParaRPr kumimoji="1" lang="ja-JP" altLang="en-US"/>
          </a:p>
        </p:txBody>
      </p:sp>
      <p:sp>
        <p:nvSpPr>
          <p:cNvPr id="5" name="日付プレースホルダー 4"/>
          <p:cNvSpPr>
            <a:spLocks noGrp="1"/>
          </p:cNvSpPr>
          <p:nvPr>
            <p:ph type="dt" idx="1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a:t>
            </a:fld>
            <a:endParaRPr kumimoji="1" lang="ja-JP" altLang="en-US"/>
          </a:p>
        </p:txBody>
      </p:sp>
    </p:spTree>
    <p:extLst>
      <p:ext uri="{BB962C8B-B14F-4D97-AF65-F5344CB8AC3E}">
        <p14:creationId xmlns:p14="http://schemas.microsoft.com/office/powerpoint/2010/main" val="320733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Legal education required</a:t>
            </a:r>
            <a:endParaRPr kumimoji="1" lang="ja-JP" altLang="en-US"/>
          </a:p>
        </p:txBody>
      </p:sp>
      <p:sp>
        <p:nvSpPr>
          <p:cNvPr id="5" name="日付プレースホルダー 4"/>
          <p:cNvSpPr>
            <a:spLocks noGrp="1"/>
          </p:cNvSpPr>
          <p:nvPr>
            <p:ph type="dt" idx="1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a:t>
            </a:fld>
            <a:endParaRPr kumimoji="1" lang="ja-JP" altLang="en-US"/>
          </a:p>
        </p:txBody>
      </p:sp>
    </p:spTree>
    <p:extLst>
      <p:ext uri="{BB962C8B-B14F-4D97-AF65-F5344CB8AC3E}">
        <p14:creationId xmlns:p14="http://schemas.microsoft.com/office/powerpoint/2010/main" val="10393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r>
              <a:rPr kumimoji="1" lang="en-US" altLang="ja-JP"/>
              <a:t>Legal education required</a:t>
            </a:r>
            <a:endParaRPr kumimoji="1" lang="ja-JP" altLang="en-US"/>
          </a:p>
        </p:txBody>
      </p:sp>
      <p:sp>
        <p:nvSpPr>
          <p:cNvPr id="5" name="日付プレースホルダー 4"/>
          <p:cNvSpPr>
            <a:spLocks noGrp="1"/>
          </p:cNvSpPr>
          <p:nvPr>
            <p:ph type="dt" idx="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4"/>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5"/>
          </p:nvPr>
        </p:nvSpPr>
        <p:spPr/>
        <p:txBody>
          <a:bodyPr/>
          <a:lstStyle/>
          <a:p>
            <a:fld id="{DC37F6F5-DA96-4321-81E1-950FB7E3183C}" type="slidenum">
              <a:rPr kumimoji="1" lang="ja-JP" altLang="en-US" smtClean="0"/>
              <a:t>11</a:t>
            </a:fld>
            <a:endParaRPr kumimoji="1" lang="ja-JP" altLang="en-US"/>
          </a:p>
        </p:txBody>
      </p:sp>
    </p:spTree>
    <p:extLst>
      <p:ext uri="{BB962C8B-B14F-4D97-AF65-F5344CB8AC3E}">
        <p14:creationId xmlns:p14="http://schemas.microsoft.com/office/powerpoint/2010/main" val="1220876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Legal education required</a:t>
            </a:r>
            <a:endParaRPr kumimoji="1" lang="ja-JP" altLang="en-US"/>
          </a:p>
        </p:txBody>
      </p:sp>
      <p:sp>
        <p:nvSpPr>
          <p:cNvPr id="5" name="日付プレースホルダー 4"/>
          <p:cNvSpPr>
            <a:spLocks noGrp="1"/>
          </p:cNvSpPr>
          <p:nvPr>
            <p:ph type="dt" idx="1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18</a:t>
            </a:fld>
            <a:endParaRPr kumimoji="1" lang="ja-JP" altLang="en-US"/>
          </a:p>
        </p:txBody>
      </p:sp>
    </p:spTree>
    <p:extLst>
      <p:ext uri="{BB962C8B-B14F-4D97-AF65-F5344CB8AC3E}">
        <p14:creationId xmlns:p14="http://schemas.microsoft.com/office/powerpoint/2010/main" val="74102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Legal education required</a:t>
            </a:r>
            <a:endParaRPr kumimoji="1" lang="ja-JP" altLang="en-US"/>
          </a:p>
        </p:txBody>
      </p:sp>
      <p:sp>
        <p:nvSpPr>
          <p:cNvPr id="5" name="日付プレースホルダー 4"/>
          <p:cNvSpPr>
            <a:spLocks noGrp="1"/>
          </p:cNvSpPr>
          <p:nvPr>
            <p:ph type="dt" idx="1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19</a:t>
            </a:fld>
            <a:endParaRPr kumimoji="1" lang="ja-JP" altLang="en-US"/>
          </a:p>
        </p:txBody>
      </p:sp>
    </p:spTree>
    <p:extLst>
      <p:ext uri="{BB962C8B-B14F-4D97-AF65-F5344CB8AC3E}">
        <p14:creationId xmlns:p14="http://schemas.microsoft.com/office/powerpoint/2010/main" val="41340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日本人は，欧米の人々に比べて，同調圧力に弱いといわれています。</a:t>
            </a:r>
            <a:endParaRPr kumimoji="1" lang="en-US" altLang="ja-JP" dirty="0"/>
          </a:p>
          <a:p>
            <a:r>
              <a:rPr kumimoji="1" lang="ja-JP" altLang="en-US" dirty="0"/>
              <a:t>　「皆さんもされていますよ」といわれると，つい同じようにしてしまう。多くの人が賛成することには，自分も賛成するという傾向が強いのです。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★確かに，</a:t>
            </a:r>
            <a:r>
              <a:rPr lang="ja-JP" altLang="en-US" sz="1200" dirty="0"/>
              <a:t>正しい観察によって得られた事実からしっかりした論理展開によって導き出された結論には，多くの人が賛成するので，</a:t>
            </a:r>
            <a:r>
              <a:rPr lang="ja-JP" altLang="en-US" sz="1200" b="1" dirty="0">
                <a:solidFill>
                  <a:srgbClr val="002060"/>
                </a:solidFill>
              </a:rPr>
              <a:t>正しいことと多くの人が賛成することには相関関係があります</a:t>
            </a:r>
            <a:r>
              <a:rPr lang="ja-JP" altLang="en-US" sz="1200" dirty="0">
                <a:solidFill>
                  <a:schemeClr val="tx2"/>
                </a:solidFill>
              </a:rPr>
              <a:t>。</a:t>
            </a:r>
            <a:r>
              <a:rPr lang="ja-JP" altLang="en-US" sz="1200" dirty="0"/>
              <a:t>つまり，「</a:t>
            </a:r>
            <a:r>
              <a:rPr lang="ja-JP" altLang="en-US" sz="1200" b="1" dirty="0">
                <a:solidFill>
                  <a:srgbClr val="002060"/>
                </a:solidFill>
              </a:rPr>
              <a:t>賛成する人の数が多ければそれは正しい可能性が高い」</a:t>
            </a:r>
            <a:r>
              <a:rPr lang="ja-JP" altLang="en-US" sz="1200" b="0" dirty="0">
                <a:solidFill>
                  <a:srgbClr val="002060"/>
                </a:solidFill>
              </a:rPr>
              <a:t>のですが，それを逆にして，</a:t>
            </a:r>
            <a:r>
              <a:rPr lang="ja-JP" altLang="en-US" sz="1200" b="1" dirty="0">
                <a:solidFill>
                  <a:srgbClr val="002060"/>
                </a:solidFill>
              </a:rPr>
              <a:t>「賛成する人が多いから賛成しておこう」と思って賛成している人が多いと</a:t>
            </a:r>
            <a:r>
              <a:rPr lang="ja-JP" altLang="en-US" sz="1200" b="1" dirty="0">
                <a:solidFill>
                  <a:schemeClr val="tx2"/>
                </a:solidFill>
              </a:rPr>
              <a:t>，</a:t>
            </a:r>
            <a:r>
              <a:rPr lang="ja-JP" altLang="en-US" sz="1200" dirty="0"/>
              <a:t>そのような人の一票は，他人の意見のコピーなので，その人の一票を単純に一票としてカウントできなくなり，民主主義の多数決原理が機能しなくなってしまうのです。</a:t>
            </a:r>
            <a:endParaRPr lang="en-US" altLang="ja-JP" sz="1200" dirty="0"/>
          </a:p>
        </p:txBody>
      </p:sp>
      <p:sp>
        <p:nvSpPr>
          <p:cNvPr id="4" name="ヘッダー プレースホルダー 3"/>
          <p:cNvSpPr>
            <a:spLocks noGrp="1"/>
          </p:cNvSpPr>
          <p:nvPr>
            <p:ph type="hdr" sz="quarter" idx="10"/>
          </p:nvPr>
        </p:nvSpPr>
        <p:spPr/>
        <p:txBody>
          <a:bodyPr/>
          <a:lstStyle/>
          <a:p>
            <a:r>
              <a:rPr kumimoji="1" lang="en-US" altLang="ja-JP"/>
              <a:t>Legal education required</a:t>
            </a:r>
            <a:endParaRPr kumimoji="1" lang="ja-JP" altLang="en-US"/>
          </a:p>
        </p:txBody>
      </p:sp>
      <p:sp>
        <p:nvSpPr>
          <p:cNvPr id="5" name="日付プレースホルダー 4"/>
          <p:cNvSpPr>
            <a:spLocks noGrp="1"/>
          </p:cNvSpPr>
          <p:nvPr>
            <p:ph type="dt" idx="1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20</a:t>
            </a:fld>
            <a:endParaRPr kumimoji="1" lang="ja-JP" altLang="en-US"/>
          </a:p>
        </p:txBody>
      </p:sp>
    </p:spTree>
    <p:extLst>
      <p:ext uri="{BB962C8B-B14F-4D97-AF65-F5344CB8AC3E}">
        <p14:creationId xmlns:p14="http://schemas.microsoft.com/office/powerpoint/2010/main" val="2999370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Legal education required</a:t>
            </a:r>
            <a:endParaRPr kumimoji="1" lang="ja-JP" altLang="en-US"/>
          </a:p>
        </p:txBody>
      </p:sp>
      <p:sp>
        <p:nvSpPr>
          <p:cNvPr id="5" name="日付プレースホルダー 4"/>
          <p:cNvSpPr>
            <a:spLocks noGrp="1"/>
          </p:cNvSpPr>
          <p:nvPr>
            <p:ph type="dt" idx="1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21</a:t>
            </a:fld>
            <a:endParaRPr kumimoji="1" lang="ja-JP" altLang="en-US"/>
          </a:p>
        </p:txBody>
      </p:sp>
    </p:spTree>
    <p:extLst>
      <p:ext uri="{BB962C8B-B14F-4D97-AF65-F5344CB8AC3E}">
        <p14:creationId xmlns:p14="http://schemas.microsoft.com/office/powerpoint/2010/main" val="2383998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Legal education required</a:t>
            </a:r>
            <a:endParaRPr kumimoji="1" lang="ja-JP" altLang="en-US"/>
          </a:p>
        </p:txBody>
      </p:sp>
      <p:sp>
        <p:nvSpPr>
          <p:cNvPr id="5" name="日付プレースホルダー 4"/>
          <p:cNvSpPr>
            <a:spLocks noGrp="1"/>
          </p:cNvSpPr>
          <p:nvPr>
            <p:ph type="dt" idx="11"/>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22</a:t>
            </a:fld>
            <a:endParaRPr kumimoji="1" lang="ja-JP" altLang="en-US"/>
          </a:p>
        </p:txBody>
      </p:sp>
    </p:spTree>
    <p:extLst>
      <p:ext uri="{BB962C8B-B14F-4D97-AF65-F5344CB8AC3E}">
        <p14:creationId xmlns:p14="http://schemas.microsoft.com/office/powerpoint/2010/main" val="125071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ctr"/>
          <a:lstStyle>
            <a:lvl1pPr algn="ctr">
              <a:defRPr sz="6000"/>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nchor="ct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367891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90335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370514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54826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540328"/>
            <a:ext cx="10515600" cy="1676398"/>
          </a:xfrm>
        </p:spPr>
        <p:txBody>
          <a:bodyPr anchor="ctr"/>
          <a:lstStyle>
            <a:lvl1pPr>
              <a:defRPr sz="6000"/>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1850" y="2729340"/>
            <a:ext cx="10515600" cy="2867896"/>
          </a:xfrm>
        </p:spPr>
        <p:txBody>
          <a:bodyPr>
            <a:normAutofit/>
          </a:bodyPr>
          <a:lstStyle>
            <a:lvl1pPr marL="342900" indent="-342900">
              <a:buClr>
                <a:srgbClr val="002060"/>
              </a:buClr>
              <a:buFont typeface="Wingdings" panose="05000000000000000000" pitchFamily="2" charset="2"/>
              <a:buChar char="n"/>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313049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Legal education required</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173852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2019/8/6</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Legal education required</a:t>
            </a:r>
            <a:endParaRPr kumimoji="1" lang="ja-JP" altLang="en-US"/>
          </a:p>
        </p:txBody>
      </p:sp>
      <p:sp>
        <p:nvSpPr>
          <p:cNvPr id="9" name="スライド番号プレースホルダー 8"/>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68235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2019/8/6</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Legal education required</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114316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2019/8/6</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Legal education required</a:t>
            </a:r>
            <a:endParaRPr kumimoji="1" lang="ja-JP" altLang="en-US"/>
          </a:p>
        </p:txBody>
      </p:sp>
      <p:sp>
        <p:nvSpPr>
          <p:cNvPr id="4" name="スライド番号プレースホルダー 3"/>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281609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Legal education required</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56004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Legal education required</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42155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8.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2019/8/6</a:t>
            </a:r>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Legal education required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4542F-C35A-41EC-80CF-01AB155FDC20}" type="slidenum">
              <a:rPr kumimoji="1" lang="ja-JP" altLang="en-US" smtClean="0"/>
              <a:t>‹#›</a:t>
            </a:fld>
            <a:endParaRPr kumimoji="1" lang="ja-JP" altLang="en-US"/>
          </a:p>
        </p:txBody>
      </p:sp>
      <p:sp>
        <p:nvSpPr>
          <p:cNvPr id="7" name="動作設定ボタン: ホーム 6">
            <a:hlinkClick r:id="" action="ppaction://hlinkshowjump?jump=firstslide" highlightClick="1"/>
          </p:cNvPr>
          <p:cNvSpPr/>
          <p:nvPr userDrawn="1"/>
        </p:nvSpPr>
        <p:spPr>
          <a:xfrm>
            <a:off x="2931311" y="6357738"/>
            <a:ext cx="360000" cy="360000"/>
          </a:xfrm>
          <a:prstGeom prst="actionButtonHom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動作設定ボタン: 最初 7">
            <a:hlinkClick r:id="rId13" action="ppaction://hlinksldjump" highlightClick="1"/>
          </p:cNvPr>
          <p:cNvSpPr/>
          <p:nvPr userDrawn="1"/>
        </p:nvSpPr>
        <p:spPr>
          <a:xfrm>
            <a:off x="3637570" y="6353609"/>
            <a:ext cx="360000" cy="360000"/>
          </a:xfrm>
          <a:prstGeom prst="actionButtonBeginning">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最後 8">
            <a:hlinkClick r:id="" action="ppaction://hlinkshowjump?jump=lastslide" highlightClick="1"/>
          </p:cNvPr>
          <p:cNvSpPr/>
          <p:nvPr userDrawn="1"/>
        </p:nvSpPr>
        <p:spPr>
          <a:xfrm>
            <a:off x="10058400" y="6353609"/>
            <a:ext cx="360000" cy="360000"/>
          </a:xfrm>
          <a:prstGeom prst="actionButtonEn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動作設定ボタン: 情報 9">
            <a:hlinkClick r:id="rId14" action="ppaction://hlinksldjump" highlightClick="1"/>
          </p:cNvPr>
          <p:cNvSpPr/>
          <p:nvPr userDrawn="1"/>
        </p:nvSpPr>
        <p:spPr>
          <a:xfrm>
            <a:off x="7793400" y="6353609"/>
            <a:ext cx="360000" cy="360000"/>
          </a:xfrm>
          <a:prstGeom prst="actionButtonInform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動作設定ボタン: 戻る 10">
            <a:hlinkClick r:id="" action="ppaction://hlinkshowjump?jump=lastslideviewed" highlightClick="1"/>
          </p:cNvPr>
          <p:cNvSpPr/>
          <p:nvPr userDrawn="1"/>
        </p:nvSpPr>
        <p:spPr>
          <a:xfrm>
            <a:off x="8610600" y="6361475"/>
            <a:ext cx="360000" cy="360000"/>
          </a:xfrm>
          <a:prstGeom prst="actionButtonRetur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動作設定ボタン: 情報 11">
            <a:hlinkClick r:id="rId15" action="ppaction://hlinksldjump" highlightClick="1"/>
          </p:cNvPr>
          <p:cNvSpPr/>
          <p:nvPr userDrawn="1"/>
        </p:nvSpPr>
        <p:spPr>
          <a:xfrm>
            <a:off x="4285270" y="6361475"/>
            <a:ext cx="360000" cy="360000"/>
          </a:xfrm>
          <a:prstGeom prst="actionButtonInform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1377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yberlawschool.jp/kagayama/index.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1.wav"/><Relationship Id="rId7"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 Id="rId9" Type="http://schemas.openxmlformats.org/officeDocument/2006/relationships/image" Target="../media/image11.gif"/></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18" Type="http://schemas.openxmlformats.org/officeDocument/2006/relationships/slide" Target="slide24.xml"/><Relationship Id="rId3" Type="http://schemas.openxmlformats.org/officeDocument/2006/relationships/slide" Target="slide8.xml"/><Relationship Id="rId21" Type="http://schemas.openxmlformats.org/officeDocument/2006/relationships/slide" Target="slide28.xml"/><Relationship Id="rId7" Type="http://schemas.openxmlformats.org/officeDocument/2006/relationships/slide" Target="slide12.xml"/><Relationship Id="rId12" Type="http://schemas.openxmlformats.org/officeDocument/2006/relationships/slide" Target="slide17.xml"/><Relationship Id="rId17" Type="http://schemas.openxmlformats.org/officeDocument/2006/relationships/slide" Target="slide23.xml"/><Relationship Id="rId2" Type="http://schemas.openxmlformats.org/officeDocument/2006/relationships/notesSlide" Target="../notesSlides/notesSlide2.xml"/><Relationship Id="rId16" Type="http://schemas.openxmlformats.org/officeDocument/2006/relationships/slide" Target="slide21.xml"/><Relationship Id="rId20" Type="http://schemas.openxmlformats.org/officeDocument/2006/relationships/slide" Target="slide27.xml"/><Relationship Id="rId1" Type="http://schemas.openxmlformats.org/officeDocument/2006/relationships/slideLayout" Target="../slideLayouts/slideLayout4.xml"/><Relationship Id="rId6" Type="http://schemas.openxmlformats.org/officeDocument/2006/relationships/slide" Target="slide11.xml"/><Relationship Id="rId11" Type="http://schemas.openxmlformats.org/officeDocument/2006/relationships/slide" Target="slide16.xml"/><Relationship Id="rId5" Type="http://schemas.openxmlformats.org/officeDocument/2006/relationships/slide" Target="slide10.xml"/><Relationship Id="rId15" Type="http://schemas.openxmlformats.org/officeDocument/2006/relationships/slide" Target="slide22.xml"/><Relationship Id="rId10" Type="http://schemas.openxmlformats.org/officeDocument/2006/relationships/slide" Target="slide15.xml"/><Relationship Id="rId19" Type="http://schemas.openxmlformats.org/officeDocument/2006/relationships/slide" Target="slide25.xml"/><Relationship Id="rId4" Type="http://schemas.openxmlformats.org/officeDocument/2006/relationships/slide" Target="slide9.xml"/><Relationship Id="rId9" Type="http://schemas.openxmlformats.org/officeDocument/2006/relationships/slide" Target="slide14.xml"/><Relationship Id="rId1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docs.live.net/8c55a2096077e13e/Kagayama/WWW/cyberlawschool/kagayama/RotalyCulbHiji/Speach/Sound%20of%20Silence.mp3"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834" y="3043079"/>
            <a:ext cx="2286000" cy="3048000"/>
          </a:xfrm>
          <a:prstGeom prst="rect">
            <a:avLst/>
          </a:prstGeom>
        </p:spPr>
      </p:pic>
      <p:sp>
        <p:nvSpPr>
          <p:cNvPr id="4" name="タイトル 3"/>
          <p:cNvSpPr>
            <a:spLocks noGrp="1"/>
          </p:cNvSpPr>
          <p:nvPr>
            <p:ph type="ctrTitle"/>
          </p:nvPr>
        </p:nvSpPr>
        <p:spPr>
          <a:xfrm>
            <a:off x="563880" y="566928"/>
            <a:ext cx="11064240" cy="2943035"/>
          </a:xfrm>
        </p:spPr>
        <p:txBody>
          <a:bodyPr>
            <a:normAutofit/>
          </a:bodyPr>
          <a:lstStyle/>
          <a:p>
            <a:pPr>
              <a:lnSpc>
                <a:spcPct val="100000"/>
              </a:lnSpc>
            </a:pPr>
            <a:r>
              <a:rPr lang="en-US" altLang="ja-JP" sz="7200" b="1" dirty="0">
                <a:latin typeface="Times New Roman" panose="02020603050405020304" pitchFamily="18" charset="0"/>
                <a:cs typeface="Times New Roman" panose="02020603050405020304" pitchFamily="18" charset="0"/>
              </a:rPr>
              <a:t>2030</a:t>
            </a:r>
            <a:r>
              <a:rPr lang="ja-JP" altLang="en-US" sz="7200" dirty="0">
                <a:latin typeface="Times New Roman" panose="02020603050405020304" pitchFamily="18" charset="0"/>
                <a:cs typeface="Times New Roman" panose="02020603050405020304" pitchFamily="18" charset="0"/>
              </a:rPr>
              <a:t>年の世界</a:t>
            </a:r>
            <a:br>
              <a:rPr lang="en-US" altLang="ja-JP" sz="1000" dirty="0"/>
            </a:br>
            <a:br>
              <a:rPr lang="en-US" altLang="ja-JP" sz="1000" dirty="0"/>
            </a:br>
            <a:r>
              <a:rPr lang="ja-JP" altLang="en-US" sz="3600" dirty="0">
                <a:latin typeface="Times New Roman" panose="02020603050405020304" pitchFamily="18" charset="0"/>
                <a:cs typeface="Times New Roman" panose="02020603050405020304" pitchFamily="18" charset="0"/>
              </a:rPr>
              <a:t>ジャック・アタリの未来予測を参考にして，</a:t>
            </a:r>
            <a:br>
              <a:rPr lang="en-US" altLang="ja-JP" sz="3600" dirty="0">
                <a:latin typeface="Times New Roman" panose="02020603050405020304" pitchFamily="18" charset="0"/>
                <a:cs typeface="Times New Roman" panose="02020603050405020304" pitchFamily="18" charset="0"/>
              </a:rPr>
            </a:br>
            <a:r>
              <a:rPr lang="ja-JP" altLang="en-US" sz="3600" dirty="0">
                <a:latin typeface="Times New Roman" panose="02020603050405020304" pitchFamily="18" charset="0"/>
                <a:cs typeface="Times New Roman" panose="02020603050405020304" pitchFamily="18" charset="0"/>
              </a:rPr>
              <a:t>これから</a:t>
            </a:r>
            <a:r>
              <a:rPr lang="en-US" altLang="ja-JP" sz="3600" dirty="0">
                <a:latin typeface="Times New Roman" panose="02020603050405020304" pitchFamily="18" charset="0"/>
                <a:cs typeface="Times New Roman" panose="02020603050405020304" pitchFamily="18" charset="0"/>
              </a:rPr>
              <a:t>10</a:t>
            </a:r>
            <a:r>
              <a:rPr lang="ja-JP" altLang="en-US" sz="3600" dirty="0">
                <a:latin typeface="Times New Roman" panose="02020603050405020304" pitchFamily="18" charset="0"/>
                <a:cs typeface="Times New Roman" panose="02020603050405020304" pitchFamily="18" charset="0"/>
              </a:rPr>
              <a:t>年間で何をすべきかを考える。</a:t>
            </a:r>
            <a:endParaRPr kumimoji="1" lang="ja-JP" altLang="en-US" sz="3600" dirty="0">
              <a:latin typeface="Times New Roman" panose="02020603050405020304" pitchFamily="18" charset="0"/>
              <a:cs typeface="Times New Roman" panose="02020603050405020304" pitchFamily="18" charset="0"/>
            </a:endParaRPr>
          </a:p>
        </p:txBody>
      </p:sp>
      <p:sp>
        <p:nvSpPr>
          <p:cNvPr id="5" name="サブタイトル 4"/>
          <p:cNvSpPr>
            <a:spLocks noGrp="1"/>
          </p:cNvSpPr>
          <p:nvPr>
            <p:ph type="subTitle" idx="1"/>
          </p:nvPr>
        </p:nvSpPr>
        <p:spPr>
          <a:xfrm>
            <a:off x="1524000" y="3602038"/>
            <a:ext cx="9144000" cy="2326322"/>
          </a:xfrm>
        </p:spPr>
        <p:txBody>
          <a:bodyPr>
            <a:normAutofit/>
          </a:bodyPr>
          <a:lstStyle/>
          <a:p>
            <a:r>
              <a:rPr kumimoji="1" lang="ja-JP" altLang="en-US" sz="3600" dirty="0"/>
              <a:t>名古屋大学・明治学院大学 名誉教授</a:t>
            </a:r>
            <a:endParaRPr kumimoji="1" lang="en-US" altLang="ja-JP" sz="3600" dirty="0"/>
          </a:p>
          <a:p>
            <a:r>
              <a:rPr lang="ja-JP" altLang="en-US" sz="3600" dirty="0"/>
              <a:t>加賀山　茂</a:t>
            </a:r>
            <a:endParaRPr lang="en-US" altLang="ja-JP" sz="3600" dirty="0"/>
          </a:p>
          <a:p>
            <a:r>
              <a:rPr kumimoji="1" lang="en-US" altLang="ja-JP" sz="3200" b="1" dirty="0">
                <a:latin typeface="Times New Roman" panose="02020603050405020304" pitchFamily="18" charset="0"/>
                <a:cs typeface="Times New Roman" panose="02020603050405020304" pitchFamily="18" charset="0"/>
                <a:hlinkClick r:id="rId4"/>
              </a:rPr>
              <a:t>http://cyberlawschool.jp/kagayama/</a:t>
            </a:r>
            <a:endParaRPr kumimoji="1" lang="ja-JP" altLang="en-US" sz="3200" b="1" dirty="0">
              <a:latin typeface="Times New Roman" panose="02020603050405020304" pitchFamily="18" charset="0"/>
              <a:cs typeface="Times New Roman" panose="02020603050405020304" pitchFamily="18" charset="0"/>
            </a:endParaRPr>
          </a:p>
        </p:txBody>
      </p:sp>
      <p:sp>
        <p:nvSpPr>
          <p:cNvPr id="2" name="日付プレースホルダー 1"/>
          <p:cNvSpPr>
            <a:spLocks noGrp="1"/>
          </p:cNvSpPr>
          <p:nvPr>
            <p:ph type="dt" sz="half" idx="10"/>
          </p:nvPr>
        </p:nvSpPr>
        <p:spPr/>
        <p:txBody>
          <a:bodyPr/>
          <a:lstStyle/>
          <a:p>
            <a:r>
              <a:rPr kumimoji="1" lang="en-US" altLang="ja-JP"/>
              <a:t>2019/8/6</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Legal education required</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a:t>
            </a:fld>
            <a:endParaRPr kumimoji="1" lang="ja-JP" altLang="en-US"/>
          </a:p>
        </p:txBody>
      </p:sp>
    </p:spTree>
    <p:extLst>
      <p:ext uri="{BB962C8B-B14F-4D97-AF65-F5344CB8AC3E}">
        <p14:creationId xmlns:p14="http://schemas.microsoft.com/office/powerpoint/2010/main" val="4039425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61A388-C8E7-4DA5-810A-8491DF4578EF}"/>
              </a:ext>
            </a:extLst>
          </p:cNvPr>
          <p:cNvSpPr>
            <a:spLocks noGrp="1"/>
          </p:cNvSpPr>
          <p:nvPr>
            <p:ph type="title"/>
          </p:nvPr>
        </p:nvSpPr>
        <p:spPr/>
        <p:txBody>
          <a:bodyPr/>
          <a:lstStyle/>
          <a:p>
            <a:r>
              <a:rPr kumimoji="1" lang="ja-JP" altLang="en-US" dirty="0"/>
              <a:t>親が子に与えることができることとは何か？</a:t>
            </a:r>
            <a:br>
              <a:rPr kumimoji="1" lang="en-US" altLang="ja-JP" dirty="0"/>
            </a:br>
            <a:r>
              <a:rPr kumimoji="1" lang="ja-JP" altLang="en-US" dirty="0"/>
              <a:t>日出町の子に夢と希望を与えよう</a:t>
            </a:r>
          </a:p>
        </p:txBody>
      </p:sp>
      <p:sp>
        <p:nvSpPr>
          <p:cNvPr id="3" name="コンテンツ プレースホルダー 2">
            <a:extLst>
              <a:ext uri="{FF2B5EF4-FFF2-40B4-BE49-F238E27FC236}">
                <a16:creationId xmlns:a16="http://schemas.microsoft.com/office/drawing/2014/main" id="{CC6D5305-76F5-453C-AC7E-BF5C857CEED4}"/>
              </a:ext>
            </a:extLst>
          </p:cNvPr>
          <p:cNvSpPr>
            <a:spLocks noGrp="1"/>
          </p:cNvSpPr>
          <p:nvPr>
            <p:ph idx="1"/>
          </p:nvPr>
        </p:nvSpPr>
        <p:spPr/>
        <p:txBody>
          <a:bodyPr>
            <a:normAutofit fontScale="92500"/>
          </a:bodyPr>
          <a:lstStyle/>
          <a:p>
            <a:pPr>
              <a:lnSpc>
                <a:spcPct val="110000"/>
              </a:lnSpc>
            </a:pPr>
            <a:r>
              <a:rPr kumimoji="1" lang="ja-JP" altLang="en-US" dirty="0"/>
              <a:t>町と協力して，町に大学（私立・薬科単科大学）を誘致しよう。</a:t>
            </a:r>
            <a:endParaRPr kumimoji="1" lang="en-US" altLang="ja-JP" dirty="0"/>
          </a:p>
          <a:p>
            <a:pPr lvl="1">
              <a:lnSpc>
                <a:spcPct val="110000"/>
              </a:lnSpc>
            </a:pPr>
            <a:r>
              <a:rPr lang="en-US" altLang="ja-JP" dirty="0"/>
              <a:t>6</a:t>
            </a:r>
            <a:r>
              <a:rPr lang="ja-JP" altLang="en-US" dirty="0"/>
              <a:t>年制の薬学部を町に誘致して，若者が地元で自立できるように支援する。</a:t>
            </a:r>
            <a:endParaRPr lang="en-US" altLang="ja-JP" dirty="0"/>
          </a:p>
          <a:p>
            <a:pPr lvl="1">
              <a:lnSpc>
                <a:spcPct val="110000"/>
              </a:lnSpc>
            </a:pPr>
            <a:r>
              <a:rPr kumimoji="1" lang="ja-JP" altLang="en-US" dirty="0"/>
              <a:t>薬学部が成功すれば，農学部を併設し，バイオテクノロジーの拠点とする。</a:t>
            </a:r>
            <a:endParaRPr kumimoji="1" lang="en-US" altLang="ja-JP" dirty="0"/>
          </a:p>
          <a:p>
            <a:pPr lvl="1">
              <a:lnSpc>
                <a:spcPct val="110000"/>
              </a:lnSpc>
            </a:pPr>
            <a:r>
              <a:rPr kumimoji="1" lang="ja-JP" altLang="en-US" dirty="0"/>
              <a:t>東九州活性化のため，中津，杵築，別府，大分，宮崎と連携し，学園都市をめざす。</a:t>
            </a:r>
            <a:endParaRPr kumimoji="1" lang="en-US" altLang="ja-JP" dirty="0"/>
          </a:p>
          <a:p>
            <a:pPr lvl="2">
              <a:lnSpc>
                <a:spcPct val="110000"/>
              </a:lnSpc>
            </a:pPr>
            <a:r>
              <a:rPr lang="ja-JP" altLang="en-US" dirty="0"/>
              <a:t>人口の増加が進めば，小倉，</a:t>
            </a:r>
            <a:r>
              <a:rPr lang="ja-JP" altLang="en-US"/>
              <a:t>中津，杵築，日出</a:t>
            </a:r>
            <a:r>
              <a:rPr lang="ja-JP" altLang="en-US" dirty="0"/>
              <a:t>，別府，大分，宮崎を経由して，鹿児島までの新幹線を誘致できるかもしれない。</a:t>
            </a:r>
            <a:endParaRPr lang="en-US" altLang="ja-JP" dirty="0"/>
          </a:p>
          <a:p>
            <a:pPr>
              <a:lnSpc>
                <a:spcPct val="110000"/>
              </a:lnSpc>
            </a:pPr>
            <a:r>
              <a:rPr lang="ja-JP" altLang="en-US" dirty="0"/>
              <a:t>町と協力して，貧困をなくそう。</a:t>
            </a:r>
            <a:endParaRPr lang="en-US" altLang="ja-JP" dirty="0"/>
          </a:p>
          <a:p>
            <a:pPr lvl="1">
              <a:lnSpc>
                <a:spcPct val="110000"/>
              </a:lnSpc>
            </a:pPr>
            <a:r>
              <a:rPr lang="ja-JP" altLang="en-US" dirty="0"/>
              <a:t>国連の</a:t>
            </a:r>
            <a:r>
              <a:rPr lang="en-US" altLang="ja-JP" dirty="0"/>
              <a:t>SDGs</a:t>
            </a:r>
            <a:r>
              <a:rPr lang="ja-JP" altLang="en-US" dirty="0"/>
              <a:t>（持続的開発目標）プログラムを実施し，住みやすい街づくりを目指す。</a:t>
            </a:r>
            <a:endParaRPr lang="en-US" altLang="ja-JP" dirty="0"/>
          </a:p>
          <a:p>
            <a:pPr lvl="1">
              <a:lnSpc>
                <a:spcPct val="110000"/>
              </a:lnSpc>
            </a:pPr>
            <a:r>
              <a:rPr lang="ja-JP" altLang="en-US" dirty="0"/>
              <a:t>町民税の滞納者に立ち直りのためのプログラムを提供し，すべての町民が町民税を支払って真の市民となるための取り組みを行う。</a:t>
            </a:r>
            <a:endParaRPr lang="en-US" altLang="ja-JP" dirty="0"/>
          </a:p>
          <a:p>
            <a:pPr lvl="1">
              <a:lnSpc>
                <a:spcPct val="110000"/>
              </a:lnSpc>
            </a:pPr>
            <a:endParaRPr kumimoji="1" lang="ja-JP" altLang="en-US" dirty="0"/>
          </a:p>
        </p:txBody>
      </p:sp>
      <p:sp>
        <p:nvSpPr>
          <p:cNvPr id="4" name="日付プレースホルダー 3">
            <a:extLst>
              <a:ext uri="{FF2B5EF4-FFF2-40B4-BE49-F238E27FC236}">
                <a16:creationId xmlns:a16="http://schemas.microsoft.com/office/drawing/2014/main" id="{44E0BD8B-69FB-4171-8B5E-9037B9ACAF94}"/>
              </a:ext>
            </a:extLst>
          </p:cNvPr>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a:extLst>
              <a:ext uri="{FF2B5EF4-FFF2-40B4-BE49-F238E27FC236}">
                <a16:creationId xmlns:a16="http://schemas.microsoft.com/office/drawing/2014/main" id="{25DC02FD-A692-482B-AA5E-E56DCF5CD3E0}"/>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a:extLst>
              <a:ext uri="{FF2B5EF4-FFF2-40B4-BE49-F238E27FC236}">
                <a16:creationId xmlns:a16="http://schemas.microsoft.com/office/drawing/2014/main" id="{A1B32FCE-B504-4C59-95B4-D82372B982FD}"/>
              </a:ext>
            </a:extLst>
          </p:cNvPr>
          <p:cNvSpPr>
            <a:spLocks noGrp="1"/>
          </p:cNvSpPr>
          <p:nvPr>
            <p:ph type="sldNum" sz="quarter" idx="12"/>
          </p:nvPr>
        </p:nvSpPr>
        <p:spPr/>
        <p:txBody>
          <a:bodyPr/>
          <a:lstStyle/>
          <a:p>
            <a:fld id="{A0C4542F-C35A-41EC-80CF-01AB155FDC20}" type="slidenum">
              <a:rPr kumimoji="1" lang="ja-JP" altLang="en-US" smtClean="0"/>
              <a:t>10</a:t>
            </a:fld>
            <a:endParaRPr kumimoji="1" lang="ja-JP" altLang="en-US"/>
          </a:p>
        </p:txBody>
      </p:sp>
    </p:spTree>
    <p:extLst>
      <p:ext uri="{BB962C8B-B14F-4D97-AF65-F5344CB8AC3E}">
        <p14:creationId xmlns:p14="http://schemas.microsoft.com/office/powerpoint/2010/main" val="35278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1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17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E7EAD-2736-4689-B430-367EB1B6B50E}"/>
              </a:ext>
            </a:extLst>
          </p:cNvPr>
          <p:cNvSpPr>
            <a:spLocks noGrp="1"/>
          </p:cNvSpPr>
          <p:nvPr>
            <p:ph type="title"/>
          </p:nvPr>
        </p:nvSpPr>
        <p:spPr/>
        <p:txBody>
          <a:bodyPr>
            <a:normAutofit/>
          </a:bodyPr>
          <a:lstStyle/>
          <a:p>
            <a:r>
              <a:rPr lang="ja-JP" altLang="en-US" sz="4000" dirty="0"/>
              <a:t>未来予測とは，可能性の列挙と選択の問題</a:t>
            </a:r>
            <a:br>
              <a:rPr lang="en-US" altLang="ja-JP" dirty="0"/>
            </a:br>
            <a:r>
              <a:rPr lang="ja-JP" altLang="en-US" dirty="0"/>
              <a:t>進化論の考え方とその修正</a:t>
            </a:r>
            <a:endParaRPr kumimoji="1" lang="ja-JP" altLang="en-US" dirty="0"/>
          </a:p>
        </p:txBody>
      </p:sp>
      <p:sp>
        <p:nvSpPr>
          <p:cNvPr id="3" name="コンテンツ プレースホルダー 2">
            <a:extLst>
              <a:ext uri="{FF2B5EF4-FFF2-40B4-BE49-F238E27FC236}">
                <a16:creationId xmlns:a16="http://schemas.microsoft.com/office/drawing/2014/main" id="{6A0E138D-CE81-4BA1-9B64-A97DE87667FD}"/>
              </a:ext>
            </a:extLst>
          </p:cNvPr>
          <p:cNvSpPr>
            <a:spLocks noGrp="1"/>
          </p:cNvSpPr>
          <p:nvPr>
            <p:ph idx="1"/>
          </p:nvPr>
        </p:nvSpPr>
        <p:spPr/>
        <p:txBody>
          <a:bodyPr>
            <a:normAutofit fontScale="77500" lnSpcReduction="20000"/>
          </a:bodyPr>
          <a:lstStyle/>
          <a:p>
            <a:pPr>
              <a:lnSpc>
                <a:spcPct val="120000"/>
              </a:lnSpc>
            </a:pPr>
            <a:r>
              <a:rPr kumimoji="1" lang="ja-JP" altLang="en-US" dirty="0"/>
              <a:t>ダーウィンの進化論の考え方</a:t>
            </a:r>
            <a:endParaRPr kumimoji="1" lang="en-US" altLang="ja-JP" dirty="0"/>
          </a:p>
          <a:p>
            <a:pPr lvl="1"/>
            <a:r>
              <a:rPr kumimoji="1" lang="ja-JP" altLang="en-US" dirty="0"/>
              <a:t>突然変異と競争を通じた適者生存によって，種は進化する。</a:t>
            </a:r>
            <a:endParaRPr kumimoji="1" lang="en-US" altLang="ja-JP" dirty="0"/>
          </a:p>
          <a:p>
            <a:r>
              <a:rPr lang="ja-JP" altLang="en-US" dirty="0"/>
              <a:t>今西錦司の考え方（</a:t>
            </a:r>
            <a:r>
              <a:rPr lang="en-US" altLang="ja-JP" sz="2600" dirty="0"/>
              <a:t>『</a:t>
            </a:r>
            <a:r>
              <a:rPr lang="ja-JP" altLang="en-US" sz="2600" dirty="0"/>
              <a:t>生物の世界</a:t>
            </a:r>
            <a:r>
              <a:rPr lang="en-US" altLang="ja-JP" sz="2600" dirty="0"/>
              <a:t>』 </a:t>
            </a:r>
            <a:r>
              <a:rPr lang="ja-JP" altLang="en-US" sz="2600" dirty="0"/>
              <a:t>弘文堂（</a:t>
            </a:r>
            <a:r>
              <a:rPr lang="en-US" altLang="ja-JP" sz="2600" dirty="0"/>
              <a:t>1941</a:t>
            </a:r>
            <a:r>
              <a:rPr lang="ja-JP" altLang="en-US" sz="2600" dirty="0"/>
              <a:t>），講談社文庫（</a:t>
            </a:r>
            <a:r>
              <a:rPr lang="en-US" altLang="ja-JP" sz="2600"/>
              <a:t>1972</a:t>
            </a:r>
            <a:r>
              <a:rPr lang="ja-JP" altLang="en-US" sz="2600"/>
              <a:t>）</a:t>
            </a:r>
            <a:r>
              <a:rPr lang="ja-JP" altLang="en-US"/>
              <a:t>）</a:t>
            </a:r>
            <a:endParaRPr lang="en-US" altLang="ja-JP" dirty="0"/>
          </a:p>
          <a:p>
            <a:pPr lvl="1"/>
            <a:r>
              <a:rPr kumimoji="1" lang="ja-JP" altLang="en-US" dirty="0"/>
              <a:t>突然変異ではなく，総ての可能性が，初めから用意されている。</a:t>
            </a:r>
            <a:endParaRPr kumimoji="1" lang="en-US" altLang="ja-JP" dirty="0"/>
          </a:p>
          <a:p>
            <a:pPr lvl="1"/>
            <a:r>
              <a:rPr lang="ja-JP" altLang="en-US" dirty="0"/>
              <a:t>環境の変化に応じて，適切なものが選択されて出現するに過ぎない。</a:t>
            </a:r>
            <a:endParaRPr lang="en-US" altLang="ja-JP" dirty="0"/>
          </a:p>
          <a:p>
            <a:r>
              <a:rPr kumimoji="1" lang="ja-JP" altLang="en-US" dirty="0"/>
              <a:t>私の考え方</a:t>
            </a:r>
            <a:endParaRPr kumimoji="1" lang="en-US" altLang="ja-JP" dirty="0"/>
          </a:p>
          <a:p>
            <a:pPr lvl="1"/>
            <a:r>
              <a:rPr lang="ja-JP" altLang="en-US" dirty="0"/>
              <a:t>ヒトの受精卵を例にとって考える</a:t>
            </a:r>
            <a:endParaRPr lang="en-US" altLang="ja-JP" dirty="0"/>
          </a:p>
          <a:p>
            <a:pPr lvl="2"/>
            <a:r>
              <a:rPr kumimoji="1" lang="ja-JP" altLang="en-US" dirty="0"/>
              <a:t>卵は単一の細胞だが，受精による卵割が始まると，役割分担が行われ，ヒトのすべての機能が出現する。</a:t>
            </a:r>
            <a:endParaRPr kumimoji="1" lang="en-US" altLang="ja-JP" dirty="0"/>
          </a:p>
          <a:p>
            <a:pPr lvl="2"/>
            <a:r>
              <a:rPr kumimoji="1" lang="ja-JP" altLang="en-US" dirty="0"/>
              <a:t>ここでは，突然変異は必要がなない。</a:t>
            </a:r>
            <a:endParaRPr kumimoji="1" lang="en-US" altLang="ja-JP" dirty="0"/>
          </a:p>
          <a:p>
            <a:pPr lvl="1"/>
            <a:r>
              <a:rPr lang="ja-JP" altLang="en-US" dirty="0"/>
              <a:t>ホトトギスとウグイスの托卵と托卵回避の戦術に学ぶ</a:t>
            </a:r>
            <a:endParaRPr lang="en-US" altLang="ja-JP" dirty="0"/>
          </a:p>
          <a:p>
            <a:pPr lvl="2"/>
            <a:r>
              <a:rPr kumimoji="1" lang="ja-JP" altLang="en-US" dirty="0"/>
              <a:t>ホトトギスは，ウグイスと同じ色と形の卵を産む。</a:t>
            </a:r>
            <a:endParaRPr kumimoji="1" lang="en-US" altLang="ja-JP" dirty="0"/>
          </a:p>
          <a:p>
            <a:pPr lvl="2"/>
            <a:r>
              <a:rPr lang="ja-JP" altLang="en-US" dirty="0"/>
              <a:t>ウグイスは，その色を変える。直ちにホトトギスも卵の色を変えて対抗する。</a:t>
            </a:r>
            <a:endParaRPr lang="en-US" altLang="ja-JP" dirty="0"/>
          </a:p>
          <a:p>
            <a:pPr lvl="2"/>
            <a:r>
              <a:rPr kumimoji="1" lang="ja-JP" altLang="en-US" dirty="0"/>
              <a:t>突然変異を待っていたのでは，変化に対応できない。初めから候補が用意されていると思われる。</a:t>
            </a:r>
            <a:endParaRPr kumimoji="1" lang="en-US" altLang="ja-JP" dirty="0"/>
          </a:p>
          <a:p>
            <a:pPr lvl="1"/>
            <a:r>
              <a:rPr kumimoji="1" lang="ja-JP" altLang="en-US" dirty="0"/>
              <a:t>将来もすべての可能性が出そろっている。</a:t>
            </a:r>
            <a:endParaRPr kumimoji="1" lang="en-US" altLang="ja-JP" dirty="0"/>
          </a:p>
          <a:p>
            <a:pPr lvl="2"/>
            <a:r>
              <a:rPr kumimoji="1" lang="ja-JP" altLang="en-US" dirty="0"/>
              <a:t>将来の予測は可能であり，どれを選ぶかは，私たちの選択にかかっている。</a:t>
            </a:r>
          </a:p>
        </p:txBody>
      </p:sp>
      <p:sp>
        <p:nvSpPr>
          <p:cNvPr id="4" name="日付プレースホルダー 3">
            <a:extLst>
              <a:ext uri="{FF2B5EF4-FFF2-40B4-BE49-F238E27FC236}">
                <a16:creationId xmlns:a16="http://schemas.microsoft.com/office/drawing/2014/main" id="{E1AE9E1B-34C4-4DD1-8F22-C303CB093296}"/>
              </a:ext>
            </a:extLst>
          </p:cNvPr>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a:extLst>
              <a:ext uri="{FF2B5EF4-FFF2-40B4-BE49-F238E27FC236}">
                <a16:creationId xmlns:a16="http://schemas.microsoft.com/office/drawing/2014/main" id="{3C63BE64-5101-43AC-B6B0-54C4AA845D1B}"/>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a:extLst>
              <a:ext uri="{FF2B5EF4-FFF2-40B4-BE49-F238E27FC236}">
                <a16:creationId xmlns:a16="http://schemas.microsoft.com/office/drawing/2014/main" id="{16C0662A-4A40-48CB-BD97-D031176C52C3}"/>
              </a:ext>
            </a:extLst>
          </p:cNvPr>
          <p:cNvSpPr>
            <a:spLocks noGrp="1"/>
          </p:cNvSpPr>
          <p:nvPr>
            <p:ph type="sldNum" sz="quarter" idx="12"/>
          </p:nvPr>
        </p:nvSpPr>
        <p:spPr/>
        <p:txBody>
          <a:bodyPr/>
          <a:lstStyle/>
          <a:p>
            <a:fld id="{A0C4542F-C35A-41EC-80CF-01AB155FDC20}" type="slidenum">
              <a:rPr kumimoji="1" lang="ja-JP" altLang="en-US" smtClean="0"/>
              <a:t>11</a:t>
            </a:fld>
            <a:endParaRPr kumimoji="1" lang="ja-JP" altLang="en-US"/>
          </a:p>
        </p:txBody>
      </p:sp>
    </p:spTree>
    <p:extLst>
      <p:ext uri="{BB962C8B-B14F-4D97-AF65-F5344CB8AC3E}">
        <p14:creationId xmlns:p14="http://schemas.microsoft.com/office/powerpoint/2010/main" val="395646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7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7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1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75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left)">
                                      <p:cBhvr>
                                        <p:cTn id="32" dur="75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left)">
                                      <p:cBhvr>
                                        <p:cTn id="37" dur="10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wipe(left)">
                                      <p:cBhvr>
                                        <p:cTn id="42" dur="10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wipe(left)">
                                      <p:cBhvr>
                                        <p:cTn id="47" dur="75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8A9CF4B1-23DA-439E-A889-6851EBA00067}"/>
              </a:ext>
            </a:extLst>
          </p:cNvPr>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2030</a:t>
            </a:r>
            <a:r>
              <a:rPr kumimoji="1" lang="ja-JP" altLang="en-US" dirty="0">
                <a:latin typeface="Times New Roman" panose="02020603050405020304" pitchFamily="18" charset="0"/>
                <a:cs typeface="Times New Roman" panose="02020603050405020304" pitchFamily="18" charset="0"/>
              </a:rPr>
              <a:t>年 </a:t>
            </a:r>
            <a:r>
              <a:rPr kumimoji="1" lang="ja-JP" altLang="en-US" dirty="0"/>
              <a:t>ジャック・アタリの未来予測</a:t>
            </a:r>
          </a:p>
        </p:txBody>
      </p:sp>
      <p:pic>
        <p:nvPicPr>
          <p:cNvPr id="19" name="コンテンツ プレースホルダー 18">
            <a:extLst>
              <a:ext uri="{FF2B5EF4-FFF2-40B4-BE49-F238E27FC236}">
                <a16:creationId xmlns:a16="http://schemas.microsoft.com/office/drawing/2014/main" id="{412429DD-43B7-43BB-98B2-0516B5DE4FB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59277" y="1888550"/>
            <a:ext cx="2794523" cy="3968553"/>
          </a:xfrm>
        </p:spPr>
      </p:pic>
      <p:sp>
        <p:nvSpPr>
          <p:cNvPr id="4" name="日付プレースホルダー 3">
            <a:extLst>
              <a:ext uri="{FF2B5EF4-FFF2-40B4-BE49-F238E27FC236}">
                <a16:creationId xmlns:a16="http://schemas.microsoft.com/office/drawing/2014/main" id="{8A7CF744-08D1-4286-A938-78290BDC781F}"/>
              </a:ext>
            </a:extLst>
          </p:cNvPr>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a:extLst>
              <a:ext uri="{FF2B5EF4-FFF2-40B4-BE49-F238E27FC236}">
                <a16:creationId xmlns:a16="http://schemas.microsoft.com/office/drawing/2014/main" id="{E685FE98-3780-4292-905C-FE132420B3E5}"/>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a:extLst>
              <a:ext uri="{FF2B5EF4-FFF2-40B4-BE49-F238E27FC236}">
                <a16:creationId xmlns:a16="http://schemas.microsoft.com/office/drawing/2014/main" id="{E6D6E35E-08ED-494A-BFA9-D850484B2CC4}"/>
              </a:ext>
            </a:extLst>
          </p:cNvPr>
          <p:cNvSpPr>
            <a:spLocks noGrp="1"/>
          </p:cNvSpPr>
          <p:nvPr>
            <p:ph type="sldNum" sz="quarter" idx="12"/>
          </p:nvPr>
        </p:nvSpPr>
        <p:spPr/>
        <p:txBody>
          <a:bodyPr/>
          <a:lstStyle/>
          <a:p>
            <a:fld id="{A0C4542F-C35A-41EC-80CF-01AB155FDC20}" type="slidenum">
              <a:rPr kumimoji="1" lang="ja-JP" altLang="en-US" smtClean="0"/>
              <a:t>12</a:t>
            </a:fld>
            <a:endParaRPr kumimoji="1" lang="ja-JP" altLang="en-US"/>
          </a:p>
        </p:txBody>
      </p:sp>
      <p:sp>
        <p:nvSpPr>
          <p:cNvPr id="17" name="コンテンツ プレースホルダー 16">
            <a:extLst>
              <a:ext uri="{FF2B5EF4-FFF2-40B4-BE49-F238E27FC236}">
                <a16:creationId xmlns:a16="http://schemas.microsoft.com/office/drawing/2014/main" id="{663841B5-F62C-4976-8DE3-3D968BED0F78}"/>
              </a:ext>
            </a:extLst>
          </p:cNvPr>
          <p:cNvSpPr>
            <a:spLocks noGrp="1"/>
          </p:cNvSpPr>
          <p:nvPr>
            <p:ph sz="half" idx="1"/>
          </p:nvPr>
        </p:nvSpPr>
        <p:spPr>
          <a:xfrm>
            <a:off x="838199" y="1825625"/>
            <a:ext cx="7539681" cy="4225487"/>
          </a:xfrm>
        </p:spPr>
        <p:txBody>
          <a:bodyPr>
            <a:normAutofit fontScale="92500"/>
          </a:bodyPr>
          <a:lstStyle/>
          <a:p>
            <a:pPr>
              <a:lnSpc>
                <a:spcPct val="100000"/>
              </a:lnSpc>
            </a:pPr>
            <a:r>
              <a:rPr lang="ja-JP" altLang="en-US" sz="3200" dirty="0"/>
              <a:t>第</a:t>
            </a:r>
            <a:r>
              <a:rPr lang="en-US" altLang="ja-JP" sz="3200" dirty="0"/>
              <a:t>1</a:t>
            </a:r>
            <a:r>
              <a:rPr lang="ja-JP" altLang="en-US" sz="3200" dirty="0"/>
              <a:t>章　憤懣が世界を覆いつくす</a:t>
            </a:r>
            <a:endParaRPr lang="en-US" altLang="ja-JP" sz="3200" dirty="0"/>
          </a:p>
          <a:p>
            <a:pPr lvl="1">
              <a:lnSpc>
                <a:spcPct val="100000"/>
              </a:lnSpc>
            </a:pPr>
            <a:r>
              <a:rPr lang="en-US" altLang="ja-JP" sz="2600" dirty="0"/>
              <a:t>〔</a:t>
            </a:r>
            <a:r>
              <a:rPr lang="ja-JP" altLang="en-US" sz="2600" dirty="0"/>
              <a:t>順調に見える世界に広がる悲惨な現状</a:t>
            </a:r>
            <a:r>
              <a:rPr lang="en-US" altLang="ja-JP" sz="2600" dirty="0"/>
              <a:t>〕 </a:t>
            </a:r>
          </a:p>
          <a:p>
            <a:pPr>
              <a:lnSpc>
                <a:spcPct val="100000"/>
              </a:lnSpc>
            </a:pPr>
            <a:r>
              <a:rPr lang="ja-JP" altLang="en-US" sz="3200" dirty="0"/>
              <a:t>第</a:t>
            </a:r>
            <a:r>
              <a:rPr lang="en-US" altLang="ja-JP" sz="3200" dirty="0"/>
              <a:t>2</a:t>
            </a:r>
            <a:r>
              <a:rPr lang="ja-JP" altLang="en-US" sz="3200" dirty="0"/>
              <a:t>章　解説</a:t>
            </a:r>
            <a:endParaRPr lang="en-US" altLang="ja-JP" sz="3200" dirty="0"/>
          </a:p>
          <a:p>
            <a:pPr lvl="1">
              <a:lnSpc>
                <a:spcPct val="100000"/>
              </a:lnSpc>
            </a:pPr>
            <a:r>
              <a:rPr lang="en-US" altLang="ja-JP" sz="2600" dirty="0"/>
              <a:t>〔</a:t>
            </a:r>
            <a:r>
              <a:rPr lang="ja-JP" altLang="en-US" sz="2600" dirty="0">
                <a:solidFill>
                  <a:srgbClr val="FF0000"/>
                </a:solidFill>
              </a:rPr>
              <a:t>法の支配の及ばない市場の暴走</a:t>
            </a:r>
            <a:r>
              <a:rPr lang="en-US" altLang="ja-JP" sz="2600" dirty="0"/>
              <a:t>〕 </a:t>
            </a:r>
          </a:p>
          <a:p>
            <a:pPr>
              <a:lnSpc>
                <a:spcPct val="100000"/>
              </a:lnSpc>
            </a:pPr>
            <a:r>
              <a:rPr lang="ja-JP" altLang="en-US" sz="3200" dirty="0"/>
              <a:t>第</a:t>
            </a:r>
            <a:r>
              <a:rPr lang="en-US" altLang="ja-JP" sz="3200" dirty="0"/>
              <a:t>3</a:t>
            </a:r>
            <a:r>
              <a:rPr lang="ja-JP" altLang="en-US" sz="3200" dirty="0"/>
              <a:t>章　</a:t>
            </a:r>
            <a:r>
              <a:rPr lang="en-US" altLang="ja-JP" sz="3200" dirty="0"/>
              <a:t>99</a:t>
            </a:r>
            <a:r>
              <a:rPr lang="ja-JP" altLang="en-US" sz="3200" dirty="0"/>
              <a:t>％が激怒する </a:t>
            </a:r>
            <a:endParaRPr lang="en-US" altLang="ja-JP" sz="3200" dirty="0"/>
          </a:p>
          <a:p>
            <a:pPr lvl="1">
              <a:lnSpc>
                <a:spcPct val="100000"/>
              </a:lnSpc>
            </a:pPr>
            <a:r>
              <a:rPr lang="ja-JP" altLang="en-US" sz="2600" dirty="0"/>
              <a:t>経済と金融の世界的危機を引き起こす六つの火種</a:t>
            </a:r>
            <a:endParaRPr lang="en-US" altLang="ja-JP" sz="2600" dirty="0"/>
          </a:p>
          <a:p>
            <a:pPr lvl="1">
              <a:lnSpc>
                <a:spcPct val="100000"/>
              </a:lnSpc>
            </a:pPr>
            <a:r>
              <a:rPr lang="ja-JP" altLang="en-US" sz="2600" dirty="0"/>
              <a:t>世界大戦を勃発させる六つの起爆剤</a:t>
            </a:r>
          </a:p>
          <a:p>
            <a:pPr>
              <a:lnSpc>
                <a:spcPct val="100000"/>
              </a:lnSpc>
            </a:pPr>
            <a:r>
              <a:rPr lang="ja-JP" altLang="en-US" sz="3200" dirty="0"/>
              <a:t>第</a:t>
            </a:r>
            <a:r>
              <a:rPr lang="en-US" altLang="ja-JP" sz="3200" dirty="0"/>
              <a:t>4</a:t>
            </a:r>
            <a:r>
              <a:rPr lang="ja-JP" altLang="en-US" sz="3200" dirty="0"/>
              <a:t>章　明るい未来</a:t>
            </a:r>
            <a:r>
              <a:rPr lang="en-US" altLang="ja-JP" sz="3200" dirty="0"/>
              <a:t>〔</a:t>
            </a:r>
            <a:r>
              <a:rPr lang="ja-JP" altLang="en-US" sz="3200" dirty="0"/>
              <a:t>のために</a:t>
            </a:r>
            <a:r>
              <a:rPr lang="en-US" altLang="ja-JP" sz="3200" dirty="0"/>
              <a:t>〕 </a:t>
            </a:r>
          </a:p>
        </p:txBody>
      </p:sp>
    </p:spTree>
    <p:extLst>
      <p:ext uri="{BB962C8B-B14F-4D97-AF65-F5344CB8AC3E}">
        <p14:creationId xmlns:p14="http://schemas.microsoft.com/office/powerpoint/2010/main" val="28814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75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75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75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75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left)">
                                      <p:cBhvr>
                                        <p:cTn id="32" dur="10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left)">
                                      <p:cBhvr>
                                        <p:cTn id="37" dur="750"/>
                                        <p:tgtEl>
                                          <p:spTgt spid="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xEl>
                                              <p:pRg st="7" end="7"/>
                                            </p:txEl>
                                          </p:spTgt>
                                        </p:tgtEl>
                                        <p:attrNameLst>
                                          <p:attrName>style.visibility</p:attrName>
                                        </p:attrNameLst>
                                      </p:cBhvr>
                                      <p:to>
                                        <p:strVal val="visible"/>
                                      </p:to>
                                    </p:set>
                                    <p:animEffect transition="in" filter="wipe(left)">
                                      <p:cBhvr>
                                        <p:cTn id="42" dur="75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8A9CF4B1-23DA-439E-A889-6851EBA00067}"/>
              </a:ext>
            </a:extLst>
          </p:cNvPr>
          <p:cNvSpPr>
            <a:spLocks noGrp="1"/>
          </p:cNvSpPr>
          <p:nvPr>
            <p:ph type="title"/>
          </p:nvPr>
        </p:nvSpPr>
        <p:spPr/>
        <p:txBody>
          <a:bodyPr/>
          <a:lstStyle/>
          <a:p>
            <a:r>
              <a:rPr kumimoji="1" lang="en-US" altLang="ja-JP" sz="3600" dirty="0">
                <a:latin typeface="Times New Roman" panose="02020603050405020304" pitchFamily="18" charset="0"/>
                <a:cs typeface="Times New Roman" panose="02020603050405020304" pitchFamily="18" charset="0"/>
              </a:rPr>
              <a:t>2030</a:t>
            </a:r>
            <a:r>
              <a:rPr kumimoji="1" lang="ja-JP" altLang="en-US" sz="3600" dirty="0">
                <a:latin typeface="Times New Roman" panose="02020603050405020304" pitchFamily="18" charset="0"/>
                <a:cs typeface="Times New Roman" panose="02020603050405020304" pitchFamily="18" charset="0"/>
              </a:rPr>
              <a:t>年 </a:t>
            </a:r>
            <a:r>
              <a:rPr kumimoji="1" lang="ja-JP" altLang="en-US" sz="3600" dirty="0"/>
              <a:t>ジャック・アタリの未来予測</a:t>
            </a:r>
            <a:br>
              <a:rPr kumimoji="1" lang="en-US" altLang="ja-JP" dirty="0"/>
            </a:br>
            <a:r>
              <a:rPr kumimoji="1" lang="ja-JP" altLang="en-US" dirty="0"/>
              <a:t>経済・金融危機を引き起こす六つの火種</a:t>
            </a:r>
          </a:p>
        </p:txBody>
      </p:sp>
      <p:pic>
        <p:nvPicPr>
          <p:cNvPr id="19" name="コンテンツ プレースホルダー 18">
            <a:extLst>
              <a:ext uri="{FF2B5EF4-FFF2-40B4-BE49-F238E27FC236}">
                <a16:creationId xmlns:a16="http://schemas.microsoft.com/office/drawing/2014/main" id="{412429DD-43B7-43BB-98B2-0516B5DE4FB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63538" y="2141109"/>
            <a:ext cx="2366731" cy="3361038"/>
          </a:xfrm>
        </p:spPr>
      </p:pic>
      <p:sp>
        <p:nvSpPr>
          <p:cNvPr id="4" name="日付プレースホルダー 3">
            <a:extLst>
              <a:ext uri="{FF2B5EF4-FFF2-40B4-BE49-F238E27FC236}">
                <a16:creationId xmlns:a16="http://schemas.microsoft.com/office/drawing/2014/main" id="{8A7CF744-08D1-4286-A938-78290BDC781F}"/>
              </a:ext>
            </a:extLst>
          </p:cNvPr>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a:extLst>
              <a:ext uri="{FF2B5EF4-FFF2-40B4-BE49-F238E27FC236}">
                <a16:creationId xmlns:a16="http://schemas.microsoft.com/office/drawing/2014/main" id="{E685FE98-3780-4292-905C-FE132420B3E5}"/>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a:extLst>
              <a:ext uri="{FF2B5EF4-FFF2-40B4-BE49-F238E27FC236}">
                <a16:creationId xmlns:a16="http://schemas.microsoft.com/office/drawing/2014/main" id="{E6D6E35E-08ED-494A-BFA9-D850484B2CC4}"/>
              </a:ext>
            </a:extLst>
          </p:cNvPr>
          <p:cNvSpPr>
            <a:spLocks noGrp="1"/>
          </p:cNvSpPr>
          <p:nvPr>
            <p:ph type="sldNum" sz="quarter" idx="12"/>
          </p:nvPr>
        </p:nvSpPr>
        <p:spPr/>
        <p:txBody>
          <a:bodyPr/>
          <a:lstStyle/>
          <a:p>
            <a:fld id="{A0C4542F-C35A-41EC-80CF-01AB155FDC20}" type="slidenum">
              <a:rPr kumimoji="1" lang="ja-JP" altLang="en-US" smtClean="0"/>
              <a:t>13</a:t>
            </a:fld>
            <a:endParaRPr kumimoji="1" lang="ja-JP" altLang="en-US"/>
          </a:p>
        </p:txBody>
      </p:sp>
      <p:sp>
        <p:nvSpPr>
          <p:cNvPr id="17" name="コンテンツ プレースホルダー 16">
            <a:extLst>
              <a:ext uri="{FF2B5EF4-FFF2-40B4-BE49-F238E27FC236}">
                <a16:creationId xmlns:a16="http://schemas.microsoft.com/office/drawing/2014/main" id="{663841B5-F62C-4976-8DE3-3D968BED0F78}"/>
              </a:ext>
            </a:extLst>
          </p:cNvPr>
          <p:cNvSpPr>
            <a:spLocks noGrp="1"/>
          </p:cNvSpPr>
          <p:nvPr>
            <p:ph sz="half" idx="1"/>
          </p:nvPr>
        </p:nvSpPr>
        <p:spPr>
          <a:xfrm>
            <a:off x="838199" y="1825625"/>
            <a:ext cx="8231660" cy="4225487"/>
          </a:xfrm>
        </p:spPr>
        <p:txBody>
          <a:bodyPr>
            <a:normAutofit fontScale="92500" lnSpcReduction="20000"/>
          </a:bodyPr>
          <a:lstStyle/>
          <a:p>
            <a:pPr marL="514350" indent="-514350">
              <a:lnSpc>
                <a:spcPct val="110000"/>
              </a:lnSpc>
              <a:buFont typeface="+mj-lt"/>
              <a:buAutoNum type="arabicPeriod"/>
            </a:pPr>
            <a:r>
              <a:rPr lang="ja-JP" altLang="en-US" dirty="0"/>
              <a:t>中国の金融バブルがはじける。独裁のためにＡＩ利用。</a:t>
            </a:r>
            <a:endParaRPr lang="en-US" altLang="ja-JP" dirty="0"/>
          </a:p>
          <a:p>
            <a:pPr marL="514350" indent="-514350">
              <a:lnSpc>
                <a:spcPct val="110000"/>
              </a:lnSpc>
              <a:buFont typeface="+mj-lt"/>
              <a:buAutoNum type="arabicPeriod"/>
            </a:pPr>
            <a:r>
              <a:rPr lang="ja-JP" altLang="en-US" dirty="0"/>
              <a:t>保護主義の激化によって国際貿易が危機を迎える。</a:t>
            </a:r>
            <a:endParaRPr lang="en-US" altLang="ja-JP" dirty="0"/>
          </a:p>
          <a:p>
            <a:pPr marL="514350" indent="-514350">
              <a:lnSpc>
                <a:spcPct val="110000"/>
              </a:lnSpc>
              <a:buFont typeface="+mj-lt"/>
              <a:buAutoNum type="arabicPeriod"/>
            </a:pPr>
            <a:r>
              <a:rPr lang="ja-JP" altLang="en-US" dirty="0"/>
              <a:t>イタリア・ドイツの銀行システムが崩壊する。</a:t>
            </a:r>
            <a:endParaRPr lang="en-US" altLang="ja-JP" dirty="0"/>
          </a:p>
          <a:p>
            <a:pPr marL="514350" indent="-514350">
              <a:lnSpc>
                <a:spcPct val="110000"/>
              </a:lnSpc>
              <a:buFont typeface="+mj-lt"/>
              <a:buAutoNum type="arabicPeriod"/>
            </a:pPr>
            <a:r>
              <a:rPr lang="ja-JP" altLang="en-US" dirty="0"/>
              <a:t>国の巨額の債務バブルが崩壊する。</a:t>
            </a:r>
            <a:endParaRPr lang="en-US" altLang="ja-JP" dirty="0"/>
          </a:p>
          <a:p>
            <a:pPr lvl="1">
              <a:lnSpc>
                <a:spcPct val="110000"/>
              </a:lnSpc>
            </a:pPr>
            <a:r>
              <a:rPr lang="ja-JP" altLang="en-US" dirty="0"/>
              <a:t>特に日本が抱えるリスクは著しく高い。</a:t>
            </a:r>
            <a:endParaRPr lang="en-US" altLang="ja-JP" dirty="0"/>
          </a:p>
          <a:p>
            <a:pPr marL="514350" indent="-514350">
              <a:lnSpc>
                <a:spcPct val="110000"/>
              </a:lnSpc>
              <a:buFont typeface="+mj-lt"/>
              <a:buAutoNum type="arabicPeriod"/>
            </a:pPr>
            <a:r>
              <a:rPr lang="ja-JP" altLang="en-US" dirty="0"/>
              <a:t>アメリカの投資家の破綻によって金融危機が引き起こされる。</a:t>
            </a:r>
            <a:endParaRPr lang="en-US" altLang="ja-JP" dirty="0"/>
          </a:p>
          <a:p>
            <a:pPr marL="514350" indent="-514350">
              <a:lnSpc>
                <a:spcPct val="110000"/>
              </a:lnSpc>
              <a:buFont typeface="+mj-lt"/>
              <a:buAutoNum type="arabicPeriod"/>
            </a:pPr>
            <a:r>
              <a:rPr lang="ja-JP" altLang="en-US" dirty="0"/>
              <a:t>ホルムズ海峡・マラッカ海峡の閉鎖による原油価格の高騰が引き起こされる。</a:t>
            </a:r>
            <a:endParaRPr lang="en-US" altLang="ja-JP" dirty="0"/>
          </a:p>
        </p:txBody>
      </p:sp>
    </p:spTree>
    <p:extLst>
      <p:ext uri="{BB962C8B-B14F-4D97-AF65-F5344CB8AC3E}">
        <p14:creationId xmlns:p14="http://schemas.microsoft.com/office/powerpoint/2010/main" val="165723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1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10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75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75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75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up)">
                                      <p:cBhvr>
                                        <p:cTn id="32" dur="125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up)">
                                      <p:cBhvr>
                                        <p:cTn id="37" dur="1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8A9CF4B1-23DA-439E-A889-6851EBA00067}"/>
              </a:ext>
            </a:extLst>
          </p:cNvPr>
          <p:cNvSpPr>
            <a:spLocks noGrp="1"/>
          </p:cNvSpPr>
          <p:nvPr>
            <p:ph type="title"/>
          </p:nvPr>
        </p:nvSpPr>
        <p:spPr/>
        <p:txBody>
          <a:bodyPr/>
          <a:lstStyle/>
          <a:p>
            <a:r>
              <a:rPr kumimoji="1" lang="en-US" altLang="ja-JP" sz="3600" dirty="0">
                <a:latin typeface="Times New Roman" panose="02020603050405020304" pitchFamily="18" charset="0"/>
                <a:cs typeface="Times New Roman" panose="02020603050405020304" pitchFamily="18" charset="0"/>
              </a:rPr>
              <a:t>2030</a:t>
            </a:r>
            <a:r>
              <a:rPr kumimoji="1" lang="ja-JP" altLang="en-US" sz="3600" dirty="0">
                <a:latin typeface="Times New Roman" panose="02020603050405020304" pitchFamily="18" charset="0"/>
                <a:cs typeface="Times New Roman" panose="02020603050405020304" pitchFamily="18" charset="0"/>
              </a:rPr>
              <a:t>年 </a:t>
            </a:r>
            <a:r>
              <a:rPr kumimoji="1" lang="ja-JP" altLang="en-US" sz="3600" dirty="0"/>
              <a:t>ジャック・アタリの未来予測</a:t>
            </a:r>
            <a:br>
              <a:rPr kumimoji="1" lang="en-US" altLang="ja-JP" dirty="0"/>
            </a:br>
            <a:r>
              <a:rPr kumimoji="1" lang="ja-JP" altLang="en-US" dirty="0"/>
              <a:t>世界大戦を勃発させる六つの起爆剤</a:t>
            </a:r>
          </a:p>
        </p:txBody>
      </p:sp>
      <p:pic>
        <p:nvPicPr>
          <p:cNvPr id="19" name="コンテンツ プレースホルダー 18">
            <a:extLst>
              <a:ext uri="{FF2B5EF4-FFF2-40B4-BE49-F238E27FC236}">
                <a16:creationId xmlns:a16="http://schemas.microsoft.com/office/drawing/2014/main" id="{412429DD-43B7-43BB-98B2-0516B5DE4FB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63538" y="2141109"/>
            <a:ext cx="2366731" cy="3361038"/>
          </a:xfrm>
        </p:spPr>
      </p:pic>
      <p:sp>
        <p:nvSpPr>
          <p:cNvPr id="4" name="日付プレースホルダー 3">
            <a:extLst>
              <a:ext uri="{FF2B5EF4-FFF2-40B4-BE49-F238E27FC236}">
                <a16:creationId xmlns:a16="http://schemas.microsoft.com/office/drawing/2014/main" id="{8A7CF744-08D1-4286-A938-78290BDC781F}"/>
              </a:ext>
            </a:extLst>
          </p:cNvPr>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a:extLst>
              <a:ext uri="{FF2B5EF4-FFF2-40B4-BE49-F238E27FC236}">
                <a16:creationId xmlns:a16="http://schemas.microsoft.com/office/drawing/2014/main" id="{E685FE98-3780-4292-905C-FE132420B3E5}"/>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a:extLst>
              <a:ext uri="{FF2B5EF4-FFF2-40B4-BE49-F238E27FC236}">
                <a16:creationId xmlns:a16="http://schemas.microsoft.com/office/drawing/2014/main" id="{E6D6E35E-08ED-494A-BFA9-D850484B2CC4}"/>
              </a:ext>
            </a:extLst>
          </p:cNvPr>
          <p:cNvSpPr>
            <a:spLocks noGrp="1"/>
          </p:cNvSpPr>
          <p:nvPr>
            <p:ph type="sldNum" sz="quarter" idx="12"/>
          </p:nvPr>
        </p:nvSpPr>
        <p:spPr/>
        <p:txBody>
          <a:bodyPr/>
          <a:lstStyle/>
          <a:p>
            <a:fld id="{A0C4542F-C35A-41EC-80CF-01AB155FDC20}" type="slidenum">
              <a:rPr kumimoji="1" lang="ja-JP" altLang="en-US" smtClean="0"/>
              <a:t>14</a:t>
            </a:fld>
            <a:endParaRPr kumimoji="1" lang="ja-JP" altLang="en-US"/>
          </a:p>
        </p:txBody>
      </p:sp>
      <p:sp>
        <p:nvSpPr>
          <p:cNvPr id="17" name="コンテンツ プレースホルダー 16">
            <a:extLst>
              <a:ext uri="{FF2B5EF4-FFF2-40B4-BE49-F238E27FC236}">
                <a16:creationId xmlns:a16="http://schemas.microsoft.com/office/drawing/2014/main" id="{663841B5-F62C-4976-8DE3-3D968BED0F78}"/>
              </a:ext>
            </a:extLst>
          </p:cNvPr>
          <p:cNvSpPr>
            <a:spLocks noGrp="1"/>
          </p:cNvSpPr>
          <p:nvPr>
            <p:ph sz="half" idx="1"/>
          </p:nvPr>
        </p:nvSpPr>
        <p:spPr>
          <a:xfrm>
            <a:off x="838199" y="1825625"/>
            <a:ext cx="8231660" cy="4225487"/>
          </a:xfrm>
        </p:spPr>
        <p:txBody>
          <a:bodyPr>
            <a:normAutofit fontScale="77500" lnSpcReduction="20000"/>
          </a:bodyPr>
          <a:lstStyle/>
          <a:p>
            <a:pPr marL="514350" indent="-514350">
              <a:lnSpc>
                <a:spcPct val="110000"/>
              </a:lnSpc>
              <a:buFont typeface="+mj-lt"/>
              <a:buAutoNum type="arabicPeriod"/>
            </a:pPr>
            <a:r>
              <a:rPr lang="ja-JP" altLang="en-US" dirty="0"/>
              <a:t>東・南シナ海の危機</a:t>
            </a:r>
            <a:endParaRPr lang="en-US" altLang="ja-JP" dirty="0"/>
          </a:p>
          <a:p>
            <a:pPr lvl="1">
              <a:lnSpc>
                <a:spcPct val="110000"/>
              </a:lnSpc>
            </a:pPr>
            <a:r>
              <a:rPr lang="ja-JP" altLang="en-US" dirty="0"/>
              <a:t>中国・北朝鮮の不穏な動き</a:t>
            </a:r>
            <a:endParaRPr lang="en-US" altLang="ja-JP" dirty="0"/>
          </a:p>
          <a:p>
            <a:pPr marL="514350" indent="-514350">
              <a:lnSpc>
                <a:spcPct val="110000"/>
              </a:lnSpc>
              <a:buFont typeface="+mj-lt"/>
              <a:buAutoNum type="arabicPeriod"/>
            </a:pPr>
            <a:r>
              <a:rPr lang="ja-JP" altLang="en-US" dirty="0"/>
              <a:t>旧ソビエト連保における危機</a:t>
            </a:r>
            <a:endParaRPr lang="en-US" altLang="ja-JP" dirty="0"/>
          </a:p>
          <a:p>
            <a:pPr lvl="1">
              <a:lnSpc>
                <a:spcPct val="110000"/>
              </a:lnSpc>
            </a:pPr>
            <a:r>
              <a:rPr lang="ja-JP" altLang="en-US" dirty="0"/>
              <a:t>ロシアのバルト三国への侵攻の危機</a:t>
            </a:r>
            <a:endParaRPr lang="en-US" altLang="ja-JP" dirty="0"/>
          </a:p>
          <a:p>
            <a:pPr marL="514350" indent="-514350">
              <a:lnSpc>
                <a:spcPct val="110000"/>
              </a:lnSpc>
              <a:buFont typeface="+mj-lt"/>
              <a:buAutoNum type="arabicPeriod"/>
            </a:pPr>
            <a:r>
              <a:rPr lang="ja-JP" altLang="en-US" dirty="0"/>
              <a:t>パキスタンの核戦略</a:t>
            </a:r>
            <a:endParaRPr lang="en-US" altLang="ja-JP" dirty="0"/>
          </a:p>
          <a:p>
            <a:pPr lvl="1">
              <a:lnSpc>
                <a:spcPct val="110000"/>
              </a:lnSpc>
            </a:pPr>
            <a:r>
              <a:rPr lang="ja-JP" altLang="en-US" dirty="0"/>
              <a:t>パキスタン出身のテロ集団によるインドへの攻撃による危機</a:t>
            </a:r>
            <a:endParaRPr lang="en-US" altLang="ja-JP" dirty="0"/>
          </a:p>
          <a:p>
            <a:pPr marL="514350" indent="-514350">
              <a:lnSpc>
                <a:spcPct val="110000"/>
              </a:lnSpc>
              <a:buFont typeface="+mj-lt"/>
              <a:buAutoNum type="arabicPeriod"/>
            </a:pPr>
            <a:r>
              <a:rPr lang="ja-JP" altLang="en-US" dirty="0"/>
              <a:t>中東の危機</a:t>
            </a:r>
            <a:endParaRPr lang="en-US" altLang="ja-JP" dirty="0"/>
          </a:p>
          <a:p>
            <a:pPr lvl="1">
              <a:lnSpc>
                <a:spcPct val="110000"/>
              </a:lnSpc>
            </a:pPr>
            <a:r>
              <a:rPr lang="ja-JP" altLang="en-US" dirty="0"/>
              <a:t>シリア政権の崩壊による危機</a:t>
            </a:r>
            <a:endParaRPr lang="en-US" altLang="ja-JP" dirty="0"/>
          </a:p>
          <a:p>
            <a:pPr marL="514350" indent="-514350">
              <a:lnSpc>
                <a:spcPct val="110000"/>
              </a:lnSpc>
              <a:buFont typeface="+mj-lt"/>
              <a:buAutoNum type="arabicPeriod"/>
            </a:pPr>
            <a:r>
              <a:rPr lang="ja-JP" altLang="en-US" dirty="0"/>
              <a:t>サヘル地域とアフリカの角（ソマリア全域・エチオピアの一部）における危機</a:t>
            </a:r>
            <a:endParaRPr lang="en-US" altLang="ja-JP" dirty="0"/>
          </a:p>
          <a:p>
            <a:pPr marL="514350" indent="-514350">
              <a:lnSpc>
                <a:spcPct val="110000"/>
              </a:lnSpc>
              <a:buFont typeface="+mj-lt"/>
              <a:buAutoNum type="arabicPeriod"/>
            </a:pPr>
            <a:r>
              <a:rPr lang="ja-JP" altLang="en-US" dirty="0"/>
              <a:t>イスラーム国の復活</a:t>
            </a:r>
            <a:endParaRPr lang="en-US" altLang="ja-JP" dirty="0"/>
          </a:p>
        </p:txBody>
      </p:sp>
    </p:spTree>
    <p:extLst>
      <p:ext uri="{BB962C8B-B14F-4D97-AF65-F5344CB8AC3E}">
        <p14:creationId xmlns:p14="http://schemas.microsoft.com/office/powerpoint/2010/main" val="91522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75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left)">
                                      <p:cBhvr>
                                        <p:cTn id="32" dur="10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left)">
                                      <p:cBhvr>
                                        <p:cTn id="37" dur="500"/>
                                        <p:tgtEl>
                                          <p:spTgt spid="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xEl>
                                              <p:pRg st="7" end="7"/>
                                            </p:txEl>
                                          </p:spTgt>
                                        </p:tgtEl>
                                        <p:attrNameLst>
                                          <p:attrName>style.visibility</p:attrName>
                                        </p:attrNameLst>
                                      </p:cBhvr>
                                      <p:to>
                                        <p:strVal val="visible"/>
                                      </p:to>
                                    </p:set>
                                    <p:animEffect transition="in" filter="wipe(left)">
                                      <p:cBhvr>
                                        <p:cTn id="42" dur="500"/>
                                        <p:tgtEl>
                                          <p:spTgt spid="1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7">
                                            <p:txEl>
                                              <p:pRg st="8" end="8"/>
                                            </p:txEl>
                                          </p:spTgt>
                                        </p:tgtEl>
                                        <p:attrNameLst>
                                          <p:attrName>style.visibility</p:attrName>
                                        </p:attrNameLst>
                                      </p:cBhvr>
                                      <p:to>
                                        <p:strVal val="visible"/>
                                      </p:to>
                                    </p:set>
                                    <p:animEffect transition="in" filter="wipe(up)">
                                      <p:cBhvr>
                                        <p:cTn id="47" dur="1500"/>
                                        <p:tgtEl>
                                          <p:spTgt spid="1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xEl>
                                              <p:pRg st="9" end="9"/>
                                            </p:txEl>
                                          </p:spTgt>
                                        </p:tgtEl>
                                        <p:attrNameLst>
                                          <p:attrName>style.visibility</p:attrName>
                                        </p:attrNameLst>
                                      </p:cBhvr>
                                      <p:to>
                                        <p:strVal val="visible"/>
                                      </p:to>
                                    </p:set>
                                    <p:animEffect transition="in" filter="wipe(left)">
                                      <p:cBhvr>
                                        <p:cTn id="52" dur="500"/>
                                        <p:tgtEl>
                                          <p:spTgt spid="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7BFAC-3B1E-4FA9-B097-1AD028BB1351}"/>
              </a:ext>
            </a:extLst>
          </p:cNvPr>
          <p:cNvSpPr>
            <a:spLocks noGrp="1"/>
          </p:cNvSpPr>
          <p:nvPr>
            <p:ph type="title"/>
          </p:nvPr>
        </p:nvSpPr>
        <p:spPr/>
        <p:txBody>
          <a:bodyPr/>
          <a:lstStyle/>
          <a:p>
            <a:r>
              <a:rPr lang="ja-JP" altLang="en-US" dirty="0">
                <a:latin typeface="Times New Roman" panose="02020603050405020304" pitchFamily="18" charset="0"/>
                <a:cs typeface="Times New Roman" panose="02020603050405020304" pitchFamily="18" charset="0"/>
              </a:rPr>
              <a:t>ジャック・アタリの</a:t>
            </a:r>
            <a:r>
              <a:rPr lang="en-US" altLang="ja-JP" dirty="0">
                <a:latin typeface="Times New Roman" panose="02020603050405020304" pitchFamily="18" charset="0"/>
                <a:cs typeface="Times New Roman" panose="02020603050405020304" pitchFamily="18" charset="0"/>
              </a:rPr>
              <a:t>10</a:t>
            </a:r>
            <a:r>
              <a:rPr lang="ja-JP" altLang="en-US" dirty="0">
                <a:latin typeface="Times New Roman" panose="02020603050405020304" pitchFamily="18" charset="0"/>
                <a:cs typeface="Times New Roman" panose="02020603050405020304" pitchFamily="18" charset="0"/>
              </a:rPr>
              <a:t>の提言</a:t>
            </a:r>
            <a:br>
              <a:rPr lang="en-US" altLang="ja-JP" dirty="0">
                <a:latin typeface="Times New Roman" panose="02020603050405020304" pitchFamily="18" charset="0"/>
                <a:cs typeface="Times New Roman" panose="02020603050405020304" pitchFamily="18" charset="0"/>
              </a:rPr>
            </a:br>
            <a:r>
              <a:rPr lang="ja-JP" altLang="en-US" dirty="0">
                <a:latin typeface="Times New Roman" panose="02020603050405020304" pitchFamily="18" charset="0"/>
                <a:cs typeface="Times New Roman" panose="02020603050405020304" pitchFamily="18" charset="0"/>
              </a:rPr>
              <a:t>－</a:t>
            </a:r>
            <a:r>
              <a:rPr kumimoji="1" lang="ja-JP" altLang="en-US" sz="3600" dirty="0">
                <a:latin typeface="Times New Roman" panose="02020603050405020304" pitchFamily="18" charset="0"/>
                <a:cs typeface="Times New Roman" panose="02020603050405020304" pitchFamily="18" charset="0"/>
              </a:rPr>
              <a:t>危機を転じて明るい未来に変えるために－</a:t>
            </a:r>
            <a:endParaRPr kumimoji="1" lang="ja-JP" altLang="en-US" dirty="0">
              <a:latin typeface="Times New Roman" panose="02020603050405020304" pitchFamily="18" charset="0"/>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011FD6A5-2463-46C2-A399-7DBBF69C9978}"/>
              </a:ext>
            </a:extLst>
          </p:cNvPr>
          <p:cNvSpPr>
            <a:spLocks noGrp="1"/>
          </p:cNvSpPr>
          <p:nvPr>
            <p:ph sz="half" idx="1"/>
          </p:nvPr>
        </p:nvSpPr>
        <p:spPr>
          <a:xfrm>
            <a:off x="838199" y="1690688"/>
            <a:ext cx="10962504" cy="4486275"/>
          </a:xfrm>
        </p:spPr>
        <p:txBody>
          <a:bodyPr>
            <a:noAutofit/>
          </a:bodyPr>
          <a:lstStyle/>
          <a:p>
            <a:pPr marL="514350" indent="-514350">
              <a:lnSpc>
                <a:spcPts val="2400"/>
              </a:lnSpc>
              <a:buFont typeface="+mj-lt"/>
              <a:buAutoNum type="arabicPeriod"/>
            </a:pPr>
            <a:r>
              <a:rPr lang="ja-JP" altLang="en-US" sz="2000" dirty="0"/>
              <a:t>自分自身の死は不可避だと自覚する。 </a:t>
            </a:r>
          </a:p>
          <a:p>
            <a:pPr marL="514350" indent="-514350">
              <a:lnSpc>
                <a:spcPts val="2400"/>
              </a:lnSpc>
              <a:buFont typeface="+mj-lt"/>
              <a:buAutoNum type="arabicPeriod"/>
            </a:pPr>
            <a:r>
              <a:rPr lang="ja-JP" altLang="en-US" sz="2000" dirty="0"/>
              <a:t>自己を尊重し，自分自身のことを真剣に考える。 </a:t>
            </a:r>
          </a:p>
          <a:p>
            <a:pPr marL="514350" indent="-514350">
              <a:lnSpc>
                <a:spcPts val="2400"/>
              </a:lnSpc>
              <a:buFont typeface="+mj-lt"/>
              <a:buAutoNum type="arabicPeriod"/>
            </a:pPr>
            <a:r>
              <a:rPr lang="ja-JP" altLang="en-US" sz="2000" dirty="0"/>
              <a:t>変わらない自分を見つける。 </a:t>
            </a:r>
          </a:p>
          <a:p>
            <a:pPr marL="514350" indent="-514350">
              <a:lnSpc>
                <a:spcPts val="2400"/>
              </a:lnSpc>
              <a:buFont typeface="+mj-lt"/>
              <a:buAutoNum type="arabicPeriod"/>
            </a:pPr>
            <a:r>
              <a:rPr lang="ja-JP" altLang="en-US" sz="2000" dirty="0"/>
              <a:t>他者が行おうとすること，そして世界の行方について，</a:t>
            </a:r>
            <a:br>
              <a:rPr lang="en-US" altLang="ja-JP" sz="2000" dirty="0"/>
            </a:br>
            <a:r>
              <a:rPr lang="ja-JP" altLang="en-US" sz="2000" dirty="0"/>
              <a:t>絶えず熟考しながら自分自身の意見をまとめる。 </a:t>
            </a:r>
          </a:p>
          <a:p>
            <a:pPr marL="514350" indent="-514350">
              <a:lnSpc>
                <a:spcPts val="2400"/>
              </a:lnSpc>
              <a:buFont typeface="+mj-lt"/>
              <a:buAutoNum type="arabicPeriod"/>
            </a:pPr>
            <a:r>
              <a:rPr lang="ja-JP" altLang="en-US" sz="2000" dirty="0"/>
              <a:t>自分の幸福は他社の幸福に依存していることを自覚する。 </a:t>
            </a:r>
          </a:p>
          <a:p>
            <a:pPr marL="514350" indent="-514350">
              <a:lnSpc>
                <a:spcPts val="2400"/>
              </a:lnSpc>
              <a:buFont typeface="+mj-lt"/>
              <a:buAutoNum type="arabicPeriod"/>
            </a:pPr>
            <a:r>
              <a:rPr lang="ja-JP" altLang="en-US" sz="2000" dirty="0"/>
              <a:t>複数の生涯プロジェクトを同時かつ継続的に行う準備をする。 </a:t>
            </a:r>
          </a:p>
          <a:p>
            <a:pPr marL="514350" indent="-514350">
              <a:lnSpc>
                <a:spcPts val="2400"/>
              </a:lnSpc>
              <a:buFont typeface="+mj-lt"/>
              <a:buAutoNum type="arabicPeriod"/>
            </a:pPr>
            <a:r>
              <a:rPr lang="ja-JP" altLang="en-US" sz="2000" dirty="0"/>
              <a:t>危機，脅威，落胆，批判，失敗に対する抵抗力をつける。 </a:t>
            </a:r>
          </a:p>
          <a:p>
            <a:pPr marL="514350" indent="-514350">
              <a:lnSpc>
                <a:spcPts val="2400"/>
              </a:lnSpc>
              <a:buFont typeface="+mj-lt"/>
              <a:buAutoNum type="arabicPeriod"/>
            </a:pPr>
            <a:r>
              <a:rPr lang="ja-JP" altLang="en-US" sz="2000" dirty="0"/>
              <a:t>不可能なことはないと考える（科学的に反論できない場合，倫理的に正当化できない場合は除く）。 </a:t>
            </a:r>
          </a:p>
          <a:p>
            <a:pPr marL="514350" indent="-514350">
              <a:lnSpc>
                <a:spcPts val="2400"/>
              </a:lnSpc>
              <a:buFont typeface="+mj-lt"/>
              <a:buAutoNum type="arabicPeriod"/>
            </a:pPr>
            <a:r>
              <a:rPr lang="ja-JP" altLang="en-US" sz="2000" dirty="0"/>
              <a:t>考えたことを実行に移す。 </a:t>
            </a:r>
          </a:p>
          <a:p>
            <a:pPr marL="514350" indent="-514350">
              <a:lnSpc>
                <a:spcPts val="2400"/>
              </a:lnSpc>
              <a:buFont typeface="+mj-lt"/>
              <a:buAutoNum type="arabicPeriod"/>
            </a:pPr>
            <a:r>
              <a:rPr lang="ja-JP" altLang="en-US" sz="2000" dirty="0"/>
              <a:t>最後に，世界のためにも行動する準備をする。 </a:t>
            </a:r>
          </a:p>
        </p:txBody>
      </p:sp>
      <p:sp>
        <p:nvSpPr>
          <p:cNvPr id="5" name="日付プレースホルダー 4">
            <a:extLst>
              <a:ext uri="{FF2B5EF4-FFF2-40B4-BE49-F238E27FC236}">
                <a16:creationId xmlns:a16="http://schemas.microsoft.com/office/drawing/2014/main" id="{225A70C5-98B7-46EF-8924-E9CBDEDCCE86}"/>
              </a:ext>
            </a:extLst>
          </p:cNvPr>
          <p:cNvSpPr>
            <a:spLocks noGrp="1"/>
          </p:cNvSpPr>
          <p:nvPr>
            <p:ph type="dt" sz="half" idx="10"/>
          </p:nvPr>
        </p:nvSpPr>
        <p:spPr/>
        <p:txBody>
          <a:bodyPr/>
          <a:lstStyle/>
          <a:p>
            <a:r>
              <a:rPr kumimoji="1" lang="en-US" altLang="ja-JP"/>
              <a:t>2019/8/6</a:t>
            </a:r>
            <a:endParaRPr kumimoji="1" lang="ja-JP" altLang="en-US"/>
          </a:p>
        </p:txBody>
      </p:sp>
      <p:sp>
        <p:nvSpPr>
          <p:cNvPr id="6" name="フッター プレースホルダー 5">
            <a:extLst>
              <a:ext uri="{FF2B5EF4-FFF2-40B4-BE49-F238E27FC236}">
                <a16:creationId xmlns:a16="http://schemas.microsoft.com/office/drawing/2014/main" id="{CF558D3C-BFF3-4119-B180-606D743B1EAB}"/>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7" name="スライド番号プレースホルダー 6">
            <a:extLst>
              <a:ext uri="{FF2B5EF4-FFF2-40B4-BE49-F238E27FC236}">
                <a16:creationId xmlns:a16="http://schemas.microsoft.com/office/drawing/2014/main" id="{5A01E984-0F6E-4484-B50D-9B9AC02D0E9F}"/>
              </a:ext>
            </a:extLst>
          </p:cNvPr>
          <p:cNvSpPr>
            <a:spLocks noGrp="1"/>
          </p:cNvSpPr>
          <p:nvPr>
            <p:ph type="sldNum" sz="quarter" idx="12"/>
          </p:nvPr>
        </p:nvSpPr>
        <p:spPr/>
        <p:txBody>
          <a:bodyPr/>
          <a:lstStyle/>
          <a:p>
            <a:fld id="{A0C4542F-C35A-41EC-80CF-01AB155FDC20}" type="slidenum">
              <a:rPr kumimoji="1" lang="ja-JP" altLang="en-US" smtClean="0"/>
              <a:t>15</a:t>
            </a:fld>
            <a:endParaRPr kumimoji="1" lang="ja-JP" altLang="en-US"/>
          </a:p>
        </p:txBody>
      </p:sp>
      <p:pic>
        <p:nvPicPr>
          <p:cNvPr id="8" name="コンテンツ プレースホルダー 18">
            <a:extLst>
              <a:ext uri="{FF2B5EF4-FFF2-40B4-BE49-F238E27FC236}">
                <a16:creationId xmlns:a16="http://schemas.microsoft.com/office/drawing/2014/main" id="{A0047127-F224-4EE9-845E-49E583B79F0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16549" y="1844214"/>
            <a:ext cx="2131301" cy="3026698"/>
          </a:xfrm>
        </p:spPr>
      </p:pic>
    </p:spTree>
    <p:extLst>
      <p:ext uri="{BB962C8B-B14F-4D97-AF65-F5344CB8AC3E}">
        <p14:creationId xmlns:p14="http://schemas.microsoft.com/office/powerpoint/2010/main" val="4624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12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FAFC0-F7D5-4FEF-A0D1-4FCE152742B3}"/>
              </a:ext>
            </a:extLst>
          </p:cNvPr>
          <p:cNvSpPr>
            <a:spLocks noGrp="1"/>
          </p:cNvSpPr>
          <p:nvPr>
            <p:ph type="title"/>
          </p:nvPr>
        </p:nvSpPr>
        <p:spPr/>
        <p:txBody>
          <a:bodyPr>
            <a:normAutofit fontScale="90000"/>
          </a:bodyPr>
          <a:lstStyle/>
          <a:p>
            <a:r>
              <a:rPr lang="ja-JP" altLang="en-US" sz="6700" dirty="0"/>
              <a:t>自立とは何か</a:t>
            </a:r>
            <a:br>
              <a:rPr lang="en-US" altLang="ja-JP" dirty="0"/>
            </a:br>
            <a:r>
              <a:rPr lang="ja-JP" altLang="en-US" dirty="0"/>
              <a:t>（マズローの欲求</a:t>
            </a:r>
            <a:r>
              <a:rPr lang="en-US" altLang="ja-JP" dirty="0"/>
              <a:t>5</a:t>
            </a:r>
            <a:r>
              <a:rPr lang="ja-JP" altLang="en-US" dirty="0"/>
              <a:t>段階説）</a:t>
            </a:r>
            <a:endParaRPr kumimoji="1" lang="ja-JP" altLang="en-US" dirty="0"/>
          </a:p>
        </p:txBody>
      </p:sp>
      <p:sp>
        <p:nvSpPr>
          <p:cNvPr id="3" name="日付プレースホルダー 2">
            <a:extLst>
              <a:ext uri="{FF2B5EF4-FFF2-40B4-BE49-F238E27FC236}">
                <a16:creationId xmlns:a16="http://schemas.microsoft.com/office/drawing/2014/main" id="{E00B5C6C-5FD6-4C23-9281-CFAA84200332}"/>
              </a:ext>
            </a:extLst>
          </p:cNvPr>
          <p:cNvSpPr>
            <a:spLocks noGrp="1"/>
          </p:cNvSpPr>
          <p:nvPr>
            <p:ph type="dt" sz="half" idx="10"/>
          </p:nvPr>
        </p:nvSpPr>
        <p:spPr/>
        <p:txBody>
          <a:bodyPr/>
          <a:lstStyle/>
          <a:p>
            <a:r>
              <a:rPr kumimoji="1" lang="en-US" altLang="ja-JP"/>
              <a:t>2019/8/6</a:t>
            </a:r>
            <a:endParaRPr kumimoji="1" lang="ja-JP" altLang="en-US"/>
          </a:p>
        </p:txBody>
      </p:sp>
      <p:sp>
        <p:nvSpPr>
          <p:cNvPr id="4" name="フッター プレースホルダー 3">
            <a:extLst>
              <a:ext uri="{FF2B5EF4-FFF2-40B4-BE49-F238E27FC236}">
                <a16:creationId xmlns:a16="http://schemas.microsoft.com/office/drawing/2014/main" id="{2276CDB7-F169-4546-A405-E81468DD80B8}"/>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5" name="スライド番号プレースホルダー 4">
            <a:extLst>
              <a:ext uri="{FF2B5EF4-FFF2-40B4-BE49-F238E27FC236}">
                <a16:creationId xmlns:a16="http://schemas.microsoft.com/office/drawing/2014/main" id="{21B6E46F-365D-4545-8CE7-AEA63A844E2B}"/>
              </a:ext>
            </a:extLst>
          </p:cNvPr>
          <p:cNvSpPr>
            <a:spLocks noGrp="1"/>
          </p:cNvSpPr>
          <p:nvPr>
            <p:ph type="sldNum" sz="quarter" idx="12"/>
          </p:nvPr>
        </p:nvSpPr>
        <p:spPr/>
        <p:txBody>
          <a:bodyPr/>
          <a:lstStyle/>
          <a:p>
            <a:fld id="{A0C4542F-C35A-41EC-80CF-01AB155FDC20}" type="slidenum">
              <a:rPr kumimoji="1" lang="ja-JP" altLang="en-US" smtClean="0"/>
              <a:t>16</a:t>
            </a:fld>
            <a:endParaRPr kumimoji="1" lang="ja-JP" altLang="en-US"/>
          </a:p>
        </p:txBody>
      </p:sp>
      <p:graphicFrame>
        <p:nvGraphicFramePr>
          <p:cNvPr id="6" name="図表 5">
            <a:extLst>
              <a:ext uri="{FF2B5EF4-FFF2-40B4-BE49-F238E27FC236}">
                <a16:creationId xmlns:a16="http://schemas.microsoft.com/office/drawing/2014/main" id="{F0984F51-FB6C-4F23-8B7C-F033C17DF7B7}"/>
              </a:ext>
            </a:extLst>
          </p:cNvPr>
          <p:cNvGraphicFramePr/>
          <p:nvPr>
            <p:extLst>
              <p:ext uri="{D42A27DB-BD31-4B8C-83A1-F6EECF244321}">
                <p14:modId xmlns:p14="http://schemas.microsoft.com/office/powerpoint/2010/main" val="2777292804"/>
              </p:ext>
            </p:extLst>
          </p:nvPr>
        </p:nvGraphicFramePr>
        <p:xfrm>
          <a:off x="1577473" y="1838673"/>
          <a:ext cx="9037053" cy="4369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59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47F52DEE-2E22-47D9-8022-367684AA4E7F}"/>
                                            </p:graphicEl>
                                          </p:spTgt>
                                        </p:tgtEl>
                                        <p:attrNameLst>
                                          <p:attrName>style.visibility</p:attrName>
                                        </p:attrNameLst>
                                      </p:cBhvr>
                                      <p:to>
                                        <p:strVal val="visible"/>
                                      </p:to>
                                    </p:set>
                                    <p:animEffect transition="in" filter="wipe(down)">
                                      <p:cBhvr>
                                        <p:cTn id="7" dur="500"/>
                                        <p:tgtEl>
                                          <p:spTgt spid="6">
                                            <p:graphicEl>
                                              <a:dgm id="{47F52DEE-2E22-47D9-8022-367684AA4E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FC5E55E5-CF3D-4BEC-BE2B-A9D00B1E28B0}"/>
                                            </p:graphicEl>
                                          </p:spTgt>
                                        </p:tgtEl>
                                        <p:attrNameLst>
                                          <p:attrName>style.visibility</p:attrName>
                                        </p:attrNameLst>
                                      </p:cBhvr>
                                      <p:to>
                                        <p:strVal val="visible"/>
                                      </p:to>
                                    </p:set>
                                    <p:animEffect transition="in" filter="wipe(down)">
                                      <p:cBhvr>
                                        <p:cTn id="12" dur="500"/>
                                        <p:tgtEl>
                                          <p:spTgt spid="6">
                                            <p:graphicEl>
                                              <a:dgm id="{FC5E55E5-CF3D-4BEC-BE2B-A9D00B1E28B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57AA368C-E308-4751-BDDB-C4743D6AFE7B}"/>
                                            </p:graphicEl>
                                          </p:spTgt>
                                        </p:tgtEl>
                                        <p:attrNameLst>
                                          <p:attrName>style.visibility</p:attrName>
                                        </p:attrNameLst>
                                      </p:cBhvr>
                                      <p:to>
                                        <p:strVal val="visible"/>
                                      </p:to>
                                    </p:set>
                                    <p:animEffect transition="in" filter="wipe(down)">
                                      <p:cBhvr>
                                        <p:cTn id="17" dur="500"/>
                                        <p:tgtEl>
                                          <p:spTgt spid="6">
                                            <p:graphicEl>
                                              <a:dgm id="{57AA368C-E308-4751-BDDB-C4743D6AFE7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dgm id="{1E55308E-5570-4563-814E-ABACE92F4A60}"/>
                                            </p:graphicEl>
                                          </p:spTgt>
                                        </p:tgtEl>
                                        <p:attrNameLst>
                                          <p:attrName>style.visibility</p:attrName>
                                        </p:attrNameLst>
                                      </p:cBhvr>
                                      <p:to>
                                        <p:strVal val="visible"/>
                                      </p:to>
                                    </p:set>
                                    <p:animEffect transition="in" filter="wipe(down)">
                                      <p:cBhvr>
                                        <p:cTn id="22" dur="500"/>
                                        <p:tgtEl>
                                          <p:spTgt spid="6">
                                            <p:graphicEl>
                                              <a:dgm id="{1E55308E-5570-4563-814E-ABACE92F4A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dgm id="{2AF9408F-3FA7-4363-85C7-B6C4B4FE9386}"/>
                                            </p:graphicEl>
                                          </p:spTgt>
                                        </p:tgtEl>
                                        <p:attrNameLst>
                                          <p:attrName>style.visibility</p:attrName>
                                        </p:attrNameLst>
                                      </p:cBhvr>
                                      <p:to>
                                        <p:strVal val="visible"/>
                                      </p:to>
                                    </p:set>
                                    <p:animEffect transition="in" filter="wipe(down)">
                                      <p:cBhvr>
                                        <p:cTn id="27" dur="500"/>
                                        <p:tgtEl>
                                          <p:spTgt spid="6">
                                            <p:graphicEl>
                                              <a:dgm id="{2AF9408F-3FA7-4363-85C7-B6C4B4FE93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rev="1"/>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B3CE96-7E3B-4440-BF05-66473C6AC01B}"/>
              </a:ext>
            </a:extLst>
          </p:cNvPr>
          <p:cNvSpPr>
            <a:spLocks noGrp="1"/>
          </p:cNvSpPr>
          <p:nvPr>
            <p:ph type="title"/>
          </p:nvPr>
        </p:nvSpPr>
        <p:spPr/>
        <p:txBody>
          <a:bodyPr/>
          <a:lstStyle/>
          <a:p>
            <a:r>
              <a:rPr lang="ja-JP" altLang="en-US" dirty="0"/>
              <a:t>自立の能力を引き出し引き伸ばす方法</a:t>
            </a:r>
            <a:endParaRPr kumimoji="1" lang="ja-JP" altLang="en-US" dirty="0"/>
          </a:p>
        </p:txBody>
      </p:sp>
      <p:sp>
        <p:nvSpPr>
          <p:cNvPr id="3" name="日付プレースホルダー 2">
            <a:extLst>
              <a:ext uri="{FF2B5EF4-FFF2-40B4-BE49-F238E27FC236}">
                <a16:creationId xmlns:a16="http://schemas.microsoft.com/office/drawing/2014/main" id="{ABED7A55-899D-48AA-9AB6-5F8B725509FB}"/>
              </a:ext>
            </a:extLst>
          </p:cNvPr>
          <p:cNvSpPr>
            <a:spLocks noGrp="1"/>
          </p:cNvSpPr>
          <p:nvPr>
            <p:ph type="dt" sz="half" idx="10"/>
          </p:nvPr>
        </p:nvSpPr>
        <p:spPr/>
        <p:txBody>
          <a:bodyPr/>
          <a:lstStyle/>
          <a:p>
            <a:r>
              <a:rPr kumimoji="1" lang="en-US" altLang="ja-JP"/>
              <a:t>2019/8/6</a:t>
            </a:r>
            <a:endParaRPr kumimoji="1" lang="ja-JP" altLang="en-US"/>
          </a:p>
        </p:txBody>
      </p:sp>
      <p:sp>
        <p:nvSpPr>
          <p:cNvPr id="4" name="フッター プレースホルダー 3">
            <a:extLst>
              <a:ext uri="{FF2B5EF4-FFF2-40B4-BE49-F238E27FC236}">
                <a16:creationId xmlns:a16="http://schemas.microsoft.com/office/drawing/2014/main" id="{C7586144-6F94-40E3-A5C8-58056A783A01}"/>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5" name="スライド番号プレースホルダー 4">
            <a:extLst>
              <a:ext uri="{FF2B5EF4-FFF2-40B4-BE49-F238E27FC236}">
                <a16:creationId xmlns:a16="http://schemas.microsoft.com/office/drawing/2014/main" id="{BDC6BB1C-C152-4355-9D36-FB381BD195C7}"/>
              </a:ext>
            </a:extLst>
          </p:cNvPr>
          <p:cNvSpPr>
            <a:spLocks noGrp="1"/>
          </p:cNvSpPr>
          <p:nvPr>
            <p:ph type="sldNum" sz="quarter" idx="12"/>
          </p:nvPr>
        </p:nvSpPr>
        <p:spPr/>
        <p:txBody>
          <a:bodyPr/>
          <a:lstStyle/>
          <a:p>
            <a:fld id="{A0C4542F-C35A-41EC-80CF-01AB155FDC20}" type="slidenum">
              <a:rPr kumimoji="1" lang="ja-JP" altLang="en-US" smtClean="0"/>
              <a:t>17</a:t>
            </a:fld>
            <a:endParaRPr kumimoji="1" lang="ja-JP" altLang="en-US"/>
          </a:p>
        </p:txBody>
      </p:sp>
      <p:graphicFrame>
        <p:nvGraphicFramePr>
          <p:cNvPr id="6" name="図表 5">
            <a:extLst>
              <a:ext uri="{FF2B5EF4-FFF2-40B4-BE49-F238E27FC236}">
                <a16:creationId xmlns:a16="http://schemas.microsoft.com/office/drawing/2014/main" id="{E85BE477-D5C0-4828-A223-2E0B71717898}"/>
              </a:ext>
            </a:extLst>
          </p:cNvPr>
          <p:cNvGraphicFramePr/>
          <p:nvPr>
            <p:extLst>
              <p:ext uri="{D42A27DB-BD31-4B8C-83A1-F6EECF244321}">
                <p14:modId xmlns:p14="http://schemas.microsoft.com/office/powerpoint/2010/main" val="1182535747"/>
              </p:ext>
            </p:extLst>
          </p:nvPr>
        </p:nvGraphicFramePr>
        <p:xfrm>
          <a:off x="1517316" y="1838673"/>
          <a:ext cx="9157368" cy="4369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47F52DEE-2E22-47D9-8022-367684AA4E7F}"/>
                                            </p:graphicEl>
                                          </p:spTgt>
                                        </p:tgtEl>
                                        <p:attrNameLst>
                                          <p:attrName>style.visibility</p:attrName>
                                        </p:attrNameLst>
                                      </p:cBhvr>
                                      <p:to>
                                        <p:strVal val="visible"/>
                                      </p:to>
                                    </p:set>
                                    <p:animEffect transition="in" filter="wipe(down)">
                                      <p:cBhvr>
                                        <p:cTn id="7" dur="500"/>
                                        <p:tgtEl>
                                          <p:spTgt spid="6">
                                            <p:graphicEl>
                                              <a:dgm id="{47F52DEE-2E22-47D9-8022-367684AA4E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FC5E55E5-CF3D-4BEC-BE2B-A9D00B1E28B0}"/>
                                            </p:graphicEl>
                                          </p:spTgt>
                                        </p:tgtEl>
                                        <p:attrNameLst>
                                          <p:attrName>style.visibility</p:attrName>
                                        </p:attrNameLst>
                                      </p:cBhvr>
                                      <p:to>
                                        <p:strVal val="visible"/>
                                      </p:to>
                                    </p:set>
                                    <p:animEffect transition="in" filter="wipe(down)">
                                      <p:cBhvr>
                                        <p:cTn id="12" dur="500"/>
                                        <p:tgtEl>
                                          <p:spTgt spid="6">
                                            <p:graphicEl>
                                              <a:dgm id="{FC5E55E5-CF3D-4BEC-BE2B-A9D00B1E28B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57AA368C-E308-4751-BDDB-C4743D6AFE7B}"/>
                                            </p:graphicEl>
                                          </p:spTgt>
                                        </p:tgtEl>
                                        <p:attrNameLst>
                                          <p:attrName>style.visibility</p:attrName>
                                        </p:attrNameLst>
                                      </p:cBhvr>
                                      <p:to>
                                        <p:strVal val="visible"/>
                                      </p:to>
                                    </p:set>
                                    <p:animEffect transition="in" filter="wipe(down)">
                                      <p:cBhvr>
                                        <p:cTn id="17" dur="500"/>
                                        <p:tgtEl>
                                          <p:spTgt spid="6">
                                            <p:graphicEl>
                                              <a:dgm id="{57AA368C-E308-4751-BDDB-C4743D6AFE7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dgm id="{1E55308E-5570-4563-814E-ABACE92F4A60}"/>
                                            </p:graphicEl>
                                          </p:spTgt>
                                        </p:tgtEl>
                                        <p:attrNameLst>
                                          <p:attrName>style.visibility</p:attrName>
                                        </p:attrNameLst>
                                      </p:cBhvr>
                                      <p:to>
                                        <p:strVal val="visible"/>
                                      </p:to>
                                    </p:set>
                                    <p:animEffect transition="in" filter="wipe(down)">
                                      <p:cBhvr>
                                        <p:cTn id="22" dur="500"/>
                                        <p:tgtEl>
                                          <p:spTgt spid="6">
                                            <p:graphicEl>
                                              <a:dgm id="{1E55308E-5570-4563-814E-ABACE92F4A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dgm id="{2AF9408F-3FA7-4363-85C7-B6C4B4FE9386}"/>
                                            </p:graphicEl>
                                          </p:spTgt>
                                        </p:tgtEl>
                                        <p:attrNameLst>
                                          <p:attrName>style.visibility</p:attrName>
                                        </p:attrNameLst>
                                      </p:cBhvr>
                                      <p:to>
                                        <p:strVal val="visible"/>
                                      </p:to>
                                    </p:set>
                                    <p:animEffect transition="in" filter="wipe(down)">
                                      <p:cBhvr>
                                        <p:cTn id="27" dur="500"/>
                                        <p:tgtEl>
                                          <p:spTgt spid="6">
                                            <p:graphicEl>
                                              <a:dgm id="{2AF9408F-3FA7-4363-85C7-B6C4B4FE93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rev="1"/>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Autofit/>
          </a:bodyPr>
          <a:lstStyle/>
          <a:p>
            <a:r>
              <a:rPr lang="ja-JP" altLang="en-US" sz="4800" dirty="0"/>
              <a:t>個人がグローバルな人財として</a:t>
            </a:r>
            <a:br>
              <a:rPr lang="en-US" altLang="ja-JP" sz="4800" dirty="0"/>
            </a:br>
            <a:r>
              <a:rPr lang="ja-JP" altLang="en-US" sz="4800" dirty="0"/>
              <a:t>認められるために必要な能力とは？</a:t>
            </a:r>
            <a:endParaRPr kumimoji="1" lang="ja-JP" altLang="en-US" sz="4800" dirty="0"/>
          </a:p>
        </p:txBody>
      </p:sp>
      <p:sp>
        <p:nvSpPr>
          <p:cNvPr id="4" name="日付プレースホルダー 3"/>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18</a:t>
            </a:fld>
            <a:endParaRPr kumimoji="1" lang="ja-JP" altLang="en-US"/>
          </a:p>
        </p:txBody>
      </p:sp>
      <p:sp>
        <p:nvSpPr>
          <p:cNvPr id="8" name="コンテンツ プレースホルダー 2"/>
          <p:cNvSpPr txBox="1">
            <a:spLocks/>
          </p:cNvSpPr>
          <p:nvPr/>
        </p:nvSpPr>
        <p:spPr>
          <a:xfrm>
            <a:off x="420624" y="1825625"/>
            <a:ext cx="5599176" cy="4351338"/>
          </a:xfrm>
          <a:prstGeom prst="rect">
            <a:avLst/>
          </a:prstGeom>
        </p:spPr>
        <p:txBody>
          <a:bodyP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sz="2000" b="1" dirty="0"/>
              <a:t>１．自立力</a:t>
            </a:r>
            <a:endParaRPr lang="en-US" altLang="ja-JP" sz="2000" b="1" dirty="0"/>
          </a:p>
          <a:p>
            <a:pPr lvl="1">
              <a:lnSpc>
                <a:spcPct val="120000"/>
              </a:lnSpc>
            </a:pPr>
            <a:r>
              <a:rPr lang="ja-JP" altLang="en-US" sz="1600" dirty="0"/>
              <a:t>健康維持能力（栄養学・医学），家事能力（習慣化）</a:t>
            </a:r>
            <a:endParaRPr lang="en-US" altLang="ja-JP" sz="1600" dirty="0"/>
          </a:p>
          <a:p>
            <a:pPr lvl="1">
              <a:lnSpc>
                <a:spcPct val="120000"/>
              </a:lnSpc>
            </a:pPr>
            <a:r>
              <a:rPr lang="ja-JP" altLang="en-US" sz="1600" dirty="0"/>
              <a:t>生活設計能力（現金出納帳から始める）</a:t>
            </a:r>
            <a:endParaRPr lang="en-US" altLang="ja-JP" sz="1600" dirty="0"/>
          </a:p>
          <a:p>
            <a:pPr lvl="1">
              <a:lnSpc>
                <a:spcPct val="120000"/>
              </a:lnSpc>
            </a:pPr>
            <a:r>
              <a:rPr lang="ja-JP" altLang="en-US" sz="1600" dirty="0"/>
              <a:t>外国語能力（グローバルな視点からの自国語）</a:t>
            </a:r>
            <a:endParaRPr lang="en-US" altLang="ja-JP" sz="1600" dirty="0"/>
          </a:p>
          <a:p>
            <a:pPr lvl="1">
              <a:lnSpc>
                <a:spcPct val="120000"/>
              </a:lnSpc>
            </a:pPr>
            <a:r>
              <a:rPr lang="en-US" altLang="ja-JP" sz="1600" dirty="0"/>
              <a:t>AI</a:t>
            </a:r>
            <a:r>
              <a:rPr lang="ja-JP" altLang="en-US" sz="1600" dirty="0"/>
              <a:t>との共存能力</a:t>
            </a:r>
            <a:endParaRPr lang="en-US" altLang="ja-JP" sz="1600" dirty="0"/>
          </a:p>
          <a:p>
            <a:pPr lvl="1">
              <a:lnSpc>
                <a:spcPct val="120000"/>
              </a:lnSpc>
            </a:pPr>
            <a:r>
              <a:rPr lang="ja-JP" altLang="en-US" sz="1600" b="1" dirty="0"/>
              <a:t>個人としての起業力を獲得する（就活革命）</a:t>
            </a:r>
            <a:endParaRPr lang="en-US" altLang="ja-JP" sz="1600" b="1" dirty="0"/>
          </a:p>
          <a:p>
            <a:pPr>
              <a:lnSpc>
                <a:spcPct val="120000"/>
              </a:lnSpc>
            </a:pPr>
            <a:r>
              <a:rPr lang="ja-JP" altLang="en-US" sz="2000" b="1" dirty="0"/>
              <a:t>２．交渉力</a:t>
            </a:r>
            <a:endParaRPr lang="en-US" altLang="ja-JP" sz="2000" b="1" dirty="0"/>
          </a:p>
          <a:p>
            <a:pPr lvl="1">
              <a:lnSpc>
                <a:spcPct val="120000"/>
              </a:lnSpc>
            </a:pPr>
            <a:r>
              <a:rPr lang="ja-JP" altLang="en-US" sz="1600" dirty="0"/>
              <a:t>パートナー獲得・教育能力（フェミニズム革命）</a:t>
            </a:r>
            <a:endParaRPr lang="en-US" altLang="ja-JP" sz="1600" dirty="0"/>
          </a:p>
          <a:p>
            <a:pPr lvl="1">
              <a:lnSpc>
                <a:spcPct val="120000"/>
              </a:lnSpc>
            </a:pPr>
            <a:r>
              <a:rPr lang="ja-JP" altLang="en-US" sz="1600" dirty="0"/>
              <a:t>組織におけるフォロワー力（指導力革命）</a:t>
            </a:r>
            <a:endParaRPr lang="en-US" altLang="ja-JP" sz="1600" dirty="0"/>
          </a:p>
          <a:p>
            <a:pPr lvl="1">
              <a:lnSpc>
                <a:spcPct val="120000"/>
              </a:lnSpc>
            </a:pPr>
            <a:r>
              <a:rPr lang="ja-JP" altLang="en-US" sz="1600" dirty="0"/>
              <a:t>リーダー・トップとしての寄付獲得力</a:t>
            </a:r>
            <a:endParaRPr lang="en-US" altLang="ja-JP" sz="1600" dirty="0"/>
          </a:p>
          <a:p>
            <a:pPr lvl="1">
              <a:lnSpc>
                <a:spcPct val="120000"/>
              </a:lnSpc>
            </a:pPr>
            <a:r>
              <a:rPr lang="ja-JP" altLang="en-US" sz="1600" b="1" dirty="0"/>
              <a:t>空気に流されない，法の支配の実現（空気破壊革命）</a:t>
            </a:r>
            <a:endParaRPr lang="en-US" altLang="ja-JP" sz="1600" dirty="0"/>
          </a:p>
        </p:txBody>
      </p:sp>
      <p:sp>
        <p:nvSpPr>
          <p:cNvPr id="9" name="コンテンツ プレースホルダー 5"/>
          <p:cNvSpPr txBox="1">
            <a:spLocks/>
          </p:cNvSpPr>
          <p:nvPr/>
        </p:nvSpPr>
        <p:spPr>
          <a:xfrm>
            <a:off x="5779008" y="1825625"/>
            <a:ext cx="6071616" cy="4351338"/>
          </a:xfrm>
          <a:prstGeom prst="rect">
            <a:avLst/>
          </a:prstGeom>
        </p:spPr>
        <p:txBody>
          <a:bodyPr>
            <a:normAutofit fontScale="70000" lnSpcReduction="2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b="1" dirty="0"/>
              <a:t>３．紛争解決能力（利益相反の解消力）</a:t>
            </a:r>
            <a:endParaRPr lang="en-US" altLang="ja-JP" b="1" dirty="0"/>
          </a:p>
          <a:p>
            <a:pPr lvl="1">
              <a:lnSpc>
                <a:spcPct val="120000"/>
              </a:lnSpc>
            </a:pPr>
            <a:r>
              <a:rPr lang="ja-JP" altLang="en-US" dirty="0"/>
              <a:t>現状分析力（科学的方法論）</a:t>
            </a:r>
            <a:endParaRPr lang="en-US" altLang="ja-JP" dirty="0"/>
          </a:p>
          <a:p>
            <a:pPr lvl="2">
              <a:lnSpc>
                <a:spcPct val="120000"/>
              </a:lnSpc>
            </a:pPr>
            <a:r>
              <a:rPr lang="ja-JP" altLang="en-US" dirty="0"/>
              <a:t>定量分析力（</a:t>
            </a:r>
            <a:r>
              <a:rPr lang="en-US" altLang="ja-JP" dirty="0"/>
              <a:t>Excel</a:t>
            </a:r>
            <a:r>
              <a:rPr lang="ja-JP" altLang="en-US" dirty="0"/>
              <a:t>活用力，プログラミング力）</a:t>
            </a:r>
            <a:endParaRPr lang="en-US" altLang="ja-JP" dirty="0"/>
          </a:p>
          <a:p>
            <a:pPr lvl="2">
              <a:lnSpc>
                <a:spcPct val="120000"/>
              </a:lnSpc>
            </a:pPr>
            <a:r>
              <a:rPr lang="ja-JP" altLang="en-US" dirty="0"/>
              <a:t>定性分析力（論理力（文言，反対・類推・例文解釈力））</a:t>
            </a:r>
            <a:endParaRPr lang="en-US" altLang="ja-JP" dirty="0"/>
          </a:p>
          <a:p>
            <a:pPr lvl="2">
              <a:lnSpc>
                <a:spcPct val="120000"/>
              </a:lnSpc>
            </a:pPr>
            <a:r>
              <a:rPr lang="ja-JP" altLang="en-US" dirty="0"/>
              <a:t>歴史解釈力（二つの誤りを回避する）</a:t>
            </a:r>
            <a:endParaRPr lang="en-US" altLang="ja-JP" dirty="0"/>
          </a:p>
          <a:p>
            <a:pPr lvl="2">
              <a:lnSpc>
                <a:spcPct val="120000"/>
              </a:lnSpc>
            </a:pPr>
            <a:r>
              <a:rPr lang="ja-JP" altLang="en-US" dirty="0"/>
              <a:t>制度比較力（地政学，比較法）</a:t>
            </a:r>
            <a:endParaRPr lang="en-US" altLang="ja-JP" dirty="0"/>
          </a:p>
          <a:p>
            <a:pPr lvl="1">
              <a:lnSpc>
                <a:spcPct val="120000"/>
              </a:lnSpc>
            </a:pPr>
            <a:r>
              <a:rPr lang="ja-JP" altLang="en-US" b="1" dirty="0"/>
              <a:t>当事者も専門家も世論も納得する着地点があることについてのゆるぎない信念（着地点革命）</a:t>
            </a:r>
            <a:endParaRPr lang="en-US" altLang="ja-JP" dirty="0"/>
          </a:p>
          <a:p>
            <a:pPr>
              <a:lnSpc>
                <a:spcPct val="120000"/>
              </a:lnSpc>
            </a:pPr>
            <a:r>
              <a:rPr lang="ja-JP" altLang="en-US" b="1" dirty="0"/>
              <a:t>４．目標デザイン力</a:t>
            </a:r>
            <a:endParaRPr lang="en-US" altLang="ja-JP" b="1" dirty="0"/>
          </a:p>
          <a:p>
            <a:pPr lvl="1">
              <a:lnSpc>
                <a:spcPct val="120000"/>
              </a:lnSpc>
            </a:pPr>
            <a:r>
              <a:rPr lang="ja-JP" altLang="en-US" dirty="0"/>
              <a:t>自己，家族，帰属組織・社会，国家（憲法裁判，近隣外交，自衛力，治外法権撤廃，消費税の見直し），宇宙</a:t>
            </a:r>
            <a:endParaRPr lang="en-US" altLang="ja-JP" dirty="0"/>
          </a:p>
          <a:p>
            <a:pPr lvl="1">
              <a:lnSpc>
                <a:spcPct val="120000"/>
              </a:lnSpc>
            </a:pPr>
            <a:r>
              <a:rPr lang="ja-JP" altLang="en-US" b="1" dirty="0"/>
              <a:t>将来は予想できないが，あらゆる可能性を想定することを怠らない（ルール・デザイン革命）</a:t>
            </a:r>
            <a:endParaRPr lang="en-US" altLang="ja-JP" b="1" dirty="0"/>
          </a:p>
        </p:txBody>
      </p:sp>
    </p:spTree>
    <p:extLst>
      <p:ext uri="{BB962C8B-B14F-4D97-AF65-F5344CB8AC3E}">
        <p14:creationId xmlns:p14="http://schemas.microsoft.com/office/powerpoint/2010/main" val="343895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75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1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10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left)">
                                      <p:cBhvr>
                                        <p:cTn id="32" dur="10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wipe(left)">
                                      <p:cBhvr>
                                        <p:cTn id="37" dur="75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wipe(left)">
                                      <p:cBhvr>
                                        <p:cTn id="42" dur="75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wipe(left)">
                                      <p:cBhvr>
                                        <p:cTn id="47" dur="1000"/>
                                        <p:tgtEl>
                                          <p:spTgt spid="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Effect transition="in" filter="wipe(left)">
                                      <p:cBhvr>
                                        <p:cTn id="52" dur="750"/>
                                        <p:tgtEl>
                                          <p:spTgt spid="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Effect transition="in" filter="wipe(left)">
                                      <p:cBhvr>
                                        <p:cTn id="57" dur="500"/>
                                        <p:tgtEl>
                                          <p:spTgt spid="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Effect transition="in" filter="wipe(left)">
                                      <p:cBhvr>
                                        <p:cTn id="62" dur="500"/>
                                        <p:tgtEl>
                                          <p:spTgt spid="9">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Effect transition="in" filter="wipe(left)">
                                      <p:cBhvr>
                                        <p:cTn id="67" dur="500"/>
                                        <p:tgtEl>
                                          <p:spTgt spid="9">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xEl>
                                              <p:pRg st="5" end="5"/>
                                            </p:txEl>
                                          </p:spTgt>
                                        </p:tgtEl>
                                        <p:attrNameLst>
                                          <p:attrName>style.visibility</p:attrName>
                                        </p:attrNameLst>
                                      </p:cBhvr>
                                      <p:to>
                                        <p:strVal val="visible"/>
                                      </p:to>
                                    </p:set>
                                    <p:animEffect transition="in" filter="wipe(left)">
                                      <p:cBhvr>
                                        <p:cTn id="72" dur="500"/>
                                        <p:tgtEl>
                                          <p:spTgt spid="9">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9">
                                            <p:txEl>
                                              <p:pRg st="6" end="6"/>
                                            </p:txEl>
                                          </p:spTgt>
                                        </p:tgtEl>
                                        <p:attrNameLst>
                                          <p:attrName>style.visibility</p:attrName>
                                        </p:attrNameLst>
                                      </p:cBhvr>
                                      <p:to>
                                        <p:strVal val="visible"/>
                                      </p:to>
                                    </p:set>
                                    <p:animEffect transition="in" filter="wipe(up)">
                                      <p:cBhvr>
                                        <p:cTn id="77" dur="1500"/>
                                        <p:tgtEl>
                                          <p:spTgt spid="9">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9">
                                            <p:txEl>
                                              <p:pRg st="8" end="8"/>
                                            </p:txEl>
                                          </p:spTgt>
                                        </p:tgtEl>
                                        <p:attrNameLst>
                                          <p:attrName>style.visibility</p:attrName>
                                        </p:attrNameLst>
                                      </p:cBhvr>
                                      <p:to>
                                        <p:strVal val="visible"/>
                                      </p:to>
                                    </p:set>
                                    <p:animEffect transition="in" filter="wipe(up)">
                                      <p:cBhvr>
                                        <p:cTn id="82" dur="2000"/>
                                        <p:tgtEl>
                                          <p:spTgt spid="9">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9">
                                            <p:txEl>
                                              <p:pRg st="9" end="9"/>
                                            </p:txEl>
                                          </p:spTgt>
                                        </p:tgtEl>
                                        <p:attrNameLst>
                                          <p:attrName>style.visibility</p:attrName>
                                        </p:attrNameLst>
                                      </p:cBhvr>
                                      <p:to>
                                        <p:strVal val="visible"/>
                                      </p:to>
                                    </p:set>
                                    <p:animEffect transition="in" filter="wipe(up)">
                                      <p:cBhvr>
                                        <p:cTn id="87" dur="1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世界中が知っている日本人の弱点？</a:t>
            </a:r>
            <a:br>
              <a:rPr kumimoji="1" lang="en-US" altLang="ja-JP" dirty="0"/>
            </a:br>
            <a:r>
              <a:rPr kumimoji="1" lang="ja-JP" altLang="en-US" sz="3200" dirty="0"/>
              <a:t>海に飛び込ませる言葉（</a:t>
            </a:r>
            <a:r>
              <a:rPr lang="ja-JP" altLang="en-US" sz="3200" dirty="0"/>
              <a:t>各国の男性の気質を捉えたジョーク）</a:t>
            </a:r>
            <a:endParaRPr kumimoji="1" lang="ja-JP" altLang="en-US" sz="3200" dirty="0"/>
          </a:p>
        </p:txBody>
      </p:sp>
      <p:sp>
        <p:nvSpPr>
          <p:cNvPr id="3" name="日付プレースホルダー 2"/>
          <p:cNvSpPr>
            <a:spLocks noGrp="1"/>
          </p:cNvSpPr>
          <p:nvPr>
            <p:ph type="dt" sz="half" idx="10"/>
          </p:nvPr>
        </p:nvSpPr>
        <p:spPr/>
        <p:txBody>
          <a:bodyPr/>
          <a:lstStyle/>
          <a:p>
            <a:r>
              <a:rPr kumimoji="1" lang="en-US" altLang="ja-JP"/>
              <a:t>2019/8/6</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Legal education required</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19</a:t>
            </a:fld>
            <a:endParaRPr kumimoji="1" lang="ja-JP" altLang="en-US"/>
          </a:p>
        </p:txBody>
      </p:sp>
      <p:sp>
        <p:nvSpPr>
          <p:cNvPr id="6" name="コンテンツ プレースホルダー 2"/>
          <p:cNvSpPr txBox="1">
            <a:spLocks/>
          </p:cNvSpPr>
          <p:nvPr/>
        </p:nvSpPr>
        <p:spPr>
          <a:xfrm>
            <a:off x="817240" y="1711349"/>
            <a:ext cx="4834880" cy="4525963"/>
          </a:xfrm>
          <a:prstGeom prst="rect">
            <a:avLst/>
          </a:prstGeom>
        </p:spPr>
        <p:txBody>
          <a:bodyPr>
            <a:normAutofit/>
          </a:bodyPr>
          <a:lstStyle>
            <a:lvl1pPr marL="361950" indent="-361950"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685800" indent="-3238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937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66700"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8763"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イギリス人</a:t>
            </a:r>
            <a:endParaRPr lang="en-US" altLang="ja-JP" dirty="0"/>
          </a:p>
          <a:p>
            <a:pPr lvl="1"/>
            <a:r>
              <a:rPr lang="ja-JP" altLang="en-US" dirty="0"/>
              <a:t>紳士は飛び込むものです。</a:t>
            </a:r>
            <a:endParaRPr lang="en-US" altLang="ja-JP" dirty="0"/>
          </a:p>
          <a:p>
            <a:r>
              <a:rPr lang="ja-JP" altLang="en-US" dirty="0"/>
              <a:t>フランス人</a:t>
            </a:r>
            <a:endParaRPr lang="en-US" altLang="ja-JP" dirty="0"/>
          </a:p>
          <a:p>
            <a:pPr lvl="1"/>
            <a:r>
              <a:rPr lang="ja-JP" altLang="en-US" dirty="0"/>
              <a:t>飛び込んではいけません。</a:t>
            </a:r>
            <a:endParaRPr lang="en-US" altLang="ja-JP" dirty="0"/>
          </a:p>
          <a:p>
            <a:r>
              <a:rPr lang="ja-JP" altLang="en-US" dirty="0"/>
              <a:t>ドイツ人</a:t>
            </a:r>
            <a:endParaRPr lang="en-US" altLang="ja-JP" dirty="0"/>
          </a:p>
          <a:p>
            <a:pPr lvl="1"/>
            <a:r>
              <a:rPr lang="ja-JP" altLang="en-US" dirty="0"/>
              <a:t>命令だから飛び込みなさい。</a:t>
            </a:r>
            <a:endParaRPr lang="en-US" altLang="ja-JP" dirty="0"/>
          </a:p>
          <a:p>
            <a:r>
              <a:rPr lang="ja-JP" altLang="en-US" dirty="0"/>
              <a:t>イタリア人</a:t>
            </a:r>
            <a:endParaRPr lang="en-US" altLang="ja-JP" dirty="0"/>
          </a:p>
          <a:p>
            <a:pPr lvl="1"/>
            <a:r>
              <a:rPr lang="ja-JP" altLang="en-US" dirty="0"/>
              <a:t>さっき美女が飛び込んだぞ。</a:t>
            </a:r>
            <a:endParaRPr lang="en-US" altLang="ja-JP" dirty="0"/>
          </a:p>
          <a:p>
            <a:r>
              <a:rPr lang="ja-JP" altLang="en-US" dirty="0"/>
              <a:t>日本人</a:t>
            </a:r>
            <a:endParaRPr lang="en-US" altLang="ja-JP" dirty="0"/>
          </a:p>
          <a:p>
            <a:pPr lvl="1"/>
            <a:r>
              <a:rPr lang="en-US" altLang="ja-JP" dirty="0"/>
              <a:t> </a:t>
            </a:r>
            <a:r>
              <a:rPr lang="ja-JP" altLang="en-US" dirty="0"/>
              <a:t>皆さん飛び込んでいますよ。</a:t>
            </a:r>
            <a:endParaRPr lang="en-US" altLang="ja-JP" dirty="0"/>
          </a:p>
          <a:p>
            <a:pPr lvl="3"/>
            <a:endParaRPr lang="en-US" altLang="ja-JP" dirty="0"/>
          </a:p>
        </p:txBody>
      </p:sp>
      <p:pic>
        <p:nvPicPr>
          <p:cNvPr id="7" name="Picture 4" descr="http://www.abysse.co.jp/world/flag/europe/flagimages/uk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299" y="2037467"/>
            <a:ext cx="7620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abysse.co.jp/world/flag/europe/flagimages/fr5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299" y="2867747"/>
            <a:ext cx="7620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www.abysse.co.jp/world/flag/europe/flagimages/de5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3970" y="3696405"/>
            <a:ext cx="7620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abysse.co.jp/world/flag/europe/flagimages/it50.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0299" y="4597320"/>
            <a:ext cx="762000" cy="50482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9242082" y="2059047"/>
            <a:ext cx="1839119" cy="461665"/>
          </a:xfrm>
          <a:prstGeom prst="rect">
            <a:avLst/>
          </a:prstGeom>
          <a:noFill/>
        </p:spPr>
        <p:txBody>
          <a:bodyPr wrap="square" rtlCol="0">
            <a:spAutoFit/>
          </a:bodyPr>
          <a:lstStyle/>
          <a:p>
            <a:r>
              <a:rPr kumimoji="1" lang="ja-JP" altLang="en-US" sz="2400" dirty="0"/>
              <a:t>騎士道</a:t>
            </a:r>
            <a:r>
              <a:rPr lang="ja-JP" altLang="en-US" sz="2400" dirty="0"/>
              <a:t>精神</a:t>
            </a:r>
          </a:p>
        </p:txBody>
      </p:sp>
      <p:sp>
        <p:nvSpPr>
          <p:cNvPr id="14" name="テキスト ボックス 13"/>
          <p:cNvSpPr txBox="1"/>
          <p:nvPr/>
        </p:nvSpPr>
        <p:spPr>
          <a:xfrm>
            <a:off x="9242082" y="2889327"/>
            <a:ext cx="1839119" cy="461665"/>
          </a:xfrm>
          <a:prstGeom prst="rect">
            <a:avLst/>
          </a:prstGeom>
          <a:noFill/>
        </p:spPr>
        <p:txBody>
          <a:bodyPr wrap="square" rtlCol="0">
            <a:spAutoFit/>
          </a:bodyPr>
          <a:lstStyle/>
          <a:p>
            <a:r>
              <a:rPr lang="ja-JP" altLang="en-US" sz="2400" dirty="0"/>
              <a:t>反骨精神</a:t>
            </a:r>
          </a:p>
        </p:txBody>
      </p:sp>
      <p:sp>
        <p:nvSpPr>
          <p:cNvPr id="15" name="テキスト ボックス 14"/>
          <p:cNvSpPr txBox="1"/>
          <p:nvPr/>
        </p:nvSpPr>
        <p:spPr>
          <a:xfrm>
            <a:off x="9242082" y="3774628"/>
            <a:ext cx="1839119" cy="461665"/>
          </a:xfrm>
          <a:prstGeom prst="rect">
            <a:avLst/>
          </a:prstGeom>
          <a:noFill/>
        </p:spPr>
        <p:txBody>
          <a:bodyPr wrap="square" rtlCol="0">
            <a:spAutoFit/>
          </a:bodyPr>
          <a:lstStyle/>
          <a:p>
            <a:r>
              <a:rPr kumimoji="1" lang="ja-JP" altLang="en-US" sz="2400" dirty="0"/>
              <a:t>遵法</a:t>
            </a:r>
            <a:r>
              <a:rPr lang="ja-JP" altLang="en-US" sz="2400" dirty="0"/>
              <a:t>精神</a:t>
            </a:r>
          </a:p>
        </p:txBody>
      </p:sp>
      <p:sp>
        <p:nvSpPr>
          <p:cNvPr id="16" name="テキスト ボックス 15"/>
          <p:cNvSpPr txBox="1"/>
          <p:nvPr/>
        </p:nvSpPr>
        <p:spPr>
          <a:xfrm>
            <a:off x="9242082" y="4612934"/>
            <a:ext cx="1839119" cy="461665"/>
          </a:xfrm>
          <a:prstGeom prst="rect">
            <a:avLst/>
          </a:prstGeom>
          <a:noFill/>
        </p:spPr>
        <p:txBody>
          <a:bodyPr wrap="square" rtlCol="0">
            <a:spAutoFit/>
          </a:bodyPr>
          <a:lstStyle/>
          <a:p>
            <a:r>
              <a:rPr kumimoji="1" lang="ja-JP" altLang="en-US" sz="2400" dirty="0"/>
              <a:t>エロス</a:t>
            </a:r>
            <a:r>
              <a:rPr lang="ja-JP" altLang="en-US" sz="2400" dirty="0"/>
              <a:t>精神</a:t>
            </a:r>
          </a:p>
        </p:txBody>
      </p:sp>
      <p:pic>
        <p:nvPicPr>
          <p:cNvPr id="17" name="図 16" descr="C:\Documents and Settings\KAGAYAMA Shigeru\My Documents\Temp\Illust\s-titanic2.jpg"/>
          <p:cNvPicPr/>
          <p:nvPr/>
        </p:nvPicPr>
        <p:blipFill>
          <a:blip r:embed="rId8">
            <a:extLst>
              <a:ext uri="{28A0092B-C50C-407E-A947-70E740481C1C}">
                <a14:useLocalDpi xmlns:a14="http://schemas.microsoft.com/office/drawing/2010/main" val="0"/>
              </a:ext>
            </a:extLst>
          </a:blip>
          <a:srcRect/>
          <a:stretch>
            <a:fillRect/>
          </a:stretch>
        </p:blipFill>
        <p:spPr bwMode="auto">
          <a:xfrm>
            <a:off x="10141394" y="307327"/>
            <a:ext cx="980708" cy="720481"/>
          </a:xfrm>
          <a:prstGeom prst="rect">
            <a:avLst/>
          </a:prstGeom>
          <a:noFill/>
          <a:ln>
            <a:noFill/>
          </a:ln>
        </p:spPr>
      </p:pic>
      <p:pic>
        <p:nvPicPr>
          <p:cNvPr id="18" name="Picture 6" descr="http://www.abysse.co.jp/world/flag/asia/flagimages/jp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0299" y="5425978"/>
            <a:ext cx="762000" cy="504826"/>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9258411" y="5447558"/>
            <a:ext cx="1839119" cy="461665"/>
          </a:xfrm>
          <a:prstGeom prst="rect">
            <a:avLst/>
          </a:prstGeom>
          <a:noFill/>
        </p:spPr>
        <p:txBody>
          <a:bodyPr wrap="square" rtlCol="0">
            <a:spAutoFit/>
          </a:bodyPr>
          <a:lstStyle/>
          <a:p>
            <a:r>
              <a:rPr kumimoji="1" lang="ja-JP" altLang="en-US" sz="2400" dirty="0"/>
              <a:t>同調精神</a:t>
            </a:r>
          </a:p>
        </p:txBody>
      </p:sp>
    </p:spTree>
    <p:extLst>
      <p:ext uri="{BB962C8B-B14F-4D97-AF65-F5344CB8AC3E}">
        <p14:creationId xmlns:p14="http://schemas.microsoft.com/office/powerpoint/2010/main" val="30315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750"/>
                                        <p:tgtEl>
                                          <p:spTgt spid="6">
                                            <p:txEl>
                                              <p:pRg st="1" end="1"/>
                                            </p:txEl>
                                          </p:spTgt>
                                        </p:tgtEl>
                                      </p:cBhvr>
                                    </p:animEffect>
                                  </p:childTnLst>
                                </p:cTn>
                              </p:par>
                            </p:childTnLst>
                          </p:cTn>
                        </p:par>
                        <p:par>
                          <p:cTn id="13" fill="hold">
                            <p:stCondLst>
                              <p:cond delay="750"/>
                            </p:stCondLst>
                            <p:childTnLst>
                              <p:par>
                                <p:cTn id="14" presetID="2" presetClass="exit" presetSubtype="4" fill="remove" nodeType="afterEffect">
                                  <p:stCondLst>
                                    <p:cond delay="250"/>
                                  </p:stCondLst>
                                  <p:childTnLst>
                                    <p:anim calcmode="lin" valueType="num">
                                      <p:cBhvr additive="base">
                                        <p:cTn id="15" dur="75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750"/>
                                        <p:tgtEl>
                                          <p:spTgt spid="6">
                                            <p:txEl>
                                              <p:pRg st="0" end="0"/>
                                            </p:txEl>
                                          </p:spTgt>
                                        </p:tgtEl>
                                        <p:attrNameLst>
                                          <p:attrName>ppt_y</p:attrName>
                                        </p:attrNameLst>
                                      </p:cBhvr>
                                      <p:tavLst>
                                        <p:tav tm="0">
                                          <p:val>
                                            <p:strVal val="ppt_y"/>
                                          </p:val>
                                        </p:tav>
                                        <p:tav tm="100000">
                                          <p:val>
                                            <p:strVal val="1+ppt_h/2"/>
                                          </p:val>
                                        </p:tav>
                                      </p:tavLst>
                                    </p:anim>
                                    <p:set>
                                      <p:cBhvr>
                                        <p:cTn id="17" dur="1" fill="hold">
                                          <p:stCondLst>
                                            <p:cond delay="749"/>
                                          </p:stCondLst>
                                        </p:cTn>
                                        <p:tgtEl>
                                          <p:spTgt spid="6">
                                            <p:txEl>
                                              <p:pRg st="0" end="0"/>
                                            </p:txEl>
                                          </p:spTgt>
                                        </p:tgtEl>
                                        <p:attrNameLst>
                                          <p:attrName>style.visibility</p:attrName>
                                        </p:attrNameLst>
                                      </p:cBhvr>
                                      <p:to>
                                        <p:strVal val="hidden"/>
                                      </p:to>
                                    </p:set>
                                  </p:childTnLst>
                                </p:cTn>
                              </p:par>
                            </p:childTnLst>
                          </p:cTn>
                        </p:par>
                        <p:par>
                          <p:cTn id="18" fill="hold">
                            <p:stCondLst>
                              <p:cond delay="1750"/>
                            </p:stCondLst>
                            <p:childTnLst>
                              <p:par>
                                <p:cTn id="19" presetID="1" presetClass="exit"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SplashA1@22.wav"/>
                                        </p:tgtEl>
                                      </p:cMediaNode>
                                    </p:audio>
                                  </p:subTnLst>
                                </p:cTn>
                              </p:par>
                            </p:childTnLst>
                          </p:cTn>
                        </p:par>
                        <p:par>
                          <p:cTn id="21" fill="hold">
                            <p:stCondLst>
                              <p:cond delay="1750"/>
                            </p:stCondLst>
                            <p:childTnLst>
                              <p:par>
                                <p:cTn id="22" presetID="22" presetClass="entr" presetSubtype="8" fill="hold" grpId="0" nodeType="afterEffect">
                                  <p:stCondLst>
                                    <p:cond delay="50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left)">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750"/>
                                        <p:tgtEl>
                                          <p:spTgt spid="6">
                                            <p:txEl>
                                              <p:pRg st="3" end="3"/>
                                            </p:txEl>
                                          </p:spTgt>
                                        </p:tgtEl>
                                      </p:cBhvr>
                                    </p:animEffect>
                                  </p:childTnLst>
                                </p:cTn>
                              </p:par>
                            </p:childTnLst>
                          </p:cTn>
                        </p:par>
                        <p:par>
                          <p:cTn id="30" fill="hold">
                            <p:stCondLst>
                              <p:cond delay="750"/>
                            </p:stCondLst>
                            <p:childTnLst>
                              <p:par>
                                <p:cTn id="31" presetID="2" presetClass="exit" presetSubtype="4" fill="remove" nodeType="afterEffect">
                                  <p:stCondLst>
                                    <p:cond delay="250"/>
                                  </p:stCondLst>
                                  <p:childTnLst>
                                    <p:anim calcmode="lin" valueType="num">
                                      <p:cBhvr additive="base">
                                        <p:cTn id="32" dur="500"/>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3" dur="500"/>
                                        <p:tgtEl>
                                          <p:spTgt spid="6">
                                            <p:txEl>
                                              <p:pRg st="2" end="2"/>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6">
                                            <p:txEl>
                                              <p:pRg st="2" end="2"/>
                                            </p:txEl>
                                          </p:spTgt>
                                        </p:tgtEl>
                                        <p:attrNameLst>
                                          <p:attrName>style.visibility</p:attrName>
                                        </p:attrNameLst>
                                      </p:cBhvr>
                                      <p:to>
                                        <p:strVal val="hidden"/>
                                      </p:to>
                                    </p:set>
                                  </p:childTnLst>
                                </p:cTn>
                              </p:par>
                            </p:childTnLst>
                          </p:cTn>
                        </p:par>
                        <p:par>
                          <p:cTn id="35" fill="hold">
                            <p:stCondLst>
                              <p:cond delay="1500"/>
                            </p:stCondLst>
                            <p:childTnLst>
                              <p:par>
                                <p:cTn id="36" presetID="1" presetClass="exit" presetSubtype="0" fill="hold" nodeType="afterEffect">
                                  <p:stCondLst>
                                    <p:cond delay="0"/>
                                  </p:stCondLst>
                                  <p:childTnLst>
                                    <p:set>
                                      <p:cBhvr>
                                        <p:cTn id="37" dur="1" fill="hold">
                                          <p:stCondLst>
                                            <p:cond delay="0"/>
                                          </p:stCondLst>
                                        </p:cTn>
                                        <p:tgtEl>
                                          <p:spTgt spid="6">
                                            <p:txEl>
                                              <p:pRg st="2" end="2"/>
                                            </p:txEl>
                                          </p:spTgt>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SplashA1@22.wav"/>
                                        </p:tgtEl>
                                      </p:cMediaNode>
                                    </p:audio>
                                  </p:subTnLst>
                                </p:cTn>
                              </p:par>
                            </p:childTnLst>
                          </p:cTn>
                        </p:par>
                        <p:par>
                          <p:cTn id="38" fill="hold">
                            <p:stCondLst>
                              <p:cond delay="1500"/>
                            </p:stCondLst>
                            <p:childTnLst>
                              <p:par>
                                <p:cTn id="39" presetID="22" presetClass="entr" presetSubtype="8" fill="hold" grpId="0" nodeType="after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wipe(left)">
                                      <p:cBhvr>
                                        <p:cTn id="46" dur="750"/>
                                        <p:tgtEl>
                                          <p:spTgt spid="6">
                                            <p:txEl>
                                              <p:pRg st="5" end="5"/>
                                            </p:txEl>
                                          </p:spTgt>
                                        </p:tgtEl>
                                      </p:cBhvr>
                                    </p:animEffect>
                                  </p:childTnLst>
                                </p:cTn>
                              </p:par>
                            </p:childTnLst>
                          </p:cTn>
                        </p:par>
                        <p:par>
                          <p:cTn id="47" fill="hold">
                            <p:stCondLst>
                              <p:cond delay="750"/>
                            </p:stCondLst>
                            <p:childTnLst>
                              <p:par>
                                <p:cTn id="48" presetID="2" presetClass="exit" presetSubtype="4" fill="remove" nodeType="afterEffect">
                                  <p:stCondLst>
                                    <p:cond delay="250"/>
                                  </p:stCondLst>
                                  <p:childTnLst>
                                    <p:anim calcmode="lin" valueType="num">
                                      <p:cBhvr additive="base">
                                        <p:cTn id="49" dur="500"/>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p:tgtEl>
                                          <p:spTgt spid="6">
                                            <p:txEl>
                                              <p:pRg st="4" end="4"/>
                                            </p:txEl>
                                          </p:spTgt>
                                        </p:tgtEl>
                                        <p:attrNameLst>
                                          <p:attrName>ppt_y</p:attrName>
                                        </p:attrNameLst>
                                      </p:cBhvr>
                                      <p:tavLst>
                                        <p:tav tm="0">
                                          <p:val>
                                            <p:strVal val="ppt_y"/>
                                          </p:val>
                                        </p:tav>
                                        <p:tav tm="100000">
                                          <p:val>
                                            <p:strVal val="1+ppt_h/2"/>
                                          </p:val>
                                        </p:tav>
                                      </p:tavLst>
                                    </p:anim>
                                    <p:set>
                                      <p:cBhvr>
                                        <p:cTn id="51" dur="1" fill="hold">
                                          <p:stCondLst>
                                            <p:cond delay="499"/>
                                          </p:stCondLst>
                                        </p:cTn>
                                        <p:tgtEl>
                                          <p:spTgt spid="6">
                                            <p:txEl>
                                              <p:pRg st="4" end="4"/>
                                            </p:txEl>
                                          </p:spTgt>
                                        </p:tgtEl>
                                        <p:attrNameLst>
                                          <p:attrName>style.visibility</p:attrName>
                                        </p:attrNameLst>
                                      </p:cBhvr>
                                      <p:to>
                                        <p:strVal val="hidden"/>
                                      </p:to>
                                    </p:set>
                                  </p:childTnLst>
                                </p:cTn>
                              </p:par>
                            </p:childTnLst>
                          </p:cTn>
                        </p:par>
                        <p:par>
                          <p:cTn id="52" fill="hold">
                            <p:stCondLst>
                              <p:cond delay="1500"/>
                            </p:stCondLst>
                            <p:childTnLst>
                              <p:par>
                                <p:cTn id="53" presetID="1" presetClass="exit" presetSubtype="0" fill="hold" nodeType="afterEffect">
                                  <p:stCondLst>
                                    <p:cond delay="0"/>
                                  </p:stCondLst>
                                  <p:childTnLst>
                                    <p:set>
                                      <p:cBhvr>
                                        <p:cTn id="54" dur="1" fill="hold">
                                          <p:stCondLst>
                                            <p:cond delay="0"/>
                                          </p:stCondLst>
                                        </p:cTn>
                                        <p:tgtEl>
                                          <p:spTgt spid="6">
                                            <p:txEl>
                                              <p:pRg st="4" end="4"/>
                                            </p:txEl>
                                          </p:spTgt>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SplashA1@22.wav"/>
                                        </p:tgtEl>
                                      </p:cMediaNode>
                                    </p:audio>
                                  </p:subTnLst>
                                </p:cTn>
                              </p:par>
                            </p:childTnLst>
                          </p:cTn>
                        </p:par>
                        <p:par>
                          <p:cTn id="55" fill="hold">
                            <p:stCondLst>
                              <p:cond delay="1500"/>
                            </p:stCondLst>
                            <p:childTnLst>
                              <p:par>
                                <p:cTn id="56" presetID="22" presetClass="entr" presetSubtype="8" fill="hold" grpId="0" nodeType="afterEffect">
                                  <p:stCondLst>
                                    <p:cond delay="50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left)">
                                      <p:cBhvr>
                                        <p:cTn id="58" dur="500"/>
                                        <p:tgtEl>
                                          <p:spTgt spid="1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wipe(left)">
                                      <p:cBhvr>
                                        <p:cTn id="63" dur="750"/>
                                        <p:tgtEl>
                                          <p:spTgt spid="6">
                                            <p:txEl>
                                              <p:pRg st="7" end="7"/>
                                            </p:txEl>
                                          </p:spTgt>
                                        </p:tgtEl>
                                      </p:cBhvr>
                                    </p:animEffect>
                                  </p:childTnLst>
                                </p:cTn>
                              </p:par>
                            </p:childTnLst>
                          </p:cTn>
                        </p:par>
                        <p:par>
                          <p:cTn id="64" fill="hold">
                            <p:stCondLst>
                              <p:cond delay="750"/>
                            </p:stCondLst>
                            <p:childTnLst>
                              <p:par>
                                <p:cTn id="65" presetID="2" presetClass="exit" presetSubtype="4" fill="hold" nodeType="afterEffect">
                                  <p:stCondLst>
                                    <p:cond delay="250"/>
                                  </p:stCondLst>
                                  <p:childTnLst>
                                    <p:anim calcmode="lin" valueType="num">
                                      <p:cBhvr additive="base">
                                        <p:cTn id="66" dur="500"/>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7" dur="500"/>
                                        <p:tgtEl>
                                          <p:spTgt spid="6">
                                            <p:txEl>
                                              <p:pRg st="6" end="6"/>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6">
                                            <p:txEl>
                                              <p:pRg st="6" end="6"/>
                                            </p:txEl>
                                          </p:spTgt>
                                        </p:tgtEl>
                                        <p:attrNameLst>
                                          <p:attrName>style.visibility</p:attrName>
                                        </p:attrNameLst>
                                      </p:cBhvr>
                                      <p:to>
                                        <p:strVal val="hidden"/>
                                      </p:to>
                                    </p:set>
                                  </p:childTnLst>
                                </p:cTn>
                              </p:par>
                            </p:childTnLst>
                          </p:cTn>
                        </p:par>
                        <p:par>
                          <p:cTn id="69" fill="hold">
                            <p:stCondLst>
                              <p:cond delay="1500"/>
                            </p:stCondLst>
                            <p:childTnLst>
                              <p:par>
                                <p:cTn id="70" presetID="1" presetClass="exit" presetSubtype="0" fill="hold" nodeType="afterEffect">
                                  <p:stCondLst>
                                    <p:cond delay="0"/>
                                  </p:stCondLst>
                                  <p:childTnLst>
                                    <p:set>
                                      <p:cBhvr>
                                        <p:cTn id="71" dur="1" fill="hold">
                                          <p:stCondLst>
                                            <p:cond delay="0"/>
                                          </p:stCondLst>
                                        </p:cTn>
                                        <p:tgtEl>
                                          <p:spTgt spid="6">
                                            <p:txEl>
                                              <p:pRg st="6" end="6"/>
                                            </p:txEl>
                                          </p:spTgt>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3" name="SplashA1@22.wav"/>
                                        </p:tgtEl>
                                      </p:cMediaNode>
                                    </p:audio>
                                  </p:subTnLst>
                                </p:cTn>
                              </p:par>
                            </p:childTnLst>
                          </p:cTn>
                        </p:par>
                        <p:par>
                          <p:cTn id="72" fill="hold">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16">
                                            <p:txEl>
                                              <p:pRg st="0" end="0"/>
                                            </p:txEl>
                                          </p:spTgt>
                                        </p:tgtEl>
                                        <p:attrNameLst>
                                          <p:attrName>style.visibility</p:attrName>
                                        </p:attrNameLst>
                                      </p:cBhvr>
                                      <p:to>
                                        <p:strVal val="visible"/>
                                      </p:to>
                                    </p:set>
                                    <p:animEffect transition="in" filter="wipe(left)">
                                      <p:cBhvr>
                                        <p:cTn id="75" dur="500"/>
                                        <p:tgtEl>
                                          <p:spTgt spid="1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txEl>
                                              <p:pRg st="9" end="9"/>
                                            </p:txEl>
                                          </p:spTgt>
                                        </p:tgtEl>
                                        <p:attrNameLst>
                                          <p:attrName>style.visibility</p:attrName>
                                        </p:attrNameLst>
                                      </p:cBhvr>
                                      <p:to>
                                        <p:strVal val="visible"/>
                                      </p:to>
                                    </p:set>
                                    <p:animEffect transition="in" filter="wipe(left)">
                                      <p:cBhvr>
                                        <p:cTn id="80" dur="750"/>
                                        <p:tgtEl>
                                          <p:spTgt spid="6">
                                            <p:txEl>
                                              <p:pRg st="9" end="9"/>
                                            </p:txEl>
                                          </p:spTgt>
                                        </p:tgtEl>
                                      </p:cBhvr>
                                    </p:animEffect>
                                  </p:childTnLst>
                                </p:cTn>
                              </p:par>
                            </p:childTnLst>
                          </p:cTn>
                        </p:par>
                        <p:par>
                          <p:cTn id="81" fill="hold">
                            <p:stCondLst>
                              <p:cond delay="750"/>
                            </p:stCondLst>
                            <p:childTnLst>
                              <p:par>
                                <p:cTn id="82" presetID="2" presetClass="exit" presetSubtype="4" fill="hold" nodeType="afterEffect">
                                  <p:stCondLst>
                                    <p:cond delay="250"/>
                                  </p:stCondLst>
                                  <p:childTnLst>
                                    <p:anim calcmode="lin" valueType="num">
                                      <p:cBhvr additive="base">
                                        <p:cTn id="83" dur="500"/>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4" dur="500"/>
                                        <p:tgtEl>
                                          <p:spTgt spid="6">
                                            <p:txEl>
                                              <p:pRg st="8" end="8"/>
                                            </p:txEl>
                                          </p:spTgt>
                                        </p:tgtEl>
                                        <p:attrNameLst>
                                          <p:attrName>ppt_y</p:attrName>
                                        </p:attrNameLst>
                                      </p:cBhvr>
                                      <p:tavLst>
                                        <p:tav tm="0">
                                          <p:val>
                                            <p:strVal val="ppt_y"/>
                                          </p:val>
                                        </p:tav>
                                        <p:tav tm="100000">
                                          <p:val>
                                            <p:strVal val="1+ppt_h/2"/>
                                          </p:val>
                                        </p:tav>
                                      </p:tavLst>
                                    </p:anim>
                                    <p:set>
                                      <p:cBhvr>
                                        <p:cTn id="85" dur="1" fill="hold">
                                          <p:stCondLst>
                                            <p:cond delay="499"/>
                                          </p:stCondLst>
                                        </p:cTn>
                                        <p:tgtEl>
                                          <p:spTgt spid="6">
                                            <p:txEl>
                                              <p:pRg st="8" end="8"/>
                                            </p:txEl>
                                          </p:spTgt>
                                        </p:tgtEl>
                                        <p:attrNameLst>
                                          <p:attrName>style.visibility</p:attrName>
                                        </p:attrNameLst>
                                      </p:cBhvr>
                                      <p:to>
                                        <p:strVal val="hidden"/>
                                      </p:to>
                                    </p:set>
                                  </p:childTnLst>
                                </p:cTn>
                              </p:par>
                            </p:childTnLst>
                          </p:cTn>
                        </p:par>
                        <p:par>
                          <p:cTn id="86" fill="hold">
                            <p:stCondLst>
                              <p:cond delay="1500"/>
                            </p:stCondLst>
                            <p:childTnLst>
                              <p:par>
                                <p:cTn id="87" presetID="1" presetClass="exit" presetSubtype="0" fill="hold" nodeType="afterEffect">
                                  <p:stCondLst>
                                    <p:cond delay="0"/>
                                  </p:stCondLst>
                                  <p:childTnLst>
                                    <p:set>
                                      <p:cBhvr>
                                        <p:cTn id="88" dur="1" fill="hold">
                                          <p:stCondLst>
                                            <p:cond delay="0"/>
                                          </p:stCondLst>
                                        </p:cTn>
                                        <p:tgtEl>
                                          <p:spTgt spid="6">
                                            <p:txEl>
                                              <p:pRg st="8" end="8"/>
                                            </p:txEl>
                                          </p:spTgt>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SplashA1@22.wav"/>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wipe(left)">
                                      <p:cBhvr>
                                        <p:cTn id="9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3" grpId="0" uiExpand="1" build="p"/>
      <p:bldP spid="14" grpId="0" uiExpand="1" build="p"/>
      <p:bldP spid="15" grpId="0" uiExpand="1" build="p"/>
      <p:bldP spid="16" grpId="0" uiExpand="1" build="p"/>
      <p:bldP spid="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838200" y="365126"/>
            <a:ext cx="10515600" cy="834088"/>
          </a:xfrm>
        </p:spPr>
        <p:txBody>
          <a:bodyPr/>
          <a:lstStyle/>
          <a:p>
            <a:r>
              <a:rPr kumimoji="1" lang="ja-JP" altLang="en-US" dirty="0"/>
              <a:t>目次</a:t>
            </a:r>
          </a:p>
        </p:txBody>
      </p:sp>
      <p:sp>
        <p:nvSpPr>
          <p:cNvPr id="8" name="コンテンツ プレースホルダー 7"/>
          <p:cNvSpPr>
            <a:spLocks noGrp="1"/>
          </p:cNvSpPr>
          <p:nvPr>
            <p:ph sz="half" idx="1"/>
          </p:nvPr>
        </p:nvSpPr>
        <p:spPr>
          <a:xfrm>
            <a:off x="748260" y="1375925"/>
            <a:ext cx="5142356" cy="4755052"/>
          </a:xfrm>
        </p:spPr>
        <p:txBody>
          <a:bodyPr>
            <a:noAutofit/>
          </a:bodyPr>
          <a:lstStyle/>
          <a:p>
            <a:pPr>
              <a:lnSpc>
                <a:spcPts val="2500"/>
              </a:lnSpc>
            </a:pPr>
            <a:r>
              <a:rPr kumimoji="1" lang="ja-JP" altLang="en-US" sz="2000" dirty="0">
                <a:hlinkClick r:id="rId3" action="ppaction://hlinksldjump"/>
              </a:rPr>
              <a:t>自己紹介</a:t>
            </a:r>
            <a:endParaRPr kumimoji="1" lang="en-US" altLang="ja-JP" sz="2000" dirty="0"/>
          </a:p>
          <a:p>
            <a:pPr>
              <a:lnSpc>
                <a:spcPts val="2500"/>
              </a:lnSpc>
            </a:pPr>
            <a:r>
              <a:rPr lang="ja-JP" altLang="en-US" sz="2000" dirty="0"/>
              <a:t>問題提起と仮説</a:t>
            </a:r>
            <a:endParaRPr lang="en-US" altLang="ja-JP" sz="2000" dirty="0"/>
          </a:p>
          <a:p>
            <a:pPr lvl="1">
              <a:lnSpc>
                <a:spcPts val="2500"/>
              </a:lnSpc>
            </a:pPr>
            <a:r>
              <a:rPr lang="ja-JP" altLang="en-US" sz="1600" dirty="0">
                <a:hlinkClick r:id="rId4" action="ppaction://hlinksldjump"/>
              </a:rPr>
              <a:t>テクノロージーの発展に伴う未来予測</a:t>
            </a:r>
            <a:r>
              <a:rPr lang="en-US" altLang="ja-JP" sz="1600" dirty="0">
                <a:hlinkClick r:id="rId4" action="ppaction://hlinksldjump"/>
              </a:rPr>
              <a:t>2030</a:t>
            </a:r>
            <a:endParaRPr lang="en-US" altLang="ja-JP" sz="1600" dirty="0"/>
          </a:p>
          <a:p>
            <a:pPr lvl="1">
              <a:lnSpc>
                <a:spcPts val="2500"/>
              </a:lnSpc>
            </a:pPr>
            <a:r>
              <a:rPr lang="ja-JP" altLang="en-US" sz="1600" dirty="0">
                <a:hlinkClick r:id="rId4" action="ppaction://hlinksldjump"/>
              </a:rPr>
              <a:t>親が知らないことを子は学ばなければならない</a:t>
            </a:r>
            <a:endParaRPr lang="en-US" altLang="ja-JP" sz="1600" dirty="0"/>
          </a:p>
          <a:p>
            <a:pPr lvl="1">
              <a:lnSpc>
                <a:spcPts val="2500"/>
              </a:lnSpc>
            </a:pPr>
            <a:r>
              <a:rPr lang="ja-JP" altLang="en-US" sz="1600" dirty="0">
                <a:hlinkClick r:id="rId5" action="ppaction://hlinksldjump"/>
              </a:rPr>
              <a:t>親が子にしてあげれることは何か？</a:t>
            </a:r>
            <a:endParaRPr lang="en-US" altLang="ja-JP" sz="1600" dirty="0"/>
          </a:p>
          <a:p>
            <a:pPr>
              <a:lnSpc>
                <a:spcPts val="2500"/>
              </a:lnSpc>
            </a:pPr>
            <a:r>
              <a:rPr lang="ja-JP" altLang="en-US" sz="2000" dirty="0"/>
              <a:t>予測に対する基本的な考え方</a:t>
            </a:r>
            <a:endParaRPr lang="en-US" altLang="ja-JP" sz="2000" dirty="0"/>
          </a:p>
          <a:p>
            <a:pPr lvl="1">
              <a:lnSpc>
                <a:spcPts val="2500"/>
              </a:lnSpc>
            </a:pPr>
            <a:r>
              <a:rPr lang="ja-JP" altLang="en-US" sz="1600" dirty="0">
                <a:hlinkClick r:id="rId6" action="ppaction://hlinksldjump"/>
              </a:rPr>
              <a:t>ダーウィンの進化論とその修正</a:t>
            </a:r>
            <a:endParaRPr lang="en-US" altLang="ja-JP" sz="1600" dirty="0"/>
          </a:p>
          <a:p>
            <a:pPr>
              <a:lnSpc>
                <a:spcPts val="2500"/>
              </a:lnSpc>
            </a:pPr>
            <a:r>
              <a:rPr lang="ja-JP" altLang="en-US" sz="2000" dirty="0"/>
              <a:t>アタリの未来予測</a:t>
            </a:r>
            <a:endParaRPr lang="en-US" altLang="ja-JP" sz="2000" dirty="0"/>
          </a:p>
          <a:p>
            <a:pPr lvl="1">
              <a:lnSpc>
                <a:spcPts val="2500"/>
              </a:lnSpc>
            </a:pPr>
            <a:r>
              <a:rPr lang="ja-JP" altLang="en-US" sz="1600" dirty="0">
                <a:hlinkClick r:id="rId7" action="ppaction://hlinksldjump"/>
              </a:rPr>
              <a:t>アタリの未来予測</a:t>
            </a:r>
            <a:r>
              <a:rPr lang="en-US" altLang="ja-JP" sz="1600" dirty="0">
                <a:hlinkClick r:id="rId7" action="ppaction://hlinksldjump"/>
              </a:rPr>
              <a:t>2030</a:t>
            </a:r>
            <a:r>
              <a:rPr lang="ja-JP" altLang="en-US" sz="1600" dirty="0">
                <a:hlinkClick r:id="rId7" action="ppaction://hlinksldjump"/>
              </a:rPr>
              <a:t>の構成</a:t>
            </a:r>
            <a:endParaRPr lang="en-US" altLang="ja-JP" sz="1600" dirty="0"/>
          </a:p>
          <a:p>
            <a:pPr lvl="1">
              <a:lnSpc>
                <a:spcPts val="2500"/>
              </a:lnSpc>
            </a:pPr>
            <a:r>
              <a:rPr lang="ja-JP" altLang="en-US" sz="1600" dirty="0">
                <a:hlinkClick r:id="rId8" action="ppaction://hlinksldjump"/>
              </a:rPr>
              <a:t>経済破綻の危機予測</a:t>
            </a:r>
            <a:endParaRPr lang="en-US" altLang="ja-JP" sz="1600" dirty="0"/>
          </a:p>
          <a:p>
            <a:pPr lvl="1">
              <a:lnSpc>
                <a:spcPts val="2500"/>
              </a:lnSpc>
            </a:pPr>
            <a:r>
              <a:rPr lang="ja-JP" altLang="en-US" sz="1600" dirty="0">
                <a:hlinkClick r:id="rId9" action="ppaction://hlinksldjump"/>
              </a:rPr>
              <a:t>世界大戦の勃発の危機予測</a:t>
            </a:r>
            <a:endParaRPr lang="en-US" altLang="ja-JP" sz="1600" dirty="0"/>
          </a:p>
          <a:p>
            <a:pPr lvl="1">
              <a:lnSpc>
                <a:spcPts val="2500"/>
              </a:lnSpc>
            </a:pPr>
            <a:r>
              <a:rPr lang="ja-JP" altLang="en-US" sz="1600" dirty="0">
                <a:hlinkClick r:id="rId10" action="ppaction://hlinksldjump"/>
              </a:rPr>
              <a:t>明るい未来のための</a:t>
            </a:r>
            <a:r>
              <a:rPr lang="en-US" altLang="ja-JP" sz="1600" dirty="0">
                <a:hlinkClick r:id="rId10" action="ppaction://hlinksldjump"/>
              </a:rPr>
              <a:t>10</a:t>
            </a:r>
            <a:r>
              <a:rPr lang="ja-JP" altLang="en-US" sz="1600" dirty="0">
                <a:hlinkClick r:id="rId10" action="ppaction://hlinksldjump"/>
              </a:rPr>
              <a:t>の提言</a:t>
            </a:r>
            <a:endParaRPr lang="en-US" altLang="ja-JP" sz="1600" dirty="0"/>
          </a:p>
          <a:p>
            <a:pPr lvl="1">
              <a:lnSpc>
                <a:spcPts val="2500"/>
              </a:lnSpc>
            </a:pPr>
            <a:endParaRPr lang="en-US" altLang="ja-JP" sz="1600" dirty="0"/>
          </a:p>
        </p:txBody>
      </p:sp>
      <p:sp>
        <p:nvSpPr>
          <p:cNvPr id="9" name="コンテンツ プレースホルダー 8"/>
          <p:cNvSpPr>
            <a:spLocks noGrp="1"/>
          </p:cNvSpPr>
          <p:nvPr>
            <p:ph sz="half" idx="2"/>
          </p:nvPr>
        </p:nvSpPr>
        <p:spPr>
          <a:xfrm>
            <a:off x="5890617" y="1375925"/>
            <a:ext cx="5977802" cy="4867739"/>
          </a:xfrm>
        </p:spPr>
        <p:txBody>
          <a:bodyPr>
            <a:noAutofit/>
          </a:bodyPr>
          <a:lstStyle/>
          <a:p>
            <a:pPr>
              <a:lnSpc>
                <a:spcPct val="100000"/>
              </a:lnSpc>
            </a:pPr>
            <a:r>
              <a:rPr lang="ja-JP" altLang="en-US" sz="2000" dirty="0"/>
              <a:t>日出ロータリークラブの未来戦略</a:t>
            </a:r>
            <a:r>
              <a:rPr lang="en-US" altLang="ja-JP" sz="2000" dirty="0"/>
              <a:t>2030</a:t>
            </a:r>
          </a:p>
          <a:p>
            <a:pPr lvl="1">
              <a:lnSpc>
                <a:spcPct val="100000"/>
              </a:lnSpc>
            </a:pPr>
            <a:r>
              <a:rPr lang="ja-JP" altLang="en-US" sz="1600" dirty="0">
                <a:hlinkClick r:id="rId11" action="ppaction://hlinksldjump"/>
              </a:rPr>
              <a:t>日出町の子供たちの自立支援のための人間理解</a:t>
            </a:r>
            <a:endParaRPr lang="en-US" altLang="ja-JP" sz="1600" dirty="0"/>
          </a:p>
          <a:p>
            <a:pPr lvl="1">
              <a:lnSpc>
                <a:spcPct val="100000"/>
              </a:lnSpc>
            </a:pPr>
            <a:r>
              <a:rPr lang="ja-JP" altLang="en-US" sz="1600" dirty="0">
                <a:hlinkClick r:id="rId12" action="ppaction://hlinksldjump"/>
              </a:rPr>
              <a:t>マズローの欲求</a:t>
            </a:r>
            <a:r>
              <a:rPr lang="en-US" altLang="ja-JP" sz="1600" dirty="0">
                <a:hlinkClick r:id="rId12" action="ppaction://hlinksldjump"/>
              </a:rPr>
              <a:t>5</a:t>
            </a:r>
            <a:r>
              <a:rPr lang="ja-JP" altLang="en-US" sz="1600" dirty="0">
                <a:hlinkClick r:id="rId12" action="ppaction://hlinksldjump"/>
              </a:rPr>
              <a:t>段階説とそれに即した教育</a:t>
            </a:r>
            <a:endParaRPr lang="en-US" altLang="ja-JP" sz="1600" dirty="0"/>
          </a:p>
          <a:p>
            <a:pPr lvl="1">
              <a:lnSpc>
                <a:spcPct val="100000"/>
              </a:lnSpc>
            </a:pPr>
            <a:r>
              <a:rPr lang="ja-JP" altLang="en-US" sz="1600" dirty="0">
                <a:hlinkClick r:id="rId13" action="ppaction://hlinksldjump"/>
              </a:rPr>
              <a:t>教育の到達目標としてのグローバル人材</a:t>
            </a:r>
            <a:endParaRPr lang="en-US" altLang="ja-JP" sz="1600" dirty="0"/>
          </a:p>
          <a:p>
            <a:pPr>
              <a:lnSpc>
                <a:spcPct val="100000"/>
              </a:lnSpc>
            </a:pPr>
            <a:r>
              <a:rPr lang="ja-JP" altLang="en-US" sz="2000" dirty="0"/>
              <a:t>押さえておくべき日本人の共通の弱点</a:t>
            </a:r>
            <a:endParaRPr lang="en-US" altLang="ja-JP" sz="2000" dirty="0"/>
          </a:p>
          <a:p>
            <a:pPr lvl="1">
              <a:lnSpc>
                <a:spcPct val="100000"/>
              </a:lnSpc>
            </a:pPr>
            <a:r>
              <a:rPr lang="ja-JP" altLang="en-US" sz="1600" dirty="0">
                <a:hlinkClick r:id="rId14" action="ppaction://hlinksldjump"/>
              </a:rPr>
              <a:t>世界のだれもが知っているジョーク</a:t>
            </a:r>
            <a:endParaRPr lang="en-US" altLang="ja-JP" sz="1600" dirty="0"/>
          </a:p>
          <a:p>
            <a:pPr lvl="1">
              <a:lnSpc>
                <a:spcPct val="100000"/>
              </a:lnSpc>
            </a:pPr>
            <a:r>
              <a:rPr lang="ja-JP" altLang="en-US" sz="1600" dirty="0">
                <a:hlinkClick r:id="rId15" action="ppaction://hlinksldjump"/>
              </a:rPr>
              <a:t>民主主義の敵としての同調精神</a:t>
            </a:r>
            <a:endParaRPr lang="en-US" altLang="ja-JP" sz="1600" dirty="0"/>
          </a:p>
          <a:p>
            <a:pPr lvl="1">
              <a:lnSpc>
                <a:spcPct val="100000"/>
              </a:lnSpc>
            </a:pPr>
            <a:r>
              <a:rPr lang="ja-JP" altLang="en-US" sz="1600" dirty="0">
                <a:hlinkClick r:id="rId16" action="ppaction://hlinksldjump"/>
              </a:rPr>
              <a:t>和の精神と同調精神は全く異なる</a:t>
            </a:r>
            <a:endParaRPr lang="en-US" altLang="ja-JP" sz="1600" dirty="0"/>
          </a:p>
          <a:p>
            <a:pPr>
              <a:lnSpc>
                <a:spcPct val="100000"/>
              </a:lnSpc>
            </a:pPr>
            <a:r>
              <a:rPr lang="en-US" altLang="ja-JP" sz="2000" dirty="0"/>
              <a:t>AI</a:t>
            </a:r>
            <a:r>
              <a:rPr lang="ja-JP" altLang="en-US" sz="2000" dirty="0"/>
              <a:t>時代の教育改革</a:t>
            </a:r>
            <a:endParaRPr lang="en-US" altLang="ja-JP" sz="2000" dirty="0"/>
          </a:p>
          <a:p>
            <a:pPr lvl="1">
              <a:lnSpc>
                <a:spcPct val="100000"/>
              </a:lnSpc>
            </a:pPr>
            <a:r>
              <a:rPr lang="ja-JP" altLang="en-US" sz="1600" dirty="0">
                <a:hlinkClick r:id="rId17" action="ppaction://hlinksldjump"/>
              </a:rPr>
              <a:t>トップダウン式からボトムアップ式へ</a:t>
            </a:r>
            <a:endParaRPr lang="en-US" altLang="ja-JP" sz="1600" dirty="0"/>
          </a:p>
          <a:p>
            <a:pPr lvl="1">
              <a:lnSpc>
                <a:spcPct val="100000"/>
              </a:lnSpc>
            </a:pPr>
            <a:r>
              <a:rPr lang="ja-JP" altLang="en-US" sz="1600" dirty="0">
                <a:hlinkClick r:id="rId18" action="ppaction://hlinksldjump"/>
              </a:rPr>
              <a:t>寺子屋方式の再評価</a:t>
            </a:r>
            <a:endParaRPr lang="en-US" altLang="ja-JP" sz="1600" dirty="0"/>
          </a:p>
          <a:p>
            <a:pPr lvl="1">
              <a:lnSpc>
                <a:spcPct val="100000"/>
              </a:lnSpc>
            </a:pPr>
            <a:r>
              <a:rPr lang="ja-JP" altLang="en-US" sz="1600" dirty="0">
                <a:hlinkClick r:id="rId19" action="ppaction://hlinksldjump"/>
              </a:rPr>
              <a:t>アクティブラーニングの考え方</a:t>
            </a:r>
            <a:endParaRPr lang="en-US" altLang="ja-JP" sz="1600" dirty="0"/>
          </a:p>
          <a:p>
            <a:pPr>
              <a:lnSpc>
                <a:spcPct val="100000"/>
              </a:lnSpc>
            </a:pPr>
            <a:r>
              <a:rPr lang="ja-JP" altLang="en-US" sz="2000" dirty="0">
                <a:hlinkClick r:id="rId20" action="ppaction://hlinksldjump"/>
              </a:rPr>
              <a:t>結論</a:t>
            </a:r>
            <a:endParaRPr lang="en-US" altLang="ja-JP" sz="2000" dirty="0"/>
          </a:p>
          <a:p>
            <a:pPr>
              <a:lnSpc>
                <a:spcPct val="100000"/>
              </a:lnSpc>
            </a:pPr>
            <a:r>
              <a:rPr lang="ja-JP" altLang="en-US" sz="2000" dirty="0">
                <a:hlinkClick r:id="rId21" action="ppaction://hlinksldjump"/>
              </a:rPr>
              <a:t>参考文献</a:t>
            </a:r>
            <a:endParaRPr lang="en-US" altLang="ja-JP" sz="2000" dirty="0"/>
          </a:p>
          <a:p>
            <a:pPr lvl="1">
              <a:lnSpc>
                <a:spcPct val="100000"/>
              </a:lnSpc>
            </a:pPr>
            <a:endParaRPr lang="en-US" altLang="ja-JP" sz="1600" dirty="0"/>
          </a:p>
          <a:p>
            <a:pPr lvl="1">
              <a:lnSpc>
                <a:spcPct val="100000"/>
              </a:lnSpc>
            </a:pPr>
            <a:endParaRPr kumimoji="1" lang="en-US" altLang="ja-JP" sz="1600" dirty="0"/>
          </a:p>
          <a:p>
            <a:pPr>
              <a:lnSpc>
                <a:spcPct val="100000"/>
              </a:lnSpc>
            </a:pPr>
            <a:endParaRPr kumimoji="1" lang="ja-JP" altLang="en-US" sz="1800" dirty="0"/>
          </a:p>
        </p:txBody>
      </p:sp>
      <p:sp>
        <p:nvSpPr>
          <p:cNvPr id="4" name="日付プレースホルダー 3"/>
          <p:cNvSpPr>
            <a:spLocks noGrp="1"/>
          </p:cNvSpPr>
          <p:nvPr>
            <p:ph type="dt" sz="half" idx="10"/>
          </p:nvPr>
        </p:nvSpPr>
        <p:spPr/>
        <p:txBody>
          <a:bodyPr/>
          <a:lstStyle/>
          <a:p>
            <a:r>
              <a:rPr kumimoji="1" lang="en-US" altLang="ja-JP"/>
              <a:t>2019/8/6</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2</a:t>
            </a:fld>
            <a:endParaRPr kumimoji="1" lang="ja-JP" altLang="en-US"/>
          </a:p>
        </p:txBody>
      </p:sp>
    </p:spTree>
    <p:extLst>
      <p:ext uri="{BB962C8B-B14F-4D97-AF65-F5344CB8AC3E}">
        <p14:creationId xmlns:p14="http://schemas.microsoft.com/office/powerpoint/2010/main" val="681178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365126"/>
            <a:ext cx="10515600" cy="1004890"/>
          </a:xfrm>
        </p:spPr>
        <p:txBody>
          <a:bodyPr>
            <a:normAutofit/>
          </a:bodyPr>
          <a:lstStyle/>
          <a:p>
            <a:r>
              <a:rPr lang="ja-JP" altLang="en-US" dirty="0"/>
              <a:t>民主主義の前提を破壊する同調精神</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sp>
        <p:nvSpPr>
          <p:cNvPr id="8" name="コンテンツ プレースホルダー 5"/>
          <p:cNvSpPr>
            <a:spLocks noGrp="1"/>
          </p:cNvSpPr>
          <p:nvPr>
            <p:ph idx="1"/>
          </p:nvPr>
        </p:nvSpPr>
        <p:spPr>
          <a:xfrm>
            <a:off x="314144" y="1508627"/>
            <a:ext cx="11596961" cy="4700844"/>
          </a:xfrm>
        </p:spPr>
        <p:txBody>
          <a:bodyPr>
            <a:noAutofit/>
          </a:bodyPr>
          <a:lstStyle/>
          <a:p>
            <a:pPr>
              <a:lnSpc>
                <a:spcPct val="100000"/>
              </a:lnSpc>
            </a:pPr>
            <a:r>
              <a:rPr lang="ja-JP" altLang="en-US" sz="2400" dirty="0"/>
              <a:t>正しい観察によって得られた事実からしっかりした論理展開によって導き出された結論には，多くの人が賛成するので，</a:t>
            </a:r>
            <a:r>
              <a:rPr lang="ja-JP" altLang="en-US" sz="2400" b="1" dirty="0">
                <a:solidFill>
                  <a:srgbClr val="002060"/>
                </a:solidFill>
              </a:rPr>
              <a:t>正しいことと多くの人が賛成することには相関関係がある</a:t>
            </a:r>
            <a:r>
              <a:rPr lang="ja-JP" altLang="en-US" sz="2400" dirty="0">
                <a:solidFill>
                  <a:schemeClr val="tx2"/>
                </a:solidFill>
              </a:rPr>
              <a:t>。</a:t>
            </a:r>
            <a:r>
              <a:rPr lang="ja-JP" altLang="en-US" sz="2400" dirty="0"/>
              <a:t>つまり，「</a:t>
            </a:r>
            <a:r>
              <a:rPr lang="ja-JP" altLang="en-US" sz="2400" b="1" dirty="0">
                <a:solidFill>
                  <a:srgbClr val="002060"/>
                </a:solidFill>
              </a:rPr>
              <a:t>賛成する人の数が多ければそれは正しい可能性が高い</a:t>
            </a:r>
            <a:r>
              <a:rPr lang="ja-JP" altLang="en-US" sz="2400" dirty="0"/>
              <a:t>」。</a:t>
            </a:r>
          </a:p>
          <a:p>
            <a:pPr>
              <a:lnSpc>
                <a:spcPct val="100000"/>
              </a:lnSpc>
            </a:pPr>
            <a:r>
              <a:rPr lang="ja-JP" altLang="en-US" sz="2400" dirty="0"/>
              <a:t>しかし，このことは，他の人がきちんと事実や論理展開を見極めて導き出したという仮定のもとでのみ成り立つ。</a:t>
            </a:r>
            <a:r>
              <a:rPr lang="ja-JP" altLang="en-US" sz="2400" b="1" dirty="0">
                <a:solidFill>
                  <a:srgbClr val="002060"/>
                </a:solidFill>
              </a:rPr>
              <a:t>「賛成する人が多いから賛成しておこう」と思って賛成している人が多いと</a:t>
            </a:r>
            <a:r>
              <a:rPr lang="ja-JP" altLang="en-US" sz="2400" b="1" dirty="0">
                <a:solidFill>
                  <a:schemeClr val="tx2"/>
                </a:solidFill>
              </a:rPr>
              <a:t>，</a:t>
            </a:r>
            <a:r>
              <a:rPr lang="ja-JP" altLang="en-US" sz="2400" b="1" dirty="0">
                <a:solidFill>
                  <a:srgbClr val="FF0000"/>
                </a:solidFill>
              </a:rPr>
              <a:t>その前提が崩れてしまう</a:t>
            </a:r>
            <a:r>
              <a:rPr lang="ja-JP" altLang="en-US" sz="2400" dirty="0"/>
              <a:t>（一票を単純に一票としてカウントできない）。</a:t>
            </a:r>
            <a:endParaRPr lang="en-US" altLang="ja-JP" sz="2400" dirty="0"/>
          </a:p>
          <a:p>
            <a:pPr>
              <a:lnSpc>
                <a:spcPct val="100000"/>
              </a:lnSpc>
            </a:pPr>
            <a:r>
              <a:rPr lang="ja-JP" altLang="en-US" sz="2400" dirty="0"/>
              <a:t>「</a:t>
            </a:r>
            <a:r>
              <a:rPr lang="ja-JP" altLang="en-US" sz="2400" b="1" dirty="0">
                <a:solidFill>
                  <a:srgbClr val="FF0000"/>
                </a:solidFill>
              </a:rPr>
              <a:t>多くの人が賛成しているから正しい</a:t>
            </a:r>
            <a:r>
              <a:rPr lang="ja-JP" altLang="en-US" sz="2400" dirty="0"/>
              <a:t>」という考え方をもとに賛成してしまうことは，</a:t>
            </a:r>
            <a:r>
              <a:rPr lang="ja-JP" altLang="en-US" sz="2400" b="1" dirty="0">
                <a:solidFill>
                  <a:srgbClr val="FF0000"/>
                </a:solidFill>
              </a:rPr>
              <a:t>誤った結論を導く可能性を増大させる</a:t>
            </a:r>
            <a:r>
              <a:rPr lang="ja-JP" altLang="en-US" sz="2400" dirty="0"/>
              <a:t>だけである。</a:t>
            </a:r>
            <a:br>
              <a:rPr lang="en-US" altLang="ja-JP" sz="2400" dirty="0"/>
            </a:br>
            <a:r>
              <a:rPr lang="ja-JP" altLang="en-US" sz="2400" dirty="0"/>
              <a:t>この考え方は自己矛盾を含んでいる。だからこそ，多くの人が賛成している</a:t>
            </a:r>
            <a:br>
              <a:rPr lang="en-US" altLang="ja-JP" sz="2400" dirty="0"/>
            </a:br>
            <a:r>
              <a:rPr lang="ja-JP" altLang="en-US" sz="2400" dirty="0"/>
              <a:t>から正しいという論理は，たとえその結論が正しくても，使ってはいけない。</a:t>
            </a:r>
            <a:endParaRPr lang="en-US" altLang="ja-JP" sz="2400" dirty="0"/>
          </a:p>
          <a:p>
            <a:pPr lvl="1">
              <a:lnSpc>
                <a:spcPct val="100000"/>
              </a:lnSpc>
            </a:pPr>
            <a:r>
              <a:rPr lang="ja-JP" altLang="en-US" sz="2000" dirty="0"/>
              <a:t>岩田宗之</a:t>
            </a:r>
            <a:r>
              <a:rPr lang="en-US" altLang="ja-JP" sz="2000" dirty="0"/>
              <a:t>『</a:t>
            </a:r>
            <a:r>
              <a:rPr lang="ja-JP" altLang="en-US" sz="2000" dirty="0"/>
              <a:t>議論のルールブック</a:t>
            </a:r>
            <a:r>
              <a:rPr lang="en-US" altLang="ja-JP" sz="2000" dirty="0"/>
              <a:t>』</a:t>
            </a:r>
            <a:r>
              <a:rPr lang="ja-JP" altLang="en-US" sz="2000" dirty="0"/>
              <a:t>新潮新書（</a:t>
            </a:r>
            <a:r>
              <a:rPr lang="en-US" altLang="ja-JP" sz="2000" dirty="0"/>
              <a:t>2007/10</a:t>
            </a:r>
            <a:r>
              <a:rPr lang="ja-JP" altLang="en-US" sz="2000" dirty="0"/>
              <a:t>） </a:t>
            </a:r>
            <a:r>
              <a:rPr lang="en-US" altLang="ja-JP" sz="2000" dirty="0"/>
              <a:t>18-19</a:t>
            </a:r>
            <a:r>
              <a:rPr lang="ja-JP" altLang="en-US" sz="2000" dirty="0"/>
              <a:t>頁。</a:t>
            </a:r>
          </a:p>
        </p:txBody>
      </p:sp>
      <p:pic>
        <p:nvPicPr>
          <p:cNvPr id="9" name="Picture 2" descr="商品の詳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9977" y="4456236"/>
            <a:ext cx="1378496" cy="1378497"/>
          </a:xfrm>
          <a:prstGeom prst="rect">
            <a:avLst/>
          </a:prstGeom>
          <a:noFill/>
          <a:extLst>
            <a:ext uri="{909E8E84-426E-40DD-AFC4-6F175D3DCCD1}">
              <a14:hiddenFill xmlns:a14="http://schemas.microsoft.com/office/drawing/2010/main">
                <a:solidFill>
                  <a:srgbClr val="FFFFFF"/>
                </a:solidFill>
              </a14:hiddenFill>
            </a:ext>
          </a:extLst>
        </p:spPr>
      </p:pic>
      <p:sp>
        <p:nvSpPr>
          <p:cNvPr id="2" name="日付プレースホルダー 1"/>
          <p:cNvSpPr>
            <a:spLocks noGrp="1"/>
          </p:cNvSpPr>
          <p:nvPr>
            <p:ph type="dt" sz="half" idx="10"/>
          </p:nvPr>
        </p:nvSpPr>
        <p:spPr/>
        <p:txBody>
          <a:bodyPr/>
          <a:lstStyle/>
          <a:p>
            <a:r>
              <a:rPr kumimoji="1" lang="en-US" altLang="ja-JP"/>
              <a:t>2019/8/6</a:t>
            </a:r>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a:t>Legal education required</a:t>
            </a:r>
            <a:endParaRPr kumimoji="1" lang="ja-JP" altLang="en-US"/>
          </a:p>
        </p:txBody>
      </p:sp>
    </p:spTree>
    <p:extLst>
      <p:ext uri="{BB962C8B-B14F-4D97-AF65-F5344CB8AC3E}">
        <p14:creationId xmlns:p14="http://schemas.microsoft.com/office/powerpoint/2010/main" val="34977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2000"/>
                                        <p:tgtEl>
                                          <p:spTgt spid="8">
                                            <p:txEl>
                                              <p:pRg st="2" end="2"/>
                                            </p:txEl>
                                          </p:spTgt>
                                        </p:tgtEl>
                                      </p:cBhvr>
                                    </p:animEffect>
                                  </p:childTnLst>
                                </p:cTn>
                              </p:par>
                            </p:childTnLst>
                          </p:cTn>
                        </p:par>
                        <p:par>
                          <p:cTn id="18" fill="hold">
                            <p:stCondLst>
                              <p:cond delay="2000"/>
                            </p:stCondLst>
                            <p:childTnLst>
                              <p:par>
                                <p:cTn id="19" presetID="22" presetClass="entr" presetSubtype="8" fill="hold" grpId="0" nodeType="afterEffect">
                                  <p:stCondLst>
                                    <p:cond delay="25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750"/>
                                        <p:tgtEl>
                                          <p:spTgt spid="8">
                                            <p:txEl>
                                              <p:pRg st="3" end="3"/>
                                            </p:txEl>
                                          </p:spTgt>
                                        </p:tgtEl>
                                      </p:cBhvr>
                                    </p:animEffect>
                                  </p:childTnLst>
                                </p:cTn>
                              </p:par>
                              <p:par>
                                <p:cTn id="22" presetID="16" presetClass="entr" presetSubtype="37" fill="hold"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barn(outVertical)">
                                      <p:cBhvr>
                                        <p:cTn id="2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同調圧力とは異なる「</a:t>
            </a:r>
            <a:r>
              <a:rPr lang="ja-JP" altLang="en-US" dirty="0">
                <a:hlinkClick r:id="rId3"/>
              </a:rPr>
              <a:t>和の精神</a:t>
            </a:r>
            <a:r>
              <a:rPr lang="ja-JP" altLang="en-US" dirty="0"/>
              <a:t>」とは何か</a:t>
            </a:r>
            <a:br>
              <a:rPr lang="en-US" altLang="ja-JP" dirty="0"/>
            </a:br>
            <a:r>
              <a:rPr lang="ja-JP" altLang="en-US" sz="3100" dirty="0"/>
              <a:t>「君子は和して同ぜず，小人は同じて和せず」（論語・子路第</a:t>
            </a:r>
            <a:r>
              <a:rPr lang="en-US" altLang="ja-JP" sz="3100" dirty="0"/>
              <a:t>13</a:t>
            </a:r>
            <a:r>
              <a:rPr lang="ja-JP" altLang="en-US" sz="3100" dirty="0"/>
              <a:t>）</a:t>
            </a:r>
            <a:endParaRPr kumimoji="1" lang="ja-JP" altLang="en-US" sz="3100" dirty="0"/>
          </a:p>
        </p:txBody>
      </p:sp>
      <p:sp>
        <p:nvSpPr>
          <p:cNvPr id="3" name="日付プレースホルダー 2"/>
          <p:cNvSpPr>
            <a:spLocks noGrp="1"/>
          </p:cNvSpPr>
          <p:nvPr>
            <p:ph type="dt" sz="half" idx="10"/>
          </p:nvPr>
        </p:nvSpPr>
        <p:spPr/>
        <p:txBody>
          <a:bodyPr/>
          <a:lstStyle/>
          <a:p>
            <a:r>
              <a:rPr kumimoji="1" lang="en-US" altLang="ja-JP"/>
              <a:t>2019/8/6</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Legal education required</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21</a:t>
            </a:fld>
            <a:endParaRPr kumimoji="1" lang="ja-JP" altLang="en-US"/>
          </a:p>
        </p:txBody>
      </p:sp>
      <p:sp>
        <p:nvSpPr>
          <p:cNvPr id="6" name="コンテンツ プレースホルダー 5"/>
          <p:cNvSpPr txBox="1">
            <a:spLocks/>
          </p:cNvSpPr>
          <p:nvPr/>
        </p:nvSpPr>
        <p:spPr>
          <a:xfrm>
            <a:off x="838200" y="1825625"/>
            <a:ext cx="4024086" cy="4351338"/>
          </a:xfrm>
          <a:prstGeom prst="rect">
            <a:avLst/>
          </a:prstGeom>
        </p:spPr>
        <p:txBody>
          <a:bodyP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dirty="0"/>
              <a:t>第</a:t>
            </a:r>
            <a:r>
              <a:rPr lang="en-US" altLang="ja-JP" dirty="0"/>
              <a:t>1</a:t>
            </a:r>
            <a:r>
              <a:rPr lang="ja-JP" altLang="en-US" dirty="0"/>
              <a:t>条</a:t>
            </a:r>
            <a:r>
              <a:rPr lang="en-US" altLang="ja-JP" dirty="0"/>
              <a:t>〔</a:t>
            </a:r>
            <a:r>
              <a:rPr lang="ja-JP" altLang="en-US" dirty="0"/>
              <a:t>和の精神</a:t>
            </a:r>
            <a:r>
              <a:rPr lang="en-US" altLang="ja-JP" dirty="0"/>
              <a:t>〕</a:t>
            </a:r>
          </a:p>
          <a:p>
            <a:pPr lvl="1">
              <a:lnSpc>
                <a:spcPct val="100000"/>
              </a:lnSpc>
            </a:pPr>
            <a:r>
              <a:rPr lang="ja-JP" altLang="en-US" sz="2000" b="1" dirty="0">
                <a:solidFill>
                  <a:schemeClr val="tx2"/>
                </a:solidFill>
              </a:rPr>
              <a:t>和をもつて貴（とうと）</a:t>
            </a:r>
            <a:r>
              <a:rPr lang="ja-JP" altLang="en-US" sz="2000" b="1" dirty="0" err="1">
                <a:solidFill>
                  <a:schemeClr val="tx2"/>
                </a:solidFill>
              </a:rPr>
              <a:t>しとな</a:t>
            </a:r>
            <a:r>
              <a:rPr lang="ja-JP" altLang="en-US" sz="2000" b="1" dirty="0">
                <a:solidFill>
                  <a:schemeClr val="tx2"/>
                </a:solidFill>
              </a:rPr>
              <a:t>し</a:t>
            </a:r>
            <a:r>
              <a:rPr lang="en-US" altLang="ja-JP" sz="2000" dirty="0"/>
              <a:t>〔</a:t>
            </a:r>
            <a:r>
              <a:rPr lang="ja-JP" altLang="en-US" sz="2000" dirty="0"/>
              <a:t>孔子</a:t>
            </a:r>
            <a:r>
              <a:rPr lang="en-US" altLang="ja-JP" sz="2000" dirty="0"/>
              <a:t>〕</a:t>
            </a:r>
            <a:r>
              <a:rPr lang="ja-JP" altLang="en-US" sz="2000" dirty="0" err="1"/>
              <a:t>，</a:t>
            </a:r>
            <a:r>
              <a:rPr lang="ja-JP" altLang="en-US" sz="2000" dirty="0"/>
              <a:t>忤（さから）</a:t>
            </a:r>
            <a:r>
              <a:rPr lang="ja-JP" altLang="en-US" sz="2000" dirty="0" err="1"/>
              <a:t>う</a:t>
            </a:r>
            <a:r>
              <a:rPr lang="ja-JP" altLang="en-US" sz="2000" dirty="0"/>
              <a:t>ことなきを宗とせよ。</a:t>
            </a:r>
          </a:p>
          <a:p>
            <a:pPr lvl="1">
              <a:lnSpc>
                <a:spcPct val="100000"/>
              </a:lnSpc>
            </a:pPr>
            <a:r>
              <a:rPr lang="ja-JP" altLang="en-US" sz="2000" dirty="0"/>
              <a:t>人みな党（たむら）あり，また達（さと）</a:t>
            </a:r>
            <a:r>
              <a:rPr lang="ja-JP" altLang="en-US" sz="2000" dirty="0" err="1"/>
              <a:t>れる</a:t>
            </a:r>
            <a:r>
              <a:rPr lang="ja-JP" altLang="en-US" sz="2000" dirty="0"/>
              <a:t>者少なし。ここをもつて，あるいは君父に順わず，また隣里に違（たが）う。</a:t>
            </a:r>
            <a:endParaRPr lang="en-US" altLang="ja-JP" sz="2000" dirty="0"/>
          </a:p>
          <a:p>
            <a:pPr lvl="1">
              <a:lnSpc>
                <a:spcPct val="100000"/>
              </a:lnSpc>
            </a:pPr>
            <a:r>
              <a:rPr lang="ja-JP" altLang="en-US" sz="2000" dirty="0"/>
              <a:t>しかれども，</a:t>
            </a:r>
            <a:r>
              <a:rPr lang="ja-JP" altLang="en-US" sz="2000" b="1" dirty="0">
                <a:solidFill>
                  <a:schemeClr val="tx2"/>
                </a:solidFill>
              </a:rPr>
              <a:t>上和（かみやわら）ぎ，下睦（しもむつ）びて，事を論ずるに諧（かな）うときは，すなわち事理（じり）自ら通ず。何事か成ら</a:t>
            </a:r>
            <a:r>
              <a:rPr lang="ja-JP" altLang="en-US" sz="2000" b="1" dirty="0" err="1">
                <a:solidFill>
                  <a:schemeClr val="tx2"/>
                </a:solidFill>
              </a:rPr>
              <a:t>ざらん</a:t>
            </a:r>
            <a:r>
              <a:rPr lang="ja-JP" altLang="en-US" sz="2000" b="1" dirty="0">
                <a:solidFill>
                  <a:schemeClr val="tx2"/>
                </a:solidFill>
              </a:rPr>
              <a:t>。</a:t>
            </a:r>
            <a:endParaRPr lang="en-US" altLang="ja-JP" sz="2000" b="1" dirty="0">
              <a:solidFill>
                <a:schemeClr val="tx2"/>
              </a:solidFill>
            </a:endParaRPr>
          </a:p>
          <a:p>
            <a:pPr marL="0" indent="0">
              <a:lnSpc>
                <a:spcPct val="100000"/>
              </a:lnSpc>
              <a:buFont typeface="Wingdings" panose="05000000000000000000" pitchFamily="2" charset="2"/>
              <a:buNone/>
            </a:pPr>
            <a:endParaRPr lang="ja-JP" altLang="en-US" sz="3200" dirty="0"/>
          </a:p>
        </p:txBody>
      </p:sp>
      <p:sp>
        <p:nvSpPr>
          <p:cNvPr id="7" name="コンテンツ プレースホルダー 6"/>
          <p:cNvSpPr txBox="1">
            <a:spLocks/>
          </p:cNvSpPr>
          <p:nvPr/>
        </p:nvSpPr>
        <p:spPr>
          <a:xfrm>
            <a:off x="4862286" y="1825625"/>
            <a:ext cx="6491514" cy="4351338"/>
          </a:xfrm>
          <a:prstGeom prst="rect">
            <a:avLst/>
          </a:prstGeom>
        </p:spPr>
        <p:txBody>
          <a:bodyPr>
            <a:norm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2400" dirty="0"/>
              <a:t>第</a:t>
            </a:r>
            <a:r>
              <a:rPr lang="en-US" altLang="ja-JP" sz="2400" dirty="0"/>
              <a:t>10</a:t>
            </a:r>
            <a:r>
              <a:rPr lang="ja-JP" altLang="en-US" sz="2400" dirty="0"/>
              <a:t>条</a:t>
            </a:r>
            <a:r>
              <a:rPr lang="en-US" altLang="ja-JP" sz="2400" dirty="0"/>
              <a:t>〔</a:t>
            </a:r>
            <a:r>
              <a:rPr lang="ja-JP" altLang="en-US" sz="2400" dirty="0"/>
              <a:t>仏教の教え：議論の前提条件</a:t>
            </a:r>
            <a:r>
              <a:rPr lang="en-US" altLang="ja-JP" sz="2400" dirty="0"/>
              <a:t>〕</a:t>
            </a:r>
          </a:p>
          <a:p>
            <a:pPr lvl="1">
              <a:lnSpc>
                <a:spcPct val="100000"/>
              </a:lnSpc>
            </a:pPr>
            <a:r>
              <a:rPr lang="ja-JP" altLang="en-US" sz="2000" dirty="0"/>
              <a:t>　</a:t>
            </a:r>
            <a:r>
              <a:rPr lang="ja-JP" altLang="en-US" sz="2000" b="1" dirty="0">
                <a:solidFill>
                  <a:schemeClr val="tx2"/>
                </a:solidFill>
              </a:rPr>
              <a:t>心の怒りを絶ち，顔色に怒りを出さないようにし，人が自分と違うからといって怒らないようにせよ</a:t>
            </a:r>
            <a:r>
              <a:rPr lang="ja-JP" altLang="en-US" sz="2000" dirty="0"/>
              <a:t>。</a:t>
            </a:r>
          </a:p>
          <a:p>
            <a:pPr lvl="1">
              <a:lnSpc>
                <a:spcPct val="100000"/>
              </a:lnSpc>
            </a:pPr>
            <a:r>
              <a:rPr lang="ja-JP" altLang="en-US" sz="2000" dirty="0"/>
              <a:t>　人には皆それぞれ心があり，お互いに譲れないところもある。彼がよいと思うことを，自分はよくないと思ったり，自分が良いことだと思っても，彼の方は良くないと思ったりする。</a:t>
            </a:r>
            <a:r>
              <a:rPr lang="ja-JP" altLang="en-US" sz="2000" b="1" dirty="0">
                <a:solidFill>
                  <a:schemeClr val="tx2"/>
                </a:solidFill>
              </a:rPr>
              <a:t>自分が聖者で，彼が愚者ということもない。ともに凡人</a:t>
            </a:r>
            <a:r>
              <a:rPr lang="ja-JP" altLang="en-US" sz="2000" dirty="0"/>
              <a:t>なのである。</a:t>
            </a:r>
          </a:p>
          <a:p>
            <a:pPr lvl="1">
              <a:lnSpc>
                <a:spcPct val="100000"/>
              </a:lnSpc>
            </a:pPr>
            <a:r>
              <a:rPr lang="ja-JP" altLang="en-US" sz="2000" dirty="0"/>
              <a:t>　是非の理は誰も定めることはできない。お互いに賢者でもあり愚者でもあることは，</a:t>
            </a:r>
            <a:r>
              <a:rPr lang="ja-JP" altLang="en-US" sz="2000" b="1" dirty="0">
                <a:solidFill>
                  <a:schemeClr val="tx2"/>
                </a:solidFill>
              </a:rPr>
              <a:t>端のない環</a:t>
            </a:r>
            <a:r>
              <a:rPr lang="ja-JP" altLang="en-US" sz="2000" dirty="0"/>
              <a:t>のようなものだ。相手が怒ったら，自分が過ちをしているのではないかと反省する。自分一人が正しいと思っても，衆人の意見も尊重し，その行なうところに従うがよい。</a:t>
            </a:r>
          </a:p>
        </p:txBody>
      </p:sp>
    </p:spTree>
    <p:extLst>
      <p:ext uri="{BB962C8B-B14F-4D97-AF65-F5344CB8AC3E}">
        <p14:creationId xmlns:p14="http://schemas.microsoft.com/office/powerpoint/2010/main" val="6437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2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3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75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up)">
                                      <p:cBhvr>
                                        <p:cTn id="37" dur="1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up)">
                                      <p:cBhvr>
                                        <p:cTn id="42" dur="30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up)">
                                      <p:cBhvr>
                                        <p:cTn id="47" dur="30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1"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build="p"/>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a:t>戦うべき敵は，自分の中にある</a:t>
            </a:r>
            <a:endParaRPr kumimoji="1" lang="ja-JP" altLang="en-US" sz="5400" dirty="0"/>
          </a:p>
        </p:txBody>
      </p:sp>
      <p:sp>
        <p:nvSpPr>
          <p:cNvPr id="3" name="日付プレースホルダー 2"/>
          <p:cNvSpPr>
            <a:spLocks noGrp="1"/>
          </p:cNvSpPr>
          <p:nvPr>
            <p:ph type="dt" sz="half" idx="10"/>
          </p:nvPr>
        </p:nvSpPr>
        <p:spPr/>
        <p:txBody>
          <a:bodyPr/>
          <a:lstStyle/>
          <a:p>
            <a:r>
              <a:rPr kumimoji="1" lang="en-US" altLang="ja-JP"/>
              <a:t>2019/8/6</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Legal education required</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22</a:t>
            </a:fld>
            <a:endParaRPr kumimoji="1" lang="ja-JP" altLang="en-US"/>
          </a:p>
        </p:txBody>
      </p:sp>
      <p:sp>
        <p:nvSpPr>
          <p:cNvPr id="6" name="テキスト プレースホルダー 5"/>
          <p:cNvSpPr txBox="1">
            <a:spLocks/>
          </p:cNvSpPr>
          <p:nvPr/>
        </p:nvSpPr>
        <p:spPr>
          <a:xfrm>
            <a:off x="620230" y="1681163"/>
            <a:ext cx="6037285" cy="823912"/>
          </a:xfrm>
          <a:prstGeom prst="rect">
            <a:avLst/>
          </a:prstGeom>
        </p:spPr>
        <p:txBody>
          <a:bodyPr anchor="ct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b="1" dirty="0">
                <a:solidFill>
                  <a:srgbClr val="FF0000"/>
                </a:solidFill>
              </a:rPr>
              <a:t>言霊信仰（縁起でもない）</a:t>
            </a:r>
            <a:r>
              <a:rPr lang="ja-JP" altLang="en-US" sz="3200" dirty="0"/>
              <a:t>と戦う</a:t>
            </a:r>
          </a:p>
        </p:txBody>
      </p:sp>
      <p:sp>
        <p:nvSpPr>
          <p:cNvPr id="7" name="コンテンツ プレースホルダー 6"/>
          <p:cNvSpPr txBox="1">
            <a:spLocks/>
          </p:cNvSpPr>
          <p:nvPr/>
        </p:nvSpPr>
        <p:spPr>
          <a:xfrm>
            <a:off x="620230" y="2505075"/>
            <a:ext cx="6037285" cy="3684588"/>
          </a:xfrm>
          <a:prstGeom prst="rect">
            <a:avLst/>
          </a:prstGeom>
        </p:spPr>
        <p:txBody>
          <a:bodyPr>
            <a:normAutofit fontScale="92500" lnSpcReduction="2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a:t>戦時中は，「中国とアメリカと双方を相手にしたら日本は負ける」とは言えなかった。「負けた場合にどうするか」などと言ったら，命をねらわれた。</a:t>
            </a:r>
            <a:endParaRPr lang="en-US" altLang="ja-JP" dirty="0"/>
          </a:p>
          <a:p>
            <a:pPr>
              <a:lnSpc>
                <a:spcPct val="110000"/>
              </a:lnSpc>
            </a:pPr>
            <a:r>
              <a:rPr lang="ja-JP" altLang="en-US" dirty="0"/>
              <a:t>現在でも，契約条項に，「開発に失敗したときの責任」が盛り込まれないことが多い。</a:t>
            </a:r>
            <a:endParaRPr lang="en-US" altLang="ja-JP" dirty="0"/>
          </a:p>
          <a:p>
            <a:pPr>
              <a:lnSpc>
                <a:spcPct val="110000"/>
              </a:lnSpc>
            </a:pPr>
            <a:r>
              <a:rPr lang="ja-JP" altLang="en-US" dirty="0"/>
              <a:t>これでは，肝心のリスク管理などできるはずがない。</a:t>
            </a:r>
            <a:endParaRPr lang="en-US" altLang="ja-JP" dirty="0"/>
          </a:p>
        </p:txBody>
      </p:sp>
      <p:sp>
        <p:nvSpPr>
          <p:cNvPr id="8" name="テキスト プレースホルダー 7"/>
          <p:cNvSpPr txBox="1">
            <a:spLocks/>
          </p:cNvSpPr>
          <p:nvPr/>
        </p:nvSpPr>
        <p:spPr>
          <a:xfrm>
            <a:off x="6802554" y="1681163"/>
            <a:ext cx="4882018" cy="823912"/>
          </a:xfrm>
          <a:prstGeom prst="rect">
            <a:avLst/>
          </a:prstGeom>
        </p:spPr>
        <p:txBody>
          <a:bodyPr anchor="ctr">
            <a:norm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dirty="0">
                <a:solidFill>
                  <a:srgbClr val="FF0000"/>
                </a:solidFill>
              </a:rPr>
              <a:t>空気・同調圧力</a:t>
            </a:r>
            <a:r>
              <a:rPr lang="ja-JP" altLang="en-US" sz="3200" dirty="0"/>
              <a:t>と戦う</a:t>
            </a:r>
          </a:p>
        </p:txBody>
      </p:sp>
      <p:sp>
        <p:nvSpPr>
          <p:cNvPr id="9" name="コンテンツ プレースホルダー 8"/>
          <p:cNvSpPr txBox="1">
            <a:spLocks/>
          </p:cNvSpPr>
          <p:nvPr/>
        </p:nvSpPr>
        <p:spPr>
          <a:xfrm>
            <a:off x="6802554" y="2505075"/>
            <a:ext cx="4882017" cy="3684588"/>
          </a:xfrm>
          <a:prstGeom prst="rect">
            <a:avLst/>
          </a:prstGeom>
        </p:spPr>
        <p:txBody>
          <a:bodyPr>
            <a:normAutofit fontScale="92500" lnSpcReduction="1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a:t>声の大きい者に同調しないと，「空気を読めない」と非難される。</a:t>
            </a:r>
            <a:endParaRPr lang="en-US" altLang="ja-JP" dirty="0"/>
          </a:p>
          <a:p>
            <a:pPr>
              <a:lnSpc>
                <a:spcPct val="110000"/>
              </a:lnSpc>
            </a:pPr>
            <a:r>
              <a:rPr lang="ja-JP" altLang="en-US" dirty="0"/>
              <a:t>「反対をしようと思ったが，まともなことを言える雰囲気ではなかった。」というのが，言い訳として認められている。</a:t>
            </a:r>
            <a:endParaRPr lang="en-US" altLang="ja-JP" dirty="0"/>
          </a:p>
          <a:p>
            <a:pPr>
              <a:lnSpc>
                <a:spcPct val="110000"/>
              </a:lnSpc>
            </a:pPr>
            <a:r>
              <a:rPr lang="ja-JP" altLang="en-US" dirty="0"/>
              <a:t>これでは，いつまでたっても，失敗を繰り返すだけである。</a:t>
            </a:r>
          </a:p>
        </p:txBody>
      </p:sp>
    </p:spTree>
    <p:extLst>
      <p:ext uri="{BB962C8B-B14F-4D97-AF65-F5344CB8AC3E}">
        <p14:creationId xmlns:p14="http://schemas.microsoft.com/office/powerpoint/2010/main" val="65548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3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2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up)">
                                      <p:cBhvr>
                                        <p:cTn id="22" dur="1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up)">
                                      <p:cBhvr>
                                        <p:cTn id="27" dur="30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up)">
                                      <p:cBhvr>
                                        <p:cTn id="32" dur="1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dirty="0"/>
              <a:t>大学教育の改革の</a:t>
            </a:r>
            <a:r>
              <a:rPr lang="ja-JP" altLang="en-US" sz="6000" dirty="0"/>
              <a:t>ヒント</a:t>
            </a:r>
            <a:endParaRPr kumimoji="1" lang="ja-JP" altLang="en-US" sz="6000" dirty="0"/>
          </a:p>
        </p:txBody>
      </p:sp>
      <p:sp>
        <p:nvSpPr>
          <p:cNvPr id="3" name="コンテンツ プレースホルダー 2"/>
          <p:cNvSpPr>
            <a:spLocks noGrp="1"/>
          </p:cNvSpPr>
          <p:nvPr>
            <p:ph sz="half" idx="1"/>
          </p:nvPr>
        </p:nvSpPr>
        <p:spPr>
          <a:xfrm>
            <a:off x="838200" y="1825625"/>
            <a:ext cx="5181600" cy="2835592"/>
          </a:xfrm>
        </p:spPr>
        <p:txBody>
          <a:bodyPr>
            <a:noAutofit/>
          </a:bodyPr>
          <a:lstStyle/>
          <a:p>
            <a:r>
              <a:rPr kumimoji="1" lang="en-US" altLang="ja-JP" sz="2400" dirty="0"/>
              <a:t>NHK</a:t>
            </a:r>
            <a:r>
              <a:rPr kumimoji="1" lang="ja-JP" altLang="en-US" sz="2400" dirty="0"/>
              <a:t>の病名推理番組：ドクター</a:t>
            </a:r>
            <a:r>
              <a:rPr kumimoji="1" lang="en-US" altLang="ja-JP" sz="2400" dirty="0"/>
              <a:t>G</a:t>
            </a:r>
            <a:r>
              <a:rPr kumimoji="1" lang="ja-JP" altLang="en-US" sz="2400" dirty="0"/>
              <a:t>（</a:t>
            </a:r>
            <a:r>
              <a:rPr lang="ja-JP" altLang="en-US" sz="2400" dirty="0"/>
              <a:t>ジェ</a:t>
            </a:r>
            <a:r>
              <a:rPr kumimoji="1" lang="ja-JP" altLang="en-US" sz="2400" dirty="0"/>
              <a:t>ネラル）</a:t>
            </a:r>
            <a:endParaRPr kumimoji="1" lang="en-US" altLang="ja-JP" sz="2400" dirty="0"/>
          </a:p>
          <a:p>
            <a:pPr lvl="1"/>
            <a:r>
              <a:rPr lang="ja-JP" altLang="en-US" sz="2000" dirty="0"/>
              <a:t>患者の病状から，病名を解明し，診療方法を確定するまでのプロセスを見せる。</a:t>
            </a:r>
          </a:p>
          <a:p>
            <a:pPr lvl="1"/>
            <a:r>
              <a:rPr lang="ja-JP" altLang="en-US" sz="2000" dirty="0"/>
              <a:t>研修医の最初の見立ては，全て外れ。</a:t>
            </a:r>
          </a:p>
          <a:p>
            <a:pPr lvl="1"/>
            <a:r>
              <a:rPr lang="ja-JP" altLang="en-US" sz="2000" dirty="0"/>
              <a:t>総合診療医のアドバイスを受けながら，可能性のある病名を全てチェックし，除外すべきものを除外して，正解にたどり着く。</a:t>
            </a:r>
          </a:p>
          <a:p>
            <a:pPr lvl="1"/>
            <a:endParaRPr kumimoji="1" lang="ja-JP" altLang="en-US" sz="2000" dirty="0"/>
          </a:p>
        </p:txBody>
      </p:sp>
      <p:sp>
        <p:nvSpPr>
          <p:cNvPr id="6" name="コンテンツ プレースホルダー 5"/>
          <p:cNvSpPr>
            <a:spLocks noGrp="1"/>
          </p:cNvSpPr>
          <p:nvPr>
            <p:ph sz="half" idx="2"/>
          </p:nvPr>
        </p:nvSpPr>
        <p:spPr/>
        <p:txBody>
          <a:bodyPr>
            <a:normAutofit/>
          </a:bodyPr>
          <a:lstStyle/>
          <a:p>
            <a:r>
              <a:rPr kumimoji="1" lang="ja-JP" altLang="en-US" sz="2400" dirty="0"/>
              <a:t>この番組から，大学教育の改善にヒントを得ることができる。</a:t>
            </a:r>
            <a:endParaRPr kumimoji="1" lang="en-US" altLang="ja-JP" sz="2400" dirty="0"/>
          </a:p>
          <a:p>
            <a:pPr lvl="1"/>
            <a:r>
              <a:rPr kumimoji="1" lang="ja-JP" altLang="en-US" sz="2000" dirty="0"/>
              <a:t>教員が，具体的な事例を先に用意する。</a:t>
            </a:r>
            <a:endParaRPr kumimoji="1" lang="en-US" altLang="ja-JP" sz="2000" dirty="0"/>
          </a:p>
          <a:p>
            <a:pPr lvl="1"/>
            <a:r>
              <a:rPr lang="ja-JP" altLang="en-US" sz="2000" dirty="0"/>
              <a:t>学生の一つのグループは，その事例に適用されるべき，法原理と法ルールを探索し，意見を述べる。</a:t>
            </a:r>
            <a:endParaRPr lang="en-US" altLang="ja-JP" sz="2000" dirty="0"/>
          </a:p>
          <a:p>
            <a:pPr lvl="1"/>
            <a:r>
              <a:rPr kumimoji="1" lang="ja-JP" altLang="en-US" sz="2000" dirty="0"/>
              <a:t>他のグループの学生は，結論が異なる法原理・法ルールを探索する。</a:t>
            </a:r>
            <a:endParaRPr kumimoji="1" lang="en-US" altLang="ja-JP" sz="2000" dirty="0"/>
          </a:p>
          <a:p>
            <a:pPr lvl="1"/>
            <a:r>
              <a:rPr kumimoji="1" lang="ja-JP" altLang="en-US" sz="2000" dirty="0"/>
              <a:t>両グループで，解決策を巡って，議論を行う。</a:t>
            </a:r>
            <a:endParaRPr kumimoji="1" lang="en-US" altLang="ja-JP" sz="2000" dirty="0"/>
          </a:p>
          <a:p>
            <a:pPr lvl="1"/>
            <a:r>
              <a:rPr lang="ja-JP" altLang="en-US" sz="2000" dirty="0"/>
              <a:t>最終的に，両者が納得できる解決策と，ルールの改善を提言する。</a:t>
            </a:r>
            <a:endParaRPr kumimoji="1" lang="ja-JP" altLang="en-US" sz="2000" dirty="0"/>
          </a:p>
        </p:txBody>
      </p:sp>
      <p:pic>
        <p:nvPicPr>
          <p:cNvPr id="7" name="Picture 4" descr="C:\kagayama\WWW\lawschool_jp\kagayama\material\civi_law\contract\obligation\presentation\2015\NHK_DoctorG2014.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74519" y="4691697"/>
            <a:ext cx="2712721" cy="1538558"/>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Legal education required</a:t>
            </a:r>
            <a:endParaRPr kumimoji="1" lang="ja-JP" altLang="en-US"/>
          </a:p>
        </p:txBody>
      </p:sp>
      <p:sp>
        <p:nvSpPr>
          <p:cNvPr id="8" name="スライド番号プレースホルダー 7"/>
          <p:cNvSpPr>
            <a:spLocks noGrp="1"/>
          </p:cNvSpPr>
          <p:nvPr>
            <p:ph type="sldNum" sz="quarter" idx="12"/>
          </p:nvPr>
        </p:nvSpPr>
        <p:spPr/>
        <p:txBody>
          <a:bodyPr/>
          <a:lstStyle/>
          <a:p>
            <a:fld id="{A0C4542F-C35A-41EC-80CF-01AB155FDC20}" type="slidenum">
              <a:rPr kumimoji="1" lang="ja-JP" altLang="en-US" smtClean="0"/>
              <a:t>23</a:t>
            </a:fld>
            <a:endParaRPr kumimoji="1" lang="ja-JP" altLang="en-US"/>
          </a:p>
        </p:txBody>
      </p:sp>
    </p:spTree>
    <p:extLst>
      <p:ext uri="{BB962C8B-B14F-4D97-AF65-F5344CB8AC3E}">
        <p14:creationId xmlns:p14="http://schemas.microsoft.com/office/powerpoint/2010/main" val="11639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250"/>
                                        <p:tgtEl>
                                          <p:spTgt spid="3">
                                            <p:txEl>
                                              <p:pRg st="1" end="1"/>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out)">
                                      <p:cBhvr>
                                        <p:cTn id="15" dur="1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7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up)">
                                      <p:cBhvr>
                                        <p:cTn id="25" dur="1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up)">
                                      <p:cBhvr>
                                        <p:cTn id="30" dur="125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75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up)">
                                      <p:cBhvr>
                                        <p:cTn id="40" dur="175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wipe(up)">
                                      <p:cBhvr>
                                        <p:cTn id="45" dur="1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wipe(up)">
                                      <p:cBhvr>
                                        <p:cTn id="50" dur="125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wipe(up)">
                                      <p:cBhvr>
                                        <p:cTn id="55" dur="125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838200" y="365125"/>
            <a:ext cx="10515600" cy="1053227"/>
          </a:xfrm>
        </p:spPr>
        <p:txBody>
          <a:bodyPr>
            <a:normAutofit/>
          </a:bodyPr>
          <a:lstStyle/>
          <a:p>
            <a:r>
              <a:rPr kumimoji="1" lang="ja-JP" altLang="en-US" sz="6000" dirty="0"/>
              <a:t>講義方式から寺子屋方式へ</a:t>
            </a:r>
          </a:p>
        </p:txBody>
      </p:sp>
      <p:sp>
        <p:nvSpPr>
          <p:cNvPr id="2" name="日付プレースホルダー 1"/>
          <p:cNvSpPr>
            <a:spLocks noGrp="1"/>
          </p:cNvSpPr>
          <p:nvPr>
            <p:ph type="dt" sz="half" idx="10"/>
          </p:nvPr>
        </p:nvSpPr>
        <p:spPr/>
        <p:txBody>
          <a:bodyPr/>
          <a:lstStyle/>
          <a:p>
            <a:r>
              <a:rPr kumimoji="1" lang="en-US" altLang="ja-JP"/>
              <a:t>2019/8/6</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Legal education required</a:t>
            </a:r>
            <a:endParaRPr kumimoji="1" lang="ja-JP" altLang="en-US"/>
          </a:p>
        </p:txBody>
      </p:sp>
      <p:sp>
        <p:nvSpPr>
          <p:cNvPr id="4" name="スライド番号プレースホルダー 3"/>
          <p:cNvSpPr>
            <a:spLocks noGrp="1"/>
          </p:cNvSpPr>
          <p:nvPr>
            <p:ph type="sldNum" sz="quarter" idx="12"/>
          </p:nvPr>
        </p:nvSpPr>
        <p:spPr/>
        <p:txBody>
          <a:bodyPr/>
          <a:lstStyle/>
          <a:p>
            <a:fld id="{A0C4542F-C35A-41EC-80CF-01AB155FDC20}" type="slidenum">
              <a:rPr kumimoji="1" lang="ja-JP" altLang="en-US" smtClean="0"/>
              <a:t>24</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76" y="1588955"/>
            <a:ext cx="4928354" cy="3646982"/>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01" y="1588955"/>
            <a:ext cx="4862643" cy="3646982"/>
          </a:xfrm>
          <a:prstGeom prst="rect">
            <a:avLst/>
          </a:prstGeom>
        </p:spPr>
      </p:pic>
      <p:sp>
        <p:nvSpPr>
          <p:cNvPr id="9" name="右矢印 8"/>
          <p:cNvSpPr/>
          <p:nvPr/>
        </p:nvSpPr>
        <p:spPr>
          <a:xfrm>
            <a:off x="5623906" y="2211821"/>
            <a:ext cx="978408" cy="78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783653" y="3162930"/>
            <a:ext cx="677108" cy="2233527"/>
          </a:xfrm>
          <a:prstGeom prst="rect">
            <a:avLst/>
          </a:prstGeom>
          <a:noFill/>
        </p:spPr>
        <p:txBody>
          <a:bodyPr vert="eaVert" wrap="square" rtlCol="0">
            <a:spAutoFit/>
          </a:bodyPr>
          <a:lstStyle/>
          <a:p>
            <a:r>
              <a:rPr kumimoji="1" lang="ja-JP" altLang="en-US" sz="3200" dirty="0"/>
              <a:t>歴史を遡る</a:t>
            </a:r>
          </a:p>
        </p:txBody>
      </p:sp>
      <p:sp>
        <p:nvSpPr>
          <p:cNvPr id="12" name="テキスト ボックス 11"/>
          <p:cNvSpPr txBox="1"/>
          <p:nvPr/>
        </p:nvSpPr>
        <p:spPr>
          <a:xfrm>
            <a:off x="6680276" y="5377728"/>
            <a:ext cx="4928354" cy="707886"/>
          </a:xfrm>
          <a:prstGeom prst="rect">
            <a:avLst/>
          </a:prstGeom>
          <a:noFill/>
        </p:spPr>
        <p:txBody>
          <a:bodyPr wrap="square" rtlCol="0">
            <a:spAutoFit/>
          </a:bodyPr>
          <a:lstStyle/>
          <a:p>
            <a:pPr algn="ctr"/>
            <a:r>
              <a:rPr lang="zh-TW" altLang="en-US" sz="2000" dirty="0"/>
              <a:t>渡辺崋山画「寺子屋図」田原市博物館蔵</a:t>
            </a:r>
            <a:endParaRPr lang="en-US" altLang="zh-TW" sz="2000" dirty="0"/>
          </a:p>
          <a:p>
            <a:pPr algn="ctr"/>
            <a:r>
              <a:rPr lang="zh-TW" altLang="en-US" sz="2000" dirty="0"/>
              <a:t>（文政元年</a:t>
            </a:r>
            <a:r>
              <a:rPr lang="ja-JP" altLang="en-US" sz="2000" dirty="0"/>
              <a:t>（</a:t>
            </a:r>
            <a:r>
              <a:rPr lang="en-US" altLang="ja-JP" sz="2000" dirty="0"/>
              <a:t>1818</a:t>
            </a:r>
            <a:r>
              <a:rPr lang="ja-JP" altLang="en-US" sz="2000" dirty="0"/>
              <a:t>年）</a:t>
            </a:r>
            <a:r>
              <a:rPr lang="zh-TW" altLang="en-US" sz="2000" dirty="0"/>
              <a:t>）</a:t>
            </a:r>
            <a:endParaRPr kumimoji="1" lang="ja-JP" altLang="en-US" sz="2000" dirty="0"/>
          </a:p>
        </p:txBody>
      </p:sp>
      <p:sp>
        <p:nvSpPr>
          <p:cNvPr id="13" name="テキスト ボックス 12"/>
          <p:cNvSpPr txBox="1"/>
          <p:nvPr/>
        </p:nvSpPr>
        <p:spPr>
          <a:xfrm>
            <a:off x="618914" y="5459077"/>
            <a:ext cx="4940605" cy="400110"/>
          </a:xfrm>
          <a:prstGeom prst="rect">
            <a:avLst/>
          </a:prstGeom>
          <a:noFill/>
        </p:spPr>
        <p:txBody>
          <a:bodyPr wrap="square" rtlCol="0">
            <a:spAutoFit/>
          </a:bodyPr>
          <a:lstStyle/>
          <a:p>
            <a:pPr algn="ctr"/>
            <a:r>
              <a:rPr kumimoji="1" lang="ja-JP" altLang="en-US" sz="2000" dirty="0"/>
              <a:t>法科大学院での民法の講義（</a:t>
            </a:r>
            <a:r>
              <a:rPr kumimoji="1" lang="en-US" altLang="ja-JP" sz="2000" dirty="0"/>
              <a:t>2013</a:t>
            </a:r>
            <a:r>
              <a:rPr kumimoji="1" lang="ja-JP" altLang="en-US" sz="2000" dirty="0"/>
              <a:t>年）</a:t>
            </a:r>
          </a:p>
        </p:txBody>
      </p:sp>
    </p:spTree>
    <p:extLst>
      <p:ext uri="{BB962C8B-B14F-4D97-AF65-F5344CB8AC3E}">
        <p14:creationId xmlns:p14="http://schemas.microsoft.com/office/powerpoint/2010/main" val="14648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b="1" dirty="0">
                <a:latin typeface="Times New Roman" panose="02020603050405020304" pitchFamily="18" charset="0"/>
                <a:cs typeface="Times New Roman" panose="02020603050405020304" pitchFamily="18" charset="0"/>
              </a:rPr>
              <a:t>2012</a:t>
            </a:r>
            <a:r>
              <a:rPr kumimoji="1" lang="ja-JP" altLang="en-US" dirty="0">
                <a:latin typeface="Times New Roman" panose="02020603050405020304" pitchFamily="18" charset="0"/>
                <a:cs typeface="Times New Roman" panose="02020603050405020304" pitchFamily="18" charset="0"/>
              </a:rPr>
              <a:t>年中</a:t>
            </a:r>
            <a:r>
              <a:rPr kumimoji="1" lang="ja-JP" altLang="en-US" dirty="0"/>
              <a:t>教審答申（質的転換答申）</a:t>
            </a:r>
          </a:p>
        </p:txBody>
      </p:sp>
      <p:sp>
        <p:nvSpPr>
          <p:cNvPr id="9" name="コンテンツ プレースホルダー 8"/>
          <p:cNvSpPr>
            <a:spLocks noGrp="1"/>
          </p:cNvSpPr>
          <p:nvPr>
            <p:ph idx="1"/>
          </p:nvPr>
        </p:nvSpPr>
        <p:spPr/>
        <p:txBody>
          <a:bodyPr>
            <a:noAutofit/>
          </a:bodyPr>
          <a:lstStyle/>
          <a:p>
            <a:pPr>
              <a:lnSpc>
                <a:spcPct val="100000"/>
              </a:lnSpc>
            </a:pPr>
            <a:r>
              <a:rPr lang="ja-JP" altLang="en-US" sz="3200" dirty="0"/>
              <a:t>新たな未来を築くための大学教育の質的転換に向けて</a:t>
            </a:r>
            <a:br>
              <a:rPr lang="en-US" altLang="ja-JP" sz="3200" dirty="0"/>
            </a:br>
            <a:r>
              <a:rPr lang="ja-JP" altLang="en-US" sz="3200" dirty="0"/>
              <a:t>～生涯学び続け，主体的に考える力を育成する大学へ～</a:t>
            </a:r>
            <a:br>
              <a:rPr lang="en-US" altLang="ja-JP" sz="2000" dirty="0"/>
            </a:br>
            <a:endParaRPr lang="en-US" altLang="ja-JP" sz="2000" dirty="0"/>
          </a:p>
          <a:p>
            <a:pPr lvl="1">
              <a:lnSpc>
                <a:spcPct val="100000"/>
              </a:lnSpc>
            </a:pPr>
            <a:r>
              <a:rPr lang="ja-JP" altLang="en-US" sz="2800" dirty="0"/>
              <a:t>大学がわが国にとって必要な人材を養成するためには，</a:t>
            </a:r>
            <a:endParaRPr lang="en-US" altLang="ja-JP" sz="2800" dirty="0"/>
          </a:p>
          <a:p>
            <a:pPr lvl="1">
              <a:lnSpc>
                <a:spcPct val="100000"/>
              </a:lnSpc>
            </a:pPr>
            <a:r>
              <a:rPr lang="ja-JP" altLang="en-US" sz="2800" dirty="0"/>
              <a:t>従来のような知識の伝達・注入を中心とした授業から，</a:t>
            </a:r>
            <a:endParaRPr lang="en-US" altLang="ja-JP" sz="2800" dirty="0"/>
          </a:p>
          <a:p>
            <a:pPr lvl="1">
              <a:lnSpc>
                <a:spcPct val="100000"/>
              </a:lnSpc>
            </a:pPr>
            <a:r>
              <a:rPr lang="ja-JP" altLang="en-US" sz="2800" dirty="0"/>
              <a:t>教員と学生が意思疎通を図りつつ，一緒になって切磋琢磨し，相互に刺激を与えながら知的に成長する場を創り，</a:t>
            </a:r>
            <a:endParaRPr lang="en-US" altLang="ja-JP" sz="2800" dirty="0"/>
          </a:p>
          <a:p>
            <a:pPr lvl="1">
              <a:lnSpc>
                <a:spcPct val="100000"/>
              </a:lnSpc>
            </a:pPr>
            <a:r>
              <a:rPr lang="ja-JP" altLang="en-US" sz="2800" dirty="0"/>
              <a:t>学生が主体的に問題を発見し解を見いだしていく能動的学修（アクティブ・ラーニング）への転換が必要である。</a:t>
            </a:r>
            <a:endParaRPr kumimoji="1" lang="ja-JP" altLang="en-US" sz="2800" dirty="0"/>
          </a:p>
        </p:txBody>
      </p:sp>
      <p:sp>
        <p:nvSpPr>
          <p:cNvPr id="5" name="日付プレースホルダー 4"/>
          <p:cNvSpPr>
            <a:spLocks noGrp="1"/>
          </p:cNvSpPr>
          <p:nvPr>
            <p:ph type="dt" sz="half" idx="10"/>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Legal education required</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25</a:t>
            </a:fld>
            <a:endParaRPr kumimoji="1" lang="ja-JP" altLang="en-US"/>
          </a:p>
        </p:txBody>
      </p:sp>
    </p:spTree>
    <p:extLst>
      <p:ext uri="{BB962C8B-B14F-4D97-AF65-F5344CB8AC3E}">
        <p14:creationId xmlns:p14="http://schemas.microsoft.com/office/powerpoint/2010/main" val="309737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up)">
                                      <p:cBhvr>
                                        <p:cTn id="17" dur="175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up)">
                                      <p:cBhvr>
                                        <p:cTn id="22" dur="17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グローバル人材育成の目標</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a:t>2019/8/6</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Legal education required</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26</a:t>
            </a:fld>
            <a:endParaRPr kumimoji="1" lang="ja-JP" altLang="en-US"/>
          </a:p>
        </p:txBody>
      </p:sp>
      <p:sp>
        <p:nvSpPr>
          <p:cNvPr id="7" name="コンテンツ プレースホルダー 4"/>
          <p:cNvSpPr txBox="1">
            <a:spLocks/>
          </p:cNvSpPr>
          <p:nvPr/>
        </p:nvSpPr>
        <p:spPr>
          <a:xfrm>
            <a:off x="838200" y="1825625"/>
            <a:ext cx="5257800" cy="4351338"/>
          </a:xfrm>
          <a:prstGeom prst="rect">
            <a:avLst/>
          </a:prstGeom>
        </p:spPr>
        <p:txBody>
          <a:bodyPr>
            <a:normAutofit fontScale="92500" lnSpcReduction="1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3200" b="1" dirty="0"/>
              <a:t>１．自立力</a:t>
            </a:r>
            <a:endParaRPr lang="en-US" altLang="ja-JP" sz="3200" b="1" dirty="0"/>
          </a:p>
          <a:p>
            <a:pPr lvl="1">
              <a:lnSpc>
                <a:spcPct val="100000"/>
              </a:lnSpc>
            </a:pPr>
            <a:r>
              <a:rPr lang="ja-JP" altLang="en-US" sz="3000" b="1" dirty="0"/>
              <a:t>個人としての起業力を獲得する（就活革命）</a:t>
            </a:r>
            <a:endParaRPr lang="en-US" altLang="ja-JP" sz="3000" b="1" dirty="0"/>
          </a:p>
          <a:p>
            <a:pPr>
              <a:lnSpc>
                <a:spcPct val="100000"/>
              </a:lnSpc>
            </a:pPr>
            <a:r>
              <a:rPr lang="ja-JP" altLang="en-US" sz="3200" dirty="0"/>
              <a:t>２．交渉力</a:t>
            </a:r>
            <a:endParaRPr lang="en-US" altLang="ja-JP" sz="3200" dirty="0"/>
          </a:p>
          <a:p>
            <a:pPr lvl="1">
              <a:lnSpc>
                <a:spcPct val="100000"/>
              </a:lnSpc>
            </a:pPr>
            <a:r>
              <a:rPr lang="ja-JP" altLang="en-US" sz="3000" b="1" dirty="0"/>
              <a:t>組織におけるフォロワー力（指導力革命）</a:t>
            </a:r>
            <a:endParaRPr lang="en-US" altLang="ja-JP" sz="3000" b="1" dirty="0"/>
          </a:p>
          <a:p>
            <a:pPr lvl="1">
              <a:lnSpc>
                <a:spcPct val="100000"/>
              </a:lnSpc>
            </a:pPr>
            <a:r>
              <a:rPr lang="ja-JP" altLang="en-US" sz="3000" b="1" dirty="0"/>
              <a:t>記録に残っても恥ずかしくないよう「法の支配」を忘れず，空気に流されない（空気破壊革命）</a:t>
            </a:r>
            <a:endParaRPr lang="en-US" altLang="ja-JP" sz="3000" b="1" dirty="0"/>
          </a:p>
          <a:p>
            <a:pPr marL="360362" lvl="1" indent="0">
              <a:lnSpc>
                <a:spcPct val="100000"/>
              </a:lnSpc>
              <a:buNone/>
            </a:pPr>
            <a:endParaRPr lang="en-US" altLang="ja-JP" sz="2800" b="1" dirty="0"/>
          </a:p>
          <a:p>
            <a:pPr>
              <a:lnSpc>
                <a:spcPct val="100000"/>
              </a:lnSpc>
            </a:pPr>
            <a:endParaRPr lang="en-US" altLang="ja-JP" sz="3200" b="1" dirty="0"/>
          </a:p>
          <a:p>
            <a:pPr>
              <a:lnSpc>
                <a:spcPct val="100000"/>
              </a:lnSpc>
            </a:pPr>
            <a:endParaRPr lang="en-US" altLang="ja-JP" sz="3200" b="1" dirty="0"/>
          </a:p>
          <a:p>
            <a:pPr>
              <a:lnSpc>
                <a:spcPct val="100000"/>
              </a:lnSpc>
            </a:pPr>
            <a:endParaRPr lang="ja-JP" altLang="en-US" sz="3200" dirty="0"/>
          </a:p>
        </p:txBody>
      </p:sp>
      <p:sp>
        <p:nvSpPr>
          <p:cNvPr id="8" name="コンテンツ プレースホルダー 5"/>
          <p:cNvSpPr txBox="1">
            <a:spLocks/>
          </p:cNvSpPr>
          <p:nvPr/>
        </p:nvSpPr>
        <p:spPr>
          <a:xfrm>
            <a:off x="6370320" y="1825625"/>
            <a:ext cx="5257800" cy="4351338"/>
          </a:xfrm>
          <a:prstGeom prst="rect">
            <a:avLst/>
          </a:prstGeom>
        </p:spPr>
        <p:txBody>
          <a:bodyP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3200" dirty="0"/>
              <a:t>３．紛争解決力</a:t>
            </a:r>
            <a:endParaRPr lang="en-US" altLang="ja-JP" sz="3200" dirty="0"/>
          </a:p>
          <a:p>
            <a:pPr lvl="1">
              <a:lnSpc>
                <a:spcPct val="100000"/>
              </a:lnSpc>
            </a:pPr>
            <a:r>
              <a:rPr lang="ja-JP" altLang="en-US" sz="2800" b="1" dirty="0"/>
              <a:t>当事者も，専門家も，世論も，いずれも納得する着地点があるとの信念（着地点革命）</a:t>
            </a:r>
            <a:endParaRPr lang="en-US" altLang="ja-JP" sz="2800" dirty="0"/>
          </a:p>
          <a:p>
            <a:pPr>
              <a:lnSpc>
                <a:spcPct val="100000"/>
              </a:lnSpc>
            </a:pPr>
            <a:r>
              <a:rPr lang="ja-JP" altLang="en-US" sz="3200" dirty="0"/>
              <a:t>４．目標デザイン力</a:t>
            </a:r>
            <a:endParaRPr lang="en-US" altLang="ja-JP" sz="3200" dirty="0"/>
          </a:p>
          <a:p>
            <a:pPr lvl="1">
              <a:lnSpc>
                <a:spcPct val="100000"/>
              </a:lnSpc>
            </a:pPr>
            <a:r>
              <a:rPr lang="ja-JP" altLang="en-US" sz="2800" b="1" dirty="0"/>
              <a:t>将来のあらゆる可能性を想定してシミュレーションすることを怠らない（ルール・デザイン革命）</a:t>
            </a:r>
            <a:endParaRPr lang="en-US" altLang="ja-JP" sz="2800" dirty="0"/>
          </a:p>
        </p:txBody>
      </p:sp>
    </p:spTree>
    <p:extLst>
      <p:ext uri="{BB962C8B-B14F-4D97-AF65-F5344CB8AC3E}">
        <p14:creationId xmlns:p14="http://schemas.microsoft.com/office/powerpoint/2010/main" val="149764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up)">
                                      <p:cBhvr>
                                        <p:cTn id="12" dur="125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up)">
                                      <p:cBhvr>
                                        <p:cTn id="17" dur="125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2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up)">
                                      <p:cBhvr>
                                        <p:cTn id="27"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6"/>
            <a:ext cx="10515600" cy="948184"/>
          </a:xfrm>
        </p:spPr>
        <p:txBody>
          <a:bodyPr>
            <a:normAutofit/>
          </a:bodyPr>
          <a:lstStyle/>
          <a:p>
            <a:r>
              <a:rPr kumimoji="1" lang="ja-JP" altLang="en-US" sz="6000" dirty="0"/>
              <a:t>結論と今後の展望</a:t>
            </a:r>
          </a:p>
        </p:txBody>
      </p:sp>
      <p:sp>
        <p:nvSpPr>
          <p:cNvPr id="4" name="テキスト プレースホルダー 3"/>
          <p:cNvSpPr>
            <a:spLocks noGrp="1"/>
          </p:cNvSpPr>
          <p:nvPr>
            <p:ph type="body" idx="1"/>
          </p:nvPr>
        </p:nvSpPr>
        <p:spPr>
          <a:xfrm>
            <a:off x="839788" y="1388555"/>
            <a:ext cx="5157787" cy="657225"/>
          </a:xfrm>
        </p:spPr>
        <p:txBody>
          <a:bodyPr/>
          <a:lstStyle/>
          <a:p>
            <a:r>
              <a:rPr kumimoji="1" lang="ja-JP" altLang="en-US" sz="3600" dirty="0"/>
              <a:t>結論</a:t>
            </a:r>
          </a:p>
        </p:txBody>
      </p:sp>
      <p:sp>
        <p:nvSpPr>
          <p:cNvPr id="5" name="コンテンツ プレースホルダー 4"/>
          <p:cNvSpPr>
            <a:spLocks noGrp="1"/>
          </p:cNvSpPr>
          <p:nvPr>
            <p:ph sz="half" idx="2"/>
          </p:nvPr>
        </p:nvSpPr>
        <p:spPr>
          <a:xfrm>
            <a:off x="640080" y="2121026"/>
            <a:ext cx="5357495" cy="4042029"/>
          </a:xfrm>
        </p:spPr>
        <p:txBody>
          <a:bodyPr>
            <a:normAutofit lnSpcReduction="10000"/>
          </a:bodyPr>
          <a:lstStyle/>
          <a:p>
            <a:pPr>
              <a:lnSpc>
                <a:spcPct val="100000"/>
              </a:lnSpc>
            </a:pPr>
            <a:r>
              <a:rPr kumimoji="1" lang="ja-JP" altLang="en-US" sz="3200" dirty="0"/>
              <a:t>実務に耐えうる理論を学ぶ</a:t>
            </a:r>
            <a:endParaRPr kumimoji="1" lang="en-US" altLang="ja-JP" sz="3200" dirty="0"/>
          </a:p>
          <a:p>
            <a:pPr lvl="1">
              <a:lnSpc>
                <a:spcPct val="100000"/>
              </a:lnSpc>
            </a:pPr>
            <a:r>
              <a:rPr lang="ja-JP" altLang="en-US" dirty="0"/>
              <a:t>トップダウン方式で理論を学ぶ</a:t>
            </a:r>
            <a:endParaRPr lang="en-US" altLang="ja-JP" dirty="0"/>
          </a:p>
          <a:p>
            <a:pPr lvl="1">
              <a:lnSpc>
                <a:spcPct val="100000"/>
              </a:lnSpc>
            </a:pPr>
            <a:r>
              <a:rPr lang="ja-JP" altLang="en-US" dirty="0"/>
              <a:t>ボトムアップ方式で実務に対応</a:t>
            </a:r>
            <a:endParaRPr lang="en-US" altLang="ja-JP" dirty="0"/>
          </a:p>
          <a:p>
            <a:pPr>
              <a:lnSpc>
                <a:spcPct val="100000"/>
              </a:lnSpc>
            </a:pPr>
            <a:r>
              <a:rPr lang="ja-JP" altLang="en-US" sz="3200" dirty="0"/>
              <a:t>法の支配の重要性を学ぶ</a:t>
            </a:r>
            <a:endParaRPr lang="en-US" altLang="ja-JP" sz="3200" dirty="0"/>
          </a:p>
          <a:p>
            <a:pPr lvl="1">
              <a:lnSpc>
                <a:spcPct val="100000"/>
              </a:lnSpc>
            </a:pPr>
            <a:r>
              <a:rPr lang="ja-JP" altLang="en-US" dirty="0"/>
              <a:t>法律家の思考方法</a:t>
            </a:r>
            <a:endParaRPr lang="en-US" altLang="ja-JP" dirty="0"/>
          </a:p>
          <a:p>
            <a:pPr lvl="2">
              <a:lnSpc>
                <a:spcPct val="100000"/>
              </a:lnSpc>
            </a:pPr>
            <a:r>
              <a:rPr lang="ja-JP" altLang="en-US" sz="2400" dirty="0"/>
              <a:t>アイラック</a:t>
            </a:r>
            <a:r>
              <a:rPr lang="en-US" altLang="ja-JP" sz="2400" dirty="0">
                <a:latin typeface="Times New Roman" panose="02020603050405020304" pitchFamily="18" charset="0"/>
                <a:cs typeface="Times New Roman" panose="02020603050405020304" pitchFamily="18" charset="0"/>
              </a:rPr>
              <a:t>(IRAC)</a:t>
            </a:r>
            <a:r>
              <a:rPr lang="ja-JP" altLang="en-US" sz="2400" dirty="0"/>
              <a:t>をマスターする</a:t>
            </a:r>
            <a:endParaRPr lang="en-US" altLang="ja-JP" sz="2400" dirty="0"/>
          </a:p>
          <a:p>
            <a:pPr lvl="1">
              <a:lnSpc>
                <a:spcPct val="100000"/>
              </a:lnSpc>
            </a:pPr>
            <a:r>
              <a:rPr lang="ja-JP" altLang="en-US" dirty="0"/>
              <a:t>議論の方法</a:t>
            </a:r>
            <a:endParaRPr lang="en-US" altLang="ja-JP" dirty="0"/>
          </a:p>
          <a:p>
            <a:pPr lvl="2">
              <a:lnSpc>
                <a:spcPct val="100000"/>
              </a:lnSpc>
            </a:pPr>
            <a:r>
              <a:rPr lang="ja-JP" altLang="en-US" sz="2400" dirty="0"/>
              <a:t>トゥールミン図式（議論の技法）をマスターする</a:t>
            </a:r>
            <a:endParaRPr lang="en-US" altLang="ja-JP" sz="2400" dirty="0"/>
          </a:p>
        </p:txBody>
      </p:sp>
      <p:sp>
        <p:nvSpPr>
          <p:cNvPr id="6" name="テキスト プレースホルダー 5"/>
          <p:cNvSpPr>
            <a:spLocks noGrp="1"/>
          </p:cNvSpPr>
          <p:nvPr>
            <p:ph type="body" sz="quarter" idx="3"/>
          </p:nvPr>
        </p:nvSpPr>
        <p:spPr>
          <a:xfrm>
            <a:off x="6172200" y="1388555"/>
            <a:ext cx="5183188" cy="657225"/>
          </a:xfrm>
        </p:spPr>
        <p:txBody>
          <a:bodyPr>
            <a:normAutofit/>
          </a:bodyPr>
          <a:lstStyle/>
          <a:p>
            <a:r>
              <a:rPr kumimoji="1" lang="ja-JP" altLang="en-US" sz="3600" dirty="0"/>
              <a:t>今後の展望</a:t>
            </a:r>
          </a:p>
        </p:txBody>
      </p:sp>
      <p:sp>
        <p:nvSpPr>
          <p:cNvPr id="7" name="コンテンツ プレースホルダー 6"/>
          <p:cNvSpPr>
            <a:spLocks noGrp="1"/>
          </p:cNvSpPr>
          <p:nvPr>
            <p:ph sz="quarter" idx="4"/>
          </p:nvPr>
        </p:nvSpPr>
        <p:spPr>
          <a:xfrm>
            <a:off x="6455664" y="2121026"/>
            <a:ext cx="5303520" cy="4042029"/>
          </a:xfrm>
        </p:spPr>
        <p:txBody>
          <a:bodyPr>
            <a:noAutofit/>
          </a:bodyPr>
          <a:lstStyle/>
          <a:p>
            <a:pPr>
              <a:lnSpc>
                <a:spcPct val="100000"/>
              </a:lnSpc>
            </a:pPr>
            <a:r>
              <a:rPr kumimoji="1" lang="ja-JP" altLang="en-US" sz="3200" dirty="0">
                <a:latin typeface="Times New Roman" panose="02020603050405020304" pitchFamily="18" charset="0"/>
                <a:cs typeface="Times New Roman" panose="02020603050405020304" pitchFamily="18" charset="0"/>
              </a:rPr>
              <a:t>すべての教育目標にＡＩ</a:t>
            </a:r>
            <a:r>
              <a:rPr kumimoji="1" lang="ja-JP" altLang="en-US" sz="3200" dirty="0"/>
              <a:t>リテラシーの獲得を盛り込む</a:t>
            </a:r>
            <a:endParaRPr kumimoji="1" lang="en-US" altLang="ja-JP" sz="3200" dirty="0"/>
          </a:p>
          <a:p>
            <a:pPr marL="817562" lvl="1" indent="-457200">
              <a:lnSpc>
                <a:spcPct val="100000"/>
              </a:lnSpc>
              <a:buFont typeface="+mj-lt"/>
              <a:buAutoNum type="arabicPeriod"/>
            </a:pPr>
            <a:r>
              <a:rPr lang="en-US" altLang="ja-JP" dirty="0">
                <a:latin typeface="Times New Roman" panose="02020603050405020304" pitchFamily="18" charset="0"/>
                <a:cs typeface="Times New Roman" panose="02020603050405020304" pitchFamily="18" charset="0"/>
              </a:rPr>
              <a:t>Python</a:t>
            </a:r>
            <a:r>
              <a:rPr lang="ja-JP" altLang="en-US" dirty="0">
                <a:latin typeface="Times New Roman" panose="02020603050405020304" pitchFamily="18" charset="0"/>
                <a:cs typeface="Times New Roman" panose="02020603050405020304" pitchFamily="18" charset="0"/>
              </a:rPr>
              <a:t>等のプログラミング能力</a:t>
            </a:r>
            <a:endParaRPr lang="en-US" altLang="ja-JP" dirty="0">
              <a:latin typeface="Times New Roman" panose="02020603050405020304" pitchFamily="18" charset="0"/>
              <a:cs typeface="Times New Roman" panose="02020603050405020304" pitchFamily="18" charset="0"/>
            </a:endParaRPr>
          </a:p>
          <a:p>
            <a:pPr marL="817562" lvl="1" indent="-457200">
              <a:lnSpc>
                <a:spcPct val="100000"/>
              </a:lnSpc>
              <a:buFont typeface="+mj-lt"/>
              <a:buAutoNum type="arabicPeriod"/>
            </a:pPr>
            <a:r>
              <a:rPr lang="ja-JP" altLang="en-US" dirty="0">
                <a:latin typeface="Times New Roman" panose="02020603050405020304" pitchFamily="18" charset="0"/>
                <a:cs typeface="Times New Roman" panose="02020603050405020304" pitchFamily="18" charset="0"/>
              </a:rPr>
              <a:t>データ処理（</a:t>
            </a:r>
            <a:r>
              <a:rPr lang="en-US" altLang="ja-JP" dirty="0">
                <a:latin typeface="Times New Roman" panose="02020603050405020304" pitchFamily="18" charset="0"/>
                <a:cs typeface="Times New Roman" panose="02020603050405020304" pitchFamily="18" charset="0"/>
              </a:rPr>
              <a:t>DataTech</a:t>
            </a:r>
            <a:r>
              <a:rPr lang="ja-JP" altLang="en-US" dirty="0">
                <a:latin typeface="Times New Roman" panose="02020603050405020304" pitchFamily="18" charset="0"/>
                <a:cs typeface="Times New Roman" panose="02020603050405020304" pitchFamily="18" charset="0"/>
              </a:rPr>
              <a:t>）能力</a:t>
            </a:r>
            <a:endParaRPr lang="en-US" altLang="ja-JP" dirty="0">
              <a:latin typeface="Times New Roman" panose="02020603050405020304" pitchFamily="18" charset="0"/>
              <a:cs typeface="Times New Roman" panose="02020603050405020304" pitchFamily="18" charset="0"/>
            </a:endParaRPr>
          </a:p>
          <a:p>
            <a:pPr marL="817562" lvl="1" indent="-457200">
              <a:lnSpc>
                <a:spcPct val="100000"/>
              </a:lnSpc>
              <a:buFont typeface="+mj-lt"/>
              <a:buAutoNum type="arabicPeriod"/>
            </a:pPr>
            <a:r>
              <a:rPr lang="ja-JP" altLang="en-US" dirty="0">
                <a:latin typeface="Times New Roman" panose="02020603050405020304" pitchFamily="18" charset="0"/>
                <a:cs typeface="Times New Roman" panose="02020603050405020304" pitchFamily="18" charset="0"/>
              </a:rPr>
              <a:t>機械学習に関する統計処理能力</a:t>
            </a:r>
            <a:endParaRPr lang="en-US" altLang="ja-JP" dirty="0">
              <a:latin typeface="Times New Roman" panose="02020603050405020304" pitchFamily="18" charset="0"/>
              <a:cs typeface="Times New Roman" panose="02020603050405020304" pitchFamily="18" charset="0"/>
            </a:endParaRPr>
          </a:p>
          <a:p>
            <a:pPr marL="817562" lvl="1" indent="-457200">
              <a:lnSpc>
                <a:spcPct val="100000"/>
              </a:lnSpc>
              <a:buFont typeface="+mj-lt"/>
              <a:buAutoNum type="arabicPeriod"/>
            </a:pPr>
            <a:r>
              <a:rPr lang="en-US" altLang="ja-JP" dirty="0">
                <a:latin typeface="Times New Roman" panose="02020603050405020304" pitchFamily="18" charset="0"/>
                <a:cs typeface="Times New Roman" panose="02020603050405020304" pitchFamily="18" charset="0"/>
              </a:rPr>
              <a:t>AI</a:t>
            </a:r>
            <a:r>
              <a:rPr lang="ja-JP" altLang="en-US" dirty="0">
                <a:latin typeface="Times New Roman" panose="02020603050405020304" pitchFamily="18" charset="0"/>
                <a:cs typeface="Times New Roman" panose="02020603050405020304" pitchFamily="18" charset="0"/>
              </a:rPr>
              <a:t>の出力結果を論理・意味・利他主義の観点から評価する能力</a:t>
            </a:r>
            <a:endParaRPr lang="en-US" altLang="ja-JP" dirty="0">
              <a:latin typeface="Times New Roman" panose="02020603050405020304" pitchFamily="18" charset="0"/>
              <a:cs typeface="Times New Roman" panose="02020603050405020304" pitchFamily="18" charset="0"/>
            </a:endParaRPr>
          </a:p>
          <a:p>
            <a:pPr marL="817562" lvl="1" indent="-457200">
              <a:lnSpc>
                <a:spcPct val="100000"/>
              </a:lnSpc>
              <a:buFont typeface="+mj-lt"/>
              <a:buAutoNum type="arabicPeriod"/>
            </a:pPr>
            <a:r>
              <a:rPr lang="en-US" altLang="ja-JP" dirty="0">
                <a:latin typeface="Times New Roman" panose="02020603050405020304" pitchFamily="18" charset="0"/>
                <a:cs typeface="Times New Roman" panose="02020603050405020304" pitchFamily="18" charset="0"/>
              </a:rPr>
              <a:t>AI</a:t>
            </a:r>
            <a:r>
              <a:rPr lang="ja-JP" altLang="en-US" dirty="0">
                <a:latin typeface="Times New Roman" panose="02020603050405020304" pitchFamily="18" charset="0"/>
                <a:cs typeface="Times New Roman" panose="02020603050405020304" pitchFamily="18" charset="0"/>
              </a:rPr>
              <a:t>の悪用に関する危険性を踏まえた危機管理能力</a:t>
            </a:r>
            <a:endParaRPr kumimoji="1" lang="en-US" altLang="ja-JP" dirty="0">
              <a:latin typeface="Times New Roman" panose="02020603050405020304" pitchFamily="18" charset="0"/>
              <a:cs typeface="Times New Roman" panose="02020603050405020304" pitchFamily="18" charset="0"/>
            </a:endParaRPr>
          </a:p>
        </p:txBody>
      </p:sp>
      <p:sp>
        <p:nvSpPr>
          <p:cNvPr id="3" name="日付プレースホルダー 2"/>
          <p:cNvSpPr>
            <a:spLocks noGrp="1"/>
          </p:cNvSpPr>
          <p:nvPr>
            <p:ph type="dt" sz="half" idx="10"/>
          </p:nvPr>
        </p:nvSpPr>
        <p:spPr/>
        <p:txBody>
          <a:bodyPr/>
          <a:lstStyle/>
          <a:p>
            <a:r>
              <a:rPr kumimoji="1" lang="en-US" altLang="ja-JP"/>
              <a:t>2019/8/6</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Legal education required</a:t>
            </a:r>
            <a:endParaRPr kumimoji="1" lang="ja-JP" altLang="en-US"/>
          </a:p>
        </p:txBody>
      </p:sp>
      <p:sp>
        <p:nvSpPr>
          <p:cNvPr id="9" name="スライド番号プレースホルダー 8"/>
          <p:cNvSpPr>
            <a:spLocks noGrp="1"/>
          </p:cNvSpPr>
          <p:nvPr>
            <p:ph type="sldNum" sz="quarter" idx="12"/>
          </p:nvPr>
        </p:nvSpPr>
        <p:spPr/>
        <p:txBody>
          <a:bodyPr/>
          <a:lstStyle/>
          <a:p>
            <a:fld id="{A0C4542F-C35A-41EC-80CF-01AB155FDC20}" type="slidenum">
              <a:rPr kumimoji="1" lang="ja-JP" altLang="en-US" smtClean="0"/>
              <a:t>27</a:t>
            </a:fld>
            <a:endParaRPr kumimoji="1" lang="ja-JP" altLang="en-US"/>
          </a:p>
        </p:txBody>
      </p:sp>
    </p:spTree>
    <p:extLst>
      <p:ext uri="{BB962C8B-B14F-4D97-AF65-F5344CB8AC3E}">
        <p14:creationId xmlns:p14="http://schemas.microsoft.com/office/powerpoint/2010/main" val="6178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75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up)">
                                      <p:cBhvr>
                                        <p:cTn id="42" dur="125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125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left)">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left)">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wipe(left)">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wipe(up)">
                                      <p:cBhvr>
                                        <p:cTn id="67" dur="1500"/>
                                        <p:tgtEl>
                                          <p:spTgt spid="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up)">
                                      <p:cBhvr>
                                        <p:cTn id="72" dur="12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FCF946B2-7C41-4AAD-9A8D-7CC59C486C59}"/>
              </a:ext>
            </a:extLst>
          </p:cNvPr>
          <p:cNvSpPr>
            <a:spLocks noGrp="1"/>
          </p:cNvSpPr>
          <p:nvPr>
            <p:ph type="title"/>
          </p:nvPr>
        </p:nvSpPr>
        <p:spPr>
          <a:xfrm>
            <a:off x="838200" y="365125"/>
            <a:ext cx="10515600" cy="1142399"/>
          </a:xfrm>
        </p:spPr>
        <p:txBody>
          <a:bodyPr/>
          <a:lstStyle/>
          <a:p>
            <a:r>
              <a:rPr lang="ja-JP" altLang="en-US" b="1" dirty="0">
                <a:latin typeface="Times New Roman" panose="02020603050405020304" pitchFamily="18" charset="0"/>
                <a:cs typeface="Times New Roman" panose="02020603050405020304" pitchFamily="18" charset="0"/>
              </a:rPr>
              <a:t>参考文献（</a:t>
            </a:r>
            <a:r>
              <a:rPr lang="en-US" altLang="ja-JP" b="1" dirty="0">
                <a:latin typeface="Times New Roman" panose="02020603050405020304" pitchFamily="18" charset="0"/>
                <a:cs typeface="Times New Roman" panose="02020603050405020304" pitchFamily="18" charset="0"/>
              </a:rPr>
              <a:t>1/2</a:t>
            </a:r>
            <a:r>
              <a:rPr lang="ja-JP" altLang="en-US" b="1" dirty="0">
                <a:latin typeface="Times New Roman" panose="02020603050405020304" pitchFamily="18" charset="0"/>
                <a:cs typeface="Times New Roman" panose="02020603050405020304" pitchFamily="18" charset="0"/>
              </a:rPr>
              <a:t>）　自立のために</a:t>
            </a:r>
            <a:endParaRPr kumimoji="1" lang="ja-JP" altLang="en-US" b="1" dirty="0">
              <a:latin typeface="Times New Roman" panose="02020603050405020304" pitchFamily="18" charset="0"/>
              <a:cs typeface="Times New Roman" panose="02020603050405020304" pitchFamily="18" charset="0"/>
            </a:endParaRPr>
          </a:p>
        </p:txBody>
      </p:sp>
      <p:sp>
        <p:nvSpPr>
          <p:cNvPr id="7" name="日付プレースホルダー 6">
            <a:extLst>
              <a:ext uri="{FF2B5EF4-FFF2-40B4-BE49-F238E27FC236}">
                <a16:creationId xmlns:a16="http://schemas.microsoft.com/office/drawing/2014/main" id="{5488BAFF-BEBA-4DAF-B4FE-4287B89A9935}"/>
              </a:ext>
            </a:extLst>
          </p:cNvPr>
          <p:cNvSpPr>
            <a:spLocks noGrp="1"/>
          </p:cNvSpPr>
          <p:nvPr>
            <p:ph type="dt" sz="half" idx="10"/>
          </p:nvPr>
        </p:nvSpPr>
        <p:spPr/>
        <p:txBody>
          <a:bodyPr/>
          <a:lstStyle/>
          <a:p>
            <a:r>
              <a:rPr kumimoji="1" lang="en-US" altLang="ja-JP"/>
              <a:t>2019/8/6</a:t>
            </a:r>
            <a:endParaRPr kumimoji="1" lang="ja-JP" altLang="en-US"/>
          </a:p>
        </p:txBody>
      </p:sp>
      <p:sp>
        <p:nvSpPr>
          <p:cNvPr id="8" name="フッター プレースホルダー 7">
            <a:extLst>
              <a:ext uri="{FF2B5EF4-FFF2-40B4-BE49-F238E27FC236}">
                <a16:creationId xmlns:a16="http://schemas.microsoft.com/office/drawing/2014/main" id="{91C0B098-A2DB-4F83-B776-EC06D2D91268}"/>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9" name="スライド番号プレースホルダー 8">
            <a:extLst>
              <a:ext uri="{FF2B5EF4-FFF2-40B4-BE49-F238E27FC236}">
                <a16:creationId xmlns:a16="http://schemas.microsoft.com/office/drawing/2014/main" id="{8B786443-B2C4-43AE-9CC8-D490B8FA7AF5}"/>
              </a:ext>
            </a:extLst>
          </p:cNvPr>
          <p:cNvSpPr>
            <a:spLocks noGrp="1"/>
          </p:cNvSpPr>
          <p:nvPr>
            <p:ph type="sldNum" sz="quarter" idx="12"/>
          </p:nvPr>
        </p:nvSpPr>
        <p:spPr/>
        <p:txBody>
          <a:bodyPr/>
          <a:lstStyle/>
          <a:p>
            <a:fld id="{A0C4542F-C35A-41EC-80CF-01AB155FDC20}" type="slidenum">
              <a:rPr kumimoji="1" lang="ja-JP" altLang="en-US" smtClean="0"/>
              <a:t>28</a:t>
            </a:fld>
            <a:endParaRPr kumimoji="1" lang="ja-JP" altLang="en-US"/>
          </a:p>
        </p:txBody>
      </p:sp>
      <p:sp>
        <p:nvSpPr>
          <p:cNvPr id="11" name="コンテンツ プレースホルダー 5">
            <a:extLst>
              <a:ext uri="{FF2B5EF4-FFF2-40B4-BE49-F238E27FC236}">
                <a16:creationId xmlns:a16="http://schemas.microsoft.com/office/drawing/2014/main" id="{F021C35C-FDAC-45AF-810D-C7431FB91781}"/>
              </a:ext>
            </a:extLst>
          </p:cNvPr>
          <p:cNvSpPr txBox="1">
            <a:spLocks/>
          </p:cNvSpPr>
          <p:nvPr/>
        </p:nvSpPr>
        <p:spPr>
          <a:xfrm>
            <a:off x="838200" y="1825625"/>
            <a:ext cx="5181600" cy="4351338"/>
          </a:xfrm>
          <a:prstGeom prst="rect">
            <a:avLst/>
          </a:prstGeom>
        </p:spPr>
        <p:txBody>
          <a:bodyPr>
            <a:normAutofit fontScale="55000" lnSpcReduction="20000"/>
          </a:bodyPr>
          <a:lstStyle>
            <a:lvl1pPr marL="363538" indent="-363538"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12788" indent="-3492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10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50950" indent="-26987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19238"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a:latin typeface="Times New Roman" panose="02020603050405020304" pitchFamily="18" charset="0"/>
                <a:cs typeface="Times New Roman" panose="02020603050405020304" pitchFamily="18" charset="0"/>
              </a:rPr>
              <a:t>自立に向けた教育内容の選定のために</a:t>
            </a:r>
            <a:endParaRPr lang="en-US" altLang="ja-JP" dirty="0">
              <a:latin typeface="Times New Roman" panose="02020603050405020304" pitchFamily="18" charset="0"/>
              <a:cs typeface="Times New Roman" panose="02020603050405020304" pitchFamily="18" charset="0"/>
            </a:endParaRPr>
          </a:p>
          <a:p>
            <a:pPr lvl="1">
              <a:lnSpc>
                <a:spcPct val="110000"/>
              </a:lnSpc>
            </a:pPr>
            <a:r>
              <a:rPr lang="ja-JP" altLang="en-US" dirty="0">
                <a:latin typeface="Times New Roman" panose="02020603050405020304" pitchFamily="18" charset="0"/>
                <a:cs typeface="Times New Roman" panose="02020603050405020304" pitchFamily="18" charset="0"/>
              </a:rPr>
              <a:t>アブラハム・マスロー（上田吉一訳）</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完全なる人間 </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魂のめざすもの</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第</a:t>
            </a:r>
            <a:r>
              <a:rPr lang="en-US" altLang="ja-JP" dirty="0">
                <a:latin typeface="Times New Roman" panose="02020603050405020304" pitchFamily="18" charset="0"/>
                <a:cs typeface="Times New Roman" panose="02020603050405020304" pitchFamily="18" charset="0"/>
              </a:rPr>
              <a:t>2</a:t>
            </a:r>
            <a:r>
              <a:rPr lang="ja-JP" altLang="en-US" dirty="0">
                <a:latin typeface="Times New Roman" panose="02020603050405020304" pitchFamily="18" charset="0"/>
                <a:cs typeface="Times New Roman" panose="02020603050405020304" pitchFamily="18" charset="0"/>
              </a:rPr>
              <a:t>版</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誠信書房 （</a:t>
            </a:r>
            <a:r>
              <a:rPr lang="en-US" altLang="ja-JP" dirty="0">
                <a:latin typeface="Times New Roman" panose="02020603050405020304" pitchFamily="18" charset="0"/>
                <a:cs typeface="Times New Roman" panose="02020603050405020304" pitchFamily="18" charset="0"/>
              </a:rPr>
              <a:t>1998/9/15</a:t>
            </a:r>
            <a:r>
              <a:rPr lang="ja-JP" altLang="en-US" dirty="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a:p>
            <a:pPr lvl="1">
              <a:lnSpc>
                <a:spcPct val="110000"/>
              </a:lnSpc>
            </a:pPr>
            <a:r>
              <a:rPr lang="en-US" altLang="ja-JP" dirty="0">
                <a:latin typeface="Times New Roman" panose="02020603050405020304" pitchFamily="18" charset="0"/>
                <a:cs typeface="Times New Roman" panose="02020603050405020304" pitchFamily="18" charset="0"/>
              </a:rPr>
              <a:t>A.</a:t>
            </a:r>
            <a:r>
              <a:rPr lang="ja-JP" altLang="en-US" dirty="0">
                <a:latin typeface="Times New Roman" panose="02020603050405020304" pitchFamily="18" charset="0"/>
                <a:cs typeface="Times New Roman" panose="02020603050405020304" pitchFamily="18" charset="0"/>
              </a:rPr>
              <a:t> マズロー（金井 寿宏</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大川 修二訳</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完全なる経営</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日本経済新聞出版社（</a:t>
            </a:r>
            <a:r>
              <a:rPr lang="en-US" altLang="ja-JP" dirty="0">
                <a:latin typeface="Times New Roman" panose="02020603050405020304" pitchFamily="18" charset="0"/>
                <a:cs typeface="Times New Roman" panose="02020603050405020304" pitchFamily="18" charset="0"/>
              </a:rPr>
              <a:t>2001/11/30</a:t>
            </a:r>
            <a:r>
              <a:rPr lang="ja-JP" altLang="en-US" dirty="0">
                <a:latin typeface="Times New Roman" panose="02020603050405020304" pitchFamily="18" charset="0"/>
                <a:cs typeface="Times New Roman" panose="02020603050405020304" pitchFamily="18" charset="0"/>
              </a:rPr>
              <a:t>）</a:t>
            </a:r>
          </a:p>
          <a:p>
            <a:pPr>
              <a:lnSpc>
                <a:spcPct val="110000"/>
              </a:lnSpc>
            </a:pPr>
            <a:r>
              <a:rPr lang="en-US" altLang="ja-JP" dirty="0">
                <a:latin typeface="Times New Roman" panose="02020603050405020304" pitchFamily="18" charset="0"/>
                <a:cs typeface="Times New Roman" panose="02020603050405020304" pitchFamily="18" charset="0"/>
              </a:rPr>
              <a:t>AI</a:t>
            </a:r>
            <a:r>
              <a:rPr lang="ja-JP" altLang="en-US" dirty="0">
                <a:latin typeface="Times New Roman" panose="02020603050405020304" pitchFamily="18" charset="0"/>
                <a:cs typeface="Times New Roman" panose="02020603050405020304" pitchFamily="18" charset="0"/>
              </a:rPr>
              <a:t>教育の理解のために</a:t>
            </a:r>
            <a:endParaRPr lang="en-US" altLang="ja-JP" dirty="0">
              <a:latin typeface="Times New Roman" panose="02020603050405020304" pitchFamily="18" charset="0"/>
              <a:cs typeface="Times New Roman" panose="02020603050405020304" pitchFamily="18" charset="0"/>
            </a:endParaRPr>
          </a:p>
          <a:p>
            <a:pPr lvl="1">
              <a:lnSpc>
                <a:spcPct val="110000"/>
              </a:lnSpc>
            </a:pPr>
            <a:r>
              <a:rPr lang="ja-JP" altLang="en-US" dirty="0">
                <a:latin typeface="Times New Roman" panose="02020603050405020304" pitchFamily="18" charset="0"/>
                <a:cs typeface="Times New Roman" panose="02020603050405020304" pitchFamily="18" charset="0"/>
              </a:rPr>
              <a:t>新井紀子</a:t>
            </a:r>
            <a:r>
              <a:rPr lang="en-US" altLang="ja-JP" dirty="0">
                <a:latin typeface="Times New Roman" panose="02020603050405020304" pitchFamily="18" charset="0"/>
                <a:cs typeface="Times New Roman" panose="02020603050405020304" pitchFamily="18" charset="0"/>
              </a:rPr>
              <a:t>『AI vs. </a:t>
            </a:r>
            <a:r>
              <a:rPr lang="ja-JP" altLang="en-US" dirty="0">
                <a:latin typeface="Times New Roman" panose="02020603050405020304" pitchFamily="18" charset="0"/>
                <a:cs typeface="Times New Roman" panose="02020603050405020304" pitchFamily="18" charset="0"/>
              </a:rPr>
              <a:t>教科書が読めない子どもたち</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東洋経済新聞社（</a:t>
            </a:r>
            <a:r>
              <a:rPr lang="en-US" altLang="ja-JP" dirty="0">
                <a:latin typeface="Times New Roman" panose="02020603050405020304" pitchFamily="18" charset="0"/>
                <a:cs typeface="Times New Roman" panose="02020603050405020304" pitchFamily="18" charset="0"/>
              </a:rPr>
              <a:t>2018/2/15</a:t>
            </a:r>
            <a:r>
              <a:rPr lang="ja-JP" altLang="en-US" dirty="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a:p>
            <a:pPr lvl="1">
              <a:lnSpc>
                <a:spcPct val="110000"/>
              </a:lnSpc>
            </a:pPr>
            <a:r>
              <a:rPr lang="ja-JP" altLang="en-US" dirty="0">
                <a:latin typeface="Times New Roman" panose="02020603050405020304" pitchFamily="18" charset="0"/>
                <a:cs typeface="Times New Roman" panose="02020603050405020304" pitchFamily="18" charset="0"/>
              </a:rPr>
              <a:t>渡辺信一</a:t>
            </a:r>
            <a:r>
              <a:rPr lang="en-US" altLang="ja-JP" dirty="0">
                <a:latin typeface="Times New Roman" panose="02020603050405020304" pitchFamily="18" charset="0"/>
                <a:cs typeface="Times New Roman" panose="02020603050405020304" pitchFamily="18" charset="0"/>
              </a:rPr>
              <a:t>『AI</a:t>
            </a:r>
            <a:r>
              <a:rPr lang="ja-JP" altLang="en-US" dirty="0">
                <a:latin typeface="Times New Roman" panose="02020603050405020304" pitchFamily="18" charset="0"/>
                <a:cs typeface="Times New Roman" panose="02020603050405020304" pitchFamily="18" charset="0"/>
              </a:rPr>
              <a:t>に負けない「教育」</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大修館（</a:t>
            </a:r>
            <a:r>
              <a:rPr lang="en-US" altLang="ja-JP" dirty="0">
                <a:latin typeface="Times New Roman" panose="02020603050405020304" pitchFamily="18" charset="0"/>
                <a:cs typeface="Times New Roman" panose="02020603050405020304" pitchFamily="18" charset="0"/>
              </a:rPr>
              <a:t>2018/8/1</a:t>
            </a:r>
            <a:r>
              <a:rPr lang="ja-JP" altLang="en-US" dirty="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a:p>
            <a:pPr lvl="1">
              <a:lnSpc>
                <a:spcPct val="110000"/>
              </a:lnSpc>
            </a:pPr>
            <a:r>
              <a:rPr lang="ja-JP" altLang="en-US" dirty="0">
                <a:latin typeface="Times New Roman" panose="02020603050405020304" pitchFamily="18" charset="0"/>
                <a:cs typeface="Times New Roman" panose="02020603050405020304" pitchFamily="18" charset="0"/>
              </a:rPr>
              <a:t>西垣通</a:t>
            </a:r>
            <a:r>
              <a:rPr lang="en-US" altLang="ja-JP" dirty="0">
                <a:latin typeface="Times New Roman" panose="02020603050405020304" pitchFamily="18" charset="0"/>
                <a:cs typeface="Times New Roman" panose="02020603050405020304" pitchFamily="18" charset="0"/>
              </a:rPr>
              <a:t>『AI</a:t>
            </a:r>
            <a:r>
              <a:rPr lang="ja-JP" altLang="en-US" dirty="0">
                <a:latin typeface="Times New Roman" panose="02020603050405020304" pitchFamily="18" charset="0"/>
                <a:cs typeface="Times New Roman" panose="02020603050405020304" pitchFamily="18" charset="0"/>
              </a:rPr>
              <a:t>原論－神の支配と人間の自由</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講談社選書メティエ（</a:t>
            </a:r>
            <a:r>
              <a:rPr lang="en-US" altLang="ja-JP" dirty="0">
                <a:latin typeface="Times New Roman" panose="02020603050405020304" pitchFamily="18" charset="0"/>
                <a:cs typeface="Times New Roman" panose="02020603050405020304" pitchFamily="18" charset="0"/>
              </a:rPr>
              <a:t>2018/4/10</a:t>
            </a:r>
            <a:r>
              <a:rPr lang="ja-JP" altLang="en-US" dirty="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a:p>
            <a:pPr>
              <a:lnSpc>
                <a:spcPct val="110000"/>
              </a:lnSpc>
            </a:pPr>
            <a:r>
              <a:rPr lang="ja-JP" altLang="en-US" dirty="0">
                <a:latin typeface="Times New Roman" panose="02020603050405020304" pitchFamily="18" charset="0"/>
                <a:cs typeface="Times New Roman" panose="02020603050405020304" pitchFamily="18" charset="0"/>
              </a:rPr>
              <a:t>法律家の思考方法（</a:t>
            </a:r>
            <a:r>
              <a:rPr lang="en-US" altLang="ja-JP" dirty="0">
                <a:latin typeface="Times New Roman" panose="02020603050405020304" pitchFamily="18" charset="0"/>
                <a:cs typeface="Times New Roman" panose="02020603050405020304" pitchFamily="18" charset="0"/>
              </a:rPr>
              <a:t>IRAC</a:t>
            </a:r>
            <a:r>
              <a:rPr lang="ja-JP" altLang="en-US" dirty="0">
                <a:latin typeface="Times New Roman" panose="02020603050405020304" pitchFamily="18" charset="0"/>
                <a:cs typeface="Times New Roman" panose="02020603050405020304" pitchFamily="18" charset="0"/>
              </a:rPr>
              <a:t>），トゥールミンの議論の技法の理解のために</a:t>
            </a:r>
            <a:endParaRPr lang="en-US" altLang="ja-JP" dirty="0">
              <a:latin typeface="Times New Roman" panose="02020603050405020304" pitchFamily="18" charset="0"/>
              <a:cs typeface="Times New Roman" panose="02020603050405020304" pitchFamily="18" charset="0"/>
            </a:endParaRPr>
          </a:p>
          <a:p>
            <a:pPr lvl="1">
              <a:lnSpc>
                <a:spcPct val="120000"/>
              </a:lnSpc>
            </a:pPr>
            <a:r>
              <a:rPr lang="ja-JP" altLang="en-US" dirty="0">
                <a:latin typeface="Times New Roman" panose="02020603050405020304" pitchFamily="18" charset="0"/>
                <a:cs typeface="Times New Roman" panose="02020603050405020304" pitchFamily="18" charset="0"/>
              </a:rPr>
              <a:t>加賀山茂「法律家の思考方法（</a:t>
            </a:r>
            <a:r>
              <a:rPr lang="en-US" altLang="ja-JP" dirty="0">
                <a:latin typeface="Times New Roman" panose="02020603050405020304" pitchFamily="18" charset="0"/>
                <a:cs typeface="Times New Roman" panose="02020603050405020304" pitchFamily="18" charset="0"/>
              </a:rPr>
              <a:t>IRAC</a:t>
            </a:r>
            <a:r>
              <a:rPr lang="ja-JP" altLang="en-US" dirty="0">
                <a:latin typeface="Times New Roman" panose="02020603050405020304" pitchFamily="18" charset="0"/>
                <a:cs typeface="Times New Roman" panose="02020603050405020304" pitchFamily="18" charset="0"/>
              </a:rPr>
              <a:t>）を知る」加賀山 茂</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現代民法 学習法入門</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信山社（</a:t>
            </a:r>
            <a:r>
              <a:rPr lang="en-US" altLang="ja-JP" dirty="0">
                <a:latin typeface="Times New Roman" panose="02020603050405020304" pitchFamily="18" charset="0"/>
                <a:cs typeface="Times New Roman" panose="02020603050405020304" pitchFamily="18" charset="0"/>
              </a:rPr>
              <a:t>2007/11</a:t>
            </a:r>
            <a:r>
              <a:rPr lang="ja-JP" altLang="en-US" dirty="0">
                <a:latin typeface="Times New Roman" panose="02020603050405020304" pitchFamily="18" charset="0"/>
                <a:cs typeface="Times New Roman" panose="02020603050405020304" pitchFamily="18" charset="0"/>
              </a:rPr>
              <a:t>）</a:t>
            </a:r>
            <a:r>
              <a:rPr lang="en-US" altLang="ja-JP" dirty="0">
                <a:latin typeface="Times New Roman" panose="02020603050405020304" pitchFamily="18" charset="0"/>
                <a:cs typeface="Times New Roman" panose="02020603050405020304" pitchFamily="18" charset="0"/>
              </a:rPr>
              <a:t>33-47</a:t>
            </a:r>
            <a:r>
              <a:rPr lang="ja-JP" altLang="en-US" dirty="0">
                <a:latin typeface="Times New Roman" panose="02020603050405020304" pitchFamily="18" charset="0"/>
                <a:cs typeface="Times New Roman" panose="02020603050405020304" pitchFamily="18" charset="0"/>
              </a:rPr>
              <a:t>頁</a:t>
            </a:r>
            <a:endParaRPr lang="en-US" altLang="ja-JP" dirty="0">
              <a:latin typeface="Times New Roman" panose="02020603050405020304" pitchFamily="18" charset="0"/>
              <a:cs typeface="Times New Roman" panose="02020603050405020304" pitchFamily="18" charset="0"/>
            </a:endParaRPr>
          </a:p>
          <a:p>
            <a:pPr lvl="1">
              <a:lnSpc>
                <a:spcPct val="120000"/>
              </a:lnSpc>
            </a:pPr>
            <a:r>
              <a:rPr lang="ja-JP" altLang="en-US" dirty="0">
                <a:latin typeface="Times New Roman" panose="02020603050405020304" pitchFamily="18" charset="0"/>
                <a:cs typeface="Times New Roman" panose="02020603050405020304" pitchFamily="18" charset="0"/>
              </a:rPr>
              <a:t>スティーブン・トゥールミン（戸田山和久</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福沢一吉訳）</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議論の技法</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東京図書（</a:t>
            </a:r>
            <a:r>
              <a:rPr lang="en-US" altLang="ja-JP" dirty="0">
                <a:latin typeface="Times New Roman" panose="02020603050405020304" pitchFamily="18" charset="0"/>
                <a:cs typeface="Times New Roman" panose="02020603050405020304" pitchFamily="18" charset="0"/>
              </a:rPr>
              <a:t>2011</a:t>
            </a:r>
            <a:r>
              <a:rPr lang="ja-JP" altLang="en-US" dirty="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p:txBody>
      </p:sp>
      <p:sp>
        <p:nvSpPr>
          <p:cNvPr id="12" name="コンテンツ プレースホルダー 1">
            <a:extLst>
              <a:ext uri="{FF2B5EF4-FFF2-40B4-BE49-F238E27FC236}">
                <a16:creationId xmlns:a16="http://schemas.microsoft.com/office/drawing/2014/main" id="{F13407A1-B474-41CA-9D04-964EE1C628DD}"/>
              </a:ext>
            </a:extLst>
          </p:cNvPr>
          <p:cNvSpPr txBox="1">
            <a:spLocks/>
          </p:cNvSpPr>
          <p:nvPr/>
        </p:nvSpPr>
        <p:spPr>
          <a:xfrm>
            <a:off x="6172200" y="1825625"/>
            <a:ext cx="5181600" cy="4351338"/>
          </a:xfrm>
          <a:prstGeom prst="rect">
            <a:avLst/>
          </a:prstGeom>
        </p:spPr>
        <p:txBody>
          <a:bodyPr>
            <a:normAutofit fontScale="55000" lnSpcReduction="20000"/>
          </a:bodyPr>
          <a:lstStyle>
            <a:lvl1pPr marL="363538" indent="-363538"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12788" indent="-3492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10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50950" indent="-26987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19238"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a:latin typeface="Times New Roman" panose="02020603050405020304" pitchFamily="18" charset="0"/>
                <a:cs typeface="Times New Roman" panose="02020603050405020304" pitchFamily="18" charset="0"/>
              </a:rPr>
              <a:t>占領・治外法権の認識と従属からの脱却のために</a:t>
            </a:r>
            <a:endParaRPr lang="en-US" altLang="ja-JP" dirty="0">
              <a:latin typeface="Times New Roman" panose="02020603050405020304" pitchFamily="18" charset="0"/>
              <a:cs typeface="Times New Roman" panose="02020603050405020304" pitchFamily="18" charset="0"/>
            </a:endParaRPr>
          </a:p>
          <a:p>
            <a:pPr lvl="1">
              <a:lnSpc>
                <a:spcPct val="110000"/>
              </a:lnSpc>
            </a:pPr>
            <a:r>
              <a:rPr lang="ja-JP" altLang="en-US" dirty="0">
                <a:latin typeface="Times New Roman" panose="02020603050405020304" pitchFamily="18" charset="0"/>
                <a:cs typeface="Times New Roman" panose="02020603050405020304" pitchFamily="18" charset="0"/>
              </a:rPr>
              <a:t>ヘレン・ミアーズ（伊藤延司 訳）</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アメリカの鏡・日本</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完全版</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角川ソフィア文庫（</a:t>
            </a:r>
            <a:r>
              <a:rPr lang="en-US" altLang="ja-JP" dirty="0">
                <a:latin typeface="Times New Roman" panose="02020603050405020304" pitchFamily="18" charset="0"/>
                <a:cs typeface="Times New Roman" panose="02020603050405020304" pitchFamily="18" charset="0"/>
              </a:rPr>
              <a:t>2015</a:t>
            </a:r>
            <a:r>
              <a:rPr lang="ja-JP" altLang="en-US" dirty="0">
                <a:latin typeface="Times New Roman" panose="02020603050405020304" pitchFamily="18" charset="0"/>
                <a:cs typeface="Times New Roman" panose="02020603050405020304" pitchFamily="18" charset="0"/>
              </a:rPr>
              <a:t>）（原著 </a:t>
            </a:r>
            <a:r>
              <a:rPr lang="en-US" altLang="ja-JP" dirty="0">
                <a:latin typeface="Times New Roman" panose="02020603050405020304" pitchFamily="18" charset="0"/>
                <a:cs typeface="Times New Roman" panose="02020603050405020304" pitchFamily="18" charset="0"/>
              </a:rPr>
              <a:t>Helen Mears, ”Mirror for Americans: JAPAN”, 1948</a:t>
            </a:r>
            <a:r>
              <a:rPr lang="ja-JP" altLang="en-US" dirty="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a:p>
            <a:pPr lvl="1">
              <a:lnSpc>
                <a:spcPct val="110000"/>
              </a:lnSpc>
            </a:pPr>
            <a:r>
              <a:rPr lang="ja-JP" altLang="en-US" dirty="0">
                <a:latin typeface="Times New Roman" panose="02020603050405020304" pitchFamily="18" charset="0"/>
                <a:cs typeface="Times New Roman" panose="02020603050405020304" pitchFamily="18" charset="0"/>
              </a:rPr>
              <a:t>矢部宏治</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日本はなぜ、「戦争ができる国」になったのか</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集英社インターナショナル（</a:t>
            </a:r>
            <a:r>
              <a:rPr lang="en-US" altLang="ja-JP" dirty="0">
                <a:latin typeface="Times New Roman" panose="02020603050405020304" pitchFamily="18" charset="0"/>
                <a:cs typeface="Times New Roman" panose="02020603050405020304" pitchFamily="18" charset="0"/>
              </a:rPr>
              <a:t>2016/5/26</a:t>
            </a:r>
            <a:r>
              <a:rPr lang="ja-JP" altLang="en-US" dirty="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a:p>
            <a:pPr lvl="1">
              <a:lnSpc>
                <a:spcPct val="110000"/>
              </a:lnSpc>
            </a:pPr>
            <a:r>
              <a:rPr lang="ja-JP" altLang="en-US" dirty="0">
                <a:latin typeface="Times New Roman" panose="02020603050405020304" pitchFamily="18" charset="0"/>
                <a:cs typeface="Times New Roman" panose="02020603050405020304" pitchFamily="18" charset="0"/>
              </a:rPr>
              <a:t>矢部宏治</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知ってはいけない 隠された日本支配の構造</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講談社現代新書（</a:t>
            </a:r>
            <a:r>
              <a:rPr lang="en-US" altLang="ja-JP" dirty="0">
                <a:latin typeface="Times New Roman" panose="02020603050405020304" pitchFamily="18" charset="0"/>
                <a:cs typeface="Times New Roman" panose="02020603050405020304" pitchFamily="18" charset="0"/>
              </a:rPr>
              <a:t>2017/8/17</a:t>
            </a:r>
            <a:r>
              <a:rPr lang="ja-JP" altLang="en-US" dirty="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a:p>
            <a:pPr>
              <a:lnSpc>
                <a:spcPct val="110000"/>
              </a:lnSpc>
            </a:pPr>
            <a:r>
              <a:rPr lang="ja-JP" altLang="en-US" dirty="0">
                <a:latin typeface="Times New Roman" panose="02020603050405020304" pitchFamily="18" charset="0"/>
                <a:cs typeface="Times New Roman" panose="02020603050405020304" pitchFamily="18" charset="0"/>
              </a:rPr>
              <a:t>起業による自立のために</a:t>
            </a:r>
            <a:endParaRPr lang="en-US" altLang="ja-JP" dirty="0">
              <a:latin typeface="Times New Roman" panose="02020603050405020304" pitchFamily="18" charset="0"/>
              <a:cs typeface="Times New Roman" panose="02020603050405020304" pitchFamily="18" charset="0"/>
            </a:endParaRPr>
          </a:p>
          <a:p>
            <a:pPr lvl="1">
              <a:lnSpc>
                <a:spcPct val="110000"/>
              </a:lnSpc>
            </a:pPr>
            <a:r>
              <a:rPr lang="ja-JP" altLang="en-US" dirty="0">
                <a:latin typeface="Times New Roman" panose="02020603050405020304" pitchFamily="18" charset="0"/>
                <a:cs typeface="Times New Roman" panose="02020603050405020304" pitchFamily="18" charset="0"/>
              </a:rPr>
              <a:t>クリス・ギレボー（本田直之 訳）</a:t>
            </a:r>
            <a:r>
              <a:rPr lang="en-US" altLang="ja-JP" dirty="0">
                <a:latin typeface="Times New Roman" panose="02020603050405020304" pitchFamily="18" charset="0"/>
                <a:cs typeface="Times New Roman" panose="02020603050405020304" pitchFamily="18" charset="0"/>
              </a:rPr>
              <a:t>『1</a:t>
            </a:r>
            <a:r>
              <a:rPr lang="ja-JP" altLang="en-US" dirty="0">
                <a:latin typeface="Times New Roman" panose="02020603050405020304" pitchFamily="18" charset="0"/>
                <a:cs typeface="Times New Roman" panose="02020603050405020304" pitchFamily="18" charset="0"/>
              </a:rPr>
              <a:t>万円起業－片手間で始めて十分な収入を稼ぐ方法</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飛鳥新社 </a:t>
            </a:r>
            <a:r>
              <a:rPr lang="en-US" altLang="ja-JP" dirty="0">
                <a:latin typeface="Times New Roman" panose="02020603050405020304" pitchFamily="18" charset="0"/>
                <a:cs typeface="Times New Roman" panose="02020603050405020304" pitchFamily="18" charset="0"/>
              </a:rPr>
              <a:t>(2013/9/11) </a:t>
            </a:r>
          </a:p>
          <a:p>
            <a:pPr lvl="1">
              <a:lnSpc>
                <a:spcPct val="110000"/>
              </a:lnSpc>
            </a:pPr>
            <a:r>
              <a:rPr lang="ja-JP" altLang="en-US" dirty="0">
                <a:latin typeface="Times New Roman" panose="02020603050405020304" pitchFamily="18" charset="0"/>
                <a:cs typeface="Times New Roman" panose="02020603050405020304" pitchFamily="18" charset="0"/>
              </a:rPr>
              <a:t>中村あきら</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東京以外で，</a:t>
            </a:r>
            <a:r>
              <a:rPr lang="en-US" altLang="ja-JP" dirty="0">
                <a:latin typeface="Times New Roman" panose="02020603050405020304" pitchFamily="18" charset="0"/>
                <a:cs typeface="Times New Roman" panose="02020603050405020304" pitchFamily="18" charset="0"/>
              </a:rPr>
              <a:t>1</a:t>
            </a:r>
            <a:r>
              <a:rPr lang="ja-JP" altLang="en-US" dirty="0">
                <a:latin typeface="Times New Roman" panose="02020603050405020304" pitchFamily="18" charset="0"/>
                <a:cs typeface="Times New Roman" panose="02020603050405020304" pitchFamily="18" charset="0"/>
              </a:rPr>
              <a:t>人で年商</a:t>
            </a:r>
            <a:r>
              <a:rPr lang="en-US" altLang="ja-JP" dirty="0">
                <a:latin typeface="Times New Roman" panose="02020603050405020304" pitchFamily="18" charset="0"/>
                <a:cs typeface="Times New Roman" panose="02020603050405020304" pitchFamily="18" charset="0"/>
              </a:rPr>
              <a:t>1</a:t>
            </a:r>
            <a:r>
              <a:rPr lang="ja-JP" altLang="en-US" dirty="0">
                <a:latin typeface="Times New Roman" panose="02020603050405020304" pitchFamily="18" charset="0"/>
                <a:cs typeface="Times New Roman" panose="02020603050405020304" pitchFamily="18" charset="0"/>
              </a:rPr>
              <a:t>億円のネットビジネスを作る方法</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朝日新聞出版（</a:t>
            </a:r>
            <a:r>
              <a:rPr lang="en-US" altLang="ja-JP" dirty="0">
                <a:latin typeface="Times New Roman" panose="02020603050405020304" pitchFamily="18" charset="0"/>
                <a:cs typeface="Times New Roman" panose="02020603050405020304" pitchFamily="18" charset="0"/>
              </a:rPr>
              <a:t>2014</a:t>
            </a:r>
            <a:r>
              <a:rPr lang="ja-JP" altLang="en-US" dirty="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a:p>
            <a:pPr lvl="1">
              <a:lnSpc>
                <a:spcPct val="110000"/>
              </a:lnSpc>
            </a:pPr>
            <a:r>
              <a:rPr lang="ja-JP" altLang="en-US" dirty="0">
                <a:latin typeface="Times New Roman" panose="02020603050405020304" pitchFamily="18" charset="0"/>
                <a:cs typeface="Times New Roman" panose="02020603050405020304" pitchFamily="18" charset="0"/>
              </a:rPr>
              <a:t>中村忠</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簿記の考え方・学び方</a:t>
            </a:r>
            <a:r>
              <a:rPr lang="en-US" altLang="ja-JP" dirty="0">
                <a:latin typeface="Times New Roman" panose="02020603050405020304" pitchFamily="18" charset="0"/>
                <a:cs typeface="Times New Roman" panose="02020603050405020304" pitchFamily="18" charset="0"/>
              </a:rPr>
              <a:t>』〔5</a:t>
            </a:r>
            <a:r>
              <a:rPr lang="ja-JP" altLang="en-US" dirty="0">
                <a:latin typeface="Times New Roman" panose="02020603050405020304" pitchFamily="18" charset="0"/>
                <a:cs typeface="Times New Roman" panose="02020603050405020304" pitchFamily="18" charset="0"/>
              </a:rPr>
              <a:t>訂版</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税務経理協会（</a:t>
            </a:r>
            <a:r>
              <a:rPr lang="en-US" altLang="ja-JP" dirty="0">
                <a:latin typeface="Times New Roman" panose="02020603050405020304" pitchFamily="18" charset="0"/>
                <a:cs typeface="Times New Roman" panose="02020603050405020304" pitchFamily="18" charset="0"/>
              </a:rPr>
              <a:t>2006</a:t>
            </a:r>
            <a:r>
              <a:rPr lang="ja-JP" altLang="en-US" dirty="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a:p>
            <a:pPr>
              <a:lnSpc>
                <a:spcPct val="110000"/>
              </a:lnSpc>
            </a:pPr>
            <a:r>
              <a:rPr lang="ja-JP" altLang="en-US" dirty="0">
                <a:latin typeface="Times New Roman" panose="02020603050405020304" pitchFamily="18" charset="0"/>
                <a:cs typeface="Times New Roman" panose="02020603050405020304" pitchFamily="18" charset="0"/>
              </a:rPr>
              <a:t>友好と協力のために</a:t>
            </a:r>
            <a:endParaRPr lang="en-US" altLang="ja-JP" dirty="0">
              <a:latin typeface="Times New Roman" panose="02020603050405020304" pitchFamily="18" charset="0"/>
              <a:cs typeface="Times New Roman" panose="02020603050405020304" pitchFamily="18" charset="0"/>
            </a:endParaRPr>
          </a:p>
          <a:p>
            <a:pPr lvl="1">
              <a:lnSpc>
                <a:spcPct val="110000"/>
              </a:lnSpc>
            </a:pPr>
            <a:r>
              <a:rPr lang="ja-JP" altLang="en-US" dirty="0">
                <a:latin typeface="Times New Roman" panose="02020603050405020304" pitchFamily="18" charset="0"/>
                <a:cs typeface="Times New Roman" panose="02020603050405020304" pitchFamily="18" charset="0"/>
              </a:rPr>
              <a:t>内田樹</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姜尚中</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アジア辺境論－これが日本の生きる道－</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集英社新書（</a:t>
            </a:r>
            <a:r>
              <a:rPr lang="en-US" altLang="ja-JP" dirty="0">
                <a:latin typeface="Times New Roman" panose="02020603050405020304" pitchFamily="18" charset="0"/>
                <a:cs typeface="Times New Roman" panose="02020603050405020304" pitchFamily="18" charset="0"/>
              </a:rPr>
              <a:t>2017/8/24</a:t>
            </a:r>
            <a:r>
              <a:rPr lang="ja-JP" alt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3922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 calcmode="lin" valueType="num">
                                      <p:cBhvr additive="base">
                                        <p:cTn id="32"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nodeType="after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 calcmode="lin" valueType="num">
                                      <p:cBhvr additive="base">
                                        <p:cTn id="42"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nodeType="after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 calcmode="lin" valueType="num">
                                      <p:cBhvr additive="base">
                                        <p:cTn id="47"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nodeType="after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 calcmode="lin" valueType="num">
                                      <p:cBhvr additive="base">
                                        <p:cTn id="52"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 calcmode="lin" valueType="num">
                                      <p:cBhvr additive="base">
                                        <p:cTn id="5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0"/>
                                  </p:stCondLst>
                                  <p:childTnLst>
                                    <p:set>
                                      <p:cBhvr>
                                        <p:cTn id="61" dur="1" fill="hold">
                                          <p:stCondLst>
                                            <p:cond delay="0"/>
                                          </p:stCondLst>
                                        </p:cTn>
                                        <p:tgtEl>
                                          <p:spTgt spid="12">
                                            <p:txEl>
                                              <p:pRg st="1" end="1"/>
                                            </p:txEl>
                                          </p:spTgt>
                                        </p:tgtEl>
                                        <p:attrNameLst>
                                          <p:attrName>style.visibility</p:attrName>
                                        </p:attrNameLst>
                                      </p:cBhvr>
                                      <p:to>
                                        <p:strVal val="visible"/>
                                      </p:to>
                                    </p:set>
                                    <p:anim calcmode="lin" valueType="num">
                                      <p:cBhvr additive="base">
                                        <p:cTn id="6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anim calcmode="lin" valueType="num">
                                      <p:cBhvr additive="base">
                                        <p:cTn id="6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0" nodeType="afterEffect">
                                  <p:stCondLst>
                                    <p:cond delay="0"/>
                                  </p:stCondLst>
                                  <p:childTnLst>
                                    <p:set>
                                      <p:cBhvr>
                                        <p:cTn id="71" dur="1" fill="hold">
                                          <p:stCondLst>
                                            <p:cond delay="0"/>
                                          </p:stCondLst>
                                        </p:cTn>
                                        <p:tgtEl>
                                          <p:spTgt spid="12">
                                            <p:txEl>
                                              <p:pRg st="3" end="3"/>
                                            </p:txEl>
                                          </p:spTgt>
                                        </p:tgtEl>
                                        <p:attrNameLst>
                                          <p:attrName>style.visibility</p:attrName>
                                        </p:attrNameLst>
                                      </p:cBhvr>
                                      <p:to>
                                        <p:strVal val="visible"/>
                                      </p:to>
                                    </p:set>
                                    <p:anim calcmode="lin" valueType="num">
                                      <p:cBhvr additive="base">
                                        <p:cTn id="7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4000"/>
                            </p:stCondLst>
                            <p:childTnLst>
                              <p:par>
                                <p:cTn id="75" presetID="2" presetClass="entr" presetSubtype="4" fill="hold" grpId="0" nodeType="afterEffect">
                                  <p:stCondLst>
                                    <p:cond delay="0"/>
                                  </p:stCondLst>
                                  <p:childTnLst>
                                    <p:set>
                                      <p:cBhvr>
                                        <p:cTn id="76" dur="1" fill="hold">
                                          <p:stCondLst>
                                            <p:cond delay="0"/>
                                          </p:stCondLst>
                                        </p:cTn>
                                        <p:tgtEl>
                                          <p:spTgt spid="12">
                                            <p:txEl>
                                              <p:pRg st="4" end="4"/>
                                            </p:txEl>
                                          </p:spTgt>
                                        </p:tgtEl>
                                        <p:attrNameLst>
                                          <p:attrName>style.visibility</p:attrName>
                                        </p:attrNameLst>
                                      </p:cBhvr>
                                      <p:to>
                                        <p:strVal val="visible"/>
                                      </p:to>
                                    </p:set>
                                    <p:anim calcmode="lin" valueType="num">
                                      <p:cBhvr additive="base">
                                        <p:cTn id="77"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79" fill="hold">
                            <p:stCondLst>
                              <p:cond delay="15000"/>
                            </p:stCondLst>
                            <p:childTnLst>
                              <p:par>
                                <p:cTn id="80" presetID="2" presetClass="entr" presetSubtype="4" fill="hold" grpId="0" nodeType="afterEffect">
                                  <p:stCondLst>
                                    <p:cond delay="0"/>
                                  </p:stCondLst>
                                  <p:childTnLst>
                                    <p:set>
                                      <p:cBhvr>
                                        <p:cTn id="81" dur="1" fill="hold">
                                          <p:stCondLst>
                                            <p:cond delay="0"/>
                                          </p:stCondLst>
                                        </p:cTn>
                                        <p:tgtEl>
                                          <p:spTgt spid="12">
                                            <p:txEl>
                                              <p:pRg st="5" end="5"/>
                                            </p:txEl>
                                          </p:spTgt>
                                        </p:tgtEl>
                                        <p:attrNameLst>
                                          <p:attrName>style.visibility</p:attrName>
                                        </p:attrNameLst>
                                      </p:cBhvr>
                                      <p:to>
                                        <p:strVal val="visible"/>
                                      </p:to>
                                    </p:set>
                                    <p:anim calcmode="lin" valueType="num">
                                      <p:cBhvr additive="base">
                                        <p:cTn id="82"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83" dur="10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84" fill="hold">
                            <p:stCondLst>
                              <p:cond delay="16000"/>
                            </p:stCondLst>
                            <p:childTnLst>
                              <p:par>
                                <p:cTn id="85" presetID="2" presetClass="entr" presetSubtype="4" fill="hold" grpId="0" nodeType="afterEffect">
                                  <p:stCondLst>
                                    <p:cond delay="0"/>
                                  </p:stCondLst>
                                  <p:childTnLst>
                                    <p:set>
                                      <p:cBhvr>
                                        <p:cTn id="86" dur="1" fill="hold">
                                          <p:stCondLst>
                                            <p:cond delay="0"/>
                                          </p:stCondLst>
                                        </p:cTn>
                                        <p:tgtEl>
                                          <p:spTgt spid="12">
                                            <p:txEl>
                                              <p:pRg st="6" end="6"/>
                                            </p:txEl>
                                          </p:spTgt>
                                        </p:tgtEl>
                                        <p:attrNameLst>
                                          <p:attrName>style.visibility</p:attrName>
                                        </p:attrNameLst>
                                      </p:cBhvr>
                                      <p:to>
                                        <p:strVal val="visible"/>
                                      </p:to>
                                    </p:set>
                                    <p:anim calcmode="lin" valueType="num">
                                      <p:cBhvr additive="base">
                                        <p:cTn id="87"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88" dur="10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89" fill="hold">
                            <p:stCondLst>
                              <p:cond delay="17000"/>
                            </p:stCondLst>
                            <p:childTnLst>
                              <p:par>
                                <p:cTn id="90" presetID="2" presetClass="entr" presetSubtype="4" fill="hold" grpId="0" nodeType="afterEffect">
                                  <p:stCondLst>
                                    <p:cond delay="0"/>
                                  </p:stCondLst>
                                  <p:childTnLst>
                                    <p:set>
                                      <p:cBhvr>
                                        <p:cTn id="91" dur="1" fill="hold">
                                          <p:stCondLst>
                                            <p:cond delay="0"/>
                                          </p:stCondLst>
                                        </p:cTn>
                                        <p:tgtEl>
                                          <p:spTgt spid="12">
                                            <p:txEl>
                                              <p:pRg st="7" end="7"/>
                                            </p:txEl>
                                          </p:spTgt>
                                        </p:tgtEl>
                                        <p:attrNameLst>
                                          <p:attrName>style.visibility</p:attrName>
                                        </p:attrNameLst>
                                      </p:cBhvr>
                                      <p:to>
                                        <p:strVal val="visible"/>
                                      </p:to>
                                    </p:set>
                                    <p:anim calcmode="lin" valueType="num">
                                      <p:cBhvr additive="base">
                                        <p:cTn id="92"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93" dur="10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par>
                          <p:cTn id="94" fill="hold">
                            <p:stCondLst>
                              <p:cond delay="18000"/>
                            </p:stCondLst>
                            <p:childTnLst>
                              <p:par>
                                <p:cTn id="95" presetID="2" presetClass="entr" presetSubtype="4" fill="hold" grpId="0" nodeType="afterEffect">
                                  <p:stCondLst>
                                    <p:cond delay="0"/>
                                  </p:stCondLst>
                                  <p:childTnLst>
                                    <p:set>
                                      <p:cBhvr>
                                        <p:cTn id="96" dur="1" fill="hold">
                                          <p:stCondLst>
                                            <p:cond delay="0"/>
                                          </p:stCondLst>
                                        </p:cTn>
                                        <p:tgtEl>
                                          <p:spTgt spid="12">
                                            <p:txEl>
                                              <p:pRg st="8" end="8"/>
                                            </p:txEl>
                                          </p:spTgt>
                                        </p:tgtEl>
                                        <p:attrNameLst>
                                          <p:attrName>style.visibility</p:attrName>
                                        </p:attrNameLst>
                                      </p:cBhvr>
                                      <p:to>
                                        <p:strVal val="visible"/>
                                      </p:to>
                                    </p:set>
                                    <p:anim calcmode="lin" valueType="num">
                                      <p:cBhvr additive="base">
                                        <p:cTn id="97"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98" dur="10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par>
                          <p:cTn id="99" fill="hold">
                            <p:stCondLst>
                              <p:cond delay="19000"/>
                            </p:stCondLst>
                            <p:childTnLst>
                              <p:par>
                                <p:cTn id="100" presetID="2" presetClass="entr" presetSubtype="4" fill="hold" grpId="0" nodeType="afterEffect">
                                  <p:stCondLst>
                                    <p:cond delay="0"/>
                                  </p:stCondLst>
                                  <p:childTnLst>
                                    <p:set>
                                      <p:cBhvr>
                                        <p:cTn id="101" dur="1" fill="hold">
                                          <p:stCondLst>
                                            <p:cond delay="0"/>
                                          </p:stCondLst>
                                        </p:cTn>
                                        <p:tgtEl>
                                          <p:spTgt spid="12">
                                            <p:txEl>
                                              <p:pRg st="9" end="9"/>
                                            </p:txEl>
                                          </p:spTgt>
                                        </p:tgtEl>
                                        <p:attrNameLst>
                                          <p:attrName>style.visibility</p:attrName>
                                        </p:attrNameLst>
                                      </p:cBhvr>
                                      <p:to>
                                        <p:strVal val="visible"/>
                                      </p:to>
                                    </p:set>
                                    <p:anim calcmode="lin" valueType="num">
                                      <p:cBhvr additive="base">
                                        <p:cTn id="102"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103" dur="10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CCD1ED-15B9-4451-A897-E095547766C0}"/>
              </a:ext>
            </a:extLst>
          </p:cNvPr>
          <p:cNvSpPr>
            <a:spLocks noGrp="1"/>
          </p:cNvSpPr>
          <p:nvPr>
            <p:ph type="title"/>
          </p:nvPr>
        </p:nvSpPr>
        <p:spPr>
          <a:xfrm>
            <a:off x="838200" y="365126"/>
            <a:ext cx="10515600" cy="1055902"/>
          </a:xfrm>
        </p:spPr>
        <p:txBody>
          <a:bodyPr/>
          <a:lstStyle/>
          <a:p>
            <a:r>
              <a:rPr lang="ja-JP" altLang="en-US" b="1" dirty="0">
                <a:latin typeface="Times New Roman" panose="02020603050405020304" pitchFamily="18" charset="0"/>
                <a:cs typeface="Times New Roman" panose="02020603050405020304" pitchFamily="18" charset="0"/>
              </a:rPr>
              <a:t>参考文献（</a:t>
            </a:r>
            <a:r>
              <a:rPr lang="en-US" altLang="ja-JP" b="1" dirty="0">
                <a:latin typeface="Times New Roman" panose="02020603050405020304" pitchFamily="18" charset="0"/>
                <a:cs typeface="Times New Roman" panose="02020603050405020304" pitchFamily="18" charset="0"/>
              </a:rPr>
              <a:t>2/2</a:t>
            </a:r>
            <a:r>
              <a:rPr lang="ja-JP" altLang="en-US" b="1" dirty="0">
                <a:latin typeface="Times New Roman" panose="02020603050405020304" pitchFamily="18" charset="0"/>
                <a:cs typeface="Times New Roman" panose="02020603050405020304" pitchFamily="18" charset="0"/>
              </a:rPr>
              <a:t>）　</a:t>
            </a:r>
            <a:r>
              <a:rPr lang="en-US" altLang="ja-JP" b="1" dirty="0">
                <a:latin typeface="Times New Roman" panose="02020603050405020304" pitchFamily="18" charset="0"/>
                <a:cs typeface="Times New Roman" panose="02020603050405020304" pitchFamily="18" charset="0"/>
              </a:rPr>
              <a:t>AI</a:t>
            </a:r>
            <a:r>
              <a:rPr lang="ja-JP" altLang="en-US" b="1" dirty="0">
                <a:latin typeface="Times New Roman" panose="02020603050405020304" pitchFamily="18" charset="0"/>
                <a:cs typeface="Times New Roman" panose="02020603050405020304" pitchFamily="18" charset="0"/>
              </a:rPr>
              <a:t>を理解するために</a:t>
            </a:r>
            <a:endParaRPr kumimoji="1" lang="ja-JP" altLang="en-US" b="1" dirty="0">
              <a:latin typeface="Times New Roman" panose="02020603050405020304" pitchFamily="18" charset="0"/>
              <a:cs typeface="Times New Roman" panose="02020603050405020304" pitchFamily="18" charset="0"/>
            </a:endParaRPr>
          </a:p>
        </p:txBody>
      </p:sp>
      <p:sp>
        <p:nvSpPr>
          <p:cNvPr id="5" name="日付プレースホルダー 4">
            <a:extLst>
              <a:ext uri="{FF2B5EF4-FFF2-40B4-BE49-F238E27FC236}">
                <a16:creationId xmlns:a16="http://schemas.microsoft.com/office/drawing/2014/main" id="{9482536D-C671-42D6-8D57-42D8F64BCD64}"/>
              </a:ext>
            </a:extLst>
          </p:cNvPr>
          <p:cNvSpPr>
            <a:spLocks noGrp="1"/>
          </p:cNvSpPr>
          <p:nvPr>
            <p:ph type="dt" sz="half" idx="10"/>
          </p:nvPr>
        </p:nvSpPr>
        <p:spPr/>
        <p:txBody>
          <a:bodyPr/>
          <a:lstStyle/>
          <a:p>
            <a:r>
              <a:rPr kumimoji="1" lang="en-US" altLang="ja-JP"/>
              <a:t>2019/8/6</a:t>
            </a:r>
            <a:endParaRPr kumimoji="1" lang="ja-JP" altLang="en-US"/>
          </a:p>
        </p:txBody>
      </p:sp>
      <p:sp>
        <p:nvSpPr>
          <p:cNvPr id="6" name="フッター プレースホルダー 5">
            <a:extLst>
              <a:ext uri="{FF2B5EF4-FFF2-40B4-BE49-F238E27FC236}">
                <a16:creationId xmlns:a16="http://schemas.microsoft.com/office/drawing/2014/main" id="{320D8246-A42B-4C8E-A8A5-4A1BED7EFEBB}"/>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7" name="スライド番号プレースホルダー 6">
            <a:extLst>
              <a:ext uri="{FF2B5EF4-FFF2-40B4-BE49-F238E27FC236}">
                <a16:creationId xmlns:a16="http://schemas.microsoft.com/office/drawing/2014/main" id="{AB77BE13-FA41-43E7-B0FF-57AA6BC9C523}"/>
              </a:ext>
            </a:extLst>
          </p:cNvPr>
          <p:cNvSpPr>
            <a:spLocks noGrp="1"/>
          </p:cNvSpPr>
          <p:nvPr>
            <p:ph type="sldNum" sz="quarter" idx="12"/>
          </p:nvPr>
        </p:nvSpPr>
        <p:spPr/>
        <p:txBody>
          <a:bodyPr/>
          <a:lstStyle/>
          <a:p>
            <a:fld id="{A0C4542F-C35A-41EC-80CF-01AB155FDC20}" type="slidenum">
              <a:rPr kumimoji="1" lang="ja-JP" altLang="en-US" smtClean="0"/>
              <a:t>29</a:t>
            </a:fld>
            <a:endParaRPr kumimoji="1" lang="ja-JP" altLang="en-US"/>
          </a:p>
        </p:txBody>
      </p:sp>
      <p:sp>
        <p:nvSpPr>
          <p:cNvPr id="8" name="コンテンツ プレースホルダー 2">
            <a:extLst>
              <a:ext uri="{FF2B5EF4-FFF2-40B4-BE49-F238E27FC236}">
                <a16:creationId xmlns:a16="http://schemas.microsoft.com/office/drawing/2014/main" id="{CADFBD08-0F0F-47D4-B21F-9CE0334A795D}"/>
              </a:ext>
            </a:extLst>
          </p:cNvPr>
          <p:cNvSpPr txBox="1">
            <a:spLocks/>
          </p:cNvSpPr>
          <p:nvPr/>
        </p:nvSpPr>
        <p:spPr>
          <a:xfrm>
            <a:off x="720442" y="1515731"/>
            <a:ext cx="5042684" cy="4526280"/>
          </a:xfrm>
          <a:prstGeom prst="rect">
            <a:avLst/>
          </a:prstGeom>
        </p:spPr>
        <p:txBody>
          <a:bodyPr>
            <a:normAutofit fontScale="92500" lnSpcReduction="10000"/>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10000"/>
              </a:lnSpc>
            </a:pPr>
            <a:r>
              <a:rPr lang="en-US" altLang="ja-JP" sz="2400" b="1" dirty="0">
                <a:latin typeface="Times New Roman" panose="02020603050405020304" pitchFamily="18" charset="0"/>
                <a:cs typeface="Times New Roman" panose="02020603050405020304" pitchFamily="18" charset="0"/>
              </a:rPr>
              <a:t>XML</a:t>
            </a:r>
          </a:p>
          <a:p>
            <a:pPr marL="450850" lvl="1" indent="-265113">
              <a:lnSpc>
                <a:spcPct val="110000"/>
              </a:lnSpc>
            </a:pPr>
            <a:r>
              <a:rPr lang="ja-JP" altLang="en-US" sz="1800" dirty="0">
                <a:latin typeface="Times New Roman" panose="02020603050405020304" pitchFamily="18" charset="0"/>
                <a:cs typeface="Times New Roman" panose="02020603050405020304" pitchFamily="18" charset="0"/>
              </a:rPr>
              <a:t>山田祥寛</a:t>
            </a:r>
            <a:r>
              <a:rPr lang="en-US" altLang="ja-JP" sz="1800" dirty="0">
                <a:latin typeface="Times New Roman" panose="02020603050405020304" pitchFamily="18" charset="0"/>
                <a:cs typeface="Times New Roman" panose="02020603050405020304" pitchFamily="18" charset="0"/>
              </a:rPr>
              <a:t>『10</a:t>
            </a:r>
            <a:r>
              <a:rPr lang="ja-JP" altLang="en-US" sz="1800" dirty="0">
                <a:latin typeface="Times New Roman" panose="02020603050405020304" pitchFamily="18" charset="0"/>
                <a:cs typeface="Times New Roman" panose="02020603050405020304" pitchFamily="18" charset="0"/>
              </a:rPr>
              <a:t>日でおぼえる</a:t>
            </a:r>
            <a:r>
              <a:rPr lang="en-US" altLang="ja-JP" sz="1800" dirty="0">
                <a:latin typeface="Times New Roman" panose="02020603050405020304" pitchFamily="18" charset="0"/>
                <a:cs typeface="Times New Roman" panose="02020603050405020304" pitchFamily="18" charset="0"/>
              </a:rPr>
              <a:t>XML</a:t>
            </a:r>
            <a:r>
              <a:rPr lang="ja-JP" altLang="en-US" sz="1800" dirty="0">
                <a:latin typeface="Times New Roman" panose="02020603050405020304" pitchFamily="18" charset="0"/>
                <a:cs typeface="Times New Roman" panose="02020603050405020304" pitchFamily="18" charset="0"/>
              </a:rPr>
              <a:t>入門教室</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第</a:t>
            </a:r>
            <a:r>
              <a:rPr lang="en-US" altLang="ja-JP" sz="1800" dirty="0">
                <a:latin typeface="Times New Roman" panose="02020603050405020304" pitchFamily="18" charset="0"/>
                <a:cs typeface="Times New Roman" panose="02020603050405020304" pitchFamily="18" charset="0"/>
              </a:rPr>
              <a:t>2</a:t>
            </a:r>
            <a:r>
              <a:rPr lang="ja-JP" altLang="en-US" sz="1800" dirty="0">
                <a:latin typeface="Times New Roman" panose="02020603050405020304" pitchFamily="18" charset="0"/>
                <a:cs typeface="Times New Roman" panose="02020603050405020304" pitchFamily="18" charset="0"/>
              </a:rPr>
              <a:t>版</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翔泳社 （</a:t>
            </a:r>
            <a:r>
              <a:rPr lang="en-US" altLang="ja-JP" sz="1800" dirty="0">
                <a:latin typeface="Times New Roman" panose="02020603050405020304" pitchFamily="18" charset="0"/>
                <a:cs typeface="Times New Roman" panose="02020603050405020304" pitchFamily="18" charset="0"/>
              </a:rPr>
              <a:t>2004/10/2</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a:lnSpc>
                <a:spcPct val="110000"/>
              </a:lnSpc>
            </a:pPr>
            <a:r>
              <a:rPr lang="en-US" altLang="ja-JP" sz="2400" b="1" dirty="0">
                <a:latin typeface="Times New Roman" panose="02020603050405020304" pitchFamily="18" charset="0"/>
                <a:cs typeface="Times New Roman" panose="02020603050405020304" pitchFamily="18" charset="0"/>
              </a:rPr>
              <a:t>Python</a:t>
            </a:r>
          </a:p>
          <a:p>
            <a:pPr marL="450850" lvl="1" indent="-265113">
              <a:lnSpc>
                <a:spcPct val="110000"/>
              </a:lnSpc>
            </a:pPr>
            <a:r>
              <a:rPr lang="en-US" altLang="ja-JP" sz="1800" dirty="0">
                <a:latin typeface="Times New Roman" panose="02020603050405020304" pitchFamily="18" charset="0"/>
                <a:cs typeface="Times New Roman" panose="02020603050405020304" pitchFamily="18" charset="0"/>
              </a:rPr>
              <a:t>Bill </a:t>
            </a:r>
            <a:r>
              <a:rPr lang="en-US" altLang="ja-JP" sz="1800" dirty="0" err="1">
                <a:latin typeface="Times New Roman" panose="02020603050405020304" pitchFamily="18" charset="0"/>
                <a:cs typeface="Times New Roman" panose="02020603050405020304" pitchFamily="18" charset="0"/>
              </a:rPr>
              <a:t>Lubanovic</a:t>
            </a:r>
            <a:r>
              <a:rPr lang="ja-JP" altLang="en-US" sz="1800" dirty="0">
                <a:latin typeface="Times New Roman" panose="02020603050405020304" pitchFamily="18" charset="0"/>
                <a:cs typeface="Times New Roman" panose="02020603050405020304" pitchFamily="18" charset="0"/>
              </a:rPr>
              <a:t>（斎藤康毅</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長尾高弘訳）</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入門</a:t>
            </a:r>
            <a:r>
              <a:rPr lang="en-US" altLang="ja-JP" sz="1800" dirty="0">
                <a:latin typeface="Times New Roman" panose="02020603050405020304" pitchFamily="18" charset="0"/>
                <a:cs typeface="Times New Roman" panose="02020603050405020304" pitchFamily="18" charset="0"/>
              </a:rPr>
              <a:t>Python3』</a:t>
            </a:r>
            <a:r>
              <a:rPr lang="ja-JP" altLang="en-US" sz="1800" dirty="0">
                <a:latin typeface="Times New Roman" panose="02020603050405020304" pitchFamily="18" charset="0"/>
                <a:cs typeface="Times New Roman" panose="02020603050405020304" pitchFamily="18" charset="0"/>
              </a:rPr>
              <a:t>オライリー・ジャパン（</a:t>
            </a:r>
            <a:r>
              <a:rPr lang="en-US" altLang="ja-JP" sz="1800" dirty="0">
                <a:latin typeface="Times New Roman" panose="02020603050405020304" pitchFamily="18" charset="0"/>
                <a:cs typeface="Times New Roman" panose="02020603050405020304" pitchFamily="18" charset="0"/>
              </a:rPr>
              <a:t>2015/12/1</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marL="450850" lvl="1" indent="-265113">
              <a:lnSpc>
                <a:spcPct val="110000"/>
              </a:lnSpc>
            </a:pPr>
            <a:r>
              <a:rPr lang="en-US" altLang="ja-JP" sz="1800" dirty="0">
                <a:latin typeface="Times New Roman" panose="02020603050405020304" pitchFamily="18" charset="0"/>
                <a:cs typeface="Times New Roman" panose="02020603050405020304" pitchFamily="18" charset="0"/>
              </a:rPr>
              <a:t>Al </a:t>
            </a:r>
            <a:r>
              <a:rPr lang="en-US" altLang="ja-JP" sz="1800" dirty="0" err="1">
                <a:latin typeface="Times New Roman" panose="02020603050405020304" pitchFamily="18" charset="0"/>
                <a:cs typeface="Times New Roman" panose="02020603050405020304" pitchFamily="18" charset="0"/>
              </a:rPr>
              <a:t>Sweigart</a:t>
            </a:r>
            <a:r>
              <a:rPr lang="ja-JP" altLang="en-US" sz="1800" dirty="0">
                <a:latin typeface="Times New Roman" panose="02020603050405020304" pitchFamily="18" charset="0"/>
                <a:cs typeface="Times New Roman" panose="02020603050405020304" pitchFamily="18" charset="0"/>
              </a:rPr>
              <a:t>（相川愛三訳）</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退屈なことは</a:t>
            </a:r>
            <a:r>
              <a:rPr lang="en-US" altLang="ja-JP" sz="1800" dirty="0">
                <a:latin typeface="Times New Roman" panose="02020603050405020304" pitchFamily="18" charset="0"/>
                <a:cs typeface="Times New Roman" panose="02020603050405020304" pitchFamily="18" charset="0"/>
              </a:rPr>
              <a:t>Python</a:t>
            </a:r>
            <a:r>
              <a:rPr lang="ja-JP" altLang="en-US" sz="1800" dirty="0">
                <a:latin typeface="Times New Roman" panose="02020603050405020304" pitchFamily="18" charset="0"/>
                <a:cs typeface="Times New Roman" panose="02020603050405020304" pitchFamily="18" charset="0"/>
              </a:rPr>
              <a:t>にやらせよう</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オライリー・ジャパン（</a:t>
            </a:r>
            <a:r>
              <a:rPr lang="en-US" altLang="ja-JP" sz="1800" dirty="0">
                <a:latin typeface="Times New Roman" panose="02020603050405020304" pitchFamily="18" charset="0"/>
                <a:cs typeface="Times New Roman" panose="02020603050405020304" pitchFamily="18" charset="0"/>
              </a:rPr>
              <a:t>2017/6/3</a:t>
            </a:r>
            <a:r>
              <a:rPr lang="ja-JP" altLang="en-US" sz="1800" dirty="0">
                <a:latin typeface="Times New Roman" panose="02020603050405020304" pitchFamily="18" charset="0"/>
                <a:cs typeface="Times New Roman" panose="02020603050405020304" pitchFamily="18" charset="0"/>
              </a:rPr>
              <a:t>） </a:t>
            </a:r>
            <a:endParaRPr lang="en-US" altLang="ja-JP" sz="1800" dirty="0">
              <a:latin typeface="Times New Roman" panose="02020603050405020304" pitchFamily="18" charset="0"/>
              <a:cs typeface="Times New Roman" panose="02020603050405020304" pitchFamily="18" charset="0"/>
            </a:endParaRPr>
          </a:p>
          <a:p>
            <a:pPr marL="450850" lvl="1" indent="-265113">
              <a:lnSpc>
                <a:spcPct val="110000"/>
              </a:lnSpc>
            </a:pPr>
            <a:r>
              <a:rPr lang="en-US" altLang="ja-JP" sz="1800" dirty="0">
                <a:latin typeface="Times New Roman" panose="02020603050405020304" pitchFamily="18" charset="0"/>
                <a:cs typeface="Times New Roman" panose="02020603050405020304" pitchFamily="18" charset="0"/>
              </a:rPr>
              <a:t>Cory </a:t>
            </a:r>
            <a:r>
              <a:rPr lang="en-US" altLang="ja-JP" sz="1800" dirty="0" err="1">
                <a:latin typeface="Times New Roman" panose="02020603050405020304" pitchFamily="18" charset="0"/>
                <a:cs typeface="Times New Roman" panose="02020603050405020304" pitchFamily="18" charset="0"/>
              </a:rPr>
              <a:t>Althof</a:t>
            </a:r>
            <a:r>
              <a:rPr lang="ja-JP" altLang="en-US" sz="1800" dirty="0">
                <a:latin typeface="Times New Roman" panose="02020603050405020304" pitchFamily="18" charset="0"/>
                <a:cs typeface="Times New Roman" panose="02020603050405020304" pitchFamily="18" charset="0"/>
              </a:rPr>
              <a:t>（清水川貴之</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新木雅也訳）</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独習プログラマー　</a:t>
            </a:r>
            <a:r>
              <a:rPr lang="en-US" altLang="ja-JP" sz="1800" dirty="0">
                <a:latin typeface="Times New Roman" panose="02020603050405020304" pitchFamily="18" charset="0"/>
                <a:cs typeface="Times New Roman" panose="02020603050405020304" pitchFamily="18" charset="0"/>
              </a:rPr>
              <a:t>Python</a:t>
            </a:r>
            <a:r>
              <a:rPr lang="ja-JP" altLang="en-US" sz="1800" dirty="0">
                <a:latin typeface="Times New Roman" panose="02020603050405020304" pitchFamily="18" charset="0"/>
                <a:cs typeface="Times New Roman" panose="02020603050405020304" pitchFamily="18" charset="0"/>
              </a:rPr>
              <a:t>言語の基本から仕事のやり方まで</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日経</a:t>
            </a:r>
            <a:r>
              <a:rPr lang="en-US" altLang="ja-JP" sz="1800" dirty="0">
                <a:latin typeface="Times New Roman" panose="02020603050405020304" pitchFamily="18" charset="0"/>
                <a:cs typeface="Times New Roman" panose="02020603050405020304" pitchFamily="18" charset="0"/>
              </a:rPr>
              <a:t>BP</a:t>
            </a:r>
            <a:r>
              <a:rPr lang="ja-JP" altLang="en-US" sz="1800" dirty="0">
                <a:latin typeface="Times New Roman" panose="02020603050405020304" pitchFamily="18" charset="0"/>
                <a:cs typeface="Times New Roman" panose="02020603050405020304" pitchFamily="18" charset="0"/>
              </a:rPr>
              <a:t>（</a:t>
            </a:r>
            <a:r>
              <a:rPr lang="en-US" altLang="ja-JP" sz="1800" dirty="0">
                <a:latin typeface="Times New Roman" panose="02020603050405020304" pitchFamily="18" charset="0"/>
                <a:cs typeface="Times New Roman" panose="02020603050405020304" pitchFamily="18" charset="0"/>
              </a:rPr>
              <a:t>2018/2/26</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a:lnSpc>
                <a:spcPct val="110000"/>
              </a:lnSpc>
            </a:pPr>
            <a:r>
              <a:rPr lang="en-US" altLang="ja-JP" sz="2400" b="1" dirty="0">
                <a:latin typeface="Times New Roman" panose="02020603050405020304" pitchFamily="18" charset="0"/>
                <a:cs typeface="Times New Roman" panose="02020603050405020304" pitchFamily="18" charset="0"/>
              </a:rPr>
              <a:t>Python &amp; XML</a:t>
            </a:r>
          </a:p>
          <a:p>
            <a:pPr marL="357188" lvl="1" indent="-171450">
              <a:lnSpc>
                <a:spcPct val="110000"/>
              </a:lnSpc>
            </a:pPr>
            <a:r>
              <a:rPr lang="en-US" altLang="ja-JP" sz="1800" dirty="0">
                <a:latin typeface="Times New Roman" panose="02020603050405020304" pitchFamily="18" charset="0"/>
                <a:cs typeface="Times New Roman" panose="02020603050405020304" pitchFamily="18" charset="0"/>
              </a:rPr>
              <a:t>Christopher A. Jones, Fred L. Drake, Jr., "Python &amp; XML", O'Reilly(2002) </a:t>
            </a:r>
          </a:p>
        </p:txBody>
      </p:sp>
      <p:sp>
        <p:nvSpPr>
          <p:cNvPr id="9" name="コンテンツ プレースホルダー 4">
            <a:extLst>
              <a:ext uri="{FF2B5EF4-FFF2-40B4-BE49-F238E27FC236}">
                <a16:creationId xmlns:a16="http://schemas.microsoft.com/office/drawing/2014/main" id="{DAD3DF61-8590-4E01-9B6B-93308F569AA1}"/>
              </a:ext>
            </a:extLst>
          </p:cNvPr>
          <p:cNvSpPr txBox="1">
            <a:spLocks/>
          </p:cNvSpPr>
          <p:nvPr/>
        </p:nvSpPr>
        <p:spPr>
          <a:xfrm>
            <a:off x="5763126" y="1519316"/>
            <a:ext cx="6003758" cy="4526280"/>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214312"/>
            <a:r>
              <a:rPr lang="en-US" altLang="ja-JP" sz="2400" b="1" dirty="0">
                <a:latin typeface="Times New Roman" panose="02020603050405020304" pitchFamily="18" charset="0"/>
                <a:cs typeface="Times New Roman" panose="02020603050405020304" pitchFamily="18" charset="0"/>
              </a:rPr>
              <a:t>Data Science</a:t>
            </a:r>
          </a:p>
          <a:p>
            <a:pPr marL="357188" lvl="1" indent="-171450"/>
            <a:r>
              <a:rPr lang="en-US" altLang="ja-JP" sz="1800" dirty="0" err="1">
                <a:latin typeface="Times New Roman" panose="02020603050405020304" pitchFamily="18" charset="0"/>
                <a:cs typeface="Times New Roman" panose="02020603050405020304" pitchFamily="18" charset="0"/>
              </a:rPr>
              <a:t>Seppe</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vonden</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Broucke</a:t>
            </a:r>
            <a:r>
              <a:rPr lang="en-US" altLang="ja-JP" sz="1800" dirty="0">
                <a:latin typeface="Times New Roman" panose="02020603050405020304" pitchFamily="18" charset="0"/>
                <a:cs typeface="Times New Roman" panose="02020603050405020304" pitchFamily="18" charset="0"/>
              </a:rPr>
              <a:t>=Bart </a:t>
            </a:r>
            <a:r>
              <a:rPr lang="en-US" altLang="ja-JP" sz="1800" dirty="0" err="1">
                <a:latin typeface="Times New Roman" panose="02020603050405020304" pitchFamily="18" charset="0"/>
                <a:cs typeface="Times New Roman" panose="02020603050405020304" pitchFamily="18" charset="0"/>
              </a:rPr>
              <a:t>Baesens</a:t>
            </a:r>
            <a:r>
              <a:rPr lang="ja-JP" altLang="en-US" sz="1800" dirty="0">
                <a:latin typeface="Times New Roman" panose="02020603050405020304" pitchFamily="18" charset="0"/>
                <a:cs typeface="Times New Roman" panose="02020603050405020304" pitchFamily="18" charset="0"/>
              </a:rPr>
              <a:t>（トップスタジオ訳）</a:t>
            </a:r>
            <a:r>
              <a:rPr lang="en-US" altLang="ja-JP" sz="1800" dirty="0">
                <a:latin typeface="Times New Roman" panose="02020603050405020304" pitchFamily="18" charset="0"/>
                <a:cs typeface="Times New Roman" panose="02020603050405020304" pitchFamily="18" charset="0"/>
              </a:rPr>
              <a:t>『Python</a:t>
            </a:r>
            <a:r>
              <a:rPr lang="ja-JP" altLang="en-US" sz="1800" dirty="0">
                <a:latin typeface="Times New Roman" panose="02020603050405020304" pitchFamily="18" charset="0"/>
                <a:cs typeface="Times New Roman" panose="02020603050405020304" pitchFamily="18" charset="0"/>
              </a:rPr>
              <a:t>スクレイピングの基本と実践－データサイエンティストのための</a:t>
            </a:r>
            <a:r>
              <a:rPr lang="en-US" altLang="ja-JP" sz="1800" dirty="0">
                <a:latin typeface="Times New Roman" panose="02020603050405020304" pitchFamily="18" charset="0"/>
                <a:cs typeface="Times New Roman" panose="02020603050405020304" pitchFamily="18" charset="0"/>
              </a:rPr>
              <a:t>Web</a:t>
            </a:r>
            <a:r>
              <a:rPr lang="ja-JP" altLang="en-US" sz="1800" dirty="0">
                <a:latin typeface="Times New Roman" panose="02020603050405020304" pitchFamily="18" charset="0"/>
                <a:cs typeface="Times New Roman" panose="02020603050405020304" pitchFamily="18" charset="0"/>
              </a:rPr>
              <a:t>データ収集術</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インプレス（</a:t>
            </a:r>
            <a:r>
              <a:rPr lang="en-US" altLang="ja-JP" sz="1800" dirty="0">
                <a:latin typeface="Times New Roman" panose="02020603050405020304" pitchFamily="18" charset="0"/>
                <a:cs typeface="Times New Roman" panose="02020603050405020304" pitchFamily="18" charset="0"/>
              </a:rPr>
              <a:t>2018/12/21</a:t>
            </a:r>
            <a:r>
              <a:rPr lang="ja-JP" altLang="en-US" sz="1800" dirty="0">
                <a:latin typeface="Times New Roman" panose="02020603050405020304" pitchFamily="18" charset="0"/>
                <a:cs typeface="Times New Roman" panose="02020603050405020304" pitchFamily="18" charset="0"/>
              </a:rPr>
              <a:t>） </a:t>
            </a:r>
            <a:endParaRPr lang="en-US" altLang="ja-JP" sz="1800" dirty="0">
              <a:latin typeface="Times New Roman" panose="02020603050405020304" pitchFamily="18" charset="0"/>
              <a:cs typeface="Times New Roman" panose="02020603050405020304" pitchFamily="18" charset="0"/>
            </a:endParaRPr>
          </a:p>
          <a:p>
            <a:pPr marL="357188" lvl="1" indent="-171450"/>
            <a:r>
              <a:rPr lang="ja-JP" altLang="en-US" sz="1800" dirty="0">
                <a:latin typeface="Times New Roman" panose="02020603050405020304" pitchFamily="18" charset="0"/>
                <a:cs typeface="Times New Roman" panose="02020603050405020304" pitchFamily="18" charset="0"/>
              </a:rPr>
              <a:t>佐々木隆仁</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志田大輔</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データテック</a:t>
            </a:r>
            <a:r>
              <a:rPr lang="en-US" altLang="ja-JP" sz="1800" dirty="0">
                <a:latin typeface="Times New Roman" panose="02020603050405020304" pitchFamily="18" charset="0"/>
                <a:cs typeface="Times New Roman" panose="02020603050405020304" pitchFamily="18" charset="0"/>
              </a:rPr>
              <a:t>DataTech</a:t>
            </a:r>
            <a:r>
              <a:rPr lang="ja-JP" altLang="en-US" sz="1800" dirty="0">
                <a:latin typeface="Times New Roman" panose="02020603050405020304" pitchFamily="18" charset="0"/>
                <a:cs typeface="Times New Roman" panose="02020603050405020304" pitchFamily="18" charset="0"/>
              </a:rPr>
              <a:t>－</a:t>
            </a:r>
            <a:r>
              <a:rPr lang="en-US" altLang="ja-JP" sz="1800" dirty="0">
                <a:latin typeface="Times New Roman" panose="02020603050405020304" pitchFamily="18" charset="0"/>
                <a:cs typeface="Times New Roman" panose="02020603050405020304" pitchFamily="18" charset="0"/>
              </a:rPr>
              <a:t>XML</a:t>
            </a:r>
            <a:r>
              <a:rPr lang="ja-JP" altLang="en-US" sz="1800" dirty="0">
                <a:latin typeface="Times New Roman" panose="02020603050405020304" pitchFamily="18" charset="0"/>
                <a:cs typeface="Times New Roman" panose="02020603050405020304" pitchFamily="18" charset="0"/>
              </a:rPr>
              <a:t>ルネサンスによる最強のデータ戦略</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日経</a:t>
            </a:r>
            <a:r>
              <a:rPr lang="en-US" altLang="ja-JP" sz="1800" dirty="0">
                <a:latin typeface="Times New Roman" panose="02020603050405020304" pitchFamily="18" charset="0"/>
                <a:cs typeface="Times New Roman" panose="02020603050405020304" pitchFamily="18" charset="0"/>
              </a:rPr>
              <a:t>BP</a:t>
            </a:r>
            <a:r>
              <a:rPr lang="ja-JP" altLang="en-US" sz="1800" dirty="0">
                <a:latin typeface="Times New Roman" panose="02020603050405020304" pitchFamily="18" charset="0"/>
                <a:cs typeface="Times New Roman" panose="02020603050405020304" pitchFamily="18" charset="0"/>
              </a:rPr>
              <a:t>社（</a:t>
            </a:r>
            <a:r>
              <a:rPr lang="en-US" altLang="ja-JP" sz="1800" dirty="0">
                <a:latin typeface="Times New Roman" panose="02020603050405020304" pitchFamily="18" charset="0"/>
                <a:cs typeface="Times New Roman" panose="02020603050405020304" pitchFamily="18" charset="0"/>
              </a:rPr>
              <a:t>2019/3/4</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marL="0" indent="-214312"/>
            <a:r>
              <a:rPr lang="en-US" altLang="ja-JP" sz="2400" b="1" dirty="0">
                <a:latin typeface="Times New Roman" panose="02020603050405020304" pitchFamily="18" charset="0"/>
                <a:cs typeface="Times New Roman" panose="02020603050405020304" pitchFamily="18" charset="0"/>
              </a:rPr>
              <a:t>LegalTech</a:t>
            </a:r>
          </a:p>
          <a:p>
            <a:pPr marL="357188" lvl="1" indent="-171450"/>
            <a:r>
              <a:rPr lang="ja-JP" altLang="en-US" sz="1800" dirty="0">
                <a:latin typeface="Times New Roman" panose="02020603050405020304" pitchFamily="18" charset="0"/>
                <a:cs typeface="Times New Roman" panose="02020603050405020304" pitchFamily="18" charset="0"/>
              </a:rPr>
              <a:t>佐々木隆仁</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リーガルテック</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アスコム（</a:t>
            </a:r>
            <a:r>
              <a:rPr lang="en-US" altLang="ja-JP" sz="1800" dirty="0">
                <a:latin typeface="Times New Roman" panose="02020603050405020304" pitchFamily="18" charset="0"/>
                <a:cs typeface="Times New Roman" panose="02020603050405020304" pitchFamily="18" charset="0"/>
              </a:rPr>
              <a:t>2017/12/1</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marL="357188" lvl="1" indent="-171450"/>
            <a:r>
              <a:rPr lang="ja-JP" altLang="en-US" sz="1800" dirty="0">
                <a:latin typeface="Times New Roman" panose="02020603050405020304" pitchFamily="18" charset="0"/>
                <a:cs typeface="Times New Roman" panose="02020603050405020304" pitchFamily="18" charset="0"/>
              </a:rPr>
              <a:t>吉峯耕平</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倉持孝一郎</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藤本隆三</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新井幸宏「デジタル・フォレンジックの原理・実際と証拠評価のあり方」</a:t>
            </a:r>
            <a:r>
              <a:rPr lang="en-US" altLang="ja-JP" sz="1800" dirty="0">
                <a:latin typeface="Times New Roman" panose="02020603050405020304" pitchFamily="18" charset="0"/>
                <a:cs typeface="Times New Roman" panose="02020603050405020304" pitchFamily="18" charset="0"/>
              </a:rPr>
              <a:t>Quarterly </a:t>
            </a:r>
            <a:r>
              <a:rPr lang="en-US" altLang="ja-JP" sz="1800" dirty="0" err="1">
                <a:latin typeface="Times New Roman" panose="02020603050405020304" pitchFamily="18" charset="0"/>
                <a:cs typeface="Times New Roman" panose="02020603050405020304" pitchFamily="18" charset="0"/>
              </a:rPr>
              <a:t>Keiji-Bengo</a:t>
            </a:r>
            <a:r>
              <a:rPr lang="en-US" altLang="ja-JP" sz="1800" dirty="0">
                <a:latin typeface="Times New Roman" panose="02020603050405020304" pitchFamily="18" charset="0"/>
                <a:cs typeface="Times New Roman" panose="02020603050405020304" pitchFamily="18" charset="0"/>
              </a:rPr>
              <a:t> no.77 Spring 2014, p, 134-154</a:t>
            </a:r>
            <a:r>
              <a:rPr lang="ja-JP" altLang="en-US" sz="1800" dirty="0">
                <a:latin typeface="Times New Roman" panose="02020603050405020304" pitchFamily="18" charset="0"/>
                <a:cs typeface="Times New Roman" panose="02020603050405020304" pitchFamily="18" charset="0"/>
              </a:rPr>
              <a:t>（</a:t>
            </a:r>
            <a:r>
              <a:rPr lang="en-US" altLang="ja-JP" sz="1800" dirty="0">
                <a:latin typeface="Times New Roman" panose="02020603050405020304" pitchFamily="18" charset="0"/>
                <a:cs typeface="Times New Roman" panose="02020603050405020304" pitchFamily="18" charset="0"/>
              </a:rPr>
              <a:t>https://www.fss.jp/wp-content/uploads/principle-of-df2.pdf</a:t>
            </a:r>
            <a:r>
              <a:rPr lang="ja-JP" altLang="en-US" sz="1800" dirty="0">
                <a:latin typeface="Times New Roman" panose="02020603050405020304" pitchFamily="18" charset="0"/>
                <a:cs typeface="Times New Roman" panose="02020603050405020304" pitchFamily="18" charset="0"/>
              </a:rPr>
              <a:t>）</a:t>
            </a:r>
          </a:p>
        </p:txBody>
      </p:sp>
      <p:sp>
        <p:nvSpPr>
          <p:cNvPr id="10" name="タイトル 2">
            <a:extLst>
              <a:ext uri="{FF2B5EF4-FFF2-40B4-BE49-F238E27FC236}">
                <a16:creationId xmlns:a16="http://schemas.microsoft.com/office/drawing/2014/main" id="{140A9181-41A9-43F0-B436-7955D777E013}"/>
              </a:ext>
            </a:extLst>
          </p:cNvPr>
          <p:cNvSpPr txBox="1">
            <a:spLocks/>
          </p:cNvSpPr>
          <p:nvPr/>
        </p:nvSpPr>
        <p:spPr bwMode="auto">
          <a:xfrm>
            <a:off x="1671279" y="7854507"/>
            <a:ext cx="8549640" cy="763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lnSpc>
                <a:spcPct val="80000"/>
              </a:lnSpc>
            </a:pPr>
            <a:r>
              <a:rPr lang="en-US" altLang="ja-JP" sz="5400" dirty="0">
                <a:solidFill>
                  <a:schemeClr val="tx2"/>
                </a:solidFill>
              </a:rPr>
              <a:t>2030</a:t>
            </a:r>
            <a:r>
              <a:rPr lang="ja-JP" altLang="en-US" sz="5400" dirty="0">
                <a:solidFill>
                  <a:schemeClr val="tx2"/>
                </a:solidFill>
              </a:rPr>
              <a:t>年の世界</a:t>
            </a:r>
            <a:endParaRPr lang="en-US" altLang="ja-JP" sz="5400" dirty="0">
              <a:solidFill>
                <a:schemeClr val="tx2"/>
              </a:solidFill>
            </a:endParaRPr>
          </a:p>
          <a:p>
            <a:pPr algn="ctr" eaLnBrk="1" hangingPunct="1">
              <a:lnSpc>
                <a:spcPct val="80000"/>
              </a:lnSpc>
            </a:pPr>
            <a:br>
              <a:rPr lang="en-US" altLang="ja-JP" sz="4800" dirty="0">
                <a:solidFill>
                  <a:schemeClr val="tx2"/>
                </a:solidFill>
              </a:rPr>
            </a:br>
            <a:r>
              <a:rPr lang="ja-JP" altLang="en-US" sz="4400" dirty="0"/>
              <a:t>アタリの未来予測を参考にして，</a:t>
            </a:r>
            <a:br>
              <a:rPr lang="en-US" altLang="ja-JP" sz="4400" dirty="0"/>
            </a:br>
            <a:r>
              <a:rPr lang="en-US" altLang="ja-JP" sz="4400" dirty="0"/>
              <a:t>10</a:t>
            </a:r>
            <a:r>
              <a:rPr lang="ja-JP" altLang="en-US" sz="4400" dirty="0"/>
              <a:t>年間で何をすべきかを考える</a:t>
            </a:r>
            <a:br>
              <a:rPr lang="en-US" altLang="ja-JP" sz="4400" dirty="0">
                <a:solidFill>
                  <a:schemeClr val="tx2"/>
                </a:solidFill>
              </a:rPr>
            </a:br>
            <a:br>
              <a:rPr lang="en-US" altLang="ja-JP" sz="3200" dirty="0">
                <a:solidFill>
                  <a:schemeClr val="tx2"/>
                </a:solidFill>
              </a:rPr>
            </a:br>
            <a:r>
              <a:rPr lang="en-US" altLang="ja-JP" sz="3200" dirty="0">
                <a:solidFill>
                  <a:schemeClr val="tx2"/>
                </a:solidFill>
              </a:rPr>
              <a:t>2019</a:t>
            </a:r>
            <a:r>
              <a:rPr lang="ja-JP" altLang="en-US" sz="3200" dirty="0">
                <a:solidFill>
                  <a:schemeClr val="tx2"/>
                </a:solidFill>
              </a:rPr>
              <a:t>年</a:t>
            </a:r>
            <a:r>
              <a:rPr lang="en-US" altLang="ja-JP" sz="3200" dirty="0">
                <a:solidFill>
                  <a:schemeClr val="tx2"/>
                </a:solidFill>
              </a:rPr>
              <a:t>10</a:t>
            </a:r>
            <a:r>
              <a:rPr lang="ja-JP" altLang="en-US" sz="3200" dirty="0">
                <a:solidFill>
                  <a:schemeClr val="tx2"/>
                </a:solidFill>
              </a:rPr>
              <a:t>月</a:t>
            </a:r>
            <a:r>
              <a:rPr lang="en-US" altLang="ja-JP" sz="3200" dirty="0">
                <a:solidFill>
                  <a:schemeClr val="tx2"/>
                </a:solidFill>
              </a:rPr>
              <a:t>1</a:t>
            </a:r>
            <a:r>
              <a:rPr lang="ja-JP" altLang="en-US" sz="3200" dirty="0">
                <a:solidFill>
                  <a:schemeClr val="tx2"/>
                </a:solidFill>
              </a:rPr>
              <a:t>日</a:t>
            </a:r>
            <a:br>
              <a:rPr lang="en-US" altLang="ja-JP" sz="3200" dirty="0">
                <a:solidFill>
                  <a:schemeClr val="tx2"/>
                </a:solidFill>
              </a:rPr>
            </a:br>
            <a:br>
              <a:rPr lang="en-US" altLang="ja-JP" sz="3200" dirty="0">
                <a:solidFill>
                  <a:schemeClr val="tx2"/>
                </a:solidFill>
              </a:rPr>
            </a:br>
            <a:r>
              <a:rPr lang="ja-JP" altLang="en-US" sz="3200" dirty="0">
                <a:solidFill>
                  <a:schemeClr val="tx2"/>
                </a:solidFill>
              </a:rPr>
              <a:t>名古屋大学・明治学院大学名誉教授</a:t>
            </a:r>
            <a:br>
              <a:rPr lang="en-US" altLang="ja-JP" sz="3200" dirty="0">
                <a:solidFill>
                  <a:schemeClr val="tx2"/>
                </a:solidFill>
              </a:rPr>
            </a:br>
            <a:br>
              <a:rPr lang="en-US" altLang="ja-JP" sz="3200" dirty="0">
                <a:solidFill>
                  <a:schemeClr val="tx2"/>
                </a:solidFill>
              </a:rPr>
            </a:br>
            <a:r>
              <a:rPr lang="ja-JP" altLang="en-US" sz="3200" dirty="0">
                <a:solidFill>
                  <a:schemeClr val="tx2"/>
                </a:solidFill>
              </a:rPr>
              <a:t>加賀山　茂</a:t>
            </a: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r>
              <a:rPr lang="ja-JP" altLang="en-US" sz="4000" dirty="0">
                <a:solidFill>
                  <a:schemeClr val="tx2"/>
                </a:solidFill>
              </a:rPr>
              <a:t>ご清聴ありがとうございました。</a:t>
            </a:r>
            <a:br>
              <a:rPr lang="en-US" altLang="ja-JP" sz="4400" dirty="0">
                <a:solidFill>
                  <a:schemeClr val="tx2"/>
                </a:solidFill>
              </a:rPr>
            </a:br>
            <a:endParaRPr lang="ja-JP" altLang="en-US" sz="4400" dirty="0">
              <a:solidFill>
                <a:schemeClr val="tx2"/>
              </a:solidFill>
            </a:endParaRPr>
          </a:p>
        </p:txBody>
      </p:sp>
    </p:spTree>
    <p:extLst>
      <p:ext uri="{BB962C8B-B14F-4D97-AF65-F5344CB8AC3E}">
        <p14:creationId xmlns:p14="http://schemas.microsoft.com/office/powerpoint/2010/main" val="241188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withEffect">
                                  <p:stCondLst>
                                    <p:cond delay="0"/>
                                  </p:stCondLst>
                                  <p:childTnLst>
                                    <p:anim calcmode="lin" valueType="num">
                                      <p:cBhvr additive="base">
                                        <p:cTn id="6" dur="10000"/>
                                        <p:tgtEl>
                                          <p:spTgt spid="10"/>
                                        </p:tgtEl>
                                        <p:attrNameLst>
                                          <p:attrName>ppt_x</p:attrName>
                                        </p:attrNameLst>
                                      </p:cBhvr>
                                      <p:tavLst>
                                        <p:tav tm="0">
                                          <p:val>
                                            <p:strVal val="ppt_x"/>
                                          </p:val>
                                        </p:tav>
                                        <p:tav tm="100000">
                                          <p:val>
                                            <p:strVal val="ppt_x"/>
                                          </p:val>
                                        </p:tav>
                                      </p:tavLst>
                                    </p:anim>
                                    <p:anim calcmode="lin" valueType="num">
                                      <p:cBhvr additive="base">
                                        <p:cTn id="7" dur="10000"/>
                                        <p:tgtEl>
                                          <p:spTgt spid="10"/>
                                        </p:tgtEl>
                                        <p:attrNameLst>
                                          <p:attrName>ppt_y</p:attrName>
                                        </p:attrNameLst>
                                      </p:cBhvr>
                                      <p:tavLst>
                                        <p:tav tm="0">
                                          <p:val>
                                            <p:strVal val="ppt_y"/>
                                          </p:val>
                                        </p:tav>
                                        <p:tav tm="100000">
                                          <p:val>
                                            <p:strVal val="0-ppt_h/2"/>
                                          </p:val>
                                        </p:tav>
                                      </p:tavLst>
                                    </p:anim>
                                    <p:set>
                                      <p:cBhvr>
                                        <p:cTn id="8" dur="1" fill="hold">
                                          <p:stCondLst>
                                            <p:cond delay="9999"/>
                                          </p:stCondLst>
                                        </p:cTn>
                                        <p:tgtEl>
                                          <p:spTgt spid="10"/>
                                        </p:tgtEl>
                                        <p:attrNameLst>
                                          <p:attrName>style.visibility</p:attrName>
                                        </p:attrNameLst>
                                      </p:cBhvr>
                                      <p:to>
                                        <p:strVal val="hidden"/>
                                      </p:to>
                                    </p:set>
                                  </p:childTnLst>
                                </p:cTn>
                              </p:par>
                            </p:childTnLst>
                          </p:cTn>
                        </p:par>
                        <p:par>
                          <p:cTn id="9" fill="hold">
                            <p:stCondLst>
                              <p:cond delay="10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ppt_x"/>
                                          </p:val>
                                        </p:tav>
                                        <p:tav tm="100000">
                                          <p:val>
                                            <p:strVal val="#ppt_x"/>
                                          </p:val>
                                        </p:tav>
                                      </p:tavLst>
                                    </p:anim>
                                    <p:anim calcmode="lin" valueType="num">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1500"/>
                            </p:stCondLst>
                            <p:childTnLst>
                              <p:par>
                                <p:cTn id="15" presetID="2" presetClass="entr" presetSubtype="4" fill="hold" grpId="0" nodeType="afterEffect">
                                  <p:stCondLst>
                                    <p:cond delay="25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2750"/>
                            </p:stCondLst>
                            <p:childTnLst>
                              <p:par>
                                <p:cTn id="20" presetID="2" presetClass="entr" presetSubtype="4" fill="hold" grpId="0"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 calcmode="lin" valueType="num">
                                      <p:cBhvr additive="base">
                                        <p:cTn id="2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3250"/>
                            </p:stCondLst>
                            <p:childTnLst>
                              <p:par>
                                <p:cTn id="25" presetID="2" presetClass="entr" presetSubtype="4" fill="hold" grpId="0" nodeType="afterEffect">
                                  <p:stCondLst>
                                    <p:cond delay="25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4500"/>
                            </p:stCondLst>
                            <p:childTnLst>
                              <p:par>
                                <p:cTn id="30" presetID="2" presetClass="entr" presetSubtype="4" fill="hold" grpId="0" nodeType="after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 calcmode="lin" valueType="num">
                                      <p:cBhvr additive="base">
                                        <p:cTn id="3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0"/>
                            </p:stCondLst>
                            <p:childTnLst>
                              <p:par>
                                <p:cTn id="35" presetID="2" presetClass="entr" presetSubtype="4" fill="hold" grpId="0" nodeType="after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5500"/>
                            </p:stCondLst>
                            <p:childTnLst>
                              <p:par>
                                <p:cTn id="40" presetID="2" presetClass="entr" presetSubtype="4" fill="hold" grpId="0" nodeType="after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additive="base">
                                        <p:cTn id="4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2" presetClass="entr" presetSubtype="4" fill="hold" grpId="0" nodeType="afterEffect">
                                  <p:stCondLst>
                                    <p:cond delay="250"/>
                                  </p:stCondLst>
                                  <p:childTnLst>
                                    <p:set>
                                      <p:cBhvr>
                                        <p:cTn id="46" dur="1" fill="hold">
                                          <p:stCondLst>
                                            <p:cond delay="0"/>
                                          </p:stCondLst>
                                        </p:cTn>
                                        <p:tgtEl>
                                          <p:spTgt spid="8">
                                            <p:txEl>
                                              <p:pRg st="6" end="6"/>
                                            </p:txEl>
                                          </p:spTgt>
                                        </p:tgtEl>
                                        <p:attrNameLst>
                                          <p:attrName>style.visibility</p:attrName>
                                        </p:attrNameLst>
                                      </p:cBhvr>
                                      <p:to>
                                        <p:strVal val="visible"/>
                                      </p:to>
                                    </p:set>
                                    <p:anim calcmode="lin" valueType="num">
                                      <p:cBhvr additive="base">
                                        <p:cTn id="4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7250"/>
                            </p:stCondLst>
                            <p:childTnLst>
                              <p:par>
                                <p:cTn id="50" presetID="2" presetClass="entr" presetSubtype="4" fill="hold" grpId="0" nodeType="afterEffect">
                                  <p:stCondLst>
                                    <p:cond delay="0"/>
                                  </p:stCondLst>
                                  <p:childTnLst>
                                    <p:set>
                                      <p:cBhvr>
                                        <p:cTn id="51" dur="1" fill="hold">
                                          <p:stCondLst>
                                            <p:cond delay="0"/>
                                          </p:stCondLst>
                                        </p:cTn>
                                        <p:tgtEl>
                                          <p:spTgt spid="8">
                                            <p:txEl>
                                              <p:pRg st="7" end="7"/>
                                            </p:txEl>
                                          </p:spTgt>
                                        </p:tgtEl>
                                        <p:attrNameLst>
                                          <p:attrName>style.visibility</p:attrName>
                                        </p:attrNameLst>
                                      </p:cBhvr>
                                      <p:to>
                                        <p:strVal val="visible"/>
                                      </p:to>
                                    </p:set>
                                    <p:anim calcmode="lin" valueType="num">
                                      <p:cBhvr additive="base">
                                        <p:cTn id="52"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7750"/>
                            </p:stCondLst>
                            <p:childTnLst>
                              <p:par>
                                <p:cTn id="55" presetID="2" presetClass="entr" presetSubtype="4" fill="hold" grpId="0" nodeType="afterEffect">
                                  <p:stCondLst>
                                    <p:cond delay="25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9000"/>
                            </p:stCondLst>
                            <p:childTnLst>
                              <p:par>
                                <p:cTn id="60" presetID="2" presetClass="entr" presetSubtype="4" fill="hold" grpId="0" nodeType="afterEffect">
                                  <p:stCondLst>
                                    <p:cond delay="0"/>
                                  </p:stCondLst>
                                  <p:childTnLst>
                                    <p:set>
                                      <p:cBhvr>
                                        <p:cTn id="61" dur="1" fill="hold">
                                          <p:stCondLst>
                                            <p:cond delay="0"/>
                                          </p:stCondLst>
                                        </p:cTn>
                                        <p:tgtEl>
                                          <p:spTgt spid="9">
                                            <p:txEl>
                                              <p:pRg st="1" end="1"/>
                                            </p:txEl>
                                          </p:spTgt>
                                        </p:tgtEl>
                                        <p:attrNameLst>
                                          <p:attrName>style.visibility</p:attrName>
                                        </p:attrNameLst>
                                      </p:cBhvr>
                                      <p:to>
                                        <p:strVal val="visible"/>
                                      </p:to>
                                    </p:set>
                                    <p:anim calcmode="lin" valueType="num">
                                      <p:cBhvr additive="base">
                                        <p:cTn id="6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9500"/>
                            </p:stCondLst>
                            <p:childTnLst>
                              <p:par>
                                <p:cTn id="65" presetID="2" presetClass="entr" presetSubtype="4" fill="hold" grpId="0" nodeType="afterEffect">
                                  <p:stCondLst>
                                    <p:cond delay="0"/>
                                  </p:stCondLst>
                                  <p:childTnLst>
                                    <p:set>
                                      <p:cBhvr>
                                        <p:cTn id="66" dur="1" fill="hold">
                                          <p:stCondLst>
                                            <p:cond delay="0"/>
                                          </p:stCondLst>
                                        </p:cTn>
                                        <p:tgtEl>
                                          <p:spTgt spid="9">
                                            <p:txEl>
                                              <p:pRg st="2" end="2"/>
                                            </p:txEl>
                                          </p:spTgt>
                                        </p:tgtEl>
                                        <p:attrNameLst>
                                          <p:attrName>style.visibility</p:attrName>
                                        </p:attrNameLst>
                                      </p:cBhvr>
                                      <p:to>
                                        <p:strVal val="visible"/>
                                      </p:to>
                                    </p:set>
                                    <p:anim calcmode="lin" valueType="num">
                                      <p:cBhvr additive="base">
                                        <p:cTn id="6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20000"/>
                            </p:stCondLst>
                            <p:childTnLst>
                              <p:par>
                                <p:cTn id="70" presetID="2" presetClass="entr" presetSubtype="4" fill="hold" grpId="0" nodeType="afterEffect">
                                  <p:stCondLst>
                                    <p:cond delay="250"/>
                                  </p:stCondLst>
                                  <p:childTnLst>
                                    <p:set>
                                      <p:cBhvr>
                                        <p:cTn id="71" dur="1" fill="hold">
                                          <p:stCondLst>
                                            <p:cond delay="0"/>
                                          </p:stCondLst>
                                        </p:cTn>
                                        <p:tgtEl>
                                          <p:spTgt spid="9">
                                            <p:txEl>
                                              <p:pRg st="3" end="3"/>
                                            </p:txEl>
                                          </p:spTgt>
                                        </p:tgtEl>
                                        <p:attrNameLst>
                                          <p:attrName>style.visibility</p:attrName>
                                        </p:attrNameLst>
                                      </p:cBhvr>
                                      <p:to>
                                        <p:strVal val="visible"/>
                                      </p:to>
                                    </p:set>
                                    <p:anim calcmode="lin" valueType="num">
                                      <p:cBhvr additive="base">
                                        <p:cTn id="7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21250"/>
                            </p:stCondLst>
                            <p:childTnLst>
                              <p:par>
                                <p:cTn id="75" presetID="2" presetClass="entr" presetSubtype="4" fill="hold" nodeType="afterEffect">
                                  <p:stCondLst>
                                    <p:cond delay="0"/>
                                  </p:stCondLst>
                                  <p:childTnLst>
                                    <p:set>
                                      <p:cBhvr>
                                        <p:cTn id="76" dur="1" fill="hold">
                                          <p:stCondLst>
                                            <p:cond delay="0"/>
                                          </p:stCondLst>
                                        </p:cTn>
                                        <p:tgtEl>
                                          <p:spTgt spid="9">
                                            <p:txEl>
                                              <p:pRg st="4" end="4"/>
                                            </p:txEl>
                                          </p:spTgt>
                                        </p:tgtEl>
                                        <p:attrNameLst>
                                          <p:attrName>style.visibility</p:attrName>
                                        </p:attrNameLst>
                                      </p:cBhvr>
                                      <p:to>
                                        <p:strVal val="visible"/>
                                      </p:to>
                                    </p:set>
                                    <p:anim calcmode="lin" valueType="num">
                                      <p:cBhvr additive="base">
                                        <p:cTn id="7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par>
                          <p:cTn id="79" fill="hold">
                            <p:stCondLst>
                              <p:cond delay="21750"/>
                            </p:stCondLst>
                            <p:childTnLst>
                              <p:par>
                                <p:cTn id="80" presetID="2" presetClass="entr" presetSubtype="4" fill="hold" nodeType="afterEffect">
                                  <p:stCondLst>
                                    <p:cond delay="0"/>
                                  </p:stCondLst>
                                  <p:childTnLst>
                                    <p:set>
                                      <p:cBhvr>
                                        <p:cTn id="81" dur="1" fill="hold">
                                          <p:stCondLst>
                                            <p:cond delay="0"/>
                                          </p:stCondLst>
                                        </p:cTn>
                                        <p:tgtEl>
                                          <p:spTgt spid="9">
                                            <p:txEl>
                                              <p:pRg st="5" end="5"/>
                                            </p:txEl>
                                          </p:spTgt>
                                        </p:tgtEl>
                                        <p:attrNameLst>
                                          <p:attrName>style.visibility</p:attrName>
                                        </p:attrNameLst>
                                      </p:cBhvr>
                                      <p:to>
                                        <p:strVal val="visible"/>
                                      </p:to>
                                    </p:set>
                                    <p:anim calcmode="lin" valueType="num">
                                      <p:cBhvr additive="base">
                                        <p:cTn id="82"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P spid="9" grpId="0" uiExpand="1" build="p"/>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715751"/>
            <a:ext cx="4614949" cy="3461212"/>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457" y="1870075"/>
            <a:ext cx="3878580" cy="3406140"/>
          </a:xfrm>
          <a:prstGeom prst="rect">
            <a:avLst/>
          </a:prstGeom>
        </p:spPr>
      </p:pic>
      <p:sp>
        <p:nvSpPr>
          <p:cNvPr id="8" name="タイトル 7"/>
          <p:cNvSpPr>
            <a:spLocks noGrp="1"/>
          </p:cNvSpPr>
          <p:nvPr>
            <p:ph type="title"/>
          </p:nvPr>
        </p:nvSpPr>
        <p:spPr/>
        <p:txBody>
          <a:bodyPr/>
          <a:lstStyle/>
          <a:p>
            <a:r>
              <a:rPr kumimoji="1" lang="ja-JP" altLang="en-US" dirty="0"/>
              <a:t>加賀山 茂の自己紹介・経歴</a:t>
            </a:r>
          </a:p>
        </p:txBody>
      </p:sp>
      <p:sp>
        <p:nvSpPr>
          <p:cNvPr id="9" name="コンテンツ プレースホルダー 8"/>
          <p:cNvSpPr>
            <a:spLocks noGrp="1"/>
          </p:cNvSpPr>
          <p:nvPr>
            <p:ph idx="1"/>
          </p:nvPr>
        </p:nvSpPr>
        <p:spPr/>
        <p:txBody>
          <a:bodyPr>
            <a:normAutofit fontScale="70000" lnSpcReduction="20000"/>
          </a:bodyPr>
          <a:lstStyle/>
          <a:p>
            <a:pPr>
              <a:lnSpc>
                <a:spcPct val="120000"/>
              </a:lnSpc>
            </a:pPr>
            <a:r>
              <a:rPr kumimoji="1" lang="en-US" altLang="ja-JP" dirty="0"/>
              <a:t>1948</a:t>
            </a:r>
            <a:r>
              <a:rPr kumimoji="1" lang="ja-JP" altLang="en-US" dirty="0"/>
              <a:t>年 愛媛県宇和島生まれ（現在</a:t>
            </a:r>
            <a:r>
              <a:rPr kumimoji="1" lang="en-US" altLang="ja-JP" dirty="0"/>
              <a:t>71</a:t>
            </a:r>
            <a:r>
              <a:rPr kumimoji="1" lang="ja-JP" altLang="en-US" dirty="0"/>
              <a:t>歳）</a:t>
            </a:r>
            <a:endParaRPr kumimoji="1" lang="en-US" altLang="ja-JP" dirty="0"/>
          </a:p>
          <a:p>
            <a:pPr>
              <a:lnSpc>
                <a:spcPct val="120000"/>
              </a:lnSpc>
            </a:pPr>
            <a:r>
              <a:rPr kumimoji="1" lang="en-US" altLang="ja-JP" dirty="0"/>
              <a:t>1979</a:t>
            </a:r>
            <a:r>
              <a:rPr kumimoji="1" lang="ja-JP" altLang="en-US" dirty="0"/>
              <a:t>年 大阪大学法学部，大学院博士課程単位取得退学（</a:t>
            </a:r>
            <a:r>
              <a:rPr kumimoji="1" lang="en-US" altLang="ja-JP" dirty="0"/>
              <a:t>31</a:t>
            </a:r>
            <a:r>
              <a:rPr kumimoji="1" lang="ja-JP" altLang="en-US" dirty="0"/>
              <a:t>歳）</a:t>
            </a:r>
            <a:endParaRPr kumimoji="1" lang="en-US" altLang="ja-JP" dirty="0"/>
          </a:p>
          <a:p>
            <a:pPr>
              <a:lnSpc>
                <a:spcPct val="120000"/>
              </a:lnSpc>
            </a:pPr>
            <a:r>
              <a:rPr lang="en-US" altLang="ja-JP" dirty="0"/>
              <a:t>1979</a:t>
            </a:r>
            <a:r>
              <a:rPr lang="ja-JP" altLang="en-US" dirty="0"/>
              <a:t>年 国民生活センター研究部職員（</a:t>
            </a:r>
            <a:r>
              <a:rPr lang="en-US" altLang="ja-JP" dirty="0"/>
              <a:t>4</a:t>
            </a:r>
            <a:r>
              <a:rPr lang="ja-JP" altLang="en-US" dirty="0"/>
              <a:t>年半）消費者問題の実務</a:t>
            </a:r>
            <a:endParaRPr lang="en-US" altLang="ja-JP" dirty="0"/>
          </a:p>
          <a:p>
            <a:pPr>
              <a:lnSpc>
                <a:spcPct val="120000"/>
              </a:lnSpc>
            </a:pPr>
            <a:r>
              <a:rPr kumimoji="1" lang="en-US" altLang="ja-JP" dirty="0"/>
              <a:t>1984</a:t>
            </a:r>
            <a:r>
              <a:rPr kumimoji="1" lang="ja-JP" altLang="en-US" dirty="0"/>
              <a:t>年 大阪大学教養部講師（</a:t>
            </a:r>
            <a:r>
              <a:rPr kumimoji="1" lang="en-US" altLang="ja-JP" dirty="0"/>
              <a:t>3</a:t>
            </a:r>
            <a:r>
              <a:rPr kumimoji="1" lang="ja-JP" altLang="en-US" dirty="0"/>
              <a:t>年）民法，法律人工知能</a:t>
            </a:r>
            <a:endParaRPr kumimoji="1" lang="en-US" altLang="ja-JP" dirty="0"/>
          </a:p>
          <a:p>
            <a:pPr>
              <a:lnSpc>
                <a:spcPct val="120000"/>
              </a:lnSpc>
            </a:pPr>
            <a:r>
              <a:rPr lang="en-US" altLang="ja-JP" dirty="0"/>
              <a:t>1987</a:t>
            </a:r>
            <a:r>
              <a:rPr lang="ja-JP" altLang="en-US" dirty="0"/>
              <a:t>年 大阪大学法学部助教授，教授（</a:t>
            </a:r>
            <a:r>
              <a:rPr lang="en-US" altLang="ja-JP" dirty="0"/>
              <a:t>10</a:t>
            </a:r>
            <a:r>
              <a:rPr lang="ja-JP" altLang="en-US" dirty="0"/>
              <a:t>年）民法，法律人工知能</a:t>
            </a:r>
            <a:endParaRPr lang="en-US" altLang="ja-JP" dirty="0"/>
          </a:p>
          <a:p>
            <a:pPr>
              <a:lnSpc>
                <a:spcPct val="120000"/>
              </a:lnSpc>
            </a:pPr>
            <a:r>
              <a:rPr kumimoji="1" lang="en-US" altLang="ja-JP" dirty="0"/>
              <a:t>1997</a:t>
            </a:r>
            <a:r>
              <a:rPr kumimoji="1" lang="ja-JP" altLang="en-US" dirty="0"/>
              <a:t>年 名古屋大学法学部教授（</a:t>
            </a:r>
            <a:r>
              <a:rPr kumimoji="1" lang="en-US" altLang="ja-JP" dirty="0"/>
              <a:t>10</a:t>
            </a:r>
            <a:r>
              <a:rPr kumimoji="1" lang="ja-JP" altLang="en-US" dirty="0"/>
              <a:t>年）民法，アジア法整備支援</a:t>
            </a:r>
            <a:endParaRPr kumimoji="1" lang="en-US" altLang="ja-JP" dirty="0"/>
          </a:p>
          <a:p>
            <a:pPr>
              <a:lnSpc>
                <a:spcPct val="120000"/>
              </a:lnSpc>
            </a:pPr>
            <a:r>
              <a:rPr lang="en-US" altLang="ja-JP" dirty="0"/>
              <a:t>2005</a:t>
            </a:r>
            <a:r>
              <a:rPr lang="ja-JP" altLang="en-US" dirty="0"/>
              <a:t>年 明治学院大学法科大学院，法学部（</a:t>
            </a:r>
            <a:r>
              <a:rPr lang="en-US" altLang="ja-JP" dirty="0"/>
              <a:t>11</a:t>
            </a:r>
            <a:r>
              <a:rPr lang="ja-JP" altLang="en-US" dirty="0"/>
              <a:t>年）民法，消費者法</a:t>
            </a:r>
            <a:endParaRPr lang="en-US" altLang="ja-JP" dirty="0"/>
          </a:p>
          <a:p>
            <a:pPr>
              <a:lnSpc>
                <a:spcPct val="120000"/>
              </a:lnSpc>
            </a:pPr>
            <a:r>
              <a:rPr lang="en-US" altLang="ja-JP" dirty="0"/>
              <a:t>2015</a:t>
            </a:r>
            <a:r>
              <a:rPr lang="ja-JP" altLang="en-US" dirty="0"/>
              <a:t>年 </a:t>
            </a:r>
            <a:r>
              <a:rPr kumimoji="1" lang="ja-JP" altLang="en-US" dirty="0"/>
              <a:t>明治学院大学「法と経営学研究科」委員長（</a:t>
            </a:r>
            <a:r>
              <a:rPr kumimoji="1" lang="en-US" altLang="ja-JP" dirty="0"/>
              <a:t>2</a:t>
            </a:r>
            <a:r>
              <a:rPr kumimoji="1" lang="ja-JP" altLang="en-US" dirty="0"/>
              <a:t>年）退職</a:t>
            </a:r>
            <a:endParaRPr kumimoji="1" lang="en-US" altLang="ja-JP" dirty="0"/>
          </a:p>
          <a:p>
            <a:pPr>
              <a:lnSpc>
                <a:spcPct val="120000"/>
              </a:lnSpc>
            </a:pPr>
            <a:r>
              <a:rPr lang="en-US" altLang="ja-JP" dirty="0"/>
              <a:t>2017</a:t>
            </a:r>
            <a:r>
              <a:rPr lang="ja-JP" altLang="en-US" dirty="0"/>
              <a:t>年 名古屋大学・明治学院大学名誉教授</a:t>
            </a:r>
            <a:endParaRPr lang="en-US" altLang="ja-JP" dirty="0"/>
          </a:p>
          <a:p>
            <a:pPr>
              <a:lnSpc>
                <a:spcPct val="120000"/>
              </a:lnSpc>
            </a:pPr>
            <a:r>
              <a:rPr kumimoji="1" lang="en-US" altLang="ja-JP" dirty="0"/>
              <a:t>2018</a:t>
            </a:r>
            <a:r>
              <a:rPr kumimoji="1" lang="ja-JP" altLang="en-US" dirty="0"/>
              <a:t>年 吉備国際大学大学院（通信制）知的財産学研究科 特任教授</a:t>
            </a:r>
          </a:p>
        </p:txBody>
      </p:sp>
      <p:sp>
        <p:nvSpPr>
          <p:cNvPr id="5" name="日付プレースホルダー 4"/>
          <p:cNvSpPr>
            <a:spLocks noGrp="1"/>
          </p:cNvSpPr>
          <p:nvPr>
            <p:ph type="dt" sz="half" idx="10"/>
          </p:nvPr>
        </p:nvSpPr>
        <p:spPr/>
        <p:txBody>
          <a:bodyPr/>
          <a:lstStyle/>
          <a:p>
            <a:r>
              <a:rPr kumimoji="1" lang="en-US" altLang="ja-JP"/>
              <a:t>2019/8/6</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Legal education required</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3</a:t>
            </a:fld>
            <a:endParaRPr kumimoji="1" lang="ja-JP" altLang="en-US"/>
          </a:p>
        </p:txBody>
      </p:sp>
    </p:spTree>
    <p:extLst>
      <p:ext uri="{BB962C8B-B14F-4D97-AF65-F5344CB8AC3E}">
        <p14:creationId xmlns:p14="http://schemas.microsoft.com/office/powerpoint/2010/main" val="269253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ou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1000"/>
                                        <p:tgtEl>
                                          <p:spTgt spid="9">
                                            <p:txEl>
                                              <p:pRg st="1" end="1"/>
                                            </p:txEl>
                                          </p:spTgt>
                                        </p:tgtEl>
                                      </p:cBhvr>
                                    </p:animEffect>
                                  </p:childTnLst>
                                </p:cTn>
                              </p:par>
                              <p:par>
                                <p:cTn id="23" presetID="10" presetClass="exit" presetSubtype="0" fill="hold"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wipe(left)">
                                      <p:cBhvr>
                                        <p:cTn id="33" dur="10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wipe(left)">
                                      <p:cBhvr>
                                        <p:cTn id="38" dur="10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wipe(left)">
                                      <p:cBhvr>
                                        <p:cTn id="43" dur="1000"/>
                                        <p:tgtEl>
                                          <p:spTgt spid="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wipe(left)">
                                      <p:cBhvr>
                                        <p:cTn id="48" dur="1000"/>
                                        <p:tgtEl>
                                          <p:spTgt spid="9">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xEl>
                                              <p:pRg st="6" end="6"/>
                                            </p:txEl>
                                          </p:spTgt>
                                        </p:tgtEl>
                                        <p:attrNameLst>
                                          <p:attrName>style.visibility</p:attrName>
                                        </p:attrNameLst>
                                      </p:cBhvr>
                                      <p:to>
                                        <p:strVal val="visible"/>
                                      </p:to>
                                    </p:set>
                                    <p:animEffect transition="in" filter="wipe(left)">
                                      <p:cBhvr>
                                        <p:cTn id="53" dur="1000"/>
                                        <p:tgtEl>
                                          <p:spTgt spid="9">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
                                            <p:txEl>
                                              <p:pRg st="7" end="7"/>
                                            </p:txEl>
                                          </p:spTgt>
                                        </p:tgtEl>
                                        <p:attrNameLst>
                                          <p:attrName>style.visibility</p:attrName>
                                        </p:attrNameLst>
                                      </p:cBhvr>
                                      <p:to>
                                        <p:strVal val="visible"/>
                                      </p:to>
                                    </p:set>
                                    <p:animEffect transition="in" filter="wipe(left)">
                                      <p:cBhvr>
                                        <p:cTn id="58" dur="1000"/>
                                        <p:tgtEl>
                                          <p:spTgt spid="9">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9">
                                            <p:txEl>
                                              <p:pRg st="8" end="8"/>
                                            </p:txEl>
                                          </p:spTgt>
                                        </p:tgtEl>
                                        <p:attrNameLst>
                                          <p:attrName>style.visibility</p:attrName>
                                        </p:attrNameLst>
                                      </p:cBhvr>
                                      <p:to>
                                        <p:strVal val="visible"/>
                                      </p:to>
                                    </p:set>
                                    <p:animEffect transition="in" filter="wipe(left)">
                                      <p:cBhvr>
                                        <p:cTn id="63" dur="1000"/>
                                        <p:tgtEl>
                                          <p:spTgt spid="9">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
                                            <p:txEl>
                                              <p:pRg st="9" end="9"/>
                                            </p:txEl>
                                          </p:spTgt>
                                        </p:tgtEl>
                                        <p:attrNameLst>
                                          <p:attrName>style.visibility</p:attrName>
                                        </p:attrNameLst>
                                      </p:cBhvr>
                                      <p:to>
                                        <p:strVal val="visible"/>
                                      </p:to>
                                    </p:set>
                                    <p:animEffect transition="in" filter="wipe(left)">
                                      <p:cBhvr>
                                        <p:cTn id="68" dur="1000"/>
                                        <p:tgtEl>
                                          <p:spTgt spid="9">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4DA1D7-413B-4D29-9B12-1941D9355DAA}"/>
              </a:ext>
            </a:extLst>
          </p:cNvPr>
          <p:cNvSpPr>
            <a:spLocks noGrp="1"/>
          </p:cNvSpPr>
          <p:nvPr>
            <p:ph type="title"/>
          </p:nvPr>
        </p:nvSpPr>
        <p:spPr/>
        <p:txBody>
          <a:bodyPr/>
          <a:lstStyle/>
          <a:p>
            <a:r>
              <a:rPr kumimoji="1" lang="ja-JP" altLang="en-US" dirty="0"/>
              <a:t>テクノロジーの発展に伴う未来予測</a:t>
            </a:r>
            <a:br>
              <a:rPr kumimoji="1" lang="en-US" altLang="ja-JP" dirty="0"/>
            </a:br>
            <a:r>
              <a:rPr kumimoji="1" lang="ja-JP" altLang="en-US" sz="3200" dirty="0">
                <a:latin typeface="Times New Roman" panose="02020603050405020304" pitchFamily="18" charset="0"/>
                <a:cs typeface="Times New Roman" panose="02020603050405020304" pitchFamily="18" charset="0"/>
              </a:rPr>
              <a:t>（</a:t>
            </a:r>
            <a:r>
              <a:rPr lang="ja-JP" altLang="en-US" sz="3200" dirty="0">
                <a:latin typeface="Times New Roman" panose="02020603050405020304" pitchFamily="18" charset="0"/>
                <a:cs typeface="Times New Roman" panose="02020603050405020304" pitchFamily="18" charset="0"/>
              </a:rPr>
              <a:t>朝</a:t>
            </a:r>
            <a:r>
              <a:rPr kumimoji="1" lang="ja-JP" altLang="en-US" sz="3200" dirty="0">
                <a:latin typeface="Times New Roman" panose="02020603050405020304" pitchFamily="18" charset="0"/>
                <a:cs typeface="Times New Roman" panose="02020603050405020304" pitchFamily="18" charset="0"/>
              </a:rPr>
              <a:t>日新聞</a:t>
            </a:r>
            <a:r>
              <a:rPr kumimoji="1" lang="en-US" altLang="ja-JP" sz="3200" dirty="0">
                <a:latin typeface="Times New Roman" panose="02020603050405020304" pitchFamily="18" charset="0"/>
                <a:cs typeface="Times New Roman" panose="02020603050405020304" pitchFamily="18" charset="0"/>
              </a:rPr>
              <a:t>2019</a:t>
            </a:r>
            <a:r>
              <a:rPr kumimoji="1" lang="ja-JP" altLang="en-US" sz="3200" dirty="0">
                <a:latin typeface="Times New Roman" panose="02020603050405020304" pitchFamily="18" charset="0"/>
                <a:cs typeface="Times New Roman" panose="02020603050405020304" pitchFamily="18" charset="0"/>
              </a:rPr>
              <a:t>年</a:t>
            </a:r>
            <a:r>
              <a:rPr kumimoji="1" lang="en-US" altLang="ja-JP" sz="3200" dirty="0">
                <a:latin typeface="Times New Roman" panose="02020603050405020304" pitchFamily="18" charset="0"/>
                <a:cs typeface="Times New Roman" panose="02020603050405020304" pitchFamily="18" charset="0"/>
              </a:rPr>
              <a:t>9</a:t>
            </a:r>
            <a:r>
              <a:rPr kumimoji="1" lang="ja-JP" altLang="en-US" sz="3200" dirty="0">
                <a:latin typeface="Times New Roman" panose="02020603050405020304" pitchFamily="18" charset="0"/>
                <a:cs typeface="Times New Roman" panose="02020603050405020304" pitchFamily="18" charset="0"/>
              </a:rPr>
              <a:t>月</a:t>
            </a:r>
            <a:r>
              <a:rPr kumimoji="1" lang="en-US" altLang="ja-JP" sz="3200" dirty="0">
                <a:latin typeface="Times New Roman" panose="02020603050405020304" pitchFamily="18" charset="0"/>
                <a:cs typeface="Times New Roman" panose="02020603050405020304" pitchFamily="18" charset="0"/>
              </a:rPr>
              <a:t>8</a:t>
            </a:r>
            <a:r>
              <a:rPr kumimoji="1" lang="ja-JP" altLang="en-US" sz="3200" dirty="0">
                <a:latin typeface="Times New Roman" panose="02020603050405020304" pitchFamily="18" charset="0"/>
                <a:cs typeface="Times New Roman" panose="02020603050405020304" pitchFamily="18" charset="0"/>
              </a:rPr>
              <a:t>日朝刊</a:t>
            </a:r>
            <a:r>
              <a:rPr kumimoji="1" lang="en-US" altLang="ja-JP" sz="3200" dirty="0">
                <a:latin typeface="Times New Roman" panose="02020603050405020304" pitchFamily="18" charset="0"/>
                <a:cs typeface="Times New Roman" panose="02020603050405020304" pitchFamily="18" charset="0"/>
              </a:rPr>
              <a:t>4</a:t>
            </a:r>
            <a:r>
              <a:rPr kumimoji="1" lang="ja-JP" altLang="en-US" sz="3200" dirty="0">
                <a:latin typeface="Times New Roman" panose="02020603050405020304" pitchFamily="18" charset="0"/>
                <a:cs typeface="Times New Roman" panose="02020603050405020304" pitchFamily="18" charset="0"/>
              </a:rPr>
              <a:t>面）</a:t>
            </a:r>
          </a:p>
        </p:txBody>
      </p:sp>
      <p:graphicFrame>
        <p:nvGraphicFramePr>
          <p:cNvPr id="7" name="表 7">
            <a:extLst>
              <a:ext uri="{FF2B5EF4-FFF2-40B4-BE49-F238E27FC236}">
                <a16:creationId xmlns:a16="http://schemas.microsoft.com/office/drawing/2014/main" id="{87EFB149-F113-4BF3-82BE-82233FFEB5F4}"/>
              </a:ext>
            </a:extLst>
          </p:cNvPr>
          <p:cNvGraphicFramePr>
            <a:graphicFrameLocks noGrp="1"/>
          </p:cNvGraphicFramePr>
          <p:nvPr>
            <p:ph idx="1"/>
          </p:nvPr>
        </p:nvGraphicFramePr>
        <p:xfrm>
          <a:off x="838200" y="2055906"/>
          <a:ext cx="10550608" cy="3935226"/>
        </p:xfrm>
        <a:graphic>
          <a:graphicData uri="http://schemas.openxmlformats.org/drawingml/2006/table">
            <a:tbl>
              <a:tblPr firstRow="1" bandRow="1">
                <a:tableStyleId>{5940675A-B579-460E-94D1-54222C63F5DA}</a:tableStyleId>
              </a:tblPr>
              <a:tblGrid>
                <a:gridCol w="1717589">
                  <a:extLst>
                    <a:ext uri="{9D8B030D-6E8A-4147-A177-3AD203B41FA5}">
                      <a16:colId xmlns:a16="http://schemas.microsoft.com/office/drawing/2014/main" val="640313638"/>
                    </a:ext>
                  </a:extLst>
                </a:gridCol>
                <a:gridCol w="7339914">
                  <a:extLst>
                    <a:ext uri="{9D8B030D-6E8A-4147-A177-3AD203B41FA5}">
                      <a16:colId xmlns:a16="http://schemas.microsoft.com/office/drawing/2014/main" val="2823230159"/>
                    </a:ext>
                  </a:extLst>
                </a:gridCol>
                <a:gridCol w="1493105">
                  <a:extLst>
                    <a:ext uri="{9D8B030D-6E8A-4147-A177-3AD203B41FA5}">
                      <a16:colId xmlns:a16="http://schemas.microsoft.com/office/drawing/2014/main" val="2694683279"/>
                    </a:ext>
                  </a:extLst>
                </a:gridCol>
              </a:tblGrid>
              <a:tr h="582955">
                <a:tc rowSpan="2">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2030</a:t>
                      </a:r>
                      <a:r>
                        <a:rPr kumimoji="1" lang="ja-JP" altLang="en-US" sz="2400" dirty="0">
                          <a:latin typeface="Times New Roman" panose="02020603050405020304" pitchFamily="18" charset="0"/>
                          <a:cs typeface="Times New Roman" panose="02020603050405020304" pitchFamily="18" charset="0"/>
                        </a:rPr>
                        <a:t>年まで</a:t>
                      </a:r>
                    </a:p>
                  </a:txBody>
                  <a:tcPr anchor="ctr"/>
                </a:tc>
                <a:tc>
                  <a:txBody>
                    <a:bodyPr/>
                    <a:lstStyle/>
                    <a:p>
                      <a:pPr>
                        <a:lnSpc>
                          <a:spcPct val="100000"/>
                        </a:lnSpc>
                      </a:pPr>
                      <a:r>
                        <a:rPr kumimoji="1" lang="ja-JP" altLang="en-US" sz="2400" dirty="0"/>
                        <a:t>世界のバイオ市場は，</a:t>
                      </a:r>
                      <a:r>
                        <a:rPr kumimoji="1" lang="en-US" altLang="ja-JP" sz="2400" dirty="0"/>
                        <a:t>120</a:t>
                      </a:r>
                      <a:r>
                        <a:rPr kumimoji="1" lang="ja-JP" altLang="en-US" sz="2400" dirty="0"/>
                        <a:t>兆～</a:t>
                      </a:r>
                      <a:r>
                        <a:rPr kumimoji="1" lang="en-US" altLang="ja-JP" sz="2400" dirty="0"/>
                        <a:t>200</a:t>
                      </a:r>
                      <a:r>
                        <a:rPr kumimoji="1" lang="ja-JP" altLang="en-US" sz="2400" dirty="0"/>
                        <a:t>兆円規模に成長する。</a:t>
                      </a:r>
                      <a:endParaRPr kumimoji="1" lang="en-US" altLang="ja-JP" sz="2400" dirty="0"/>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OECD</a:t>
                      </a:r>
                      <a:endParaRPr kumimoji="1" lang="ja-JP"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81907116"/>
                  </a:ext>
                </a:extLst>
              </a:tr>
              <a:tr h="654908">
                <a:tc vMerge="1">
                  <a:txBody>
                    <a:bodyPr/>
                    <a:lstStyle/>
                    <a:p>
                      <a:pPr algn="ctr"/>
                      <a:endParaRPr kumimoji="1" lang="ja-JP" altLang="en-US" dirty="0"/>
                    </a:p>
                  </a:txBody>
                  <a:tcPr anchor="ctr"/>
                </a:tc>
                <a:tc>
                  <a:txBody>
                    <a:bodyPr/>
                    <a:lstStyle/>
                    <a:p>
                      <a:pPr>
                        <a:lnSpc>
                          <a:spcPct val="100000"/>
                        </a:lnSpc>
                      </a:pPr>
                      <a:r>
                        <a:rPr kumimoji="1" lang="ja-JP" altLang="en-US" sz="2400" dirty="0">
                          <a:solidFill>
                            <a:schemeClr val="bg1"/>
                          </a:solidFill>
                        </a:rPr>
                        <a:t>中国の国内総生産（ＧＤＰ）が米国を抜く。</a:t>
                      </a:r>
                    </a:p>
                  </a:txBody>
                  <a:tcPr anchor="ctr"/>
                </a:tc>
                <a:tc>
                  <a:txBody>
                    <a:bodyPr/>
                    <a:lstStyle/>
                    <a:p>
                      <a:pPr>
                        <a:lnSpc>
                          <a:spcPct val="100000"/>
                        </a:lnSpc>
                      </a:pPr>
                      <a:r>
                        <a:rPr kumimoji="1" lang="en-US" altLang="ja-JP" sz="2400" b="1" dirty="0">
                          <a:solidFill>
                            <a:schemeClr val="bg1"/>
                          </a:solidFill>
                          <a:latin typeface="Times New Roman" panose="02020603050405020304" pitchFamily="18" charset="0"/>
                          <a:cs typeface="Times New Roman" panose="02020603050405020304" pitchFamily="18" charset="0"/>
                        </a:rPr>
                        <a:t>HSBC</a:t>
                      </a:r>
                      <a:endParaRPr kumimoji="1" lang="ja-JP" altLang="en-US" sz="24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16042825"/>
                  </a:ext>
                </a:extLst>
              </a:tr>
              <a:tr h="840894">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2030</a:t>
                      </a:r>
                      <a:r>
                        <a:rPr kumimoji="1" lang="ja-JP" altLang="en-US" sz="2400" dirty="0">
                          <a:latin typeface="Times New Roman" panose="02020603050405020304" pitchFamily="18" charset="0"/>
                          <a:cs typeface="Times New Roman" panose="02020603050405020304" pitchFamily="18" charset="0"/>
                        </a:rPr>
                        <a:t>年頃</a:t>
                      </a:r>
                    </a:p>
                  </a:txBody>
                  <a:tcPr anchor="ctr"/>
                </a:tc>
                <a:tc>
                  <a:txBody>
                    <a:bodyPr/>
                    <a:lstStyle/>
                    <a:p>
                      <a:pPr>
                        <a:lnSpc>
                          <a:spcPct val="100000"/>
                        </a:lnSpc>
                      </a:pPr>
                      <a:r>
                        <a:rPr kumimoji="1" lang="ja-JP" altLang="en-US" sz="2400" dirty="0">
                          <a:solidFill>
                            <a:schemeClr val="bg1"/>
                          </a:solidFill>
                          <a:latin typeface="Times New Roman" panose="02020603050405020304" pitchFamily="18" charset="0"/>
                          <a:cs typeface="Times New Roman" panose="02020603050405020304" pitchFamily="18" charset="0"/>
                        </a:rPr>
                        <a:t>日本の労働人口の</a:t>
                      </a:r>
                      <a:r>
                        <a:rPr kumimoji="1" lang="en-US" altLang="ja-JP" sz="2400" dirty="0">
                          <a:solidFill>
                            <a:schemeClr val="bg1"/>
                          </a:solidFill>
                          <a:latin typeface="Times New Roman" panose="02020603050405020304" pitchFamily="18" charset="0"/>
                          <a:cs typeface="Times New Roman" panose="02020603050405020304" pitchFamily="18" charset="0"/>
                        </a:rPr>
                        <a:t>49%</a:t>
                      </a:r>
                      <a:r>
                        <a:rPr kumimoji="1" lang="ja-JP" altLang="en-US" sz="2400" dirty="0">
                          <a:solidFill>
                            <a:schemeClr val="bg1"/>
                          </a:solidFill>
                          <a:latin typeface="Times New Roman" panose="02020603050405020304" pitchFamily="18" charset="0"/>
                          <a:cs typeface="Times New Roman" panose="02020603050405020304" pitchFamily="18" charset="0"/>
                        </a:rPr>
                        <a:t>がＡＩやロボットで自動化される。</a:t>
                      </a:r>
                      <a:endParaRPr kumimoji="1" lang="en-US" altLang="ja-JP" sz="2400" dirty="0">
                        <a:solidFill>
                          <a:schemeClr val="bg1"/>
                        </a:solidFill>
                        <a:latin typeface="Times New Roman" panose="02020603050405020304" pitchFamily="18" charset="0"/>
                        <a:cs typeface="Times New Roman" panose="02020603050405020304" pitchFamily="18" charset="0"/>
                      </a:endParaRPr>
                    </a:p>
                    <a:p>
                      <a:pPr>
                        <a:lnSpc>
                          <a:spcPct val="100000"/>
                        </a:lnSpc>
                      </a:pPr>
                      <a:r>
                        <a:rPr kumimoji="1" lang="ja-JP" altLang="en-US" sz="2400" dirty="0">
                          <a:solidFill>
                            <a:schemeClr val="bg1"/>
                          </a:solidFill>
                          <a:latin typeface="Times New Roman" panose="02020603050405020304" pitchFamily="18" charset="0"/>
                          <a:cs typeface="Times New Roman" panose="02020603050405020304" pitchFamily="18" charset="0"/>
                        </a:rPr>
                        <a:t>例えば，旅行業者・銀行員は，絶滅危惧種となる。</a:t>
                      </a:r>
                      <a:endParaRPr kumimoji="1" lang="en-US" altLang="ja-JP" sz="240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bg1"/>
                          </a:solidFill>
                          <a:latin typeface="Times New Roman" panose="02020603050405020304" pitchFamily="18" charset="0"/>
                          <a:cs typeface="Times New Roman" panose="02020603050405020304" pitchFamily="18" charset="0"/>
                        </a:rPr>
                        <a:t>他方で，</a:t>
                      </a:r>
                      <a:r>
                        <a:rPr kumimoji="1" lang="en-US" altLang="ja-JP" sz="2400" dirty="0">
                          <a:solidFill>
                            <a:schemeClr val="bg1"/>
                          </a:solidFill>
                          <a:latin typeface="Times New Roman" panose="02020603050405020304" pitchFamily="18" charset="0"/>
                          <a:cs typeface="Times New Roman" panose="02020603050405020304" pitchFamily="18" charset="0"/>
                        </a:rPr>
                        <a:t>AI</a:t>
                      </a:r>
                      <a:r>
                        <a:rPr kumimoji="1" lang="ja-JP" altLang="en-US" sz="2400" dirty="0">
                          <a:solidFill>
                            <a:schemeClr val="bg1"/>
                          </a:solidFill>
                          <a:latin typeface="Times New Roman" panose="02020603050405020304" pitchFamily="18" charset="0"/>
                          <a:cs typeface="Times New Roman" panose="02020603050405020304" pitchFamily="18" charset="0"/>
                        </a:rPr>
                        <a:t>人材は，</a:t>
                      </a:r>
                      <a:r>
                        <a:rPr kumimoji="1" lang="en-US" altLang="ja-JP" sz="2400" dirty="0">
                          <a:solidFill>
                            <a:schemeClr val="bg1"/>
                          </a:solidFill>
                          <a:latin typeface="Times New Roman" panose="02020603050405020304" pitchFamily="18" charset="0"/>
                          <a:cs typeface="Times New Roman" panose="02020603050405020304" pitchFamily="18" charset="0"/>
                        </a:rPr>
                        <a:t>12</a:t>
                      </a:r>
                      <a:r>
                        <a:rPr kumimoji="1" lang="ja-JP" altLang="en-US" sz="2400" dirty="0">
                          <a:solidFill>
                            <a:schemeClr val="bg1"/>
                          </a:solidFill>
                          <a:latin typeface="Times New Roman" panose="02020603050405020304" pitchFamily="18" charset="0"/>
                          <a:cs typeface="Times New Roman" panose="02020603050405020304" pitchFamily="18" charset="0"/>
                        </a:rPr>
                        <a:t>万</a:t>
                      </a:r>
                      <a:r>
                        <a:rPr kumimoji="1" lang="en-US" altLang="ja-JP" sz="2400" dirty="0">
                          <a:solidFill>
                            <a:schemeClr val="bg1"/>
                          </a:solidFill>
                          <a:latin typeface="Times New Roman" panose="02020603050405020304" pitchFamily="18" charset="0"/>
                          <a:cs typeface="Times New Roman" panose="02020603050405020304" pitchFamily="18" charset="0"/>
                        </a:rPr>
                        <a:t>4,000</a:t>
                      </a:r>
                      <a:r>
                        <a:rPr kumimoji="1" lang="ja-JP" altLang="en-US" sz="2400" dirty="0">
                          <a:solidFill>
                            <a:schemeClr val="bg1"/>
                          </a:solidFill>
                          <a:latin typeface="Times New Roman" panose="02020603050405020304" pitchFamily="18" charset="0"/>
                          <a:cs typeface="Times New Roman" panose="02020603050405020304" pitchFamily="18" charset="0"/>
                        </a:rPr>
                        <a:t>人が不足する。</a:t>
                      </a:r>
                    </a:p>
                  </a:txBody>
                  <a:tcPr anchor="ctr"/>
                </a:tc>
                <a:tc>
                  <a:txBody>
                    <a:bodyPr/>
                    <a:lstStyle/>
                    <a:p>
                      <a:pPr>
                        <a:lnSpc>
                          <a:spcPct val="100000"/>
                        </a:lnSpc>
                      </a:pPr>
                      <a:r>
                        <a:rPr kumimoji="1" lang="en-US" altLang="ja-JP" sz="2400" b="1" dirty="0">
                          <a:solidFill>
                            <a:schemeClr val="bg1"/>
                          </a:solidFill>
                          <a:latin typeface="Times New Roman" panose="02020603050405020304" pitchFamily="18" charset="0"/>
                          <a:cs typeface="Times New Roman" panose="02020603050405020304" pitchFamily="18" charset="0"/>
                        </a:rPr>
                        <a:t>Oxford</a:t>
                      </a:r>
                      <a:r>
                        <a:rPr kumimoji="1" lang="ja-JP" altLang="en-US" sz="2400" b="1" dirty="0">
                          <a:solidFill>
                            <a:schemeClr val="bg1"/>
                          </a:solidFill>
                          <a:latin typeface="Times New Roman" panose="02020603050405020304" pitchFamily="18" charset="0"/>
                          <a:cs typeface="Times New Roman" panose="02020603050405020304" pitchFamily="18" charset="0"/>
                        </a:rPr>
                        <a:t> </a:t>
                      </a:r>
                      <a:r>
                        <a:rPr kumimoji="1" lang="en-US" altLang="ja-JP" sz="2400" b="1" dirty="0">
                          <a:solidFill>
                            <a:schemeClr val="bg1"/>
                          </a:solidFill>
                          <a:latin typeface="Times New Roman" panose="02020603050405020304" pitchFamily="18" charset="0"/>
                          <a:cs typeface="Times New Roman" panose="02020603050405020304" pitchFamily="18" charset="0"/>
                        </a:rPr>
                        <a:t>U</a:t>
                      </a:r>
                      <a:r>
                        <a:rPr kumimoji="1" lang="ja-JP" altLang="en-US" sz="2400" b="1" dirty="0">
                          <a:solidFill>
                            <a:schemeClr val="bg1"/>
                          </a:solidFill>
                          <a:latin typeface="Times New Roman" panose="02020603050405020304" pitchFamily="18" charset="0"/>
                          <a:cs typeface="Times New Roman" panose="02020603050405020304" pitchFamily="18" charset="0"/>
                        </a:rPr>
                        <a:t> 野村総研</a:t>
                      </a:r>
                    </a:p>
                  </a:txBody>
                  <a:tcPr anchor="ctr"/>
                </a:tc>
                <a:extLst>
                  <a:ext uri="{0D108BD9-81ED-4DB2-BD59-A6C34878D82A}">
                    <a16:rowId xmlns:a16="http://schemas.microsoft.com/office/drawing/2014/main" val="2943160800"/>
                  </a:ext>
                </a:extLst>
              </a:tr>
              <a:tr h="667749">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2045</a:t>
                      </a:r>
                      <a:r>
                        <a:rPr kumimoji="1" lang="ja-JP" altLang="en-US" sz="2400" dirty="0">
                          <a:latin typeface="Times New Roman" panose="02020603050405020304" pitchFamily="18" charset="0"/>
                          <a:cs typeface="Times New Roman" panose="02020603050405020304" pitchFamily="18" charset="0"/>
                        </a:rPr>
                        <a:t>年まで</a:t>
                      </a:r>
                    </a:p>
                  </a:txBody>
                  <a:tcPr anchor="ctr"/>
                </a:tc>
                <a:tc>
                  <a:txBody>
                    <a:bodyPr/>
                    <a:lstStyle/>
                    <a:p>
                      <a:pPr>
                        <a:lnSpc>
                          <a:spcPct val="100000"/>
                        </a:lnSpc>
                      </a:pPr>
                      <a:r>
                        <a:rPr kumimoji="1" lang="ja-JP" altLang="en-US" sz="2400" dirty="0">
                          <a:solidFill>
                            <a:schemeClr val="bg1"/>
                          </a:solidFill>
                        </a:rPr>
                        <a:t>ＡＩが人間の知能を上回るシンギュラリティが到来する。</a:t>
                      </a:r>
                    </a:p>
                  </a:txBody>
                  <a:tcPr anchor="ctr"/>
                </a:tc>
                <a:tc>
                  <a:txBody>
                    <a:bodyPr/>
                    <a:lstStyle/>
                    <a:p>
                      <a:pPr>
                        <a:lnSpc>
                          <a:spcPct val="100000"/>
                        </a:lnSpc>
                      </a:pPr>
                      <a:r>
                        <a:rPr kumimoji="1" lang="en-US" altLang="ja-JP" sz="2400" b="1" dirty="0">
                          <a:solidFill>
                            <a:schemeClr val="bg1"/>
                          </a:solidFill>
                          <a:latin typeface="Times New Roman" panose="02020603050405020304" pitchFamily="18" charset="0"/>
                          <a:cs typeface="Times New Roman" panose="02020603050405020304" pitchFamily="18" charset="0"/>
                        </a:rPr>
                        <a:t>Kurzweil</a:t>
                      </a:r>
                      <a:endParaRPr kumimoji="1" lang="ja-JP" altLang="en-US" sz="24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59471419"/>
                  </a:ext>
                </a:extLst>
              </a:tr>
              <a:tr h="840894">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2050</a:t>
                      </a:r>
                      <a:r>
                        <a:rPr kumimoji="1" lang="ja-JP" altLang="en-US" sz="2400" dirty="0">
                          <a:latin typeface="Times New Roman" panose="02020603050405020304" pitchFamily="18" charset="0"/>
                          <a:cs typeface="Times New Roman" panose="02020603050405020304" pitchFamily="18" charset="0"/>
                        </a:rPr>
                        <a:t>年</a:t>
                      </a:r>
                    </a:p>
                  </a:txBody>
                  <a:tcPr anchor="ctr"/>
                </a:tc>
                <a:tc>
                  <a:txBody>
                    <a:bodyPr/>
                    <a:lstStyle/>
                    <a:p>
                      <a:pPr>
                        <a:lnSpc>
                          <a:spcPct val="100000"/>
                        </a:lnSpc>
                      </a:pPr>
                      <a:r>
                        <a:rPr kumimoji="1" lang="ja-JP" altLang="en-US" sz="2400" dirty="0">
                          <a:solidFill>
                            <a:schemeClr val="bg1"/>
                          </a:solidFill>
                        </a:rPr>
                        <a:t>世界の平均寿命は，</a:t>
                      </a:r>
                      <a:r>
                        <a:rPr kumimoji="1" lang="en-US" altLang="ja-JP" sz="2400" dirty="0">
                          <a:solidFill>
                            <a:schemeClr val="bg1"/>
                          </a:solidFill>
                        </a:rPr>
                        <a:t>72.7</a:t>
                      </a:r>
                      <a:r>
                        <a:rPr kumimoji="1" lang="ja-JP" altLang="en-US" sz="2400" dirty="0">
                          <a:solidFill>
                            <a:schemeClr val="bg1"/>
                          </a:solidFill>
                        </a:rPr>
                        <a:t>歳から</a:t>
                      </a:r>
                      <a:r>
                        <a:rPr kumimoji="1" lang="en-US" altLang="ja-JP" sz="2400" dirty="0">
                          <a:solidFill>
                            <a:schemeClr val="bg1"/>
                          </a:solidFill>
                        </a:rPr>
                        <a:t>77.1</a:t>
                      </a:r>
                      <a:r>
                        <a:rPr kumimoji="1" lang="ja-JP" altLang="en-US" sz="2400" dirty="0">
                          <a:solidFill>
                            <a:schemeClr val="bg1"/>
                          </a:solidFill>
                        </a:rPr>
                        <a:t>歳に低下。</a:t>
                      </a:r>
                      <a:endParaRPr kumimoji="1" lang="en-US" altLang="ja-JP" sz="2400" dirty="0">
                        <a:solidFill>
                          <a:schemeClr val="bg1"/>
                        </a:solidFill>
                      </a:endParaRPr>
                    </a:p>
                    <a:p>
                      <a:pPr>
                        <a:lnSpc>
                          <a:spcPct val="100000"/>
                        </a:lnSpc>
                      </a:pPr>
                      <a:r>
                        <a:rPr kumimoji="1" lang="ja-JP" altLang="en-US" sz="2400" dirty="0">
                          <a:solidFill>
                            <a:schemeClr val="bg1"/>
                          </a:solidFill>
                        </a:rPr>
                        <a:t>世界人口は，</a:t>
                      </a:r>
                      <a:r>
                        <a:rPr kumimoji="1" lang="en-US" altLang="ja-JP" sz="2400" dirty="0">
                          <a:solidFill>
                            <a:schemeClr val="bg1"/>
                          </a:solidFill>
                        </a:rPr>
                        <a:t>75.7</a:t>
                      </a:r>
                      <a:r>
                        <a:rPr kumimoji="1" lang="ja-JP" altLang="en-US" sz="2400" dirty="0">
                          <a:solidFill>
                            <a:schemeClr val="bg1"/>
                          </a:solidFill>
                        </a:rPr>
                        <a:t>億人から</a:t>
                      </a:r>
                      <a:r>
                        <a:rPr kumimoji="1" lang="en-US" altLang="ja-JP" sz="2400" dirty="0">
                          <a:solidFill>
                            <a:schemeClr val="bg1"/>
                          </a:solidFill>
                        </a:rPr>
                        <a:t>97.4</a:t>
                      </a:r>
                      <a:r>
                        <a:rPr kumimoji="1" lang="ja-JP" altLang="en-US" sz="2400" dirty="0">
                          <a:solidFill>
                            <a:schemeClr val="bg1"/>
                          </a:solidFill>
                        </a:rPr>
                        <a:t>億人に増加する。</a:t>
                      </a:r>
                    </a:p>
                  </a:txBody>
                  <a:tcPr anchor="ctr"/>
                </a:tc>
                <a:tc>
                  <a:txBody>
                    <a:bodyPr/>
                    <a:lstStyle/>
                    <a:p>
                      <a:pPr>
                        <a:lnSpc>
                          <a:spcPct val="100000"/>
                        </a:lnSpc>
                      </a:pPr>
                      <a:r>
                        <a:rPr kumimoji="1" lang="ja-JP" altLang="en-US" sz="2400" b="1" dirty="0">
                          <a:solidFill>
                            <a:schemeClr val="bg1"/>
                          </a:solidFill>
                          <a:latin typeface="Times New Roman" panose="02020603050405020304" pitchFamily="18" charset="0"/>
                          <a:cs typeface="Times New Roman" panose="02020603050405020304" pitchFamily="18" charset="0"/>
                        </a:rPr>
                        <a:t>国連</a:t>
                      </a:r>
                    </a:p>
                  </a:txBody>
                  <a:tcPr anchor="ctr"/>
                </a:tc>
                <a:extLst>
                  <a:ext uri="{0D108BD9-81ED-4DB2-BD59-A6C34878D82A}">
                    <a16:rowId xmlns:a16="http://schemas.microsoft.com/office/drawing/2014/main" val="3524238905"/>
                  </a:ext>
                </a:extLst>
              </a:tr>
            </a:tbl>
          </a:graphicData>
        </a:graphic>
      </p:graphicFrame>
      <p:sp>
        <p:nvSpPr>
          <p:cNvPr id="4" name="日付プレースホルダー 3">
            <a:extLst>
              <a:ext uri="{FF2B5EF4-FFF2-40B4-BE49-F238E27FC236}">
                <a16:creationId xmlns:a16="http://schemas.microsoft.com/office/drawing/2014/main" id="{F1E00723-9219-415B-8AF9-A36B2F2A1124}"/>
              </a:ext>
            </a:extLst>
          </p:cNvPr>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a:extLst>
              <a:ext uri="{FF2B5EF4-FFF2-40B4-BE49-F238E27FC236}">
                <a16:creationId xmlns:a16="http://schemas.microsoft.com/office/drawing/2014/main" id="{FED9D946-1501-44BA-A1E6-141279DD8978}"/>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a:extLst>
              <a:ext uri="{FF2B5EF4-FFF2-40B4-BE49-F238E27FC236}">
                <a16:creationId xmlns:a16="http://schemas.microsoft.com/office/drawing/2014/main" id="{C242798E-E65E-4F5E-9DFD-F9DDF523EBA3}"/>
              </a:ext>
            </a:extLst>
          </p:cNvPr>
          <p:cNvSpPr>
            <a:spLocks noGrp="1"/>
          </p:cNvSpPr>
          <p:nvPr>
            <p:ph type="sldNum" sz="quarter" idx="12"/>
          </p:nvPr>
        </p:nvSpPr>
        <p:spPr/>
        <p:txBody>
          <a:bodyPr/>
          <a:lstStyle/>
          <a:p>
            <a:fld id="{A0C4542F-C35A-41EC-80CF-01AB155FDC20}" type="slidenum">
              <a:rPr kumimoji="1" lang="ja-JP" altLang="en-US" smtClean="0"/>
              <a:t>4</a:t>
            </a:fld>
            <a:endParaRPr kumimoji="1" lang="ja-JP" altLang="en-US"/>
          </a:p>
        </p:txBody>
      </p:sp>
    </p:spTree>
    <p:extLst>
      <p:ext uri="{BB962C8B-B14F-4D97-AF65-F5344CB8AC3E}">
        <p14:creationId xmlns:p14="http://schemas.microsoft.com/office/powerpoint/2010/main" val="325901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4DA1D7-413B-4D29-9B12-1941D9355DAA}"/>
              </a:ext>
            </a:extLst>
          </p:cNvPr>
          <p:cNvSpPr>
            <a:spLocks noGrp="1"/>
          </p:cNvSpPr>
          <p:nvPr>
            <p:ph type="title"/>
          </p:nvPr>
        </p:nvSpPr>
        <p:spPr/>
        <p:txBody>
          <a:bodyPr/>
          <a:lstStyle/>
          <a:p>
            <a:r>
              <a:rPr kumimoji="1" lang="ja-JP" altLang="en-US" dirty="0"/>
              <a:t>テクノロジーの発展に伴う未来予測</a:t>
            </a:r>
            <a:br>
              <a:rPr kumimoji="1" lang="en-US" altLang="ja-JP" dirty="0"/>
            </a:br>
            <a:r>
              <a:rPr kumimoji="1" lang="ja-JP" altLang="en-US" sz="3200" dirty="0">
                <a:latin typeface="Times New Roman" panose="02020603050405020304" pitchFamily="18" charset="0"/>
                <a:cs typeface="Times New Roman" panose="02020603050405020304" pitchFamily="18" charset="0"/>
              </a:rPr>
              <a:t>（</a:t>
            </a:r>
            <a:r>
              <a:rPr lang="ja-JP" altLang="en-US" sz="3200" dirty="0">
                <a:latin typeface="Times New Roman" panose="02020603050405020304" pitchFamily="18" charset="0"/>
                <a:cs typeface="Times New Roman" panose="02020603050405020304" pitchFamily="18" charset="0"/>
              </a:rPr>
              <a:t>朝</a:t>
            </a:r>
            <a:r>
              <a:rPr kumimoji="1" lang="ja-JP" altLang="en-US" sz="3200" dirty="0">
                <a:latin typeface="Times New Roman" panose="02020603050405020304" pitchFamily="18" charset="0"/>
                <a:cs typeface="Times New Roman" panose="02020603050405020304" pitchFamily="18" charset="0"/>
              </a:rPr>
              <a:t>日新聞</a:t>
            </a:r>
            <a:r>
              <a:rPr kumimoji="1" lang="en-US" altLang="ja-JP" sz="3200" dirty="0">
                <a:latin typeface="Times New Roman" panose="02020603050405020304" pitchFamily="18" charset="0"/>
                <a:cs typeface="Times New Roman" panose="02020603050405020304" pitchFamily="18" charset="0"/>
              </a:rPr>
              <a:t>2019</a:t>
            </a:r>
            <a:r>
              <a:rPr kumimoji="1" lang="ja-JP" altLang="en-US" sz="3200" dirty="0">
                <a:latin typeface="Times New Roman" panose="02020603050405020304" pitchFamily="18" charset="0"/>
                <a:cs typeface="Times New Roman" panose="02020603050405020304" pitchFamily="18" charset="0"/>
              </a:rPr>
              <a:t>年</a:t>
            </a:r>
            <a:r>
              <a:rPr kumimoji="1" lang="en-US" altLang="ja-JP" sz="3200" dirty="0">
                <a:latin typeface="Times New Roman" panose="02020603050405020304" pitchFamily="18" charset="0"/>
                <a:cs typeface="Times New Roman" panose="02020603050405020304" pitchFamily="18" charset="0"/>
              </a:rPr>
              <a:t>9</a:t>
            </a:r>
            <a:r>
              <a:rPr kumimoji="1" lang="ja-JP" altLang="en-US" sz="3200" dirty="0">
                <a:latin typeface="Times New Roman" panose="02020603050405020304" pitchFamily="18" charset="0"/>
                <a:cs typeface="Times New Roman" panose="02020603050405020304" pitchFamily="18" charset="0"/>
              </a:rPr>
              <a:t>月</a:t>
            </a:r>
            <a:r>
              <a:rPr kumimoji="1" lang="en-US" altLang="ja-JP" sz="3200" dirty="0">
                <a:latin typeface="Times New Roman" panose="02020603050405020304" pitchFamily="18" charset="0"/>
                <a:cs typeface="Times New Roman" panose="02020603050405020304" pitchFamily="18" charset="0"/>
              </a:rPr>
              <a:t>8</a:t>
            </a:r>
            <a:r>
              <a:rPr kumimoji="1" lang="ja-JP" altLang="en-US" sz="3200" dirty="0">
                <a:latin typeface="Times New Roman" panose="02020603050405020304" pitchFamily="18" charset="0"/>
                <a:cs typeface="Times New Roman" panose="02020603050405020304" pitchFamily="18" charset="0"/>
              </a:rPr>
              <a:t>日朝刊</a:t>
            </a:r>
            <a:r>
              <a:rPr kumimoji="1" lang="en-US" altLang="ja-JP" sz="3200" dirty="0">
                <a:latin typeface="Times New Roman" panose="02020603050405020304" pitchFamily="18" charset="0"/>
                <a:cs typeface="Times New Roman" panose="02020603050405020304" pitchFamily="18" charset="0"/>
              </a:rPr>
              <a:t>4</a:t>
            </a:r>
            <a:r>
              <a:rPr kumimoji="1" lang="ja-JP" altLang="en-US" sz="3200" dirty="0">
                <a:latin typeface="Times New Roman" panose="02020603050405020304" pitchFamily="18" charset="0"/>
                <a:cs typeface="Times New Roman" panose="02020603050405020304" pitchFamily="18" charset="0"/>
              </a:rPr>
              <a:t>面）</a:t>
            </a:r>
          </a:p>
        </p:txBody>
      </p:sp>
      <p:graphicFrame>
        <p:nvGraphicFramePr>
          <p:cNvPr id="7" name="表 7">
            <a:extLst>
              <a:ext uri="{FF2B5EF4-FFF2-40B4-BE49-F238E27FC236}">
                <a16:creationId xmlns:a16="http://schemas.microsoft.com/office/drawing/2014/main" id="{87EFB149-F113-4BF3-82BE-82233FFEB5F4}"/>
              </a:ext>
            </a:extLst>
          </p:cNvPr>
          <p:cNvGraphicFramePr>
            <a:graphicFrameLocks noGrp="1"/>
          </p:cNvGraphicFramePr>
          <p:nvPr>
            <p:ph idx="1"/>
          </p:nvPr>
        </p:nvGraphicFramePr>
        <p:xfrm>
          <a:off x="838200" y="2055906"/>
          <a:ext cx="10550608" cy="3935226"/>
        </p:xfrm>
        <a:graphic>
          <a:graphicData uri="http://schemas.openxmlformats.org/drawingml/2006/table">
            <a:tbl>
              <a:tblPr firstRow="1" bandRow="1">
                <a:tableStyleId>{5940675A-B579-460E-94D1-54222C63F5DA}</a:tableStyleId>
              </a:tblPr>
              <a:tblGrid>
                <a:gridCol w="1717589">
                  <a:extLst>
                    <a:ext uri="{9D8B030D-6E8A-4147-A177-3AD203B41FA5}">
                      <a16:colId xmlns:a16="http://schemas.microsoft.com/office/drawing/2014/main" val="640313638"/>
                    </a:ext>
                  </a:extLst>
                </a:gridCol>
                <a:gridCol w="7339914">
                  <a:extLst>
                    <a:ext uri="{9D8B030D-6E8A-4147-A177-3AD203B41FA5}">
                      <a16:colId xmlns:a16="http://schemas.microsoft.com/office/drawing/2014/main" val="2823230159"/>
                    </a:ext>
                  </a:extLst>
                </a:gridCol>
                <a:gridCol w="1493105">
                  <a:extLst>
                    <a:ext uri="{9D8B030D-6E8A-4147-A177-3AD203B41FA5}">
                      <a16:colId xmlns:a16="http://schemas.microsoft.com/office/drawing/2014/main" val="2694683279"/>
                    </a:ext>
                  </a:extLst>
                </a:gridCol>
              </a:tblGrid>
              <a:tr h="582955">
                <a:tc rowSpan="2">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2030</a:t>
                      </a:r>
                      <a:r>
                        <a:rPr kumimoji="1" lang="ja-JP" altLang="en-US" sz="2400" dirty="0">
                          <a:latin typeface="Times New Roman" panose="02020603050405020304" pitchFamily="18" charset="0"/>
                          <a:cs typeface="Times New Roman" panose="02020603050405020304" pitchFamily="18" charset="0"/>
                        </a:rPr>
                        <a:t>年まで</a:t>
                      </a:r>
                    </a:p>
                  </a:txBody>
                  <a:tcPr anchor="ctr"/>
                </a:tc>
                <a:tc>
                  <a:txBody>
                    <a:bodyPr/>
                    <a:lstStyle/>
                    <a:p>
                      <a:pPr>
                        <a:lnSpc>
                          <a:spcPct val="100000"/>
                        </a:lnSpc>
                      </a:pPr>
                      <a:r>
                        <a:rPr kumimoji="1" lang="ja-JP" altLang="en-US" sz="2400" dirty="0"/>
                        <a:t>世界のバイオ市場は，</a:t>
                      </a:r>
                      <a:r>
                        <a:rPr kumimoji="1" lang="en-US" altLang="ja-JP" sz="2400" dirty="0"/>
                        <a:t>120</a:t>
                      </a:r>
                      <a:r>
                        <a:rPr kumimoji="1" lang="ja-JP" altLang="en-US" sz="2400" dirty="0"/>
                        <a:t>兆～</a:t>
                      </a:r>
                      <a:r>
                        <a:rPr kumimoji="1" lang="en-US" altLang="ja-JP" sz="2400" dirty="0"/>
                        <a:t>200</a:t>
                      </a:r>
                      <a:r>
                        <a:rPr kumimoji="1" lang="ja-JP" altLang="en-US" sz="2400" dirty="0"/>
                        <a:t>兆円規模に成長する。</a:t>
                      </a:r>
                      <a:endParaRPr kumimoji="1" lang="en-US" altLang="ja-JP" sz="2400" dirty="0"/>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OECD</a:t>
                      </a:r>
                      <a:endParaRPr kumimoji="1" lang="ja-JP"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81907116"/>
                  </a:ext>
                </a:extLst>
              </a:tr>
              <a:tr h="654908">
                <a:tc vMerge="1">
                  <a:txBody>
                    <a:bodyPr/>
                    <a:lstStyle/>
                    <a:p>
                      <a:pPr algn="ctr"/>
                      <a:endParaRPr kumimoji="1" lang="ja-JP" altLang="en-US" dirty="0"/>
                    </a:p>
                  </a:txBody>
                  <a:tcPr anchor="ctr"/>
                </a:tc>
                <a:tc>
                  <a:txBody>
                    <a:bodyPr/>
                    <a:lstStyle/>
                    <a:p>
                      <a:pPr>
                        <a:lnSpc>
                          <a:spcPct val="100000"/>
                        </a:lnSpc>
                      </a:pPr>
                      <a:r>
                        <a:rPr kumimoji="1" lang="ja-JP" altLang="en-US" sz="2400" dirty="0"/>
                        <a:t>中国の国内総生産（ＧＤＰ）が米国を抜く。</a:t>
                      </a:r>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HSBC</a:t>
                      </a:r>
                      <a:endParaRPr kumimoji="1" lang="ja-JP"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16042825"/>
                  </a:ext>
                </a:extLst>
              </a:tr>
              <a:tr h="840894">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2030</a:t>
                      </a:r>
                      <a:r>
                        <a:rPr kumimoji="1" lang="ja-JP" altLang="en-US" sz="2400" dirty="0">
                          <a:latin typeface="Times New Roman" panose="02020603050405020304" pitchFamily="18" charset="0"/>
                          <a:cs typeface="Times New Roman" panose="02020603050405020304" pitchFamily="18" charset="0"/>
                        </a:rPr>
                        <a:t>年頃</a:t>
                      </a:r>
                    </a:p>
                  </a:txBody>
                  <a:tcPr anchor="ctr"/>
                </a:tc>
                <a:tc>
                  <a:txBody>
                    <a:bodyPr/>
                    <a:lstStyle/>
                    <a:p>
                      <a:pPr>
                        <a:lnSpc>
                          <a:spcPct val="100000"/>
                        </a:lnSpc>
                      </a:pPr>
                      <a:r>
                        <a:rPr kumimoji="1" lang="ja-JP" altLang="en-US" sz="2400" dirty="0">
                          <a:solidFill>
                            <a:schemeClr val="bg1"/>
                          </a:solidFill>
                          <a:latin typeface="Times New Roman" panose="02020603050405020304" pitchFamily="18" charset="0"/>
                          <a:cs typeface="Times New Roman" panose="02020603050405020304" pitchFamily="18" charset="0"/>
                        </a:rPr>
                        <a:t>日本の労働人口の</a:t>
                      </a:r>
                      <a:r>
                        <a:rPr kumimoji="1" lang="en-US" altLang="ja-JP" sz="2400" dirty="0">
                          <a:solidFill>
                            <a:schemeClr val="bg1"/>
                          </a:solidFill>
                          <a:latin typeface="Times New Roman" panose="02020603050405020304" pitchFamily="18" charset="0"/>
                          <a:cs typeface="Times New Roman" panose="02020603050405020304" pitchFamily="18" charset="0"/>
                        </a:rPr>
                        <a:t>49%</a:t>
                      </a:r>
                      <a:r>
                        <a:rPr kumimoji="1" lang="ja-JP" altLang="en-US" sz="2400" dirty="0">
                          <a:solidFill>
                            <a:schemeClr val="bg1"/>
                          </a:solidFill>
                          <a:latin typeface="Times New Roman" panose="02020603050405020304" pitchFamily="18" charset="0"/>
                          <a:cs typeface="Times New Roman" panose="02020603050405020304" pitchFamily="18" charset="0"/>
                        </a:rPr>
                        <a:t>がＡＩやロボットで自動化される。</a:t>
                      </a:r>
                      <a:endParaRPr kumimoji="1" lang="en-US" altLang="ja-JP" sz="2400" dirty="0">
                        <a:solidFill>
                          <a:schemeClr val="bg1"/>
                        </a:solidFill>
                        <a:latin typeface="Times New Roman" panose="02020603050405020304" pitchFamily="18" charset="0"/>
                        <a:cs typeface="Times New Roman" panose="02020603050405020304" pitchFamily="18" charset="0"/>
                      </a:endParaRPr>
                    </a:p>
                    <a:p>
                      <a:pPr>
                        <a:lnSpc>
                          <a:spcPct val="100000"/>
                        </a:lnSpc>
                      </a:pPr>
                      <a:r>
                        <a:rPr kumimoji="1" lang="ja-JP" altLang="en-US" sz="2400" dirty="0">
                          <a:solidFill>
                            <a:schemeClr val="bg1"/>
                          </a:solidFill>
                          <a:latin typeface="Times New Roman" panose="02020603050405020304" pitchFamily="18" charset="0"/>
                          <a:cs typeface="Times New Roman" panose="02020603050405020304" pitchFamily="18" charset="0"/>
                        </a:rPr>
                        <a:t>例えば，旅行業者・銀行員は，絶滅危惧種となる。</a:t>
                      </a:r>
                      <a:endParaRPr kumimoji="1" lang="en-US" altLang="ja-JP" sz="240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bg1"/>
                          </a:solidFill>
                          <a:latin typeface="Times New Roman" panose="02020603050405020304" pitchFamily="18" charset="0"/>
                          <a:cs typeface="Times New Roman" panose="02020603050405020304" pitchFamily="18" charset="0"/>
                        </a:rPr>
                        <a:t>他方で，</a:t>
                      </a:r>
                      <a:r>
                        <a:rPr kumimoji="1" lang="en-US" altLang="ja-JP" sz="2400" dirty="0">
                          <a:solidFill>
                            <a:schemeClr val="bg1"/>
                          </a:solidFill>
                          <a:latin typeface="Times New Roman" panose="02020603050405020304" pitchFamily="18" charset="0"/>
                          <a:cs typeface="Times New Roman" panose="02020603050405020304" pitchFamily="18" charset="0"/>
                        </a:rPr>
                        <a:t>AI</a:t>
                      </a:r>
                      <a:r>
                        <a:rPr kumimoji="1" lang="ja-JP" altLang="en-US" sz="2400" dirty="0">
                          <a:solidFill>
                            <a:schemeClr val="bg1"/>
                          </a:solidFill>
                          <a:latin typeface="Times New Roman" panose="02020603050405020304" pitchFamily="18" charset="0"/>
                          <a:cs typeface="Times New Roman" panose="02020603050405020304" pitchFamily="18" charset="0"/>
                        </a:rPr>
                        <a:t>人材は，</a:t>
                      </a:r>
                      <a:r>
                        <a:rPr kumimoji="1" lang="en-US" altLang="ja-JP" sz="2400" dirty="0">
                          <a:solidFill>
                            <a:schemeClr val="bg1"/>
                          </a:solidFill>
                          <a:latin typeface="Times New Roman" panose="02020603050405020304" pitchFamily="18" charset="0"/>
                          <a:cs typeface="Times New Roman" panose="02020603050405020304" pitchFamily="18" charset="0"/>
                        </a:rPr>
                        <a:t>12</a:t>
                      </a:r>
                      <a:r>
                        <a:rPr kumimoji="1" lang="ja-JP" altLang="en-US" sz="2400" dirty="0">
                          <a:solidFill>
                            <a:schemeClr val="bg1"/>
                          </a:solidFill>
                          <a:latin typeface="Times New Roman" panose="02020603050405020304" pitchFamily="18" charset="0"/>
                          <a:cs typeface="Times New Roman" panose="02020603050405020304" pitchFamily="18" charset="0"/>
                        </a:rPr>
                        <a:t>万</a:t>
                      </a:r>
                      <a:r>
                        <a:rPr kumimoji="1" lang="en-US" altLang="ja-JP" sz="2400" dirty="0">
                          <a:solidFill>
                            <a:schemeClr val="bg1"/>
                          </a:solidFill>
                          <a:latin typeface="Times New Roman" panose="02020603050405020304" pitchFamily="18" charset="0"/>
                          <a:cs typeface="Times New Roman" panose="02020603050405020304" pitchFamily="18" charset="0"/>
                        </a:rPr>
                        <a:t>4,000</a:t>
                      </a:r>
                      <a:r>
                        <a:rPr kumimoji="1" lang="ja-JP" altLang="en-US" sz="2400" dirty="0">
                          <a:solidFill>
                            <a:schemeClr val="bg1"/>
                          </a:solidFill>
                          <a:latin typeface="Times New Roman" panose="02020603050405020304" pitchFamily="18" charset="0"/>
                          <a:cs typeface="Times New Roman" panose="02020603050405020304" pitchFamily="18" charset="0"/>
                        </a:rPr>
                        <a:t>人が不足する。</a:t>
                      </a:r>
                    </a:p>
                  </a:txBody>
                  <a:tcPr anchor="ctr"/>
                </a:tc>
                <a:tc>
                  <a:txBody>
                    <a:bodyPr/>
                    <a:lstStyle/>
                    <a:p>
                      <a:pPr>
                        <a:lnSpc>
                          <a:spcPct val="100000"/>
                        </a:lnSpc>
                      </a:pPr>
                      <a:r>
                        <a:rPr kumimoji="1" lang="en-US" altLang="ja-JP" sz="2400" b="1" dirty="0">
                          <a:solidFill>
                            <a:schemeClr val="bg1"/>
                          </a:solidFill>
                          <a:latin typeface="Times New Roman" panose="02020603050405020304" pitchFamily="18" charset="0"/>
                          <a:cs typeface="Times New Roman" panose="02020603050405020304" pitchFamily="18" charset="0"/>
                        </a:rPr>
                        <a:t>Oxford</a:t>
                      </a:r>
                      <a:r>
                        <a:rPr kumimoji="1" lang="ja-JP" altLang="en-US" sz="2400" b="1" dirty="0">
                          <a:solidFill>
                            <a:schemeClr val="bg1"/>
                          </a:solidFill>
                          <a:latin typeface="Times New Roman" panose="02020603050405020304" pitchFamily="18" charset="0"/>
                          <a:cs typeface="Times New Roman" panose="02020603050405020304" pitchFamily="18" charset="0"/>
                        </a:rPr>
                        <a:t> </a:t>
                      </a:r>
                      <a:r>
                        <a:rPr kumimoji="1" lang="en-US" altLang="ja-JP" sz="2400" b="1" dirty="0">
                          <a:solidFill>
                            <a:schemeClr val="bg1"/>
                          </a:solidFill>
                          <a:latin typeface="Times New Roman" panose="02020603050405020304" pitchFamily="18" charset="0"/>
                          <a:cs typeface="Times New Roman" panose="02020603050405020304" pitchFamily="18" charset="0"/>
                        </a:rPr>
                        <a:t>U</a:t>
                      </a:r>
                      <a:r>
                        <a:rPr kumimoji="1" lang="ja-JP" altLang="en-US" sz="2400" b="1" dirty="0">
                          <a:solidFill>
                            <a:schemeClr val="bg1"/>
                          </a:solidFill>
                          <a:latin typeface="Times New Roman" panose="02020603050405020304" pitchFamily="18" charset="0"/>
                          <a:cs typeface="Times New Roman" panose="02020603050405020304" pitchFamily="18" charset="0"/>
                        </a:rPr>
                        <a:t> 野村総研</a:t>
                      </a:r>
                    </a:p>
                  </a:txBody>
                  <a:tcPr anchor="ctr"/>
                </a:tc>
                <a:extLst>
                  <a:ext uri="{0D108BD9-81ED-4DB2-BD59-A6C34878D82A}">
                    <a16:rowId xmlns:a16="http://schemas.microsoft.com/office/drawing/2014/main" val="2943160800"/>
                  </a:ext>
                </a:extLst>
              </a:tr>
              <a:tr h="667749">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2045</a:t>
                      </a:r>
                      <a:r>
                        <a:rPr kumimoji="1" lang="ja-JP" altLang="en-US" sz="2400" dirty="0">
                          <a:latin typeface="Times New Roman" panose="02020603050405020304" pitchFamily="18" charset="0"/>
                          <a:cs typeface="Times New Roman" panose="02020603050405020304" pitchFamily="18" charset="0"/>
                        </a:rPr>
                        <a:t>年まで</a:t>
                      </a:r>
                    </a:p>
                  </a:txBody>
                  <a:tcPr anchor="ctr"/>
                </a:tc>
                <a:tc>
                  <a:txBody>
                    <a:bodyPr/>
                    <a:lstStyle/>
                    <a:p>
                      <a:pPr>
                        <a:lnSpc>
                          <a:spcPct val="100000"/>
                        </a:lnSpc>
                      </a:pPr>
                      <a:r>
                        <a:rPr kumimoji="1" lang="ja-JP" altLang="en-US" sz="2400" dirty="0">
                          <a:solidFill>
                            <a:schemeClr val="bg1"/>
                          </a:solidFill>
                        </a:rPr>
                        <a:t>ＡＩが人間の知能を上回るシンギュラリティが到来する。</a:t>
                      </a:r>
                    </a:p>
                  </a:txBody>
                  <a:tcPr anchor="ctr"/>
                </a:tc>
                <a:tc>
                  <a:txBody>
                    <a:bodyPr/>
                    <a:lstStyle/>
                    <a:p>
                      <a:pPr>
                        <a:lnSpc>
                          <a:spcPct val="100000"/>
                        </a:lnSpc>
                      </a:pPr>
                      <a:r>
                        <a:rPr kumimoji="1" lang="en-US" altLang="ja-JP" sz="2400" b="1" dirty="0">
                          <a:solidFill>
                            <a:schemeClr val="bg1"/>
                          </a:solidFill>
                          <a:latin typeface="Times New Roman" panose="02020603050405020304" pitchFamily="18" charset="0"/>
                          <a:cs typeface="Times New Roman" panose="02020603050405020304" pitchFamily="18" charset="0"/>
                        </a:rPr>
                        <a:t>Kurzweil</a:t>
                      </a:r>
                      <a:endParaRPr kumimoji="1" lang="ja-JP" altLang="en-US" sz="24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59471419"/>
                  </a:ext>
                </a:extLst>
              </a:tr>
              <a:tr h="840894">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2050</a:t>
                      </a:r>
                      <a:r>
                        <a:rPr kumimoji="1" lang="ja-JP" altLang="en-US" sz="2400" dirty="0">
                          <a:latin typeface="Times New Roman" panose="02020603050405020304" pitchFamily="18" charset="0"/>
                          <a:cs typeface="Times New Roman" panose="02020603050405020304" pitchFamily="18" charset="0"/>
                        </a:rPr>
                        <a:t>年</a:t>
                      </a:r>
                    </a:p>
                  </a:txBody>
                  <a:tcPr anchor="ctr"/>
                </a:tc>
                <a:tc>
                  <a:txBody>
                    <a:bodyPr/>
                    <a:lstStyle/>
                    <a:p>
                      <a:pPr>
                        <a:lnSpc>
                          <a:spcPct val="100000"/>
                        </a:lnSpc>
                      </a:pPr>
                      <a:r>
                        <a:rPr kumimoji="1" lang="ja-JP" altLang="en-US" sz="2400" dirty="0">
                          <a:solidFill>
                            <a:schemeClr val="bg1"/>
                          </a:solidFill>
                        </a:rPr>
                        <a:t>世界の平均寿命は，</a:t>
                      </a:r>
                      <a:r>
                        <a:rPr kumimoji="1" lang="en-US" altLang="ja-JP" sz="2400" dirty="0">
                          <a:solidFill>
                            <a:schemeClr val="bg1"/>
                          </a:solidFill>
                        </a:rPr>
                        <a:t>72.7</a:t>
                      </a:r>
                      <a:r>
                        <a:rPr kumimoji="1" lang="ja-JP" altLang="en-US" sz="2400" dirty="0">
                          <a:solidFill>
                            <a:schemeClr val="bg1"/>
                          </a:solidFill>
                        </a:rPr>
                        <a:t>歳から</a:t>
                      </a:r>
                      <a:r>
                        <a:rPr kumimoji="1" lang="en-US" altLang="ja-JP" sz="2400" dirty="0">
                          <a:solidFill>
                            <a:schemeClr val="bg1"/>
                          </a:solidFill>
                        </a:rPr>
                        <a:t>77.1</a:t>
                      </a:r>
                      <a:r>
                        <a:rPr kumimoji="1" lang="ja-JP" altLang="en-US" sz="2400" dirty="0">
                          <a:solidFill>
                            <a:schemeClr val="bg1"/>
                          </a:solidFill>
                        </a:rPr>
                        <a:t>歳に低下。</a:t>
                      </a:r>
                      <a:endParaRPr kumimoji="1" lang="en-US" altLang="ja-JP" sz="2400" dirty="0">
                        <a:solidFill>
                          <a:schemeClr val="bg1"/>
                        </a:solidFill>
                      </a:endParaRPr>
                    </a:p>
                    <a:p>
                      <a:pPr>
                        <a:lnSpc>
                          <a:spcPct val="100000"/>
                        </a:lnSpc>
                      </a:pPr>
                      <a:r>
                        <a:rPr kumimoji="1" lang="ja-JP" altLang="en-US" sz="2400" dirty="0">
                          <a:solidFill>
                            <a:schemeClr val="bg1"/>
                          </a:solidFill>
                        </a:rPr>
                        <a:t>世界人口は，</a:t>
                      </a:r>
                      <a:r>
                        <a:rPr kumimoji="1" lang="en-US" altLang="ja-JP" sz="2400" dirty="0">
                          <a:solidFill>
                            <a:schemeClr val="bg1"/>
                          </a:solidFill>
                        </a:rPr>
                        <a:t>75.7</a:t>
                      </a:r>
                      <a:r>
                        <a:rPr kumimoji="1" lang="ja-JP" altLang="en-US" sz="2400" dirty="0">
                          <a:solidFill>
                            <a:schemeClr val="bg1"/>
                          </a:solidFill>
                        </a:rPr>
                        <a:t>億人から</a:t>
                      </a:r>
                      <a:r>
                        <a:rPr kumimoji="1" lang="en-US" altLang="ja-JP" sz="2400" dirty="0">
                          <a:solidFill>
                            <a:schemeClr val="bg1"/>
                          </a:solidFill>
                        </a:rPr>
                        <a:t>97.4</a:t>
                      </a:r>
                      <a:r>
                        <a:rPr kumimoji="1" lang="ja-JP" altLang="en-US" sz="2400" dirty="0">
                          <a:solidFill>
                            <a:schemeClr val="bg1"/>
                          </a:solidFill>
                        </a:rPr>
                        <a:t>億人に増加する。</a:t>
                      </a:r>
                    </a:p>
                  </a:txBody>
                  <a:tcPr anchor="ctr"/>
                </a:tc>
                <a:tc>
                  <a:txBody>
                    <a:bodyPr/>
                    <a:lstStyle/>
                    <a:p>
                      <a:pPr>
                        <a:lnSpc>
                          <a:spcPct val="100000"/>
                        </a:lnSpc>
                      </a:pPr>
                      <a:r>
                        <a:rPr kumimoji="1" lang="ja-JP" altLang="en-US" sz="2400" b="1" dirty="0">
                          <a:solidFill>
                            <a:schemeClr val="bg1"/>
                          </a:solidFill>
                          <a:latin typeface="Times New Roman" panose="02020603050405020304" pitchFamily="18" charset="0"/>
                          <a:cs typeface="Times New Roman" panose="02020603050405020304" pitchFamily="18" charset="0"/>
                        </a:rPr>
                        <a:t>国連</a:t>
                      </a:r>
                    </a:p>
                  </a:txBody>
                  <a:tcPr anchor="ctr"/>
                </a:tc>
                <a:extLst>
                  <a:ext uri="{0D108BD9-81ED-4DB2-BD59-A6C34878D82A}">
                    <a16:rowId xmlns:a16="http://schemas.microsoft.com/office/drawing/2014/main" val="3524238905"/>
                  </a:ext>
                </a:extLst>
              </a:tr>
            </a:tbl>
          </a:graphicData>
        </a:graphic>
      </p:graphicFrame>
      <p:sp>
        <p:nvSpPr>
          <p:cNvPr id="4" name="日付プレースホルダー 3">
            <a:extLst>
              <a:ext uri="{FF2B5EF4-FFF2-40B4-BE49-F238E27FC236}">
                <a16:creationId xmlns:a16="http://schemas.microsoft.com/office/drawing/2014/main" id="{F1E00723-9219-415B-8AF9-A36B2F2A1124}"/>
              </a:ext>
            </a:extLst>
          </p:cNvPr>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a:extLst>
              <a:ext uri="{FF2B5EF4-FFF2-40B4-BE49-F238E27FC236}">
                <a16:creationId xmlns:a16="http://schemas.microsoft.com/office/drawing/2014/main" id="{FED9D946-1501-44BA-A1E6-141279DD8978}"/>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a:extLst>
              <a:ext uri="{FF2B5EF4-FFF2-40B4-BE49-F238E27FC236}">
                <a16:creationId xmlns:a16="http://schemas.microsoft.com/office/drawing/2014/main" id="{C242798E-E65E-4F5E-9DFD-F9DDF523EBA3}"/>
              </a:ext>
            </a:extLst>
          </p:cNvPr>
          <p:cNvSpPr>
            <a:spLocks noGrp="1"/>
          </p:cNvSpPr>
          <p:nvPr>
            <p:ph type="sldNum" sz="quarter" idx="12"/>
          </p:nvPr>
        </p:nvSpPr>
        <p:spPr/>
        <p:txBody>
          <a:bodyPr/>
          <a:lstStyle/>
          <a:p>
            <a:fld id="{A0C4542F-C35A-41EC-80CF-01AB155FDC20}" type="slidenum">
              <a:rPr kumimoji="1" lang="ja-JP" altLang="en-US" smtClean="0"/>
              <a:t>5</a:t>
            </a:fld>
            <a:endParaRPr kumimoji="1" lang="ja-JP" altLang="en-US"/>
          </a:p>
        </p:txBody>
      </p:sp>
    </p:spTree>
    <p:extLst>
      <p:ext uri="{BB962C8B-B14F-4D97-AF65-F5344CB8AC3E}">
        <p14:creationId xmlns:p14="http://schemas.microsoft.com/office/powerpoint/2010/main" val="200952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4DA1D7-413B-4D29-9B12-1941D9355DAA}"/>
              </a:ext>
            </a:extLst>
          </p:cNvPr>
          <p:cNvSpPr>
            <a:spLocks noGrp="1"/>
          </p:cNvSpPr>
          <p:nvPr>
            <p:ph type="title"/>
          </p:nvPr>
        </p:nvSpPr>
        <p:spPr/>
        <p:txBody>
          <a:bodyPr/>
          <a:lstStyle/>
          <a:p>
            <a:r>
              <a:rPr kumimoji="1" lang="ja-JP" altLang="en-US" dirty="0"/>
              <a:t>テクノロジーの発展に伴う未来予測</a:t>
            </a:r>
            <a:br>
              <a:rPr kumimoji="1" lang="en-US" altLang="ja-JP" dirty="0"/>
            </a:br>
            <a:r>
              <a:rPr kumimoji="1" lang="ja-JP" altLang="en-US" sz="3200" dirty="0">
                <a:latin typeface="Times New Roman" panose="02020603050405020304" pitchFamily="18" charset="0"/>
                <a:cs typeface="Times New Roman" panose="02020603050405020304" pitchFamily="18" charset="0"/>
              </a:rPr>
              <a:t>（</a:t>
            </a:r>
            <a:r>
              <a:rPr lang="ja-JP" altLang="en-US" sz="3200" dirty="0">
                <a:latin typeface="Times New Roman" panose="02020603050405020304" pitchFamily="18" charset="0"/>
                <a:cs typeface="Times New Roman" panose="02020603050405020304" pitchFamily="18" charset="0"/>
              </a:rPr>
              <a:t>朝</a:t>
            </a:r>
            <a:r>
              <a:rPr kumimoji="1" lang="ja-JP" altLang="en-US" sz="3200" dirty="0">
                <a:latin typeface="Times New Roman" panose="02020603050405020304" pitchFamily="18" charset="0"/>
                <a:cs typeface="Times New Roman" panose="02020603050405020304" pitchFamily="18" charset="0"/>
              </a:rPr>
              <a:t>日新聞</a:t>
            </a:r>
            <a:r>
              <a:rPr kumimoji="1" lang="en-US" altLang="ja-JP" sz="3200" dirty="0">
                <a:latin typeface="Times New Roman" panose="02020603050405020304" pitchFamily="18" charset="0"/>
                <a:cs typeface="Times New Roman" panose="02020603050405020304" pitchFamily="18" charset="0"/>
              </a:rPr>
              <a:t>2019</a:t>
            </a:r>
            <a:r>
              <a:rPr kumimoji="1" lang="ja-JP" altLang="en-US" sz="3200" dirty="0">
                <a:latin typeface="Times New Roman" panose="02020603050405020304" pitchFamily="18" charset="0"/>
                <a:cs typeface="Times New Roman" panose="02020603050405020304" pitchFamily="18" charset="0"/>
              </a:rPr>
              <a:t>年</a:t>
            </a:r>
            <a:r>
              <a:rPr kumimoji="1" lang="en-US" altLang="ja-JP" sz="3200" dirty="0">
                <a:latin typeface="Times New Roman" panose="02020603050405020304" pitchFamily="18" charset="0"/>
                <a:cs typeface="Times New Roman" panose="02020603050405020304" pitchFamily="18" charset="0"/>
              </a:rPr>
              <a:t>9</a:t>
            </a:r>
            <a:r>
              <a:rPr kumimoji="1" lang="ja-JP" altLang="en-US" sz="3200" dirty="0">
                <a:latin typeface="Times New Roman" panose="02020603050405020304" pitchFamily="18" charset="0"/>
                <a:cs typeface="Times New Roman" panose="02020603050405020304" pitchFamily="18" charset="0"/>
              </a:rPr>
              <a:t>月</a:t>
            </a:r>
            <a:r>
              <a:rPr kumimoji="1" lang="en-US" altLang="ja-JP" sz="3200" dirty="0">
                <a:latin typeface="Times New Roman" panose="02020603050405020304" pitchFamily="18" charset="0"/>
                <a:cs typeface="Times New Roman" panose="02020603050405020304" pitchFamily="18" charset="0"/>
              </a:rPr>
              <a:t>8</a:t>
            </a:r>
            <a:r>
              <a:rPr kumimoji="1" lang="ja-JP" altLang="en-US" sz="3200" dirty="0">
                <a:latin typeface="Times New Roman" panose="02020603050405020304" pitchFamily="18" charset="0"/>
                <a:cs typeface="Times New Roman" panose="02020603050405020304" pitchFamily="18" charset="0"/>
              </a:rPr>
              <a:t>日朝刊</a:t>
            </a:r>
            <a:r>
              <a:rPr kumimoji="1" lang="en-US" altLang="ja-JP" sz="3200" dirty="0">
                <a:latin typeface="Times New Roman" panose="02020603050405020304" pitchFamily="18" charset="0"/>
                <a:cs typeface="Times New Roman" panose="02020603050405020304" pitchFamily="18" charset="0"/>
              </a:rPr>
              <a:t>4</a:t>
            </a:r>
            <a:r>
              <a:rPr kumimoji="1" lang="ja-JP" altLang="en-US" sz="3200" dirty="0">
                <a:latin typeface="Times New Roman" panose="02020603050405020304" pitchFamily="18" charset="0"/>
                <a:cs typeface="Times New Roman" panose="02020603050405020304" pitchFamily="18" charset="0"/>
              </a:rPr>
              <a:t>面）</a:t>
            </a:r>
          </a:p>
        </p:txBody>
      </p:sp>
      <p:graphicFrame>
        <p:nvGraphicFramePr>
          <p:cNvPr id="7" name="表 7">
            <a:extLst>
              <a:ext uri="{FF2B5EF4-FFF2-40B4-BE49-F238E27FC236}">
                <a16:creationId xmlns:a16="http://schemas.microsoft.com/office/drawing/2014/main" id="{87EFB149-F113-4BF3-82BE-82233FFEB5F4}"/>
              </a:ext>
            </a:extLst>
          </p:cNvPr>
          <p:cNvGraphicFramePr>
            <a:graphicFrameLocks noGrp="1"/>
          </p:cNvGraphicFramePr>
          <p:nvPr>
            <p:ph idx="1"/>
          </p:nvPr>
        </p:nvGraphicFramePr>
        <p:xfrm>
          <a:off x="838200" y="2055906"/>
          <a:ext cx="10550608" cy="3935226"/>
        </p:xfrm>
        <a:graphic>
          <a:graphicData uri="http://schemas.openxmlformats.org/drawingml/2006/table">
            <a:tbl>
              <a:tblPr firstRow="1" bandRow="1">
                <a:tableStyleId>{5940675A-B579-460E-94D1-54222C63F5DA}</a:tableStyleId>
              </a:tblPr>
              <a:tblGrid>
                <a:gridCol w="1717589">
                  <a:extLst>
                    <a:ext uri="{9D8B030D-6E8A-4147-A177-3AD203B41FA5}">
                      <a16:colId xmlns:a16="http://schemas.microsoft.com/office/drawing/2014/main" val="640313638"/>
                    </a:ext>
                  </a:extLst>
                </a:gridCol>
                <a:gridCol w="7339914">
                  <a:extLst>
                    <a:ext uri="{9D8B030D-6E8A-4147-A177-3AD203B41FA5}">
                      <a16:colId xmlns:a16="http://schemas.microsoft.com/office/drawing/2014/main" val="2823230159"/>
                    </a:ext>
                  </a:extLst>
                </a:gridCol>
                <a:gridCol w="1493105">
                  <a:extLst>
                    <a:ext uri="{9D8B030D-6E8A-4147-A177-3AD203B41FA5}">
                      <a16:colId xmlns:a16="http://schemas.microsoft.com/office/drawing/2014/main" val="2694683279"/>
                    </a:ext>
                  </a:extLst>
                </a:gridCol>
              </a:tblGrid>
              <a:tr h="582955">
                <a:tc rowSpan="2">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2030</a:t>
                      </a:r>
                      <a:r>
                        <a:rPr kumimoji="1" lang="ja-JP" altLang="en-US" sz="2400" dirty="0">
                          <a:latin typeface="Times New Roman" panose="02020603050405020304" pitchFamily="18" charset="0"/>
                          <a:cs typeface="Times New Roman" panose="02020603050405020304" pitchFamily="18" charset="0"/>
                        </a:rPr>
                        <a:t>年まで</a:t>
                      </a:r>
                    </a:p>
                  </a:txBody>
                  <a:tcPr anchor="ctr"/>
                </a:tc>
                <a:tc>
                  <a:txBody>
                    <a:bodyPr/>
                    <a:lstStyle/>
                    <a:p>
                      <a:pPr>
                        <a:lnSpc>
                          <a:spcPct val="100000"/>
                        </a:lnSpc>
                      </a:pPr>
                      <a:r>
                        <a:rPr kumimoji="1" lang="ja-JP" altLang="en-US" sz="2400" dirty="0"/>
                        <a:t>世界のバイオ市場は，</a:t>
                      </a:r>
                      <a:r>
                        <a:rPr kumimoji="1" lang="en-US" altLang="ja-JP" sz="2400" dirty="0"/>
                        <a:t>120</a:t>
                      </a:r>
                      <a:r>
                        <a:rPr kumimoji="1" lang="ja-JP" altLang="en-US" sz="2400" dirty="0"/>
                        <a:t>兆～</a:t>
                      </a:r>
                      <a:r>
                        <a:rPr kumimoji="1" lang="en-US" altLang="ja-JP" sz="2400" dirty="0"/>
                        <a:t>200</a:t>
                      </a:r>
                      <a:r>
                        <a:rPr kumimoji="1" lang="ja-JP" altLang="en-US" sz="2400" dirty="0"/>
                        <a:t>兆円規模に成長する。</a:t>
                      </a:r>
                      <a:endParaRPr kumimoji="1" lang="en-US" altLang="ja-JP" sz="2400" dirty="0"/>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OECD</a:t>
                      </a:r>
                      <a:endParaRPr kumimoji="1" lang="ja-JP"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81907116"/>
                  </a:ext>
                </a:extLst>
              </a:tr>
              <a:tr h="654908">
                <a:tc vMerge="1">
                  <a:txBody>
                    <a:bodyPr/>
                    <a:lstStyle/>
                    <a:p>
                      <a:pPr algn="ctr"/>
                      <a:endParaRPr kumimoji="1" lang="ja-JP" altLang="en-US" dirty="0"/>
                    </a:p>
                  </a:txBody>
                  <a:tcPr anchor="ctr"/>
                </a:tc>
                <a:tc>
                  <a:txBody>
                    <a:bodyPr/>
                    <a:lstStyle/>
                    <a:p>
                      <a:pPr>
                        <a:lnSpc>
                          <a:spcPct val="100000"/>
                        </a:lnSpc>
                      </a:pPr>
                      <a:r>
                        <a:rPr kumimoji="1" lang="ja-JP" altLang="en-US" sz="2400" dirty="0"/>
                        <a:t>中国の国内総生産（ＧＤＰ）が米国を抜く。</a:t>
                      </a:r>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HSBC</a:t>
                      </a:r>
                      <a:endParaRPr kumimoji="1" lang="ja-JP"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16042825"/>
                  </a:ext>
                </a:extLst>
              </a:tr>
              <a:tr h="840894">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2030</a:t>
                      </a:r>
                      <a:r>
                        <a:rPr kumimoji="1" lang="ja-JP" altLang="en-US" sz="2400" dirty="0">
                          <a:latin typeface="Times New Roman" panose="02020603050405020304" pitchFamily="18" charset="0"/>
                          <a:cs typeface="Times New Roman" panose="02020603050405020304" pitchFamily="18" charset="0"/>
                        </a:rPr>
                        <a:t>年頃</a:t>
                      </a:r>
                    </a:p>
                  </a:txBody>
                  <a:tcPr anchor="ctr"/>
                </a:tc>
                <a:tc>
                  <a:txBody>
                    <a:bodyPr/>
                    <a:lstStyle/>
                    <a:p>
                      <a:pPr>
                        <a:lnSpc>
                          <a:spcPct val="100000"/>
                        </a:lnSpc>
                      </a:pPr>
                      <a:r>
                        <a:rPr kumimoji="1" lang="ja-JP" altLang="en-US" sz="2400" dirty="0">
                          <a:latin typeface="Times New Roman" panose="02020603050405020304" pitchFamily="18" charset="0"/>
                          <a:cs typeface="Times New Roman" panose="02020603050405020304" pitchFamily="18" charset="0"/>
                        </a:rPr>
                        <a:t>日本の労働人口の</a:t>
                      </a:r>
                      <a:r>
                        <a:rPr kumimoji="1" lang="en-US" altLang="ja-JP" sz="2400" dirty="0">
                          <a:latin typeface="Times New Roman" panose="02020603050405020304" pitchFamily="18" charset="0"/>
                          <a:cs typeface="Times New Roman" panose="02020603050405020304" pitchFamily="18" charset="0"/>
                        </a:rPr>
                        <a:t>49%</a:t>
                      </a:r>
                      <a:r>
                        <a:rPr kumimoji="1" lang="ja-JP" altLang="en-US" sz="2400" dirty="0">
                          <a:latin typeface="Times New Roman" panose="02020603050405020304" pitchFamily="18" charset="0"/>
                          <a:cs typeface="Times New Roman" panose="02020603050405020304" pitchFamily="18" charset="0"/>
                        </a:rPr>
                        <a:t>がＡＩやロボットで自動化される。</a:t>
                      </a:r>
                      <a:endParaRPr kumimoji="1" lang="en-US" altLang="ja-JP" sz="2400" dirty="0">
                        <a:latin typeface="Times New Roman" panose="02020603050405020304" pitchFamily="18" charset="0"/>
                        <a:cs typeface="Times New Roman" panose="02020603050405020304" pitchFamily="18" charset="0"/>
                      </a:endParaRPr>
                    </a:p>
                    <a:p>
                      <a:pPr>
                        <a:lnSpc>
                          <a:spcPct val="100000"/>
                        </a:lnSpc>
                      </a:pPr>
                      <a:r>
                        <a:rPr kumimoji="1" lang="ja-JP" altLang="en-US" sz="2400" dirty="0">
                          <a:latin typeface="Times New Roman" panose="02020603050405020304" pitchFamily="18" charset="0"/>
                          <a:cs typeface="Times New Roman" panose="02020603050405020304" pitchFamily="18" charset="0"/>
                        </a:rPr>
                        <a:t>例えば，旅行業者・銀行員は，絶滅危惧種となる。</a:t>
                      </a:r>
                      <a:endParaRPr kumimoji="1" lang="en-US" altLang="ja-JP"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Times New Roman" panose="02020603050405020304" pitchFamily="18" charset="0"/>
                          <a:cs typeface="Times New Roman" panose="02020603050405020304" pitchFamily="18" charset="0"/>
                        </a:rPr>
                        <a:t>他方で，</a:t>
                      </a:r>
                      <a:r>
                        <a:rPr kumimoji="1" lang="en-US" altLang="ja-JP" sz="2400" dirty="0">
                          <a:latin typeface="Times New Roman" panose="02020603050405020304" pitchFamily="18" charset="0"/>
                          <a:cs typeface="Times New Roman" panose="02020603050405020304" pitchFamily="18" charset="0"/>
                        </a:rPr>
                        <a:t>AI</a:t>
                      </a:r>
                      <a:r>
                        <a:rPr kumimoji="1" lang="ja-JP" altLang="en-US" sz="2400" dirty="0">
                          <a:latin typeface="Times New Roman" panose="02020603050405020304" pitchFamily="18" charset="0"/>
                          <a:cs typeface="Times New Roman" panose="02020603050405020304" pitchFamily="18" charset="0"/>
                        </a:rPr>
                        <a:t>人材は，</a:t>
                      </a:r>
                      <a:r>
                        <a:rPr kumimoji="1" lang="en-US" altLang="ja-JP" sz="2400" dirty="0">
                          <a:latin typeface="Times New Roman" panose="02020603050405020304" pitchFamily="18" charset="0"/>
                          <a:cs typeface="Times New Roman" panose="02020603050405020304" pitchFamily="18" charset="0"/>
                        </a:rPr>
                        <a:t>12</a:t>
                      </a:r>
                      <a:r>
                        <a:rPr kumimoji="1" lang="ja-JP" altLang="en-US" sz="2400" dirty="0">
                          <a:latin typeface="Times New Roman" panose="02020603050405020304" pitchFamily="18" charset="0"/>
                          <a:cs typeface="Times New Roman" panose="02020603050405020304" pitchFamily="18" charset="0"/>
                        </a:rPr>
                        <a:t>万</a:t>
                      </a:r>
                      <a:r>
                        <a:rPr kumimoji="1" lang="en-US" altLang="ja-JP" sz="2400" dirty="0">
                          <a:latin typeface="Times New Roman" panose="02020603050405020304" pitchFamily="18" charset="0"/>
                          <a:cs typeface="Times New Roman" panose="02020603050405020304" pitchFamily="18" charset="0"/>
                        </a:rPr>
                        <a:t>4,000</a:t>
                      </a:r>
                      <a:r>
                        <a:rPr kumimoji="1" lang="ja-JP" altLang="en-US" sz="2400" dirty="0">
                          <a:latin typeface="Times New Roman" panose="02020603050405020304" pitchFamily="18" charset="0"/>
                          <a:cs typeface="Times New Roman" panose="02020603050405020304" pitchFamily="18" charset="0"/>
                        </a:rPr>
                        <a:t>人が不足する。</a:t>
                      </a:r>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Oxford</a:t>
                      </a:r>
                      <a:r>
                        <a:rPr kumimoji="1" lang="ja-JP" altLang="en-US" sz="2400" b="1" dirty="0">
                          <a:latin typeface="Times New Roman" panose="02020603050405020304" pitchFamily="18" charset="0"/>
                          <a:cs typeface="Times New Roman" panose="02020603050405020304" pitchFamily="18" charset="0"/>
                        </a:rPr>
                        <a:t> </a:t>
                      </a:r>
                      <a:r>
                        <a:rPr kumimoji="1" lang="en-US" altLang="ja-JP" sz="2400" b="1" dirty="0">
                          <a:latin typeface="Times New Roman" panose="02020603050405020304" pitchFamily="18" charset="0"/>
                          <a:cs typeface="Times New Roman" panose="02020603050405020304" pitchFamily="18" charset="0"/>
                        </a:rPr>
                        <a:t>U</a:t>
                      </a:r>
                      <a:r>
                        <a:rPr kumimoji="1" lang="ja-JP" altLang="en-US" sz="2400" b="1" dirty="0">
                          <a:latin typeface="Times New Roman" panose="02020603050405020304" pitchFamily="18" charset="0"/>
                          <a:cs typeface="Times New Roman" panose="02020603050405020304" pitchFamily="18" charset="0"/>
                        </a:rPr>
                        <a:t> 野村総研</a:t>
                      </a:r>
                    </a:p>
                  </a:txBody>
                  <a:tcPr anchor="ctr"/>
                </a:tc>
                <a:extLst>
                  <a:ext uri="{0D108BD9-81ED-4DB2-BD59-A6C34878D82A}">
                    <a16:rowId xmlns:a16="http://schemas.microsoft.com/office/drawing/2014/main" val="2943160800"/>
                  </a:ext>
                </a:extLst>
              </a:tr>
              <a:tr h="667749">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2045</a:t>
                      </a:r>
                      <a:r>
                        <a:rPr kumimoji="1" lang="ja-JP" altLang="en-US" sz="2400" dirty="0">
                          <a:latin typeface="Times New Roman" panose="02020603050405020304" pitchFamily="18" charset="0"/>
                          <a:cs typeface="Times New Roman" panose="02020603050405020304" pitchFamily="18" charset="0"/>
                        </a:rPr>
                        <a:t>年まで</a:t>
                      </a:r>
                    </a:p>
                  </a:txBody>
                  <a:tcPr anchor="ctr"/>
                </a:tc>
                <a:tc>
                  <a:txBody>
                    <a:bodyPr/>
                    <a:lstStyle/>
                    <a:p>
                      <a:pPr>
                        <a:lnSpc>
                          <a:spcPct val="100000"/>
                        </a:lnSpc>
                      </a:pPr>
                      <a:r>
                        <a:rPr kumimoji="1" lang="ja-JP" altLang="en-US" sz="2400" dirty="0">
                          <a:solidFill>
                            <a:schemeClr val="bg1"/>
                          </a:solidFill>
                        </a:rPr>
                        <a:t>ＡＩが人間の知能を上回るシンギュラリティが到来する。</a:t>
                      </a:r>
                    </a:p>
                  </a:txBody>
                  <a:tcPr anchor="ctr"/>
                </a:tc>
                <a:tc>
                  <a:txBody>
                    <a:bodyPr/>
                    <a:lstStyle/>
                    <a:p>
                      <a:pPr>
                        <a:lnSpc>
                          <a:spcPct val="100000"/>
                        </a:lnSpc>
                      </a:pPr>
                      <a:r>
                        <a:rPr kumimoji="1" lang="en-US" altLang="ja-JP" sz="2400" b="1" dirty="0">
                          <a:solidFill>
                            <a:schemeClr val="bg1"/>
                          </a:solidFill>
                          <a:latin typeface="Times New Roman" panose="02020603050405020304" pitchFamily="18" charset="0"/>
                          <a:cs typeface="Times New Roman" panose="02020603050405020304" pitchFamily="18" charset="0"/>
                        </a:rPr>
                        <a:t>Kurzweil</a:t>
                      </a:r>
                      <a:endParaRPr kumimoji="1" lang="ja-JP" altLang="en-US" sz="24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59471419"/>
                  </a:ext>
                </a:extLst>
              </a:tr>
              <a:tr h="840894">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2050</a:t>
                      </a:r>
                      <a:r>
                        <a:rPr kumimoji="1" lang="ja-JP" altLang="en-US" sz="2400" dirty="0">
                          <a:latin typeface="Times New Roman" panose="02020603050405020304" pitchFamily="18" charset="0"/>
                          <a:cs typeface="Times New Roman" panose="02020603050405020304" pitchFamily="18" charset="0"/>
                        </a:rPr>
                        <a:t>年</a:t>
                      </a:r>
                    </a:p>
                  </a:txBody>
                  <a:tcPr anchor="ctr"/>
                </a:tc>
                <a:tc>
                  <a:txBody>
                    <a:bodyPr/>
                    <a:lstStyle/>
                    <a:p>
                      <a:pPr>
                        <a:lnSpc>
                          <a:spcPct val="100000"/>
                        </a:lnSpc>
                      </a:pPr>
                      <a:r>
                        <a:rPr kumimoji="1" lang="ja-JP" altLang="en-US" sz="2400" dirty="0">
                          <a:solidFill>
                            <a:schemeClr val="bg1"/>
                          </a:solidFill>
                        </a:rPr>
                        <a:t>世界の平均寿命は，</a:t>
                      </a:r>
                      <a:r>
                        <a:rPr kumimoji="1" lang="en-US" altLang="ja-JP" sz="2400" dirty="0">
                          <a:solidFill>
                            <a:schemeClr val="bg1"/>
                          </a:solidFill>
                        </a:rPr>
                        <a:t>72.7</a:t>
                      </a:r>
                      <a:r>
                        <a:rPr kumimoji="1" lang="ja-JP" altLang="en-US" sz="2400" dirty="0">
                          <a:solidFill>
                            <a:schemeClr val="bg1"/>
                          </a:solidFill>
                        </a:rPr>
                        <a:t>歳から</a:t>
                      </a:r>
                      <a:r>
                        <a:rPr kumimoji="1" lang="en-US" altLang="ja-JP" sz="2400" dirty="0">
                          <a:solidFill>
                            <a:schemeClr val="bg1"/>
                          </a:solidFill>
                        </a:rPr>
                        <a:t>77.1</a:t>
                      </a:r>
                      <a:r>
                        <a:rPr kumimoji="1" lang="ja-JP" altLang="en-US" sz="2400" dirty="0">
                          <a:solidFill>
                            <a:schemeClr val="bg1"/>
                          </a:solidFill>
                        </a:rPr>
                        <a:t>歳に低下。</a:t>
                      </a:r>
                      <a:endParaRPr kumimoji="1" lang="en-US" altLang="ja-JP" sz="2400" dirty="0">
                        <a:solidFill>
                          <a:schemeClr val="bg1"/>
                        </a:solidFill>
                      </a:endParaRPr>
                    </a:p>
                    <a:p>
                      <a:pPr>
                        <a:lnSpc>
                          <a:spcPct val="100000"/>
                        </a:lnSpc>
                      </a:pPr>
                      <a:r>
                        <a:rPr kumimoji="1" lang="ja-JP" altLang="en-US" sz="2400" dirty="0">
                          <a:solidFill>
                            <a:schemeClr val="bg1"/>
                          </a:solidFill>
                        </a:rPr>
                        <a:t>世界人口は，</a:t>
                      </a:r>
                      <a:r>
                        <a:rPr kumimoji="1" lang="en-US" altLang="ja-JP" sz="2400" dirty="0">
                          <a:solidFill>
                            <a:schemeClr val="bg1"/>
                          </a:solidFill>
                        </a:rPr>
                        <a:t>75.7</a:t>
                      </a:r>
                      <a:r>
                        <a:rPr kumimoji="1" lang="ja-JP" altLang="en-US" sz="2400" dirty="0">
                          <a:solidFill>
                            <a:schemeClr val="bg1"/>
                          </a:solidFill>
                        </a:rPr>
                        <a:t>億人から</a:t>
                      </a:r>
                      <a:r>
                        <a:rPr kumimoji="1" lang="en-US" altLang="ja-JP" sz="2400" dirty="0">
                          <a:solidFill>
                            <a:schemeClr val="bg1"/>
                          </a:solidFill>
                        </a:rPr>
                        <a:t>97.4</a:t>
                      </a:r>
                      <a:r>
                        <a:rPr kumimoji="1" lang="ja-JP" altLang="en-US" sz="2400" dirty="0">
                          <a:solidFill>
                            <a:schemeClr val="bg1"/>
                          </a:solidFill>
                        </a:rPr>
                        <a:t>億人に増加する。</a:t>
                      </a:r>
                    </a:p>
                  </a:txBody>
                  <a:tcPr anchor="ctr"/>
                </a:tc>
                <a:tc>
                  <a:txBody>
                    <a:bodyPr/>
                    <a:lstStyle/>
                    <a:p>
                      <a:pPr>
                        <a:lnSpc>
                          <a:spcPct val="100000"/>
                        </a:lnSpc>
                      </a:pPr>
                      <a:r>
                        <a:rPr kumimoji="1" lang="ja-JP" altLang="en-US" sz="2400" b="1" dirty="0">
                          <a:solidFill>
                            <a:schemeClr val="bg1"/>
                          </a:solidFill>
                          <a:latin typeface="Times New Roman" panose="02020603050405020304" pitchFamily="18" charset="0"/>
                          <a:cs typeface="Times New Roman" panose="02020603050405020304" pitchFamily="18" charset="0"/>
                        </a:rPr>
                        <a:t>国連</a:t>
                      </a:r>
                    </a:p>
                  </a:txBody>
                  <a:tcPr anchor="ctr"/>
                </a:tc>
                <a:extLst>
                  <a:ext uri="{0D108BD9-81ED-4DB2-BD59-A6C34878D82A}">
                    <a16:rowId xmlns:a16="http://schemas.microsoft.com/office/drawing/2014/main" val="3524238905"/>
                  </a:ext>
                </a:extLst>
              </a:tr>
            </a:tbl>
          </a:graphicData>
        </a:graphic>
      </p:graphicFrame>
      <p:sp>
        <p:nvSpPr>
          <p:cNvPr id="4" name="日付プレースホルダー 3">
            <a:extLst>
              <a:ext uri="{FF2B5EF4-FFF2-40B4-BE49-F238E27FC236}">
                <a16:creationId xmlns:a16="http://schemas.microsoft.com/office/drawing/2014/main" id="{F1E00723-9219-415B-8AF9-A36B2F2A1124}"/>
              </a:ext>
            </a:extLst>
          </p:cNvPr>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a:extLst>
              <a:ext uri="{FF2B5EF4-FFF2-40B4-BE49-F238E27FC236}">
                <a16:creationId xmlns:a16="http://schemas.microsoft.com/office/drawing/2014/main" id="{FED9D946-1501-44BA-A1E6-141279DD8978}"/>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a:extLst>
              <a:ext uri="{FF2B5EF4-FFF2-40B4-BE49-F238E27FC236}">
                <a16:creationId xmlns:a16="http://schemas.microsoft.com/office/drawing/2014/main" id="{C242798E-E65E-4F5E-9DFD-F9DDF523EBA3}"/>
              </a:ext>
            </a:extLst>
          </p:cNvPr>
          <p:cNvSpPr>
            <a:spLocks noGrp="1"/>
          </p:cNvSpPr>
          <p:nvPr>
            <p:ph type="sldNum" sz="quarter" idx="12"/>
          </p:nvPr>
        </p:nvSpPr>
        <p:spPr/>
        <p:txBody>
          <a:bodyPr/>
          <a:lstStyle/>
          <a:p>
            <a:fld id="{A0C4542F-C35A-41EC-80CF-01AB155FDC20}" type="slidenum">
              <a:rPr kumimoji="1" lang="ja-JP" altLang="en-US" smtClean="0"/>
              <a:t>6</a:t>
            </a:fld>
            <a:endParaRPr kumimoji="1" lang="ja-JP" altLang="en-US"/>
          </a:p>
        </p:txBody>
      </p:sp>
    </p:spTree>
    <p:extLst>
      <p:ext uri="{BB962C8B-B14F-4D97-AF65-F5344CB8AC3E}">
        <p14:creationId xmlns:p14="http://schemas.microsoft.com/office/powerpoint/2010/main" val="229250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4DA1D7-413B-4D29-9B12-1941D9355DAA}"/>
              </a:ext>
            </a:extLst>
          </p:cNvPr>
          <p:cNvSpPr>
            <a:spLocks noGrp="1"/>
          </p:cNvSpPr>
          <p:nvPr>
            <p:ph type="title"/>
          </p:nvPr>
        </p:nvSpPr>
        <p:spPr/>
        <p:txBody>
          <a:bodyPr/>
          <a:lstStyle/>
          <a:p>
            <a:r>
              <a:rPr kumimoji="1" lang="ja-JP" altLang="en-US" dirty="0"/>
              <a:t>テクノロジーの発展に伴う未来予測</a:t>
            </a:r>
            <a:br>
              <a:rPr kumimoji="1" lang="en-US" altLang="ja-JP" dirty="0"/>
            </a:br>
            <a:r>
              <a:rPr kumimoji="1" lang="ja-JP" altLang="en-US" sz="3200" dirty="0">
                <a:latin typeface="Times New Roman" panose="02020603050405020304" pitchFamily="18" charset="0"/>
                <a:cs typeface="Times New Roman" panose="02020603050405020304" pitchFamily="18" charset="0"/>
              </a:rPr>
              <a:t>（</a:t>
            </a:r>
            <a:r>
              <a:rPr lang="ja-JP" altLang="en-US" sz="3200" dirty="0">
                <a:latin typeface="Times New Roman" panose="02020603050405020304" pitchFamily="18" charset="0"/>
                <a:cs typeface="Times New Roman" panose="02020603050405020304" pitchFamily="18" charset="0"/>
              </a:rPr>
              <a:t>朝</a:t>
            </a:r>
            <a:r>
              <a:rPr kumimoji="1" lang="ja-JP" altLang="en-US" sz="3200" dirty="0">
                <a:latin typeface="Times New Roman" panose="02020603050405020304" pitchFamily="18" charset="0"/>
                <a:cs typeface="Times New Roman" panose="02020603050405020304" pitchFamily="18" charset="0"/>
              </a:rPr>
              <a:t>日新聞</a:t>
            </a:r>
            <a:r>
              <a:rPr kumimoji="1" lang="en-US" altLang="ja-JP" sz="3200" dirty="0">
                <a:latin typeface="Times New Roman" panose="02020603050405020304" pitchFamily="18" charset="0"/>
                <a:cs typeface="Times New Roman" panose="02020603050405020304" pitchFamily="18" charset="0"/>
              </a:rPr>
              <a:t>2019</a:t>
            </a:r>
            <a:r>
              <a:rPr kumimoji="1" lang="ja-JP" altLang="en-US" sz="3200" dirty="0">
                <a:latin typeface="Times New Roman" panose="02020603050405020304" pitchFamily="18" charset="0"/>
                <a:cs typeface="Times New Roman" panose="02020603050405020304" pitchFamily="18" charset="0"/>
              </a:rPr>
              <a:t>年</a:t>
            </a:r>
            <a:r>
              <a:rPr kumimoji="1" lang="en-US" altLang="ja-JP" sz="3200" dirty="0">
                <a:latin typeface="Times New Roman" panose="02020603050405020304" pitchFamily="18" charset="0"/>
                <a:cs typeface="Times New Roman" panose="02020603050405020304" pitchFamily="18" charset="0"/>
              </a:rPr>
              <a:t>9</a:t>
            </a:r>
            <a:r>
              <a:rPr kumimoji="1" lang="ja-JP" altLang="en-US" sz="3200" dirty="0">
                <a:latin typeface="Times New Roman" panose="02020603050405020304" pitchFamily="18" charset="0"/>
                <a:cs typeface="Times New Roman" panose="02020603050405020304" pitchFamily="18" charset="0"/>
              </a:rPr>
              <a:t>月</a:t>
            </a:r>
            <a:r>
              <a:rPr kumimoji="1" lang="en-US" altLang="ja-JP" sz="3200" dirty="0">
                <a:latin typeface="Times New Roman" panose="02020603050405020304" pitchFamily="18" charset="0"/>
                <a:cs typeface="Times New Roman" panose="02020603050405020304" pitchFamily="18" charset="0"/>
              </a:rPr>
              <a:t>8</a:t>
            </a:r>
            <a:r>
              <a:rPr kumimoji="1" lang="ja-JP" altLang="en-US" sz="3200" dirty="0">
                <a:latin typeface="Times New Roman" panose="02020603050405020304" pitchFamily="18" charset="0"/>
                <a:cs typeface="Times New Roman" panose="02020603050405020304" pitchFamily="18" charset="0"/>
              </a:rPr>
              <a:t>日朝刊</a:t>
            </a:r>
            <a:r>
              <a:rPr kumimoji="1" lang="en-US" altLang="ja-JP" sz="3200" dirty="0">
                <a:latin typeface="Times New Roman" panose="02020603050405020304" pitchFamily="18" charset="0"/>
                <a:cs typeface="Times New Roman" panose="02020603050405020304" pitchFamily="18" charset="0"/>
              </a:rPr>
              <a:t>4</a:t>
            </a:r>
            <a:r>
              <a:rPr kumimoji="1" lang="ja-JP" altLang="en-US" sz="3200" dirty="0">
                <a:latin typeface="Times New Roman" panose="02020603050405020304" pitchFamily="18" charset="0"/>
                <a:cs typeface="Times New Roman" panose="02020603050405020304" pitchFamily="18" charset="0"/>
              </a:rPr>
              <a:t>面）</a:t>
            </a:r>
          </a:p>
        </p:txBody>
      </p:sp>
      <p:graphicFrame>
        <p:nvGraphicFramePr>
          <p:cNvPr id="7" name="表 7">
            <a:extLst>
              <a:ext uri="{FF2B5EF4-FFF2-40B4-BE49-F238E27FC236}">
                <a16:creationId xmlns:a16="http://schemas.microsoft.com/office/drawing/2014/main" id="{87EFB149-F113-4BF3-82BE-82233FFEB5F4}"/>
              </a:ext>
            </a:extLst>
          </p:cNvPr>
          <p:cNvGraphicFramePr>
            <a:graphicFrameLocks noGrp="1"/>
          </p:cNvGraphicFramePr>
          <p:nvPr>
            <p:ph idx="1"/>
          </p:nvPr>
        </p:nvGraphicFramePr>
        <p:xfrm>
          <a:off x="838200" y="2055906"/>
          <a:ext cx="10550608" cy="3935226"/>
        </p:xfrm>
        <a:graphic>
          <a:graphicData uri="http://schemas.openxmlformats.org/drawingml/2006/table">
            <a:tbl>
              <a:tblPr firstRow="1" bandRow="1">
                <a:tableStyleId>{5940675A-B579-460E-94D1-54222C63F5DA}</a:tableStyleId>
              </a:tblPr>
              <a:tblGrid>
                <a:gridCol w="1717589">
                  <a:extLst>
                    <a:ext uri="{9D8B030D-6E8A-4147-A177-3AD203B41FA5}">
                      <a16:colId xmlns:a16="http://schemas.microsoft.com/office/drawing/2014/main" val="640313638"/>
                    </a:ext>
                  </a:extLst>
                </a:gridCol>
                <a:gridCol w="7339914">
                  <a:extLst>
                    <a:ext uri="{9D8B030D-6E8A-4147-A177-3AD203B41FA5}">
                      <a16:colId xmlns:a16="http://schemas.microsoft.com/office/drawing/2014/main" val="2823230159"/>
                    </a:ext>
                  </a:extLst>
                </a:gridCol>
                <a:gridCol w="1493105">
                  <a:extLst>
                    <a:ext uri="{9D8B030D-6E8A-4147-A177-3AD203B41FA5}">
                      <a16:colId xmlns:a16="http://schemas.microsoft.com/office/drawing/2014/main" val="2694683279"/>
                    </a:ext>
                  </a:extLst>
                </a:gridCol>
              </a:tblGrid>
              <a:tr h="582955">
                <a:tc rowSpan="2">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2030</a:t>
                      </a:r>
                      <a:r>
                        <a:rPr kumimoji="1" lang="ja-JP" altLang="en-US" sz="2400" dirty="0">
                          <a:latin typeface="Times New Roman" panose="02020603050405020304" pitchFamily="18" charset="0"/>
                          <a:cs typeface="Times New Roman" panose="02020603050405020304" pitchFamily="18" charset="0"/>
                        </a:rPr>
                        <a:t>年まで</a:t>
                      </a:r>
                    </a:p>
                  </a:txBody>
                  <a:tcPr anchor="ctr"/>
                </a:tc>
                <a:tc>
                  <a:txBody>
                    <a:bodyPr/>
                    <a:lstStyle/>
                    <a:p>
                      <a:pPr>
                        <a:lnSpc>
                          <a:spcPct val="100000"/>
                        </a:lnSpc>
                      </a:pPr>
                      <a:r>
                        <a:rPr kumimoji="1" lang="ja-JP" altLang="en-US" sz="2400" dirty="0"/>
                        <a:t>世界のバイオ市場は，</a:t>
                      </a:r>
                      <a:r>
                        <a:rPr kumimoji="1" lang="en-US" altLang="ja-JP" sz="2400" dirty="0"/>
                        <a:t>120</a:t>
                      </a:r>
                      <a:r>
                        <a:rPr kumimoji="1" lang="ja-JP" altLang="en-US" sz="2400" dirty="0"/>
                        <a:t>兆～</a:t>
                      </a:r>
                      <a:r>
                        <a:rPr kumimoji="1" lang="en-US" altLang="ja-JP" sz="2400" dirty="0"/>
                        <a:t>200</a:t>
                      </a:r>
                      <a:r>
                        <a:rPr kumimoji="1" lang="ja-JP" altLang="en-US" sz="2400" dirty="0"/>
                        <a:t>兆円規模に成長する。</a:t>
                      </a:r>
                      <a:endParaRPr kumimoji="1" lang="en-US" altLang="ja-JP" sz="2400" dirty="0"/>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OECD</a:t>
                      </a:r>
                      <a:endParaRPr kumimoji="1" lang="ja-JP"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81907116"/>
                  </a:ext>
                </a:extLst>
              </a:tr>
              <a:tr h="654908">
                <a:tc vMerge="1">
                  <a:txBody>
                    <a:bodyPr/>
                    <a:lstStyle/>
                    <a:p>
                      <a:pPr algn="ctr"/>
                      <a:endParaRPr kumimoji="1" lang="ja-JP" altLang="en-US" dirty="0"/>
                    </a:p>
                  </a:txBody>
                  <a:tcPr anchor="ctr"/>
                </a:tc>
                <a:tc>
                  <a:txBody>
                    <a:bodyPr/>
                    <a:lstStyle/>
                    <a:p>
                      <a:pPr>
                        <a:lnSpc>
                          <a:spcPct val="100000"/>
                        </a:lnSpc>
                      </a:pPr>
                      <a:r>
                        <a:rPr kumimoji="1" lang="ja-JP" altLang="en-US" sz="2400" dirty="0"/>
                        <a:t>中国の国内総生産（ＧＤＰ）が米国を抜く。</a:t>
                      </a:r>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HSBC</a:t>
                      </a:r>
                      <a:endParaRPr kumimoji="1" lang="ja-JP"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16042825"/>
                  </a:ext>
                </a:extLst>
              </a:tr>
              <a:tr h="840894">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2030</a:t>
                      </a:r>
                      <a:r>
                        <a:rPr kumimoji="1" lang="ja-JP" altLang="en-US" sz="2400" dirty="0">
                          <a:latin typeface="Times New Roman" panose="02020603050405020304" pitchFamily="18" charset="0"/>
                          <a:cs typeface="Times New Roman" panose="02020603050405020304" pitchFamily="18" charset="0"/>
                        </a:rPr>
                        <a:t>年頃</a:t>
                      </a:r>
                    </a:p>
                  </a:txBody>
                  <a:tcPr anchor="ctr"/>
                </a:tc>
                <a:tc>
                  <a:txBody>
                    <a:bodyPr/>
                    <a:lstStyle/>
                    <a:p>
                      <a:pPr>
                        <a:lnSpc>
                          <a:spcPct val="100000"/>
                        </a:lnSpc>
                      </a:pPr>
                      <a:r>
                        <a:rPr kumimoji="1" lang="ja-JP" altLang="en-US" sz="2400" dirty="0">
                          <a:latin typeface="Times New Roman" panose="02020603050405020304" pitchFamily="18" charset="0"/>
                          <a:cs typeface="Times New Roman" panose="02020603050405020304" pitchFamily="18" charset="0"/>
                        </a:rPr>
                        <a:t>日本の労働人口の</a:t>
                      </a:r>
                      <a:r>
                        <a:rPr kumimoji="1" lang="en-US" altLang="ja-JP" sz="2400" dirty="0">
                          <a:latin typeface="Times New Roman" panose="02020603050405020304" pitchFamily="18" charset="0"/>
                          <a:cs typeface="Times New Roman" panose="02020603050405020304" pitchFamily="18" charset="0"/>
                        </a:rPr>
                        <a:t>49%</a:t>
                      </a:r>
                      <a:r>
                        <a:rPr kumimoji="1" lang="ja-JP" altLang="en-US" sz="2400" dirty="0">
                          <a:latin typeface="Times New Roman" panose="02020603050405020304" pitchFamily="18" charset="0"/>
                          <a:cs typeface="Times New Roman" panose="02020603050405020304" pitchFamily="18" charset="0"/>
                        </a:rPr>
                        <a:t>がＡＩやロボットで自動化される。</a:t>
                      </a:r>
                      <a:endParaRPr kumimoji="1" lang="en-US" altLang="ja-JP" sz="2400" dirty="0">
                        <a:latin typeface="Times New Roman" panose="02020603050405020304" pitchFamily="18" charset="0"/>
                        <a:cs typeface="Times New Roman" panose="02020603050405020304" pitchFamily="18" charset="0"/>
                      </a:endParaRPr>
                    </a:p>
                    <a:p>
                      <a:pPr>
                        <a:lnSpc>
                          <a:spcPct val="100000"/>
                        </a:lnSpc>
                      </a:pPr>
                      <a:r>
                        <a:rPr kumimoji="1" lang="ja-JP" altLang="en-US" sz="2400" dirty="0">
                          <a:latin typeface="Times New Roman" panose="02020603050405020304" pitchFamily="18" charset="0"/>
                          <a:cs typeface="Times New Roman" panose="02020603050405020304" pitchFamily="18" charset="0"/>
                        </a:rPr>
                        <a:t>例えば，旅行業者・銀行員は，絶滅危惧種となる。</a:t>
                      </a:r>
                      <a:endParaRPr kumimoji="1" lang="en-US" altLang="ja-JP"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Times New Roman" panose="02020603050405020304" pitchFamily="18" charset="0"/>
                          <a:cs typeface="Times New Roman" panose="02020603050405020304" pitchFamily="18" charset="0"/>
                        </a:rPr>
                        <a:t>他方で，</a:t>
                      </a:r>
                      <a:r>
                        <a:rPr kumimoji="1" lang="en-US" altLang="ja-JP" sz="2400" dirty="0">
                          <a:latin typeface="Times New Roman" panose="02020603050405020304" pitchFamily="18" charset="0"/>
                          <a:cs typeface="Times New Roman" panose="02020603050405020304" pitchFamily="18" charset="0"/>
                        </a:rPr>
                        <a:t>AI</a:t>
                      </a:r>
                      <a:r>
                        <a:rPr kumimoji="1" lang="ja-JP" altLang="en-US" sz="2400" dirty="0">
                          <a:latin typeface="Times New Roman" panose="02020603050405020304" pitchFamily="18" charset="0"/>
                          <a:cs typeface="Times New Roman" panose="02020603050405020304" pitchFamily="18" charset="0"/>
                        </a:rPr>
                        <a:t>人材は，</a:t>
                      </a:r>
                      <a:r>
                        <a:rPr kumimoji="1" lang="en-US" altLang="ja-JP" sz="2400" dirty="0">
                          <a:latin typeface="Times New Roman" panose="02020603050405020304" pitchFamily="18" charset="0"/>
                          <a:cs typeface="Times New Roman" panose="02020603050405020304" pitchFamily="18" charset="0"/>
                        </a:rPr>
                        <a:t>12</a:t>
                      </a:r>
                      <a:r>
                        <a:rPr kumimoji="1" lang="ja-JP" altLang="en-US" sz="2400" dirty="0">
                          <a:latin typeface="Times New Roman" panose="02020603050405020304" pitchFamily="18" charset="0"/>
                          <a:cs typeface="Times New Roman" panose="02020603050405020304" pitchFamily="18" charset="0"/>
                        </a:rPr>
                        <a:t>万</a:t>
                      </a:r>
                      <a:r>
                        <a:rPr kumimoji="1" lang="en-US" altLang="ja-JP" sz="2400" dirty="0">
                          <a:latin typeface="Times New Roman" panose="02020603050405020304" pitchFamily="18" charset="0"/>
                          <a:cs typeface="Times New Roman" panose="02020603050405020304" pitchFamily="18" charset="0"/>
                        </a:rPr>
                        <a:t>4,000</a:t>
                      </a:r>
                      <a:r>
                        <a:rPr kumimoji="1" lang="ja-JP" altLang="en-US" sz="2400" dirty="0">
                          <a:latin typeface="Times New Roman" panose="02020603050405020304" pitchFamily="18" charset="0"/>
                          <a:cs typeface="Times New Roman" panose="02020603050405020304" pitchFamily="18" charset="0"/>
                        </a:rPr>
                        <a:t>人が不足する。</a:t>
                      </a:r>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Oxford</a:t>
                      </a:r>
                      <a:r>
                        <a:rPr kumimoji="1" lang="ja-JP" altLang="en-US" sz="2400" b="1" dirty="0">
                          <a:latin typeface="Times New Roman" panose="02020603050405020304" pitchFamily="18" charset="0"/>
                          <a:cs typeface="Times New Roman" panose="02020603050405020304" pitchFamily="18" charset="0"/>
                        </a:rPr>
                        <a:t> </a:t>
                      </a:r>
                      <a:r>
                        <a:rPr kumimoji="1" lang="en-US" altLang="ja-JP" sz="2400" b="1" dirty="0">
                          <a:latin typeface="Times New Roman" panose="02020603050405020304" pitchFamily="18" charset="0"/>
                          <a:cs typeface="Times New Roman" panose="02020603050405020304" pitchFamily="18" charset="0"/>
                        </a:rPr>
                        <a:t>U</a:t>
                      </a:r>
                      <a:r>
                        <a:rPr kumimoji="1" lang="ja-JP" altLang="en-US" sz="2400" b="1" dirty="0">
                          <a:latin typeface="Times New Roman" panose="02020603050405020304" pitchFamily="18" charset="0"/>
                          <a:cs typeface="Times New Roman" panose="02020603050405020304" pitchFamily="18" charset="0"/>
                        </a:rPr>
                        <a:t> 野村総研</a:t>
                      </a:r>
                    </a:p>
                  </a:txBody>
                  <a:tcPr anchor="ctr"/>
                </a:tc>
                <a:extLst>
                  <a:ext uri="{0D108BD9-81ED-4DB2-BD59-A6C34878D82A}">
                    <a16:rowId xmlns:a16="http://schemas.microsoft.com/office/drawing/2014/main" val="2943160800"/>
                  </a:ext>
                </a:extLst>
              </a:tr>
              <a:tr h="667749">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2045</a:t>
                      </a:r>
                      <a:r>
                        <a:rPr kumimoji="1" lang="ja-JP" altLang="en-US" sz="2400" dirty="0">
                          <a:latin typeface="Times New Roman" panose="02020603050405020304" pitchFamily="18" charset="0"/>
                          <a:cs typeface="Times New Roman" panose="02020603050405020304" pitchFamily="18" charset="0"/>
                        </a:rPr>
                        <a:t>年まで</a:t>
                      </a:r>
                    </a:p>
                  </a:txBody>
                  <a:tcPr anchor="ctr"/>
                </a:tc>
                <a:tc>
                  <a:txBody>
                    <a:bodyPr/>
                    <a:lstStyle/>
                    <a:p>
                      <a:pPr>
                        <a:lnSpc>
                          <a:spcPct val="100000"/>
                        </a:lnSpc>
                      </a:pPr>
                      <a:r>
                        <a:rPr kumimoji="1" lang="ja-JP" altLang="en-US" sz="2400" dirty="0"/>
                        <a:t>ＡＩが人間の知能を上回るシンギュラリティが到来する。</a:t>
                      </a:r>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Kurzweil</a:t>
                      </a:r>
                      <a:endParaRPr kumimoji="1" lang="ja-JP"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59471419"/>
                  </a:ext>
                </a:extLst>
              </a:tr>
              <a:tr h="840894">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2050</a:t>
                      </a:r>
                      <a:r>
                        <a:rPr kumimoji="1" lang="ja-JP" altLang="en-US" sz="2400" dirty="0">
                          <a:latin typeface="Times New Roman" panose="02020603050405020304" pitchFamily="18" charset="0"/>
                          <a:cs typeface="Times New Roman" panose="02020603050405020304" pitchFamily="18" charset="0"/>
                        </a:rPr>
                        <a:t>年</a:t>
                      </a:r>
                    </a:p>
                  </a:txBody>
                  <a:tcPr anchor="ctr"/>
                </a:tc>
                <a:tc>
                  <a:txBody>
                    <a:bodyPr/>
                    <a:lstStyle/>
                    <a:p>
                      <a:pPr>
                        <a:lnSpc>
                          <a:spcPct val="100000"/>
                        </a:lnSpc>
                      </a:pPr>
                      <a:r>
                        <a:rPr kumimoji="1" lang="ja-JP" altLang="en-US" sz="2400" dirty="0">
                          <a:solidFill>
                            <a:schemeClr val="bg1"/>
                          </a:solidFill>
                        </a:rPr>
                        <a:t>世界の平均寿命は，</a:t>
                      </a:r>
                      <a:r>
                        <a:rPr kumimoji="1" lang="en-US" altLang="ja-JP" sz="2400" dirty="0">
                          <a:solidFill>
                            <a:schemeClr val="bg1"/>
                          </a:solidFill>
                        </a:rPr>
                        <a:t>72.7</a:t>
                      </a:r>
                      <a:r>
                        <a:rPr kumimoji="1" lang="ja-JP" altLang="en-US" sz="2400" dirty="0">
                          <a:solidFill>
                            <a:schemeClr val="bg1"/>
                          </a:solidFill>
                        </a:rPr>
                        <a:t>歳から</a:t>
                      </a:r>
                      <a:r>
                        <a:rPr kumimoji="1" lang="en-US" altLang="ja-JP" sz="2400" dirty="0">
                          <a:solidFill>
                            <a:schemeClr val="bg1"/>
                          </a:solidFill>
                        </a:rPr>
                        <a:t>77.1</a:t>
                      </a:r>
                      <a:r>
                        <a:rPr kumimoji="1" lang="ja-JP" altLang="en-US" sz="2400" dirty="0">
                          <a:solidFill>
                            <a:schemeClr val="bg1"/>
                          </a:solidFill>
                        </a:rPr>
                        <a:t>歳に低下。</a:t>
                      </a:r>
                      <a:endParaRPr kumimoji="1" lang="en-US" altLang="ja-JP" sz="2400" dirty="0">
                        <a:solidFill>
                          <a:schemeClr val="bg1"/>
                        </a:solidFill>
                      </a:endParaRPr>
                    </a:p>
                    <a:p>
                      <a:pPr>
                        <a:lnSpc>
                          <a:spcPct val="100000"/>
                        </a:lnSpc>
                      </a:pPr>
                      <a:r>
                        <a:rPr kumimoji="1" lang="ja-JP" altLang="en-US" sz="2400" dirty="0">
                          <a:solidFill>
                            <a:schemeClr val="bg1"/>
                          </a:solidFill>
                        </a:rPr>
                        <a:t>世界人口は，</a:t>
                      </a:r>
                      <a:r>
                        <a:rPr kumimoji="1" lang="en-US" altLang="ja-JP" sz="2400" dirty="0">
                          <a:solidFill>
                            <a:schemeClr val="bg1"/>
                          </a:solidFill>
                        </a:rPr>
                        <a:t>75.7</a:t>
                      </a:r>
                      <a:r>
                        <a:rPr kumimoji="1" lang="ja-JP" altLang="en-US" sz="2400" dirty="0">
                          <a:solidFill>
                            <a:schemeClr val="bg1"/>
                          </a:solidFill>
                        </a:rPr>
                        <a:t>億人から</a:t>
                      </a:r>
                      <a:r>
                        <a:rPr kumimoji="1" lang="en-US" altLang="ja-JP" sz="2400" dirty="0">
                          <a:solidFill>
                            <a:schemeClr val="bg1"/>
                          </a:solidFill>
                        </a:rPr>
                        <a:t>97.4</a:t>
                      </a:r>
                      <a:r>
                        <a:rPr kumimoji="1" lang="ja-JP" altLang="en-US" sz="2400" dirty="0">
                          <a:solidFill>
                            <a:schemeClr val="bg1"/>
                          </a:solidFill>
                        </a:rPr>
                        <a:t>億人に増加する。</a:t>
                      </a:r>
                    </a:p>
                  </a:txBody>
                  <a:tcPr anchor="ctr"/>
                </a:tc>
                <a:tc>
                  <a:txBody>
                    <a:bodyPr/>
                    <a:lstStyle/>
                    <a:p>
                      <a:pPr>
                        <a:lnSpc>
                          <a:spcPct val="100000"/>
                        </a:lnSpc>
                      </a:pPr>
                      <a:r>
                        <a:rPr kumimoji="1" lang="ja-JP" altLang="en-US" sz="2400" b="1" dirty="0">
                          <a:solidFill>
                            <a:schemeClr val="bg1"/>
                          </a:solidFill>
                          <a:latin typeface="Times New Roman" panose="02020603050405020304" pitchFamily="18" charset="0"/>
                          <a:cs typeface="Times New Roman" panose="02020603050405020304" pitchFamily="18" charset="0"/>
                        </a:rPr>
                        <a:t>国連</a:t>
                      </a:r>
                    </a:p>
                  </a:txBody>
                  <a:tcPr anchor="ctr"/>
                </a:tc>
                <a:extLst>
                  <a:ext uri="{0D108BD9-81ED-4DB2-BD59-A6C34878D82A}">
                    <a16:rowId xmlns:a16="http://schemas.microsoft.com/office/drawing/2014/main" val="3524238905"/>
                  </a:ext>
                </a:extLst>
              </a:tr>
            </a:tbl>
          </a:graphicData>
        </a:graphic>
      </p:graphicFrame>
      <p:sp>
        <p:nvSpPr>
          <p:cNvPr id="4" name="日付プレースホルダー 3">
            <a:extLst>
              <a:ext uri="{FF2B5EF4-FFF2-40B4-BE49-F238E27FC236}">
                <a16:creationId xmlns:a16="http://schemas.microsoft.com/office/drawing/2014/main" id="{F1E00723-9219-415B-8AF9-A36B2F2A1124}"/>
              </a:ext>
            </a:extLst>
          </p:cNvPr>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a:extLst>
              <a:ext uri="{FF2B5EF4-FFF2-40B4-BE49-F238E27FC236}">
                <a16:creationId xmlns:a16="http://schemas.microsoft.com/office/drawing/2014/main" id="{FED9D946-1501-44BA-A1E6-141279DD8978}"/>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a:extLst>
              <a:ext uri="{FF2B5EF4-FFF2-40B4-BE49-F238E27FC236}">
                <a16:creationId xmlns:a16="http://schemas.microsoft.com/office/drawing/2014/main" id="{C242798E-E65E-4F5E-9DFD-F9DDF523EBA3}"/>
              </a:ext>
            </a:extLst>
          </p:cNvPr>
          <p:cNvSpPr>
            <a:spLocks noGrp="1"/>
          </p:cNvSpPr>
          <p:nvPr>
            <p:ph type="sldNum" sz="quarter" idx="12"/>
          </p:nvPr>
        </p:nvSpPr>
        <p:spPr/>
        <p:txBody>
          <a:bodyPr/>
          <a:lstStyle/>
          <a:p>
            <a:fld id="{A0C4542F-C35A-41EC-80CF-01AB155FDC20}" type="slidenum">
              <a:rPr kumimoji="1" lang="ja-JP" altLang="en-US" smtClean="0"/>
              <a:t>7</a:t>
            </a:fld>
            <a:endParaRPr kumimoji="1" lang="ja-JP" altLang="en-US"/>
          </a:p>
        </p:txBody>
      </p:sp>
    </p:spTree>
    <p:extLst>
      <p:ext uri="{BB962C8B-B14F-4D97-AF65-F5344CB8AC3E}">
        <p14:creationId xmlns:p14="http://schemas.microsoft.com/office/powerpoint/2010/main" val="306292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4DA1D7-413B-4D29-9B12-1941D9355DAA}"/>
              </a:ext>
            </a:extLst>
          </p:cNvPr>
          <p:cNvSpPr>
            <a:spLocks noGrp="1"/>
          </p:cNvSpPr>
          <p:nvPr>
            <p:ph type="title"/>
          </p:nvPr>
        </p:nvSpPr>
        <p:spPr/>
        <p:txBody>
          <a:bodyPr/>
          <a:lstStyle/>
          <a:p>
            <a:r>
              <a:rPr kumimoji="1" lang="ja-JP" altLang="en-US" dirty="0"/>
              <a:t>テクノロジーの発展に伴う未来予測</a:t>
            </a:r>
            <a:br>
              <a:rPr kumimoji="1" lang="en-US" altLang="ja-JP" dirty="0"/>
            </a:br>
            <a:r>
              <a:rPr kumimoji="1" lang="ja-JP" altLang="en-US" sz="3200" dirty="0">
                <a:latin typeface="Times New Roman" panose="02020603050405020304" pitchFamily="18" charset="0"/>
                <a:cs typeface="Times New Roman" panose="02020603050405020304" pitchFamily="18" charset="0"/>
              </a:rPr>
              <a:t>（</a:t>
            </a:r>
            <a:r>
              <a:rPr lang="ja-JP" altLang="en-US" sz="3200" dirty="0">
                <a:latin typeface="Times New Roman" panose="02020603050405020304" pitchFamily="18" charset="0"/>
                <a:cs typeface="Times New Roman" panose="02020603050405020304" pitchFamily="18" charset="0"/>
              </a:rPr>
              <a:t>朝</a:t>
            </a:r>
            <a:r>
              <a:rPr kumimoji="1" lang="ja-JP" altLang="en-US" sz="3200" dirty="0">
                <a:latin typeface="Times New Roman" panose="02020603050405020304" pitchFamily="18" charset="0"/>
                <a:cs typeface="Times New Roman" panose="02020603050405020304" pitchFamily="18" charset="0"/>
              </a:rPr>
              <a:t>日新聞</a:t>
            </a:r>
            <a:r>
              <a:rPr kumimoji="1" lang="en-US" altLang="ja-JP" sz="3200" dirty="0">
                <a:latin typeface="Times New Roman" panose="02020603050405020304" pitchFamily="18" charset="0"/>
                <a:cs typeface="Times New Roman" panose="02020603050405020304" pitchFamily="18" charset="0"/>
              </a:rPr>
              <a:t>2019</a:t>
            </a:r>
            <a:r>
              <a:rPr kumimoji="1" lang="ja-JP" altLang="en-US" sz="3200" dirty="0">
                <a:latin typeface="Times New Roman" panose="02020603050405020304" pitchFamily="18" charset="0"/>
                <a:cs typeface="Times New Roman" panose="02020603050405020304" pitchFamily="18" charset="0"/>
              </a:rPr>
              <a:t>年</a:t>
            </a:r>
            <a:r>
              <a:rPr kumimoji="1" lang="en-US" altLang="ja-JP" sz="3200" dirty="0">
                <a:latin typeface="Times New Roman" panose="02020603050405020304" pitchFamily="18" charset="0"/>
                <a:cs typeface="Times New Roman" panose="02020603050405020304" pitchFamily="18" charset="0"/>
              </a:rPr>
              <a:t>9</a:t>
            </a:r>
            <a:r>
              <a:rPr kumimoji="1" lang="ja-JP" altLang="en-US" sz="3200" dirty="0">
                <a:latin typeface="Times New Roman" panose="02020603050405020304" pitchFamily="18" charset="0"/>
                <a:cs typeface="Times New Roman" panose="02020603050405020304" pitchFamily="18" charset="0"/>
              </a:rPr>
              <a:t>月</a:t>
            </a:r>
            <a:r>
              <a:rPr kumimoji="1" lang="en-US" altLang="ja-JP" sz="3200" dirty="0">
                <a:latin typeface="Times New Roman" panose="02020603050405020304" pitchFamily="18" charset="0"/>
                <a:cs typeface="Times New Roman" panose="02020603050405020304" pitchFamily="18" charset="0"/>
              </a:rPr>
              <a:t>8</a:t>
            </a:r>
            <a:r>
              <a:rPr kumimoji="1" lang="ja-JP" altLang="en-US" sz="3200" dirty="0">
                <a:latin typeface="Times New Roman" panose="02020603050405020304" pitchFamily="18" charset="0"/>
                <a:cs typeface="Times New Roman" panose="02020603050405020304" pitchFamily="18" charset="0"/>
              </a:rPr>
              <a:t>日朝刊</a:t>
            </a:r>
            <a:r>
              <a:rPr kumimoji="1" lang="en-US" altLang="ja-JP" sz="3200" dirty="0">
                <a:latin typeface="Times New Roman" panose="02020603050405020304" pitchFamily="18" charset="0"/>
                <a:cs typeface="Times New Roman" panose="02020603050405020304" pitchFamily="18" charset="0"/>
              </a:rPr>
              <a:t>4</a:t>
            </a:r>
            <a:r>
              <a:rPr kumimoji="1" lang="ja-JP" altLang="en-US" sz="3200" dirty="0">
                <a:latin typeface="Times New Roman" panose="02020603050405020304" pitchFamily="18" charset="0"/>
                <a:cs typeface="Times New Roman" panose="02020603050405020304" pitchFamily="18" charset="0"/>
              </a:rPr>
              <a:t>面）</a:t>
            </a:r>
          </a:p>
        </p:txBody>
      </p:sp>
      <p:graphicFrame>
        <p:nvGraphicFramePr>
          <p:cNvPr id="7" name="表 7">
            <a:extLst>
              <a:ext uri="{FF2B5EF4-FFF2-40B4-BE49-F238E27FC236}">
                <a16:creationId xmlns:a16="http://schemas.microsoft.com/office/drawing/2014/main" id="{87EFB149-F113-4BF3-82BE-82233FFEB5F4}"/>
              </a:ext>
            </a:extLst>
          </p:cNvPr>
          <p:cNvGraphicFramePr>
            <a:graphicFrameLocks noGrp="1"/>
          </p:cNvGraphicFramePr>
          <p:nvPr>
            <p:ph idx="1"/>
          </p:nvPr>
        </p:nvGraphicFramePr>
        <p:xfrm>
          <a:off x="838200" y="2055906"/>
          <a:ext cx="10550608" cy="3935226"/>
        </p:xfrm>
        <a:graphic>
          <a:graphicData uri="http://schemas.openxmlformats.org/drawingml/2006/table">
            <a:tbl>
              <a:tblPr firstRow="1" bandRow="1">
                <a:tableStyleId>{5940675A-B579-460E-94D1-54222C63F5DA}</a:tableStyleId>
              </a:tblPr>
              <a:tblGrid>
                <a:gridCol w="1717589">
                  <a:extLst>
                    <a:ext uri="{9D8B030D-6E8A-4147-A177-3AD203B41FA5}">
                      <a16:colId xmlns:a16="http://schemas.microsoft.com/office/drawing/2014/main" val="640313638"/>
                    </a:ext>
                  </a:extLst>
                </a:gridCol>
                <a:gridCol w="7339914">
                  <a:extLst>
                    <a:ext uri="{9D8B030D-6E8A-4147-A177-3AD203B41FA5}">
                      <a16:colId xmlns:a16="http://schemas.microsoft.com/office/drawing/2014/main" val="2823230159"/>
                    </a:ext>
                  </a:extLst>
                </a:gridCol>
                <a:gridCol w="1493105">
                  <a:extLst>
                    <a:ext uri="{9D8B030D-6E8A-4147-A177-3AD203B41FA5}">
                      <a16:colId xmlns:a16="http://schemas.microsoft.com/office/drawing/2014/main" val="2694683279"/>
                    </a:ext>
                  </a:extLst>
                </a:gridCol>
              </a:tblGrid>
              <a:tr h="582955">
                <a:tc rowSpan="2">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2030</a:t>
                      </a:r>
                      <a:r>
                        <a:rPr kumimoji="1" lang="ja-JP" altLang="en-US" sz="2400" dirty="0">
                          <a:latin typeface="Times New Roman" panose="02020603050405020304" pitchFamily="18" charset="0"/>
                          <a:cs typeface="Times New Roman" panose="02020603050405020304" pitchFamily="18" charset="0"/>
                        </a:rPr>
                        <a:t>年まで</a:t>
                      </a:r>
                    </a:p>
                  </a:txBody>
                  <a:tcPr anchor="ctr"/>
                </a:tc>
                <a:tc>
                  <a:txBody>
                    <a:bodyPr/>
                    <a:lstStyle/>
                    <a:p>
                      <a:pPr>
                        <a:lnSpc>
                          <a:spcPct val="100000"/>
                        </a:lnSpc>
                      </a:pPr>
                      <a:r>
                        <a:rPr kumimoji="1" lang="ja-JP" altLang="en-US" sz="2400" dirty="0"/>
                        <a:t>世界のバイオ市場は，</a:t>
                      </a:r>
                      <a:r>
                        <a:rPr kumimoji="1" lang="en-US" altLang="ja-JP" sz="2400" dirty="0"/>
                        <a:t>120</a:t>
                      </a:r>
                      <a:r>
                        <a:rPr kumimoji="1" lang="ja-JP" altLang="en-US" sz="2400" dirty="0"/>
                        <a:t>兆～</a:t>
                      </a:r>
                      <a:r>
                        <a:rPr kumimoji="1" lang="en-US" altLang="ja-JP" sz="2400" dirty="0"/>
                        <a:t>200</a:t>
                      </a:r>
                      <a:r>
                        <a:rPr kumimoji="1" lang="ja-JP" altLang="en-US" sz="2400" dirty="0"/>
                        <a:t>兆円規模に成長する。</a:t>
                      </a:r>
                      <a:endParaRPr kumimoji="1" lang="en-US" altLang="ja-JP" sz="2400" dirty="0"/>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OECD</a:t>
                      </a:r>
                      <a:endParaRPr kumimoji="1" lang="ja-JP"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81907116"/>
                  </a:ext>
                </a:extLst>
              </a:tr>
              <a:tr h="654908">
                <a:tc vMerge="1">
                  <a:txBody>
                    <a:bodyPr/>
                    <a:lstStyle/>
                    <a:p>
                      <a:pPr algn="ctr"/>
                      <a:endParaRPr kumimoji="1" lang="ja-JP" altLang="en-US" dirty="0"/>
                    </a:p>
                  </a:txBody>
                  <a:tcPr anchor="ctr"/>
                </a:tc>
                <a:tc>
                  <a:txBody>
                    <a:bodyPr/>
                    <a:lstStyle/>
                    <a:p>
                      <a:pPr>
                        <a:lnSpc>
                          <a:spcPct val="100000"/>
                        </a:lnSpc>
                      </a:pPr>
                      <a:r>
                        <a:rPr kumimoji="1" lang="ja-JP" altLang="en-US" sz="2400" dirty="0"/>
                        <a:t>中国の国内総生産（ＧＤＰ）が米国を抜く。</a:t>
                      </a:r>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HSBC</a:t>
                      </a:r>
                      <a:endParaRPr kumimoji="1" lang="ja-JP"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16042825"/>
                  </a:ext>
                </a:extLst>
              </a:tr>
              <a:tr h="840894">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2030</a:t>
                      </a:r>
                      <a:r>
                        <a:rPr kumimoji="1" lang="ja-JP" altLang="en-US" sz="2400" dirty="0">
                          <a:latin typeface="Times New Roman" panose="02020603050405020304" pitchFamily="18" charset="0"/>
                          <a:cs typeface="Times New Roman" panose="02020603050405020304" pitchFamily="18" charset="0"/>
                        </a:rPr>
                        <a:t>年頃</a:t>
                      </a:r>
                    </a:p>
                  </a:txBody>
                  <a:tcPr anchor="ctr"/>
                </a:tc>
                <a:tc>
                  <a:txBody>
                    <a:bodyPr/>
                    <a:lstStyle/>
                    <a:p>
                      <a:pPr>
                        <a:lnSpc>
                          <a:spcPct val="100000"/>
                        </a:lnSpc>
                      </a:pPr>
                      <a:r>
                        <a:rPr kumimoji="1" lang="ja-JP" altLang="en-US" sz="2400" dirty="0">
                          <a:latin typeface="Times New Roman" panose="02020603050405020304" pitchFamily="18" charset="0"/>
                          <a:cs typeface="Times New Roman" panose="02020603050405020304" pitchFamily="18" charset="0"/>
                        </a:rPr>
                        <a:t>日本の労働人口の</a:t>
                      </a:r>
                      <a:r>
                        <a:rPr kumimoji="1" lang="en-US" altLang="ja-JP" sz="2400" dirty="0">
                          <a:latin typeface="Times New Roman" panose="02020603050405020304" pitchFamily="18" charset="0"/>
                          <a:cs typeface="Times New Roman" panose="02020603050405020304" pitchFamily="18" charset="0"/>
                        </a:rPr>
                        <a:t>49%</a:t>
                      </a:r>
                      <a:r>
                        <a:rPr kumimoji="1" lang="ja-JP" altLang="en-US" sz="2400" dirty="0">
                          <a:latin typeface="Times New Roman" panose="02020603050405020304" pitchFamily="18" charset="0"/>
                          <a:cs typeface="Times New Roman" panose="02020603050405020304" pitchFamily="18" charset="0"/>
                        </a:rPr>
                        <a:t>がＡＩやロボットで自動化される。</a:t>
                      </a:r>
                      <a:endParaRPr kumimoji="1" lang="en-US" altLang="ja-JP" sz="2400" dirty="0">
                        <a:latin typeface="Times New Roman" panose="02020603050405020304" pitchFamily="18" charset="0"/>
                        <a:cs typeface="Times New Roman" panose="02020603050405020304" pitchFamily="18" charset="0"/>
                      </a:endParaRPr>
                    </a:p>
                    <a:p>
                      <a:pPr>
                        <a:lnSpc>
                          <a:spcPct val="100000"/>
                        </a:lnSpc>
                      </a:pPr>
                      <a:r>
                        <a:rPr kumimoji="1" lang="ja-JP" altLang="en-US" sz="2400" dirty="0">
                          <a:latin typeface="Times New Roman" panose="02020603050405020304" pitchFamily="18" charset="0"/>
                          <a:cs typeface="Times New Roman" panose="02020603050405020304" pitchFamily="18" charset="0"/>
                        </a:rPr>
                        <a:t>例えば，旅行業者・銀行員は，絶滅危惧種となる。</a:t>
                      </a:r>
                      <a:endParaRPr kumimoji="1" lang="en-US" altLang="ja-JP"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Times New Roman" panose="02020603050405020304" pitchFamily="18" charset="0"/>
                          <a:cs typeface="Times New Roman" panose="02020603050405020304" pitchFamily="18" charset="0"/>
                        </a:rPr>
                        <a:t>他方で，</a:t>
                      </a:r>
                      <a:r>
                        <a:rPr kumimoji="1" lang="en-US" altLang="ja-JP" sz="2400" dirty="0">
                          <a:latin typeface="Times New Roman" panose="02020603050405020304" pitchFamily="18" charset="0"/>
                          <a:cs typeface="Times New Roman" panose="02020603050405020304" pitchFamily="18" charset="0"/>
                        </a:rPr>
                        <a:t>AI</a:t>
                      </a:r>
                      <a:r>
                        <a:rPr kumimoji="1" lang="ja-JP" altLang="en-US" sz="2400" dirty="0">
                          <a:latin typeface="Times New Roman" panose="02020603050405020304" pitchFamily="18" charset="0"/>
                          <a:cs typeface="Times New Roman" panose="02020603050405020304" pitchFamily="18" charset="0"/>
                        </a:rPr>
                        <a:t>人材は，</a:t>
                      </a:r>
                      <a:r>
                        <a:rPr kumimoji="1" lang="en-US" altLang="ja-JP" sz="2400" dirty="0">
                          <a:latin typeface="Times New Roman" panose="02020603050405020304" pitchFamily="18" charset="0"/>
                          <a:cs typeface="Times New Roman" panose="02020603050405020304" pitchFamily="18" charset="0"/>
                        </a:rPr>
                        <a:t>12</a:t>
                      </a:r>
                      <a:r>
                        <a:rPr kumimoji="1" lang="ja-JP" altLang="en-US" sz="2400" dirty="0">
                          <a:latin typeface="Times New Roman" panose="02020603050405020304" pitchFamily="18" charset="0"/>
                          <a:cs typeface="Times New Roman" panose="02020603050405020304" pitchFamily="18" charset="0"/>
                        </a:rPr>
                        <a:t>万</a:t>
                      </a:r>
                      <a:r>
                        <a:rPr kumimoji="1" lang="en-US" altLang="ja-JP" sz="2400" dirty="0">
                          <a:latin typeface="Times New Roman" panose="02020603050405020304" pitchFamily="18" charset="0"/>
                          <a:cs typeface="Times New Roman" panose="02020603050405020304" pitchFamily="18" charset="0"/>
                        </a:rPr>
                        <a:t>4,000</a:t>
                      </a:r>
                      <a:r>
                        <a:rPr kumimoji="1" lang="ja-JP" altLang="en-US" sz="2400" dirty="0">
                          <a:latin typeface="Times New Roman" panose="02020603050405020304" pitchFamily="18" charset="0"/>
                          <a:cs typeface="Times New Roman" panose="02020603050405020304" pitchFamily="18" charset="0"/>
                        </a:rPr>
                        <a:t>人が不足する。</a:t>
                      </a:r>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Oxford</a:t>
                      </a:r>
                      <a:r>
                        <a:rPr kumimoji="1" lang="ja-JP" altLang="en-US" sz="2400" b="1" dirty="0">
                          <a:latin typeface="Times New Roman" panose="02020603050405020304" pitchFamily="18" charset="0"/>
                          <a:cs typeface="Times New Roman" panose="02020603050405020304" pitchFamily="18" charset="0"/>
                        </a:rPr>
                        <a:t> </a:t>
                      </a:r>
                      <a:r>
                        <a:rPr kumimoji="1" lang="en-US" altLang="ja-JP" sz="2400" b="1" dirty="0">
                          <a:latin typeface="Times New Roman" panose="02020603050405020304" pitchFamily="18" charset="0"/>
                          <a:cs typeface="Times New Roman" panose="02020603050405020304" pitchFamily="18" charset="0"/>
                        </a:rPr>
                        <a:t>U</a:t>
                      </a:r>
                      <a:r>
                        <a:rPr kumimoji="1" lang="ja-JP" altLang="en-US" sz="2400" b="1" dirty="0">
                          <a:latin typeface="Times New Roman" panose="02020603050405020304" pitchFamily="18" charset="0"/>
                          <a:cs typeface="Times New Roman" panose="02020603050405020304" pitchFamily="18" charset="0"/>
                        </a:rPr>
                        <a:t> 野村総研</a:t>
                      </a:r>
                    </a:p>
                  </a:txBody>
                  <a:tcPr anchor="ctr"/>
                </a:tc>
                <a:extLst>
                  <a:ext uri="{0D108BD9-81ED-4DB2-BD59-A6C34878D82A}">
                    <a16:rowId xmlns:a16="http://schemas.microsoft.com/office/drawing/2014/main" val="2943160800"/>
                  </a:ext>
                </a:extLst>
              </a:tr>
              <a:tr h="667749">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2045</a:t>
                      </a:r>
                      <a:r>
                        <a:rPr kumimoji="1" lang="ja-JP" altLang="en-US" sz="2400" dirty="0">
                          <a:latin typeface="Times New Roman" panose="02020603050405020304" pitchFamily="18" charset="0"/>
                          <a:cs typeface="Times New Roman" panose="02020603050405020304" pitchFamily="18" charset="0"/>
                        </a:rPr>
                        <a:t>年まで</a:t>
                      </a:r>
                    </a:p>
                  </a:txBody>
                  <a:tcPr anchor="ctr"/>
                </a:tc>
                <a:tc>
                  <a:txBody>
                    <a:bodyPr/>
                    <a:lstStyle/>
                    <a:p>
                      <a:pPr>
                        <a:lnSpc>
                          <a:spcPct val="100000"/>
                        </a:lnSpc>
                      </a:pPr>
                      <a:r>
                        <a:rPr kumimoji="1" lang="ja-JP" altLang="en-US" sz="2400" dirty="0"/>
                        <a:t>ＡＩが人間の知能を上回るシンギュラリティが到来する。</a:t>
                      </a:r>
                    </a:p>
                  </a:txBody>
                  <a:tcPr anchor="ctr"/>
                </a:tc>
                <a:tc>
                  <a:txBody>
                    <a:bodyPr/>
                    <a:lstStyle/>
                    <a:p>
                      <a:pPr>
                        <a:lnSpc>
                          <a:spcPct val="100000"/>
                        </a:lnSpc>
                      </a:pPr>
                      <a:r>
                        <a:rPr kumimoji="1" lang="en-US" altLang="ja-JP" sz="2400" b="1" dirty="0">
                          <a:latin typeface="Times New Roman" panose="02020603050405020304" pitchFamily="18" charset="0"/>
                          <a:cs typeface="Times New Roman" panose="02020603050405020304" pitchFamily="18" charset="0"/>
                        </a:rPr>
                        <a:t>Kurzweil</a:t>
                      </a:r>
                      <a:endParaRPr kumimoji="1" lang="ja-JP"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59471419"/>
                  </a:ext>
                </a:extLst>
              </a:tr>
              <a:tr h="840894">
                <a:tc>
                  <a:txBody>
                    <a:bodyPr/>
                    <a:lstStyle/>
                    <a:p>
                      <a:pPr algn="ctr">
                        <a:lnSpc>
                          <a:spcPct val="100000"/>
                        </a:lnSpc>
                      </a:pPr>
                      <a:r>
                        <a:rPr kumimoji="1" lang="en-US" altLang="ja-JP" sz="2400" dirty="0">
                          <a:latin typeface="Times New Roman" panose="02020603050405020304" pitchFamily="18" charset="0"/>
                          <a:cs typeface="Times New Roman" panose="02020603050405020304" pitchFamily="18" charset="0"/>
                        </a:rPr>
                        <a:t>2050</a:t>
                      </a:r>
                      <a:r>
                        <a:rPr kumimoji="1" lang="ja-JP" altLang="en-US" sz="2400" dirty="0">
                          <a:latin typeface="Times New Roman" panose="02020603050405020304" pitchFamily="18" charset="0"/>
                          <a:cs typeface="Times New Roman" panose="02020603050405020304" pitchFamily="18" charset="0"/>
                        </a:rPr>
                        <a:t>年</a:t>
                      </a:r>
                    </a:p>
                  </a:txBody>
                  <a:tcPr anchor="ctr"/>
                </a:tc>
                <a:tc>
                  <a:txBody>
                    <a:bodyPr/>
                    <a:lstStyle/>
                    <a:p>
                      <a:pPr>
                        <a:lnSpc>
                          <a:spcPct val="100000"/>
                        </a:lnSpc>
                      </a:pPr>
                      <a:r>
                        <a:rPr kumimoji="1" lang="ja-JP" altLang="en-US" sz="2400" dirty="0"/>
                        <a:t>世界の平均寿命は，</a:t>
                      </a:r>
                      <a:r>
                        <a:rPr kumimoji="1" lang="en-US" altLang="ja-JP" sz="2400" dirty="0"/>
                        <a:t>72.7</a:t>
                      </a:r>
                      <a:r>
                        <a:rPr kumimoji="1" lang="ja-JP" altLang="en-US" sz="2400" dirty="0"/>
                        <a:t>歳から</a:t>
                      </a:r>
                      <a:r>
                        <a:rPr kumimoji="1" lang="en-US" altLang="ja-JP" sz="2400" dirty="0"/>
                        <a:t>77.1</a:t>
                      </a:r>
                      <a:r>
                        <a:rPr kumimoji="1" lang="ja-JP" altLang="en-US" sz="2400" dirty="0"/>
                        <a:t>歳に低下。</a:t>
                      </a:r>
                      <a:endParaRPr kumimoji="1" lang="en-US" altLang="ja-JP" sz="2400" dirty="0"/>
                    </a:p>
                    <a:p>
                      <a:pPr>
                        <a:lnSpc>
                          <a:spcPct val="100000"/>
                        </a:lnSpc>
                      </a:pPr>
                      <a:r>
                        <a:rPr kumimoji="1" lang="ja-JP" altLang="en-US" sz="2400" dirty="0"/>
                        <a:t>世界人口は，</a:t>
                      </a:r>
                      <a:r>
                        <a:rPr kumimoji="1" lang="en-US" altLang="ja-JP" sz="2400" dirty="0"/>
                        <a:t>75.7</a:t>
                      </a:r>
                      <a:r>
                        <a:rPr kumimoji="1" lang="ja-JP" altLang="en-US" sz="2400" dirty="0"/>
                        <a:t>億人から</a:t>
                      </a:r>
                      <a:r>
                        <a:rPr kumimoji="1" lang="en-US" altLang="ja-JP" sz="2400" dirty="0"/>
                        <a:t>97.4</a:t>
                      </a:r>
                      <a:r>
                        <a:rPr kumimoji="1" lang="ja-JP" altLang="en-US" sz="2400" dirty="0"/>
                        <a:t>億人に増加する。</a:t>
                      </a:r>
                    </a:p>
                  </a:txBody>
                  <a:tcPr anchor="ctr"/>
                </a:tc>
                <a:tc>
                  <a:txBody>
                    <a:bodyPr/>
                    <a:lstStyle/>
                    <a:p>
                      <a:pPr>
                        <a:lnSpc>
                          <a:spcPct val="100000"/>
                        </a:lnSpc>
                      </a:pPr>
                      <a:r>
                        <a:rPr kumimoji="1" lang="ja-JP" altLang="en-US" sz="2400" b="1" dirty="0">
                          <a:latin typeface="Times New Roman" panose="02020603050405020304" pitchFamily="18" charset="0"/>
                          <a:cs typeface="Times New Roman" panose="02020603050405020304" pitchFamily="18" charset="0"/>
                        </a:rPr>
                        <a:t>国連</a:t>
                      </a:r>
                    </a:p>
                  </a:txBody>
                  <a:tcPr anchor="ctr"/>
                </a:tc>
                <a:extLst>
                  <a:ext uri="{0D108BD9-81ED-4DB2-BD59-A6C34878D82A}">
                    <a16:rowId xmlns:a16="http://schemas.microsoft.com/office/drawing/2014/main" val="3524238905"/>
                  </a:ext>
                </a:extLst>
              </a:tr>
            </a:tbl>
          </a:graphicData>
        </a:graphic>
      </p:graphicFrame>
      <p:sp>
        <p:nvSpPr>
          <p:cNvPr id="4" name="日付プレースホルダー 3">
            <a:extLst>
              <a:ext uri="{FF2B5EF4-FFF2-40B4-BE49-F238E27FC236}">
                <a16:creationId xmlns:a16="http://schemas.microsoft.com/office/drawing/2014/main" id="{F1E00723-9219-415B-8AF9-A36B2F2A1124}"/>
              </a:ext>
            </a:extLst>
          </p:cNvPr>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a:extLst>
              <a:ext uri="{FF2B5EF4-FFF2-40B4-BE49-F238E27FC236}">
                <a16:creationId xmlns:a16="http://schemas.microsoft.com/office/drawing/2014/main" id="{FED9D946-1501-44BA-A1E6-141279DD8978}"/>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a:extLst>
              <a:ext uri="{FF2B5EF4-FFF2-40B4-BE49-F238E27FC236}">
                <a16:creationId xmlns:a16="http://schemas.microsoft.com/office/drawing/2014/main" id="{C242798E-E65E-4F5E-9DFD-F9DDF523EBA3}"/>
              </a:ext>
            </a:extLst>
          </p:cNvPr>
          <p:cNvSpPr>
            <a:spLocks noGrp="1"/>
          </p:cNvSpPr>
          <p:nvPr>
            <p:ph type="sldNum" sz="quarter" idx="12"/>
          </p:nvPr>
        </p:nvSpPr>
        <p:spPr/>
        <p:txBody>
          <a:bodyPr/>
          <a:lstStyle/>
          <a:p>
            <a:fld id="{A0C4542F-C35A-41EC-80CF-01AB155FDC20}" type="slidenum">
              <a:rPr kumimoji="1" lang="ja-JP" altLang="en-US" smtClean="0"/>
              <a:t>8</a:t>
            </a:fld>
            <a:endParaRPr kumimoji="1" lang="ja-JP" altLang="en-US"/>
          </a:p>
        </p:txBody>
      </p:sp>
    </p:spTree>
    <p:extLst>
      <p:ext uri="{BB962C8B-B14F-4D97-AF65-F5344CB8AC3E}">
        <p14:creationId xmlns:p14="http://schemas.microsoft.com/office/powerpoint/2010/main" val="352753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C1FD02-19DC-4055-A1EC-71767386C026}"/>
              </a:ext>
            </a:extLst>
          </p:cNvPr>
          <p:cNvSpPr>
            <a:spLocks noGrp="1"/>
          </p:cNvSpPr>
          <p:nvPr>
            <p:ph type="title"/>
          </p:nvPr>
        </p:nvSpPr>
        <p:spPr/>
        <p:txBody>
          <a:bodyPr/>
          <a:lstStyle/>
          <a:p>
            <a:r>
              <a:rPr kumimoji="1" lang="ja-JP" altLang="en-US" dirty="0"/>
              <a:t>親が知らないことを子が学習する時代</a:t>
            </a:r>
            <a:br>
              <a:rPr kumimoji="1" lang="en-US" altLang="ja-JP" dirty="0"/>
            </a:br>
            <a:r>
              <a:rPr kumimoji="1" lang="ja-JP" altLang="en-US" sz="3200" dirty="0"/>
              <a:t>小学生からプログラミング教育，</a:t>
            </a:r>
            <a:r>
              <a:rPr lang="ja-JP" altLang="en-US" sz="3200" dirty="0"/>
              <a:t>全大学に</a:t>
            </a:r>
            <a:r>
              <a:rPr lang="en-US" altLang="ja-JP" sz="3200" dirty="0"/>
              <a:t>AI</a:t>
            </a:r>
            <a:r>
              <a:rPr lang="ja-JP" altLang="en-US" sz="3200" dirty="0"/>
              <a:t>課程</a:t>
            </a:r>
            <a:endParaRPr kumimoji="1" lang="ja-JP" altLang="en-US" dirty="0"/>
          </a:p>
        </p:txBody>
      </p:sp>
      <p:sp>
        <p:nvSpPr>
          <p:cNvPr id="3" name="コンテンツ プレースホルダー 2">
            <a:extLst>
              <a:ext uri="{FF2B5EF4-FFF2-40B4-BE49-F238E27FC236}">
                <a16:creationId xmlns:a16="http://schemas.microsoft.com/office/drawing/2014/main" id="{30374B89-5753-4C29-83D2-BC13D2F2D1B5}"/>
              </a:ext>
            </a:extLst>
          </p:cNvPr>
          <p:cNvSpPr>
            <a:spLocks noGrp="1"/>
          </p:cNvSpPr>
          <p:nvPr>
            <p:ph idx="1"/>
          </p:nvPr>
        </p:nvSpPr>
        <p:spPr/>
        <p:txBody>
          <a:bodyPr>
            <a:normAutofit fontScale="70000" lnSpcReduction="20000"/>
          </a:bodyPr>
          <a:lstStyle/>
          <a:p>
            <a:pPr>
              <a:lnSpc>
                <a:spcPct val="110000"/>
              </a:lnSpc>
            </a:pPr>
            <a:r>
              <a:rPr kumimoji="1" lang="ja-JP" altLang="en-US" sz="3200" dirty="0"/>
              <a:t>読売新聞 </a:t>
            </a:r>
            <a:r>
              <a:rPr kumimoji="1" lang="en-US" altLang="ja-JP" sz="3200" dirty="0"/>
              <a:t>2019</a:t>
            </a:r>
            <a:r>
              <a:rPr kumimoji="1" lang="ja-JP" altLang="en-US" sz="3200" dirty="0"/>
              <a:t>年</a:t>
            </a:r>
            <a:r>
              <a:rPr kumimoji="1" lang="en-US" altLang="ja-JP" sz="3200" dirty="0"/>
              <a:t>6</a:t>
            </a:r>
            <a:r>
              <a:rPr kumimoji="1" lang="ja-JP" altLang="en-US" sz="3200" dirty="0"/>
              <a:t>月</a:t>
            </a:r>
            <a:r>
              <a:rPr kumimoji="1" lang="en-US" altLang="ja-JP" sz="3200" dirty="0"/>
              <a:t>7</a:t>
            </a:r>
            <a:r>
              <a:rPr kumimoji="1" lang="ja-JP" altLang="en-US" sz="3200" dirty="0"/>
              <a:t>日</a:t>
            </a:r>
            <a:r>
              <a:rPr kumimoji="1" lang="en-US" altLang="ja-JP" sz="3200" dirty="0"/>
              <a:t>(</a:t>
            </a:r>
            <a:r>
              <a:rPr kumimoji="1" lang="ja-JP" altLang="en-US" sz="3200" dirty="0"/>
              <a:t>夕刊）の衝撃</a:t>
            </a:r>
            <a:endParaRPr kumimoji="1" lang="en-US" altLang="ja-JP" sz="3200" dirty="0"/>
          </a:p>
          <a:p>
            <a:pPr lvl="1">
              <a:lnSpc>
                <a:spcPct val="110000"/>
              </a:lnSpc>
            </a:pPr>
            <a:r>
              <a:rPr lang="ja-JP" altLang="en-US" sz="2800" dirty="0"/>
              <a:t>全大学に</a:t>
            </a:r>
            <a:r>
              <a:rPr lang="en-US" altLang="ja-JP" sz="2800" dirty="0"/>
              <a:t>AI</a:t>
            </a:r>
            <a:r>
              <a:rPr lang="ja-JP" altLang="en-US" sz="2800" dirty="0"/>
              <a:t>課程が置かれ，文理問わず統計</a:t>
            </a:r>
            <a:br>
              <a:rPr lang="en-US" altLang="ja-JP" sz="2800" dirty="0"/>
            </a:br>
            <a:r>
              <a:rPr lang="ja-JP" altLang="en-US" sz="2800" dirty="0"/>
              <a:t>・プログラミング学習が実施されるようになる。</a:t>
            </a:r>
            <a:endParaRPr lang="en-US" altLang="ja-JP" sz="2800" dirty="0"/>
          </a:p>
          <a:p>
            <a:pPr>
              <a:lnSpc>
                <a:spcPct val="110000"/>
              </a:lnSpc>
            </a:pPr>
            <a:r>
              <a:rPr lang="en-US" altLang="ja-JP" sz="3200" dirty="0"/>
              <a:t>AI</a:t>
            </a:r>
            <a:r>
              <a:rPr lang="ja-JP" altLang="en-US" sz="3200" dirty="0"/>
              <a:t>課程の共通カリキュラムの開発を拠点校</a:t>
            </a:r>
            <a:br>
              <a:rPr lang="en-US" altLang="ja-JP" sz="3200" dirty="0"/>
            </a:br>
            <a:r>
              <a:rPr lang="ja-JP" altLang="en-US" sz="3200" dirty="0"/>
              <a:t>が開始</a:t>
            </a:r>
            <a:endParaRPr lang="en-US" altLang="ja-JP" sz="3200" dirty="0"/>
          </a:p>
          <a:p>
            <a:pPr lvl="1">
              <a:lnSpc>
                <a:spcPct val="110000"/>
              </a:lnSpc>
            </a:pPr>
            <a:r>
              <a:rPr kumimoji="1" lang="ja-JP" altLang="en-US" sz="2800" dirty="0"/>
              <a:t>拠点</a:t>
            </a:r>
            <a:r>
              <a:rPr kumimoji="1" lang="en-US" altLang="ja-JP" sz="2800" dirty="0"/>
              <a:t>6</a:t>
            </a:r>
            <a:r>
              <a:rPr kumimoji="1" lang="ja-JP" altLang="en-US" sz="2800" dirty="0"/>
              <a:t>校が共通カリキュラムを今秋開発を</a:t>
            </a:r>
            <a:br>
              <a:rPr kumimoji="1" lang="en-US" altLang="ja-JP" sz="2800" dirty="0"/>
            </a:br>
            <a:r>
              <a:rPr kumimoji="1" lang="ja-JP" altLang="en-US" sz="2800" dirty="0"/>
              <a:t>開始し，教材等も開発する。</a:t>
            </a:r>
            <a:endParaRPr kumimoji="1" lang="en-US" altLang="ja-JP" sz="2800" dirty="0"/>
          </a:p>
          <a:p>
            <a:pPr lvl="1">
              <a:lnSpc>
                <a:spcPct val="110000"/>
              </a:lnSpc>
            </a:pPr>
            <a:r>
              <a:rPr kumimoji="1" lang="ja-JP" altLang="en-US" sz="2800" dirty="0"/>
              <a:t>協力</a:t>
            </a:r>
            <a:r>
              <a:rPr kumimoji="1" lang="en-US" altLang="ja-JP" sz="2800" dirty="0"/>
              <a:t>20</a:t>
            </a:r>
            <a:r>
              <a:rPr kumimoji="1" lang="ja-JP" altLang="en-US" sz="2800" dirty="0"/>
              <a:t>校の全学部で</a:t>
            </a:r>
            <a:r>
              <a:rPr kumimoji="1" lang="en-US" altLang="ja-JP" sz="2800" dirty="0"/>
              <a:t>AI</a:t>
            </a:r>
            <a:r>
              <a:rPr kumimoji="1" lang="ja-JP" altLang="en-US" sz="2800" dirty="0"/>
              <a:t>教育を推進する。</a:t>
            </a:r>
            <a:endParaRPr kumimoji="1" lang="en-US" altLang="ja-JP" sz="2800" dirty="0"/>
          </a:p>
          <a:p>
            <a:pPr lvl="1">
              <a:lnSpc>
                <a:spcPct val="110000"/>
              </a:lnSpc>
            </a:pPr>
            <a:r>
              <a:rPr lang="ja-JP" altLang="en-US" sz="2800" dirty="0"/>
              <a:t>地域の大学向けに教員研修会を開催する。</a:t>
            </a:r>
            <a:endParaRPr lang="en-US" altLang="ja-JP" sz="2800" dirty="0"/>
          </a:p>
          <a:p>
            <a:pPr>
              <a:lnSpc>
                <a:spcPct val="110000"/>
              </a:lnSpc>
            </a:pPr>
            <a:r>
              <a:rPr lang="ja-JP" altLang="en-US" sz="3200" dirty="0"/>
              <a:t>最終段階</a:t>
            </a:r>
            <a:endParaRPr lang="en-US" altLang="ja-JP" sz="3200" dirty="0"/>
          </a:p>
          <a:p>
            <a:pPr lvl="1">
              <a:lnSpc>
                <a:spcPct val="110000"/>
              </a:lnSpc>
            </a:pPr>
            <a:r>
              <a:rPr kumimoji="1" lang="ja-JP" altLang="en-US" sz="2800" dirty="0"/>
              <a:t>各地のすべての大学で基礎的な</a:t>
            </a:r>
            <a:r>
              <a:rPr kumimoji="1" lang="en-US" altLang="ja-JP" sz="2800" dirty="0"/>
              <a:t>AI</a:t>
            </a:r>
            <a:r>
              <a:rPr kumimoji="1" lang="ja-JP" altLang="en-US" sz="2800" dirty="0"/>
              <a:t>教育を展開する。</a:t>
            </a:r>
            <a:endParaRPr kumimoji="1" lang="en-US" altLang="ja-JP" sz="2800" dirty="0"/>
          </a:p>
          <a:p>
            <a:pPr lvl="1">
              <a:lnSpc>
                <a:spcPct val="110000"/>
              </a:lnSpc>
            </a:pPr>
            <a:r>
              <a:rPr lang="ja-JP" altLang="en-US" sz="2800" dirty="0"/>
              <a:t>小・中・高でも，</a:t>
            </a:r>
            <a:r>
              <a:rPr lang="en-US" altLang="ja-JP" sz="2800" dirty="0"/>
              <a:t>AI</a:t>
            </a:r>
            <a:r>
              <a:rPr lang="ja-JP" altLang="en-US" sz="2800" dirty="0"/>
              <a:t>教育が実施されるようになる。</a:t>
            </a:r>
            <a:endParaRPr kumimoji="1" lang="ja-JP" altLang="en-US" sz="2800" dirty="0"/>
          </a:p>
        </p:txBody>
      </p:sp>
      <p:sp>
        <p:nvSpPr>
          <p:cNvPr id="4" name="日付プレースホルダー 3">
            <a:extLst>
              <a:ext uri="{FF2B5EF4-FFF2-40B4-BE49-F238E27FC236}">
                <a16:creationId xmlns:a16="http://schemas.microsoft.com/office/drawing/2014/main" id="{228F161E-5B46-421E-B97A-3F40BAA87F6F}"/>
              </a:ext>
            </a:extLst>
          </p:cNvPr>
          <p:cNvSpPr>
            <a:spLocks noGrp="1"/>
          </p:cNvSpPr>
          <p:nvPr>
            <p:ph type="dt" sz="half" idx="10"/>
          </p:nvPr>
        </p:nvSpPr>
        <p:spPr/>
        <p:txBody>
          <a:bodyPr/>
          <a:lstStyle/>
          <a:p>
            <a:r>
              <a:rPr kumimoji="1" lang="en-US" altLang="ja-JP"/>
              <a:t>2019/8/6</a:t>
            </a:r>
            <a:endParaRPr kumimoji="1" lang="ja-JP" altLang="en-US"/>
          </a:p>
        </p:txBody>
      </p:sp>
      <p:sp>
        <p:nvSpPr>
          <p:cNvPr id="5" name="フッター プレースホルダー 4">
            <a:extLst>
              <a:ext uri="{FF2B5EF4-FFF2-40B4-BE49-F238E27FC236}">
                <a16:creationId xmlns:a16="http://schemas.microsoft.com/office/drawing/2014/main" id="{22F94C9F-3C94-4D43-BAEB-3B7222249B2E}"/>
              </a:ext>
            </a:extLst>
          </p:cNvPr>
          <p:cNvSpPr>
            <a:spLocks noGrp="1"/>
          </p:cNvSpPr>
          <p:nvPr>
            <p:ph type="ftr" sz="quarter" idx="11"/>
          </p:nvPr>
        </p:nvSpPr>
        <p:spPr/>
        <p:txBody>
          <a:bodyPr/>
          <a:lstStyle/>
          <a:p>
            <a:r>
              <a:rPr kumimoji="1" lang="en-US" altLang="ja-JP"/>
              <a:t>Legal education required</a:t>
            </a:r>
            <a:endParaRPr kumimoji="1" lang="ja-JP" altLang="en-US"/>
          </a:p>
        </p:txBody>
      </p:sp>
      <p:sp>
        <p:nvSpPr>
          <p:cNvPr id="6" name="スライド番号プレースホルダー 5">
            <a:extLst>
              <a:ext uri="{FF2B5EF4-FFF2-40B4-BE49-F238E27FC236}">
                <a16:creationId xmlns:a16="http://schemas.microsoft.com/office/drawing/2014/main" id="{2243D21C-4D73-4290-AD2B-C79A286C4A79}"/>
              </a:ext>
            </a:extLst>
          </p:cNvPr>
          <p:cNvSpPr>
            <a:spLocks noGrp="1"/>
          </p:cNvSpPr>
          <p:nvPr>
            <p:ph type="sldNum" sz="quarter" idx="12"/>
          </p:nvPr>
        </p:nvSpPr>
        <p:spPr/>
        <p:txBody>
          <a:bodyPr/>
          <a:lstStyle/>
          <a:p>
            <a:fld id="{A0C4542F-C35A-41EC-80CF-01AB155FDC20}" type="slidenum">
              <a:rPr kumimoji="1" lang="ja-JP" altLang="en-US" smtClean="0"/>
              <a:t>9</a:t>
            </a:fld>
            <a:endParaRPr kumimoji="1" lang="ja-JP" altLang="en-US"/>
          </a:p>
        </p:txBody>
      </p:sp>
      <p:pic>
        <p:nvPicPr>
          <p:cNvPr id="8" name="図 7">
            <a:extLst>
              <a:ext uri="{FF2B5EF4-FFF2-40B4-BE49-F238E27FC236}">
                <a16:creationId xmlns:a16="http://schemas.microsoft.com/office/drawing/2014/main" id="{53435251-D102-4EFA-9A99-8BBA557E6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5388" y="2128837"/>
            <a:ext cx="4938412" cy="3108325"/>
          </a:xfrm>
          <a:prstGeom prst="rect">
            <a:avLst/>
          </a:prstGeom>
        </p:spPr>
      </p:pic>
    </p:spTree>
    <p:extLst>
      <p:ext uri="{BB962C8B-B14F-4D97-AF65-F5344CB8AC3E}">
        <p14:creationId xmlns:p14="http://schemas.microsoft.com/office/powerpoint/2010/main" val="39935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500"/>
                                        <p:tgtEl>
                                          <p:spTgt spid="3">
                                            <p:txEl>
                                              <p:pRg st="1" end="1"/>
                                            </p:txEl>
                                          </p:spTgt>
                                        </p:tgtEl>
                                      </p:cBhvr>
                                    </p:animEffect>
                                  </p:childTnLst>
                                </p:cTn>
                              </p:par>
                            </p:childTnLst>
                          </p:cTn>
                        </p:par>
                        <p:par>
                          <p:cTn id="8" fill="hold">
                            <p:stCondLst>
                              <p:cond delay="1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7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7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10687</TotalTime>
  <Words>3876</Words>
  <Application>Microsoft Office PowerPoint</Application>
  <PresentationFormat>ワイド画面</PresentationFormat>
  <Paragraphs>518</Paragraphs>
  <Slides>29</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Arial</vt:lpstr>
      <vt:lpstr>Calibri</vt:lpstr>
      <vt:lpstr>Calibri Light</vt:lpstr>
      <vt:lpstr>Tahoma</vt:lpstr>
      <vt:lpstr>Times New Roman</vt:lpstr>
      <vt:lpstr>Wingdings</vt:lpstr>
      <vt:lpstr>Office テーマ</vt:lpstr>
      <vt:lpstr>2030年の世界  ジャック・アタリの未来予測を参考にして， これから10年間で何をすべきかを考える。</vt:lpstr>
      <vt:lpstr>目次</vt:lpstr>
      <vt:lpstr>加賀山 茂の自己紹介・経歴</vt:lpstr>
      <vt:lpstr>テクノロジーの発展に伴う未来予測 （朝日新聞2019年9月8日朝刊4面）</vt:lpstr>
      <vt:lpstr>テクノロジーの発展に伴う未来予測 （朝日新聞2019年9月8日朝刊4面）</vt:lpstr>
      <vt:lpstr>テクノロジーの発展に伴う未来予測 （朝日新聞2019年9月8日朝刊4面）</vt:lpstr>
      <vt:lpstr>テクノロジーの発展に伴う未来予測 （朝日新聞2019年9月8日朝刊4面）</vt:lpstr>
      <vt:lpstr>テクノロジーの発展に伴う未来予測 （朝日新聞2019年9月8日朝刊4面）</vt:lpstr>
      <vt:lpstr>親が知らないことを子が学習する時代 小学生からプログラミング教育，全大学にAI課程</vt:lpstr>
      <vt:lpstr>親が子に与えることができることとは何か？ 日出町の子に夢と希望を与えよう</vt:lpstr>
      <vt:lpstr>未来予測とは，可能性の列挙と選択の問題 進化論の考え方とその修正</vt:lpstr>
      <vt:lpstr>2030年 ジャック・アタリの未来予測</vt:lpstr>
      <vt:lpstr>2030年 ジャック・アタリの未来予測 経済・金融危機を引き起こす六つの火種</vt:lpstr>
      <vt:lpstr>2030年 ジャック・アタリの未来予測 世界大戦を勃発させる六つの起爆剤</vt:lpstr>
      <vt:lpstr>ジャック・アタリの10の提言 －危機を転じて明るい未来に変えるために－</vt:lpstr>
      <vt:lpstr>自立とは何か （マズローの欲求5段階説）</vt:lpstr>
      <vt:lpstr>自立の能力を引き出し引き伸ばす方法</vt:lpstr>
      <vt:lpstr>個人がグローバルな人財として 認められるために必要な能力とは？</vt:lpstr>
      <vt:lpstr>世界中が知っている日本人の弱点？ 海に飛び込ませる言葉（各国の男性の気質を捉えたジョーク）</vt:lpstr>
      <vt:lpstr>民主主義の前提を破壊する同調精神</vt:lpstr>
      <vt:lpstr>同調圧力とは異なる「和の精神」とは何か 「君子は和して同ぜず，小人は同じて和せず」（論語・子路第13）</vt:lpstr>
      <vt:lpstr>戦うべき敵は，自分の中にある</vt:lpstr>
      <vt:lpstr>大学教育の改革のヒント</vt:lpstr>
      <vt:lpstr>講義方式から寺子屋方式へ</vt:lpstr>
      <vt:lpstr>2012年中教審答申（質的転換答申）</vt:lpstr>
      <vt:lpstr>グローバル人材育成の目標</vt:lpstr>
      <vt:lpstr>結論と今後の展望</vt:lpstr>
      <vt:lpstr>参考文献（1/2）　自立のために</vt:lpstr>
      <vt:lpstr>参考文献（2/2）　AIを理解するために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KAGAYAMA Shigeru</dc:creator>
  <cp:lastModifiedBy>加賀山 茂</cp:lastModifiedBy>
  <cp:revision>263</cp:revision>
  <cp:lastPrinted>2016-09-16T02:41:30Z</cp:lastPrinted>
  <dcterms:created xsi:type="dcterms:W3CDTF">2016-08-30T03:52:15Z</dcterms:created>
  <dcterms:modified xsi:type="dcterms:W3CDTF">2019-09-09T01:51:32Z</dcterms:modified>
</cp:coreProperties>
</file>