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618" r:id="rId3"/>
    <p:sldId id="593" r:id="rId4"/>
    <p:sldId id="598" r:id="rId5"/>
    <p:sldId id="599" r:id="rId6"/>
    <p:sldId id="600" r:id="rId7"/>
    <p:sldId id="594" r:id="rId8"/>
    <p:sldId id="601" r:id="rId9"/>
    <p:sldId id="602" r:id="rId10"/>
    <p:sldId id="603" r:id="rId11"/>
    <p:sldId id="604" r:id="rId12"/>
    <p:sldId id="605" r:id="rId13"/>
    <p:sldId id="623" r:id="rId14"/>
    <p:sldId id="619" r:id="rId15"/>
    <p:sldId id="606" r:id="rId16"/>
    <p:sldId id="607" r:id="rId17"/>
    <p:sldId id="620" r:id="rId18"/>
    <p:sldId id="621" r:id="rId19"/>
    <p:sldId id="595" r:id="rId20"/>
    <p:sldId id="608" r:id="rId21"/>
    <p:sldId id="609" r:id="rId22"/>
    <p:sldId id="610" r:id="rId23"/>
    <p:sldId id="611" r:id="rId24"/>
    <p:sldId id="596" r:id="rId25"/>
    <p:sldId id="612" r:id="rId26"/>
    <p:sldId id="613" r:id="rId27"/>
    <p:sldId id="614" r:id="rId28"/>
    <p:sldId id="622" r:id="rId29"/>
    <p:sldId id="597" r:id="rId30"/>
    <p:sldId id="615" r:id="rId31"/>
    <p:sldId id="616" r:id="rId32"/>
    <p:sldId id="624" r:id="rId33"/>
    <p:sldId id="389" r:id="rId34"/>
    <p:sldId id="617" r:id="rId35"/>
    <p:sldId id="272" r:id="rId3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912" autoAdjust="0"/>
    <p:restoredTop sz="94660"/>
  </p:normalViewPr>
  <p:slideViewPr>
    <p:cSldViewPr snapToGrid="0" showGuides="1">
      <p:cViewPr varScale="1">
        <p:scale>
          <a:sx n="48" d="100"/>
          <a:sy n="48" d="100"/>
        </p:scale>
        <p:origin x="360" y="43"/>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49BF31FE-0530-4871-B2BC-6082524D4EB6}"/>
    <pc:docChg chg="undo custSel addSld modSld modMainMaster">
      <pc:chgData name="加賀山 茂" userId="8c55a2096077e13e" providerId="LiveId" clId="{49BF31FE-0530-4871-B2BC-6082524D4EB6}" dt="2022-09-03T09:45:26.059" v="797" actId="113"/>
      <pc:docMkLst>
        <pc:docMk/>
      </pc:docMkLst>
      <pc:sldChg chg="modSp mod">
        <pc:chgData name="加賀山 茂" userId="8c55a2096077e13e" providerId="LiveId" clId="{49BF31FE-0530-4871-B2BC-6082524D4EB6}" dt="2022-08-20T02:54:12.363" v="63" actId="20577"/>
        <pc:sldMkLst>
          <pc:docMk/>
          <pc:sldMk cId="64122602" sldId="256"/>
        </pc:sldMkLst>
        <pc:spChg chg="mod">
          <ac:chgData name="加賀山 茂" userId="8c55a2096077e13e" providerId="LiveId" clId="{49BF31FE-0530-4871-B2BC-6082524D4EB6}" dt="2022-08-20T02:54:12.363" v="63" actId="20577"/>
          <ac:spMkLst>
            <pc:docMk/>
            <pc:sldMk cId="64122602" sldId="256"/>
            <ac:spMk id="3" creationId="{00000000-0000-0000-0000-000000000000}"/>
          </ac:spMkLst>
        </pc:spChg>
      </pc:sldChg>
      <pc:sldChg chg="modSp add mod modAnim">
        <pc:chgData name="加賀山 茂" userId="8c55a2096077e13e" providerId="LiveId" clId="{49BF31FE-0530-4871-B2BC-6082524D4EB6}" dt="2022-08-20T05:14:04.385" v="687" actId="207"/>
        <pc:sldMkLst>
          <pc:docMk/>
          <pc:sldMk cId="4109159591" sldId="294"/>
        </pc:sldMkLst>
        <pc:spChg chg="mod">
          <ac:chgData name="加賀山 茂" userId="8c55a2096077e13e" providerId="LiveId" clId="{49BF31FE-0530-4871-B2BC-6082524D4EB6}" dt="2022-08-20T05:13:50.470" v="686" actId="27636"/>
          <ac:spMkLst>
            <pc:docMk/>
            <pc:sldMk cId="4109159591" sldId="294"/>
            <ac:spMk id="6" creationId="{00000000-0000-0000-0000-000000000000}"/>
          </ac:spMkLst>
        </pc:spChg>
        <pc:spChg chg="mod">
          <ac:chgData name="加賀山 茂" userId="8c55a2096077e13e" providerId="LiveId" clId="{49BF31FE-0530-4871-B2BC-6082524D4EB6}" dt="2022-08-20T05:13:50.366" v="685" actId="2710"/>
          <ac:spMkLst>
            <pc:docMk/>
            <pc:sldMk cId="4109159591" sldId="294"/>
            <ac:spMk id="7" creationId="{00000000-0000-0000-0000-000000000000}"/>
          </ac:spMkLst>
        </pc:spChg>
        <pc:spChg chg="mod">
          <ac:chgData name="加賀山 茂" userId="8c55a2096077e13e" providerId="LiveId" clId="{49BF31FE-0530-4871-B2BC-6082524D4EB6}" dt="2022-08-20T05:14:04.385" v="687" actId="207"/>
          <ac:spMkLst>
            <pc:docMk/>
            <pc:sldMk cId="4109159591" sldId="294"/>
            <ac:spMk id="8" creationId="{00000000-0000-0000-0000-000000000000}"/>
          </ac:spMkLst>
        </pc:spChg>
      </pc:sldChg>
      <pc:sldChg chg="add">
        <pc:chgData name="加賀山 茂" userId="8c55a2096077e13e" providerId="LiveId" clId="{49BF31FE-0530-4871-B2BC-6082524D4EB6}" dt="2022-08-20T02:59:10.249" v="71" actId="2890"/>
        <pc:sldMkLst>
          <pc:docMk/>
          <pc:sldMk cId="668252450" sldId="295"/>
        </pc:sldMkLst>
      </pc:sldChg>
      <pc:sldChg chg="modSp add mod">
        <pc:chgData name="加賀山 茂" userId="8c55a2096077e13e" providerId="LiveId" clId="{49BF31FE-0530-4871-B2BC-6082524D4EB6}" dt="2022-09-02T21:03:11.401" v="764" actId="14100"/>
        <pc:sldMkLst>
          <pc:docMk/>
          <pc:sldMk cId="2692531974" sldId="450"/>
        </pc:sldMkLst>
        <pc:spChg chg="mod ord">
          <ac:chgData name="加賀山 茂" userId="8c55a2096077e13e" providerId="LiveId" clId="{49BF31FE-0530-4871-B2BC-6082524D4EB6}" dt="2022-09-02T21:00:33.906" v="759" actId="166"/>
          <ac:spMkLst>
            <pc:docMk/>
            <pc:sldMk cId="2692531974" sldId="450"/>
            <ac:spMk id="9" creationId="{00000000-0000-0000-0000-000000000000}"/>
          </ac:spMkLst>
        </pc:spChg>
        <pc:picChg chg="mod ord">
          <ac:chgData name="加賀山 茂" userId="8c55a2096077e13e" providerId="LiveId" clId="{49BF31FE-0530-4871-B2BC-6082524D4EB6}" dt="2022-09-02T21:00:42.246" v="760" actId="167"/>
          <ac:picMkLst>
            <pc:docMk/>
            <pc:sldMk cId="2692531974" sldId="450"/>
            <ac:picMk id="3" creationId="{00000000-0000-0000-0000-000000000000}"/>
          </ac:picMkLst>
        </pc:picChg>
        <pc:picChg chg="mod ord">
          <ac:chgData name="加賀山 茂" userId="8c55a2096077e13e" providerId="LiveId" clId="{49BF31FE-0530-4871-B2BC-6082524D4EB6}" dt="2022-09-02T21:03:11.401" v="764" actId="14100"/>
          <ac:picMkLst>
            <pc:docMk/>
            <pc:sldMk cId="2692531974" sldId="450"/>
            <ac:picMk id="13" creationId="{00000000-0000-0000-0000-000000000000}"/>
          </ac:picMkLst>
        </pc:picChg>
      </pc:sldChg>
      <pc:sldChg chg="modSp add mod">
        <pc:chgData name="加賀山 茂" userId="8c55a2096077e13e" providerId="LiveId" clId="{49BF31FE-0530-4871-B2BC-6082524D4EB6}" dt="2022-09-03T09:45:26.059" v="797" actId="113"/>
        <pc:sldMkLst>
          <pc:docMk/>
          <pc:sldMk cId="3570507490" sldId="592"/>
        </pc:sldMkLst>
        <pc:spChg chg="mod">
          <ac:chgData name="加賀山 茂" userId="8c55a2096077e13e" providerId="LiveId" clId="{49BF31FE-0530-4871-B2BC-6082524D4EB6}" dt="2022-09-03T09:45:26.059" v="797" actId="113"/>
          <ac:spMkLst>
            <pc:docMk/>
            <pc:sldMk cId="3570507490" sldId="592"/>
            <ac:spMk id="7" creationId="{D128E26B-41E6-33D7-99B0-ED6F9852B190}"/>
          </ac:spMkLst>
        </pc:spChg>
      </pc:sldChg>
      <pc:sldChg chg="add">
        <pc:chgData name="加賀山 茂" userId="8c55a2096077e13e" providerId="LiveId" clId="{49BF31FE-0530-4871-B2BC-6082524D4EB6}" dt="2022-09-02T21:02:20.239" v="763"/>
        <pc:sldMkLst>
          <pc:docMk/>
          <pc:sldMk cId="1246271250" sldId="593"/>
        </pc:sldMkLst>
      </pc:sldChg>
      <pc:sldMasterChg chg="modSldLayout">
        <pc:chgData name="加賀山 茂" userId="8c55a2096077e13e" providerId="LiveId" clId="{49BF31FE-0530-4871-B2BC-6082524D4EB6}" dt="2022-08-20T02:55:46.439" v="70" actId="20577"/>
        <pc:sldMasterMkLst>
          <pc:docMk/>
          <pc:sldMasterMk cId="3979218647" sldId="2147483648"/>
        </pc:sldMasterMkLst>
        <pc:sldLayoutChg chg="modSp mod">
          <pc:chgData name="加賀山 茂" userId="8c55a2096077e13e" providerId="LiveId" clId="{49BF31FE-0530-4871-B2BC-6082524D4EB6}" dt="2022-08-20T02:55:46.439" v="70" actId="20577"/>
          <pc:sldLayoutMkLst>
            <pc:docMk/>
            <pc:sldMasterMk cId="3979218647" sldId="2147483648"/>
            <pc:sldLayoutMk cId="1772167164" sldId="2147483649"/>
          </pc:sldLayoutMkLst>
          <pc:spChg chg="mod">
            <ac:chgData name="加賀山 茂" userId="8c55a2096077e13e" providerId="LiveId" clId="{49BF31FE-0530-4871-B2BC-6082524D4EB6}" dt="2022-08-20T02:55:08.812" v="66" actId="14100"/>
            <ac:spMkLst>
              <pc:docMk/>
              <pc:sldMasterMk cId="3979218647" sldId="2147483648"/>
              <pc:sldLayoutMk cId="1772167164" sldId="2147483649"/>
              <ac:spMk id="2" creationId="{00000000-0000-0000-0000-000000000000}"/>
            </ac:spMkLst>
          </pc:spChg>
          <pc:spChg chg="mod">
            <ac:chgData name="加賀山 茂" userId="8c55a2096077e13e" providerId="LiveId" clId="{49BF31FE-0530-4871-B2BC-6082524D4EB6}" dt="2022-08-20T02:55:46.439" v="70" actId="20577"/>
            <ac:spMkLst>
              <pc:docMk/>
              <pc:sldMasterMk cId="3979218647" sldId="2147483648"/>
              <pc:sldLayoutMk cId="1772167164" sldId="2147483649"/>
              <ac:spMk id="3" creationId="{00000000-0000-0000-0000-000000000000}"/>
            </ac:spMkLst>
          </pc:spChg>
        </pc:sldLayoutChg>
      </pc:sldMasterChg>
    </pc:docChg>
  </pc:docChgLst>
  <pc:docChgLst>
    <pc:chgData name="加賀山 茂" userId="8c55a2096077e13e" providerId="LiveId" clId="{34EC17F1-67C4-4C02-926E-3F0AF74A57B5}"/>
    <pc:docChg chg="custSel addSld delSld modSld">
      <pc:chgData name="加賀山 茂" userId="8c55a2096077e13e" providerId="LiveId" clId="{34EC17F1-67C4-4C02-926E-3F0AF74A57B5}" dt="2023-04-01T06:40:44.164" v="302" actId="20577"/>
      <pc:docMkLst>
        <pc:docMk/>
      </pc:docMkLst>
      <pc:sldChg chg="addSp delSp modSp add mod modClrScheme chgLayout">
        <pc:chgData name="加賀山 茂" userId="8c55a2096077e13e" providerId="LiveId" clId="{34EC17F1-67C4-4C02-926E-3F0AF74A57B5}" dt="2023-04-01T06:40:44.164" v="302" actId="20577"/>
        <pc:sldMkLst>
          <pc:docMk/>
          <pc:sldMk cId="3953379009" sldId="389"/>
        </pc:sldMkLst>
        <pc:spChg chg="mod">
          <ac:chgData name="加賀山 茂" userId="8c55a2096077e13e" providerId="LiveId" clId="{34EC17F1-67C4-4C02-926E-3F0AF74A57B5}" dt="2023-04-01T06:39:36.498" v="234" actId="1035"/>
          <ac:spMkLst>
            <pc:docMk/>
            <pc:sldMk cId="3953379009" sldId="389"/>
            <ac:spMk id="2" creationId="{00000000-0000-0000-0000-000000000000}"/>
          </ac:spMkLst>
        </pc:spChg>
        <pc:spChg chg="mod ord">
          <ac:chgData name="加賀山 茂" userId="8c55a2096077e13e" providerId="LiveId" clId="{34EC17F1-67C4-4C02-926E-3F0AF74A57B5}" dt="2023-04-01T06:38:53.246" v="225" actId="700"/>
          <ac:spMkLst>
            <pc:docMk/>
            <pc:sldMk cId="3953379009" sldId="389"/>
            <ac:spMk id="3" creationId="{AE125EDA-AB41-E2CF-7DA4-55F193CD559C}"/>
          </ac:spMkLst>
        </pc:spChg>
        <pc:spChg chg="mod">
          <ac:chgData name="加賀山 茂" userId="8c55a2096077e13e" providerId="LiveId" clId="{34EC17F1-67C4-4C02-926E-3F0AF74A57B5}" dt="2023-04-01T06:39:36.498" v="234" actId="1035"/>
          <ac:spMkLst>
            <pc:docMk/>
            <pc:sldMk cId="3953379009" sldId="389"/>
            <ac:spMk id="4" creationId="{00000000-0000-0000-0000-000000000000}"/>
          </ac:spMkLst>
        </pc:spChg>
        <pc:spChg chg="mod">
          <ac:chgData name="加賀山 茂" userId="8c55a2096077e13e" providerId="LiveId" clId="{34EC17F1-67C4-4C02-926E-3F0AF74A57B5}" dt="2023-04-01T06:39:36.498" v="234" actId="1035"/>
          <ac:spMkLst>
            <pc:docMk/>
            <pc:sldMk cId="3953379009" sldId="389"/>
            <ac:spMk id="5" creationId="{00000000-0000-0000-0000-000000000000}"/>
          </ac:spMkLst>
        </pc:spChg>
        <pc:spChg chg="mod">
          <ac:chgData name="加賀山 茂" userId="8c55a2096077e13e" providerId="LiveId" clId="{34EC17F1-67C4-4C02-926E-3F0AF74A57B5}" dt="2023-04-01T06:39:36.498" v="234" actId="1035"/>
          <ac:spMkLst>
            <pc:docMk/>
            <pc:sldMk cId="3953379009" sldId="389"/>
            <ac:spMk id="6" creationId="{00000000-0000-0000-0000-000000000000}"/>
          </ac:spMkLst>
        </pc:spChg>
        <pc:spChg chg="mod">
          <ac:chgData name="加賀山 茂" userId="8c55a2096077e13e" providerId="LiveId" clId="{34EC17F1-67C4-4C02-926E-3F0AF74A57B5}" dt="2023-04-01T06:39:36.498" v="234" actId="1035"/>
          <ac:spMkLst>
            <pc:docMk/>
            <pc:sldMk cId="3953379009" sldId="389"/>
            <ac:spMk id="7" creationId="{00000000-0000-0000-0000-000000000000}"/>
          </ac:spMkLst>
        </pc:spChg>
        <pc:spChg chg="mod">
          <ac:chgData name="加賀山 茂" userId="8c55a2096077e13e" providerId="LiveId" clId="{34EC17F1-67C4-4C02-926E-3F0AF74A57B5}" dt="2023-04-01T06:39:36.498" v="234" actId="1035"/>
          <ac:spMkLst>
            <pc:docMk/>
            <pc:sldMk cId="3953379009" sldId="389"/>
            <ac:spMk id="8" creationId="{00000000-0000-0000-0000-000000000000}"/>
          </ac:spMkLst>
        </pc:spChg>
        <pc:spChg chg="mod">
          <ac:chgData name="加賀山 茂" userId="8c55a2096077e13e" providerId="LiveId" clId="{34EC17F1-67C4-4C02-926E-3F0AF74A57B5}" dt="2023-04-01T06:39:36.498" v="234" actId="1035"/>
          <ac:spMkLst>
            <pc:docMk/>
            <pc:sldMk cId="3953379009" sldId="389"/>
            <ac:spMk id="9" creationId="{00000000-0000-0000-0000-000000000000}"/>
          </ac:spMkLst>
        </pc:spChg>
        <pc:spChg chg="mod">
          <ac:chgData name="加賀山 茂" userId="8c55a2096077e13e" providerId="LiveId" clId="{34EC17F1-67C4-4C02-926E-3F0AF74A57B5}" dt="2023-04-01T06:39:36.498" v="234" actId="1035"/>
          <ac:spMkLst>
            <pc:docMk/>
            <pc:sldMk cId="3953379009" sldId="389"/>
            <ac:spMk id="10" creationId="{00000000-0000-0000-0000-000000000000}"/>
          </ac:spMkLst>
        </pc:spChg>
        <pc:spChg chg="mod">
          <ac:chgData name="加賀山 茂" userId="8c55a2096077e13e" providerId="LiveId" clId="{34EC17F1-67C4-4C02-926E-3F0AF74A57B5}" dt="2023-04-01T06:39:36.498" v="234" actId="1035"/>
          <ac:spMkLst>
            <pc:docMk/>
            <pc:sldMk cId="3953379009" sldId="389"/>
            <ac:spMk id="11" creationId="{00000000-0000-0000-0000-000000000000}"/>
          </ac:spMkLst>
        </pc:spChg>
        <pc:spChg chg="mod">
          <ac:chgData name="加賀山 茂" userId="8c55a2096077e13e" providerId="LiveId" clId="{34EC17F1-67C4-4C02-926E-3F0AF74A57B5}" dt="2023-04-01T06:39:36.498" v="234" actId="1035"/>
          <ac:spMkLst>
            <pc:docMk/>
            <pc:sldMk cId="3953379009" sldId="389"/>
            <ac:spMk id="12" creationId="{00000000-0000-0000-0000-000000000000}"/>
          </ac:spMkLst>
        </pc:spChg>
        <pc:spChg chg="mod">
          <ac:chgData name="加賀山 茂" userId="8c55a2096077e13e" providerId="LiveId" clId="{34EC17F1-67C4-4C02-926E-3F0AF74A57B5}" dt="2023-04-01T06:39:36.498" v="234" actId="1035"/>
          <ac:spMkLst>
            <pc:docMk/>
            <pc:sldMk cId="3953379009" sldId="389"/>
            <ac:spMk id="13" creationId="{00000000-0000-0000-0000-000000000000}"/>
          </ac:spMkLst>
        </pc:spChg>
        <pc:spChg chg="mod">
          <ac:chgData name="加賀山 茂" userId="8c55a2096077e13e" providerId="LiveId" clId="{34EC17F1-67C4-4C02-926E-3F0AF74A57B5}" dt="2023-04-01T06:39:36.498" v="234" actId="1035"/>
          <ac:spMkLst>
            <pc:docMk/>
            <pc:sldMk cId="3953379009" sldId="389"/>
            <ac:spMk id="14" creationId="{00000000-0000-0000-0000-000000000000}"/>
          </ac:spMkLst>
        </pc:spChg>
        <pc:spChg chg="mod">
          <ac:chgData name="加賀山 茂" userId="8c55a2096077e13e" providerId="LiveId" clId="{34EC17F1-67C4-4C02-926E-3F0AF74A57B5}" dt="2023-04-01T06:39:36.498" v="234" actId="1035"/>
          <ac:spMkLst>
            <pc:docMk/>
            <pc:sldMk cId="3953379009" sldId="389"/>
            <ac:spMk id="15" creationId="{00000000-0000-0000-0000-000000000000}"/>
          </ac:spMkLst>
        </pc:spChg>
        <pc:spChg chg="mod">
          <ac:chgData name="加賀山 茂" userId="8c55a2096077e13e" providerId="LiveId" clId="{34EC17F1-67C4-4C02-926E-3F0AF74A57B5}" dt="2023-04-01T06:39:36.498" v="234" actId="1035"/>
          <ac:spMkLst>
            <pc:docMk/>
            <pc:sldMk cId="3953379009" sldId="389"/>
            <ac:spMk id="16" creationId="{00000000-0000-0000-0000-000000000000}"/>
          </ac:spMkLst>
        </pc:spChg>
        <pc:spChg chg="mod">
          <ac:chgData name="加賀山 茂" userId="8c55a2096077e13e" providerId="LiveId" clId="{34EC17F1-67C4-4C02-926E-3F0AF74A57B5}" dt="2023-04-01T06:39:36.498" v="234" actId="1035"/>
          <ac:spMkLst>
            <pc:docMk/>
            <pc:sldMk cId="3953379009" sldId="389"/>
            <ac:spMk id="17" creationId="{4E45B5DA-F762-4F1F-1DDA-C60F9913134F}"/>
          </ac:spMkLst>
        </pc:spChg>
        <pc:spChg chg="mod ord">
          <ac:chgData name="加賀山 茂" userId="8c55a2096077e13e" providerId="LiveId" clId="{34EC17F1-67C4-4C02-926E-3F0AF74A57B5}" dt="2023-04-01T06:38:53.246" v="225" actId="700"/>
          <ac:spMkLst>
            <pc:docMk/>
            <pc:sldMk cId="3953379009" sldId="389"/>
            <ac:spMk id="18" creationId="{0488C7B8-3C62-72F1-0150-2E2C16B8E87F}"/>
          </ac:spMkLst>
        </pc:spChg>
        <pc:spChg chg="mod">
          <ac:chgData name="加賀山 茂" userId="8c55a2096077e13e" providerId="LiveId" clId="{34EC17F1-67C4-4C02-926E-3F0AF74A57B5}" dt="2023-04-01T06:39:36.498" v="234" actId="1035"/>
          <ac:spMkLst>
            <pc:docMk/>
            <pc:sldMk cId="3953379009" sldId="389"/>
            <ac:spMk id="19" creationId="{F4CEB0E7-E085-D3FC-4BDC-2E8279AF1FF3}"/>
          </ac:spMkLst>
        </pc:spChg>
        <pc:spChg chg="mod">
          <ac:chgData name="加賀山 茂" userId="8c55a2096077e13e" providerId="LiveId" clId="{34EC17F1-67C4-4C02-926E-3F0AF74A57B5}" dt="2023-04-01T06:39:36.498" v="234" actId="1035"/>
          <ac:spMkLst>
            <pc:docMk/>
            <pc:sldMk cId="3953379009" sldId="389"/>
            <ac:spMk id="20" creationId="{C09F271A-15B1-C6AD-5DF7-488596CC004E}"/>
          </ac:spMkLst>
        </pc:spChg>
        <pc:spChg chg="mod ord">
          <ac:chgData name="加賀山 茂" userId="8c55a2096077e13e" providerId="LiveId" clId="{34EC17F1-67C4-4C02-926E-3F0AF74A57B5}" dt="2023-04-01T06:38:53.246" v="225" actId="700"/>
          <ac:spMkLst>
            <pc:docMk/>
            <pc:sldMk cId="3953379009" sldId="389"/>
            <ac:spMk id="21" creationId="{E5BC5A1C-E07D-F41C-B879-E19BE62999E9}"/>
          </ac:spMkLst>
        </pc:spChg>
        <pc:spChg chg="add mod ord">
          <ac:chgData name="加賀山 茂" userId="8c55a2096077e13e" providerId="LiveId" clId="{34EC17F1-67C4-4C02-926E-3F0AF74A57B5}" dt="2023-04-01T06:40:44.164" v="302" actId="20577"/>
          <ac:spMkLst>
            <pc:docMk/>
            <pc:sldMk cId="3953379009" sldId="389"/>
            <ac:spMk id="22" creationId="{B30D96D1-5359-17EB-75D9-1E986D5C5FD4}"/>
          </ac:spMkLst>
        </pc:spChg>
        <pc:spChg chg="add del mod ord">
          <ac:chgData name="加賀山 茂" userId="8c55a2096077e13e" providerId="LiveId" clId="{34EC17F1-67C4-4C02-926E-3F0AF74A57B5}" dt="2023-04-01T06:38:58.302" v="226" actId="478"/>
          <ac:spMkLst>
            <pc:docMk/>
            <pc:sldMk cId="3953379009" sldId="389"/>
            <ac:spMk id="23" creationId="{5F79F2E0-3A6C-0041-3154-1D8C756EB8D0}"/>
          </ac:spMkLst>
        </pc:spChg>
      </pc:sldChg>
      <pc:sldChg chg="modSp mod">
        <pc:chgData name="加賀山 茂" userId="8c55a2096077e13e" providerId="LiveId" clId="{34EC17F1-67C4-4C02-926E-3F0AF74A57B5}" dt="2023-04-01T06:23:33.550" v="5" actId="6549"/>
        <pc:sldMkLst>
          <pc:docMk/>
          <pc:sldMk cId="1563682952" sldId="593"/>
        </pc:sldMkLst>
        <pc:spChg chg="mod">
          <ac:chgData name="加賀山 茂" userId="8c55a2096077e13e" providerId="LiveId" clId="{34EC17F1-67C4-4C02-926E-3F0AF74A57B5}" dt="2023-04-01T06:23:33.550" v="5" actId="6549"/>
          <ac:spMkLst>
            <pc:docMk/>
            <pc:sldMk cId="1563682952" sldId="593"/>
            <ac:spMk id="8" creationId="{00000000-0000-0000-0000-000000000000}"/>
          </ac:spMkLst>
        </pc:spChg>
        <pc:spChg chg="mod">
          <ac:chgData name="加賀山 茂" userId="8c55a2096077e13e" providerId="LiveId" clId="{34EC17F1-67C4-4C02-926E-3F0AF74A57B5}" dt="2023-04-01T04:44:35.874" v="0" actId="6549"/>
          <ac:spMkLst>
            <pc:docMk/>
            <pc:sldMk cId="1563682952" sldId="593"/>
            <ac:spMk id="9" creationId="{00000000-0000-0000-0000-000000000000}"/>
          </ac:spMkLst>
        </pc:spChg>
      </pc:sldChg>
      <pc:sldChg chg="modSp mod">
        <pc:chgData name="加賀山 茂" userId="8c55a2096077e13e" providerId="LiveId" clId="{34EC17F1-67C4-4C02-926E-3F0AF74A57B5}" dt="2023-04-01T06:26:01.645" v="17" actId="20577"/>
        <pc:sldMkLst>
          <pc:docMk/>
          <pc:sldMk cId="3795321608" sldId="594"/>
        </pc:sldMkLst>
        <pc:spChg chg="mod">
          <ac:chgData name="加賀山 茂" userId="8c55a2096077e13e" providerId="LiveId" clId="{34EC17F1-67C4-4C02-926E-3F0AF74A57B5}" dt="2023-04-01T06:26:01.645" v="17" actId="20577"/>
          <ac:spMkLst>
            <pc:docMk/>
            <pc:sldMk cId="3795321608" sldId="594"/>
            <ac:spMk id="3" creationId="{00000000-0000-0000-0000-000000000000}"/>
          </ac:spMkLst>
        </pc:spChg>
      </pc:sldChg>
      <pc:sldChg chg="modSp mod">
        <pc:chgData name="加賀山 茂" userId="8c55a2096077e13e" providerId="LiveId" clId="{34EC17F1-67C4-4C02-926E-3F0AF74A57B5}" dt="2023-04-01T06:24:39.446" v="13" actId="20577"/>
        <pc:sldMkLst>
          <pc:docMk/>
          <pc:sldMk cId="1254344779" sldId="599"/>
        </pc:sldMkLst>
        <pc:spChg chg="mod">
          <ac:chgData name="加賀山 茂" userId="8c55a2096077e13e" providerId="LiveId" clId="{34EC17F1-67C4-4C02-926E-3F0AF74A57B5}" dt="2023-04-01T06:24:39.446" v="13" actId="20577"/>
          <ac:spMkLst>
            <pc:docMk/>
            <pc:sldMk cId="1254344779" sldId="599"/>
            <ac:spMk id="2" creationId="{00000000-0000-0000-0000-000000000000}"/>
          </ac:spMkLst>
        </pc:spChg>
      </pc:sldChg>
      <pc:sldChg chg="modSp mod modAnim">
        <pc:chgData name="加賀山 茂" userId="8c55a2096077e13e" providerId="LiveId" clId="{34EC17F1-67C4-4C02-926E-3F0AF74A57B5}" dt="2023-04-01T06:33:22.944" v="222" actId="20577"/>
        <pc:sldMkLst>
          <pc:docMk/>
          <pc:sldMk cId="1165544195" sldId="601"/>
        </pc:sldMkLst>
        <pc:spChg chg="mod">
          <ac:chgData name="加賀山 茂" userId="8c55a2096077e13e" providerId="LiveId" clId="{34EC17F1-67C4-4C02-926E-3F0AF74A57B5}" dt="2023-04-01T06:33:22.944" v="222" actId="20577"/>
          <ac:spMkLst>
            <pc:docMk/>
            <pc:sldMk cId="1165544195" sldId="601"/>
            <ac:spMk id="8" creationId="{00000000-0000-0000-0000-000000000000}"/>
          </ac:spMkLst>
        </pc:spChg>
        <pc:spChg chg="mod">
          <ac:chgData name="加賀山 茂" userId="8c55a2096077e13e" providerId="LiveId" clId="{34EC17F1-67C4-4C02-926E-3F0AF74A57B5}" dt="2023-04-01T06:28:37.401" v="172" actId="20577"/>
          <ac:spMkLst>
            <pc:docMk/>
            <pc:sldMk cId="1165544195" sldId="601"/>
            <ac:spMk id="9" creationId="{00000000-0000-0000-0000-000000000000}"/>
          </ac:spMkLst>
        </pc:spChg>
        <pc:spChg chg="mod">
          <ac:chgData name="加賀山 茂" userId="8c55a2096077e13e" providerId="LiveId" clId="{34EC17F1-67C4-4C02-926E-3F0AF74A57B5}" dt="2023-04-01T06:29:25.325" v="185" actId="20577"/>
          <ac:spMkLst>
            <pc:docMk/>
            <pc:sldMk cId="1165544195" sldId="601"/>
            <ac:spMk id="10" creationId="{00000000-0000-0000-0000-000000000000}"/>
          </ac:spMkLst>
        </pc:spChg>
        <pc:spChg chg="mod">
          <ac:chgData name="加賀山 茂" userId="8c55a2096077e13e" providerId="LiveId" clId="{34EC17F1-67C4-4C02-926E-3F0AF74A57B5}" dt="2023-04-01T06:30:19.551" v="196" actId="27636"/>
          <ac:spMkLst>
            <pc:docMk/>
            <pc:sldMk cId="1165544195" sldId="601"/>
            <ac:spMk id="11" creationId="{00000000-0000-0000-0000-000000000000}"/>
          </ac:spMkLst>
        </pc:spChg>
      </pc:sldChg>
      <pc:sldChg chg="del">
        <pc:chgData name="加賀山 茂" userId="8c55a2096077e13e" providerId="LiveId" clId="{34EC17F1-67C4-4C02-926E-3F0AF74A57B5}" dt="2023-04-01T06:38:38.350" v="224" actId="47"/>
        <pc:sldMkLst>
          <pc:docMk/>
          <pc:sldMk cId="592179192" sldId="62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27E46959-000E-194A-55D6-FB6253A790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31599C49-BA25-30AC-C6EC-887382CA14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a:t>2023/4/1</a:t>
            </a:r>
            <a:endParaRPr kumimoji="1" lang="ja-JP" altLang="en-US"/>
          </a:p>
        </p:txBody>
      </p:sp>
      <p:sp>
        <p:nvSpPr>
          <p:cNvPr id="4" name="フッター プレースホルダー 3">
            <a:extLst>
              <a:ext uri="{FF2B5EF4-FFF2-40B4-BE49-F238E27FC236}">
                <a16:creationId xmlns:a16="http://schemas.microsoft.com/office/drawing/2014/main" xmlns="" id="{F5D27485-CB80-CAD1-DE55-CD733793CD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KAGAYAMA Shigeru, 2022</a:t>
            </a:r>
            <a:endParaRPr kumimoji="1" lang="ja-JP" altLang="en-US"/>
          </a:p>
        </p:txBody>
      </p:sp>
      <p:sp>
        <p:nvSpPr>
          <p:cNvPr id="5" name="スライド番号プレースホルダー 4">
            <a:extLst>
              <a:ext uri="{FF2B5EF4-FFF2-40B4-BE49-F238E27FC236}">
                <a16:creationId xmlns:a16="http://schemas.microsoft.com/office/drawing/2014/main" xmlns="" id="{6B6B064D-D228-FDAE-4C1F-860B62AD9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AA0276-59B3-419D-96EB-14FC0C7B504D}" type="slidenum">
              <a:rPr kumimoji="1" lang="ja-JP" altLang="en-US" smtClean="0"/>
              <a:t>‹#›</a:t>
            </a:fld>
            <a:endParaRPr kumimoji="1" lang="ja-JP" altLang="en-US"/>
          </a:p>
        </p:txBody>
      </p:sp>
    </p:spTree>
    <p:extLst>
      <p:ext uri="{BB962C8B-B14F-4D97-AF65-F5344CB8AC3E}">
        <p14:creationId xmlns:p14="http://schemas.microsoft.com/office/powerpoint/2010/main" val="15350018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a:t>2023/4/1</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KAGAYAMA Shigeru, 2022</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43713-413B-4837-8C06-D23AC63C9F6F}" type="slidenum">
              <a:rPr kumimoji="1" lang="ja-JP" altLang="en-US" smtClean="0"/>
              <a:t>‹#›</a:t>
            </a:fld>
            <a:endParaRPr kumimoji="1" lang="ja-JP" altLang="en-US"/>
          </a:p>
        </p:txBody>
      </p:sp>
    </p:spTree>
    <p:extLst>
      <p:ext uri="{BB962C8B-B14F-4D97-AF65-F5344CB8AC3E}">
        <p14:creationId xmlns:p14="http://schemas.microsoft.com/office/powerpoint/2010/main" val="32546865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a:t>
            </a:fld>
            <a:endParaRPr kumimoji="1" lang="ja-JP" altLang="en-US"/>
          </a:p>
        </p:txBody>
      </p:sp>
    </p:spTree>
    <p:extLst>
      <p:ext uri="{BB962C8B-B14F-4D97-AF65-F5344CB8AC3E}">
        <p14:creationId xmlns:p14="http://schemas.microsoft.com/office/powerpoint/2010/main" val="1003352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10</a:t>
            </a:fld>
            <a:endParaRPr kumimoji="1" lang="ja-JP" altLang="en-US"/>
          </a:p>
        </p:txBody>
      </p:sp>
    </p:spTree>
    <p:extLst>
      <p:ext uri="{BB962C8B-B14F-4D97-AF65-F5344CB8AC3E}">
        <p14:creationId xmlns:p14="http://schemas.microsoft.com/office/powerpoint/2010/main" val="3021845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11</a:t>
            </a:fld>
            <a:endParaRPr kumimoji="1" lang="ja-JP" altLang="en-US"/>
          </a:p>
        </p:txBody>
      </p:sp>
    </p:spTree>
    <p:extLst>
      <p:ext uri="{BB962C8B-B14F-4D97-AF65-F5344CB8AC3E}">
        <p14:creationId xmlns:p14="http://schemas.microsoft.com/office/powerpoint/2010/main" val="1713514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12</a:t>
            </a:fld>
            <a:endParaRPr kumimoji="1" lang="ja-JP" altLang="en-US"/>
          </a:p>
        </p:txBody>
      </p:sp>
    </p:spTree>
    <p:extLst>
      <p:ext uri="{BB962C8B-B14F-4D97-AF65-F5344CB8AC3E}">
        <p14:creationId xmlns:p14="http://schemas.microsoft.com/office/powerpoint/2010/main" val="271994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13</a:t>
            </a:fld>
            <a:endParaRPr kumimoji="1" lang="ja-JP" altLang="en-US"/>
          </a:p>
        </p:txBody>
      </p:sp>
    </p:spTree>
    <p:extLst>
      <p:ext uri="{BB962C8B-B14F-4D97-AF65-F5344CB8AC3E}">
        <p14:creationId xmlns:p14="http://schemas.microsoft.com/office/powerpoint/2010/main" val="1693071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14</a:t>
            </a:fld>
            <a:endParaRPr kumimoji="1" lang="ja-JP" altLang="en-US"/>
          </a:p>
        </p:txBody>
      </p:sp>
    </p:spTree>
    <p:extLst>
      <p:ext uri="{BB962C8B-B14F-4D97-AF65-F5344CB8AC3E}">
        <p14:creationId xmlns:p14="http://schemas.microsoft.com/office/powerpoint/2010/main" val="2195535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15</a:t>
            </a:fld>
            <a:endParaRPr kumimoji="1" lang="ja-JP" altLang="en-US"/>
          </a:p>
        </p:txBody>
      </p:sp>
    </p:spTree>
    <p:extLst>
      <p:ext uri="{BB962C8B-B14F-4D97-AF65-F5344CB8AC3E}">
        <p14:creationId xmlns:p14="http://schemas.microsoft.com/office/powerpoint/2010/main" val="3787382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16</a:t>
            </a:fld>
            <a:endParaRPr kumimoji="1" lang="ja-JP" altLang="en-US"/>
          </a:p>
        </p:txBody>
      </p:sp>
    </p:spTree>
    <p:extLst>
      <p:ext uri="{BB962C8B-B14F-4D97-AF65-F5344CB8AC3E}">
        <p14:creationId xmlns:p14="http://schemas.microsoft.com/office/powerpoint/2010/main" val="2630769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17</a:t>
            </a:fld>
            <a:endParaRPr kumimoji="1" lang="ja-JP" altLang="en-US"/>
          </a:p>
        </p:txBody>
      </p:sp>
    </p:spTree>
    <p:extLst>
      <p:ext uri="{BB962C8B-B14F-4D97-AF65-F5344CB8AC3E}">
        <p14:creationId xmlns:p14="http://schemas.microsoft.com/office/powerpoint/2010/main" val="22605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18</a:t>
            </a:fld>
            <a:endParaRPr kumimoji="1" lang="ja-JP" altLang="en-US"/>
          </a:p>
        </p:txBody>
      </p:sp>
    </p:spTree>
    <p:extLst>
      <p:ext uri="{BB962C8B-B14F-4D97-AF65-F5344CB8AC3E}">
        <p14:creationId xmlns:p14="http://schemas.microsoft.com/office/powerpoint/2010/main" val="2419123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19</a:t>
            </a:fld>
            <a:endParaRPr kumimoji="1" lang="ja-JP" altLang="en-US"/>
          </a:p>
        </p:txBody>
      </p:sp>
    </p:spTree>
    <p:extLst>
      <p:ext uri="{BB962C8B-B14F-4D97-AF65-F5344CB8AC3E}">
        <p14:creationId xmlns:p14="http://schemas.microsoft.com/office/powerpoint/2010/main" val="4153988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a:t>
            </a:fld>
            <a:endParaRPr kumimoji="1" lang="ja-JP" altLang="en-US"/>
          </a:p>
        </p:txBody>
      </p:sp>
    </p:spTree>
    <p:extLst>
      <p:ext uri="{BB962C8B-B14F-4D97-AF65-F5344CB8AC3E}">
        <p14:creationId xmlns:p14="http://schemas.microsoft.com/office/powerpoint/2010/main" val="4126356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20</a:t>
            </a:fld>
            <a:endParaRPr kumimoji="1" lang="ja-JP" altLang="en-US"/>
          </a:p>
        </p:txBody>
      </p:sp>
    </p:spTree>
    <p:extLst>
      <p:ext uri="{BB962C8B-B14F-4D97-AF65-F5344CB8AC3E}">
        <p14:creationId xmlns:p14="http://schemas.microsoft.com/office/powerpoint/2010/main" val="2761301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21</a:t>
            </a:fld>
            <a:endParaRPr kumimoji="1" lang="ja-JP" altLang="en-US"/>
          </a:p>
        </p:txBody>
      </p:sp>
    </p:spTree>
    <p:extLst>
      <p:ext uri="{BB962C8B-B14F-4D97-AF65-F5344CB8AC3E}">
        <p14:creationId xmlns:p14="http://schemas.microsoft.com/office/powerpoint/2010/main" val="2596281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22</a:t>
            </a:fld>
            <a:endParaRPr kumimoji="1" lang="ja-JP" altLang="en-US"/>
          </a:p>
        </p:txBody>
      </p:sp>
    </p:spTree>
    <p:extLst>
      <p:ext uri="{BB962C8B-B14F-4D97-AF65-F5344CB8AC3E}">
        <p14:creationId xmlns:p14="http://schemas.microsoft.com/office/powerpoint/2010/main" val="368187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23</a:t>
            </a:fld>
            <a:endParaRPr kumimoji="1" lang="ja-JP" altLang="en-US"/>
          </a:p>
        </p:txBody>
      </p:sp>
    </p:spTree>
    <p:extLst>
      <p:ext uri="{BB962C8B-B14F-4D97-AF65-F5344CB8AC3E}">
        <p14:creationId xmlns:p14="http://schemas.microsoft.com/office/powerpoint/2010/main" val="3772668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24</a:t>
            </a:fld>
            <a:endParaRPr kumimoji="1" lang="ja-JP" altLang="en-US"/>
          </a:p>
        </p:txBody>
      </p:sp>
    </p:spTree>
    <p:extLst>
      <p:ext uri="{BB962C8B-B14F-4D97-AF65-F5344CB8AC3E}">
        <p14:creationId xmlns:p14="http://schemas.microsoft.com/office/powerpoint/2010/main" val="362819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25</a:t>
            </a:fld>
            <a:endParaRPr kumimoji="1" lang="ja-JP" altLang="en-US"/>
          </a:p>
        </p:txBody>
      </p:sp>
    </p:spTree>
    <p:extLst>
      <p:ext uri="{BB962C8B-B14F-4D97-AF65-F5344CB8AC3E}">
        <p14:creationId xmlns:p14="http://schemas.microsoft.com/office/powerpoint/2010/main" val="17118156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26</a:t>
            </a:fld>
            <a:endParaRPr kumimoji="1" lang="ja-JP" altLang="en-US"/>
          </a:p>
        </p:txBody>
      </p:sp>
    </p:spTree>
    <p:extLst>
      <p:ext uri="{BB962C8B-B14F-4D97-AF65-F5344CB8AC3E}">
        <p14:creationId xmlns:p14="http://schemas.microsoft.com/office/powerpoint/2010/main" val="27914232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27</a:t>
            </a:fld>
            <a:endParaRPr kumimoji="1" lang="ja-JP" altLang="en-US"/>
          </a:p>
        </p:txBody>
      </p:sp>
    </p:spTree>
    <p:extLst>
      <p:ext uri="{BB962C8B-B14F-4D97-AF65-F5344CB8AC3E}">
        <p14:creationId xmlns:p14="http://schemas.microsoft.com/office/powerpoint/2010/main" val="1786703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28</a:t>
            </a:fld>
            <a:endParaRPr kumimoji="1" lang="ja-JP" altLang="en-US"/>
          </a:p>
        </p:txBody>
      </p:sp>
    </p:spTree>
    <p:extLst>
      <p:ext uri="{BB962C8B-B14F-4D97-AF65-F5344CB8AC3E}">
        <p14:creationId xmlns:p14="http://schemas.microsoft.com/office/powerpoint/2010/main" val="1460696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29</a:t>
            </a:fld>
            <a:endParaRPr kumimoji="1" lang="ja-JP" altLang="en-US"/>
          </a:p>
        </p:txBody>
      </p:sp>
    </p:spTree>
    <p:extLst>
      <p:ext uri="{BB962C8B-B14F-4D97-AF65-F5344CB8AC3E}">
        <p14:creationId xmlns:p14="http://schemas.microsoft.com/office/powerpoint/2010/main" val="3013081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a:t>
            </a:fld>
            <a:endParaRPr kumimoji="1" lang="ja-JP" altLang="en-US"/>
          </a:p>
        </p:txBody>
      </p:sp>
    </p:spTree>
    <p:extLst>
      <p:ext uri="{BB962C8B-B14F-4D97-AF65-F5344CB8AC3E}">
        <p14:creationId xmlns:p14="http://schemas.microsoft.com/office/powerpoint/2010/main" val="2127333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30</a:t>
            </a:fld>
            <a:endParaRPr kumimoji="1" lang="ja-JP" altLang="en-US"/>
          </a:p>
        </p:txBody>
      </p:sp>
    </p:spTree>
    <p:extLst>
      <p:ext uri="{BB962C8B-B14F-4D97-AF65-F5344CB8AC3E}">
        <p14:creationId xmlns:p14="http://schemas.microsoft.com/office/powerpoint/2010/main" val="1251218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31</a:t>
            </a:fld>
            <a:endParaRPr kumimoji="1" lang="ja-JP" altLang="en-US"/>
          </a:p>
        </p:txBody>
      </p:sp>
    </p:spTree>
    <p:extLst>
      <p:ext uri="{BB962C8B-B14F-4D97-AF65-F5344CB8AC3E}">
        <p14:creationId xmlns:p14="http://schemas.microsoft.com/office/powerpoint/2010/main" val="1571831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32</a:t>
            </a:fld>
            <a:endParaRPr kumimoji="1" lang="ja-JP" altLang="en-US"/>
          </a:p>
        </p:txBody>
      </p:sp>
    </p:spTree>
    <p:extLst>
      <p:ext uri="{BB962C8B-B14F-4D97-AF65-F5344CB8AC3E}">
        <p14:creationId xmlns:p14="http://schemas.microsoft.com/office/powerpoint/2010/main" val="38639080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33</a:t>
            </a:fld>
            <a:endParaRPr kumimoji="1" lang="ja-JP" altLang="en-US"/>
          </a:p>
        </p:txBody>
      </p:sp>
    </p:spTree>
    <p:extLst>
      <p:ext uri="{BB962C8B-B14F-4D97-AF65-F5344CB8AC3E}">
        <p14:creationId xmlns:p14="http://schemas.microsoft.com/office/powerpoint/2010/main" val="3995278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34</a:t>
            </a:fld>
            <a:endParaRPr kumimoji="1" lang="ja-JP" altLang="en-US"/>
          </a:p>
        </p:txBody>
      </p:sp>
    </p:spTree>
    <p:extLst>
      <p:ext uri="{BB962C8B-B14F-4D97-AF65-F5344CB8AC3E}">
        <p14:creationId xmlns:p14="http://schemas.microsoft.com/office/powerpoint/2010/main" val="9875176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35</a:t>
            </a:fld>
            <a:endParaRPr kumimoji="1" lang="ja-JP" altLang="en-US"/>
          </a:p>
        </p:txBody>
      </p:sp>
    </p:spTree>
    <p:extLst>
      <p:ext uri="{BB962C8B-B14F-4D97-AF65-F5344CB8AC3E}">
        <p14:creationId xmlns:p14="http://schemas.microsoft.com/office/powerpoint/2010/main" val="35382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4</a:t>
            </a:fld>
            <a:endParaRPr kumimoji="1" lang="ja-JP" altLang="en-US"/>
          </a:p>
        </p:txBody>
      </p:sp>
    </p:spTree>
    <p:extLst>
      <p:ext uri="{BB962C8B-B14F-4D97-AF65-F5344CB8AC3E}">
        <p14:creationId xmlns:p14="http://schemas.microsoft.com/office/powerpoint/2010/main" val="143547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5</a:t>
            </a:fld>
            <a:endParaRPr kumimoji="1" lang="ja-JP" altLang="en-US"/>
          </a:p>
        </p:txBody>
      </p:sp>
    </p:spTree>
    <p:extLst>
      <p:ext uri="{BB962C8B-B14F-4D97-AF65-F5344CB8AC3E}">
        <p14:creationId xmlns:p14="http://schemas.microsoft.com/office/powerpoint/2010/main" val="2514586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6</a:t>
            </a:fld>
            <a:endParaRPr kumimoji="1" lang="ja-JP" altLang="en-US"/>
          </a:p>
        </p:txBody>
      </p:sp>
    </p:spTree>
    <p:extLst>
      <p:ext uri="{BB962C8B-B14F-4D97-AF65-F5344CB8AC3E}">
        <p14:creationId xmlns:p14="http://schemas.microsoft.com/office/powerpoint/2010/main" val="389842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7</a:t>
            </a:fld>
            <a:endParaRPr kumimoji="1" lang="ja-JP" altLang="en-US"/>
          </a:p>
        </p:txBody>
      </p:sp>
    </p:spTree>
    <p:extLst>
      <p:ext uri="{BB962C8B-B14F-4D97-AF65-F5344CB8AC3E}">
        <p14:creationId xmlns:p14="http://schemas.microsoft.com/office/powerpoint/2010/main" val="3712334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8</a:t>
            </a:fld>
            <a:endParaRPr kumimoji="1" lang="ja-JP" altLang="en-US"/>
          </a:p>
        </p:txBody>
      </p:sp>
    </p:spTree>
    <p:extLst>
      <p:ext uri="{BB962C8B-B14F-4D97-AF65-F5344CB8AC3E}">
        <p14:creationId xmlns:p14="http://schemas.microsoft.com/office/powerpoint/2010/main" val="1958074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2022</a:t>
            </a:r>
            <a:endParaRPr kumimoji="1" lang="ja-JP" altLang="en-US"/>
          </a:p>
        </p:txBody>
      </p:sp>
      <p:sp>
        <p:nvSpPr>
          <p:cNvPr id="6" name="スライド番号プレースホルダー 5"/>
          <p:cNvSpPr>
            <a:spLocks noGrp="1"/>
          </p:cNvSpPr>
          <p:nvPr>
            <p:ph type="sldNum" sz="quarter" idx="12"/>
          </p:nvPr>
        </p:nvSpPr>
        <p:spPr/>
        <p:txBody>
          <a:bodyPr/>
          <a:lstStyle/>
          <a:p>
            <a:fld id="{6A843713-413B-4837-8C06-D23AC63C9F6F}" type="slidenum">
              <a:rPr kumimoji="1" lang="ja-JP" altLang="en-US" smtClean="0"/>
              <a:t>9</a:t>
            </a:fld>
            <a:endParaRPr kumimoji="1" lang="ja-JP" altLang="en-US"/>
          </a:p>
        </p:txBody>
      </p:sp>
    </p:spTree>
    <p:extLst>
      <p:ext uri="{BB962C8B-B14F-4D97-AF65-F5344CB8AC3E}">
        <p14:creationId xmlns:p14="http://schemas.microsoft.com/office/powerpoint/2010/main" val="386779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2"/>
            <a:ext cx="9144000" cy="2065565"/>
          </a:xfrm>
        </p:spPr>
        <p:txBody>
          <a:bodyPr anchor="ctr">
            <a:normAutofit/>
          </a:bodyPr>
          <a:lstStyle>
            <a:lvl1pPr algn="ctr">
              <a:defRPr sz="54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70074"/>
            <a:ext cx="9144000" cy="1929946"/>
          </a:xfrm>
        </p:spPr>
        <p:txBody>
          <a:bodyPr>
            <a:normAutofit/>
          </a:bodyPr>
          <a:lstStyle>
            <a:lvl1pPr marL="342900" indent="-342900" algn="l">
              <a:buFont typeface="Wingdings" panose="05000000000000000000" pitchFamily="2" charset="2"/>
              <a:buChar char="n"/>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7216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15668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94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57884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953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r>
              <a:rPr kumimoji="1" lang="en-US" altLang="ja-JP"/>
              <a:t>2023/4/1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Shigeru KAGAYAMA, 2023</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98798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r>
              <a:rPr kumimoji="1" lang="en-US" altLang="ja-JP"/>
              <a:t>2023/4/1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Shigeru KAGAYAMA, 2023</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6258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en-US" altLang="ja-JP"/>
              <a:t>2023/4/1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Shigeru KAGAYAMA, 2023</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1632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a:t>2023/4/1</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Shigeru KAGAYAMA, 2023</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0517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en-US" altLang="ja-JP"/>
              <a:t>2023/4/1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Shigeru KAGAYAMA, 2023</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66247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r>
              <a:rPr kumimoji="1" lang="en-US" altLang="ja-JP"/>
              <a:t>2023/4/1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Shigeru KAGAYAMA, 2023</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8444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2023/4/1</a:t>
            </a:r>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93C4-2A5C-4B4B-B565-ADAA94AD8651}" type="slidenum">
              <a:rPr kumimoji="1" lang="ja-JP" altLang="en-US" smtClean="0"/>
              <a:t>‹#›</a:t>
            </a:fld>
            <a:endParaRPr kumimoji="1" lang="ja-JP" altLang="en-US" dirty="0"/>
          </a:p>
        </p:txBody>
      </p:sp>
      <p:sp>
        <p:nvSpPr>
          <p:cNvPr id="7" name="動作設定ボタン: ホーム 6">
            <a:hlinkClick r:id="" action="ppaction://hlinkshowjump?jump=firstslide" highlightClick="1"/>
          </p:cNvPr>
          <p:cNvSpPr/>
          <p:nvPr userDrawn="1"/>
        </p:nvSpPr>
        <p:spPr>
          <a:xfrm>
            <a:off x="2547254" y="6318658"/>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 action="ppaction://hlinkshowjump?jump=firstslide" highlightClick="1"/>
          </p:cNvPr>
          <p:cNvSpPr/>
          <p:nvPr userDrawn="1"/>
        </p:nvSpPr>
        <p:spPr>
          <a:xfrm>
            <a:off x="3235670" y="6318658"/>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9308475" y="6318658"/>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991061" y="6318658"/>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 action="ppaction://noaction" highlightClick="1"/>
          </p:cNvPr>
          <p:cNvSpPr/>
          <p:nvPr userDrawn="1"/>
        </p:nvSpPr>
        <p:spPr>
          <a:xfrm>
            <a:off x="4059715" y="6318658"/>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921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kanpou.npb.go.jp/" TargetMode="External"/><Relationship Id="rId7" Type="http://schemas.openxmlformats.org/officeDocument/2006/relationships/hyperlink" Target="https://www.courts.go.jp/app/hanrei_jp/search1"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www.law.nagoya-u.ac.jp/jalii/meiji/civil/" TargetMode="External"/><Relationship Id="rId5" Type="http://schemas.openxmlformats.org/officeDocument/2006/relationships/hyperlink" Target="https://www.japaneselawtranslation.go.jp/ja" TargetMode="External"/><Relationship Id="rId4" Type="http://schemas.openxmlformats.org/officeDocument/2006/relationships/hyperlink" Target="https://elaws.e-gov.go.jp/"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nSpc>
                <a:spcPct val="100000"/>
              </a:lnSpc>
            </a:pPr>
            <a:r>
              <a:rPr kumimoji="1" lang="ja-JP" altLang="en-US" dirty="0"/>
              <a:t>法学嫌いをなくす学習方法</a:t>
            </a:r>
            <a:r>
              <a:rPr kumimoji="1" lang="en-US" altLang="ja-JP" dirty="0"/>
              <a:t/>
            </a:r>
            <a:br>
              <a:rPr kumimoji="1" lang="en-US" altLang="ja-JP" dirty="0"/>
            </a:br>
            <a:r>
              <a:rPr lang="ja-JP" altLang="en-US" sz="2400" dirty="0"/>
              <a:t>加賀山茂</a:t>
            </a:r>
            <a:r>
              <a:rPr lang="en-US" altLang="ja-JP" sz="2400" dirty="0"/>
              <a:t>=</a:t>
            </a:r>
            <a:r>
              <a:rPr lang="ja-JP" altLang="en-US" sz="2400" dirty="0"/>
              <a:t>渡辺靖明</a:t>
            </a:r>
            <a:r>
              <a:rPr lang="en-US" altLang="ja-JP" sz="2400" dirty="0"/>
              <a:t>『</a:t>
            </a:r>
            <a:r>
              <a:rPr lang="ja-JP" altLang="en-US" sz="2400" dirty="0"/>
              <a:t>子供のための法学入門</a:t>
            </a:r>
            <a:r>
              <a:rPr lang="en-US" altLang="ja-JP" sz="2400" dirty="0"/>
              <a:t>』</a:t>
            </a:r>
            <a:r>
              <a:rPr lang="ja-JP" altLang="en-US" sz="2400" dirty="0"/>
              <a:t>の紹介を兼ねて</a:t>
            </a:r>
            <a:endParaRPr kumimoji="1" lang="ja-JP" altLang="en-US" dirty="0"/>
          </a:p>
        </p:txBody>
      </p:sp>
      <p:sp>
        <p:nvSpPr>
          <p:cNvPr id="3" name="サブタイトル 2"/>
          <p:cNvSpPr>
            <a:spLocks noGrp="1"/>
          </p:cNvSpPr>
          <p:nvPr>
            <p:ph type="subTitle" idx="1"/>
          </p:nvPr>
        </p:nvSpPr>
        <p:spPr>
          <a:xfrm>
            <a:off x="1524000" y="3262745"/>
            <a:ext cx="9144000" cy="2306781"/>
          </a:xfrm>
        </p:spPr>
        <p:txBody>
          <a:bodyPr anchor="ctr">
            <a:normAutofit/>
          </a:bodyPr>
          <a:lstStyle/>
          <a:p>
            <a:pPr marL="0" indent="0" algn="r">
              <a:buNone/>
            </a:pPr>
            <a:r>
              <a:rPr kumimoji="1" lang="ja-JP" altLang="en-US" sz="3600" dirty="0"/>
              <a:t>名古屋大学・明治学院大学</a:t>
            </a:r>
            <a:endParaRPr kumimoji="1" lang="en-US" altLang="ja-JP" sz="3600" dirty="0"/>
          </a:p>
          <a:p>
            <a:pPr marL="0" indent="0" algn="r">
              <a:buNone/>
            </a:pPr>
            <a:r>
              <a:rPr kumimoji="1" lang="ja-JP" altLang="en-US" sz="3600" dirty="0"/>
              <a:t>名誉教授</a:t>
            </a:r>
            <a:r>
              <a:rPr lang="ja-JP" altLang="en-US" sz="3600" dirty="0"/>
              <a:t>　</a:t>
            </a:r>
            <a:r>
              <a:rPr kumimoji="1" lang="ja-JP" altLang="en-US" sz="3600" dirty="0"/>
              <a:t>加賀山 茂</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dirty="0"/>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a:t>
            </a:fld>
            <a:endParaRPr kumimoji="1" lang="ja-JP" altLang="en-US"/>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9064" y="3150223"/>
            <a:ext cx="2109536" cy="2812715"/>
          </a:xfrm>
          <a:prstGeom prst="rect">
            <a:avLst/>
          </a:prstGeom>
        </p:spPr>
      </p:pic>
    </p:spTree>
    <p:extLst>
      <p:ext uri="{BB962C8B-B14F-4D97-AF65-F5344CB8AC3E}">
        <p14:creationId xmlns:p14="http://schemas.microsoft.com/office/powerpoint/2010/main" val="64122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法律用語の理解による問題の解決</a:t>
            </a:r>
          </a:p>
        </p:txBody>
      </p:sp>
      <p:sp>
        <p:nvSpPr>
          <p:cNvPr id="3" name="コンテンツ プレースホルダー 2"/>
          <p:cNvSpPr>
            <a:spLocks noGrp="1"/>
          </p:cNvSpPr>
          <p:nvPr>
            <p:ph idx="1"/>
          </p:nvPr>
        </p:nvSpPr>
        <p:spPr/>
        <p:txBody>
          <a:bodyPr>
            <a:normAutofit/>
          </a:bodyPr>
          <a:lstStyle/>
          <a:p>
            <a:r>
              <a:rPr lang="ja-JP" altLang="en-US" sz="3200" dirty="0"/>
              <a:t>憲法</a:t>
            </a:r>
            <a:r>
              <a:rPr lang="en-US" altLang="ja-JP" sz="3200" dirty="0"/>
              <a:t>24</a:t>
            </a:r>
            <a:r>
              <a:rPr lang="ja-JP" altLang="en-US" sz="3200" dirty="0"/>
              <a:t>条</a:t>
            </a:r>
            <a:r>
              <a:rPr lang="en-US" altLang="ja-JP" sz="3200" dirty="0"/>
              <a:t>2</a:t>
            </a:r>
            <a:r>
              <a:rPr lang="ja-JP" altLang="en-US" sz="3200" dirty="0"/>
              <a:t>項の正しい解釈</a:t>
            </a:r>
            <a:endParaRPr lang="en-US" altLang="ja-JP" sz="3200" dirty="0"/>
          </a:p>
          <a:p>
            <a:pPr lvl="1"/>
            <a:r>
              <a:rPr lang="ja-JP" altLang="en-US" sz="2800" dirty="0"/>
              <a:t>②（</a:t>
            </a:r>
            <a:r>
              <a:rPr lang="ja-JP" altLang="en-US" sz="2800" b="1" dirty="0">
                <a:solidFill>
                  <a:schemeClr val="accent1">
                    <a:lumMod val="75000"/>
                  </a:schemeClr>
                </a:solidFill>
              </a:rPr>
              <a:t>配偶者の選択</a:t>
            </a:r>
            <a:r>
              <a:rPr lang="ja-JP" altLang="en-US" sz="2800" dirty="0"/>
              <a:t>，財産権，相続，住居の選定，</a:t>
            </a:r>
            <a:r>
              <a:rPr lang="ja-JP" altLang="en-US" sz="2800" b="1" dirty="0">
                <a:solidFill>
                  <a:schemeClr val="accent1">
                    <a:lumMod val="75000"/>
                  </a:schemeClr>
                </a:solidFill>
              </a:rPr>
              <a:t>離婚</a:t>
            </a:r>
            <a:r>
              <a:rPr lang="ja-JP" altLang="en-US" sz="2800" dirty="0"/>
              <a:t>）</a:t>
            </a:r>
            <a:r>
              <a:rPr lang="ja-JP" altLang="en-US" sz="2800" b="1" dirty="0">
                <a:solidFill>
                  <a:schemeClr val="accent1">
                    <a:lumMod val="75000"/>
                  </a:schemeClr>
                </a:solidFill>
              </a:rPr>
              <a:t>並びに</a:t>
            </a:r>
            <a:r>
              <a:rPr lang="ja-JP" altLang="en-US" sz="2800" dirty="0"/>
              <a:t>（</a:t>
            </a:r>
            <a:r>
              <a:rPr lang="ja-JP" altLang="en-US" sz="2800" b="1" dirty="0">
                <a:solidFill>
                  <a:schemeClr val="accent1">
                    <a:lumMod val="75000"/>
                  </a:schemeClr>
                </a:solidFill>
              </a:rPr>
              <a:t>婚姻</a:t>
            </a:r>
            <a:r>
              <a:rPr lang="ja-JP" altLang="en-US" sz="2800" dirty="0"/>
              <a:t>）</a:t>
            </a:r>
            <a:r>
              <a:rPr lang="ja-JP" altLang="en-US" sz="2800" dirty="0">
                <a:solidFill>
                  <a:srgbClr val="FF0000"/>
                </a:solidFill>
              </a:rPr>
              <a:t>及び</a:t>
            </a:r>
            <a:r>
              <a:rPr lang="ja-JP" altLang="en-US" sz="2800" dirty="0"/>
              <a:t>（家族に関するその他の事項）に関しては，法律は，個人の尊厳</a:t>
            </a:r>
            <a:r>
              <a:rPr lang="ja-JP" altLang="en-US" sz="2800" dirty="0">
                <a:solidFill>
                  <a:srgbClr val="FF0000"/>
                </a:solidFill>
              </a:rPr>
              <a:t>と</a:t>
            </a:r>
            <a:r>
              <a:rPr lang="ja-JP" altLang="en-US" sz="2800" dirty="0"/>
              <a:t>両性の本質的平等に立脚して，制定されなければならない。</a:t>
            </a:r>
          </a:p>
          <a:p>
            <a:pPr lvl="1"/>
            <a:r>
              <a:rPr lang="en-US" altLang="ja-JP" sz="2800" dirty="0"/>
              <a:t>(2) With regard to </a:t>
            </a:r>
            <a:r>
              <a:rPr lang="ja-JP" altLang="en-US" sz="2800" dirty="0"/>
              <a:t>（</a:t>
            </a:r>
            <a:r>
              <a:rPr lang="en-US" altLang="ja-JP" sz="2800" dirty="0"/>
              <a:t>choice of spouse, property rights, inheritance, choice of domicile, divorce</a:t>
            </a:r>
            <a:r>
              <a:rPr lang="ja-JP" altLang="en-US" sz="2800" dirty="0"/>
              <a:t>） </a:t>
            </a:r>
            <a:r>
              <a:rPr lang="en-US" altLang="ja-JP" sz="2800" b="1" dirty="0">
                <a:solidFill>
                  <a:schemeClr val="accent1">
                    <a:lumMod val="75000"/>
                  </a:schemeClr>
                </a:solidFill>
              </a:rPr>
              <a:t>and</a:t>
            </a:r>
            <a:r>
              <a:rPr lang="en-US" altLang="ja-JP" sz="2800" dirty="0"/>
              <a:t> </a:t>
            </a:r>
            <a:r>
              <a:rPr lang="ja-JP" altLang="en-US" sz="2800" dirty="0"/>
              <a:t>（</a:t>
            </a:r>
            <a:r>
              <a:rPr lang="en-US" altLang="ja-JP" sz="2800" dirty="0"/>
              <a:t>other matters pertaining to marriage </a:t>
            </a:r>
            <a:r>
              <a:rPr lang="en-US" altLang="ja-JP" sz="2800" dirty="0">
                <a:solidFill>
                  <a:srgbClr val="FF0000"/>
                </a:solidFill>
              </a:rPr>
              <a:t>and</a:t>
            </a:r>
            <a:r>
              <a:rPr lang="en-US" altLang="ja-JP" sz="2800" dirty="0"/>
              <a:t> the family</a:t>
            </a:r>
            <a:r>
              <a:rPr lang="ja-JP" altLang="en-US" sz="2800" dirty="0"/>
              <a:t>）</a:t>
            </a:r>
            <a:r>
              <a:rPr lang="en-US" altLang="ja-JP" sz="2800" dirty="0"/>
              <a:t>, laws shall be enacted from the standpoint of individual dignity </a:t>
            </a:r>
            <a:r>
              <a:rPr lang="en-US" altLang="ja-JP" sz="2800" dirty="0">
                <a:solidFill>
                  <a:srgbClr val="FF0000"/>
                </a:solidFill>
              </a:rPr>
              <a:t>and</a:t>
            </a:r>
            <a:r>
              <a:rPr lang="en-US" altLang="ja-JP" sz="2800" dirty="0"/>
              <a:t> the essential equality of the sexes.</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10</a:t>
            </a:fld>
            <a:endParaRPr kumimoji="1" lang="ja-JP" altLang="en-US"/>
          </a:p>
        </p:txBody>
      </p:sp>
    </p:spTree>
    <p:extLst>
      <p:ext uri="{BB962C8B-B14F-4D97-AF65-F5344CB8AC3E}">
        <p14:creationId xmlns:p14="http://schemas.microsoft.com/office/powerpoint/2010/main" val="391347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3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3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並列的例示：「その他」と</a:t>
            </a:r>
            <a:r>
              <a:rPr lang="en-US" altLang="ja-JP" dirty="0"/>
              <a:t/>
            </a:r>
            <a:br>
              <a:rPr lang="en-US" altLang="ja-JP" dirty="0"/>
            </a:br>
            <a:r>
              <a:rPr lang="ja-JP" altLang="en-US" dirty="0"/>
              <a:t>包含的例示：「その他の」の区別</a:t>
            </a:r>
            <a:endParaRPr kumimoji="1" lang="ja-JP" altLang="en-US" dirty="0"/>
          </a:p>
        </p:txBody>
      </p:sp>
      <p:sp>
        <p:nvSpPr>
          <p:cNvPr id="3" name="コンテンツ プレースホルダー 2"/>
          <p:cNvSpPr>
            <a:spLocks noGrp="1"/>
          </p:cNvSpPr>
          <p:nvPr>
            <p:ph idx="1"/>
          </p:nvPr>
        </p:nvSpPr>
        <p:spPr/>
        <p:txBody>
          <a:bodyPr>
            <a:noAutofit/>
          </a:bodyPr>
          <a:lstStyle/>
          <a:p>
            <a:pPr>
              <a:lnSpc>
                <a:spcPct val="100000"/>
              </a:lnSpc>
            </a:pPr>
            <a:r>
              <a:rPr lang="ja-JP" altLang="en-US" sz="3200" dirty="0"/>
              <a:t>第</a:t>
            </a:r>
            <a:r>
              <a:rPr lang="en-US" altLang="ja-JP" sz="3200" dirty="0"/>
              <a:t>30</a:t>
            </a:r>
            <a:r>
              <a:rPr lang="ja-JP" altLang="en-US" sz="3200" dirty="0"/>
              <a:t>条（失踪の宣告）</a:t>
            </a:r>
          </a:p>
          <a:p>
            <a:pPr lvl="1">
              <a:lnSpc>
                <a:spcPct val="100000"/>
              </a:lnSpc>
            </a:pPr>
            <a:r>
              <a:rPr lang="ja-JP" altLang="en-US" sz="2800" dirty="0">
                <a:solidFill>
                  <a:schemeClr val="bg1">
                    <a:lumMod val="65000"/>
                  </a:schemeClr>
                </a:solidFill>
              </a:rPr>
              <a:t>①不在者の生死が</a:t>
            </a:r>
            <a:r>
              <a:rPr lang="en-US" altLang="ja-JP" sz="2800" dirty="0">
                <a:solidFill>
                  <a:schemeClr val="bg1">
                    <a:lumMod val="65000"/>
                  </a:schemeClr>
                </a:solidFill>
              </a:rPr>
              <a:t>7</a:t>
            </a:r>
            <a:r>
              <a:rPr lang="ja-JP" altLang="en-US" sz="2800" dirty="0">
                <a:solidFill>
                  <a:schemeClr val="bg1">
                    <a:lumMod val="65000"/>
                  </a:schemeClr>
                </a:solidFill>
              </a:rPr>
              <a:t>年間明らかでないときは，家庭裁判所は，利害関係人の請求により，失踪の宣告をすることができる。</a:t>
            </a:r>
          </a:p>
          <a:p>
            <a:pPr lvl="1">
              <a:lnSpc>
                <a:spcPct val="100000"/>
              </a:lnSpc>
            </a:pPr>
            <a:r>
              <a:rPr lang="ja-JP" altLang="en-US" sz="2800" dirty="0"/>
              <a:t>②戦地に臨んだ者，沈没した船舶の中に在った者</a:t>
            </a:r>
            <a:r>
              <a:rPr lang="ja-JP" altLang="en-US" sz="2800" b="1" dirty="0">
                <a:solidFill>
                  <a:srgbClr val="FF0000"/>
                </a:solidFill>
              </a:rPr>
              <a:t>その他</a:t>
            </a:r>
            <a:r>
              <a:rPr lang="ja-JP" altLang="en-US" sz="2800" dirty="0"/>
              <a:t>死亡の原因となるべき危難に遭遇した者の生死が，それぞれ，戦争が止やんだ後，船舶が沈没した後又は</a:t>
            </a:r>
            <a:r>
              <a:rPr lang="ja-JP" altLang="en-US" sz="2800" b="1" dirty="0">
                <a:solidFill>
                  <a:schemeClr val="accent1">
                    <a:lumMod val="75000"/>
                  </a:schemeClr>
                </a:solidFill>
              </a:rPr>
              <a:t>その他の</a:t>
            </a:r>
            <a:r>
              <a:rPr lang="ja-JP" altLang="en-US" sz="2800" dirty="0"/>
              <a:t>危難が去った後</a:t>
            </a:r>
            <a:r>
              <a:rPr lang="en-US" altLang="ja-JP" sz="2800" dirty="0"/>
              <a:t>1</a:t>
            </a:r>
            <a:r>
              <a:rPr lang="ja-JP" altLang="en-US" sz="2800" dirty="0"/>
              <a:t>年間明らかでないときも，前項と同様とする。</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11</a:t>
            </a:fld>
            <a:endParaRPr kumimoji="1" lang="ja-JP" altLang="en-US"/>
          </a:p>
        </p:txBody>
      </p:sp>
    </p:spTree>
    <p:extLst>
      <p:ext uri="{BB962C8B-B14F-4D97-AF65-F5344CB8AC3E}">
        <p14:creationId xmlns:p14="http://schemas.microsoft.com/office/powerpoint/2010/main" val="6931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3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法律の条文でも間違いはある</a:t>
            </a:r>
          </a:p>
        </p:txBody>
      </p:sp>
      <p:sp>
        <p:nvSpPr>
          <p:cNvPr id="3" name="コンテンツ プレースホルダー 2"/>
          <p:cNvSpPr>
            <a:spLocks noGrp="1"/>
          </p:cNvSpPr>
          <p:nvPr>
            <p:ph idx="1"/>
          </p:nvPr>
        </p:nvSpPr>
        <p:spPr/>
        <p:txBody>
          <a:bodyPr/>
          <a:lstStyle/>
          <a:p>
            <a:pPr>
              <a:lnSpc>
                <a:spcPct val="100000"/>
              </a:lnSpc>
            </a:pPr>
            <a:r>
              <a:rPr lang="ja-JP" altLang="en-US" dirty="0"/>
              <a:t>第</a:t>
            </a:r>
            <a:r>
              <a:rPr lang="en-US" altLang="ja-JP" dirty="0"/>
              <a:t>770</a:t>
            </a:r>
            <a:r>
              <a:rPr lang="ja-JP" altLang="en-US" dirty="0"/>
              <a:t>条（裁判上の離婚）</a:t>
            </a:r>
            <a:endParaRPr lang="en-US" altLang="ja-JP" dirty="0"/>
          </a:p>
          <a:p>
            <a:pPr lvl="1">
              <a:lnSpc>
                <a:spcPct val="100000"/>
              </a:lnSpc>
            </a:pPr>
            <a:r>
              <a:rPr lang="ja-JP" altLang="en-US" dirty="0"/>
              <a:t>①夫婦の一方は，次に掲げる場合に限り，離婚の訴えを提起することができる。</a:t>
            </a:r>
          </a:p>
          <a:p>
            <a:pPr lvl="2">
              <a:lnSpc>
                <a:spcPct val="100000"/>
              </a:lnSpc>
            </a:pPr>
            <a:r>
              <a:rPr lang="ja-JP" altLang="en-US" dirty="0"/>
              <a:t>　一 　配偶者に不貞な行為があったとき。</a:t>
            </a:r>
          </a:p>
          <a:p>
            <a:pPr lvl="2">
              <a:lnSpc>
                <a:spcPct val="100000"/>
              </a:lnSpc>
            </a:pPr>
            <a:r>
              <a:rPr lang="ja-JP" altLang="en-US" dirty="0"/>
              <a:t>　二 　配偶者から悪意で遺棄されたとき。</a:t>
            </a:r>
          </a:p>
          <a:p>
            <a:pPr lvl="2">
              <a:lnSpc>
                <a:spcPct val="100000"/>
              </a:lnSpc>
            </a:pPr>
            <a:r>
              <a:rPr lang="ja-JP" altLang="en-US" dirty="0"/>
              <a:t>　三 　配偶者の生死が</a:t>
            </a:r>
            <a:r>
              <a:rPr lang="en-US" altLang="ja-JP" dirty="0"/>
              <a:t>3</a:t>
            </a:r>
            <a:r>
              <a:rPr lang="ja-JP" altLang="en-US" dirty="0"/>
              <a:t>年以上明らかでないとき。</a:t>
            </a:r>
          </a:p>
          <a:p>
            <a:pPr lvl="2">
              <a:lnSpc>
                <a:spcPct val="100000"/>
              </a:lnSpc>
            </a:pPr>
            <a:r>
              <a:rPr lang="ja-JP" altLang="en-US" dirty="0"/>
              <a:t>　四 　配偶者が強度の精神病にかかり，回復の見込みがないとき。</a:t>
            </a:r>
          </a:p>
          <a:p>
            <a:pPr lvl="2">
              <a:lnSpc>
                <a:spcPct val="100000"/>
              </a:lnSpc>
            </a:pPr>
            <a:r>
              <a:rPr lang="ja-JP" altLang="en-US" dirty="0"/>
              <a:t>　五 　</a:t>
            </a:r>
            <a:r>
              <a:rPr lang="ja-JP" altLang="en-US" b="1" dirty="0">
                <a:solidFill>
                  <a:srgbClr val="FF0000"/>
                </a:solidFill>
              </a:rPr>
              <a:t>その他</a:t>
            </a:r>
            <a:r>
              <a:rPr lang="ja-JP" altLang="en-US" dirty="0"/>
              <a:t>婚姻を継続し難い重大な事由があるとき。</a:t>
            </a:r>
          </a:p>
          <a:p>
            <a:pPr lvl="1">
              <a:lnSpc>
                <a:spcPct val="100000"/>
              </a:lnSpc>
            </a:pPr>
            <a:r>
              <a:rPr lang="ja-JP" altLang="en-US" dirty="0"/>
              <a:t>②裁判所は，前項</a:t>
            </a:r>
            <a:r>
              <a:rPr lang="ja-JP" altLang="en-US" b="1" dirty="0">
                <a:solidFill>
                  <a:srgbClr val="C00000"/>
                </a:solidFill>
              </a:rPr>
              <a:t>第</a:t>
            </a:r>
            <a:r>
              <a:rPr lang="en-US" altLang="ja-JP" b="1" dirty="0">
                <a:solidFill>
                  <a:srgbClr val="C00000"/>
                </a:solidFill>
              </a:rPr>
              <a:t>1</a:t>
            </a:r>
            <a:r>
              <a:rPr lang="ja-JP" altLang="en-US" b="1" dirty="0">
                <a:solidFill>
                  <a:srgbClr val="C00000"/>
                </a:solidFill>
              </a:rPr>
              <a:t>号から第</a:t>
            </a:r>
            <a:r>
              <a:rPr lang="en-US" altLang="ja-JP" b="1" dirty="0">
                <a:solidFill>
                  <a:srgbClr val="C00000"/>
                </a:solidFill>
              </a:rPr>
              <a:t>4</a:t>
            </a:r>
            <a:r>
              <a:rPr lang="ja-JP" altLang="en-US" b="1" dirty="0">
                <a:solidFill>
                  <a:srgbClr val="C00000"/>
                </a:solidFill>
              </a:rPr>
              <a:t>号までに掲げる事由</a:t>
            </a:r>
            <a:r>
              <a:rPr lang="ja-JP" altLang="en-US" dirty="0"/>
              <a:t>がある場合であっても，一切の事情を考慮して婚姻の継続を相当と認めるときは，離婚の請求を棄却することができる。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12</a:t>
            </a:fld>
            <a:endParaRPr kumimoji="1" lang="ja-JP" altLang="en-US"/>
          </a:p>
        </p:txBody>
      </p:sp>
    </p:spTree>
    <p:extLst>
      <p:ext uri="{BB962C8B-B14F-4D97-AF65-F5344CB8AC3E}">
        <p14:creationId xmlns:p14="http://schemas.microsoft.com/office/powerpoint/2010/main" val="411622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up)">
                                      <p:cBhvr>
                                        <p:cTn id="37"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742706"/>
          </a:xfrm>
        </p:spPr>
        <p:txBody>
          <a:bodyPr/>
          <a:lstStyle/>
          <a:p>
            <a:r>
              <a:rPr kumimoji="1" lang="ja-JP" altLang="en-US" dirty="0"/>
              <a:t>民法</a:t>
            </a:r>
            <a:r>
              <a:rPr kumimoji="1" lang="en-US" altLang="ja-JP" dirty="0"/>
              <a:t>770</a:t>
            </a:r>
            <a:r>
              <a:rPr kumimoji="1" lang="ja-JP" altLang="en-US" dirty="0"/>
              <a:t>条（裁判上の離婚原因）の分析</a:t>
            </a:r>
          </a:p>
        </p:txBody>
      </p:sp>
      <p:sp>
        <p:nvSpPr>
          <p:cNvPr id="5" name="フリーフォーム 4"/>
          <p:cNvSpPr/>
          <p:nvPr/>
        </p:nvSpPr>
        <p:spPr>
          <a:xfrm>
            <a:off x="1946322" y="1844824"/>
            <a:ext cx="4508695" cy="3096344"/>
          </a:xfrm>
          <a:custGeom>
            <a:avLst/>
            <a:gdLst>
              <a:gd name="connsiteX0" fmla="*/ 0 w 4508695"/>
              <a:gd name="connsiteY0" fmla="*/ 1548172 h 3096344"/>
              <a:gd name="connsiteX1" fmla="*/ 2254348 w 4508695"/>
              <a:gd name="connsiteY1" fmla="*/ 0 h 3096344"/>
              <a:gd name="connsiteX2" fmla="*/ 4508696 w 4508695"/>
              <a:gd name="connsiteY2" fmla="*/ 1548172 h 3096344"/>
              <a:gd name="connsiteX3" fmla="*/ 2254348 w 4508695"/>
              <a:gd name="connsiteY3" fmla="*/ 3096344 h 3096344"/>
              <a:gd name="connsiteX4" fmla="*/ 0 w 4508695"/>
              <a:gd name="connsiteY4" fmla="*/ 1548172 h 3096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8695" h="3096344">
                <a:moveTo>
                  <a:pt x="0" y="1548172"/>
                </a:moveTo>
                <a:cubicBezTo>
                  <a:pt x="0" y="693140"/>
                  <a:pt x="1009306" y="0"/>
                  <a:pt x="2254348" y="0"/>
                </a:cubicBezTo>
                <a:cubicBezTo>
                  <a:pt x="3499390" y="0"/>
                  <a:pt x="4508696" y="693140"/>
                  <a:pt x="4508696" y="1548172"/>
                </a:cubicBezTo>
                <a:cubicBezTo>
                  <a:pt x="4508696" y="2403204"/>
                  <a:pt x="3499390" y="3096344"/>
                  <a:pt x="2254348" y="3096344"/>
                </a:cubicBezTo>
                <a:cubicBezTo>
                  <a:pt x="1009306" y="3096344"/>
                  <a:pt x="0" y="2403204"/>
                  <a:pt x="0" y="1548172"/>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3">
            <a:schemeClr val="accent2">
              <a:alpha val="50000"/>
              <a:hueOff val="0"/>
              <a:satOff val="0"/>
              <a:lumOff val="0"/>
              <a:alphaOff val="0"/>
            </a:schemeClr>
          </a:effectRef>
          <a:fontRef idx="minor">
            <a:schemeClr val="tx1"/>
          </a:fontRef>
        </p:style>
        <p:txBody>
          <a:bodyPr spcFirstLastPara="0" vert="horz" wrap="square" lIns="629592" tIns="365125" rIns="1279495" bIns="365126" numCol="1" spcCol="1270" anchor="ctr" anchorCtr="0">
            <a:noAutofit/>
          </a:bodyPr>
          <a:lstStyle/>
          <a:p>
            <a:pPr lvl="0" algn="ctr" defTabSz="1244600">
              <a:lnSpc>
                <a:spcPct val="90000"/>
              </a:lnSpc>
              <a:spcBef>
                <a:spcPct val="0"/>
              </a:spcBef>
              <a:spcAft>
                <a:spcPct val="35000"/>
              </a:spcAft>
            </a:pPr>
            <a:r>
              <a:rPr kumimoji="1" lang="ja-JP" altLang="en-US" sz="2800" kern="1200" dirty="0"/>
              <a:t>婚姻を継続しがたい重大な事由</a:t>
            </a:r>
            <a:r>
              <a:rPr kumimoji="1" lang="en-US" altLang="ja-JP" sz="2800" kern="1200" dirty="0"/>
              <a:t/>
            </a:r>
            <a:br>
              <a:rPr kumimoji="1" lang="en-US" altLang="ja-JP" sz="2800" kern="1200" dirty="0"/>
            </a:br>
            <a:r>
              <a:rPr kumimoji="1" lang="ja-JP" altLang="en-US" sz="2800" kern="1200" dirty="0"/>
              <a:t>（民法</a:t>
            </a:r>
            <a:r>
              <a:rPr kumimoji="1" lang="en-US" altLang="ja-JP" sz="2800" kern="1200" dirty="0"/>
              <a:t>770</a:t>
            </a:r>
            <a:r>
              <a:rPr kumimoji="1" lang="ja-JP" altLang="en-US" sz="2800" kern="1200" dirty="0"/>
              <a:t>条</a:t>
            </a:r>
            <a:r>
              <a:rPr kumimoji="1" lang="en-US" altLang="ja-JP" sz="2800" kern="1200" dirty="0"/>
              <a:t>1</a:t>
            </a:r>
            <a:r>
              <a:rPr kumimoji="1" lang="ja-JP" altLang="en-US" sz="2800" kern="1200" dirty="0"/>
              <a:t>項</a:t>
            </a:r>
            <a:r>
              <a:rPr kumimoji="1" lang="en-US" altLang="ja-JP" sz="2800" kern="1200" dirty="0"/>
              <a:t>5</a:t>
            </a:r>
            <a:r>
              <a:rPr kumimoji="1" lang="ja-JP" altLang="en-US" sz="2800" kern="1200" dirty="0"/>
              <a:t>号）</a:t>
            </a:r>
          </a:p>
        </p:txBody>
      </p:sp>
      <p:sp>
        <p:nvSpPr>
          <p:cNvPr id="6" name="フリーフォーム 5"/>
          <p:cNvSpPr/>
          <p:nvPr/>
        </p:nvSpPr>
        <p:spPr>
          <a:xfrm>
            <a:off x="5574530" y="1844824"/>
            <a:ext cx="4508695" cy="3096344"/>
          </a:xfrm>
          <a:custGeom>
            <a:avLst/>
            <a:gdLst>
              <a:gd name="connsiteX0" fmla="*/ 0 w 4508695"/>
              <a:gd name="connsiteY0" fmla="*/ 1548172 h 3096344"/>
              <a:gd name="connsiteX1" fmla="*/ 2254348 w 4508695"/>
              <a:gd name="connsiteY1" fmla="*/ 0 h 3096344"/>
              <a:gd name="connsiteX2" fmla="*/ 4508696 w 4508695"/>
              <a:gd name="connsiteY2" fmla="*/ 1548172 h 3096344"/>
              <a:gd name="connsiteX3" fmla="*/ 2254348 w 4508695"/>
              <a:gd name="connsiteY3" fmla="*/ 3096344 h 3096344"/>
              <a:gd name="connsiteX4" fmla="*/ 0 w 4508695"/>
              <a:gd name="connsiteY4" fmla="*/ 1548172 h 3096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8695" h="3096344">
                <a:moveTo>
                  <a:pt x="0" y="1548172"/>
                </a:moveTo>
                <a:cubicBezTo>
                  <a:pt x="0" y="693140"/>
                  <a:pt x="1009306" y="0"/>
                  <a:pt x="2254348" y="0"/>
                </a:cubicBezTo>
                <a:cubicBezTo>
                  <a:pt x="3499390" y="0"/>
                  <a:pt x="4508696" y="693140"/>
                  <a:pt x="4508696" y="1548172"/>
                </a:cubicBezTo>
                <a:cubicBezTo>
                  <a:pt x="4508696" y="2403204"/>
                  <a:pt x="3499390" y="3096344"/>
                  <a:pt x="2254348" y="3096344"/>
                </a:cubicBezTo>
                <a:cubicBezTo>
                  <a:pt x="1009306" y="3096344"/>
                  <a:pt x="0" y="2403204"/>
                  <a:pt x="0" y="1548172"/>
                </a:cubicBezTo>
                <a:close/>
              </a:path>
            </a:pathLst>
          </a:custGeom>
        </p:spPr>
        <p:style>
          <a:lnRef idx="0">
            <a:schemeClr val="lt1">
              <a:hueOff val="0"/>
              <a:satOff val="0"/>
              <a:lumOff val="0"/>
              <a:alphaOff val="0"/>
            </a:schemeClr>
          </a:lnRef>
          <a:fillRef idx="3">
            <a:schemeClr val="accent3">
              <a:alpha val="50000"/>
              <a:hueOff val="0"/>
              <a:satOff val="0"/>
              <a:lumOff val="0"/>
              <a:alphaOff val="0"/>
            </a:schemeClr>
          </a:fillRef>
          <a:effectRef idx="3">
            <a:schemeClr val="accent3">
              <a:alpha val="50000"/>
              <a:hueOff val="0"/>
              <a:satOff val="0"/>
              <a:lumOff val="0"/>
              <a:alphaOff val="0"/>
            </a:schemeClr>
          </a:effectRef>
          <a:fontRef idx="minor">
            <a:schemeClr val="tx1"/>
          </a:fontRef>
        </p:style>
        <p:txBody>
          <a:bodyPr spcFirstLastPara="0" vert="horz" wrap="square" lIns="1279494" tIns="365125" rIns="629593" bIns="365126" numCol="1" spcCol="1270" anchor="ctr" anchorCtr="0">
            <a:noAutofit/>
          </a:bodyPr>
          <a:lstStyle/>
          <a:p>
            <a:pPr lvl="0" algn="ctr" defTabSz="1244600">
              <a:lnSpc>
                <a:spcPct val="90000"/>
              </a:lnSpc>
              <a:spcBef>
                <a:spcPct val="0"/>
              </a:spcBef>
              <a:spcAft>
                <a:spcPct val="35000"/>
              </a:spcAft>
            </a:pPr>
            <a:r>
              <a:rPr kumimoji="1" lang="ja-JP" altLang="en-US" sz="2800" kern="1200" dirty="0">
                <a:latin typeface="+mj-ea"/>
                <a:ea typeface="+mj-ea"/>
              </a:rPr>
              <a:t>・不貞行為</a:t>
            </a:r>
            <a:r>
              <a:rPr kumimoji="1" lang="en-US" altLang="ja-JP" sz="2800" kern="1200" dirty="0">
                <a:latin typeface="+mj-ea"/>
                <a:ea typeface="+mj-ea"/>
              </a:rPr>
              <a:t/>
            </a:r>
            <a:br>
              <a:rPr kumimoji="1" lang="en-US" altLang="ja-JP" sz="2800" kern="1200" dirty="0">
                <a:latin typeface="+mj-ea"/>
                <a:ea typeface="+mj-ea"/>
              </a:rPr>
            </a:br>
            <a:r>
              <a:rPr kumimoji="1" lang="ja-JP" altLang="en-US" sz="2800" kern="1200" dirty="0">
                <a:latin typeface="+mj-ea"/>
                <a:ea typeface="+mj-ea"/>
              </a:rPr>
              <a:t>・悪意の遺棄</a:t>
            </a:r>
            <a:r>
              <a:rPr kumimoji="1" lang="en-US" altLang="ja-JP" sz="2800" kern="1200" dirty="0">
                <a:latin typeface="+mj-ea"/>
                <a:ea typeface="+mj-ea"/>
              </a:rPr>
              <a:t/>
            </a:r>
            <a:br>
              <a:rPr kumimoji="1" lang="en-US" altLang="ja-JP" sz="2800" kern="1200" dirty="0">
                <a:latin typeface="+mj-ea"/>
                <a:ea typeface="+mj-ea"/>
              </a:rPr>
            </a:br>
            <a:r>
              <a:rPr kumimoji="1" lang="ja-JP" altLang="en-US" sz="2800" kern="1200" dirty="0">
                <a:latin typeface="+mj-ea"/>
                <a:ea typeface="+mj-ea"/>
              </a:rPr>
              <a:t>・生死不明</a:t>
            </a:r>
            <a:r>
              <a:rPr kumimoji="1" lang="en-US" altLang="ja-JP" sz="2800" kern="1200" dirty="0">
                <a:latin typeface="+mj-ea"/>
                <a:ea typeface="+mj-ea"/>
              </a:rPr>
              <a:t/>
            </a:r>
            <a:br>
              <a:rPr kumimoji="1" lang="en-US" altLang="ja-JP" sz="2800" kern="1200" dirty="0">
                <a:latin typeface="+mj-ea"/>
                <a:ea typeface="+mj-ea"/>
              </a:rPr>
            </a:br>
            <a:r>
              <a:rPr kumimoji="1" lang="ja-JP" altLang="en-US" sz="2800" kern="1200" dirty="0">
                <a:latin typeface="+mj-ea"/>
                <a:ea typeface="+mj-ea"/>
              </a:rPr>
              <a:t>・強度の精神病</a:t>
            </a:r>
            <a:r>
              <a:rPr kumimoji="1" lang="en-US" altLang="ja-JP" sz="2800" kern="1200" dirty="0">
                <a:latin typeface="+mj-ea"/>
                <a:ea typeface="+mj-ea"/>
              </a:rPr>
              <a:t/>
            </a:r>
            <a:br>
              <a:rPr kumimoji="1" lang="en-US" altLang="ja-JP" sz="2800" kern="1200" dirty="0">
                <a:latin typeface="+mj-ea"/>
                <a:ea typeface="+mj-ea"/>
              </a:rPr>
            </a:br>
            <a:r>
              <a:rPr kumimoji="1" lang="ja-JP" altLang="en-US" sz="2800" kern="1200" dirty="0">
                <a:latin typeface="+mj-ea"/>
                <a:ea typeface="+mj-ea"/>
              </a:rPr>
              <a:t>（民法</a:t>
            </a:r>
            <a:r>
              <a:rPr kumimoji="1" lang="en-US" altLang="ja-JP" sz="2800" kern="1200" dirty="0">
                <a:latin typeface="+mj-ea"/>
                <a:ea typeface="+mj-ea"/>
              </a:rPr>
              <a:t>770</a:t>
            </a:r>
            <a:r>
              <a:rPr kumimoji="1" lang="ja-JP" altLang="en-US" sz="2800" kern="1200" dirty="0">
                <a:latin typeface="+mj-ea"/>
                <a:ea typeface="+mj-ea"/>
              </a:rPr>
              <a:t>条</a:t>
            </a:r>
            <a:r>
              <a:rPr kumimoji="1" lang="en-US" altLang="ja-JP" sz="2800" kern="1200" dirty="0">
                <a:latin typeface="+mj-ea"/>
                <a:ea typeface="+mj-ea"/>
              </a:rPr>
              <a:t>1</a:t>
            </a:r>
            <a:r>
              <a:rPr kumimoji="1" lang="ja-JP" altLang="en-US" sz="2800" kern="1200" dirty="0">
                <a:latin typeface="+mj-ea"/>
                <a:ea typeface="+mj-ea"/>
              </a:rPr>
              <a:t>項</a:t>
            </a:r>
            <a:r>
              <a:rPr kumimoji="1" lang="en-US" altLang="ja-JP" sz="2800" kern="1200" dirty="0">
                <a:latin typeface="+mj-ea"/>
                <a:ea typeface="+mj-ea"/>
              </a:rPr>
              <a:t>1</a:t>
            </a:r>
            <a:r>
              <a:rPr kumimoji="1" lang="ja-JP" altLang="en-US" sz="2800" kern="1200" dirty="0">
                <a:latin typeface="+mj-ea"/>
                <a:ea typeface="+mj-ea"/>
              </a:rPr>
              <a:t>～</a:t>
            </a:r>
            <a:r>
              <a:rPr kumimoji="1" lang="en-US" altLang="ja-JP" sz="2800" kern="1200" dirty="0">
                <a:latin typeface="+mj-ea"/>
                <a:ea typeface="+mj-ea"/>
              </a:rPr>
              <a:t>4</a:t>
            </a:r>
            <a:r>
              <a:rPr kumimoji="1" lang="ja-JP" altLang="en-US" sz="2800" kern="1200" dirty="0">
                <a:latin typeface="+mj-ea"/>
                <a:ea typeface="+mj-ea"/>
              </a:rPr>
              <a:t>号）</a:t>
            </a:r>
          </a:p>
        </p:txBody>
      </p:sp>
      <p:sp>
        <p:nvSpPr>
          <p:cNvPr id="7" name="乗算記号 6"/>
          <p:cNvSpPr/>
          <p:nvPr/>
        </p:nvSpPr>
        <p:spPr>
          <a:xfrm>
            <a:off x="5114674" y="3043808"/>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乗算記号 7"/>
          <p:cNvSpPr/>
          <p:nvPr/>
        </p:nvSpPr>
        <p:spPr>
          <a:xfrm>
            <a:off x="5797026" y="3043808"/>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乗算記号 8"/>
          <p:cNvSpPr/>
          <p:nvPr/>
        </p:nvSpPr>
        <p:spPr>
          <a:xfrm>
            <a:off x="6457674" y="3043808"/>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吹き出し 9"/>
          <p:cNvSpPr/>
          <p:nvPr/>
        </p:nvSpPr>
        <p:spPr>
          <a:xfrm>
            <a:off x="2090338" y="5013176"/>
            <a:ext cx="7776864" cy="1296144"/>
          </a:xfrm>
          <a:prstGeom prst="wedgeRoundRectCallout">
            <a:avLst>
              <a:gd name="adj1" fmla="val 9541"/>
              <a:gd name="adj2" fmla="val -168740"/>
              <a:gd name="adj3" fmla="val 16667"/>
            </a:avLst>
          </a:prstGeom>
          <a:noFill/>
          <a:ln w="127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itchFamily="2" charset="2"/>
              <a:buChar char="n"/>
            </a:pPr>
            <a:r>
              <a:rPr lang="ja-JP" altLang="en-US" b="1" dirty="0"/>
              <a:t>民法</a:t>
            </a:r>
            <a:r>
              <a:rPr lang="en-US" altLang="ja-JP" b="1" dirty="0"/>
              <a:t>770</a:t>
            </a:r>
            <a:r>
              <a:rPr lang="ja-JP" altLang="en-US" b="1" dirty="0"/>
              <a:t>条（裁判上の離婚）</a:t>
            </a:r>
            <a:endParaRPr lang="en-US" altLang="ja-JP" b="1" dirty="0"/>
          </a:p>
          <a:p>
            <a:pPr marL="742950" lvl="1" indent="-285750">
              <a:buFont typeface="Wingdings" pitchFamily="2" charset="2"/>
              <a:buChar char="n"/>
            </a:pPr>
            <a:r>
              <a:rPr lang="ja-JP" altLang="en-US" dirty="0"/>
              <a:t>②裁判所は，前項第一号から第四号までに掲げる事由がある場合であっても，一切の事情を考慮して</a:t>
            </a:r>
            <a:r>
              <a:rPr lang="ja-JP" altLang="en-US" b="1" dirty="0">
                <a:solidFill>
                  <a:srgbClr val="FF0000"/>
                </a:solidFill>
              </a:rPr>
              <a:t>婚姻の継続を相当と認めるときは，離婚の請求を棄却することができる。</a:t>
            </a:r>
          </a:p>
        </p:txBody>
      </p:sp>
      <p:sp>
        <p:nvSpPr>
          <p:cNvPr id="11" name="円形吹き出し 10"/>
          <p:cNvSpPr/>
          <p:nvPr/>
        </p:nvSpPr>
        <p:spPr>
          <a:xfrm>
            <a:off x="3791868" y="1484784"/>
            <a:ext cx="2405980" cy="612648"/>
          </a:xfrm>
          <a:prstGeom prst="wedgeEllipseCallout">
            <a:avLst>
              <a:gd name="adj1" fmla="val 39863"/>
              <a:gd name="adj2" fmla="val 20968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真の離婚原因</a:t>
            </a:r>
          </a:p>
        </p:txBody>
      </p:sp>
      <p:sp>
        <p:nvSpPr>
          <p:cNvPr id="12" name="円形吹き出し 11"/>
          <p:cNvSpPr/>
          <p:nvPr/>
        </p:nvSpPr>
        <p:spPr>
          <a:xfrm>
            <a:off x="3783360" y="1484784"/>
            <a:ext cx="2405980" cy="612648"/>
          </a:xfrm>
          <a:prstGeom prst="wedgeEllipseCallout">
            <a:avLst>
              <a:gd name="adj1" fmla="val 12942"/>
              <a:gd name="adj2" fmla="val 20968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真の離婚原因</a:t>
            </a:r>
          </a:p>
        </p:txBody>
      </p:sp>
      <p:sp>
        <p:nvSpPr>
          <p:cNvPr id="13" name="円形吹き出し 12"/>
          <p:cNvSpPr/>
          <p:nvPr/>
        </p:nvSpPr>
        <p:spPr>
          <a:xfrm>
            <a:off x="6231632" y="1449360"/>
            <a:ext cx="2880320" cy="648072"/>
          </a:xfrm>
          <a:prstGeom prst="wedgeEllipseCallout">
            <a:avLst>
              <a:gd name="adj1" fmla="val -8581"/>
              <a:gd name="adj2" fmla="val 9189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a:t>離婚原因ではない</a:t>
            </a:r>
            <a:endParaRPr kumimoji="1" lang="en-US" altLang="ja-JP" b="1" dirty="0"/>
          </a:p>
          <a:p>
            <a:pPr algn="ctr"/>
            <a:r>
              <a:rPr lang="ja-JP" altLang="en-US" b="1" dirty="0"/>
              <a:t>（推定の前提）</a:t>
            </a:r>
            <a:endParaRPr kumimoji="1" lang="ja-JP" altLang="en-US" b="1" dirty="0"/>
          </a:p>
        </p:txBody>
      </p:sp>
      <p:sp>
        <p:nvSpPr>
          <p:cNvPr id="2" name="日付プレースホルダー 1"/>
          <p:cNvSpPr>
            <a:spLocks noGrp="1"/>
          </p:cNvSpPr>
          <p:nvPr>
            <p:ph type="dt" sz="half" idx="10"/>
          </p:nvPr>
        </p:nvSpPr>
        <p:spPr/>
        <p:txBody>
          <a:bodyPr/>
          <a:lstStyle/>
          <a:p>
            <a:r>
              <a:rPr kumimoji="1" lang="en-US" altLang="ja-JP"/>
              <a:t>2023/4/1</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Shigeru KAGAYAMA, 2023</a:t>
            </a:r>
            <a:endParaRPr kumimoji="1" lang="ja-JP" altLang="en-US"/>
          </a:p>
        </p:txBody>
      </p:sp>
      <p:sp>
        <p:nvSpPr>
          <p:cNvPr id="14" name="スライド番号プレースホルダー 13"/>
          <p:cNvSpPr>
            <a:spLocks noGrp="1"/>
          </p:cNvSpPr>
          <p:nvPr>
            <p:ph type="sldNum" sz="quarter" idx="12"/>
          </p:nvPr>
        </p:nvSpPr>
        <p:spPr/>
        <p:txBody>
          <a:bodyPr/>
          <a:lstStyle/>
          <a:p>
            <a:fld id="{63BA93C4-2A5C-4B4B-B565-ADAA94AD8651}" type="slidenum">
              <a:rPr kumimoji="1" lang="ja-JP" altLang="en-US" smtClean="0"/>
              <a:t>13</a:t>
            </a:fld>
            <a:endParaRPr kumimoji="1" lang="ja-JP" altLang="en-US"/>
          </a:p>
        </p:txBody>
      </p:sp>
    </p:spTree>
    <p:extLst>
      <p:ext uri="{BB962C8B-B14F-4D97-AF65-F5344CB8AC3E}">
        <p14:creationId xmlns:p14="http://schemas.microsoft.com/office/powerpoint/2010/main" val="94767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par>
                          <p:cTn id="8" fill="hold">
                            <p:stCondLst>
                              <p:cond delay="2000"/>
                            </p:stCondLst>
                            <p:childTnLst>
                              <p:par>
                                <p:cTn id="9" presetID="22" presetClass="entr" presetSubtype="1"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1" fill="hold" grpId="0" nodeType="afterEffect">
                                  <p:stCondLst>
                                    <p:cond delay="25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500"/>
                            </p:stCondLst>
                            <p:childTnLst>
                              <p:par>
                                <p:cTn id="27" presetID="22" presetClass="entr" presetSubtype="1" fill="hold" grpId="0" nodeType="afterEffect">
                                  <p:stCondLst>
                                    <p:cond delay="25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1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500"/>
                            </p:stCondLst>
                            <p:childTnLst>
                              <p:par>
                                <p:cTn id="36" presetID="22" presetClass="entr" presetSubtype="1" fill="hold" grpId="0" nodeType="afterEffect">
                                  <p:stCondLst>
                                    <p:cond delay="250"/>
                                  </p:stCondLst>
                                  <p:childTnLst>
                                    <p:set>
                                      <p:cBhvr>
                                        <p:cTn id="37" dur="1" fill="hold">
                                          <p:stCondLst>
                                            <p:cond delay="0"/>
                                          </p:stCondLst>
                                        </p:cTn>
                                        <p:tgtEl>
                                          <p:spTgt spid="10"/>
                                        </p:tgtEl>
                                        <p:attrNameLst>
                                          <p:attrName>style.visibility</p:attrName>
                                        </p:attrNameLst>
                                      </p:cBhvr>
                                      <p:to>
                                        <p:strVal val="visible"/>
                                      </p:to>
                                    </p:set>
                                    <p:animEffect transition="in" filter="wipe(up)">
                                      <p:cBhvr>
                                        <p:cTn id="38" dur="2000"/>
                                        <p:tgtEl>
                                          <p:spTgt spid="10"/>
                                        </p:tgtEl>
                                      </p:cBhvr>
                                    </p:animEffect>
                                  </p:childTnLst>
                                </p:cTn>
                              </p:par>
                            </p:childTnLst>
                          </p:cTn>
                        </p:par>
                        <p:par>
                          <p:cTn id="39" fill="hold">
                            <p:stCondLst>
                              <p:cond delay="2750"/>
                            </p:stCondLst>
                            <p:childTnLst>
                              <p:par>
                                <p:cTn id="40" presetID="22" presetClass="entr" presetSubtype="1"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wipe(up)">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09969"/>
          </a:xfrm>
        </p:spPr>
        <p:txBody>
          <a:bodyPr/>
          <a:lstStyle/>
          <a:p>
            <a:r>
              <a:rPr lang="ja-JP" altLang="en-US" dirty="0"/>
              <a:t>裁判上の離婚原因（改正私案）</a:t>
            </a:r>
            <a:endParaRPr kumimoji="1" lang="ja-JP" altLang="en-US" dirty="0"/>
          </a:p>
        </p:txBody>
      </p:sp>
      <p:sp>
        <p:nvSpPr>
          <p:cNvPr id="3" name="コンテンツ プレースホルダー 2"/>
          <p:cNvSpPr>
            <a:spLocks noGrp="1"/>
          </p:cNvSpPr>
          <p:nvPr>
            <p:ph idx="1"/>
          </p:nvPr>
        </p:nvSpPr>
        <p:spPr>
          <a:xfrm>
            <a:off x="838200" y="1554480"/>
            <a:ext cx="10515600" cy="4622484"/>
          </a:xfrm>
        </p:spPr>
        <p:txBody>
          <a:bodyPr>
            <a:noAutofit/>
          </a:bodyPr>
          <a:lstStyle/>
          <a:p>
            <a:r>
              <a:rPr lang="ja-JP" altLang="en-US" dirty="0"/>
              <a:t>民法</a:t>
            </a:r>
            <a:r>
              <a:rPr lang="ja-JP" altLang="en-US" b="1" dirty="0"/>
              <a:t>第</a:t>
            </a:r>
            <a:r>
              <a:rPr lang="en-US" altLang="ja-JP" b="1" dirty="0"/>
              <a:t>770</a:t>
            </a:r>
            <a:r>
              <a:rPr lang="ja-JP" altLang="en-US" b="1" dirty="0"/>
              <a:t>条</a:t>
            </a:r>
            <a:r>
              <a:rPr lang="ja-JP" altLang="en-US" dirty="0"/>
              <a:t>の改正私案（構造化）　</a:t>
            </a:r>
            <a:r>
              <a:rPr lang="ja-JP" altLang="en-US" sz="2400" dirty="0"/>
              <a:t>①：要件，②：例示（推定の前提）</a:t>
            </a:r>
            <a:endParaRPr lang="ja-JP" altLang="en-US" dirty="0"/>
          </a:p>
          <a:p>
            <a:pPr lvl="1"/>
            <a:r>
              <a:rPr lang="ja-JP" altLang="en-US" dirty="0"/>
              <a:t>①夫婦の一方は，</a:t>
            </a:r>
            <a:r>
              <a:rPr lang="ja-JP" altLang="en-US" b="1" dirty="0"/>
              <a:t>婚姻を継続し難い重大な事由</a:t>
            </a:r>
            <a:r>
              <a:rPr lang="ja-JP" altLang="en-US" dirty="0"/>
              <a:t>があるときに限り，離婚の訴えを提起することができる。</a:t>
            </a:r>
          </a:p>
          <a:p>
            <a:pPr lvl="1"/>
            <a:r>
              <a:rPr lang="ja-JP" altLang="en-US" dirty="0"/>
              <a:t>②以下の各号に該当する場合には，</a:t>
            </a:r>
            <a:r>
              <a:rPr lang="ja-JP" altLang="en-US" b="1" dirty="0"/>
              <a:t>婚姻を継続し難い重大な事由があるものと推定する</a:t>
            </a:r>
            <a:r>
              <a:rPr lang="ja-JP" altLang="en-US" dirty="0"/>
              <a:t>。</a:t>
            </a:r>
          </a:p>
          <a:p>
            <a:pPr lvl="2"/>
            <a:r>
              <a:rPr lang="ja-JP" altLang="en-US" dirty="0"/>
              <a:t>一　配偶者に不貞な行為があつたとき。</a:t>
            </a:r>
          </a:p>
          <a:p>
            <a:pPr lvl="2"/>
            <a:r>
              <a:rPr lang="ja-JP" altLang="en-US" dirty="0"/>
              <a:t>一の二　</a:t>
            </a:r>
            <a:r>
              <a:rPr lang="ja-JP" altLang="en-US" b="1" dirty="0"/>
              <a:t>配偶者から虐待を受けたとき</a:t>
            </a:r>
            <a:r>
              <a:rPr lang="ja-JP" altLang="en-US" dirty="0"/>
              <a:t>。</a:t>
            </a:r>
          </a:p>
          <a:p>
            <a:pPr lvl="2"/>
            <a:r>
              <a:rPr lang="ja-JP" altLang="en-US" dirty="0"/>
              <a:t>二　配偶者から悪意で遺棄されたとき。</a:t>
            </a:r>
          </a:p>
          <a:p>
            <a:pPr lvl="2"/>
            <a:r>
              <a:rPr lang="ja-JP" altLang="en-US" dirty="0"/>
              <a:t>二の二　配偶者が，第</a:t>
            </a:r>
            <a:r>
              <a:rPr lang="en-US" altLang="ja-JP" dirty="0"/>
              <a:t>752</a:t>
            </a:r>
            <a:r>
              <a:rPr lang="ja-JP" altLang="en-US" dirty="0"/>
              <a:t>条の規定に違反して，</a:t>
            </a:r>
            <a:r>
              <a:rPr lang="ja-JP" altLang="en-US" b="1" dirty="0"/>
              <a:t>協力義務を履行しないとき</a:t>
            </a:r>
            <a:r>
              <a:rPr lang="ja-JP" altLang="en-US" dirty="0"/>
              <a:t>。</a:t>
            </a:r>
          </a:p>
          <a:p>
            <a:pPr lvl="2"/>
            <a:r>
              <a:rPr lang="ja-JP" altLang="en-US" dirty="0"/>
              <a:t>二の三　配偶者が，第</a:t>
            </a:r>
            <a:r>
              <a:rPr lang="en-US" altLang="ja-JP" dirty="0"/>
              <a:t>760</a:t>
            </a:r>
            <a:r>
              <a:rPr lang="ja-JP" altLang="en-US" dirty="0"/>
              <a:t>条の規定に違反して，</a:t>
            </a:r>
            <a:r>
              <a:rPr lang="ja-JP" altLang="en-US" b="1" dirty="0"/>
              <a:t>婚姻費用の分担義務を履行しない</a:t>
            </a:r>
            <a:r>
              <a:rPr lang="ja-JP" altLang="en-US" dirty="0"/>
              <a:t>とき。</a:t>
            </a:r>
            <a:endParaRPr lang="en-US" altLang="ja-JP" dirty="0"/>
          </a:p>
          <a:p>
            <a:pPr lvl="2"/>
            <a:r>
              <a:rPr lang="ja-JP" altLang="en-US" dirty="0"/>
              <a:t>三　配偶者の生死が</a:t>
            </a:r>
            <a:r>
              <a:rPr lang="en-US" altLang="ja-JP" dirty="0"/>
              <a:t>3</a:t>
            </a:r>
            <a:r>
              <a:rPr lang="ja-JP" altLang="en-US" dirty="0"/>
              <a:t>年以上明かでないとき。</a:t>
            </a:r>
          </a:p>
          <a:p>
            <a:pPr lvl="2"/>
            <a:r>
              <a:rPr lang="ja-JP" altLang="en-US" dirty="0"/>
              <a:t>三の二　夫婦が</a:t>
            </a:r>
            <a:r>
              <a:rPr lang="en-US" altLang="ja-JP" b="1" dirty="0"/>
              <a:t>5</a:t>
            </a:r>
            <a:r>
              <a:rPr lang="ja-JP" altLang="en-US" b="1" dirty="0"/>
              <a:t>年以上別居</a:t>
            </a:r>
            <a:r>
              <a:rPr lang="ja-JP" altLang="en-US" dirty="0"/>
              <a:t>しているとき。（←民法改正要綱案参照）</a:t>
            </a:r>
          </a:p>
          <a:p>
            <a:pPr lvl="2"/>
            <a:r>
              <a:rPr lang="ja-JP" altLang="en-US" dirty="0"/>
              <a:t>四　配偶者が強度の精神病にかかり，回復の見込がないとき。 </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14</a:t>
            </a:fld>
            <a:endParaRPr kumimoji="1" lang="ja-JP" altLang="en-US"/>
          </a:p>
        </p:txBody>
      </p:sp>
    </p:spTree>
    <p:extLst>
      <p:ext uri="{BB962C8B-B14F-4D97-AF65-F5344CB8AC3E}">
        <p14:creationId xmlns:p14="http://schemas.microsoft.com/office/powerpoint/2010/main" val="357466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1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75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75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２．外国語の翻訳が多くて難しい（</a:t>
            </a:r>
            <a:r>
              <a:rPr lang="en-US" altLang="ja-JP" dirty="0"/>
              <a:t>1/3</a:t>
            </a:r>
            <a:r>
              <a:rPr lang="ja-JP" altLang="en-US" dirty="0"/>
              <a:t>）</a:t>
            </a:r>
            <a:endParaRPr kumimoji="1" lang="ja-JP" altLang="en-US" dirty="0"/>
          </a:p>
        </p:txBody>
      </p:sp>
      <p:sp>
        <p:nvSpPr>
          <p:cNvPr id="3" name="コンテンツ プレースホルダー 2"/>
          <p:cNvSpPr>
            <a:spLocks noGrp="1"/>
          </p:cNvSpPr>
          <p:nvPr>
            <p:ph idx="1"/>
          </p:nvPr>
        </p:nvSpPr>
        <p:spPr/>
        <p:txBody>
          <a:bodyPr/>
          <a:lstStyle/>
          <a:p>
            <a:pPr>
              <a:lnSpc>
                <a:spcPct val="100000"/>
              </a:lnSpc>
            </a:pPr>
            <a:r>
              <a:rPr lang="en-US" altLang="ja-JP" dirty="0"/>
              <a:t>(1) </a:t>
            </a:r>
            <a:r>
              <a:rPr lang="ja-JP" altLang="en-US" dirty="0"/>
              <a:t>法律行為（</a:t>
            </a:r>
            <a:r>
              <a:rPr lang="en-US" altLang="ja-JP" dirty="0" err="1"/>
              <a:t>Rechtsgeschäft</a:t>
            </a:r>
            <a:r>
              <a:rPr lang="ja-JP" altLang="en-US" dirty="0"/>
              <a:t>），行為：意思表示を要素とする概念</a:t>
            </a:r>
            <a:endParaRPr lang="en-US" altLang="ja-JP" dirty="0"/>
          </a:p>
          <a:p>
            <a:pPr lvl="1">
              <a:lnSpc>
                <a:spcPct val="100000"/>
              </a:lnSpc>
            </a:pPr>
            <a:r>
              <a:rPr lang="ja-JP" altLang="en-US" dirty="0"/>
              <a:t>複数当事者の合意である</a:t>
            </a:r>
            <a:r>
              <a:rPr lang="ja-JP" altLang="en-US" b="1" dirty="0">
                <a:solidFill>
                  <a:schemeClr val="accent5">
                    <a:lumMod val="75000"/>
                  </a:schemeClr>
                </a:solidFill>
              </a:rPr>
              <a:t>契約</a:t>
            </a:r>
            <a:r>
              <a:rPr lang="ja-JP" altLang="en-US" dirty="0"/>
              <a:t>が代表であるが，</a:t>
            </a:r>
            <a:r>
              <a:rPr lang="ja-JP" altLang="en-US" b="1" dirty="0">
                <a:solidFill>
                  <a:schemeClr val="accent5">
                    <a:lumMod val="75000"/>
                  </a:schemeClr>
                </a:solidFill>
              </a:rPr>
              <a:t>遺言</a:t>
            </a:r>
            <a:r>
              <a:rPr lang="ja-JP" altLang="en-US" dirty="0"/>
              <a:t>のように，一方当事者の意思表示で成立するものも含めて議論する時に便利</a:t>
            </a:r>
            <a:endParaRPr lang="en-US" altLang="ja-JP" dirty="0"/>
          </a:p>
          <a:p>
            <a:pPr lvl="1">
              <a:lnSpc>
                <a:spcPct val="100000"/>
              </a:lnSpc>
            </a:pPr>
            <a:r>
              <a:rPr lang="ja-JP" altLang="en-US" dirty="0"/>
              <a:t>第</a:t>
            </a:r>
            <a:r>
              <a:rPr lang="en-US" altLang="ja-JP" dirty="0"/>
              <a:t>5</a:t>
            </a:r>
            <a:r>
              <a:rPr lang="ja-JP" altLang="en-US" dirty="0"/>
              <a:t>条（未成年者の法律行為）</a:t>
            </a:r>
          </a:p>
          <a:p>
            <a:pPr lvl="2">
              <a:lnSpc>
                <a:spcPct val="100000"/>
              </a:lnSpc>
            </a:pPr>
            <a:r>
              <a:rPr lang="ja-JP" altLang="en-US" dirty="0"/>
              <a:t>①未成年者が</a:t>
            </a:r>
            <a:r>
              <a:rPr lang="ja-JP" altLang="en-US" b="1" dirty="0">
                <a:solidFill>
                  <a:schemeClr val="accent5">
                    <a:lumMod val="75000"/>
                  </a:schemeClr>
                </a:solidFill>
              </a:rPr>
              <a:t>法律行為</a:t>
            </a:r>
            <a:r>
              <a:rPr lang="ja-JP" altLang="en-US" dirty="0"/>
              <a:t>をするには，その法定代理人の同意を得なければならない。ただし，単に権利を得，又は義務を免れる法律行為については，この限りでない。</a:t>
            </a:r>
          </a:p>
          <a:p>
            <a:pPr lvl="2">
              <a:lnSpc>
                <a:spcPct val="100000"/>
              </a:lnSpc>
            </a:pPr>
            <a:r>
              <a:rPr lang="ja-JP" altLang="en-US" dirty="0"/>
              <a:t>②前項の規定に反する</a:t>
            </a:r>
            <a:r>
              <a:rPr lang="ja-JP" altLang="en-US" b="1" dirty="0">
                <a:solidFill>
                  <a:schemeClr val="accent5">
                    <a:lumMod val="75000"/>
                  </a:schemeClr>
                </a:solidFill>
              </a:rPr>
              <a:t>法律行為</a:t>
            </a:r>
            <a:r>
              <a:rPr lang="ja-JP" altLang="en-US" dirty="0"/>
              <a:t>は，取り消すことができる。</a:t>
            </a:r>
          </a:p>
          <a:p>
            <a:pPr lvl="2">
              <a:lnSpc>
                <a:spcPct val="100000"/>
              </a:lnSpc>
            </a:pPr>
            <a:r>
              <a:rPr lang="ja-JP" altLang="en-US" dirty="0"/>
              <a:t>③第</a:t>
            </a:r>
            <a:r>
              <a:rPr lang="en-US" altLang="ja-JP" dirty="0"/>
              <a:t>1</a:t>
            </a:r>
            <a:r>
              <a:rPr lang="ja-JP" altLang="en-US" dirty="0"/>
              <a:t>項の規定にかかわらず，法定代理人が目的を定めて処分を許した財産は，その目的の範囲内において，未成年者が自由に処分することができる。目的を定めないで処分を許した財産を処分するときも，同様とする。</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15</a:t>
            </a:fld>
            <a:endParaRPr kumimoji="1" lang="ja-JP" altLang="en-US"/>
          </a:p>
        </p:txBody>
      </p:sp>
    </p:spTree>
    <p:extLst>
      <p:ext uri="{BB962C8B-B14F-4D97-AF65-F5344CB8AC3E}">
        <p14:creationId xmlns:p14="http://schemas.microsoft.com/office/powerpoint/2010/main" val="64142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7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2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２．外国語の翻訳が多くて難しい（</a:t>
            </a:r>
            <a:r>
              <a:rPr lang="en-US" altLang="ja-JP" dirty="0"/>
              <a:t>2/3</a:t>
            </a:r>
            <a:r>
              <a:rPr lang="ja-JP" altLang="en-US" dirty="0"/>
              <a:t>）</a:t>
            </a:r>
            <a:endParaRPr kumimoji="1" lang="ja-JP" altLang="en-US" dirty="0"/>
          </a:p>
        </p:txBody>
      </p:sp>
      <p:sp>
        <p:nvSpPr>
          <p:cNvPr id="3" name="コンテンツ プレースホルダー 2"/>
          <p:cNvSpPr>
            <a:spLocks noGrp="1"/>
          </p:cNvSpPr>
          <p:nvPr>
            <p:ph idx="1"/>
          </p:nvPr>
        </p:nvSpPr>
        <p:spPr>
          <a:xfrm>
            <a:off x="312420" y="1825625"/>
            <a:ext cx="11567160" cy="4351338"/>
          </a:xfrm>
        </p:spPr>
        <p:txBody>
          <a:bodyPr>
            <a:noAutofit/>
          </a:bodyPr>
          <a:lstStyle/>
          <a:p>
            <a:pPr>
              <a:lnSpc>
                <a:spcPct val="100000"/>
              </a:lnSpc>
            </a:pPr>
            <a:r>
              <a:rPr lang="en-US" altLang="ja-JP" sz="3600" dirty="0"/>
              <a:t>(2) </a:t>
            </a:r>
            <a:r>
              <a:rPr lang="ja-JP" altLang="en-US" sz="3600" dirty="0"/>
              <a:t>事務管理（</a:t>
            </a:r>
            <a:r>
              <a:rPr lang="en-US" altLang="ja-JP" sz="3600" dirty="0" err="1"/>
              <a:t>gestion</a:t>
            </a:r>
            <a:r>
              <a:rPr lang="en-US" altLang="ja-JP" sz="3600" dirty="0"/>
              <a:t> </a:t>
            </a:r>
            <a:r>
              <a:rPr lang="en-US" altLang="ja-JP" sz="3600" dirty="0" err="1"/>
              <a:t>d‘affaire</a:t>
            </a:r>
            <a:r>
              <a:rPr lang="ja-JP" altLang="en-US" sz="3600" dirty="0"/>
              <a:t>）</a:t>
            </a:r>
            <a:r>
              <a:rPr lang="ja-JP" altLang="en-US" sz="3200" dirty="0"/>
              <a:t>ボランティア精神の神髄</a:t>
            </a:r>
            <a:endParaRPr lang="en-US" altLang="ja-JP" sz="3200" dirty="0"/>
          </a:p>
          <a:p>
            <a:pPr lvl="1">
              <a:lnSpc>
                <a:spcPct val="100000"/>
              </a:lnSpc>
            </a:pPr>
            <a:r>
              <a:rPr lang="ja-JP" altLang="en-US" sz="3200" dirty="0"/>
              <a:t>第</a:t>
            </a:r>
            <a:r>
              <a:rPr lang="en-US" altLang="ja-JP" sz="3200" dirty="0"/>
              <a:t>697</a:t>
            </a:r>
            <a:r>
              <a:rPr lang="ja-JP" altLang="en-US" sz="3200" dirty="0"/>
              <a:t>条（事務管理）</a:t>
            </a:r>
          </a:p>
          <a:p>
            <a:pPr lvl="2">
              <a:lnSpc>
                <a:spcPct val="100000"/>
              </a:lnSpc>
            </a:pPr>
            <a:r>
              <a:rPr lang="ja-JP" altLang="en-US" sz="2800" dirty="0"/>
              <a:t>①義務なく他人のために事務の管理を始めた者は，その事務の性質に従い，</a:t>
            </a:r>
            <a:r>
              <a:rPr lang="ja-JP" altLang="en-US" sz="2800" b="1" dirty="0">
                <a:solidFill>
                  <a:schemeClr val="accent5">
                    <a:lumMod val="75000"/>
                  </a:schemeClr>
                </a:solidFill>
              </a:rPr>
              <a:t>最も本人の利益に適合する方法</a:t>
            </a:r>
            <a:r>
              <a:rPr lang="ja-JP" altLang="en-US" sz="2800" dirty="0"/>
              <a:t>によって，その事務の管理をしなければならない。</a:t>
            </a:r>
          </a:p>
          <a:p>
            <a:pPr lvl="2">
              <a:lnSpc>
                <a:spcPct val="100000"/>
              </a:lnSpc>
            </a:pPr>
            <a:r>
              <a:rPr lang="ja-JP" altLang="en-US" sz="2800" dirty="0"/>
              <a:t>②管理者は，本人の</a:t>
            </a:r>
            <a:r>
              <a:rPr lang="ja-JP" altLang="en-US" sz="2800" b="1" dirty="0">
                <a:solidFill>
                  <a:schemeClr val="accent5">
                    <a:lumMod val="75000"/>
                  </a:schemeClr>
                </a:solidFill>
              </a:rPr>
              <a:t>意思</a:t>
            </a:r>
            <a:r>
              <a:rPr lang="ja-JP" altLang="en-US" sz="2800" dirty="0"/>
              <a:t>を知っているとき，又はこれを推知することができるときは，その意思に従って事務管理をしなければならない。</a:t>
            </a:r>
          </a:p>
          <a:p>
            <a:pPr lvl="1">
              <a:lnSpc>
                <a:spcPct val="100000"/>
              </a:lnSpc>
            </a:pP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16</a:t>
            </a:fld>
            <a:endParaRPr kumimoji="1" lang="ja-JP" altLang="en-US"/>
          </a:p>
        </p:txBody>
      </p:sp>
    </p:spTree>
    <p:extLst>
      <p:ext uri="{BB962C8B-B14F-4D97-AF65-F5344CB8AC3E}">
        <p14:creationId xmlns:p14="http://schemas.microsoft.com/office/powerpoint/2010/main" val="318574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22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２．外国語の翻訳が多くて難しい（</a:t>
            </a:r>
            <a:r>
              <a:rPr lang="en-US" altLang="ja-JP" dirty="0"/>
              <a:t>3/3</a:t>
            </a:r>
            <a:r>
              <a:rPr lang="ja-JP" altLang="en-US" dirty="0"/>
              <a:t>）</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a:lnSpc>
                <a:spcPct val="110000"/>
              </a:lnSpc>
            </a:pPr>
            <a:r>
              <a:rPr lang="ja-JP" altLang="en-US" dirty="0"/>
              <a:t>訴訟物（</a:t>
            </a:r>
            <a:r>
              <a:rPr lang="en-US" altLang="ja-JP" dirty="0" err="1"/>
              <a:t>Streitgegenstand</a:t>
            </a:r>
            <a:r>
              <a:rPr lang="ja-JP" altLang="en-US" dirty="0"/>
              <a:t>）；</a:t>
            </a:r>
            <a:r>
              <a:rPr kumimoji="1" lang="ja-JP" altLang="en-US" dirty="0"/>
              <a:t>訴訟上の請求（</a:t>
            </a:r>
            <a:r>
              <a:rPr kumimoji="1" lang="en-US" altLang="ja-JP" dirty="0" err="1"/>
              <a:t>Anspruch</a:t>
            </a:r>
            <a:r>
              <a:rPr kumimoji="1" lang="ja-JP" altLang="en-US" dirty="0"/>
              <a:t>）</a:t>
            </a:r>
            <a:endParaRPr kumimoji="1" lang="en-US" altLang="ja-JP" dirty="0"/>
          </a:p>
          <a:p>
            <a:pPr lvl="1">
              <a:lnSpc>
                <a:spcPct val="110000"/>
              </a:lnSpc>
            </a:pPr>
            <a:r>
              <a:rPr lang="ja-JP" altLang="en-US" dirty="0"/>
              <a:t>請求の趣旨（民事訴訟法</a:t>
            </a:r>
            <a:r>
              <a:rPr lang="en-US" altLang="ja-JP" dirty="0"/>
              <a:t>134</a:t>
            </a:r>
            <a:r>
              <a:rPr lang="ja-JP" altLang="en-US" dirty="0"/>
              <a:t>条</a:t>
            </a:r>
            <a:r>
              <a:rPr lang="en-US" altLang="ja-JP" dirty="0"/>
              <a:t>2</a:t>
            </a:r>
            <a:r>
              <a:rPr lang="ja-JP" altLang="en-US" dirty="0"/>
              <a:t>項</a:t>
            </a:r>
            <a:r>
              <a:rPr lang="en-US" altLang="ja-JP" dirty="0"/>
              <a:t>2</a:t>
            </a:r>
            <a:r>
              <a:rPr lang="ja-JP" altLang="en-US" dirty="0"/>
              <a:t>号）</a:t>
            </a:r>
            <a:endParaRPr lang="en-US" altLang="ja-JP" dirty="0"/>
          </a:p>
          <a:p>
            <a:pPr lvl="2">
              <a:lnSpc>
                <a:spcPct val="110000"/>
              </a:lnSpc>
            </a:pPr>
            <a:r>
              <a:rPr lang="ja-JP" altLang="en-US" dirty="0"/>
              <a:t>「被告は，原告に対して，金</a:t>
            </a:r>
            <a:r>
              <a:rPr lang="en-US" altLang="ja-JP" dirty="0"/>
              <a:t>1,000</a:t>
            </a:r>
            <a:r>
              <a:rPr lang="ja-JP" altLang="en-US" dirty="0"/>
              <a:t>万円を支払え」，とか，「被告は，原告に，Ａ物件を引き渡せ」など。</a:t>
            </a:r>
            <a:endParaRPr lang="en-US" altLang="ja-JP" dirty="0"/>
          </a:p>
          <a:p>
            <a:pPr lvl="3">
              <a:lnSpc>
                <a:spcPct val="110000"/>
              </a:lnSpc>
            </a:pPr>
            <a:r>
              <a:rPr lang="ja-JP" altLang="en-US" dirty="0"/>
              <a:t>第</a:t>
            </a:r>
            <a:r>
              <a:rPr lang="en-US" altLang="ja-JP" dirty="0"/>
              <a:t>134</a:t>
            </a:r>
            <a:r>
              <a:rPr lang="ja-JP" altLang="en-US" dirty="0"/>
              <a:t>条（訴え提起の方式）</a:t>
            </a:r>
          </a:p>
          <a:p>
            <a:pPr lvl="4">
              <a:lnSpc>
                <a:spcPct val="110000"/>
              </a:lnSpc>
            </a:pPr>
            <a:r>
              <a:rPr lang="ja-JP" altLang="en-US" dirty="0"/>
              <a:t>①訴えの提起は，訴状を裁判所に提出してしなければならない。</a:t>
            </a:r>
          </a:p>
          <a:p>
            <a:pPr lvl="4">
              <a:lnSpc>
                <a:spcPct val="110000"/>
              </a:lnSpc>
            </a:pPr>
            <a:r>
              <a:rPr lang="ja-JP" altLang="en-US" dirty="0"/>
              <a:t>②訴状には，次に掲げる事項を記載しなければならない。</a:t>
            </a:r>
          </a:p>
          <a:p>
            <a:pPr lvl="5">
              <a:lnSpc>
                <a:spcPct val="110000"/>
              </a:lnSpc>
            </a:pPr>
            <a:r>
              <a:rPr lang="ja-JP" altLang="en-US" dirty="0"/>
              <a:t>一　当事者及び法定代理人</a:t>
            </a:r>
          </a:p>
          <a:p>
            <a:pPr lvl="5">
              <a:lnSpc>
                <a:spcPct val="110000"/>
              </a:lnSpc>
            </a:pPr>
            <a:r>
              <a:rPr lang="ja-JP" altLang="en-US" dirty="0"/>
              <a:t>二　請求の趣旨及び原因</a:t>
            </a:r>
            <a:endParaRPr lang="en-US" altLang="ja-JP" dirty="0"/>
          </a:p>
          <a:p>
            <a:pPr lvl="1">
              <a:lnSpc>
                <a:spcPct val="110000"/>
              </a:lnSpc>
            </a:pPr>
            <a:r>
              <a:rPr kumimoji="1" lang="ja-JP" altLang="en-US" dirty="0"/>
              <a:t>既判力の範囲</a:t>
            </a:r>
            <a:endParaRPr kumimoji="1" lang="en-US" altLang="ja-JP" dirty="0"/>
          </a:p>
          <a:p>
            <a:pPr lvl="2">
              <a:lnSpc>
                <a:spcPct val="110000"/>
              </a:lnSpc>
            </a:pPr>
            <a:r>
              <a:rPr lang="ja-JP" altLang="en-US" dirty="0"/>
              <a:t>「被告は，原告に対し，</a:t>
            </a:r>
            <a:r>
              <a:rPr lang="en-US" altLang="ja-JP" dirty="0"/>
              <a:t>1,000</a:t>
            </a:r>
            <a:r>
              <a:rPr lang="ja-JP" altLang="en-US" dirty="0"/>
              <a:t>円を支払え」とか，「被告は，原告に対し，別紙物件目録記載の建物を明け渡せ」など。</a:t>
            </a:r>
            <a:endParaRPr lang="en-US" altLang="ja-JP" dirty="0"/>
          </a:p>
          <a:p>
            <a:pPr lvl="3">
              <a:lnSpc>
                <a:spcPct val="110000"/>
              </a:lnSpc>
            </a:pPr>
            <a:r>
              <a:rPr lang="ja-JP" altLang="en-US" dirty="0"/>
              <a:t>第</a:t>
            </a:r>
            <a:r>
              <a:rPr lang="en-US" altLang="ja-JP" dirty="0"/>
              <a:t>114</a:t>
            </a:r>
            <a:r>
              <a:rPr lang="ja-JP" altLang="en-US" dirty="0"/>
              <a:t>条（既判力の範囲）</a:t>
            </a:r>
          </a:p>
          <a:p>
            <a:pPr lvl="4">
              <a:lnSpc>
                <a:spcPct val="110000"/>
              </a:lnSpc>
            </a:pPr>
            <a:r>
              <a:rPr lang="ja-JP" altLang="en-US" dirty="0"/>
              <a:t>①確定判決は，主文に包含するものに限り，既判力を有する。</a:t>
            </a:r>
          </a:p>
          <a:p>
            <a:pPr lvl="4">
              <a:lnSpc>
                <a:spcPct val="110000"/>
              </a:lnSpc>
            </a:pPr>
            <a:r>
              <a:rPr lang="ja-JP" altLang="en-US" dirty="0"/>
              <a:t>②相殺のために主張した請求の成立又は不成立の判断は，相殺をもって対抗した額について既判力を有する。</a:t>
            </a:r>
          </a:p>
          <a:p>
            <a:pPr lvl="3">
              <a:lnSpc>
                <a:spcPct val="110000"/>
              </a:lnSpc>
            </a:pPr>
            <a:endParaRPr lang="en-US" altLang="ja-JP" dirty="0"/>
          </a:p>
          <a:p>
            <a:pPr lvl="3">
              <a:lnSpc>
                <a:spcPct val="110000"/>
              </a:lnSpc>
            </a:pPr>
            <a:endParaRPr kumimoji="1" lang="en-US" altLang="ja-JP" dirty="0"/>
          </a:p>
          <a:p>
            <a:pPr lvl="2">
              <a:lnSpc>
                <a:spcPct val="110000"/>
              </a:lnSpc>
            </a:pP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17</a:t>
            </a:fld>
            <a:endParaRPr kumimoji="1" lang="ja-JP" altLang="en-US"/>
          </a:p>
        </p:txBody>
      </p:sp>
    </p:spTree>
    <p:extLst>
      <p:ext uri="{BB962C8B-B14F-4D97-AF65-F5344CB8AC3E}">
        <p14:creationId xmlns:p14="http://schemas.microsoft.com/office/powerpoint/2010/main" val="351199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75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75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75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up)">
                                      <p:cBhvr>
                                        <p:cTn id="37" dur="125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left)">
                                      <p:cBhvr>
                                        <p:cTn id="42" dur="25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left)">
                                      <p:cBhvr>
                                        <p:cTn id="47" dur="75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left)">
                                      <p:cBhvr>
                                        <p:cTn id="52"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３．学説が多岐に分かれていて学習しにくい</a:t>
            </a:r>
            <a:endParaRPr kumimoji="1" lang="ja-JP" altLang="en-US" dirty="0"/>
          </a:p>
        </p:txBody>
      </p:sp>
      <p:sp>
        <p:nvSpPr>
          <p:cNvPr id="3" name="コンテンツ プレースホルダー 2"/>
          <p:cNvSpPr>
            <a:spLocks noGrp="1"/>
          </p:cNvSpPr>
          <p:nvPr>
            <p:ph idx="1"/>
          </p:nvPr>
        </p:nvSpPr>
        <p:spPr/>
        <p:txBody>
          <a:bodyPr/>
          <a:lstStyle/>
          <a:p>
            <a:pPr>
              <a:lnSpc>
                <a:spcPct val="100000"/>
              </a:lnSpc>
            </a:pPr>
            <a:r>
              <a:rPr lang="en-US" altLang="ja-JP" dirty="0"/>
              <a:t>(1)</a:t>
            </a:r>
            <a:r>
              <a:rPr lang="ja-JP" altLang="en-US" dirty="0"/>
              <a:t> 立法事実と学説の対立</a:t>
            </a:r>
            <a:endParaRPr lang="en-US" altLang="ja-JP" dirty="0"/>
          </a:p>
          <a:p>
            <a:pPr lvl="1">
              <a:lnSpc>
                <a:spcPct val="100000"/>
              </a:lnSpc>
            </a:pPr>
            <a:r>
              <a:rPr lang="ja-JP" altLang="en-US" dirty="0"/>
              <a:t>原典が時代に適合しなくなりつつある場合に，法律を時代に合うようするための多数の解釈が現れる。</a:t>
            </a:r>
            <a:endParaRPr lang="en-US" altLang="ja-JP" dirty="0"/>
          </a:p>
          <a:p>
            <a:pPr>
              <a:lnSpc>
                <a:spcPct val="100000"/>
              </a:lnSpc>
            </a:pPr>
            <a:r>
              <a:rPr lang="en-US" altLang="ja-JP" dirty="0"/>
              <a:t>(2) </a:t>
            </a:r>
            <a:r>
              <a:rPr lang="ja-JP" altLang="en-US" dirty="0"/>
              <a:t>立法理由と学説の統合</a:t>
            </a:r>
            <a:endParaRPr lang="en-US" altLang="ja-JP" dirty="0"/>
          </a:p>
          <a:p>
            <a:pPr lvl="1">
              <a:lnSpc>
                <a:spcPct val="100000"/>
              </a:lnSpc>
            </a:pPr>
            <a:r>
              <a:rPr lang="ja-JP" altLang="en-US" dirty="0"/>
              <a:t>法律が改正されると，解釈が一つに収まることが多い。</a:t>
            </a:r>
            <a:endParaRPr lang="en-US" altLang="ja-JP" dirty="0"/>
          </a:p>
          <a:p>
            <a:pPr>
              <a:lnSpc>
                <a:spcPct val="100000"/>
              </a:lnSpc>
            </a:pPr>
            <a:r>
              <a:rPr lang="en-US" altLang="ja-JP" dirty="0"/>
              <a:t>(3) </a:t>
            </a:r>
            <a:r>
              <a:rPr lang="ja-JP" altLang="en-US" dirty="0"/>
              <a:t>新しい立法事実と新たな学説の対立</a:t>
            </a:r>
            <a:endParaRPr lang="en-US" altLang="ja-JP" dirty="0"/>
          </a:p>
          <a:p>
            <a:pPr lvl="1">
              <a:lnSpc>
                <a:spcPct val="100000"/>
              </a:lnSpc>
            </a:pPr>
            <a:r>
              <a:rPr lang="ja-JP" altLang="en-US" dirty="0"/>
              <a:t>しかし，そのうち，法律が時代なわなくなるので，複数の解釈が現れることになる。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18</a:t>
            </a:fld>
            <a:endParaRPr kumimoji="1" lang="ja-JP" altLang="en-US"/>
          </a:p>
        </p:txBody>
      </p:sp>
    </p:spTree>
    <p:extLst>
      <p:ext uri="{BB962C8B-B14F-4D97-AF65-F5344CB8AC3E}">
        <p14:creationId xmlns:p14="http://schemas.microsoft.com/office/powerpoint/2010/main" val="312502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7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00000"/>
              </a:lnSpc>
            </a:pPr>
            <a:r>
              <a:rPr lang="en-US" altLang="ja-JP" dirty="0"/>
              <a:t>Ⅲ</a:t>
            </a:r>
            <a:r>
              <a:rPr lang="ja-JP" altLang="en-US" dirty="0"/>
              <a:t>　法律が毛嫌いされる理由</a:t>
            </a:r>
            <a:r>
              <a:rPr lang="en-US" altLang="ja-JP" dirty="0"/>
              <a:t/>
            </a:r>
            <a:br>
              <a:rPr lang="en-US" altLang="ja-JP" dirty="0"/>
            </a:br>
            <a:r>
              <a:rPr lang="ja-JP" altLang="en-US" sz="4800" dirty="0"/>
              <a:t>法律家の常識は世間の非常識</a:t>
            </a:r>
            <a:endParaRPr kumimoji="1" lang="ja-JP" altLang="en-US" dirty="0"/>
          </a:p>
        </p:txBody>
      </p:sp>
      <p:sp>
        <p:nvSpPr>
          <p:cNvPr id="3" name="テキスト プレースホルダー 2"/>
          <p:cNvSpPr>
            <a:spLocks noGrp="1"/>
          </p:cNvSpPr>
          <p:nvPr>
            <p:ph type="body" idx="1"/>
          </p:nvPr>
        </p:nvSpPr>
        <p:spPr/>
        <p:txBody>
          <a:bodyPr>
            <a:normAutofit fontScale="92500" lnSpcReduction="10000"/>
          </a:bodyPr>
          <a:lstStyle/>
          <a:p>
            <a:r>
              <a:rPr lang="ja-JP" altLang="en-US" dirty="0">
                <a:solidFill>
                  <a:schemeClr val="tx1"/>
                </a:solidFill>
              </a:rPr>
              <a:t>１．泥棒でも</a:t>
            </a:r>
            <a:r>
              <a:rPr lang="en-US" altLang="ja-JP" dirty="0">
                <a:solidFill>
                  <a:schemeClr val="tx1"/>
                </a:solidFill>
              </a:rPr>
              <a:t>20</a:t>
            </a:r>
            <a:r>
              <a:rPr lang="ja-JP" altLang="en-US" dirty="0">
                <a:solidFill>
                  <a:schemeClr val="tx1"/>
                </a:solidFill>
              </a:rPr>
              <a:t>年間居座れば法律上は自分のものになる</a:t>
            </a:r>
            <a:endParaRPr lang="en-US" altLang="ja-JP" dirty="0">
              <a:solidFill>
                <a:schemeClr val="tx1"/>
              </a:solidFill>
            </a:endParaRPr>
          </a:p>
          <a:p>
            <a:r>
              <a:rPr lang="ja-JP" altLang="en-US" dirty="0">
                <a:solidFill>
                  <a:schemeClr val="tx1"/>
                </a:solidFill>
              </a:rPr>
              <a:t>２．借金でも</a:t>
            </a:r>
            <a:r>
              <a:rPr lang="en-US" altLang="ja-JP" dirty="0">
                <a:solidFill>
                  <a:schemeClr val="tx1"/>
                </a:solidFill>
              </a:rPr>
              <a:t>5</a:t>
            </a:r>
            <a:r>
              <a:rPr lang="ja-JP" altLang="en-US" dirty="0">
                <a:solidFill>
                  <a:schemeClr val="tx1"/>
                </a:solidFill>
              </a:rPr>
              <a:t>年間踏み倒せば無罪放免となる</a:t>
            </a:r>
            <a:endParaRPr lang="en-US" altLang="ja-JP" dirty="0">
              <a:solidFill>
                <a:schemeClr val="tx1"/>
              </a:solidFill>
            </a:endParaRPr>
          </a:p>
          <a:p>
            <a:r>
              <a:rPr lang="ja-JP" altLang="en-US" dirty="0">
                <a:solidFill>
                  <a:schemeClr val="tx1"/>
                </a:solidFill>
              </a:rPr>
              <a:t>３．隣からはみ出して</a:t>
            </a:r>
            <a:r>
              <a:rPr lang="ja-JP" altLang="en-US" dirty="0" err="1">
                <a:solidFill>
                  <a:schemeClr val="tx1"/>
                </a:solidFill>
              </a:rPr>
              <a:t>きたの</a:t>
            </a:r>
            <a:r>
              <a:rPr lang="ja-JP" altLang="en-US" dirty="0">
                <a:solidFill>
                  <a:schemeClr val="tx1"/>
                </a:solidFill>
              </a:rPr>
              <a:t>木の枝は，勝手に切れないが，木の根は勝手に切ってもよい？</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19</a:t>
            </a:fld>
            <a:endParaRPr kumimoji="1" lang="ja-JP" altLang="en-US"/>
          </a:p>
        </p:txBody>
      </p:sp>
    </p:spTree>
    <p:extLst>
      <p:ext uri="{BB962C8B-B14F-4D97-AF65-F5344CB8AC3E}">
        <p14:creationId xmlns:p14="http://schemas.microsoft.com/office/powerpoint/2010/main" val="3348016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a:t>法学嫌いをなくす学習方法　目次</a:t>
            </a:r>
          </a:p>
        </p:txBody>
      </p:sp>
      <p:sp>
        <p:nvSpPr>
          <p:cNvPr id="8" name="コンテンツ プレースホルダー 7"/>
          <p:cNvSpPr>
            <a:spLocks noGrp="1"/>
          </p:cNvSpPr>
          <p:nvPr>
            <p:ph sz="half" idx="1"/>
          </p:nvPr>
        </p:nvSpPr>
        <p:spPr/>
        <p:txBody>
          <a:bodyPr>
            <a:normAutofit fontScale="62500" lnSpcReduction="20000"/>
          </a:bodyPr>
          <a:lstStyle/>
          <a:p>
            <a:pPr>
              <a:lnSpc>
                <a:spcPct val="120000"/>
              </a:lnSpc>
            </a:pPr>
            <a:r>
              <a:rPr lang="en-US" altLang="ja-JP" dirty="0"/>
              <a:t>Ⅰ</a:t>
            </a:r>
            <a:r>
              <a:rPr lang="ja-JP" altLang="en-US" dirty="0"/>
              <a:t>　序：嫌われ者の法律だが，世界のトップリーダーに共通の資質は法学部出身？</a:t>
            </a:r>
            <a:endParaRPr lang="en-US" altLang="ja-JP" dirty="0"/>
          </a:p>
          <a:p>
            <a:pPr>
              <a:lnSpc>
                <a:spcPct val="120000"/>
              </a:lnSpc>
            </a:pPr>
            <a:r>
              <a:rPr lang="en-US" altLang="ja-JP" dirty="0"/>
              <a:t>Ⅱ</a:t>
            </a:r>
            <a:r>
              <a:rPr lang="ja-JP" altLang="en-US" dirty="0"/>
              <a:t>　法律がわかりにくい原因</a:t>
            </a:r>
            <a:endParaRPr lang="en-US" altLang="ja-JP" dirty="0"/>
          </a:p>
          <a:p>
            <a:pPr lvl="1">
              <a:lnSpc>
                <a:spcPct val="120000"/>
              </a:lnSpc>
            </a:pPr>
            <a:r>
              <a:rPr lang="ja-JP" altLang="en-US" dirty="0"/>
              <a:t>１．日常用語が使われていても，法律用語になると，途端に区別が厳密になる</a:t>
            </a:r>
            <a:endParaRPr lang="en-US" altLang="ja-JP" dirty="0"/>
          </a:p>
          <a:p>
            <a:pPr lvl="1">
              <a:lnSpc>
                <a:spcPct val="120000"/>
              </a:lnSpc>
            </a:pPr>
            <a:r>
              <a:rPr lang="ja-JP" altLang="en-US" dirty="0"/>
              <a:t>２．外国語の翻訳が多くて難しい</a:t>
            </a:r>
            <a:endParaRPr lang="en-US" altLang="ja-JP" dirty="0"/>
          </a:p>
          <a:p>
            <a:pPr lvl="1">
              <a:lnSpc>
                <a:spcPct val="120000"/>
              </a:lnSpc>
            </a:pPr>
            <a:r>
              <a:rPr lang="ja-JP" altLang="en-US" dirty="0"/>
              <a:t>３．学説が多岐に分かれていて学習しにくい</a:t>
            </a:r>
            <a:endParaRPr lang="en-US" altLang="ja-JP" dirty="0"/>
          </a:p>
          <a:p>
            <a:pPr>
              <a:lnSpc>
                <a:spcPct val="120000"/>
              </a:lnSpc>
            </a:pPr>
            <a:r>
              <a:rPr lang="en-US" altLang="ja-JP" dirty="0"/>
              <a:t>Ⅲ</a:t>
            </a:r>
            <a:r>
              <a:rPr lang="ja-JP" altLang="en-US" dirty="0"/>
              <a:t>　法律が毛嫌いされる理由：法律家の常識は世間の非常識</a:t>
            </a:r>
            <a:endParaRPr lang="en-US" altLang="ja-JP" dirty="0"/>
          </a:p>
          <a:p>
            <a:pPr lvl="1">
              <a:lnSpc>
                <a:spcPct val="120000"/>
              </a:lnSpc>
            </a:pPr>
            <a:r>
              <a:rPr lang="ja-JP" altLang="en-US" dirty="0"/>
              <a:t>１．泥棒でも</a:t>
            </a:r>
            <a:r>
              <a:rPr lang="en-US" altLang="ja-JP" dirty="0"/>
              <a:t>20</a:t>
            </a:r>
            <a:r>
              <a:rPr lang="ja-JP" altLang="en-US" dirty="0"/>
              <a:t>年間居座れば法律上は自分のものになる</a:t>
            </a:r>
            <a:endParaRPr lang="en-US" altLang="ja-JP" dirty="0"/>
          </a:p>
          <a:p>
            <a:pPr lvl="1">
              <a:lnSpc>
                <a:spcPct val="120000"/>
              </a:lnSpc>
            </a:pPr>
            <a:r>
              <a:rPr lang="ja-JP" altLang="en-US" dirty="0"/>
              <a:t>２．借金でも</a:t>
            </a:r>
            <a:r>
              <a:rPr lang="en-US" altLang="ja-JP" dirty="0"/>
              <a:t>5</a:t>
            </a:r>
            <a:r>
              <a:rPr lang="ja-JP" altLang="en-US" dirty="0"/>
              <a:t>年間踏み倒せば無罪放免となる</a:t>
            </a:r>
            <a:endParaRPr lang="en-US" altLang="ja-JP" dirty="0"/>
          </a:p>
          <a:p>
            <a:pPr lvl="1">
              <a:lnSpc>
                <a:spcPct val="120000"/>
              </a:lnSpc>
            </a:pPr>
            <a:r>
              <a:rPr lang="ja-JP" altLang="en-US" dirty="0"/>
              <a:t>３．隣からはみ出して</a:t>
            </a:r>
            <a:r>
              <a:rPr lang="ja-JP" altLang="en-US" dirty="0" err="1"/>
              <a:t>きたの</a:t>
            </a:r>
            <a:r>
              <a:rPr lang="ja-JP" altLang="en-US" dirty="0"/>
              <a:t>木の枝は，勝手に切れないが，木の根は勝手に切ってもよい？</a:t>
            </a:r>
          </a:p>
          <a:p>
            <a:pPr>
              <a:lnSpc>
                <a:spcPct val="120000"/>
              </a:lnSpc>
            </a:pPr>
            <a:endParaRPr kumimoji="1" lang="ja-JP" altLang="en-US" dirty="0"/>
          </a:p>
        </p:txBody>
      </p:sp>
      <p:sp>
        <p:nvSpPr>
          <p:cNvPr id="9" name="コンテンツ プレースホルダー 8"/>
          <p:cNvSpPr>
            <a:spLocks noGrp="1"/>
          </p:cNvSpPr>
          <p:nvPr>
            <p:ph sz="half" idx="2"/>
          </p:nvPr>
        </p:nvSpPr>
        <p:spPr/>
        <p:txBody>
          <a:bodyPr>
            <a:normAutofit fontScale="62500" lnSpcReduction="20000"/>
          </a:bodyPr>
          <a:lstStyle/>
          <a:p>
            <a:pPr>
              <a:lnSpc>
                <a:spcPct val="120000"/>
              </a:lnSpc>
            </a:pPr>
            <a:r>
              <a:rPr lang="en-US" altLang="ja-JP" dirty="0"/>
              <a:t>Ⅳ</a:t>
            </a:r>
            <a:r>
              <a:rPr lang="ja-JP" altLang="en-US" dirty="0"/>
              <a:t>　法律にも良い点はある</a:t>
            </a:r>
            <a:endParaRPr lang="en-US" altLang="ja-JP" dirty="0"/>
          </a:p>
          <a:p>
            <a:pPr lvl="1">
              <a:lnSpc>
                <a:spcPct val="120000"/>
              </a:lnSpc>
            </a:pPr>
            <a:r>
              <a:rPr lang="ja-JP" altLang="en-US" dirty="0"/>
              <a:t>１．法律にも判例にも著作権がない（著作権フリー）ので，タダで学習ができる</a:t>
            </a:r>
            <a:endParaRPr lang="en-US" altLang="ja-JP" dirty="0"/>
          </a:p>
          <a:p>
            <a:pPr lvl="1">
              <a:lnSpc>
                <a:spcPct val="120000"/>
              </a:lnSpc>
            </a:pPr>
            <a:r>
              <a:rPr lang="ja-JP" altLang="en-US" dirty="0"/>
              <a:t>２．原典はただ一つで，誰とでも共有でき，しかも変更可能</a:t>
            </a:r>
            <a:endParaRPr lang="en-US" altLang="ja-JP" dirty="0"/>
          </a:p>
          <a:p>
            <a:pPr lvl="1">
              <a:lnSpc>
                <a:spcPct val="120000"/>
              </a:lnSpc>
            </a:pPr>
            <a:r>
              <a:rPr lang="ja-JP" altLang="en-US" dirty="0"/>
              <a:t>３．法律を学習すると世界平和に貢献できる</a:t>
            </a:r>
            <a:endParaRPr lang="en-US" altLang="ja-JP" dirty="0"/>
          </a:p>
          <a:p>
            <a:pPr>
              <a:lnSpc>
                <a:spcPct val="120000"/>
              </a:lnSpc>
            </a:pPr>
            <a:r>
              <a:rPr lang="en-US" altLang="ja-JP" dirty="0"/>
              <a:t>Ⅴ</a:t>
            </a:r>
            <a:r>
              <a:rPr lang="ja-JP" altLang="en-US" dirty="0"/>
              <a:t>　法学をマスターするための効率的な学習方法</a:t>
            </a:r>
            <a:endParaRPr lang="en-US" altLang="ja-JP" dirty="0"/>
          </a:p>
          <a:p>
            <a:pPr lvl="1">
              <a:lnSpc>
                <a:spcPct val="120000"/>
              </a:lnSpc>
            </a:pPr>
            <a:r>
              <a:rPr lang="ja-JP" altLang="en-US" dirty="0"/>
              <a:t>１．これまでの学習方法</a:t>
            </a:r>
            <a:endParaRPr lang="en-US" altLang="ja-JP" dirty="0"/>
          </a:p>
          <a:p>
            <a:pPr lvl="1">
              <a:lnSpc>
                <a:spcPct val="120000"/>
              </a:lnSpc>
            </a:pPr>
            <a:r>
              <a:rPr lang="ja-JP" altLang="en-US" dirty="0"/>
              <a:t>２．ゼミや臨床法学教育での学習方法</a:t>
            </a:r>
            <a:endParaRPr lang="en-US" altLang="ja-JP" dirty="0"/>
          </a:p>
          <a:p>
            <a:pPr lvl="1">
              <a:lnSpc>
                <a:spcPct val="120000"/>
              </a:lnSpc>
            </a:pPr>
            <a:r>
              <a:rPr lang="ja-JP" altLang="en-US" dirty="0"/>
              <a:t>３．今後の学習方法⇒加賀山茂</a:t>
            </a:r>
            <a:r>
              <a:rPr lang="en-US" altLang="ja-JP" dirty="0"/>
              <a:t>=</a:t>
            </a:r>
            <a:r>
              <a:rPr lang="ja-JP" altLang="en-US" dirty="0"/>
              <a:t>渡辺靖明</a:t>
            </a:r>
            <a:r>
              <a:rPr lang="en-US" altLang="ja-JP" dirty="0"/>
              <a:t>『</a:t>
            </a:r>
            <a:r>
              <a:rPr lang="ja-JP" altLang="en-US" dirty="0"/>
              <a:t>子供のための法学入門</a:t>
            </a:r>
            <a:r>
              <a:rPr lang="en-US" altLang="ja-JP" dirty="0"/>
              <a:t>』</a:t>
            </a:r>
            <a:r>
              <a:rPr lang="ja-JP" altLang="en-US" dirty="0"/>
              <a:t>の紹介</a:t>
            </a:r>
            <a:endParaRPr lang="en-US" altLang="ja-JP" dirty="0"/>
          </a:p>
          <a:p>
            <a:pPr>
              <a:lnSpc>
                <a:spcPct val="120000"/>
              </a:lnSpc>
            </a:pPr>
            <a:r>
              <a:rPr lang="en-US" altLang="ja-JP" dirty="0"/>
              <a:t>Ⅵ</a:t>
            </a:r>
            <a:r>
              <a:rPr lang="ja-JP" altLang="en-US" dirty="0"/>
              <a:t>　参照文献</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a:t>
            </a:fld>
            <a:endParaRPr kumimoji="1" lang="ja-JP" altLang="en-US"/>
          </a:p>
        </p:txBody>
      </p:sp>
    </p:spTree>
    <p:extLst>
      <p:ext uri="{BB962C8B-B14F-4D97-AF65-F5344CB8AC3E}">
        <p14:creationId xmlns:p14="http://schemas.microsoft.com/office/powerpoint/2010/main" val="2476060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１．泥棒でも</a:t>
            </a:r>
            <a:r>
              <a:rPr lang="en-US" altLang="ja-JP" dirty="0"/>
              <a:t>20</a:t>
            </a:r>
            <a:r>
              <a:rPr lang="ja-JP" altLang="en-US" dirty="0"/>
              <a:t>年間居座れば</a:t>
            </a:r>
            <a:r>
              <a:rPr lang="en-US" altLang="ja-JP" dirty="0"/>
              <a:t/>
            </a:r>
            <a:br>
              <a:rPr lang="en-US" altLang="ja-JP" dirty="0"/>
            </a:br>
            <a:r>
              <a:rPr lang="ja-JP" altLang="en-US" dirty="0"/>
              <a:t>法律上は自分のものになる</a:t>
            </a:r>
            <a:endParaRPr kumimoji="1" lang="ja-JP" altLang="en-US" dirty="0"/>
          </a:p>
        </p:txBody>
      </p:sp>
      <p:sp>
        <p:nvSpPr>
          <p:cNvPr id="8" name="コンテンツ プレースホルダー 7"/>
          <p:cNvSpPr>
            <a:spLocks noGrp="1"/>
          </p:cNvSpPr>
          <p:nvPr>
            <p:ph sz="half" idx="1"/>
          </p:nvPr>
        </p:nvSpPr>
        <p:spPr>
          <a:xfrm>
            <a:off x="838200" y="1825625"/>
            <a:ext cx="3396916" cy="4351338"/>
          </a:xfrm>
        </p:spPr>
        <p:txBody>
          <a:bodyPr>
            <a:normAutofit fontScale="85000" lnSpcReduction="20000"/>
          </a:bodyPr>
          <a:lstStyle/>
          <a:p>
            <a:pPr>
              <a:lnSpc>
                <a:spcPct val="120000"/>
              </a:lnSpc>
            </a:pPr>
            <a:r>
              <a:rPr lang="en-US" altLang="ja-JP" sz="3200" dirty="0"/>
              <a:t>(1) </a:t>
            </a:r>
            <a:r>
              <a:rPr lang="ja-JP" altLang="en-US" sz="3200" dirty="0"/>
              <a:t>所有権の証明は実は難しい（悪魔の証明）</a:t>
            </a:r>
          </a:p>
          <a:p>
            <a:pPr>
              <a:lnSpc>
                <a:spcPct val="120000"/>
              </a:lnSpc>
            </a:pPr>
            <a:r>
              <a:rPr lang="en-US" altLang="ja-JP" sz="3200" dirty="0"/>
              <a:t>(2) </a:t>
            </a:r>
            <a:r>
              <a:rPr lang="ja-JP" altLang="en-US" sz="3200" dirty="0"/>
              <a:t>ある時点で，歴史の探索を切断する必要がある</a:t>
            </a:r>
          </a:p>
          <a:p>
            <a:pPr>
              <a:lnSpc>
                <a:spcPct val="120000"/>
              </a:lnSpc>
            </a:pPr>
            <a:r>
              <a:rPr lang="en-US" altLang="ja-JP" sz="3200" dirty="0"/>
              <a:t>(3) </a:t>
            </a:r>
            <a:r>
              <a:rPr lang="ja-JP" altLang="en-US" sz="3200" dirty="0"/>
              <a:t>当事者が援用すると裁判官を拘束する証明方法</a:t>
            </a:r>
            <a:endParaRPr kumimoji="1" lang="ja-JP" altLang="en-US" sz="3200" dirty="0"/>
          </a:p>
        </p:txBody>
      </p:sp>
      <p:sp>
        <p:nvSpPr>
          <p:cNvPr id="2" name="コンテンツ プレースホルダー 1"/>
          <p:cNvSpPr>
            <a:spLocks noGrp="1"/>
          </p:cNvSpPr>
          <p:nvPr>
            <p:ph sz="half" idx="2"/>
          </p:nvPr>
        </p:nvSpPr>
        <p:spPr>
          <a:xfrm>
            <a:off x="4764505" y="1825625"/>
            <a:ext cx="6589295" cy="4351338"/>
          </a:xfrm>
        </p:spPr>
        <p:txBody>
          <a:bodyPr>
            <a:normAutofit fontScale="85000" lnSpcReduction="20000"/>
          </a:bodyPr>
          <a:lstStyle/>
          <a:p>
            <a:pPr>
              <a:lnSpc>
                <a:spcPct val="120000"/>
              </a:lnSpc>
            </a:pPr>
            <a:r>
              <a:rPr lang="ja-JP" altLang="en-US" sz="3600" dirty="0"/>
              <a:t>第</a:t>
            </a:r>
            <a:r>
              <a:rPr lang="en-US" altLang="ja-JP" sz="3600" dirty="0"/>
              <a:t>162</a:t>
            </a:r>
            <a:r>
              <a:rPr lang="ja-JP" altLang="en-US" sz="3600" dirty="0"/>
              <a:t>条（所有権の取得時効）</a:t>
            </a:r>
          </a:p>
          <a:p>
            <a:pPr lvl="1">
              <a:lnSpc>
                <a:spcPct val="120000"/>
              </a:lnSpc>
            </a:pPr>
            <a:r>
              <a:rPr lang="ja-JP" altLang="en-US" sz="3200" dirty="0"/>
              <a:t>①</a:t>
            </a:r>
            <a:r>
              <a:rPr lang="en-US" altLang="ja-JP" sz="3200" dirty="0"/>
              <a:t>20</a:t>
            </a:r>
            <a:r>
              <a:rPr lang="ja-JP" altLang="en-US" sz="3200" dirty="0"/>
              <a:t>年間，所有の意思をもって，平穏に，かつ，公然と他人の物を占有した者は，その所有権を取得する。</a:t>
            </a:r>
          </a:p>
          <a:p>
            <a:pPr lvl="1">
              <a:lnSpc>
                <a:spcPct val="120000"/>
              </a:lnSpc>
            </a:pPr>
            <a:r>
              <a:rPr lang="ja-JP" altLang="en-US" sz="3200" dirty="0"/>
              <a:t>②</a:t>
            </a:r>
            <a:r>
              <a:rPr lang="en-US" altLang="ja-JP" sz="3200" dirty="0"/>
              <a:t>10</a:t>
            </a:r>
            <a:r>
              <a:rPr lang="ja-JP" altLang="en-US" sz="3200" dirty="0"/>
              <a:t>年間，所有の意思をもって，平穏に，かつ，公然と他人の物を占有した者は，その占有の開始の時に，善意であり，かつ，過失がなかったときは，その所有権を取得する。</a:t>
            </a:r>
          </a:p>
          <a:p>
            <a:pPr>
              <a:lnSpc>
                <a:spcPct val="120000"/>
              </a:lnSpc>
            </a:pP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20</a:t>
            </a:fld>
            <a:endParaRPr kumimoji="1" lang="ja-JP" altLang="en-US"/>
          </a:p>
        </p:txBody>
      </p:sp>
    </p:spTree>
    <p:extLst>
      <p:ext uri="{BB962C8B-B14F-4D97-AF65-F5344CB8AC3E}">
        <p14:creationId xmlns:p14="http://schemas.microsoft.com/office/powerpoint/2010/main" val="59420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2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up)">
                                      <p:cBhvr>
                                        <p:cTn id="12" dur="3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up)">
                                      <p:cBhvr>
                                        <p:cTn id="17" dur="125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wipe(up)">
                                      <p:cBhvr>
                                        <p:cTn id="22" dur="1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wipe(up)">
                                      <p:cBhvr>
                                        <p:cTn id="27" dur="125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２．借金でも</a:t>
            </a:r>
            <a:r>
              <a:rPr lang="en-US" altLang="ja-JP" dirty="0"/>
              <a:t>5</a:t>
            </a:r>
            <a:r>
              <a:rPr lang="ja-JP" altLang="en-US" dirty="0"/>
              <a:t>年間踏み倒せば</a:t>
            </a:r>
            <a:r>
              <a:rPr lang="en-US" altLang="ja-JP" dirty="0"/>
              <a:t/>
            </a:r>
            <a:br>
              <a:rPr lang="en-US" altLang="ja-JP" dirty="0"/>
            </a:br>
            <a:r>
              <a:rPr lang="ja-JP" altLang="en-US" dirty="0"/>
              <a:t>無罪放免となる</a:t>
            </a:r>
            <a:endParaRPr kumimoji="1" lang="ja-JP" altLang="en-US" dirty="0"/>
          </a:p>
        </p:txBody>
      </p:sp>
      <p:sp>
        <p:nvSpPr>
          <p:cNvPr id="3" name="コンテンツ プレースホルダー 2"/>
          <p:cNvSpPr>
            <a:spLocks noGrp="1"/>
          </p:cNvSpPr>
          <p:nvPr>
            <p:ph sz="half" idx="1"/>
          </p:nvPr>
        </p:nvSpPr>
        <p:spPr>
          <a:xfrm>
            <a:off x="838200" y="1825625"/>
            <a:ext cx="2514600" cy="4351338"/>
          </a:xfrm>
        </p:spPr>
        <p:txBody>
          <a:bodyPr>
            <a:normAutofit fontScale="70000" lnSpcReduction="20000"/>
          </a:bodyPr>
          <a:lstStyle/>
          <a:p>
            <a:pPr>
              <a:lnSpc>
                <a:spcPct val="120000"/>
              </a:lnSpc>
            </a:pPr>
            <a:r>
              <a:rPr lang="en-US" altLang="ja-JP" dirty="0"/>
              <a:t>(1) </a:t>
            </a:r>
            <a:r>
              <a:rPr lang="ja-JP" altLang="en-US" dirty="0"/>
              <a:t>契約の成立は成立を主張する側が証明する</a:t>
            </a:r>
          </a:p>
          <a:p>
            <a:pPr>
              <a:lnSpc>
                <a:spcPct val="120000"/>
              </a:lnSpc>
            </a:pPr>
            <a:r>
              <a:rPr lang="en-US" altLang="ja-JP" dirty="0"/>
              <a:t>(2) </a:t>
            </a:r>
            <a:r>
              <a:rPr lang="ja-JP" altLang="en-US" dirty="0"/>
              <a:t>その契約が無効だとか，弁済（消滅）していることは，反対に相手側が証明する。</a:t>
            </a:r>
          </a:p>
          <a:p>
            <a:pPr>
              <a:lnSpc>
                <a:spcPct val="120000"/>
              </a:lnSpc>
            </a:pPr>
            <a:r>
              <a:rPr lang="en-US" altLang="ja-JP" dirty="0"/>
              <a:t>(3) </a:t>
            </a:r>
            <a:r>
              <a:rPr lang="ja-JP" altLang="en-US" dirty="0"/>
              <a:t>一定期間，弁済を請求せずに放置していると，弁済したことにされる。</a:t>
            </a:r>
          </a:p>
        </p:txBody>
      </p:sp>
      <p:sp>
        <p:nvSpPr>
          <p:cNvPr id="7" name="コンテンツ プレースホルダー 6"/>
          <p:cNvSpPr>
            <a:spLocks noGrp="1"/>
          </p:cNvSpPr>
          <p:nvPr>
            <p:ph sz="half" idx="2"/>
          </p:nvPr>
        </p:nvSpPr>
        <p:spPr>
          <a:xfrm>
            <a:off x="3581400" y="1825625"/>
            <a:ext cx="7772400" cy="4351338"/>
          </a:xfrm>
        </p:spPr>
        <p:txBody>
          <a:bodyPr>
            <a:noAutofit/>
          </a:bodyPr>
          <a:lstStyle/>
          <a:p>
            <a:pPr>
              <a:lnSpc>
                <a:spcPct val="100000"/>
              </a:lnSpc>
            </a:pPr>
            <a:r>
              <a:rPr lang="ja-JP" altLang="en-US" sz="2400" dirty="0"/>
              <a:t>第</a:t>
            </a:r>
            <a:r>
              <a:rPr lang="en-US" altLang="ja-JP" sz="2400" dirty="0"/>
              <a:t>166</a:t>
            </a:r>
            <a:r>
              <a:rPr lang="ja-JP" altLang="en-US" sz="2400" dirty="0"/>
              <a:t>条（債権等の消滅時効）</a:t>
            </a:r>
          </a:p>
          <a:p>
            <a:pPr lvl="1">
              <a:lnSpc>
                <a:spcPct val="120000"/>
              </a:lnSpc>
            </a:pPr>
            <a:r>
              <a:rPr lang="ja-JP" altLang="en-US" sz="2000" dirty="0"/>
              <a:t>①債権は，次に掲げる場合には，時効によって消滅する。</a:t>
            </a:r>
          </a:p>
          <a:p>
            <a:pPr lvl="2">
              <a:lnSpc>
                <a:spcPct val="120000"/>
              </a:lnSpc>
            </a:pPr>
            <a:r>
              <a:rPr lang="ja-JP" altLang="en-US" sz="1800" dirty="0"/>
              <a:t>　一 　債権者が権利を行使することができることを知った時から</a:t>
            </a:r>
            <a:r>
              <a:rPr lang="en-US" altLang="ja-JP" sz="1800" dirty="0"/>
              <a:t>5</a:t>
            </a:r>
            <a:r>
              <a:rPr lang="ja-JP" altLang="en-US" sz="1800" dirty="0"/>
              <a:t>年間行使しないとき。</a:t>
            </a:r>
          </a:p>
          <a:p>
            <a:pPr lvl="2">
              <a:lnSpc>
                <a:spcPct val="120000"/>
              </a:lnSpc>
            </a:pPr>
            <a:r>
              <a:rPr lang="ja-JP" altLang="en-US" sz="1800" dirty="0"/>
              <a:t>　二 　権利を行使することができる時から</a:t>
            </a:r>
            <a:r>
              <a:rPr lang="en-US" altLang="ja-JP" sz="1800" dirty="0"/>
              <a:t>10</a:t>
            </a:r>
            <a:r>
              <a:rPr lang="ja-JP" altLang="en-US" sz="1800" dirty="0"/>
              <a:t>年間行使しないとき。</a:t>
            </a:r>
          </a:p>
          <a:p>
            <a:pPr lvl="1">
              <a:lnSpc>
                <a:spcPct val="120000"/>
              </a:lnSpc>
            </a:pPr>
            <a:r>
              <a:rPr lang="ja-JP" altLang="en-US" sz="2000" dirty="0">
                <a:solidFill>
                  <a:schemeClr val="bg1">
                    <a:lumMod val="50000"/>
                  </a:schemeClr>
                </a:solidFill>
              </a:rPr>
              <a:t>②　債権又は所有権以外の財産権は，権利を行使することができる時から</a:t>
            </a:r>
            <a:r>
              <a:rPr lang="en-US" altLang="ja-JP" sz="2000" dirty="0">
                <a:solidFill>
                  <a:schemeClr val="bg1">
                    <a:lumMod val="50000"/>
                  </a:schemeClr>
                </a:solidFill>
              </a:rPr>
              <a:t>20</a:t>
            </a:r>
            <a:r>
              <a:rPr lang="ja-JP" altLang="en-US" sz="2000" dirty="0">
                <a:solidFill>
                  <a:schemeClr val="bg1">
                    <a:lumMod val="50000"/>
                  </a:schemeClr>
                </a:solidFill>
              </a:rPr>
              <a:t>年間行使しないときは，時効によって消滅する。</a:t>
            </a:r>
          </a:p>
          <a:p>
            <a:pPr lvl="1">
              <a:lnSpc>
                <a:spcPct val="120000"/>
              </a:lnSpc>
            </a:pPr>
            <a:r>
              <a:rPr lang="ja-JP" altLang="en-US" sz="2000" dirty="0">
                <a:solidFill>
                  <a:schemeClr val="bg1">
                    <a:lumMod val="50000"/>
                  </a:schemeClr>
                </a:solidFill>
              </a:rPr>
              <a:t>③　前</a:t>
            </a:r>
            <a:r>
              <a:rPr lang="en-US" altLang="ja-JP" sz="2000" dirty="0">
                <a:solidFill>
                  <a:schemeClr val="bg1">
                    <a:lumMod val="50000"/>
                  </a:schemeClr>
                </a:solidFill>
              </a:rPr>
              <a:t>2</a:t>
            </a:r>
            <a:r>
              <a:rPr lang="ja-JP" altLang="en-US" sz="2000" dirty="0">
                <a:solidFill>
                  <a:schemeClr val="bg1">
                    <a:lumMod val="50000"/>
                  </a:schemeClr>
                </a:solidFill>
              </a:rPr>
              <a:t>項の規定は，始期付権利又は停止条件付権利の目的物を占有する第三者のために，その占有の開始の時から取得時効が進行することを妨げない。ただし，権利者は，その時効を更新するため，いつでも占有者の承認を求めることができる。</a:t>
            </a:r>
          </a:p>
          <a:p>
            <a:pPr>
              <a:lnSpc>
                <a:spcPct val="120000"/>
              </a:lnSpc>
            </a:pP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21</a:t>
            </a:fld>
            <a:endParaRPr kumimoji="1" lang="ja-JP" altLang="en-US"/>
          </a:p>
        </p:txBody>
      </p:sp>
    </p:spTree>
    <p:extLst>
      <p:ext uri="{BB962C8B-B14F-4D97-AF65-F5344CB8AC3E}">
        <p14:creationId xmlns:p14="http://schemas.microsoft.com/office/powerpoint/2010/main" val="189754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up)">
                                      <p:cBhvr>
                                        <p:cTn id="7" dur="125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left)">
                                      <p:cBhvr>
                                        <p:cTn id="12" dur="1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up)">
                                      <p:cBhvr>
                                        <p:cTn id="17" dur="125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up)">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up)">
                                      <p:cBhvr>
                                        <p:cTn id="27"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３．隣からはみ出して</a:t>
            </a:r>
            <a:r>
              <a:rPr lang="ja-JP" altLang="en-US" dirty="0" err="1"/>
              <a:t>きたの</a:t>
            </a:r>
            <a:r>
              <a:rPr lang="ja-JP" altLang="en-US" dirty="0"/>
              <a:t>木の枝は，勝手に切れないが，木の根は勝手に切ってもよい？</a:t>
            </a:r>
            <a:endParaRPr kumimoji="1" lang="ja-JP" altLang="en-US" dirty="0"/>
          </a:p>
        </p:txBody>
      </p:sp>
      <p:sp>
        <p:nvSpPr>
          <p:cNvPr id="7" name="テキスト プレースホルダー 6"/>
          <p:cNvSpPr>
            <a:spLocks noGrp="1"/>
          </p:cNvSpPr>
          <p:nvPr>
            <p:ph type="body" idx="1"/>
          </p:nvPr>
        </p:nvSpPr>
        <p:spPr>
          <a:xfrm>
            <a:off x="839788" y="1681163"/>
            <a:ext cx="3042401" cy="823912"/>
          </a:xfrm>
        </p:spPr>
        <p:txBody>
          <a:bodyPr>
            <a:normAutofit fontScale="62500" lnSpcReduction="20000"/>
          </a:bodyPr>
          <a:lstStyle/>
          <a:p>
            <a:pPr>
              <a:lnSpc>
                <a:spcPct val="120000"/>
              </a:lnSpc>
            </a:pPr>
            <a:r>
              <a:rPr lang="ja-JP" altLang="en-US" dirty="0"/>
              <a:t>旧第</a:t>
            </a:r>
            <a:r>
              <a:rPr lang="en-US" altLang="ja-JP" dirty="0"/>
              <a:t>233</a:t>
            </a:r>
            <a:r>
              <a:rPr lang="ja-JP" altLang="en-US" dirty="0"/>
              <a:t>条</a:t>
            </a:r>
            <a:endParaRPr lang="en-US" altLang="ja-JP" dirty="0"/>
          </a:p>
          <a:p>
            <a:pPr>
              <a:lnSpc>
                <a:spcPct val="120000"/>
              </a:lnSpc>
            </a:pPr>
            <a:r>
              <a:rPr lang="ja-JP" altLang="en-US" dirty="0"/>
              <a:t>（竹木の枝の切除及び根の切取り）</a:t>
            </a:r>
            <a:endParaRPr kumimoji="1" lang="ja-JP" altLang="en-US" dirty="0"/>
          </a:p>
        </p:txBody>
      </p:sp>
      <p:sp>
        <p:nvSpPr>
          <p:cNvPr id="8" name="コンテンツ プレースホルダー 7"/>
          <p:cNvSpPr>
            <a:spLocks noGrp="1"/>
          </p:cNvSpPr>
          <p:nvPr>
            <p:ph sz="half" idx="2"/>
          </p:nvPr>
        </p:nvSpPr>
        <p:spPr>
          <a:xfrm>
            <a:off x="839788" y="2505075"/>
            <a:ext cx="3042401" cy="3684588"/>
          </a:xfrm>
        </p:spPr>
        <p:txBody>
          <a:bodyPr>
            <a:normAutofit fontScale="77500" lnSpcReduction="20000"/>
          </a:bodyPr>
          <a:lstStyle/>
          <a:p>
            <a:pPr>
              <a:lnSpc>
                <a:spcPct val="120000"/>
              </a:lnSpc>
            </a:pPr>
            <a:r>
              <a:rPr lang="ja-JP" altLang="en-US" dirty="0"/>
              <a:t>①隣地の竹木の枝が境界線を越えるときは，その竹木の所有者に，その枝を切除させることができる。</a:t>
            </a:r>
          </a:p>
          <a:p>
            <a:pPr>
              <a:lnSpc>
                <a:spcPct val="120000"/>
              </a:lnSpc>
            </a:pPr>
            <a:r>
              <a:rPr lang="ja-JP" altLang="en-US" dirty="0"/>
              <a:t>②隣地の竹木の根が境界線を越えるときは，その根を切り取ることができる。</a:t>
            </a:r>
            <a:endParaRPr kumimoji="1" lang="ja-JP" altLang="en-US" dirty="0"/>
          </a:p>
        </p:txBody>
      </p:sp>
      <p:sp>
        <p:nvSpPr>
          <p:cNvPr id="9" name="テキスト プレースホルダー 8"/>
          <p:cNvSpPr>
            <a:spLocks noGrp="1"/>
          </p:cNvSpPr>
          <p:nvPr>
            <p:ph type="body" sz="quarter" idx="3"/>
          </p:nvPr>
        </p:nvSpPr>
        <p:spPr>
          <a:xfrm>
            <a:off x="3882189" y="1681163"/>
            <a:ext cx="7473199" cy="823912"/>
          </a:xfrm>
        </p:spPr>
        <p:txBody>
          <a:bodyPr>
            <a:normAutofit lnSpcReduction="10000"/>
          </a:bodyPr>
          <a:lstStyle/>
          <a:p>
            <a:r>
              <a:rPr lang="ja-JP" altLang="en-US" dirty="0"/>
              <a:t>新第</a:t>
            </a:r>
            <a:r>
              <a:rPr lang="en-US" altLang="ja-JP" dirty="0"/>
              <a:t>233</a:t>
            </a:r>
            <a:r>
              <a:rPr lang="ja-JP" altLang="en-US" dirty="0"/>
              <a:t>条</a:t>
            </a:r>
            <a:endParaRPr lang="en-US" altLang="ja-JP" dirty="0"/>
          </a:p>
          <a:p>
            <a:r>
              <a:rPr lang="ja-JP" altLang="en-US" dirty="0"/>
              <a:t>（竹木の枝の切除及び根の切取り）</a:t>
            </a:r>
            <a:endParaRPr kumimoji="1" lang="ja-JP" altLang="en-US" dirty="0"/>
          </a:p>
        </p:txBody>
      </p:sp>
      <p:sp>
        <p:nvSpPr>
          <p:cNvPr id="10" name="コンテンツ プレースホルダー 9"/>
          <p:cNvSpPr>
            <a:spLocks noGrp="1"/>
          </p:cNvSpPr>
          <p:nvPr>
            <p:ph sz="quarter" idx="4"/>
          </p:nvPr>
        </p:nvSpPr>
        <p:spPr>
          <a:xfrm>
            <a:off x="3882189" y="2505075"/>
            <a:ext cx="7473199" cy="3684588"/>
          </a:xfrm>
        </p:spPr>
        <p:txBody>
          <a:bodyPr>
            <a:normAutofit fontScale="55000" lnSpcReduction="20000"/>
          </a:bodyPr>
          <a:lstStyle/>
          <a:p>
            <a:pPr>
              <a:lnSpc>
                <a:spcPct val="120000"/>
              </a:lnSpc>
            </a:pPr>
            <a:r>
              <a:rPr lang="ja-JP" altLang="en-US" dirty="0"/>
              <a:t>①土地の所有者は，隣地の竹木の枝が境界線を越えるときは，その竹木の所有者に，その枝を切除させることができる。</a:t>
            </a:r>
          </a:p>
          <a:p>
            <a:pPr>
              <a:lnSpc>
                <a:spcPct val="120000"/>
              </a:lnSpc>
            </a:pPr>
            <a:r>
              <a:rPr lang="ja-JP" altLang="en-US" dirty="0">
                <a:solidFill>
                  <a:schemeClr val="accent5">
                    <a:lumMod val="75000"/>
                  </a:schemeClr>
                </a:solidFill>
              </a:rPr>
              <a:t>②前項の場合において，竹木が数人の共有に属するときは，各共有者は，その枝を切り取ることができる。</a:t>
            </a:r>
          </a:p>
          <a:p>
            <a:pPr>
              <a:lnSpc>
                <a:spcPct val="120000"/>
              </a:lnSpc>
            </a:pPr>
            <a:r>
              <a:rPr lang="ja-JP" altLang="en-US" b="1" dirty="0">
                <a:solidFill>
                  <a:schemeClr val="accent5">
                    <a:lumMod val="75000"/>
                  </a:schemeClr>
                </a:solidFill>
              </a:rPr>
              <a:t>③第一項の場合において，次に掲げるときは，土地の所有者は，その枝を切り取ることができる。</a:t>
            </a:r>
          </a:p>
          <a:p>
            <a:pPr lvl="1">
              <a:lnSpc>
                <a:spcPct val="120000"/>
              </a:lnSpc>
            </a:pPr>
            <a:r>
              <a:rPr lang="ja-JP" altLang="en-US" b="1" dirty="0">
                <a:solidFill>
                  <a:schemeClr val="accent5">
                    <a:lumMod val="75000"/>
                  </a:schemeClr>
                </a:solidFill>
              </a:rPr>
              <a:t>一 竹木の所有者に枝を切除するよう催告したにもかかわらず，竹木の所有者が相当の期間内に切除しないとき。</a:t>
            </a:r>
          </a:p>
          <a:p>
            <a:pPr lvl="1">
              <a:lnSpc>
                <a:spcPct val="120000"/>
              </a:lnSpc>
            </a:pPr>
            <a:r>
              <a:rPr lang="ja-JP" altLang="en-US" b="1" dirty="0">
                <a:solidFill>
                  <a:schemeClr val="accent5">
                    <a:lumMod val="75000"/>
                  </a:schemeClr>
                </a:solidFill>
              </a:rPr>
              <a:t>二 竹木の所有者を知ることができず，又はその所在を知ることができないとき。三 急迫の事情があるとき。</a:t>
            </a:r>
          </a:p>
          <a:p>
            <a:pPr>
              <a:lnSpc>
                <a:spcPct val="120000"/>
              </a:lnSpc>
            </a:pPr>
            <a:r>
              <a:rPr lang="ja-JP" altLang="en-US" dirty="0"/>
              <a:t>④隣地の竹木の根が境界線を越えるときは，その根を切り取ることができる。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22</a:t>
            </a:fld>
            <a:endParaRPr kumimoji="1" lang="ja-JP" altLang="en-US"/>
          </a:p>
        </p:txBody>
      </p:sp>
    </p:spTree>
    <p:extLst>
      <p:ext uri="{BB962C8B-B14F-4D97-AF65-F5344CB8AC3E}">
        <p14:creationId xmlns:p14="http://schemas.microsoft.com/office/powerpoint/2010/main" val="4717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2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up)">
                                      <p:cBhvr>
                                        <p:cTn id="17" dur="125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up)">
                                      <p:cBhvr>
                                        <p:cTn id="22" dur="125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up)">
                                      <p:cBhvr>
                                        <p:cTn id="27" dur="125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0">
                                            <p:txEl>
                                              <p:pRg st="3" end="3"/>
                                            </p:txEl>
                                          </p:spTgt>
                                        </p:tgtEl>
                                        <p:attrNameLst>
                                          <p:attrName>style.visibility</p:attrName>
                                        </p:attrNameLst>
                                      </p:cBhvr>
                                      <p:to>
                                        <p:strVal val="visible"/>
                                      </p:to>
                                    </p:set>
                                    <p:animEffect transition="in" filter="wipe(up)">
                                      <p:cBhvr>
                                        <p:cTn id="32" dur="1250"/>
                                        <p:tgtEl>
                                          <p:spTgt spid="10">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xEl>
                                              <p:pRg st="4" end="4"/>
                                            </p:txEl>
                                          </p:spTgt>
                                        </p:tgtEl>
                                        <p:attrNameLst>
                                          <p:attrName>style.visibility</p:attrName>
                                        </p:attrNameLst>
                                      </p:cBhvr>
                                      <p:to>
                                        <p:strVal val="visible"/>
                                      </p:to>
                                    </p:set>
                                    <p:animEffect transition="in" filter="wipe(up)">
                                      <p:cBhvr>
                                        <p:cTn id="37" dur="1250"/>
                                        <p:tgtEl>
                                          <p:spTgt spid="10">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xEl>
                                              <p:pRg st="5" end="5"/>
                                            </p:txEl>
                                          </p:spTgt>
                                        </p:tgtEl>
                                        <p:attrNameLst>
                                          <p:attrName>style.visibility</p:attrName>
                                        </p:attrNameLst>
                                      </p:cBhvr>
                                      <p:to>
                                        <p:strVal val="visible"/>
                                      </p:to>
                                    </p:set>
                                    <p:animEffect transition="in" filter="wipe(left)">
                                      <p:cBhvr>
                                        <p:cTn id="42" dur="1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ltLang="en-US" dirty="0"/>
              <a:t>改正理由（相隣関係の精神）</a:t>
            </a:r>
          </a:p>
        </p:txBody>
      </p:sp>
      <p:sp>
        <p:nvSpPr>
          <p:cNvPr id="11" name="コンテンツ プレースホルダー 10"/>
          <p:cNvSpPr>
            <a:spLocks noGrp="1"/>
          </p:cNvSpPr>
          <p:nvPr>
            <p:ph sz="half" idx="1"/>
          </p:nvPr>
        </p:nvSpPr>
        <p:spPr>
          <a:xfrm>
            <a:off x="838201" y="1825625"/>
            <a:ext cx="2193758" cy="4351338"/>
          </a:xfrm>
        </p:spPr>
        <p:txBody>
          <a:bodyPr>
            <a:normAutofit fontScale="62500" lnSpcReduction="20000"/>
          </a:bodyPr>
          <a:lstStyle/>
          <a:p>
            <a:pPr>
              <a:lnSpc>
                <a:spcPct val="120000"/>
              </a:lnSpc>
            </a:pPr>
            <a:r>
              <a:rPr lang="en-US" altLang="ja-JP" dirty="0"/>
              <a:t>(1) </a:t>
            </a:r>
            <a:r>
              <a:rPr lang="ja-JP" altLang="en-US" dirty="0"/>
              <a:t>必要なこと（社会的に有用なこと）はすることが許される</a:t>
            </a:r>
          </a:p>
          <a:p>
            <a:pPr>
              <a:lnSpc>
                <a:spcPct val="110000"/>
              </a:lnSpc>
            </a:pPr>
            <a:r>
              <a:rPr lang="en-US" altLang="ja-JP" dirty="0"/>
              <a:t>(2) </a:t>
            </a:r>
            <a:r>
              <a:rPr lang="ja-JP" altLang="en-US" dirty="0"/>
              <a:t>しかし，それによって損害を被る人がいれば，その損害は最小限度に抑えるべき</a:t>
            </a:r>
          </a:p>
          <a:p>
            <a:pPr>
              <a:lnSpc>
                <a:spcPct val="110000"/>
              </a:lnSpc>
            </a:pPr>
            <a:r>
              <a:rPr lang="en-US" altLang="ja-JP" dirty="0"/>
              <a:t>(3) </a:t>
            </a:r>
            <a:r>
              <a:rPr lang="ja-JP" altLang="en-US" b="1" dirty="0">
                <a:solidFill>
                  <a:schemeClr val="accent5">
                    <a:lumMod val="75000"/>
                  </a:schemeClr>
                </a:solidFill>
              </a:rPr>
              <a:t>必要なことはしてよい。ただし，生じる損害を最小にする方法を選択すべし。</a:t>
            </a:r>
          </a:p>
        </p:txBody>
      </p:sp>
      <p:sp>
        <p:nvSpPr>
          <p:cNvPr id="2" name="コンテンツ プレースホルダー 1"/>
          <p:cNvSpPr>
            <a:spLocks noGrp="1"/>
          </p:cNvSpPr>
          <p:nvPr>
            <p:ph sz="half" idx="2"/>
          </p:nvPr>
        </p:nvSpPr>
        <p:spPr>
          <a:xfrm>
            <a:off x="3192379" y="1825625"/>
            <a:ext cx="8161421" cy="4351338"/>
          </a:xfrm>
        </p:spPr>
        <p:txBody>
          <a:bodyPr>
            <a:noAutofit/>
          </a:bodyPr>
          <a:lstStyle/>
          <a:p>
            <a:pPr>
              <a:lnSpc>
                <a:spcPct val="120000"/>
              </a:lnSpc>
            </a:pPr>
            <a:r>
              <a:rPr lang="ja-JP" altLang="en-US" sz="2000" dirty="0"/>
              <a:t>新第</a:t>
            </a:r>
            <a:r>
              <a:rPr lang="en-US" altLang="ja-JP" sz="2000" dirty="0"/>
              <a:t>209</a:t>
            </a:r>
            <a:r>
              <a:rPr lang="ja-JP" altLang="en-US" sz="2000" dirty="0"/>
              <a:t>条（隣地の使用請求）</a:t>
            </a:r>
          </a:p>
          <a:p>
            <a:pPr lvl="1">
              <a:lnSpc>
                <a:spcPct val="120000"/>
              </a:lnSpc>
            </a:pPr>
            <a:r>
              <a:rPr lang="ja-JP" altLang="en-US" sz="1600" dirty="0"/>
              <a:t>①</a:t>
            </a:r>
            <a:r>
              <a:rPr lang="ja-JP" altLang="en-US" sz="1600" b="1" dirty="0">
                <a:solidFill>
                  <a:schemeClr val="accent1">
                    <a:lumMod val="75000"/>
                  </a:schemeClr>
                </a:solidFill>
              </a:rPr>
              <a:t>土地の所有者</a:t>
            </a:r>
            <a:r>
              <a:rPr lang="ja-JP" altLang="en-US" sz="1600" dirty="0"/>
              <a:t>は，次に掲げる目的のため</a:t>
            </a:r>
            <a:r>
              <a:rPr lang="ja-JP" altLang="en-US" sz="1600" b="1" dirty="0">
                <a:solidFill>
                  <a:schemeClr val="accent1">
                    <a:lumMod val="75000"/>
                  </a:schemeClr>
                </a:solidFill>
              </a:rPr>
              <a:t>必要な範囲内</a:t>
            </a:r>
            <a:r>
              <a:rPr lang="ja-JP" altLang="en-US" sz="1600" b="1" dirty="0"/>
              <a:t>で</a:t>
            </a:r>
            <a:r>
              <a:rPr lang="ja-JP" altLang="en-US" sz="1600" dirty="0"/>
              <a:t>，隣地を使用することができる。ただし，住家については，その居住者の承諾がなければ，立ち入ることはできない。</a:t>
            </a:r>
          </a:p>
          <a:p>
            <a:pPr lvl="2">
              <a:lnSpc>
                <a:spcPct val="120000"/>
              </a:lnSpc>
            </a:pPr>
            <a:r>
              <a:rPr lang="ja-JP" altLang="en-US" sz="1400" dirty="0"/>
              <a:t>　一　境界又はその付近における障壁，建物その他の工作物の築造，収去又は修繕</a:t>
            </a:r>
          </a:p>
          <a:p>
            <a:pPr lvl="2">
              <a:lnSpc>
                <a:spcPct val="120000"/>
              </a:lnSpc>
            </a:pPr>
            <a:r>
              <a:rPr lang="ja-JP" altLang="en-US" sz="1400" dirty="0"/>
              <a:t>　二　境界標の調査又は境界に関する測量</a:t>
            </a:r>
          </a:p>
          <a:p>
            <a:pPr lvl="2">
              <a:lnSpc>
                <a:spcPct val="120000"/>
              </a:lnSpc>
            </a:pPr>
            <a:r>
              <a:rPr lang="ja-JP" altLang="en-US" sz="1400" dirty="0"/>
              <a:t>　三　第</a:t>
            </a:r>
            <a:r>
              <a:rPr lang="en-US" altLang="ja-JP" sz="1400" dirty="0"/>
              <a:t>233</a:t>
            </a:r>
            <a:r>
              <a:rPr lang="ja-JP" altLang="en-US" sz="1400" dirty="0"/>
              <a:t>条第</a:t>
            </a:r>
            <a:r>
              <a:rPr lang="en-US" altLang="ja-JP" sz="1400" dirty="0"/>
              <a:t>3</a:t>
            </a:r>
            <a:r>
              <a:rPr lang="ja-JP" altLang="en-US" sz="1400" dirty="0"/>
              <a:t>項の規定による枝の切取り</a:t>
            </a:r>
          </a:p>
          <a:p>
            <a:pPr lvl="1">
              <a:lnSpc>
                <a:spcPct val="120000"/>
              </a:lnSpc>
            </a:pPr>
            <a:r>
              <a:rPr lang="ja-JP" altLang="en-US" sz="1600" dirty="0"/>
              <a:t>②前項の場合には，使用の日時，場所及び方法は，隣地の所有者及び隣地を現に使用している者</a:t>
            </a:r>
            <a:r>
              <a:rPr lang="ja-JP" altLang="en-US" sz="1600" b="1" dirty="0">
                <a:solidFill>
                  <a:schemeClr val="accent2"/>
                </a:solidFill>
              </a:rPr>
              <a:t>（隣地使用者）のために損害が最も少ない</a:t>
            </a:r>
            <a:r>
              <a:rPr lang="ja-JP" altLang="en-US" sz="1600" b="1" dirty="0"/>
              <a:t>ものを選ばなければならない</a:t>
            </a:r>
            <a:r>
              <a:rPr lang="ja-JP" altLang="en-US" sz="1600" b="1" dirty="0">
                <a:solidFill>
                  <a:schemeClr val="accent1">
                    <a:lumMod val="75000"/>
                  </a:schemeClr>
                </a:solidFill>
              </a:rPr>
              <a:t>。</a:t>
            </a:r>
          </a:p>
          <a:p>
            <a:pPr lvl="1">
              <a:lnSpc>
                <a:spcPct val="120000"/>
              </a:lnSpc>
            </a:pPr>
            <a:r>
              <a:rPr lang="ja-JP" altLang="en-US" sz="1600" dirty="0"/>
              <a:t>③第１項の規定により隣地を使用する者は，あらかじめ，その目的，日時，場所及び方法を隣地の所有者及び隣地使用者に通知しなければならない。ただし，あらかじめ通知することが困難なときは，使用を開始した後，遅滞なく，通知することをもって足りる。</a:t>
            </a:r>
          </a:p>
          <a:p>
            <a:pPr>
              <a:lnSpc>
                <a:spcPct val="120000"/>
              </a:lnSpc>
            </a:pPr>
            <a:endParaRPr kumimoji="1" lang="ja-JP" altLang="en-US" sz="2000" dirty="0"/>
          </a:p>
        </p:txBody>
      </p:sp>
      <p:sp>
        <p:nvSpPr>
          <p:cNvPr id="7" name="日付プレースホルダー 6"/>
          <p:cNvSpPr>
            <a:spLocks noGrp="1"/>
          </p:cNvSpPr>
          <p:nvPr>
            <p:ph type="dt" sz="half" idx="10"/>
          </p:nvPr>
        </p:nvSpPr>
        <p:spPr/>
        <p:txBody>
          <a:bodyPr/>
          <a:lstStyle/>
          <a:p>
            <a:r>
              <a:rPr kumimoji="1" lang="en-US" altLang="ja-JP"/>
              <a:t>2023/4/1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Shigeru KAGAYAMA, 2023</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23</a:t>
            </a:fld>
            <a:endParaRPr kumimoji="1" lang="ja-JP" altLang="en-US"/>
          </a:p>
        </p:txBody>
      </p:sp>
    </p:spTree>
    <p:extLst>
      <p:ext uri="{BB962C8B-B14F-4D97-AF65-F5344CB8AC3E}">
        <p14:creationId xmlns:p14="http://schemas.microsoft.com/office/powerpoint/2010/main" val="254088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1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up)">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up)">
                                      <p:cBhvr>
                                        <p:cTn id="32" dur="325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up)">
                                      <p:cBhvr>
                                        <p:cTn id="37" dur="125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
                                            <p:txEl>
                                              <p:pRg st="1" end="1"/>
                                            </p:txEl>
                                          </p:spTgt>
                                        </p:tgtEl>
                                        <p:attrNameLst>
                                          <p:attrName>style.visibility</p:attrName>
                                        </p:attrNameLst>
                                      </p:cBhvr>
                                      <p:to>
                                        <p:strVal val="visible"/>
                                      </p:to>
                                    </p:set>
                                    <p:animEffect transition="in" filter="wipe(up)">
                                      <p:cBhvr>
                                        <p:cTn id="42" dur="2000"/>
                                        <p:tgtEl>
                                          <p:spTgt spid="1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animEffect transition="in" filter="wipe(up)">
                                      <p:cBhvr>
                                        <p:cTn id="47" dur="175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Ⅳ</a:t>
            </a:r>
            <a:r>
              <a:rPr lang="ja-JP" altLang="en-US" dirty="0"/>
              <a:t>　法律にも良い点はある</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a:solidFill>
                  <a:schemeClr val="tx1"/>
                </a:solidFill>
              </a:rPr>
              <a:t>１．法律にも判例にも著作権がない（著作権フリー）ので，タダで学習ができる。</a:t>
            </a:r>
            <a:endParaRPr lang="en-US" altLang="ja-JP" dirty="0">
              <a:solidFill>
                <a:schemeClr val="tx1"/>
              </a:solidFill>
            </a:endParaRPr>
          </a:p>
          <a:p>
            <a:r>
              <a:rPr lang="ja-JP" altLang="en-US" dirty="0">
                <a:solidFill>
                  <a:schemeClr val="tx1"/>
                </a:solidFill>
              </a:rPr>
              <a:t>２．原典はただ一つで，誰とでも共有でき，しかも変更可能</a:t>
            </a:r>
            <a:endParaRPr lang="en-US" altLang="ja-JP" dirty="0">
              <a:solidFill>
                <a:schemeClr val="tx1"/>
              </a:solidFill>
            </a:endParaRPr>
          </a:p>
          <a:p>
            <a:r>
              <a:rPr lang="ja-JP" altLang="en-US" dirty="0">
                <a:solidFill>
                  <a:schemeClr val="tx1"/>
                </a:solidFill>
              </a:rPr>
              <a:t>３．法律を学習すると世界平和に貢献できる</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24</a:t>
            </a:fld>
            <a:endParaRPr kumimoji="1" lang="ja-JP" altLang="en-US"/>
          </a:p>
        </p:txBody>
      </p:sp>
    </p:spTree>
    <p:extLst>
      <p:ext uri="{BB962C8B-B14F-4D97-AF65-F5344CB8AC3E}">
        <p14:creationId xmlns:p14="http://schemas.microsoft.com/office/powerpoint/2010/main" val="21432908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１．法律にも判例にも著作権がないので，</a:t>
            </a:r>
            <a:r>
              <a:rPr lang="en-US" altLang="ja-JP" dirty="0"/>
              <a:t/>
            </a:r>
            <a:br>
              <a:rPr lang="en-US" altLang="ja-JP" dirty="0"/>
            </a:br>
            <a:r>
              <a:rPr lang="ja-JP" altLang="en-US" dirty="0"/>
              <a:t>タダで学習ができる。</a:t>
            </a:r>
            <a:endParaRPr kumimoji="1" lang="ja-JP" altLang="en-US" dirty="0"/>
          </a:p>
        </p:txBody>
      </p:sp>
      <p:sp>
        <p:nvSpPr>
          <p:cNvPr id="8" name="コンテンツ プレースホルダー 7"/>
          <p:cNvSpPr>
            <a:spLocks noGrp="1"/>
          </p:cNvSpPr>
          <p:nvPr>
            <p:ph sz="half" idx="1"/>
          </p:nvPr>
        </p:nvSpPr>
        <p:spPr>
          <a:xfrm>
            <a:off x="838199" y="1825625"/>
            <a:ext cx="2466475" cy="4351338"/>
          </a:xfrm>
        </p:spPr>
        <p:txBody>
          <a:bodyPr>
            <a:normAutofit fontScale="92500" lnSpcReduction="10000"/>
          </a:bodyPr>
          <a:lstStyle/>
          <a:p>
            <a:pPr>
              <a:lnSpc>
                <a:spcPct val="120000"/>
              </a:lnSpc>
            </a:pPr>
            <a:r>
              <a:rPr lang="ja-JP" altLang="en-US" dirty="0"/>
              <a:t>「君たちの著作権は私が守る。</a:t>
            </a:r>
            <a:endParaRPr lang="en-US" altLang="ja-JP" dirty="0"/>
          </a:p>
          <a:p>
            <a:pPr>
              <a:lnSpc>
                <a:spcPct val="120000"/>
              </a:lnSpc>
            </a:pPr>
            <a:r>
              <a:rPr lang="ja-JP" altLang="en-US" dirty="0"/>
              <a:t>でも，私の著作権は放棄する。</a:t>
            </a:r>
            <a:endParaRPr lang="en-US" altLang="ja-JP" dirty="0"/>
          </a:p>
          <a:p>
            <a:pPr>
              <a:lnSpc>
                <a:spcPct val="120000"/>
              </a:lnSpc>
            </a:pPr>
            <a:r>
              <a:rPr lang="ja-JP" altLang="en-US" dirty="0"/>
              <a:t>自由に使ってくれ。」</a:t>
            </a:r>
            <a:endParaRPr kumimoji="1" lang="ja-JP" altLang="en-US" dirty="0"/>
          </a:p>
        </p:txBody>
      </p:sp>
      <p:sp>
        <p:nvSpPr>
          <p:cNvPr id="2" name="コンテンツ プレースホルダー 1"/>
          <p:cNvSpPr>
            <a:spLocks noGrp="1"/>
          </p:cNvSpPr>
          <p:nvPr>
            <p:ph sz="half" idx="2"/>
          </p:nvPr>
        </p:nvSpPr>
        <p:spPr>
          <a:xfrm>
            <a:off x="3581399" y="1825625"/>
            <a:ext cx="7772401" cy="4351338"/>
          </a:xfrm>
        </p:spPr>
        <p:txBody>
          <a:bodyPr>
            <a:normAutofit fontScale="92500" lnSpcReduction="10000"/>
          </a:bodyPr>
          <a:lstStyle/>
          <a:p>
            <a:pPr>
              <a:lnSpc>
                <a:spcPct val="120000"/>
              </a:lnSpc>
            </a:pPr>
            <a:r>
              <a:rPr lang="ja-JP" altLang="en-US" dirty="0"/>
              <a:t>著作権法　第</a:t>
            </a:r>
            <a:r>
              <a:rPr lang="en-US" altLang="ja-JP" dirty="0"/>
              <a:t>13</a:t>
            </a:r>
            <a:r>
              <a:rPr lang="ja-JP" altLang="en-US" dirty="0"/>
              <a:t>条（権利の目的とならない著作物）</a:t>
            </a:r>
          </a:p>
          <a:p>
            <a:pPr lvl="1">
              <a:lnSpc>
                <a:spcPct val="120000"/>
              </a:lnSpc>
            </a:pPr>
            <a:r>
              <a:rPr lang="ja-JP" altLang="en-US" dirty="0"/>
              <a:t>次の各号のいずれかに該当する著作物は，この章の規定による権利の目的となることができない。</a:t>
            </a:r>
          </a:p>
          <a:p>
            <a:pPr lvl="2">
              <a:lnSpc>
                <a:spcPct val="120000"/>
              </a:lnSpc>
            </a:pPr>
            <a:r>
              <a:rPr lang="ja-JP" altLang="en-US" dirty="0"/>
              <a:t>　一　憲法その他の法令</a:t>
            </a:r>
          </a:p>
          <a:p>
            <a:pPr lvl="2">
              <a:lnSpc>
                <a:spcPct val="120000"/>
              </a:lnSpc>
            </a:pPr>
            <a:r>
              <a:rPr lang="ja-JP" altLang="en-US" dirty="0"/>
              <a:t>　二　国若しくは地方公共団体の機関，独立行政法人又は地方独立行政法人が発する告示，訓令，通達その他これらに類するもの</a:t>
            </a:r>
          </a:p>
          <a:p>
            <a:pPr lvl="2">
              <a:lnSpc>
                <a:spcPct val="120000"/>
              </a:lnSpc>
            </a:pPr>
            <a:r>
              <a:rPr lang="ja-JP" altLang="en-US" dirty="0"/>
              <a:t>　三　裁判所の判決，決定，命令及び審判並びに行政庁の裁決及び決定で裁判に準ずる手続により行われるもの</a:t>
            </a:r>
          </a:p>
          <a:p>
            <a:pPr lvl="2">
              <a:lnSpc>
                <a:spcPct val="120000"/>
              </a:lnSpc>
            </a:pPr>
            <a:r>
              <a:rPr lang="ja-JP" altLang="en-US" dirty="0"/>
              <a:t>　四　前三号に掲げるものの翻訳物及び編集物で，国若しくは地方公共団体の機関，独立行政法人又は地方独立行政法人が作成するもの</a:t>
            </a:r>
          </a:p>
          <a:p>
            <a:pPr>
              <a:lnSpc>
                <a:spcPct val="120000"/>
              </a:lnSpc>
            </a:pPr>
            <a:endParaRPr lang="ja-JP" altLang="en-US"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25</a:t>
            </a:fld>
            <a:endParaRPr kumimoji="1" lang="ja-JP" altLang="en-US"/>
          </a:p>
        </p:txBody>
      </p:sp>
    </p:spTree>
    <p:extLst>
      <p:ext uri="{BB962C8B-B14F-4D97-AF65-F5344CB8AC3E}">
        <p14:creationId xmlns:p14="http://schemas.microsoft.com/office/powerpoint/2010/main" val="356609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up)">
                                      <p:cBhvr>
                                        <p:cTn id="7" dur="17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up)">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up)">
                                      <p:cBhvr>
                                        <p:cTn id="22" dur="175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up)">
                                      <p:cBhvr>
                                        <p:cTn id="27" dur="225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up)">
                                      <p:cBhvr>
                                        <p:cTn id="32" dur="125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wipe(up)">
                                      <p:cBhvr>
                                        <p:cTn id="37" dur="125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Effect transition="in" filter="wipe(up)">
                                      <p:cBhvr>
                                        <p:cTn id="42" dur="1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２．原典はただ一つで，誰とでも共有でき，</a:t>
            </a:r>
            <a:r>
              <a:rPr lang="en-US" altLang="ja-JP" dirty="0"/>
              <a:t/>
            </a:r>
            <a:br>
              <a:rPr lang="en-US" altLang="ja-JP" dirty="0"/>
            </a:br>
            <a:r>
              <a:rPr lang="ja-JP" altLang="en-US" dirty="0"/>
              <a:t>しかも，変更可能</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a:lnSpc>
                <a:spcPct val="120000"/>
              </a:lnSpc>
            </a:pPr>
            <a:r>
              <a:rPr lang="ja-JP" altLang="en-US" sz="3600" dirty="0"/>
              <a:t>学説に争いが生じることがあるが，原典は一つ。</a:t>
            </a:r>
            <a:endParaRPr lang="en-US" altLang="ja-JP" sz="3600" dirty="0"/>
          </a:p>
          <a:p>
            <a:pPr lvl="1">
              <a:lnSpc>
                <a:spcPct val="120000"/>
              </a:lnSpc>
            </a:pPr>
            <a:r>
              <a:rPr lang="en-US" altLang="ja-JP" sz="3200" dirty="0"/>
              <a:t>(1) </a:t>
            </a:r>
            <a:r>
              <a:rPr lang="ja-JP" altLang="en-US" sz="3200" dirty="0"/>
              <a:t>法律の原典：</a:t>
            </a:r>
            <a:r>
              <a:rPr lang="ja-JP" altLang="en-US" sz="3200" dirty="0">
                <a:hlinkClick r:id="rId3"/>
              </a:rPr>
              <a:t>インターネット官報</a:t>
            </a:r>
            <a:r>
              <a:rPr lang="ja-JP" altLang="en-US" sz="3200" dirty="0"/>
              <a:t>（</a:t>
            </a:r>
            <a:r>
              <a:rPr lang="en-US" altLang="ja-JP" sz="3200" dirty="0"/>
              <a:t>https://kanpou.npb.go.jp/</a:t>
            </a:r>
            <a:r>
              <a:rPr lang="ja-JP" altLang="en-US" sz="3200" dirty="0"/>
              <a:t>），現行法令：</a:t>
            </a:r>
            <a:r>
              <a:rPr lang="en-US" altLang="ja-JP" sz="3200" dirty="0">
                <a:hlinkClick r:id="rId4"/>
              </a:rPr>
              <a:t>e-</a:t>
            </a:r>
            <a:r>
              <a:rPr lang="en-US" altLang="ja-JP" sz="3200" dirty="0" err="1">
                <a:hlinkClick r:id="rId4"/>
              </a:rPr>
              <a:t>Gov</a:t>
            </a:r>
            <a:r>
              <a:rPr lang="ja-JP" altLang="en-US" sz="3200" dirty="0">
                <a:hlinkClick r:id="rId4"/>
              </a:rPr>
              <a:t>法令検索</a:t>
            </a:r>
            <a:r>
              <a:rPr lang="ja-JP" altLang="en-US" sz="3200" dirty="0"/>
              <a:t>（</a:t>
            </a:r>
            <a:r>
              <a:rPr lang="en-US" altLang="ja-JP" sz="3200" dirty="0"/>
              <a:t>https://elaws.e-gov.go.jp/</a:t>
            </a:r>
            <a:r>
              <a:rPr lang="ja-JP" altLang="en-US" sz="3200" dirty="0"/>
              <a:t>）</a:t>
            </a:r>
            <a:endParaRPr lang="en-US" altLang="ja-JP" sz="3200" dirty="0"/>
          </a:p>
          <a:p>
            <a:pPr lvl="1">
              <a:lnSpc>
                <a:spcPct val="120000"/>
              </a:lnSpc>
            </a:pPr>
            <a:r>
              <a:rPr lang="en-US" altLang="ja-JP" sz="3200" dirty="0"/>
              <a:t>(2) </a:t>
            </a:r>
            <a:r>
              <a:rPr lang="ja-JP" altLang="en-US" sz="3200" dirty="0">
                <a:hlinkClick r:id="rId5"/>
              </a:rPr>
              <a:t>日本法令外国語訳データベースシステム</a:t>
            </a:r>
            <a:r>
              <a:rPr lang="ja-JP" altLang="en-US" sz="3200" dirty="0"/>
              <a:t>（</a:t>
            </a:r>
            <a:r>
              <a:rPr lang="en-US" altLang="ja-JP" sz="3200" dirty="0">
                <a:hlinkClick r:id="rId5"/>
              </a:rPr>
              <a:t>https://www.japaneselawtranslation.go.jp/ja</a:t>
            </a:r>
            <a:r>
              <a:rPr lang="ja-JP" altLang="en-US" sz="3200" dirty="0" smtClean="0"/>
              <a:t>）</a:t>
            </a:r>
            <a:endParaRPr lang="en-US" altLang="ja-JP" sz="3200" dirty="0" smtClean="0"/>
          </a:p>
          <a:p>
            <a:pPr lvl="1">
              <a:lnSpc>
                <a:spcPct val="120000"/>
              </a:lnSpc>
            </a:pPr>
            <a:r>
              <a:rPr lang="en-US" altLang="ja-JP" sz="3200" dirty="0" smtClean="0"/>
              <a:t>(3)</a:t>
            </a:r>
            <a:r>
              <a:rPr lang="ja-JP" altLang="en-US" sz="3200" dirty="0"/>
              <a:t>立法理由：</a:t>
            </a:r>
            <a:r>
              <a:rPr lang="ja-JP" altLang="en-US" sz="3200" dirty="0">
                <a:hlinkClick r:id="rId6"/>
              </a:rPr>
              <a:t>法律基盤</a:t>
            </a:r>
            <a:r>
              <a:rPr lang="ja-JP" altLang="en-US" sz="3200" dirty="0"/>
              <a:t>（</a:t>
            </a:r>
            <a:r>
              <a:rPr lang="en-US" altLang="ja-JP" sz="3200" dirty="0"/>
              <a:t>https://www.law.nagoya-u.ac.jp/jalii/meiji/civil/</a:t>
            </a:r>
            <a:r>
              <a:rPr lang="ja-JP" altLang="en-US" sz="3200" dirty="0"/>
              <a:t>）</a:t>
            </a:r>
            <a:endParaRPr lang="en-US" altLang="ja-JP" sz="3200" dirty="0"/>
          </a:p>
          <a:p>
            <a:pPr>
              <a:lnSpc>
                <a:spcPct val="120000"/>
              </a:lnSpc>
            </a:pPr>
            <a:r>
              <a:rPr lang="ja-JP" altLang="en-US" sz="3600" dirty="0"/>
              <a:t>解釈の割れているところは，最高裁の解釈に従っていると，実務的には多くの場合は問題がない</a:t>
            </a:r>
            <a:endParaRPr lang="en-US" altLang="ja-JP" sz="3600" dirty="0"/>
          </a:p>
          <a:p>
            <a:pPr lvl="1">
              <a:lnSpc>
                <a:spcPct val="120000"/>
              </a:lnSpc>
            </a:pPr>
            <a:r>
              <a:rPr lang="ja-JP" altLang="en-US" sz="3200" dirty="0">
                <a:hlinkClick r:id="rId7"/>
              </a:rPr>
              <a:t>判例</a:t>
            </a:r>
            <a:r>
              <a:rPr lang="ja-JP" altLang="en-US" sz="3200" dirty="0"/>
              <a:t>（</a:t>
            </a:r>
            <a:r>
              <a:rPr lang="en-US" altLang="ja-JP" sz="3200" dirty="0"/>
              <a:t>https://www.courts.go.jp/app/hanrei_jp/search1</a:t>
            </a:r>
            <a:r>
              <a:rPr lang="ja-JP" altLang="en-US" sz="3200" dirty="0"/>
              <a:t>）</a:t>
            </a:r>
            <a:endParaRPr lang="en-US" altLang="ja-JP" sz="3200" dirty="0"/>
          </a:p>
          <a:p>
            <a:pPr lvl="1">
              <a:lnSpc>
                <a:spcPct val="120000"/>
              </a:lnSpc>
            </a:pPr>
            <a:r>
              <a:rPr lang="ja-JP" altLang="en-US" sz="3200" dirty="0"/>
              <a:t>（ただし判例変更がよく行われるので，最高裁の判例を信じすぎると危ない）。</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26</a:t>
            </a:fld>
            <a:endParaRPr kumimoji="1" lang="ja-JP" altLang="en-US"/>
          </a:p>
        </p:txBody>
      </p:sp>
    </p:spTree>
    <p:extLst>
      <p:ext uri="{BB962C8B-B14F-4D97-AF65-F5344CB8AC3E}">
        <p14:creationId xmlns:p14="http://schemas.microsoft.com/office/powerpoint/2010/main" val="163524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75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３．法律を学習すると世界平和に貢献できる</a:t>
            </a:r>
            <a:endParaRPr kumimoji="1" lang="ja-JP" altLang="en-US" dirty="0"/>
          </a:p>
        </p:txBody>
      </p:sp>
      <p:sp>
        <p:nvSpPr>
          <p:cNvPr id="3" name="コンテンツ プレースホルダー 2"/>
          <p:cNvSpPr>
            <a:spLocks noGrp="1"/>
          </p:cNvSpPr>
          <p:nvPr>
            <p:ph idx="1"/>
          </p:nvPr>
        </p:nvSpPr>
        <p:spPr>
          <a:xfrm>
            <a:off x="3785938" y="1825625"/>
            <a:ext cx="7567862" cy="4351338"/>
          </a:xfrm>
        </p:spPr>
        <p:txBody>
          <a:bodyPr>
            <a:normAutofit/>
          </a:bodyPr>
          <a:lstStyle/>
          <a:p>
            <a:pPr>
              <a:lnSpc>
                <a:spcPct val="100000"/>
              </a:lnSpc>
            </a:pPr>
            <a:r>
              <a:rPr lang="ja-JP" altLang="en-US" sz="3200" dirty="0"/>
              <a:t>問題を平和的に解決するための，解釈技術と立法技術を磨くことができるようになる。</a:t>
            </a:r>
            <a:endParaRPr lang="en-US" altLang="ja-JP" sz="3200" dirty="0"/>
          </a:p>
          <a:p>
            <a:pPr lvl="1">
              <a:lnSpc>
                <a:spcPct val="100000"/>
              </a:lnSpc>
            </a:pPr>
            <a:r>
              <a:rPr kumimoji="1" lang="ja-JP" altLang="en-US" sz="2800" dirty="0"/>
              <a:t>法律の女神</a:t>
            </a:r>
            <a:endParaRPr kumimoji="1" lang="en-US" altLang="ja-JP" sz="2800" dirty="0"/>
          </a:p>
          <a:p>
            <a:pPr lvl="2">
              <a:lnSpc>
                <a:spcPct val="100000"/>
              </a:lnSpc>
            </a:pPr>
            <a:r>
              <a:rPr lang="ja-JP" altLang="en-US" sz="2400" dirty="0"/>
              <a:t>目隠し（衡平と弁論主義）</a:t>
            </a:r>
            <a:endParaRPr lang="en-US" altLang="ja-JP" sz="2400" dirty="0"/>
          </a:p>
          <a:p>
            <a:pPr lvl="2">
              <a:lnSpc>
                <a:spcPct val="100000"/>
              </a:lnSpc>
            </a:pPr>
            <a:r>
              <a:rPr kumimoji="1" lang="ja-JP" altLang="en-US" sz="2400" dirty="0"/>
              <a:t>天秤（当事者の言い分をよく聴き，ルールに従って判断する）</a:t>
            </a:r>
            <a:endParaRPr lang="en-US" altLang="ja-JP" sz="2400" dirty="0"/>
          </a:p>
          <a:p>
            <a:pPr lvl="2">
              <a:lnSpc>
                <a:spcPct val="100000"/>
              </a:lnSpc>
            </a:pPr>
            <a:r>
              <a:rPr kumimoji="1" lang="ja-JP" altLang="en-US" sz="2400" dirty="0"/>
              <a:t>剣（判決に任意に従わない場合は，強制する）</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27</a:t>
            </a:fld>
            <a:endParaRPr kumimoji="1" lang="ja-JP" altLang="en-US"/>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27221" y="2439863"/>
            <a:ext cx="1884948" cy="2513264"/>
          </a:xfrm>
          <a:prstGeom prst="rect">
            <a:avLst/>
          </a:prstGeom>
        </p:spPr>
      </p:pic>
    </p:spTree>
    <p:extLst>
      <p:ext uri="{BB962C8B-B14F-4D97-AF65-F5344CB8AC3E}">
        <p14:creationId xmlns:p14="http://schemas.microsoft.com/office/powerpoint/2010/main" val="45631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2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自己実現を目指そう</a:t>
            </a:r>
          </a:p>
        </p:txBody>
      </p:sp>
      <p:sp>
        <p:nvSpPr>
          <p:cNvPr id="3" name="コンテンツ プレースホルダー 2"/>
          <p:cNvSpPr>
            <a:spLocks noGrp="1"/>
          </p:cNvSpPr>
          <p:nvPr>
            <p:ph idx="1"/>
          </p:nvPr>
        </p:nvSpPr>
        <p:spPr/>
        <p:txBody>
          <a:bodyPr>
            <a:noAutofit/>
          </a:bodyPr>
          <a:lstStyle/>
          <a:p>
            <a:pPr>
              <a:lnSpc>
                <a:spcPct val="100000"/>
              </a:lnSpc>
            </a:pPr>
            <a:r>
              <a:rPr lang="en-US" altLang="ja-JP" sz="3200" dirty="0"/>
              <a:t>(1) </a:t>
            </a:r>
            <a:r>
              <a:rPr lang="ja-JP" altLang="en-US" sz="3200" dirty="0"/>
              <a:t>他人を大切する</a:t>
            </a:r>
            <a:endParaRPr lang="en-US" altLang="ja-JP" sz="3200" dirty="0"/>
          </a:p>
          <a:p>
            <a:pPr lvl="1">
              <a:lnSpc>
                <a:spcPct val="100000"/>
              </a:lnSpc>
            </a:pPr>
            <a:r>
              <a:rPr lang="ja-JP" altLang="en-US" sz="2800" dirty="0"/>
              <a:t>人間の多様性を認め，尊敬し，友情を深める（憲法</a:t>
            </a:r>
            <a:r>
              <a:rPr lang="en-US" altLang="ja-JP" sz="2800" dirty="0"/>
              <a:t>24</a:t>
            </a:r>
            <a:r>
              <a:rPr lang="ja-JP" altLang="en-US" sz="2800" dirty="0"/>
              <a:t>条，</a:t>
            </a:r>
            <a:r>
              <a:rPr lang="en-US" altLang="ja-JP" sz="2800" dirty="0"/>
              <a:t>25</a:t>
            </a:r>
            <a:r>
              <a:rPr lang="ja-JP" altLang="en-US" sz="2800" dirty="0"/>
              <a:t>条）</a:t>
            </a:r>
          </a:p>
          <a:p>
            <a:pPr>
              <a:lnSpc>
                <a:spcPct val="100000"/>
              </a:lnSpc>
            </a:pPr>
            <a:r>
              <a:rPr lang="en-US" altLang="ja-JP" sz="3200" dirty="0"/>
              <a:t>(2) </a:t>
            </a:r>
            <a:r>
              <a:rPr lang="ja-JP" altLang="en-US" sz="3200" dirty="0"/>
              <a:t>自分を高める</a:t>
            </a:r>
            <a:endParaRPr lang="en-US" altLang="ja-JP" sz="3200" dirty="0"/>
          </a:p>
          <a:p>
            <a:pPr lvl="1">
              <a:lnSpc>
                <a:spcPct val="100000"/>
              </a:lnSpc>
            </a:pPr>
            <a:r>
              <a:rPr lang="ja-JP" altLang="en-US" sz="2800" dirty="0"/>
              <a:t>限界を超えるほどの学習を習慣づける（憲法</a:t>
            </a:r>
            <a:r>
              <a:rPr lang="en-US" altLang="ja-JP" sz="2800" dirty="0"/>
              <a:t>26</a:t>
            </a:r>
            <a:r>
              <a:rPr lang="ja-JP" altLang="en-US" sz="2800" dirty="0"/>
              <a:t>条，</a:t>
            </a:r>
            <a:r>
              <a:rPr lang="en-US" altLang="ja-JP" sz="2800" dirty="0"/>
              <a:t>27</a:t>
            </a:r>
            <a:r>
              <a:rPr lang="ja-JP" altLang="en-US" sz="2800" dirty="0"/>
              <a:t>条，</a:t>
            </a:r>
            <a:r>
              <a:rPr lang="en-US" altLang="ja-JP" sz="2800" dirty="0"/>
              <a:t>30</a:t>
            </a:r>
            <a:r>
              <a:rPr lang="ja-JP" altLang="en-US" sz="2800" dirty="0"/>
              <a:t>条）</a:t>
            </a:r>
          </a:p>
          <a:p>
            <a:pPr>
              <a:lnSpc>
                <a:spcPct val="100000"/>
              </a:lnSpc>
            </a:pPr>
            <a:r>
              <a:rPr lang="en-US" altLang="ja-JP" sz="3200" dirty="0"/>
              <a:t>(3) </a:t>
            </a:r>
            <a:r>
              <a:rPr lang="ja-JP" altLang="en-US" sz="3200" dirty="0"/>
              <a:t>失敗を恐れずチャレンジする</a:t>
            </a:r>
            <a:endParaRPr lang="en-US" altLang="ja-JP" sz="3200" dirty="0"/>
          </a:p>
          <a:p>
            <a:pPr lvl="1">
              <a:lnSpc>
                <a:spcPct val="100000"/>
              </a:lnSpc>
            </a:pPr>
            <a:r>
              <a:rPr lang="ja-JP" altLang="en-US" sz="2800" dirty="0"/>
              <a:t>失敗したらやり直す・償う（民法</a:t>
            </a:r>
            <a:r>
              <a:rPr lang="en-US" altLang="ja-JP" sz="2800" dirty="0"/>
              <a:t>697</a:t>
            </a:r>
            <a:r>
              <a:rPr lang="ja-JP" altLang="en-US" sz="2800" dirty="0"/>
              <a:t>条，</a:t>
            </a:r>
            <a:r>
              <a:rPr lang="en-US" altLang="ja-JP" sz="2800" dirty="0"/>
              <a:t>709</a:t>
            </a:r>
            <a:r>
              <a:rPr lang="ja-JP" altLang="en-US" sz="2800" dirty="0"/>
              <a:t>条，憲法</a:t>
            </a:r>
            <a:r>
              <a:rPr lang="en-US" altLang="ja-JP" sz="2800" dirty="0"/>
              <a:t>98</a:t>
            </a:r>
            <a:r>
              <a:rPr lang="ja-JP" altLang="en-US" sz="2800" dirty="0"/>
              <a:t>条</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28</a:t>
            </a:fld>
            <a:endParaRPr kumimoji="1" lang="ja-JP" altLang="en-US"/>
          </a:p>
        </p:txBody>
      </p:sp>
    </p:spTree>
    <p:extLst>
      <p:ext uri="{BB962C8B-B14F-4D97-AF65-F5344CB8AC3E}">
        <p14:creationId xmlns:p14="http://schemas.microsoft.com/office/powerpoint/2010/main" val="3837703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00000"/>
              </a:lnSpc>
            </a:pPr>
            <a:r>
              <a:rPr lang="en-US" altLang="ja-JP" dirty="0"/>
              <a:t>Ⅴ</a:t>
            </a:r>
            <a:r>
              <a:rPr lang="ja-JP" altLang="en-US" dirty="0"/>
              <a:t>　法学をマスターするための効率的な学習方法</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a:solidFill>
                  <a:schemeClr val="tx1"/>
                </a:solidFill>
              </a:rPr>
              <a:t>１．これまでの学習方法</a:t>
            </a:r>
            <a:endParaRPr lang="en-US" altLang="ja-JP" dirty="0">
              <a:solidFill>
                <a:schemeClr val="tx1"/>
              </a:solidFill>
            </a:endParaRPr>
          </a:p>
          <a:p>
            <a:r>
              <a:rPr lang="ja-JP" altLang="en-US" dirty="0">
                <a:solidFill>
                  <a:schemeClr val="tx1"/>
                </a:solidFill>
              </a:rPr>
              <a:t>２．ゼミや臨床法学教育での学習方法</a:t>
            </a:r>
          </a:p>
          <a:p>
            <a:r>
              <a:rPr lang="ja-JP" altLang="en-US" dirty="0">
                <a:solidFill>
                  <a:schemeClr val="tx1"/>
                </a:solidFill>
              </a:rPr>
              <a:t>３．今後の学習方法⇒加賀山茂</a:t>
            </a:r>
            <a:r>
              <a:rPr lang="en-US" altLang="ja-JP" dirty="0">
                <a:solidFill>
                  <a:schemeClr val="tx1"/>
                </a:solidFill>
              </a:rPr>
              <a:t>=</a:t>
            </a:r>
            <a:r>
              <a:rPr lang="ja-JP" altLang="en-US" dirty="0">
                <a:solidFill>
                  <a:schemeClr val="tx1"/>
                </a:solidFill>
              </a:rPr>
              <a:t>渡辺靖明</a:t>
            </a:r>
            <a:r>
              <a:rPr lang="en-US" altLang="ja-JP" dirty="0">
                <a:solidFill>
                  <a:schemeClr val="tx1"/>
                </a:solidFill>
              </a:rPr>
              <a:t>『</a:t>
            </a:r>
            <a:r>
              <a:rPr lang="ja-JP" altLang="en-US" dirty="0">
                <a:solidFill>
                  <a:schemeClr val="tx1"/>
                </a:solidFill>
              </a:rPr>
              <a:t>子供のための法学入門</a:t>
            </a:r>
            <a:r>
              <a:rPr lang="en-US" altLang="ja-JP" dirty="0">
                <a:solidFill>
                  <a:schemeClr val="tx1"/>
                </a:solidFill>
              </a:rPr>
              <a:t>』</a:t>
            </a:r>
            <a:r>
              <a:rPr lang="ja-JP" altLang="en-US" dirty="0">
                <a:solidFill>
                  <a:schemeClr val="tx1"/>
                </a:solidFill>
              </a:rPr>
              <a:t>の紹介</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29</a:t>
            </a:fld>
            <a:endParaRPr kumimoji="1" lang="ja-JP" altLang="en-US"/>
          </a:p>
        </p:txBody>
      </p:sp>
    </p:spTree>
    <p:extLst>
      <p:ext uri="{BB962C8B-B14F-4D97-AF65-F5344CB8AC3E}">
        <p14:creationId xmlns:p14="http://schemas.microsoft.com/office/powerpoint/2010/main" val="162045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lang="en-US" altLang="ja-JP" dirty="0"/>
              <a:t>Ⅰ</a:t>
            </a:r>
            <a:r>
              <a:rPr lang="ja-JP" altLang="en-US" dirty="0"/>
              <a:t>　序</a:t>
            </a:r>
            <a:r>
              <a:rPr lang="en-US" altLang="ja-JP" dirty="0"/>
              <a:t/>
            </a:r>
            <a:br>
              <a:rPr lang="en-US" altLang="ja-JP" dirty="0"/>
            </a:br>
            <a:r>
              <a:rPr lang="ja-JP" altLang="en-US" sz="4000" dirty="0"/>
              <a:t>嫌われ者の法律だが，世界のトップリーダーに</a:t>
            </a:r>
            <a:r>
              <a:rPr lang="en-US" altLang="ja-JP" sz="4000" dirty="0"/>
              <a:t/>
            </a:r>
            <a:br>
              <a:rPr lang="en-US" altLang="ja-JP" sz="4000" dirty="0"/>
            </a:br>
            <a:r>
              <a:rPr lang="ja-JP" altLang="en-US" sz="4000" dirty="0"/>
              <a:t>共通の資質は法学部出身？</a:t>
            </a:r>
            <a:endParaRPr kumimoji="1" lang="ja-JP" altLang="en-US" sz="4000" dirty="0"/>
          </a:p>
        </p:txBody>
      </p:sp>
      <p:sp>
        <p:nvSpPr>
          <p:cNvPr id="9" name="テキスト プレースホルダー 8"/>
          <p:cNvSpPr>
            <a:spLocks noGrp="1"/>
          </p:cNvSpPr>
          <p:nvPr>
            <p:ph type="body" idx="1"/>
          </p:nvPr>
        </p:nvSpPr>
        <p:spPr/>
        <p:txBody>
          <a:bodyPr>
            <a:normAutofit fontScale="92500"/>
          </a:bodyPr>
          <a:lstStyle/>
          <a:p>
            <a:r>
              <a:rPr kumimoji="1" lang="ja-JP" altLang="en-US" dirty="0">
                <a:solidFill>
                  <a:schemeClr val="tx1"/>
                </a:solidFill>
              </a:rPr>
              <a:t>１．法学部の卒業生の中でも，法律を好きな人は多くない。</a:t>
            </a:r>
            <a:endParaRPr kumimoji="1" lang="en-US" altLang="ja-JP" dirty="0">
              <a:solidFill>
                <a:schemeClr val="tx1"/>
              </a:solidFill>
            </a:endParaRPr>
          </a:p>
          <a:p>
            <a:r>
              <a:rPr lang="ja-JP" altLang="en-US">
                <a:solidFill>
                  <a:schemeClr val="tx1"/>
                </a:solidFill>
              </a:rPr>
              <a:t>２</a:t>
            </a:r>
            <a:r>
              <a:rPr lang="ja-JP" altLang="en-US" dirty="0">
                <a:solidFill>
                  <a:schemeClr val="tx1"/>
                </a:solidFill>
              </a:rPr>
              <a:t>．しかし，世界のトップリーダーには，法学部出身者が圧倒的に多い。</a:t>
            </a:r>
            <a:endParaRPr lang="en-US" altLang="ja-JP" dirty="0">
              <a:solidFill>
                <a:schemeClr val="tx1"/>
              </a:solidFill>
            </a:endParaRPr>
          </a:p>
          <a:p>
            <a:r>
              <a:rPr kumimoji="1" lang="ja-JP" altLang="en-US" dirty="0">
                <a:solidFill>
                  <a:schemeClr val="tx1"/>
                </a:solidFill>
              </a:rPr>
              <a:t>３．このギャップはなぜか。そして，法学を学んだ人がリーダーになるのはなぜか。</a:t>
            </a:r>
          </a:p>
        </p:txBody>
      </p:sp>
      <p:sp>
        <p:nvSpPr>
          <p:cNvPr id="3" name="日付プレースホルダー 2"/>
          <p:cNvSpPr>
            <a:spLocks noGrp="1"/>
          </p:cNvSpPr>
          <p:nvPr>
            <p:ph type="dt" sz="half" idx="10"/>
          </p:nvPr>
        </p:nvSpPr>
        <p:spPr/>
        <p:txBody>
          <a:bodyPr/>
          <a:lstStyle/>
          <a:p>
            <a:r>
              <a:rPr kumimoji="1" lang="en-US" altLang="ja-JP"/>
              <a:t>2023/4/1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Shigeru KAGAYAMA, 2023</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3</a:t>
            </a:fld>
            <a:endParaRPr kumimoji="1" lang="ja-JP" altLang="en-US"/>
          </a:p>
        </p:txBody>
      </p:sp>
    </p:spTree>
    <p:extLst>
      <p:ext uri="{BB962C8B-B14F-4D97-AF65-F5344CB8AC3E}">
        <p14:creationId xmlns:p14="http://schemas.microsoft.com/office/powerpoint/2010/main" val="15636829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１．これまでの学習方法</a:t>
            </a:r>
            <a:endParaRPr kumimoji="1" lang="ja-JP" altLang="en-US" dirty="0"/>
          </a:p>
        </p:txBody>
      </p:sp>
      <p:sp>
        <p:nvSpPr>
          <p:cNvPr id="8" name="コンテンツ プレースホルダー 7"/>
          <p:cNvSpPr>
            <a:spLocks noGrp="1"/>
          </p:cNvSpPr>
          <p:nvPr>
            <p:ph idx="1"/>
          </p:nvPr>
        </p:nvSpPr>
        <p:spPr/>
        <p:txBody>
          <a:bodyPr/>
          <a:lstStyle/>
          <a:p>
            <a:r>
              <a:rPr kumimoji="1" lang="ja-JP" altLang="en-US" dirty="0"/>
              <a:t>推論の順序</a:t>
            </a:r>
            <a:endParaRPr kumimoji="1" lang="en-US" altLang="ja-JP" dirty="0"/>
          </a:p>
          <a:p>
            <a:pPr lvl="1"/>
            <a:r>
              <a:rPr kumimoji="1" lang="en-US" altLang="ja-JP" dirty="0"/>
              <a:t>(1)</a:t>
            </a:r>
            <a:r>
              <a:rPr lang="ja-JP" altLang="en-US" dirty="0"/>
              <a:t>条文からスタート</a:t>
            </a:r>
            <a:endParaRPr lang="en-US" altLang="ja-JP" dirty="0"/>
          </a:p>
          <a:p>
            <a:pPr lvl="1">
              <a:lnSpc>
                <a:spcPct val="100000"/>
              </a:lnSpc>
            </a:pPr>
            <a:r>
              <a:rPr kumimoji="1" lang="en-US" altLang="ja-JP" dirty="0"/>
              <a:t>(2)</a:t>
            </a:r>
            <a:r>
              <a:rPr lang="ja-JP" altLang="en-US" dirty="0"/>
              <a:t>条文の意味を教科書や注釈書で理解する</a:t>
            </a:r>
            <a:endParaRPr lang="en-US" altLang="ja-JP" dirty="0"/>
          </a:p>
          <a:p>
            <a:pPr lvl="1"/>
            <a:r>
              <a:rPr kumimoji="1" lang="en-US" altLang="ja-JP" dirty="0"/>
              <a:t>(3)</a:t>
            </a:r>
            <a:r>
              <a:rPr lang="ja-JP" altLang="en-US" dirty="0"/>
              <a:t>条文が適用された判例を読むことによって，そのような事実に条文が適用されるのかを知る。</a:t>
            </a:r>
            <a:endParaRPr lang="en-US" altLang="ja-JP" dirty="0"/>
          </a:p>
          <a:p>
            <a:r>
              <a:rPr kumimoji="1" lang="ja-JP" altLang="en-US" dirty="0"/>
              <a:t>医学部の学生の学習方法との対比</a:t>
            </a:r>
            <a:endParaRPr kumimoji="1" lang="en-US" altLang="ja-JP" dirty="0"/>
          </a:p>
          <a:p>
            <a:pPr lvl="1"/>
            <a:r>
              <a:rPr lang="ja-JP" altLang="en-US" dirty="0"/>
              <a:t>医学部の学生が，すべての病名を暗記し，その病名によって生じる症状を理解し，その病状を治癒する方法，または，予防する方法を学習するのと似ている。</a:t>
            </a:r>
            <a:endParaRPr lang="en-US" altLang="ja-JP" dirty="0"/>
          </a:p>
          <a:p>
            <a:pPr lvl="1"/>
            <a:r>
              <a:rPr lang="ja-JP" altLang="en-US" dirty="0"/>
              <a:t>しかし，この方法では，救急患者が担ぎ込まれた場合に，その病状から，逆に，病名を推論することは簡単ではない。</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30</a:t>
            </a:fld>
            <a:endParaRPr kumimoji="1" lang="ja-JP" altLang="en-US"/>
          </a:p>
        </p:txBody>
      </p:sp>
    </p:spTree>
    <p:extLst>
      <p:ext uri="{BB962C8B-B14F-4D97-AF65-F5344CB8AC3E}">
        <p14:creationId xmlns:p14="http://schemas.microsoft.com/office/powerpoint/2010/main" val="318125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2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75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wipe(up)">
                                      <p:cBhvr>
                                        <p:cTn id="17" dur="1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up)">
                                      <p:cBhvr>
                                        <p:cTn id="22" dur="225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wipe(up)">
                                      <p:cBhvr>
                                        <p:cTn id="27" dur="175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２．ゼミや臨床法学教育での学習方法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a:lnSpc>
                <a:spcPct val="110000"/>
              </a:lnSpc>
            </a:pPr>
            <a:r>
              <a:rPr kumimoji="1" lang="ja-JP" altLang="en-US" dirty="0"/>
              <a:t>推論の順序</a:t>
            </a:r>
            <a:endParaRPr kumimoji="1" lang="en-US" altLang="ja-JP" dirty="0"/>
          </a:p>
          <a:p>
            <a:pPr lvl="1">
              <a:lnSpc>
                <a:spcPct val="110000"/>
              </a:lnSpc>
            </a:pPr>
            <a:r>
              <a:rPr lang="ja-JP" altLang="en-US" dirty="0"/>
              <a:t>具体的な事件からスタート</a:t>
            </a:r>
            <a:endParaRPr lang="en-US" altLang="ja-JP" dirty="0"/>
          </a:p>
          <a:p>
            <a:pPr lvl="1">
              <a:lnSpc>
                <a:spcPct val="110000"/>
              </a:lnSpc>
            </a:pPr>
            <a:r>
              <a:rPr lang="ja-JP" altLang="en-US" dirty="0"/>
              <a:t>その事例に類似する判例を検索し，その事例に適用されるべき複数の条文を推論</a:t>
            </a:r>
            <a:endParaRPr lang="en-US" altLang="ja-JP" dirty="0"/>
          </a:p>
          <a:p>
            <a:pPr lvl="1">
              <a:lnSpc>
                <a:spcPct val="110000"/>
              </a:lnSpc>
            </a:pPr>
            <a:r>
              <a:rPr lang="ja-JP" altLang="en-US" dirty="0"/>
              <a:t>具体的な事件にそれぞれの条文を適用した結果を吟味，議論</a:t>
            </a:r>
            <a:endParaRPr lang="en-US" altLang="ja-JP" dirty="0"/>
          </a:p>
          <a:p>
            <a:pPr lvl="1">
              <a:lnSpc>
                <a:spcPct val="110000"/>
              </a:lnSpc>
            </a:pPr>
            <a:r>
              <a:rPr lang="ja-JP" altLang="en-US" dirty="0"/>
              <a:t>最も適切な条文を発見する</a:t>
            </a:r>
            <a:endParaRPr lang="en-US" altLang="ja-JP" dirty="0"/>
          </a:p>
          <a:p>
            <a:pPr>
              <a:lnSpc>
                <a:spcPct val="110000"/>
              </a:lnSpc>
            </a:pPr>
            <a:r>
              <a:rPr kumimoji="1" lang="ja-JP" altLang="en-US" dirty="0"/>
              <a:t>医学部のインターンの研修との対比</a:t>
            </a:r>
            <a:endParaRPr kumimoji="1" lang="en-US" altLang="ja-JP" dirty="0"/>
          </a:p>
          <a:p>
            <a:pPr lvl="1">
              <a:lnSpc>
                <a:spcPct val="110000"/>
              </a:lnSpc>
            </a:pPr>
            <a:r>
              <a:rPr lang="ja-JP" altLang="en-US" dirty="0"/>
              <a:t>医学部のインターンが総合診療医の指導の下に臨床教育を受けるのと似ている。</a:t>
            </a:r>
            <a:endParaRPr lang="en-US" altLang="ja-JP" dirty="0"/>
          </a:p>
          <a:p>
            <a:pPr lvl="1">
              <a:lnSpc>
                <a:spcPct val="110000"/>
              </a:lnSpc>
            </a:pPr>
            <a:r>
              <a:rPr kumimoji="1" lang="ja-JP" altLang="en-US" dirty="0"/>
              <a:t>法学部の問題点</a:t>
            </a:r>
            <a:r>
              <a:rPr lang="ja-JP" altLang="en-US" dirty="0"/>
              <a:t>は，学生が受講するゼミは，民法とか，刑法とかの</a:t>
            </a:r>
            <a:r>
              <a:rPr lang="en-US" altLang="ja-JP" dirty="0"/>
              <a:t>1</a:t>
            </a:r>
            <a:r>
              <a:rPr lang="ja-JP" altLang="en-US" dirty="0"/>
              <a:t>分野に限定され，多くても</a:t>
            </a:r>
            <a:r>
              <a:rPr lang="en-US" altLang="ja-JP" dirty="0"/>
              <a:t>2</a:t>
            </a:r>
            <a:r>
              <a:rPr lang="ja-JP" altLang="en-US" dirty="0"/>
              <a:t>分野のゼミを履修することができる程度なので，臨床教育を受ける機会がほとんどないことにある。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31</a:t>
            </a:fld>
            <a:endParaRPr kumimoji="1" lang="ja-JP" altLang="en-US"/>
          </a:p>
        </p:txBody>
      </p:sp>
    </p:spTree>
    <p:extLst>
      <p:ext uri="{BB962C8B-B14F-4D97-AF65-F5344CB8AC3E}">
        <p14:creationId xmlns:p14="http://schemas.microsoft.com/office/powerpoint/2010/main" val="229845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3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58"/>
          <p:cNvGraphicFramePr>
            <a:graphicFrameLocks/>
          </p:cNvGraphicFramePr>
          <p:nvPr/>
        </p:nvGraphicFramePr>
        <p:xfrm>
          <a:off x="890953" y="791307"/>
          <a:ext cx="10433540" cy="5220314"/>
        </p:xfrm>
        <a:graphic>
          <a:graphicData uri="http://schemas.openxmlformats.org/drawingml/2006/table">
            <a:tbl>
              <a:tblPr/>
              <a:tblGrid>
                <a:gridCol w="2756526">
                  <a:extLst>
                    <a:ext uri="{9D8B030D-6E8A-4147-A177-3AD203B41FA5}">
                      <a16:colId xmlns:a16="http://schemas.microsoft.com/office/drawing/2014/main" xmlns="" val="20000"/>
                    </a:ext>
                  </a:extLst>
                </a:gridCol>
                <a:gridCol w="693478">
                  <a:extLst>
                    <a:ext uri="{9D8B030D-6E8A-4147-A177-3AD203B41FA5}">
                      <a16:colId xmlns:a16="http://schemas.microsoft.com/office/drawing/2014/main" xmlns="" val="20001"/>
                    </a:ext>
                  </a:extLst>
                </a:gridCol>
                <a:gridCol w="2860874">
                  <a:extLst>
                    <a:ext uri="{9D8B030D-6E8A-4147-A177-3AD203B41FA5}">
                      <a16:colId xmlns:a16="http://schemas.microsoft.com/office/drawing/2014/main" xmlns="" val="20002"/>
                    </a:ext>
                  </a:extLst>
                </a:gridCol>
                <a:gridCol w="4122662">
                  <a:extLst>
                    <a:ext uri="{9D8B030D-6E8A-4147-A177-3AD203B41FA5}">
                      <a16:colId xmlns:a16="http://schemas.microsoft.com/office/drawing/2014/main" xmlns="" val="20003"/>
                    </a:ext>
                  </a:extLst>
                </a:gridCol>
              </a:tblGrid>
              <a:tr h="852081">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800" b="1" i="0" u="none" strike="noStrike" cap="none" normalizeH="0" baseline="0" dirty="0">
                          <a:ln>
                            <a:noFill/>
                          </a:ln>
                          <a:solidFill>
                            <a:schemeClr val="tx1"/>
                          </a:solidFill>
                          <a:effectLst/>
                          <a:latin typeface="Times New Roman" charset="0"/>
                          <a:ea typeface="ＭＳ Ｐゴシック" charset="-128"/>
                        </a:rPr>
                        <a:t>法律家の思考方法</a:t>
                      </a:r>
                      <a:r>
                        <a:rPr kumimoji="1" lang="en-US" altLang="ja-JP" sz="4800" b="1" i="0" u="none" strike="noStrike" cap="none" normalizeH="0" baseline="0" dirty="0">
                          <a:ln>
                            <a:noFill/>
                          </a:ln>
                          <a:solidFill>
                            <a:schemeClr val="tx1"/>
                          </a:solidFill>
                          <a:effectLst/>
                          <a:latin typeface="Times New Roman" charset="0"/>
                          <a:ea typeface="ＭＳ Ｐゴシック" charset="-128"/>
                        </a:rPr>
                        <a:t>IRAC</a:t>
                      </a:r>
                      <a:r>
                        <a:rPr kumimoji="1" lang="ja-JP" altLang="en-US" sz="4800" b="0" i="0" u="none" strike="noStrike" cap="none" normalizeH="0" baseline="0" dirty="0">
                          <a:ln>
                            <a:noFill/>
                          </a:ln>
                          <a:solidFill>
                            <a:schemeClr val="tx1"/>
                          </a:solidFill>
                          <a:effectLst/>
                          <a:latin typeface="Tahoma" charset="0"/>
                          <a:ea typeface="ＭＳ Ｐゴシック" charset="-128"/>
                        </a:rPr>
                        <a:t>（アイラック）</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759207">
                <a:tc row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a:ln>
                            <a:noFill/>
                          </a:ln>
                          <a:solidFill>
                            <a:schemeClr val="tx2"/>
                          </a:solidFill>
                          <a:effectLst/>
                          <a:latin typeface="Tahoma" charset="0"/>
                          <a:ea typeface="ＭＳ Ｐゴシック" charset="-128"/>
                        </a:rPr>
                        <a:t>法的分析</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Issue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59207">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Rules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812073">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a:ln>
                            <a:noFill/>
                          </a:ln>
                          <a:solidFill>
                            <a:schemeClr val="tx1"/>
                          </a:solidFill>
                          <a:effectLst/>
                          <a:latin typeface="Times New Roman" charset="0"/>
                          <a:ea typeface="ＭＳ Ｐゴシック"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Application</a:t>
                      </a:r>
                      <a:endParaRPr kumimoji="1" lang="ja-JP" altLang="en-US" sz="4000" b="1" i="0" u="none" strike="noStrike" cap="none" normalizeH="0" baseline="0" dirty="0">
                        <a:ln>
                          <a:noFill/>
                        </a:ln>
                        <a:solidFill>
                          <a:schemeClr val="tx1"/>
                        </a:solidFill>
                        <a:effectLst/>
                        <a:latin typeface="Times New Roman"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759207">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a:ln>
                            <a:noFill/>
                          </a:ln>
                          <a:solidFill>
                            <a:schemeClr val="tx2"/>
                          </a:solidFill>
                          <a:effectLst/>
                          <a:latin typeface="Tahoma" charset="0"/>
                          <a:ea typeface="ＭＳ Ｐゴシック" charset="-128"/>
                        </a:rPr>
                        <a:t>法的議論</a:t>
                      </a:r>
                      <a:endParaRPr kumimoji="1" lang="ja-JP" altLang="en-US" sz="4400" b="0" i="0" u="none" strike="noStrike" cap="none" normalizeH="0" baseline="0" dirty="0">
                        <a:ln>
                          <a:noFill/>
                        </a:ln>
                        <a:solidFill>
                          <a:schemeClr val="tx2"/>
                        </a:solidFill>
                        <a:effectLst/>
                        <a:latin typeface="Tahoma" charset="0"/>
                        <a:ea typeface="ＭＳ Ｐゴシック"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Argument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278539">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a:ln>
                            <a:noFill/>
                          </a:ln>
                          <a:solidFill>
                            <a:schemeClr val="tx1"/>
                          </a:solidFill>
                          <a:effectLst/>
                          <a:latin typeface="Times New Roman" charset="0"/>
                          <a:ea typeface="ＭＳ Ｐゴシック"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a:ln>
                            <a:noFill/>
                          </a:ln>
                          <a:solidFill>
                            <a:schemeClr val="tx1"/>
                          </a:solidFill>
                          <a:effectLst/>
                          <a:latin typeface="Tahoma" charset="0"/>
                          <a:ea typeface="ＭＳ Ｐゴシック"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 name="日付プレースホルダー 1"/>
          <p:cNvSpPr>
            <a:spLocks noGrp="1"/>
          </p:cNvSpPr>
          <p:nvPr>
            <p:ph type="dt" sz="half" idx="10"/>
          </p:nvPr>
        </p:nvSpPr>
        <p:spPr/>
        <p:txBody>
          <a:bodyPr/>
          <a:lstStyle/>
          <a:p>
            <a:r>
              <a:rPr kumimoji="1" lang="en-US" altLang="ja-JP"/>
              <a:t>2023/4/1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Shigeru KAGAYAMA, 2023</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32</a:t>
            </a:fld>
            <a:endParaRPr kumimoji="1" lang="ja-JP" altLang="en-US"/>
          </a:p>
        </p:txBody>
      </p:sp>
    </p:spTree>
    <p:extLst>
      <p:ext uri="{BB962C8B-B14F-4D97-AF65-F5344CB8AC3E}">
        <p14:creationId xmlns:p14="http://schemas.microsoft.com/office/powerpoint/2010/main" val="405802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上矢印 3">
            <a:extLst>
              <a:ext uri="{FF2B5EF4-FFF2-40B4-BE49-F238E27FC236}">
                <a16:creationId xmlns:a16="http://schemas.microsoft.com/office/drawing/2014/main" xmlns="" id="{4E45B5DA-F762-4F1F-1DDA-C60F9913134F}"/>
              </a:ext>
            </a:extLst>
          </p:cNvPr>
          <p:cNvSpPr/>
          <p:nvPr/>
        </p:nvSpPr>
        <p:spPr>
          <a:xfrm rot="2764589">
            <a:off x="5376755" y="3999505"/>
            <a:ext cx="780506" cy="1649841"/>
          </a:xfrm>
          <a:prstGeom prst="upArrow">
            <a:avLst/>
          </a:prstGeom>
          <a:solidFill>
            <a:srgbClr val="F9DBF9"/>
          </a:solidFill>
          <a:ln w="38100">
            <a:solidFill>
              <a:srgbClr val="D323D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右矢印 1"/>
          <p:cNvSpPr/>
          <p:nvPr/>
        </p:nvSpPr>
        <p:spPr>
          <a:xfrm>
            <a:off x="7924800" y="1619749"/>
            <a:ext cx="724681" cy="62706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 name="上矢印 3"/>
          <p:cNvSpPr/>
          <p:nvPr/>
        </p:nvSpPr>
        <p:spPr>
          <a:xfrm>
            <a:off x="3648347" y="4402837"/>
            <a:ext cx="780506" cy="766221"/>
          </a:xfrm>
          <a:prstGeom prst="upArrow">
            <a:avLst/>
          </a:prstGeom>
          <a:solidFill>
            <a:srgbClr val="F9DBF9"/>
          </a:solidFill>
          <a:ln w="38100">
            <a:solidFill>
              <a:srgbClr val="D323D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上矢印 4"/>
          <p:cNvSpPr/>
          <p:nvPr/>
        </p:nvSpPr>
        <p:spPr>
          <a:xfrm>
            <a:off x="6850688" y="2363418"/>
            <a:ext cx="586405" cy="768508"/>
          </a:xfrm>
          <a:prstGeom prst="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6" name="右矢印 5"/>
          <p:cNvSpPr/>
          <p:nvPr/>
        </p:nvSpPr>
        <p:spPr>
          <a:xfrm>
            <a:off x="3384884" y="1609105"/>
            <a:ext cx="2845867" cy="62706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右矢印 6"/>
          <p:cNvSpPr/>
          <p:nvPr/>
        </p:nvSpPr>
        <p:spPr>
          <a:xfrm>
            <a:off x="7924800" y="1609104"/>
            <a:ext cx="724681" cy="62706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 name="上矢印 7"/>
          <p:cNvSpPr/>
          <p:nvPr/>
        </p:nvSpPr>
        <p:spPr>
          <a:xfrm>
            <a:off x="3745398" y="2066005"/>
            <a:ext cx="586405" cy="1065922"/>
          </a:xfrm>
          <a:prstGeom prs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円/楕円 8"/>
          <p:cNvSpPr/>
          <p:nvPr/>
        </p:nvSpPr>
        <p:spPr>
          <a:xfrm>
            <a:off x="6230751" y="1522054"/>
            <a:ext cx="1826281" cy="868050"/>
          </a:xfrm>
          <a:prstGeom prst="ellipse">
            <a:avLst/>
          </a:prstGeom>
          <a:solidFill>
            <a:schemeClr val="accent2">
              <a:lumMod val="20000"/>
              <a:lumOff val="80000"/>
            </a:schemeClr>
          </a:solidFill>
          <a:ln w="38100">
            <a:solidFill>
              <a:schemeClr val="accent2"/>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dirty="0">
                <a:latin typeface="Times New Roman" panose="02020603050405020304" pitchFamily="18" charset="0"/>
                <a:cs typeface="Times New Roman" panose="02020603050405020304" pitchFamily="18" charset="0"/>
              </a:rPr>
              <a:t>推定</a:t>
            </a:r>
            <a:r>
              <a:rPr lang="en-US" altLang="ja-JP" sz="2800" dirty="0">
                <a:latin typeface="Times New Roman" panose="02020603050405020304" pitchFamily="18" charset="0"/>
                <a:cs typeface="Times New Roman" panose="02020603050405020304" pitchFamily="18" charset="0"/>
              </a:rPr>
              <a:t>×</a:t>
            </a:r>
            <a:endParaRPr kumimoji="1" lang="en-US" altLang="ja-JP" sz="2800" dirty="0">
              <a:latin typeface="Times New Roman" panose="02020603050405020304" pitchFamily="18" charset="0"/>
              <a:cs typeface="Times New Roman" panose="02020603050405020304" pitchFamily="18" charset="0"/>
            </a:endParaRPr>
          </a:p>
          <a:p>
            <a:pPr algn="ctr"/>
            <a:r>
              <a:rPr lang="en-US" altLang="ja-JP" sz="2000" dirty="0">
                <a:latin typeface="Times New Roman" panose="02020603050405020304" pitchFamily="18" charset="0"/>
                <a:cs typeface="Times New Roman" panose="02020603050405020304" pitchFamily="18" charset="0"/>
              </a:rPr>
              <a:t>(Qualifier)</a:t>
            </a:r>
            <a:endParaRPr kumimoji="1" lang="ja-JP" altLang="en-US" sz="2000" dirty="0">
              <a:latin typeface="Times New Roman" panose="02020603050405020304" pitchFamily="18" charset="0"/>
              <a:cs typeface="Times New Roman" panose="02020603050405020304" pitchFamily="18" charset="0"/>
            </a:endParaRPr>
          </a:p>
        </p:txBody>
      </p:sp>
      <p:sp>
        <p:nvSpPr>
          <p:cNvPr id="10" name="円/楕円 9"/>
          <p:cNvSpPr/>
          <p:nvPr/>
        </p:nvSpPr>
        <p:spPr>
          <a:xfrm>
            <a:off x="8644885" y="1288539"/>
            <a:ext cx="2673858" cy="1270911"/>
          </a:xfrm>
          <a:prstGeom prst="ellipse">
            <a:avLst/>
          </a:prstGeom>
          <a:solidFill>
            <a:schemeClr val="accent2">
              <a:lumMod val="20000"/>
              <a:lumOff val="80000"/>
            </a:schemeClr>
          </a:solidFill>
          <a:ln w="28575">
            <a:solidFill>
              <a:schemeClr val="accent2"/>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600" dirty="0">
                <a:latin typeface="Times New Roman" panose="02020603050405020304" pitchFamily="18" charset="0"/>
                <a:cs typeface="Times New Roman" panose="02020603050405020304" pitchFamily="18" charset="0"/>
              </a:rPr>
              <a:t>主張</a:t>
            </a:r>
            <a:r>
              <a:rPr kumimoji="1" lang="en-US" altLang="ja-JP" sz="3600" dirty="0">
                <a:latin typeface="Times New Roman" panose="02020603050405020304" pitchFamily="18" charset="0"/>
                <a:cs typeface="Times New Roman" panose="02020603050405020304" pitchFamily="18" charset="0"/>
              </a:rPr>
              <a:t>×</a:t>
            </a:r>
          </a:p>
          <a:p>
            <a:pPr algn="ctr"/>
            <a:r>
              <a:rPr lang="ja-JP" altLang="en-US" sz="3200" dirty="0">
                <a:latin typeface="Times New Roman" panose="02020603050405020304" pitchFamily="18" charset="0"/>
                <a:cs typeface="Times New Roman" panose="02020603050405020304" pitchFamily="18" charset="0"/>
              </a:rPr>
              <a:t>（</a:t>
            </a:r>
            <a:r>
              <a:rPr lang="en-US" altLang="ja-JP" sz="3200" dirty="0">
                <a:latin typeface="Times New Roman" panose="02020603050405020304" pitchFamily="18" charset="0"/>
                <a:cs typeface="Times New Roman" panose="02020603050405020304" pitchFamily="18" charset="0"/>
              </a:rPr>
              <a:t>Claim</a:t>
            </a:r>
            <a:r>
              <a:rPr lang="ja-JP" altLang="en-US" sz="3200" dirty="0">
                <a:latin typeface="Times New Roman" panose="02020603050405020304" pitchFamily="18" charset="0"/>
                <a:cs typeface="Times New Roman" panose="02020603050405020304" pitchFamily="18" charset="0"/>
              </a:rPr>
              <a:t>）</a:t>
            </a:r>
            <a:endParaRPr kumimoji="1" lang="ja-JP" altLang="en-US" sz="3200" dirty="0">
              <a:latin typeface="Times New Roman" panose="02020603050405020304" pitchFamily="18" charset="0"/>
              <a:cs typeface="Times New Roman" panose="02020603050405020304" pitchFamily="18" charset="0"/>
            </a:endParaRPr>
          </a:p>
        </p:txBody>
      </p:sp>
      <p:sp>
        <p:nvSpPr>
          <p:cNvPr id="11" name="円/楕円 10"/>
          <p:cNvSpPr/>
          <p:nvPr/>
        </p:nvSpPr>
        <p:spPr>
          <a:xfrm>
            <a:off x="834773" y="1293937"/>
            <a:ext cx="2673858" cy="127091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3600" dirty="0">
                <a:latin typeface="Times New Roman" panose="02020603050405020304" pitchFamily="18" charset="0"/>
                <a:cs typeface="Times New Roman" panose="02020603050405020304" pitchFamily="18" charset="0"/>
              </a:rPr>
              <a:t>データ</a:t>
            </a:r>
            <a:endParaRPr kumimoji="1" lang="en-US" altLang="ja-JP" sz="3600" dirty="0">
              <a:latin typeface="Times New Roman" panose="02020603050405020304" pitchFamily="18" charset="0"/>
              <a:cs typeface="Times New Roman" panose="02020603050405020304" pitchFamily="18" charset="0"/>
            </a:endParaRPr>
          </a:p>
          <a:p>
            <a:pPr algn="ctr"/>
            <a:r>
              <a:rPr lang="en-US" altLang="ja-JP" sz="3200" dirty="0">
                <a:latin typeface="Times New Roman" panose="02020603050405020304" pitchFamily="18" charset="0"/>
                <a:cs typeface="Times New Roman" panose="02020603050405020304" pitchFamily="18" charset="0"/>
              </a:rPr>
              <a:t>(Data)</a:t>
            </a:r>
            <a:endParaRPr kumimoji="1" lang="ja-JP" altLang="en-US" sz="3200" dirty="0">
              <a:latin typeface="Times New Roman" panose="02020603050405020304" pitchFamily="18" charset="0"/>
              <a:cs typeface="Times New Roman" panose="02020603050405020304" pitchFamily="18" charset="0"/>
            </a:endParaRPr>
          </a:p>
        </p:txBody>
      </p:sp>
      <p:sp>
        <p:nvSpPr>
          <p:cNvPr id="12" name="円/楕円 11"/>
          <p:cNvSpPr/>
          <p:nvPr/>
        </p:nvSpPr>
        <p:spPr>
          <a:xfrm>
            <a:off x="8649481" y="1293937"/>
            <a:ext cx="2673858" cy="1270911"/>
          </a:xfrm>
          <a:prstGeom prst="ellipse">
            <a:avLst/>
          </a:prstGeom>
          <a:solidFill>
            <a:srgbClr val="DCF0C6"/>
          </a:solidFill>
          <a:ln w="38100"/>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3600" dirty="0">
                <a:latin typeface="Times New Roman" panose="02020603050405020304" pitchFamily="18" charset="0"/>
                <a:cs typeface="Times New Roman" panose="02020603050405020304" pitchFamily="18" charset="0"/>
              </a:rPr>
              <a:t>主張</a:t>
            </a:r>
            <a:endParaRPr kumimoji="1" lang="en-US" altLang="ja-JP" sz="3600" dirty="0">
              <a:latin typeface="Times New Roman" panose="02020603050405020304" pitchFamily="18" charset="0"/>
              <a:cs typeface="Times New Roman" panose="02020603050405020304" pitchFamily="18" charset="0"/>
            </a:endParaRPr>
          </a:p>
          <a:p>
            <a:pPr algn="ctr"/>
            <a:r>
              <a:rPr lang="ja-JP" altLang="en-US" sz="3200" dirty="0">
                <a:latin typeface="Times New Roman" panose="02020603050405020304" pitchFamily="18" charset="0"/>
                <a:cs typeface="Times New Roman" panose="02020603050405020304" pitchFamily="18" charset="0"/>
              </a:rPr>
              <a:t>（</a:t>
            </a:r>
            <a:r>
              <a:rPr lang="en-US" altLang="ja-JP" sz="3200" dirty="0">
                <a:latin typeface="Times New Roman" panose="02020603050405020304" pitchFamily="18" charset="0"/>
                <a:cs typeface="Times New Roman" panose="02020603050405020304" pitchFamily="18" charset="0"/>
              </a:rPr>
              <a:t>Claim</a:t>
            </a:r>
            <a:r>
              <a:rPr lang="ja-JP" altLang="en-US" sz="3200" dirty="0">
                <a:latin typeface="Times New Roman" panose="02020603050405020304" pitchFamily="18" charset="0"/>
                <a:cs typeface="Times New Roman" panose="02020603050405020304" pitchFamily="18" charset="0"/>
              </a:rPr>
              <a:t>）</a:t>
            </a:r>
            <a:endParaRPr kumimoji="1" lang="ja-JP" altLang="en-US" sz="3200" dirty="0">
              <a:latin typeface="Times New Roman" panose="02020603050405020304" pitchFamily="18" charset="0"/>
              <a:cs typeface="Times New Roman" panose="02020603050405020304" pitchFamily="18" charset="0"/>
            </a:endParaRPr>
          </a:p>
        </p:txBody>
      </p:sp>
      <p:sp>
        <p:nvSpPr>
          <p:cNvPr id="13" name="円/楕円 12"/>
          <p:cNvSpPr/>
          <p:nvPr/>
        </p:nvSpPr>
        <p:spPr>
          <a:xfrm>
            <a:off x="2701671" y="3131926"/>
            <a:ext cx="2673858" cy="1270911"/>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3600" dirty="0">
                <a:latin typeface="Times New Roman" panose="02020603050405020304" pitchFamily="18" charset="0"/>
                <a:cs typeface="Times New Roman" panose="02020603050405020304" pitchFamily="18" charset="0"/>
              </a:rPr>
              <a:t>根拠</a:t>
            </a:r>
            <a:r>
              <a:rPr kumimoji="1" lang="en-US" altLang="ja-JP" sz="3600" dirty="0">
                <a:latin typeface="Times New Roman" panose="02020603050405020304" pitchFamily="18" charset="0"/>
                <a:cs typeface="Times New Roman" panose="02020603050405020304" pitchFamily="18" charset="0"/>
              </a:rPr>
              <a:t/>
            </a:r>
            <a:br>
              <a:rPr kumimoji="1" lang="en-US" altLang="ja-JP" sz="3600" dirty="0">
                <a:latin typeface="Times New Roman" panose="02020603050405020304" pitchFamily="18" charset="0"/>
                <a:cs typeface="Times New Roman" panose="02020603050405020304" pitchFamily="18" charset="0"/>
              </a:rPr>
            </a:br>
            <a:r>
              <a:rPr kumimoji="1" lang="en-US" altLang="ja-JP" sz="3200" dirty="0">
                <a:latin typeface="Times New Roman" panose="02020603050405020304" pitchFamily="18" charset="0"/>
                <a:cs typeface="Times New Roman" panose="02020603050405020304" pitchFamily="18" charset="0"/>
              </a:rPr>
              <a:t>(Warrant)</a:t>
            </a:r>
            <a:endParaRPr kumimoji="1" lang="ja-JP" altLang="en-US" sz="3200" dirty="0">
              <a:latin typeface="Times New Roman" panose="02020603050405020304" pitchFamily="18" charset="0"/>
              <a:cs typeface="Times New Roman" panose="02020603050405020304" pitchFamily="18" charset="0"/>
            </a:endParaRPr>
          </a:p>
        </p:txBody>
      </p:sp>
      <p:sp>
        <p:nvSpPr>
          <p:cNvPr id="14" name="円/楕円 13"/>
          <p:cNvSpPr/>
          <p:nvPr/>
        </p:nvSpPr>
        <p:spPr>
          <a:xfrm>
            <a:off x="5806962" y="3111041"/>
            <a:ext cx="2673858" cy="1270911"/>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3600" dirty="0">
                <a:latin typeface="Times New Roman" panose="02020603050405020304" pitchFamily="18" charset="0"/>
                <a:cs typeface="Times New Roman" panose="02020603050405020304" pitchFamily="18" charset="0"/>
              </a:rPr>
              <a:t>反論</a:t>
            </a:r>
            <a:r>
              <a:rPr kumimoji="1" lang="en-US" altLang="ja-JP" sz="3600" dirty="0">
                <a:latin typeface="Times New Roman" panose="02020603050405020304" pitchFamily="18" charset="0"/>
                <a:cs typeface="Times New Roman" panose="02020603050405020304" pitchFamily="18" charset="0"/>
              </a:rPr>
              <a:t/>
            </a:r>
            <a:br>
              <a:rPr kumimoji="1" lang="en-US" altLang="ja-JP" sz="3600" dirty="0">
                <a:latin typeface="Times New Roman" panose="02020603050405020304" pitchFamily="18" charset="0"/>
                <a:cs typeface="Times New Roman" panose="02020603050405020304" pitchFamily="18" charset="0"/>
              </a:rPr>
            </a:br>
            <a:r>
              <a:rPr kumimoji="1" lang="en-US" altLang="ja-JP" sz="3200" dirty="0">
                <a:latin typeface="Times New Roman" panose="02020603050405020304" pitchFamily="18" charset="0"/>
                <a:cs typeface="Times New Roman" panose="02020603050405020304" pitchFamily="18" charset="0"/>
              </a:rPr>
              <a:t>(Rebuttal)</a:t>
            </a:r>
            <a:endParaRPr kumimoji="1" lang="ja-JP" altLang="en-US" sz="3200" dirty="0">
              <a:latin typeface="Times New Roman" panose="02020603050405020304" pitchFamily="18" charset="0"/>
              <a:cs typeface="Times New Roman" panose="02020603050405020304" pitchFamily="18" charset="0"/>
            </a:endParaRPr>
          </a:p>
        </p:txBody>
      </p:sp>
      <p:sp>
        <p:nvSpPr>
          <p:cNvPr id="15" name="円/楕円 14"/>
          <p:cNvSpPr/>
          <p:nvPr/>
        </p:nvSpPr>
        <p:spPr>
          <a:xfrm>
            <a:off x="6230751" y="1511409"/>
            <a:ext cx="1826281" cy="868050"/>
          </a:xfrm>
          <a:prstGeom prst="ellipse">
            <a:avLst/>
          </a:prstGeom>
          <a:solidFill>
            <a:schemeClr val="accent1">
              <a:lumMod val="20000"/>
              <a:lumOff val="80000"/>
            </a:schemeClr>
          </a:solidFill>
          <a:ln w="38100">
            <a:solidFill>
              <a:schemeClr val="accent1">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800" dirty="0">
                <a:latin typeface="Times New Roman" panose="02020603050405020304" pitchFamily="18" charset="0"/>
                <a:cs typeface="Times New Roman" panose="02020603050405020304" pitchFamily="18" charset="0"/>
              </a:rPr>
              <a:t>推定</a:t>
            </a:r>
            <a:endParaRPr kumimoji="1" lang="en-US" altLang="ja-JP" sz="2800" dirty="0">
              <a:latin typeface="Times New Roman" panose="02020603050405020304" pitchFamily="18" charset="0"/>
              <a:cs typeface="Times New Roman" panose="02020603050405020304" pitchFamily="18" charset="0"/>
            </a:endParaRPr>
          </a:p>
          <a:p>
            <a:pPr algn="ctr"/>
            <a:r>
              <a:rPr lang="en-US" altLang="ja-JP" sz="2000" dirty="0">
                <a:latin typeface="Times New Roman" panose="02020603050405020304" pitchFamily="18" charset="0"/>
                <a:cs typeface="Times New Roman" panose="02020603050405020304" pitchFamily="18" charset="0"/>
              </a:rPr>
              <a:t>(Qualifier)</a:t>
            </a:r>
            <a:endParaRPr kumimoji="1" lang="ja-JP" altLang="en-US" sz="2000" dirty="0">
              <a:latin typeface="Times New Roman" panose="02020603050405020304" pitchFamily="18" charset="0"/>
              <a:cs typeface="Times New Roman" panose="02020603050405020304" pitchFamily="18" charset="0"/>
            </a:endParaRPr>
          </a:p>
        </p:txBody>
      </p:sp>
      <p:sp>
        <p:nvSpPr>
          <p:cNvPr id="16" name="円/楕円 15"/>
          <p:cNvSpPr/>
          <p:nvPr/>
        </p:nvSpPr>
        <p:spPr>
          <a:xfrm>
            <a:off x="2701671" y="5002932"/>
            <a:ext cx="2673858" cy="1270911"/>
          </a:xfrm>
          <a:prstGeom prst="ellipse">
            <a:avLst/>
          </a:prstGeom>
          <a:solidFill>
            <a:srgbClr val="F9DBF9"/>
          </a:solidFill>
          <a:ln w="38100">
            <a:solidFill>
              <a:srgbClr val="D323D3"/>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3600" dirty="0">
                <a:latin typeface="Times New Roman" panose="02020603050405020304" pitchFamily="18" charset="0"/>
                <a:cs typeface="Times New Roman" panose="02020603050405020304" pitchFamily="18" charset="0"/>
              </a:rPr>
              <a:t>裏付け</a:t>
            </a:r>
            <a:endParaRPr kumimoji="1" lang="en-US" altLang="ja-JP" sz="3600" dirty="0">
              <a:latin typeface="Times New Roman" panose="02020603050405020304" pitchFamily="18" charset="0"/>
              <a:cs typeface="Times New Roman" panose="02020603050405020304" pitchFamily="18" charset="0"/>
            </a:endParaRPr>
          </a:p>
          <a:p>
            <a:pPr algn="ctr"/>
            <a:r>
              <a:rPr lang="en-US" altLang="ja-JP" sz="3200" dirty="0">
                <a:latin typeface="Times New Roman" panose="02020603050405020304" pitchFamily="18" charset="0"/>
                <a:cs typeface="Times New Roman" panose="02020603050405020304" pitchFamily="18" charset="0"/>
              </a:rPr>
              <a:t>(Backing)</a:t>
            </a:r>
            <a:endParaRPr kumimoji="1" lang="ja-JP" altLang="en-US" sz="3200" dirty="0">
              <a:latin typeface="Times New Roman" panose="02020603050405020304" pitchFamily="18" charset="0"/>
              <a:cs typeface="Times New Roman" panose="02020603050405020304" pitchFamily="18" charset="0"/>
            </a:endParaRPr>
          </a:p>
        </p:txBody>
      </p:sp>
      <p:sp>
        <p:nvSpPr>
          <p:cNvPr id="19" name="テキスト ボックス 18">
            <a:extLst>
              <a:ext uri="{FF2B5EF4-FFF2-40B4-BE49-F238E27FC236}">
                <a16:creationId xmlns:a16="http://schemas.microsoft.com/office/drawing/2014/main" xmlns="" id="{F4CEB0E7-E085-D3FC-4BDC-2E8279AF1FF3}"/>
              </a:ext>
            </a:extLst>
          </p:cNvPr>
          <p:cNvSpPr txBox="1"/>
          <p:nvPr/>
        </p:nvSpPr>
        <p:spPr>
          <a:xfrm>
            <a:off x="3028915" y="2561280"/>
            <a:ext cx="1067569" cy="400110"/>
          </a:xfrm>
          <a:prstGeom prst="rect">
            <a:avLst/>
          </a:prstGeom>
          <a:noFill/>
        </p:spPr>
        <p:txBody>
          <a:bodyPr wrap="square" rtlCol="0">
            <a:spAutoFit/>
          </a:bodyPr>
          <a:lstStyle/>
          <a:p>
            <a:r>
              <a:rPr kumimoji="1" lang="ja-JP" altLang="en-US" sz="2000" b="1" dirty="0"/>
              <a:t>なので</a:t>
            </a:r>
          </a:p>
        </p:txBody>
      </p:sp>
      <p:sp>
        <p:nvSpPr>
          <p:cNvPr id="20" name="テキスト ボックス 19">
            <a:extLst>
              <a:ext uri="{FF2B5EF4-FFF2-40B4-BE49-F238E27FC236}">
                <a16:creationId xmlns:a16="http://schemas.microsoft.com/office/drawing/2014/main" xmlns="" id="{C09F271A-15B1-C6AD-5DF7-488596CC004E}"/>
              </a:ext>
            </a:extLst>
          </p:cNvPr>
          <p:cNvSpPr txBox="1"/>
          <p:nvPr/>
        </p:nvSpPr>
        <p:spPr>
          <a:xfrm>
            <a:off x="4926162" y="2301790"/>
            <a:ext cx="1336673" cy="400110"/>
          </a:xfrm>
          <a:prstGeom prst="rect">
            <a:avLst/>
          </a:prstGeom>
          <a:noFill/>
        </p:spPr>
        <p:txBody>
          <a:bodyPr wrap="square" rtlCol="0">
            <a:spAutoFit/>
          </a:bodyPr>
          <a:lstStyle/>
          <a:p>
            <a:r>
              <a:rPr lang="ja-JP" altLang="en-US" sz="2000" b="1" dirty="0"/>
              <a:t>したがって</a:t>
            </a:r>
            <a:endParaRPr kumimoji="1" lang="ja-JP" altLang="en-US" sz="2000" b="1" dirty="0"/>
          </a:p>
        </p:txBody>
      </p:sp>
      <p:sp>
        <p:nvSpPr>
          <p:cNvPr id="22" name="タイトル 21">
            <a:extLst>
              <a:ext uri="{FF2B5EF4-FFF2-40B4-BE49-F238E27FC236}">
                <a16:creationId xmlns:a16="http://schemas.microsoft.com/office/drawing/2014/main" xmlns="" id="{B30D96D1-5359-17EB-75D9-1E986D5C5FD4}"/>
              </a:ext>
            </a:extLst>
          </p:cNvPr>
          <p:cNvSpPr>
            <a:spLocks noGrp="1"/>
          </p:cNvSpPr>
          <p:nvPr>
            <p:ph type="title"/>
          </p:nvPr>
        </p:nvSpPr>
        <p:spPr>
          <a:xfrm>
            <a:off x="838200" y="365125"/>
            <a:ext cx="10515600" cy="810643"/>
          </a:xfrm>
        </p:spPr>
        <p:txBody>
          <a:bodyPr/>
          <a:lstStyle/>
          <a:p>
            <a:r>
              <a:rPr lang="ja-JP" altLang="en-US" dirty="0"/>
              <a:t>トゥールミンの議論の図式</a:t>
            </a:r>
          </a:p>
        </p:txBody>
      </p:sp>
      <p:sp>
        <p:nvSpPr>
          <p:cNvPr id="3" name="日付プレースホルダー 2">
            <a:extLst>
              <a:ext uri="{FF2B5EF4-FFF2-40B4-BE49-F238E27FC236}">
                <a16:creationId xmlns:a16="http://schemas.microsoft.com/office/drawing/2014/main" xmlns="" id="{AE125EDA-AB41-E2CF-7DA4-55F193CD559C}"/>
              </a:ext>
            </a:extLst>
          </p:cNvPr>
          <p:cNvSpPr>
            <a:spLocks noGrp="1"/>
          </p:cNvSpPr>
          <p:nvPr>
            <p:ph type="dt" sz="half" idx="10"/>
          </p:nvPr>
        </p:nvSpPr>
        <p:spPr/>
        <p:txBody>
          <a:bodyPr/>
          <a:lstStyle/>
          <a:p>
            <a:r>
              <a:rPr kumimoji="1" lang="en-US" altLang="ja-JP"/>
              <a:t>2023/4/1</a:t>
            </a:r>
            <a:endParaRPr kumimoji="1" lang="ja-JP" altLang="en-US"/>
          </a:p>
        </p:txBody>
      </p:sp>
      <p:sp>
        <p:nvSpPr>
          <p:cNvPr id="18" name="フッター プレースホルダー 17">
            <a:extLst>
              <a:ext uri="{FF2B5EF4-FFF2-40B4-BE49-F238E27FC236}">
                <a16:creationId xmlns:a16="http://schemas.microsoft.com/office/drawing/2014/main" xmlns="" id="{0488C7B8-3C62-72F1-0150-2E2C16B8E87F}"/>
              </a:ext>
            </a:extLst>
          </p:cNvPr>
          <p:cNvSpPr>
            <a:spLocks noGrp="1"/>
          </p:cNvSpPr>
          <p:nvPr>
            <p:ph type="ftr" sz="quarter" idx="11"/>
          </p:nvPr>
        </p:nvSpPr>
        <p:spPr/>
        <p:txBody>
          <a:bodyPr/>
          <a:lstStyle/>
          <a:p>
            <a:r>
              <a:rPr kumimoji="1" lang="en-US" altLang="ja-JP"/>
              <a:t>Shigeru KAGAYAMA, 2023</a:t>
            </a:r>
            <a:endParaRPr kumimoji="1" lang="ja-JP" altLang="en-US"/>
          </a:p>
        </p:txBody>
      </p:sp>
      <p:sp>
        <p:nvSpPr>
          <p:cNvPr id="21" name="スライド番号プレースホルダー 20">
            <a:extLst>
              <a:ext uri="{FF2B5EF4-FFF2-40B4-BE49-F238E27FC236}">
                <a16:creationId xmlns:a16="http://schemas.microsoft.com/office/drawing/2014/main" xmlns="" id="{E5BC5A1C-E07D-F41C-B879-E19BE62999E9}"/>
              </a:ext>
            </a:extLst>
          </p:cNvPr>
          <p:cNvSpPr>
            <a:spLocks noGrp="1"/>
          </p:cNvSpPr>
          <p:nvPr>
            <p:ph type="sldNum" sz="quarter" idx="12"/>
          </p:nvPr>
        </p:nvSpPr>
        <p:spPr/>
        <p:txBody>
          <a:bodyPr/>
          <a:lstStyle/>
          <a:p>
            <a:fld id="{63BA93C4-2A5C-4B4B-B565-ADAA94AD8651}" type="slidenum">
              <a:rPr kumimoji="1" lang="ja-JP" altLang="en-US" smtClean="0"/>
              <a:t>33</a:t>
            </a:fld>
            <a:endParaRPr kumimoji="1" lang="ja-JP" altLang="en-US"/>
          </a:p>
        </p:txBody>
      </p:sp>
    </p:spTree>
    <p:extLst>
      <p:ext uri="{BB962C8B-B14F-4D97-AF65-F5344CB8AC3E}">
        <p14:creationId xmlns:p14="http://schemas.microsoft.com/office/powerpoint/2010/main" val="395337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500"/>
                            </p:stCondLst>
                            <p:childTnLst>
                              <p:par>
                                <p:cTn id="47" presetID="22" presetClass="entr" presetSubtype="4" fill="hold" grpId="0"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down)">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5"/>
                                        </p:tgtEl>
                                      </p:cBhvr>
                                    </p:animEffect>
                                    <p:set>
                                      <p:cBhvr>
                                        <p:cTn id="54" dur="1" fill="hold">
                                          <p:stCondLst>
                                            <p:cond delay="499"/>
                                          </p:stCondLst>
                                        </p:cTn>
                                        <p:tgtEl>
                                          <p:spTgt spid="15"/>
                                        </p:tgtEl>
                                        <p:attrNameLst>
                                          <p:attrName>style.visibility</p:attrName>
                                        </p:attrNameLst>
                                      </p:cBhvr>
                                      <p:to>
                                        <p:strVal val="hidden"/>
                                      </p:to>
                                    </p:set>
                                  </p:childTnLst>
                                </p:cTn>
                              </p:par>
                              <p:par>
                                <p:cTn id="55" presetID="22" presetClass="entr" presetSubtype="4"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down)">
                                      <p:cBhvr>
                                        <p:cTn id="57" dur="500"/>
                                        <p:tgtEl>
                                          <p:spTgt spid="9"/>
                                        </p:tgtEl>
                                      </p:cBhvr>
                                    </p:animEffect>
                                  </p:childTnLst>
                                </p:cTn>
                              </p:par>
                            </p:childTnLst>
                          </p:cTn>
                        </p:par>
                        <p:par>
                          <p:cTn id="58" fill="hold">
                            <p:stCondLst>
                              <p:cond delay="500"/>
                            </p:stCondLst>
                            <p:childTnLst>
                              <p:par>
                                <p:cTn id="59" presetID="10" presetClass="exit" presetSubtype="0" fill="hold" grpId="1" nodeType="afterEffect">
                                  <p:stCondLst>
                                    <p:cond delay="0"/>
                                  </p:stCondLst>
                                  <p:childTnLst>
                                    <p:animEffect transition="out" filter="fade">
                                      <p:cBhvr>
                                        <p:cTn id="60" dur="500"/>
                                        <p:tgtEl>
                                          <p:spTgt spid="7"/>
                                        </p:tgtEl>
                                      </p:cBhvr>
                                    </p:animEffect>
                                    <p:set>
                                      <p:cBhvr>
                                        <p:cTn id="61" dur="1" fill="hold">
                                          <p:stCondLst>
                                            <p:cond delay="499"/>
                                          </p:stCondLst>
                                        </p:cTn>
                                        <p:tgtEl>
                                          <p:spTgt spid="7"/>
                                        </p:tgtEl>
                                        <p:attrNameLst>
                                          <p:attrName>style.visibility</p:attrName>
                                        </p:attrNameLst>
                                      </p:cBhvr>
                                      <p:to>
                                        <p:strVal val="hidden"/>
                                      </p:to>
                                    </p:set>
                                  </p:childTnLst>
                                </p:cTn>
                              </p:par>
                              <p:par>
                                <p:cTn id="62" presetID="22" presetClass="entr" presetSubtype="8" fill="hold" grpId="0" nodeType="with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wipe(left)">
                                      <p:cBhvr>
                                        <p:cTn id="64" dur="500"/>
                                        <p:tgtEl>
                                          <p:spTgt spid="2"/>
                                        </p:tgtEl>
                                      </p:cBhvr>
                                    </p:animEffect>
                                  </p:childTnLst>
                                </p:cTn>
                              </p:par>
                            </p:childTnLst>
                          </p:cTn>
                        </p:par>
                        <p:par>
                          <p:cTn id="65" fill="hold">
                            <p:stCondLst>
                              <p:cond delay="1000"/>
                            </p:stCondLst>
                            <p:childTnLst>
                              <p:par>
                                <p:cTn id="66" presetID="10" presetClass="exit" presetSubtype="0" fill="hold" grpId="1" nodeType="afterEffect">
                                  <p:stCondLst>
                                    <p:cond delay="0"/>
                                  </p:stCondLst>
                                  <p:childTnLst>
                                    <p:animEffect transition="out" filter="fade">
                                      <p:cBhvr>
                                        <p:cTn id="67" dur="500"/>
                                        <p:tgtEl>
                                          <p:spTgt spid="12"/>
                                        </p:tgtEl>
                                      </p:cBhvr>
                                    </p:animEffect>
                                    <p:set>
                                      <p:cBhvr>
                                        <p:cTn id="68" dur="1" fill="hold">
                                          <p:stCondLst>
                                            <p:cond delay="499"/>
                                          </p:stCondLst>
                                        </p:cTn>
                                        <p:tgtEl>
                                          <p:spTgt spid="12"/>
                                        </p:tgtEl>
                                        <p:attrNameLst>
                                          <p:attrName>style.visibility</p:attrName>
                                        </p:attrNameLst>
                                      </p:cBhvr>
                                      <p:to>
                                        <p:strVal val="hidden"/>
                                      </p:to>
                                    </p:set>
                                  </p:childTnLst>
                                </p:cTn>
                              </p:par>
                              <p:par>
                                <p:cTn id="69" presetID="22" presetClass="entr" presetSubtype="4"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wipe(down)">
                                      <p:cBhvr>
                                        <p:cTn id="76" dur="500"/>
                                        <p:tgtEl>
                                          <p:spTgt spid="16"/>
                                        </p:tgtEl>
                                      </p:cBhvr>
                                    </p:animEffect>
                                  </p:childTnLst>
                                </p:cTn>
                              </p:par>
                            </p:childTnLst>
                          </p:cTn>
                        </p:par>
                        <p:par>
                          <p:cTn id="77" fill="hold">
                            <p:stCondLst>
                              <p:cond delay="500"/>
                            </p:stCondLst>
                            <p:childTnLst>
                              <p:par>
                                <p:cTn id="78" presetID="22" presetClass="entr" presetSubtype="4"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wipe(down)">
                                      <p:cBhvr>
                                        <p:cTn id="80" dur="500"/>
                                        <p:tgtEl>
                                          <p:spTgt spid="4"/>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wipe(down)">
                                      <p:cBhvr>
                                        <p:cTn id="8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 grpId="0" animBg="1"/>
      <p:bldP spid="4" grpId="0" animBg="1"/>
      <p:bldP spid="5" grpId="0" animBg="1"/>
      <p:bldP spid="6" grpId="0" animBg="1"/>
      <p:bldP spid="7" grpId="0" animBg="1"/>
      <p:bldP spid="7" grpId="1" animBg="1"/>
      <p:bldP spid="8" grpId="0" animBg="1"/>
      <p:bldP spid="9" grpId="0" animBg="1"/>
      <p:bldP spid="10" grpId="0" animBg="1"/>
      <p:bldP spid="11" grpId="0" animBg="1"/>
      <p:bldP spid="12" grpId="0" animBg="1"/>
      <p:bldP spid="12" grpId="1" animBg="1"/>
      <p:bldP spid="13" grpId="0" animBg="1"/>
      <p:bldP spid="14" grpId="0" animBg="1"/>
      <p:bldP spid="15" grpId="0" animBg="1"/>
      <p:bldP spid="15" grpId="1" animBg="1"/>
      <p:bldP spid="16" grpId="0" animBg="1"/>
      <p:bldP spid="19" grpId="0"/>
      <p:bldP spid="2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３．今後の学習方法⇒加賀山茂</a:t>
            </a:r>
            <a:r>
              <a:rPr lang="en-US" altLang="ja-JP" dirty="0"/>
              <a:t>=</a:t>
            </a:r>
            <a:r>
              <a:rPr lang="ja-JP" altLang="en-US" dirty="0"/>
              <a:t>渡辺靖明</a:t>
            </a:r>
            <a:r>
              <a:rPr lang="en-US" altLang="ja-JP" dirty="0"/>
              <a:t>『</a:t>
            </a:r>
            <a:r>
              <a:rPr lang="ja-JP" altLang="en-US" dirty="0"/>
              <a:t>子供のための法学入門</a:t>
            </a:r>
            <a:r>
              <a:rPr lang="en-US" altLang="ja-JP" dirty="0"/>
              <a:t>』</a:t>
            </a:r>
            <a:r>
              <a:rPr lang="ja-JP" altLang="en-US" dirty="0"/>
              <a:t>の紹介</a:t>
            </a:r>
            <a:endParaRPr kumimoji="1" lang="ja-JP" altLang="en-US" dirty="0"/>
          </a:p>
        </p:txBody>
      </p:sp>
      <p:sp>
        <p:nvSpPr>
          <p:cNvPr id="3" name="コンテンツ プレースホルダー 2"/>
          <p:cNvSpPr>
            <a:spLocks noGrp="1"/>
          </p:cNvSpPr>
          <p:nvPr>
            <p:ph idx="1"/>
          </p:nvPr>
        </p:nvSpPr>
        <p:spPr/>
        <p:txBody>
          <a:bodyPr/>
          <a:lstStyle/>
          <a:p>
            <a:pPr>
              <a:lnSpc>
                <a:spcPct val="100000"/>
              </a:lnSpc>
            </a:pPr>
            <a:r>
              <a:rPr lang="en-US" altLang="ja-JP" dirty="0"/>
              <a:t>(1) </a:t>
            </a:r>
            <a:r>
              <a:rPr lang="ja-JP" altLang="en-US" dirty="0"/>
              <a:t>１．の学習から始めるとともに，条文を具体例を通じて理解するように学習する。</a:t>
            </a:r>
          </a:p>
          <a:p>
            <a:pPr lvl="1">
              <a:lnSpc>
                <a:spcPct val="100000"/>
              </a:lnSpc>
            </a:pPr>
            <a:r>
              <a:rPr lang="ja-JP" altLang="en-US" dirty="0"/>
              <a:t>→穴埋め学習法</a:t>
            </a:r>
            <a:endParaRPr lang="en-US" altLang="ja-JP" dirty="0"/>
          </a:p>
          <a:p>
            <a:pPr>
              <a:lnSpc>
                <a:spcPct val="100000"/>
              </a:lnSpc>
            </a:pPr>
            <a:r>
              <a:rPr lang="en-US" altLang="ja-JP" dirty="0"/>
              <a:t>(2) </a:t>
            </a:r>
            <a:r>
              <a:rPr lang="ja-JP" altLang="en-US" dirty="0"/>
              <a:t>判例を学習する場合に，事例を変更してみて，その場合には，適用条文が変化することを自覚的に学習する。→事例を変更した場合に適用条文を変更しなければならないことを学習する。</a:t>
            </a:r>
            <a:endParaRPr lang="en-US" altLang="ja-JP" dirty="0"/>
          </a:p>
          <a:p>
            <a:pPr lvl="1">
              <a:lnSpc>
                <a:spcPct val="100000"/>
              </a:lnSpc>
            </a:pPr>
            <a:r>
              <a:rPr lang="ja-JP" altLang="en-US" dirty="0"/>
              <a:t>シナリオ・アドリブ学習方法</a:t>
            </a:r>
            <a:endParaRPr lang="en-US" altLang="ja-JP" dirty="0"/>
          </a:p>
          <a:p>
            <a:pPr>
              <a:lnSpc>
                <a:spcPct val="100000"/>
              </a:lnSpc>
            </a:pPr>
            <a:r>
              <a:rPr lang="en-US" altLang="ja-JP" dirty="0"/>
              <a:t>(3) </a:t>
            </a:r>
            <a:r>
              <a:rPr lang="ja-JP" altLang="en-US" dirty="0"/>
              <a:t>事例から条文の発見を行い，条文の要件から，未発見の事実を発見するという，行き</a:t>
            </a:r>
            <a:r>
              <a:rPr lang="ja-JP" altLang="en-US" dirty="0" err="1"/>
              <a:t>つ戻りつの</a:t>
            </a:r>
            <a:r>
              <a:rPr lang="ja-JP" altLang="en-US" dirty="0"/>
              <a:t>学習を繰り返す。</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34</a:t>
            </a:fld>
            <a:endParaRPr kumimoji="1" lang="ja-JP" altLang="en-US"/>
          </a:p>
        </p:txBody>
      </p:sp>
    </p:spTree>
    <p:extLst>
      <p:ext uri="{BB962C8B-B14F-4D97-AF65-F5344CB8AC3E}">
        <p14:creationId xmlns:p14="http://schemas.microsoft.com/office/powerpoint/2010/main" val="12673940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日付プレースホルダー 2"/>
          <p:cNvSpPr>
            <a:spLocks noGrp="1"/>
          </p:cNvSpPr>
          <p:nvPr>
            <p:ph type="dt" sz="half" idx="10"/>
          </p:nvPr>
        </p:nvSpPr>
        <p:spPr/>
        <p:txBody>
          <a:bodyPr/>
          <a:lstStyle/>
          <a:p>
            <a:r>
              <a:rPr kumimoji="1" lang="en-US" altLang="ja-JP"/>
              <a:t>2023/4/1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Shigeru KAGAYAMA, 2023</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
        <p:nvSpPr>
          <p:cNvPr id="6" name="コンテンツ プレースホルダー 2"/>
          <p:cNvSpPr txBox="1">
            <a:spLocks/>
          </p:cNvSpPr>
          <p:nvPr/>
        </p:nvSpPr>
        <p:spPr>
          <a:xfrm>
            <a:off x="720442" y="1628801"/>
            <a:ext cx="5223158" cy="4186535"/>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t>法律家の思考方法</a:t>
            </a:r>
            <a:endParaRPr lang="en-US" altLang="ja-JP" sz="1600" dirty="0"/>
          </a:p>
          <a:p>
            <a:pPr marL="450850" lvl="1" indent="-265113"/>
            <a:r>
              <a:rPr lang="ja-JP" altLang="en-US" sz="1400" dirty="0">
                <a:hlinkClick r:id="" action="ppaction://noaction"/>
              </a:rPr>
              <a:t>イェーリング（小林孝輔</a:t>
            </a:r>
            <a:r>
              <a:rPr lang="en-US" altLang="ja-JP" sz="1400" dirty="0">
                <a:hlinkClick r:id="" action="ppaction://noaction"/>
              </a:rPr>
              <a:t>=</a:t>
            </a:r>
            <a:r>
              <a:rPr lang="ja-JP" altLang="en-US" sz="1400" dirty="0">
                <a:hlinkClick r:id="" action="ppaction://noaction"/>
              </a:rPr>
              <a:t>広沢民生 訳）</a:t>
            </a:r>
            <a:r>
              <a:rPr lang="en-US" altLang="ja-JP" sz="1400" dirty="0">
                <a:hlinkClick r:id="" action="ppaction://noaction"/>
              </a:rPr>
              <a:t>『</a:t>
            </a:r>
            <a:r>
              <a:rPr lang="ja-JP" altLang="en-US" sz="1400" dirty="0">
                <a:hlinkClick r:id="" action="ppaction://noaction"/>
              </a:rPr>
              <a:t>権利のための闘争（原著</a:t>
            </a:r>
            <a:r>
              <a:rPr lang="en-US" altLang="ja-JP" sz="1400" dirty="0">
                <a:hlinkClick r:id="" action="ppaction://noaction"/>
              </a:rPr>
              <a:t>1872</a:t>
            </a:r>
            <a:r>
              <a:rPr lang="ja-JP" altLang="en-US" sz="1400" dirty="0">
                <a:hlinkClick r:id="" action="ppaction://noaction"/>
              </a:rPr>
              <a:t>年）日本評論社（</a:t>
            </a:r>
            <a:r>
              <a:rPr lang="en-US" altLang="ja-JP" sz="1400" dirty="0">
                <a:hlinkClick r:id="" action="ppaction://noaction"/>
              </a:rPr>
              <a:t>1978</a:t>
            </a:r>
            <a:r>
              <a:rPr lang="ja-JP" altLang="en-US" sz="1400" dirty="0">
                <a:hlinkClick r:id="" action="ppaction://noaction"/>
              </a:rPr>
              <a:t>）</a:t>
            </a:r>
            <a:endParaRPr lang="en-US" altLang="ja-JP" sz="1400" dirty="0"/>
          </a:p>
          <a:p>
            <a:pPr marL="450850" lvl="1" indent="-265113"/>
            <a:r>
              <a:rPr lang="ja-JP" altLang="en-US" sz="1400" dirty="0">
                <a:hlinkClick r:id="" action="ppaction://noaction"/>
              </a:rPr>
              <a:t>カイム・ペレルマン（江口三角 訳</a:t>
            </a:r>
            <a:r>
              <a:rPr lang="en-US" altLang="ja-JP" sz="1400" dirty="0">
                <a:hlinkClick r:id="" action="ppaction://noaction"/>
              </a:rPr>
              <a:t>) 『</a:t>
            </a:r>
            <a:r>
              <a:rPr lang="ja-JP" altLang="en-US" sz="1400" dirty="0">
                <a:hlinkClick r:id="" action="ppaction://noaction"/>
              </a:rPr>
              <a:t>法律家の論理</a:t>
            </a:r>
            <a:r>
              <a:rPr lang="en-US" altLang="ja-JP" sz="1400" dirty="0">
                <a:hlinkClick r:id="" action="ppaction://noaction"/>
              </a:rPr>
              <a:t>―</a:t>
            </a:r>
            <a:r>
              <a:rPr lang="ja-JP" altLang="en-US" sz="1400" dirty="0">
                <a:hlinkClick r:id="" action="ppaction://noaction"/>
              </a:rPr>
              <a:t>新しいレトリック</a:t>
            </a:r>
            <a:r>
              <a:rPr lang="en-US" altLang="ja-JP" sz="1400" dirty="0">
                <a:hlinkClick r:id="" action="ppaction://noaction"/>
              </a:rPr>
              <a:t>』</a:t>
            </a:r>
            <a:r>
              <a:rPr lang="ja-JP" altLang="en-US" sz="1400" dirty="0">
                <a:hlinkClick r:id="" action="ppaction://noaction"/>
              </a:rPr>
              <a:t>木鐸社（</a:t>
            </a:r>
            <a:r>
              <a:rPr lang="en-US" altLang="ja-JP" sz="1400" dirty="0">
                <a:hlinkClick r:id="" action="ppaction://noaction"/>
              </a:rPr>
              <a:t>1986</a:t>
            </a:r>
            <a:r>
              <a:rPr lang="ja-JP" altLang="en-US" sz="1400" dirty="0">
                <a:hlinkClick r:id="" action="ppaction://noaction"/>
              </a:rPr>
              <a:t>）</a:t>
            </a:r>
            <a:endParaRPr lang="en-US" altLang="ja-JP" sz="1400" dirty="0"/>
          </a:p>
          <a:p>
            <a:pPr marL="450850" lvl="1" indent="-265113"/>
            <a:r>
              <a:rPr lang="ja-JP" altLang="en-US" sz="1400" dirty="0">
                <a:hlinkClick r:id="" action="ppaction://noaction"/>
              </a:rPr>
              <a:t>フィッシャー</a:t>
            </a:r>
            <a:r>
              <a:rPr lang="en-US" altLang="ja-JP" sz="1400" dirty="0">
                <a:hlinkClick r:id="" action="ppaction://noaction"/>
              </a:rPr>
              <a:t>=</a:t>
            </a:r>
            <a:r>
              <a:rPr lang="ja-JP" altLang="en-US" sz="1400" dirty="0">
                <a:hlinkClick r:id="" action="ppaction://noaction"/>
              </a:rPr>
              <a:t>ユーリー（金山宣夫，浅井和子訳）</a:t>
            </a:r>
            <a:r>
              <a:rPr lang="en-US" altLang="ja-JP" sz="1400" dirty="0">
                <a:hlinkClick r:id="" action="ppaction://noaction"/>
              </a:rPr>
              <a:t>『</a:t>
            </a:r>
            <a:r>
              <a:rPr lang="ja-JP" altLang="en-US" sz="1400" dirty="0">
                <a:hlinkClick r:id="" action="ppaction://noaction"/>
              </a:rPr>
              <a:t>ハーバード流交渉術</a:t>
            </a:r>
            <a:r>
              <a:rPr lang="en-US" altLang="ja-JP" sz="1400" dirty="0">
                <a:hlinkClick r:id="" action="ppaction://noaction"/>
              </a:rPr>
              <a:t>』</a:t>
            </a:r>
            <a:r>
              <a:rPr lang="ja-JP" altLang="en-US" sz="1400" dirty="0">
                <a:hlinkClick r:id="" action="ppaction://noaction"/>
              </a:rPr>
              <a:t>三笠書房（</a:t>
            </a:r>
            <a:r>
              <a:rPr lang="en-US" altLang="ja-JP" sz="1400" dirty="0">
                <a:hlinkClick r:id="" action="ppaction://noaction"/>
              </a:rPr>
              <a:t>1990</a:t>
            </a:r>
            <a:r>
              <a:rPr lang="ja-JP" altLang="en-US" sz="1400" dirty="0">
                <a:hlinkClick r:id="" action="ppaction://noaction"/>
              </a:rPr>
              <a:t>）</a:t>
            </a:r>
            <a:endParaRPr lang="en-US" altLang="ja-JP" sz="1400" dirty="0"/>
          </a:p>
          <a:p>
            <a:pPr marL="450850" lvl="1" indent="-265113"/>
            <a:r>
              <a:rPr lang="zh-TW" altLang="en-US" sz="1400" dirty="0">
                <a:latin typeface="ＭＳ Ｐゴシック" pitchFamily="50" charset="-128"/>
                <a:ea typeface="ＭＳ Ｐゴシック" pitchFamily="50" charset="-128"/>
                <a:hlinkClick r:id="rId3" action="ppaction://hlinksldjump"/>
              </a:rPr>
              <a:t>加賀山茂</a:t>
            </a:r>
            <a:r>
              <a:rPr lang="en-US" altLang="zh-TW" sz="1400" dirty="0">
                <a:latin typeface="ＭＳ Ｐゴシック" pitchFamily="50" charset="-128"/>
                <a:ea typeface="ＭＳ Ｐゴシック" pitchFamily="50" charset="-128"/>
                <a:hlinkClick r:id="rId3" action="ppaction://hlinksldjump"/>
              </a:rPr>
              <a:t>『</a:t>
            </a:r>
            <a:r>
              <a:rPr lang="zh-TW" altLang="en-US" sz="1400" dirty="0">
                <a:latin typeface="ＭＳ Ｐゴシック" pitchFamily="50" charset="-128"/>
                <a:ea typeface="ＭＳ Ｐゴシック" pitchFamily="50" charset="-128"/>
                <a:hlinkClick r:id="rId3" action="ppaction://hlinksldjump"/>
              </a:rPr>
              <a:t>現代民法　学習法入門</a:t>
            </a:r>
            <a:r>
              <a:rPr lang="en-US" altLang="zh-TW" sz="1400" dirty="0">
                <a:latin typeface="ＭＳ Ｐゴシック" pitchFamily="50" charset="-128"/>
                <a:ea typeface="ＭＳ Ｐゴシック" pitchFamily="50" charset="-128"/>
                <a:hlinkClick r:id="rId3" action="ppaction://hlinksldjump"/>
              </a:rPr>
              <a:t>』</a:t>
            </a:r>
            <a:r>
              <a:rPr lang="zh-TW" altLang="en-US" sz="1400" dirty="0">
                <a:latin typeface="ＭＳ Ｐゴシック" pitchFamily="50" charset="-128"/>
                <a:ea typeface="ＭＳ Ｐゴシック" pitchFamily="50" charset="-128"/>
                <a:hlinkClick r:id="rId3" action="ppaction://hlinksldjump"/>
              </a:rPr>
              <a:t>信山社（</a:t>
            </a:r>
            <a:r>
              <a:rPr lang="en-US" altLang="zh-TW" sz="1400" dirty="0">
                <a:latin typeface="ＭＳ Ｐゴシック" pitchFamily="50" charset="-128"/>
                <a:ea typeface="ＭＳ Ｐゴシック" pitchFamily="50" charset="-128"/>
                <a:hlinkClick r:id="rId3" action="ppaction://hlinksldjump"/>
              </a:rPr>
              <a:t>2007</a:t>
            </a:r>
            <a:r>
              <a:rPr lang="zh-TW" altLang="en-US" sz="1400" dirty="0">
                <a:latin typeface="ＭＳ Ｐゴシック" pitchFamily="50" charset="-128"/>
                <a:ea typeface="ＭＳ Ｐゴシック" pitchFamily="50" charset="-128"/>
                <a:hlinkClick r:id="rId3" action="ppaction://hlinksldjump"/>
              </a:rPr>
              <a:t>）</a:t>
            </a:r>
            <a:endParaRPr lang="en-US" altLang="zh-TW" sz="1400" dirty="0">
              <a:latin typeface="ＭＳ Ｐゴシック" pitchFamily="50" charset="-128"/>
              <a:ea typeface="ＭＳ Ｐゴシック" pitchFamily="50" charset="-128"/>
            </a:endParaRPr>
          </a:p>
          <a:p>
            <a:pPr marL="450850" lvl="1" indent="-265113"/>
            <a:r>
              <a:rPr lang="ja-JP" altLang="en-US" sz="1400" dirty="0">
                <a:hlinkClick r:id="" action="ppaction://noaction"/>
              </a:rPr>
              <a:t>平井宜雄</a:t>
            </a:r>
            <a:r>
              <a:rPr lang="en-US" altLang="ja-JP" sz="1400" dirty="0">
                <a:hlinkClick r:id="" action="ppaction://noaction"/>
              </a:rPr>
              <a:t>『</a:t>
            </a:r>
            <a:r>
              <a:rPr lang="ja-JP" altLang="en-US" sz="1400" dirty="0">
                <a:hlinkClick r:id="" action="ppaction://noaction"/>
              </a:rPr>
              <a:t>法律学基礎論の研究－平井宜雄著作集</a:t>
            </a:r>
            <a:r>
              <a:rPr lang="en-US" altLang="ja-JP" sz="1400" dirty="0">
                <a:hlinkClick r:id="" action="ppaction://noaction"/>
              </a:rPr>
              <a:t>Ⅰ』</a:t>
            </a:r>
            <a:r>
              <a:rPr lang="ja-JP" altLang="en-US" sz="1400" dirty="0">
                <a:hlinkClick r:id="" action="ppaction://noaction"/>
              </a:rPr>
              <a:t>有斐閣（</a:t>
            </a:r>
            <a:r>
              <a:rPr lang="en-US" altLang="ja-JP" sz="1400" dirty="0">
                <a:hlinkClick r:id="" action="ppaction://noaction"/>
              </a:rPr>
              <a:t>2010</a:t>
            </a:r>
            <a:r>
              <a:rPr lang="ja-JP" altLang="en-US" sz="1400" dirty="0">
                <a:hlinkClick r:id="" action="ppaction://noaction"/>
              </a:rPr>
              <a:t>）</a:t>
            </a:r>
            <a:endParaRPr lang="en-US" altLang="ja-JP" sz="1600" dirty="0"/>
          </a:p>
          <a:p>
            <a:r>
              <a:rPr lang="ja-JP" altLang="en-US" sz="1600" dirty="0"/>
              <a:t>ヒトの本質に迫る</a:t>
            </a:r>
            <a:endParaRPr lang="en-US" altLang="ja-JP" sz="1600" dirty="0"/>
          </a:p>
          <a:p>
            <a:pPr marL="450850" lvl="1" indent="-265113"/>
            <a:r>
              <a:rPr lang="ja-JP" altLang="en-US" sz="1400" dirty="0">
                <a:hlinkClick r:id="" action="ppaction://noaction"/>
              </a:rPr>
              <a:t>レオン・フェスティンガー（末永俊郎監訳）</a:t>
            </a:r>
            <a:r>
              <a:rPr lang="en-US" altLang="ja-JP" sz="1400" dirty="0">
                <a:hlinkClick r:id="" action="ppaction://noaction"/>
              </a:rPr>
              <a:t>『</a:t>
            </a:r>
            <a:r>
              <a:rPr lang="ja-JP" altLang="en-US" sz="1400" dirty="0">
                <a:hlinkClick r:id="" action="ppaction://noaction"/>
              </a:rPr>
              <a:t>認知的不協和の理論</a:t>
            </a:r>
            <a:r>
              <a:rPr lang="en-US" altLang="ja-JP" sz="1400" dirty="0">
                <a:hlinkClick r:id="" action="ppaction://noaction"/>
              </a:rPr>
              <a:t>』</a:t>
            </a:r>
            <a:r>
              <a:rPr lang="ja-JP" altLang="en-US" sz="1400" dirty="0">
                <a:hlinkClick r:id="" action="ppaction://noaction"/>
              </a:rPr>
              <a:t>誠信書房（</a:t>
            </a:r>
            <a:r>
              <a:rPr lang="en-US" altLang="ja-JP" sz="1400" dirty="0">
                <a:hlinkClick r:id="" action="ppaction://noaction"/>
              </a:rPr>
              <a:t>1965</a:t>
            </a:r>
            <a:r>
              <a:rPr lang="ja-JP" altLang="en-US" sz="1400" dirty="0">
                <a:hlinkClick r:id="" action="ppaction://noaction"/>
              </a:rPr>
              <a:t>）</a:t>
            </a:r>
            <a:endParaRPr lang="en-US" altLang="ja-JP" sz="1400" dirty="0"/>
          </a:p>
          <a:p>
            <a:pPr marL="450850" lvl="1" indent="-265113"/>
            <a:r>
              <a:rPr lang="ja-JP" altLang="en-US" sz="1400" dirty="0"/>
              <a:t>シーナ・アイエンガー（櫻井祐子訳）</a:t>
            </a:r>
            <a:r>
              <a:rPr lang="en-US" altLang="ja-JP" sz="1400" dirty="0"/>
              <a:t>『</a:t>
            </a:r>
            <a:r>
              <a:rPr lang="ja-JP" altLang="en-US" sz="1400" dirty="0"/>
              <a:t>選択の科学（</a:t>
            </a:r>
            <a:r>
              <a:rPr lang="en-US" altLang="ja-JP" sz="1400" dirty="0"/>
              <a:t>The Art of Choosing</a:t>
            </a:r>
            <a:r>
              <a:rPr lang="ja-JP" altLang="en-US" sz="1400" dirty="0"/>
              <a:t>）</a:t>
            </a:r>
            <a:r>
              <a:rPr lang="en-US" altLang="ja-JP" sz="1400" dirty="0"/>
              <a:t>』</a:t>
            </a:r>
            <a:r>
              <a:rPr lang="ja-JP" altLang="en-US" sz="1400" dirty="0"/>
              <a:t>岩波書店（</a:t>
            </a:r>
            <a:r>
              <a:rPr lang="en-US" altLang="ja-JP" sz="1400" dirty="0"/>
              <a:t>2010</a:t>
            </a:r>
            <a:r>
              <a:rPr lang="ja-JP" altLang="en-US" sz="1400" dirty="0"/>
              <a:t>）</a:t>
            </a:r>
            <a:endParaRPr lang="en-US" altLang="ja-JP" sz="1400" dirty="0"/>
          </a:p>
          <a:p>
            <a:pPr marL="450850" lvl="1" indent="-265113"/>
            <a:r>
              <a:rPr lang="en-US" altLang="ja-JP" sz="1400" dirty="0"/>
              <a:t>NHK</a:t>
            </a:r>
            <a:r>
              <a:rPr lang="ja-JP" altLang="en-US" sz="1400" dirty="0"/>
              <a:t>スペシャル取材班</a:t>
            </a:r>
            <a:r>
              <a:rPr lang="en-US" altLang="ja-JP" sz="1400" dirty="0"/>
              <a:t>『</a:t>
            </a:r>
            <a:r>
              <a:rPr lang="ja-JP" altLang="en-US" sz="1400" dirty="0"/>
              <a:t>ヒューマン－なぜヒトは人間になれたのか－</a:t>
            </a:r>
            <a:r>
              <a:rPr lang="en-US" altLang="ja-JP" sz="1400" dirty="0"/>
              <a:t>』</a:t>
            </a:r>
            <a:r>
              <a:rPr lang="ja-JP" altLang="en-US" sz="1400" dirty="0"/>
              <a:t>角川書店（</a:t>
            </a:r>
            <a:r>
              <a:rPr lang="en-US" altLang="ja-JP" sz="1400" dirty="0"/>
              <a:t>2012</a:t>
            </a:r>
            <a:r>
              <a:rPr lang="ja-JP" altLang="en-US" sz="1400" dirty="0"/>
              <a:t>）</a:t>
            </a:r>
            <a:endParaRPr lang="en-US" altLang="ja-JP" sz="1400" dirty="0"/>
          </a:p>
        </p:txBody>
      </p:sp>
      <p:sp>
        <p:nvSpPr>
          <p:cNvPr id="7" name="コンテンツ プレースホルダー 4"/>
          <p:cNvSpPr txBox="1">
            <a:spLocks/>
          </p:cNvSpPr>
          <p:nvPr/>
        </p:nvSpPr>
        <p:spPr>
          <a:xfrm>
            <a:off x="6260123" y="1628800"/>
            <a:ext cx="5265862" cy="4114800"/>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a:t>議論の方法</a:t>
            </a:r>
            <a:endParaRPr lang="en-US" altLang="ja-JP" sz="1600" dirty="0"/>
          </a:p>
          <a:p>
            <a:pPr marL="357188" lvl="1" indent="-171450"/>
            <a:r>
              <a:rPr lang="ja-JP" altLang="en-US" sz="1400" dirty="0"/>
              <a:t>福澤一吉</a:t>
            </a:r>
            <a:r>
              <a:rPr lang="en-US" altLang="ja-JP" sz="1400" dirty="0"/>
              <a:t>『</a:t>
            </a:r>
            <a:r>
              <a:rPr lang="ja-JP" altLang="en-US" sz="1400" dirty="0"/>
              <a:t>議論のレッスン</a:t>
            </a:r>
            <a:r>
              <a:rPr lang="en-US" altLang="ja-JP" sz="1400" dirty="0"/>
              <a:t>』NHK</a:t>
            </a:r>
            <a:r>
              <a:rPr lang="ja-JP" altLang="en-US" sz="1400" dirty="0"/>
              <a:t>生活人新書（</a:t>
            </a:r>
            <a:r>
              <a:rPr lang="en-US" altLang="ja-JP" sz="1400" dirty="0"/>
              <a:t>2002</a:t>
            </a:r>
            <a:r>
              <a:rPr lang="ja-JP" altLang="en-US" sz="1400" dirty="0"/>
              <a:t>）</a:t>
            </a:r>
            <a:endParaRPr lang="en-US" altLang="ja-JP" sz="1400" dirty="0"/>
          </a:p>
          <a:p>
            <a:pPr marL="357188" lvl="1" indent="-171450"/>
            <a:r>
              <a:rPr lang="ja-JP" altLang="en-US" sz="1400" dirty="0"/>
              <a:t>岩田宗之</a:t>
            </a:r>
            <a:r>
              <a:rPr lang="en-US" altLang="ja-JP" sz="1400" dirty="0"/>
              <a:t>『</a:t>
            </a:r>
            <a:r>
              <a:rPr lang="ja-JP" altLang="en-US" sz="1400" dirty="0"/>
              <a:t>議論のルールブック</a:t>
            </a:r>
            <a:r>
              <a:rPr lang="en-US" altLang="ja-JP" sz="1400" dirty="0"/>
              <a:t>』</a:t>
            </a:r>
            <a:r>
              <a:rPr lang="ja-JP" altLang="en-US" sz="1400" dirty="0"/>
              <a:t>新潮新書（</a:t>
            </a:r>
            <a:r>
              <a:rPr lang="en-US" altLang="ja-JP" sz="1400" dirty="0"/>
              <a:t>2007</a:t>
            </a:r>
            <a:r>
              <a:rPr lang="ja-JP" altLang="en-US" sz="1400" dirty="0"/>
              <a:t>）</a:t>
            </a:r>
            <a:r>
              <a:rPr lang="en-US" altLang="ja-JP" sz="1400" dirty="0"/>
              <a:t>206</a:t>
            </a:r>
            <a:r>
              <a:rPr lang="ja-JP" altLang="en-US" sz="1400" dirty="0"/>
              <a:t>頁</a:t>
            </a:r>
            <a:endParaRPr lang="en-US" altLang="ja-JP" sz="1400" dirty="0"/>
          </a:p>
          <a:p>
            <a:pPr marL="357188" lvl="1" indent="-171450"/>
            <a:r>
              <a:rPr lang="ja-JP" altLang="en-US" sz="1400" dirty="0">
                <a:hlinkClick r:id="" action="ppaction://noaction"/>
              </a:rPr>
              <a:t>スティーヴン・トゥールミン（戸田山和久，福澤一吉訳）</a:t>
            </a:r>
            <a:r>
              <a:rPr lang="en-US" altLang="ja-JP" sz="1400" dirty="0">
                <a:hlinkClick r:id="" action="ppaction://noaction"/>
              </a:rPr>
              <a:t>『</a:t>
            </a:r>
            <a:r>
              <a:rPr lang="ja-JP" altLang="en-US" sz="1400" dirty="0">
                <a:hlinkClick r:id="" action="ppaction://noaction"/>
              </a:rPr>
              <a:t>議論の技法（</a:t>
            </a:r>
            <a:r>
              <a:rPr lang="en-US" altLang="ja-JP" sz="1400" dirty="0">
                <a:hlinkClick r:id="" action="ppaction://noaction"/>
              </a:rPr>
              <a:t>The Uses of Argument(1958, 2003)</a:t>
            </a:r>
            <a:r>
              <a:rPr lang="ja-JP" altLang="en-US" sz="1400" dirty="0">
                <a:hlinkClick r:id="" action="ppaction://noaction"/>
              </a:rPr>
              <a:t>）　トゥールミンモデルの原点</a:t>
            </a:r>
            <a:r>
              <a:rPr lang="en-US" altLang="ja-JP" sz="1400" dirty="0">
                <a:hlinkClick r:id="" action="ppaction://noaction"/>
              </a:rPr>
              <a:t>』</a:t>
            </a:r>
            <a:r>
              <a:rPr lang="ja-JP" altLang="en-US" sz="1400" dirty="0">
                <a:hlinkClick r:id="" action="ppaction://noaction"/>
              </a:rPr>
              <a:t>東京図書（</a:t>
            </a:r>
            <a:r>
              <a:rPr lang="en-US" altLang="ja-JP" sz="1400" dirty="0">
                <a:hlinkClick r:id="" action="ppaction://noaction"/>
              </a:rPr>
              <a:t>2011</a:t>
            </a:r>
            <a:r>
              <a:rPr lang="ja-JP" altLang="en-US" sz="1400" dirty="0">
                <a:hlinkClick r:id="" action="ppaction://noaction"/>
              </a:rPr>
              <a:t>）</a:t>
            </a:r>
            <a:endParaRPr lang="ja-JP" altLang="en-US" sz="1400" dirty="0"/>
          </a:p>
          <a:p>
            <a:r>
              <a:rPr lang="ja-JP" altLang="en-US" sz="1600" dirty="0"/>
              <a:t>学習方法論</a:t>
            </a:r>
            <a:endParaRPr lang="en-US" altLang="ja-JP" sz="1600" dirty="0"/>
          </a:p>
          <a:p>
            <a:pPr marL="357188" lvl="1" indent="-171450"/>
            <a:r>
              <a:rPr lang="ja-JP" altLang="en-US" sz="1400" dirty="0"/>
              <a:t>井上尚美</a:t>
            </a:r>
            <a:r>
              <a:rPr lang="en-US" altLang="ja-JP" sz="1400" dirty="0"/>
              <a:t>『</a:t>
            </a:r>
            <a:r>
              <a:rPr lang="ja-JP" altLang="en-US" sz="1400" dirty="0"/>
              <a:t>言語論理教育入門－国語科における思考－</a:t>
            </a:r>
            <a:r>
              <a:rPr lang="en-US" altLang="ja-JP" sz="1400" dirty="0"/>
              <a:t>』</a:t>
            </a:r>
            <a:r>
              <a:rPr lang="ja-JP" altLang="en-US" sz="1400" dirty="0"/>
              <a:t>明治図書（</a:t>
            </a:r>
            <a:r>
              <a:rPr lang="en-US" altLang="ja-JP" sz="1400" dirty="0"/>
              <a:t>1989</a:t>
            </a:r>
            <a:r>
              <a:rPr lang="ja-JP" altLang="en-US" sz="1400" dirty="0"/>
              <a:t>）</a:t>
            </a:r>
            <a:endParaRPr lang="en-US" altLang="ja-JP" sz="1400" dirty="0"/>
          </a:p>
          <a:p>
            <a:pPr marL="357188" lvl="1" indent="-171450"/>
            <a:r>
              <a:rPr lang="ja-JP" altLang="en-US" sz="1400" dirty="0">
                <a:hlinkClick r:id="rId3" action="ppaction://hlinksldjump"/>
              </a:rPr>
              <a:t>フリチョフ・ハフト／平野敏彦訳</a:t>
            </a:r>
            <a:r>
              <a:rPr lang="en-US" altLang="ja-JP" sz="1400" dirty="0">
                <a:hlinkClick r:id="rId3" action="ppaction://hlinksldjump"/>
              </a:rPr>
              <a:t>『</a:t>
            </a:r>
            <a:r>
              <a:rPr lang="ja-JP" altLang="en-US" sz="1400" dirty="0">
                <a:hlinkClick r:id="rId3" action="ppaction://hlinksldjump"/>
              </a:rPr>
              <a:t>レトリック流法律学習法</a:t>
            </a:r>
            <a:r>
              <a:rPr lang="en-US" altLang="ja-JP" sz="1400" dirty="0">
                <a:hlinkClick r:id="rId3" action="ppaction://hlinksldjump"/>
              </a:rPr>
              <a:t>』〔</a:t>
            </a:r>
            <a:r>
              <a:rPr lang="ja-JP" altLang="en-US" sz="1400" dirty="0">
                <a:hlinkClick r:id="rId3" action="ppaction://hlinksldjump"/>
              </a:rPr>
              <a:t>レトリック研究会叢書</a:t>
            </a:r>
            <a:r>
              <a:rPr lang="en-US" altLang="ja-JP" sz="1400" dirty="0">
                <a:hlinkClick r:id="rId3" action="ppaction://hlinksldjump"/>
              </a:rPr>
              <a:t>2〕</a:t>
            </a:r>
            <a:r>
              <a:rPr lang="ja-JP" altLang="en-US" sz="1400" dirty="0">
                <a:hlinkClick r:id="rId3" action="ppaction://hlinksldjump"/>
              </a:rPr>
              <a:t>木鐸社（</a:t>
            </a:r>
            <a:r>
              <a:rPr lang="en-US" altLang="ja-JP" sz="1400" dirty="0">
                <a:hlinkClick r:id="rId3" action="ppaction://hlinksldjump"/>
              </a:rPr>
              <a:t>1992</a:t>
            </a:r>
            <a:r>
              <a:rPr lang="ja-JP" altLang="en-US" sz="1400" dirty="0">
                <a:hlinkClick r:id="rId3" action="ppaction://hlinksldjump"/>
              </a:rPr>
              <a:t>年）</a:t>
            </a:r>
            <a:endParaRPr lang="en-US" altLang="ja-JP" sz="1400" dirty="0"/>
          </a:p>
          <a:p>
            <a:pPr marL="357188" lvl="1" indent="-171450"/>
            <a:r>
              <a:rPr lang="ja-JP" altLang="en-US" sz="1400" dirty="0"/>
              <a:t>市川伸一</a:t>
            </a:r>
            <a:r>
              <a:rPr lang="en-US" altLang="ja-JP" sz="1400" dirty="0"/>
              <a:t>『</a:t>
            </a:r>
            <a:r>
              <a:rPr lang="ja-JP" altLang="en-US" sz="1400" dirty="0"/>
              <a:t>考えることの科学</a:t>
            </a:r>
            <a:r>
              <a:rPr lang="en-US" altLang="ja-JP" sz="1400" dirty="0"/>
              <a:t>』</a:t>
            </a:r>
            <a:r>
              <a:rPr lang="ja-JP" altLang="en-US" sz="1400" dirty="0"/>
              <a:t>中公新書（</a:t>
            </a:r>
            <a:r>
              <a:rPr lang="en-US" altLang="ja-JP" sz="1400" dirty="0"/>
              <a:t>1997</a:t>
            </a:r>
            <a:r>
              <a:rPr lang="ja-JP" altLang="en-US" sz="1400" dirty="0"/>
              <a:t>）</a:t>
            </a:r>
            <a:endParaRPr lang="en-US" altLang="ja-JP" sz="1400" dirty="0"/>
          </a:p>
          <a:p>
            <a:pPr marL="357188" lvl="1" indent="-171450"/>
            <a:r>
              <a:rPr lang="ja-JP" altLang="en-US" sz="1400" dirty="0"/>
              <a:t>戸田忠雄</a:t>
            </a:r>
            <a:r>
              <a:rPr lang="en-US" altLang="ja-JP" sz="1400" dirty="0"/>
              <a:t>『</a:t>
            </a:r>
            <a:r>
              <a:rPr lang="ja-JP" altLang="en-US" sz="1400" dirty="0"/>
              <a:t>教えるな！－できる子に育てる</a:t>
            </a:r>
            <a:r>
              <a:rPr lang="en-US" altLang="ja-JP" sz="1400" dirty="0"/>
              <a:t>5</a:t>
            </a:r>
            <a:r>
              <a:rPr lang="ja-JP" altLang="en-US" sz="1400" dirty="0" err="1"/>
              <a:t>つの</a:t>
            </a:r>
            <a:r>
              <a:rPr lang="ja-JP" altLang="en-US" sz="1400" dirty="0"/>
              <a:t>極意</a:t>
            </a:r>
            <a:r>
              <a:rPr lang="en-US" altLang="ja-JP" sz="1400" dirty="0"/>
              <a:t>』NHK</a:t>
            </a:r>
            <a:r>
              <a:rPr lang="ja-JP" altLang="en-US" sz="1400" dirty="0"/>
              <a:t>出版新書（</a:t>
            </a:r>
            <a:r>
              <a:rPr lang="en-US" altLang="ja-JP" sz="1400" dirty="0"/>
              <a:t>2011</a:t>
            </a:r>
            <a:r>
              <a:rPr lang="ja-JP" altLang="en-US" sz="1400" dirty="0"/>
              <a:t>）</a:t>
            </a:r>
            <a:endParaRPr lang="en-US" altLang="ja-JP" sz="1400" dirty="0"/>
          </a:p>
          <a:p>
            <a:pPr marL="357188" lvl="1" indent="-171450"/>
            <a:r>
              <a:rPr lang="ja-JP" altLang="en-US" sz="1400" dirty="0"/>
              <a:t>吉田利宏</a:t>
            </a:r>
            <a:r>
              <a:rPr lang="en-US" altLang="ja-JP" sz="1400" dirty="0"/>
              <a:t>『</a:t>
            </a:r>
            <a:r>
              <a:rPr lang="ja-JP" altLang="en-US" sz="1400" dirty="0"/>
              <a:t>元法制局キャリアが教える法律を読む技術・学ぶ技術</a:t>
            </a:r>
            <a:r>
              <a:rPr lang="en-US" altLang="ja-JP" sz="1400" dirty="0"/>
              <a:t>』〔</a:t>
            </a:r>
            <a:r>
              <a:rPr lang="ja-JP" altLang="en-US" sz="1400" dirty="0"/>
              <a:t>改訂</a:t>
            </a:r>
            <a:r>
              <a:rPr lang="en-US" altLang="ja-JP" sz="1400" dirty="0"/>
              <a:t>4</a:t>
            </a:r>
            <a:r>
              <a:rPr lang="ja-JP" altLang="en-US" sz="1400" dirty="0"/>
              <a:t>版</a:t>
            </a:r>
            <a:r>
              <a:rPr lang="en-US" altLang="ja-JP" sz="1400" dirty="0"/>
              <a:t>〕</a:t>
            </a:r>
            <a:r>
              <a:rPr lang="ja-JP" altLang="en-US" sz="1400" dirty="0"/>
              <a:t>ダイヤモンド社（</a:t>
            </a:r>
            <a:r>
              <a:rPr lang="en-US" altLang="ja-JP" sz="1400" dirty="0"/>
              <a:t>2022/4/13</a:t>
            </a:r>
            <a:r>
              <a:rPr lang="ja-JP" altLang="en-US" sz="1400" dirty="0"/>
              <a:t>）</a:t>
            </a:r>
          </a:p>
        </p:txBody>
      </p:sp>
      <p:sp>
        <p:nvSpPr>
          <p:cNvPr id="8" name="タイトル 2"/>
          <p:cNvSpPr txBox="1">
            <a:spLocks/>
          </p:cNvSpPr>
          <p:nvPr/>
        </p:nvSpPr>
        <p:spPr bwMode="auto">
          <a:xfrm>
            <a:off x="2215129" y="7334225"/>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endParaRPr lang="en-US" altLang="ja-JP" sz="4400" dirty="0"/>
          </a:p>
          <a:p>
            <a:pPr algn="ctr" eaLnBrk="1" hangingPunct="1">
              <a:lnSpc>
                <a:spcPct val="80000"/>
              </a:lnSpc>
            </a:pPr>
            <a:endParaRPr lang="en-US" altLang="ja-JP" sz="4400" dirty="0"/>
          </a:p>
          <a:p>
            <a:pPr algn="ctr" eaLnBrk="1" hangingPunct="1">
              <a:lnSpc>
                <a:spcPct val="80000"/>
              </a:lnSpc>
            </a:pPr>
            <a:endParaRPr lang="en-US" altLang="ja-JP" sz="4400" dirty="0"/>
          </a:p>
          <a:p>
            <a:pPr algn="ctr" eaLnBrk="1" hangingPunct="1">
              <a:lnSpc>
                <a:spcPct val="80000"/>
              </a:lnSpc>
            </a:pPr>
            <a:r>
              <a:rPr lang="en-US" altLang="ja-JP" sz="4400" dirty="0"/>
              <a:t/>
            </a:r>
            <a:br>
              <a:rPr lang="en-US" altLang="ja-JP" sz="4400" dirty="0"/>
            </a:br>
            <a:r>
              <a:rPr lang="ja-JP" altLang="en-US" sz="4400" dirty="0"/>
              <a:t>法学嫌いをなくす学習方法</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a:solidFill>
                  <a:schemeClr val="tx2"/>
                </a:solidFill>
              </a:rPr>
              <a:t>2023</a:t>
            </a:r>
            <a:r>
              <a:rPr lang="ja-JP" altLang="en-US" sz="3200" dirty="0">
                <a:solidFill>
                  <a:schemeClr val="tx2"/>
                </a:solidFill>
              </a:rPr>
              <a:t>年</a:t>
            </a:r>
            <a:r>
              <a:rPr lang="en-US" altLang="ja-JP" sz="3200" dirty="0">
                <a:solidFill>
                  <a:schemeClr val="tx2"/>
                </a:solidFill>
              </a:rPr>
              <a:t>4</a:t>
            </a:r>
            <a:r>
              <a:rPr lang="ja-JP" altLang="en-US" sz="3200" dirty="0">
                <a:solidFill>
                  <a:schemeClr val="tx2"/>
                </a:solidFill>
              </a:rPr>
              <a:t>月</a:t>
            </a:r>
            <a:r>
              <a:rPr lang="en-US" altLang="ja-JP" sz="3200" dirty="0">
                <a:solidFill>
                  <a:schemeClr val="tx2"/>
                </a:solidFill>
              </a:rPr>
              <a:t>1</a:t>
            </a:r>
            <a:r>
              <a:rPr lang="ja-JP" altLang="en-US" sz="3200" dirty="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名古屋大学・明治学院大学名誉教授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a:solidFill>
                  <a:schemeClr val="tx2"/>
                </a:solidFill>
              </a:rPr>
              <a:t>ご清聴ありがとうございました。</a:t>
            </a:r>
            <a:r>
              <a:rPr lang="en-US" altLang="ja-JP" sz="4000" dirty="0">
                <a:solidFill>
                  <a:schemeClr val="tx2"/>
                </a:solidFill>
              </a:rPr>
              <a:t/>
            </a:r>
            <a:br>
              <a:rPr lang="en-US" altLang="ja-JP" sz="40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274812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10000"/>
                                        <p:tgtEl>
                                          <p:spTgt spid="8"/>
                                        </p:tgtEl>
                                        <p:attrNameLst>
                                          <p:attrName>ppt_x</p:attrName>
                                        </p:attrNameLst>
                                      </p:cBhvr>
                                      <p:tavLst>
                                        <p:tav tm="0">
                                          <p:val>
                                            <p:strVal val="ppt_x"/>
                                          </p:val>
                                        </p:tav>
                                        <p:tav tm="100000">
                                          <p:val>
                                            <p:strVal val="ppt_x"/>
                                          </p:val>
                                        </p:tav>
                                      </p:tavLst>
                                    </p:anim>
                                    <p:anim calcmode="lin" valueType="num">
                                      <p:cBhvr additive="base">
                                        <p:cTn id="7" dur="10000"/>
                                        <p:tgtEl>
                                          <p:spTgt spid="8"/>
                                        </p:tgtEl>
                                        <p:attrNameLst>
                                          <p:attrName>ppt_y</p:attrName>
                                        </p:attrNameLst>
                                      </p:cBhvr>
                                      <p:tavLst>
                                        <p:tav tm="0">
                                          <p:val>
                                            <p:strVal val="ppt_y"/>
                                          </p:val>
                                        </p:tav>
                                        <p:tav tm="100000">
                                          <p:val>
                                            <p:strVal val="0-ppt_h/2"/>
                                          </p:val>
                                        </p:tav>
                                      </p:tavLst>
                                    </p:anim>
                                    <p:set>
                                      <p:cBhvr>
                                        <p:cTn id="8" dur="1" fill="hold">
                                          <p:stCondLst>
                                            <p:cond delay="9999"/>
                                          </p:stCondLst>
                                        </p:cTn>
                                        <p:tgtEl>
                                          <p:spTgt spid="8"/>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250"/>
                            </p:stCondLst>
                            <p:childTnLst>
                              <p:par>
                                <p:cTn id="15" presetID="2" presetClass="entr" presetSubtype="4" fill="hold" grpId="0" nodeType="afterEffect">
                                  <p:stCondLst>
                                    <p:cond delay="25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25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750"/>
                            </p:stCondLst>
                            <p:childTnLst>
                              <p:par>
                                <p:cTn id="25" presetID="2" presetClass="entr" presetSubtype="4" fill="hold" grpId="0" nodeType="afterEffect">
                                  <p:stCondLst>
                                    <p:cond delay="25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500"/>
                            </p:stCondLst>
                            <p:childTnLst>
                              <p:par>
                                <p:cTn id="30" presetID="2" presetClass="entr" presetSubtype="4" fill="hold" grpId="0" nodeType="afterEffect">
                                  <p:stCondLst>
                                    <p:cond delay="25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4250"/>
                            </p:stCondLst>
                            <p:childTnLst>
                              <p:par>
                                <p:cTn id="35" presetID="2" presetClass="entr" presetSubtype="4" fill="hold" grpId="0" nodeType="afterEffect">
                                  <p:stCondLst>
                                    <p:cond delay="25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5000"/>
                            </p:stCondLst>
                            <p:childTnLst>
                              <p:par>
                                <p:cTn id="40" presetID="2" presetClass="entr" presetSubtype="4" fill="hold" grpId="0" nodeType="afterEffect">
                                  <p:stCondLst>
                                    <p:cond delay="25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750"/>
                            </p:stCondLst>
                            <p:childTnLst>
                              <p:par>
                                <p:cTn id="45" presetID="2" presetClass="entr" presetSubtype="4" fill="hold" grpId="0" nodeType="afterEffect">
                                  <p:stCondLst>
                                    <p:cond delay="25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500"/>
                            </p:stCondLst>
                            <p:childTnLst>
                              <p:par>
                                <p:cTn id="50" presetID="2" presetClass="entr" presetSubtype="4" fill="hold" grpId="0" nodeType="afterEffect">
                                  <p:stCondLst>
                                    <p:cond delay="250"/>
                                  </p:stCondLst>
                                  <p:childTnLst>
                                    <p:set>
                                      <p:cBhvr>
                                        <p:cTn id="51" dur="1" fill="hold">
                                          <p:stCondLst>
                                            <p:cond delay="0"/>
                                          </p:stCondLst>
                                        </p:cTn>
                                        <p:tgtEl>
                                          <p:spTgt spid="6">
                                            <p:txEl>
                                              <p:pRg st="7" end="7"/>
                                            </p:txEl>
                                          </p:spTgt>
                                        </p:tgtEl>
                                        <p:attrNameLst>
                                          <p:attrName>style.visibility</p:attrName>
                                        </p:attrNameLst>
                                      </p:cBhvr>
                                      <p:to>
                                        <p:strVal val="visible"/>
                                      </p:to>
                                    </p:set>
                                    <p:anim calcmode="lin" valueType="num">
                                      <p:cBhvr additive="base">
                                        <p:cTn id="5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250"/>
                            </p:stCondLst>
                            <p:childTnLst>
                              <p:par>
                                <p:cTn id="55" presetID="2" presetClass="entr" presetSubtype="4" fill="hold" grpId="0" nodeType="afterEffect">
                                  <p:stCondLst>
                                    <p:cond delay="25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6">
                                            <p:txEl>
                                              <p:pRg st="9" end="9"/>
                                            </p:txEl>
                                          </p:spTgt>
                                        </p:tgtEl>
                                        <p:attrNameLst>
                                          <p:attrName>style.visibility</p:attrName>
                                        </p:attrNameLst>
                                      </p:cBhvr>
                                      <p:to>
                                        <p:strVal val="visible"/>
                                      </p:to>
                                    </p:set>
                                    <p:anim calcmode="lin" valueType="num">
                                      <p:cBhvr additive="base">
                                        <p:cTn id="62"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8750"/>
                            </p:stCondLst>
                            <p:childTnLst>
                              <p:par>
                                <p:cTn id="65" presetID="2" presetClass="entr" presetSubtype="4" fill="hold" grpId="0" nodeType="afterEffect">
                                  <p:stCondLst>
                                    <p:cond delay="500"/>
                                  </p:stCondLst>
                                  <p:childTnLst>
                                    <p:set>
                                      <p:cBhvr>
                                        <p:cTn id="66" dur="1" fill="hold">
                                          <p:stCondLst>
                                            <p:cond delay="0"/>
                                          </p:stCondLst>
                                        </p:cTn>
                                        <p:tgtEl>
                                          <p:spTgt spid="7">
                                            <p:txEl>
                                              <p:pRg st="0" end="0"/>
                                            </p:txEl>
                                          </p:spTgt>
                                        </p:tgtEl>
                                        <p:attrNameLst>
                                          <p:attrName>style.visibility</p:attrName>
                                        </p:attrNameLst>
                                      </p:cBhvr>
                                      <p:to>
                                        <p:strVal val="visible"/>
                                      </p:to>
                                    </p:set>
                                    <p:anim calcmode="lin" valueType="num">
                                      <p:cBhvr additive="base">
                                        <p:cTn id="6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19750"/>
                            </p:stCondLst>
                            <p:childTnLst>
                              <p:par>
                                <p:cTn id="70" presetID="2" presetClass="entr" presetSubtype="4" fill="hold" grpId="0" nodeType="afterEffect">
                                  <p:stCondLst>
                                    <p:cond delay="500"/>
                                  </p:stCondLst>
                                  <p:childTnLst>
                                    <p:set>
                                      <p:cBhvr>
                                        <p:cTn id="71" dur="1" fill="hold">
                                          <p:stCondLst>
                                            <p:cond delay="0"/>
                                          </p:stCondLst>
                                        </p:cTn>
                                        <p:tgtEl>
                                          <p:spTgt spid="7">
                                            <p:txEl>
                                              <p:pRg st="1" end="1"/>
                                            </p:txEl>
                                          </p:spTgt>
                                        </p:tgtEl>
                                        <p:attrNameLst>
                                          <p:attrName>style.visibility</p:attrName>
                                        </p:attrNameLst>
                                      </p:cBhvr>
                                      <p:to>
                                        <p:strVal val="visible"/>
                                      </p:to>
                                    </p:set>
                                    <p:anim calcmode="lin" valueType="num">
                                      <p:cBhvr additive="base">
                                        <p:cTn id="7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0750"/>
                            </p:stCondLst>
                            <p:childTnLst>
                              <p:par>
                                <p:cTn id="75" presetID="2" presetClass="entr" presetSubtype="4" fill="hold" grpId="0" nodeType="afterEffect">
                                  <p:stCondLst>
                                    <p:cond delay="500"/>
                                  </p:stCondLst>
                                  <p:childTnLst>
                                    <p:set>
                                      <p:cBhvr>
                                        <p:cTn id="76" dur="1" fill="hold">
                                          <p:stCondLst>
                                            <p:cond delay="0"/>
                                          </p:stCondLst>
                                        </p:cTn>
                                        <p:tgtEl>
                                          <p:spTgt spid="7">
                                            <p:txEl>
                                              <p:pRg st="2" end="2"/>
                                            </p:txEl>
                                          </p:spTgt>
                                        </p:tgtEl>
                                        <p:attrNameLst>
                                          <p:attrName>style.visibility</p:attrName>
                                        </p:attrNameLst>
                                      </p:cBhvr>
                                      <p:to>
                                        <p:strVal val="visible"/>
                                      </p:to>
                                    </p:set>
                                    <p:anim calcmode="lin" valueType="num">
                                      <p:cBhvr additive="base">
                                        <p:cTn id="7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1750"/>
                            </p:stCondLst>
                            <p:childTnLst>
                              <p:par>
                                <p:cTn id="80" presetID="2" presetClass="entr" presetSubtype="4" fill="hold" grpId="0" nodeType="afterEffect">
                                  <p:stCondLst>
                                    <p:cond delay="500"/>
                                  </p:stCondLst>
                                  <p:childTnLst>
                                    <p:set>
                                      <p:cBhvr>
                                        <p:cTn id="81" dur="1" fill="hold">
                                          <p:stCondLst>
                                            <p:cond delay="0"/>
                                          </p:stCondLst>
                                        </p:cTn>
                                        <p:tgtEl>
                                          <p:spTgt spid="7">
                                            <p:txEl>
                                              <p:pRg st="3" end="3"/>
                                            </p:txEl>
                                          </p:spTgt>
                                        </p:tgtEl>
                                        <p:attrNameLst>
                                          <p:attrName>style.visibility</p:attrName>
                                        </p:attrNameLst>
                                      </p:cBhvr>
                                      <p:to>
                                        <p:strVal val="visible"/>
                                      </p:to>
                                    </p:set>
                                    <p:anim calcmode="lin" valueType="num">
                                      <p:cBhvr additive="base">
                                        <p:cTn id="8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2750"/>
                            </p:stCondLst>
                            <p:childTnLst>
                              <p:par>
                                <p:cTn id="85" presetID="2" presetClass="entr" presetSubtype="4" fill="hold" grpId="0" nodeType="afterEffect">
                                  <p:stCondLst>
                                    <p:cond delay="500"/>
                                  </p:stCondLst>
                                  <p:childTnLst>
                                    <p:set>
                                      <p:cBhvr>
                                        <p:cTn id="86" dur="1" fill="hold">
                                          <p:stCondLst>
                                            <p:cond delay="0"/>
                                          </p:stCondLst>
                                        </p:cTn>
                                        <p:tgtEl>
                                          <p:spTgt spid="7">
                                            <p:txEl>
                                              <p:pRg st="4" end="4"/>
                                            </p:txEl>
                                          </p:spTgt>
                                        </p:tgtEl>
                                        <p:attrNameLst>
                                          <p:attrName>style.visibility</p:attrName>
                                        </p:attrNameLst>
                                      </p:cBhvr>
                                      <p:to>
                                        <p:strVal val="visible"/>
                                      </p:to>
                                    </p:set>
                                    <p:anim calcmode="lin" valueType="num">
                                      <p:cBhvr additive="base">
                                        <p:cTn id="8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3750"/>
                            </p:stCondLst>
                            <p:childTnLst>
                              <p:par>
                                <p:cTn id="90" presetID="2" presetClass="entr" presetSubtype="4" fill="hold" grpId="0" nodeType="afterEffect">
                                  <p:stCondLst>
                                    <p:cond delay="500"/>
                                  </p:stCondLst>
                                  <p:childTnLst>
                                    <p:set>
                                      <p:cBhvr>
                                        <p:cTn id="91" dur="1" fill="hold">
                                          <p:stCondLst>
                                            <p:cond delay="0"/>
                                          </p:stCondLst>
                                        </p:cTn>
                                        <p:tgtEl>
                                          <p:spTgt spid="7">
                                            <p:txEl>
                                              <p:pRg st="5" end="5"/>
                                            </p:txEl>
                                          </p:spTgt>
                                        </p:tgtEl>
                                        <p:attrNameLst>
                                          <p:attrName>style.visibility</p:attrName>
                                        </p:attrNameLst>
                                      </p:cBhvr>
                                      <p:to>
                                        <p:strVal val="visible"/>
                                      </p:to>
                                    </p:set>
                                    <p:anim calcmode="lin" valueType="num">
                                      <p:cBhvr additive="base">
                                        <p:cTn id="9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4750"/>
                            </p:stCondLst>
                            <p:childTnLst>
                              <p:par>
                                <p:cTn id="95" presetID="2" presetClass="entr" presetSubtype="4" fill="hold" grpId="0" nodeType="afterEffect">
                                  <p:stCondLst>
                                    <p:cond delay="500"/>
                                  </p:stCondLst>
                                  <p:childTnLst>
                                    <p:set>
                                      <p:cBhvr>
                                        <p:cTn id="96" dur="1" fill="hold">
                                          <p:stCondLst>
                                            <p:cond delay="0"/>
                                          </p:stCondLst>
                                        </p:cTn>
                                        <p:tgtEl>
                                          <p:spTgt spid="7">
                                            <p:txEl>
                                              <p:pRg st="6" end="6"/>
                                            </p:txEl>
                                          </p:spTgt>
                                        </p:tgtEl>
                                        <p:attrNameLst>
                                          <p:attrName>style.visibility</p:attrName>
                                        </p:attrNameLst>
                                      </p:cBhvr>
                                      <p:to>
                                        <p:strVal val="visible"/>
                                      </p:to>
                                    </p:set>
                                    <p:anim calcmode="lin" valueType="num">
                                      <p:cBhvr additive="base">
                                        <p:cTn id="9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5750"/>
                            </p:stCondLst>
                            <p:childTnLst>
                              <p:par>
                                <p:cTn id="100" presetID="2" presetClass="entr" presetSubtype="4" fill="hold" grpId="0" nodeType="afterEffect">
                                  <p:stCondLst>
                                    <p:cond delay="500"/>
                                  </p:stCondLst>
                                  <p:childTnLst>
                                    <p:set>
                                      <p:cBhvr>
                                        <p:cTn id="101" dur="1" fill="hold">
                                          <p:stCondLst>
                                            <p:cond delay="0"/>
                                          </p:stCondLst>
                                        </p:cTn>
                                        <p:tgtEl>
                                          <p:spTgt spid="7">
                                            <p:txEl>
                                              <p:pRg st="7" end="7"/>
                                            </p:txEl>
                                          </p:spTgt>
                                        </p:tgtEl>
                                        <p:attrNameLst>
                                          <p:attrName>style.visibility</p:attrName>
                                        </p:attrNameLst>
                                      </p:cBhvr>
                                      <p:to>
                                        <p:strVal val="visible"/>
                                      </p:to>
                                    </p:set>
                                    <p:anim calcmode="lin" valueType="num">
                                      <p:cBhvr additive="base">
                                        <p:cTn id="102"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03"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6750"/>
                            </p:stCondLst>
                            <p:childTnLst>
                              <p:par>
                                <p:cTn id="105" presetID="2" presetClass="entr" presetSubtype="4" fill="hold" grpId="0" nodeType="afterEffect">
                                  <p:stCondLst>
                                    <p:cond delay="500"/>
                                  </p:stCondLst>
                                  <p:childTnLst>
                                    <p:set>
                                      <p:cBhvr>
                                        <p:cTn id="106" dur="1" fill="hold">
                                          <p:stCondLst>
                                            <p:cond delay="0"/>
                                          </p:stCondLst>
                                        </p:cTn>
                                        <p:tgtEl>
                                          <p:spTgt spid="7">
                                            <p:txEl>
                                              <p:pRg st="8" end="8"/>
                                            </p:txEl>
                                          </p:spTgt>
                                        </p:tgtEl>
                                        <p:attrNameLst>
                                          <p:attrName>style.visibility</p:attrName>
                                        </p:attrNameLst>
                                      </p:cBhvr>
                                      <p:to>
                                        <p:strVal val="visible"/>
                                      </p:to>
                                    </p:set>
                                    <p:anim calcmode="lin" valueType="num">
                                      <p:cBhvr additive="base">
                                        <p:cTn id="10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7750"/>
                            </p:stCondLst>
                            <p:childTnLst>
                              <p:par>
                                <p:cTn id="110" presetID="2" presetClass="entr" presetSubtype="4" fill="hold" grpId="0" nodeType="afterEffect">
                                  <p:stCondLst>
                                    <p:cond delay="500"/>
                                  </p:stCondLst>
                                  <p:childTnLst>
                                    <p:set>
                                      <p:cBhvr>
                                        <p:cTn id="111" dur="1" fill="hold">
                                          <p:stCondLst>
                                            <p:cond delay="0"/>
                                          </p:stCondLst>
                                        </p:cTn>
                                        <p:tgtEl>
                                          <p:spTgt spid="7">
                                            <p:txEl>
                                              <p:pRg st="9" end="9"/>
                                            </p:txEl>
                                          </p:spTgt>
                                        </p:tgtEl>
                                        <p:attrNameLst>
                                          <p:attrName>style.visibility</p:attrName>
                                        </p:attrNameLst>
                                      </p:cBhvr>
                                      <p:to>
                                        <p:strVal val="visible"/>
                                      </p:to>
                                    </p:set>
                                    <p:anim calcmode="lin" valueType="num">
                                      <p:cBhvr additive="base">
                                        <p:cTn id="112"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uiExpand="1" build="p"/>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a:t>１．わが国の法学部卒業生</a:t>
            </a:r>
          </a:p>
        </p:txBody>
      </p:sp>
      <p:sp>
        <p:nvSpPr>
          <p:cNvPr id="8" name="コンテンツ プレースホルダー 7"/>
          <p:cNvSpPr>
            <a:spLocks noGrp="1"/>
          </p:cNvSpPr>
          <p:nvPr>
            <p:ph idx="1"/>
          </p:nvPr>
        </p:nvSpPr>
        <p:spPr/>
        <p:txBody>
          <a:bodyPr/>
          <a:lstStyle/>
          <a:p>
            <a:r>
              <a:rPr kumimoji="1" lang="ja-JP" altLang="en-US" dirty="0"/>
              <a:t>法学部卒業生の印象：理屈好きだが使い物にならない</a:t>
            </a:r>
            <a:endParaRPr kumimoji="1" lang="en-US" altLang="ja-JP" dirty="0"/>
          </a:p>
          <a:p>
            <a:pPr lvl="1"/>
            <a:r>
              <a:rPr lang="ja-JP" altLang="en-US" dirty="0"/>
              <a:t>わが国では，約</a:t>
            </a:r>
            <a:r>
              <a:rPr lang="en-US" altLang="ja-JP" dirty="0"/>
              <a:t>100</a:t>
            </a:r>
            <a:r>
              <a:rPr lang="ja-JP" altLang="en-US" dirty="0"/>
              <a:t>ほどの大学が法学部を設置しており，そこで法学を学んだ学生が毎年数万人程度，世の中に出ている。</a:t>
            </a:r>
            <a:endParaRPr lang="en-US" altLang="ja-JP" dirty="0"/>
          </a:p>
          <a:p>
            <a:pPr lvl="1"/>
            <a:r>
              <a:rPr lang="ja-JP" altLang="en-US" dirty="0"/>
              <a:t>しかし，法学部の卒業生でも，法律が好きな人というのは，私の経験上も，まれである。</a:t>
            </a:r>
            <a:endParaRPr lang="en-US" altLang="ja-JP" dirty="0"/>
          </a:p>
          <a:p>
            <a:r>
              <a:rPr lang="ja-JP" altLang="en-US" dirty="0"/>
              <a:t>法学の卒業者はなぜ法律を使いこなせないのか</a:t>
            </a:r>
            <a:endParaRPr lang="en-US" altLang="ja-JP" dirty="0"/>
          </a:p>
          <a:p>
            <a:pPr lvl="1"/>
            <a:r>
              <a:rPr lang="ja-JP" altLang="en-US" dirty="0"/>
              <a:t>法律学を学んで，条文の意味を理解し，判例を読むことができるようになったとする。</a:t>
            </a:r>
            <a:endParaRPr lang="en-US" altLang="ja-JP" dirty="0"/>
          </a:p>
          <a:p>
            <a:pPr lvl="1"/>
            <a:r>
              <a:rPr lang="ja-JP" altLang="en-US" dirty="0"/>
              <a:t>しかし，実際の事例が与えられた場合にその事例を適切な条文に基づいて解決する技術までマスターできるようにならないと，法学を楽しむことはできない。</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4</a:t>
            </a:fld>
            <a:endParaRPr kumimoji="1" lang="ja-JP" altLang="en-US"/>
          </a:p>
        </p:txBody>
      </p:sp>
    </p:spTree>
    <p:extLst>
      <p:ext uri="{BB962C8B-B14F-4D97-AF65-F5344CB8AC3E}">
        <p14:creationId xmlns:p14="http://schemas.microsoft.com/office/powerpoint/2010/main" val="408702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1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125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up)">
                                      <p:cBhvr>
                                        <p:cTn id="17" dur="125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up)">
                                      <p:cBhvr>
                                        <p:cTn id="22" dur="225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23595"/>
          </a:xfrm>
        </p:spPr>
        <p:txBody>
          <a:bodyPr>
            <a:normAutofit fontScale="90000"/>
          </a:bodyPr>
          <a:lstStyle/>
          <a:p>
            <a:r>
              <a:rPr kumimoji="1" lang="ja-JP" altLang="en-US" dirty="0"/>
              <a:t>２．世界のリーダーには法学部出身者が多い</a:t>
            </a: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5</a:t>
            </a:fld>
            <a:endParaRPr kumimoji="1" lang="ja-JP" altLang="en-US"/>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1148262014"/>
              </p:ext>
            </p:extLst>
          </p:nvPr>
        </p:nvGraphicFramePr>
        <p:xfrm>
          <a:off x="594360" y="1295402"/>
          <a:ext cx="11003279" cy="4894725"/>
        </p:xfrm>
        <a:graphic>
          <a:graphicData uri="http://schemas.openxmlformats.org/drawingml/2006/table">
            <a:tbl>
              <a:tblPr firstRow="1" firstCol="1" bandRow="1">
                <a:tableStyleId>{5C22544A-7EE6-4342-B048-85BDC9FD1C3A}</a:tableStyleId>
              </a:tblPr>
              <a:tblGrid>
                <a:gridCol w="1645920">
                  <a:extLst>
                    <a:ext uri="{9D8B030D-6E8A-4147-A177-3AD203B41FA5}">
                      <a16:colId xmlns:a16="http://schemas.microsoft.com/office/drawing/2014/main" xmlns="" val="20000"/>
                    </a:ext>
                  </a:extLst>
                </a:gridCol>
                <a:gridCol w="2194560">
                  <a:extLst>
                    <a:ext uri="{9D8B030D-6E8A-4147-A177-3AD203B41FA5}">
                      <a16:colId xmlns:a16="http://schemas.microsoft.com/office/drawing/2014/main" xmlns="" val="20001"/>
                    </a:ext>
                  </a:extLst>
                </a:gridCol>
                <a:gridCol w="1691640">
                  <a:extLst>
                    <a:ext uri="{9D8B030D-6E8A-4147-A177-3AD203B41FA5}">
                      <a16:colId xmlns:a16="http://schemas.microsoft.com/office/drawing/2014/main" xmlns="" val="20002"/>
                    </a:ext>
                  </a:extLst>
                </a:gridCol>
                <a:gridCol w="5471159">
                  <a:extLst>
                    <a:ext uri="{9D8B030D-6E8A-4147-A177-3AD203B41FA5}">
                      <a16:colId xmlns:a16="http://schemas.microsoft.com/office/drawing/2014/main" xmlns="" val="20003"/>
                    </a:ext>
                  </a:extLst>
                </a:gridCol>
              </a:tblGrid>
              <a:tr h="276113">
                <a:tc>
                  <a:txBody>
                    <a:bodyPr/>
                    <a:lstStyle/>
                    <a:p>
                      <a:pPr indent="63500" algn="ctr">
                        <a:spcAft>
                          <a:spcPts val="0"/>
                        </a:spcAft>
                      </a:pPr>
                      <a:r>
                        <a:rPr lang="ja-JP" sz="2000" kern="100" dirty="0">
                          <a:effectLst/>
                        </a:rPr>
                        <a:t>氏名</a:t>
                      </a:r>
                      <a:endParaRPr lang="ja-JP" sz="20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ctr">
                        <a:spcAft>
                          <a:spcPts val="0"/>
                        </a:spcAft>
                      </a:pPr>
                      <a:r>
                        <a:rPr lang="ja-JP" sz="2000" kern="100">
                          <a:effectLst/>
                        </a:rPr>
                        <a:t>国</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ctr">
                        <a:spcAft>
                          <a:spcPts val="0"/>
                        </a:spcAft>
                      </a:pPr>
                      <a:r>
                        <a:rPr lang="ja-JP" sz="2000" kern="100">
                          <a:effectLst/>
                        </a:rPr>
                        <a:t>役職</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ctr">
                        <a:spcAft>
                          <a:spcPts val="0"/>
                        </a:spcAft>
                      </a:pPr>
                      <a:r>
                        <a:rPr lang="ja-JP" sz="2000" kern="100">
                          <a:effectLst/>
                        </a:rPr>
                        <a:t>出身学部・大学院・職歴</a:t>
                      </a:r>
                      <a:endParaRPr lang="ja-JP" sz="20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0"/>
                  </a:ext>
                </a:extLst>
              </a:tr>
              <a:tr h="552225">
                <a:tc>
                  <a:txBody>
                    <a:bodyPr/>
                    <a:lstStyle/>
                    <a:p>
                      <a:pPr indent="63500" algn="just">
                        <a:spcAft>
                          <a:spcPts val="0"/>
                        </a:spcAft>
                      </a:pPr>
                      <a:r>
                        <a:rPr lang="ja-JP" sz="2000" b="1" kern="100" dirty="0">
                          <a:effectLst/>
                        </a:rPr>
                        <a:t>バイデン</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合衆国</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現大統領</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シラキューズ・ロースクール（弁護士）</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552225">
                <a:tc>
                  <a:txBody>
                    <a:bodyPr/>
                    <a:lstStyle/>
                    <a:p>
                      <a:pPr indent="63500" algn="just">
                        <a:spcAft>
                          <a:spcPts val="0"/>
                        </a:spcAft>
                      </a:pPr>
                      <a:r>
                        <a:rPr lang="ja-JP" sz="2000" b="1" kern="100" dirty="0">
                          <a:effectLst/>
                        </a:rPr>
                        <a:t>習近平</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中国</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最高指導者</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l">
                        <a:spcAft>
                          <a:spcPts val="0"/>
                        </a:spcAft>
                      </a:pPr>
                      <a:r>
                        <a:rPr lang="ja-JP" sz="2000" b="1" kern="100" dirty="0">
                          <a:effectLst/>
                        </a:rPr>
                        <a:t>清華大学人文社会科学院大学院（法学博士）</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276113">
                <a:tc>
                  <a:txBody>
                    <a:bodyPr/>
                    <a:lstStyle/>
                    <a:p>
                      <a:pPr indent="63500" algn="just">
                        <a:spcAft>
                          <a:spcPts val="0"/>
                        </a:spcAft>
                      </a:pPr>
                      <a:r>
                        <a:rPr lang="ja-JP" sz="2000" b="1" kern="100" dirty="0">
                          <a:effectLst/>
                        </a:rPr>
                        <a:t>プーチン</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ロシア</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大統領</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レニングラード大学法学部</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552225">
                <a:tc>
                  <a:txBody>
                    <a:bodyPr/>
                    <a:lstStyle/>
                    <a:p>
                      <a:pPr indent="63500" algn="just">
                        <a:spcAft>
                          <a:spcPts val="0"/>
                        </a:spcAft>
                      </a:pPr>
                      <a:r>
                        <a:rPr lang="ja-JP" sz="2000" b="1" kern="100">
                          <a:effectLst/>
                        </a:rPr>
                        <a:t>マクロン</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フランス</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大統領</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フランス国立行政学院（</a:t>
                      </a:r>
                      <a:r>
                        <a:rPr lang="en-US" sz="2000" b="1" kern="100">
                          <a:effectLst/>
                        </a:rPr>
                        <a:t>ENA</a:t>
                      </a:r>
                      <a:r>
                        <a:rPr lang="ja-JP" sz="2000" b="1" kern="100">
                          <a:effectLst/>
                        </a:rPr>
                        <a:t>）</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276113">
                <a:tc>
                  <a:txBody>
                    <a:bodyPr/>
                    <a:lstStyle/>
                    <a:p>
                      <a:pPr indent="63500" algn="just">
                        <a:spcAft>
                          <a:spcPts val="0"/>
                        </a:spcAft>
                      </a:pPr>
                      <a:r>
                        <a:rPr lang="ja-JP" sz="2000" b="1" kern="100">
                          <a:effectLst/>
                        </a:rPr>
                        <a:t>ショルツ</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ドイツ</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首相</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ライプツィヒ大学法学（弁護士）</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552225">
                <a:tc>
                  <a:txBody>
                    <a:bodyPr/>
                    <a:lstStyle/>
                    <a:p>
                      <a:pPr indent="63500" algn="just">
                        <a:spcAft>
                          <a:spcPts val="0"/>
                        </a:spcAft>
                      </a:pPr>
                      <a:r>
                        <a:rPr lang="ja-JP" sz="2000" b="1" kern="100">
                          <a:effectLst/>
                        </a:rPr>
                        <a:t>尹錫悦</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en-US" sz="2000" b="1" kern="100">
                          <a:effectLst/>
                        </a:rPr>
                        <a:t>韓国(</a:t>
                      </a:r>
                      <a:r>
                        <a:rPr lang="ja-JP" altLang="en-US" sz="1050" b="1" kern="100">
                          <a:effectLst/>
                        </a:rPr>
                        <a:t>かんこく</a:t>
                      </a:r>
                      <a:r>
                        <a:rPr lang="en-US" sz="2000" b="1" kern="100">
                          <a:effectLst/>
                        </a:rPr>
                        <a:t>)</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大統領</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ソウル大学校法学科（検察官）</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552225">
                <a:tc>
                  <a:txBody>
                    <a:bodyPr/>
                    <a:lstStyle/>
                    <a:p>
                      <a:pPr indent="63500" algn="just">
                        <a:spcAft>
                          <a:spcPts val="0"/>
                        </a:spcAft>
                      </a:pPr>
                      <a:r>
                        <a:rPr lang="ja-JP" sz="2000" b="1" kern="100">
                          <a:effectLst/>
                        </a:rPr>
                        <a:t>金正恩</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北朝鮮</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最高指導者</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金日成総合大学情報工学</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828340">
                <a:tc>
                  <a:txBody>
                    <a:bodyPr/>
                    <a:lstStyle/>
                    <a:p>
                      <a:pPr indent="63500" algn="just">
                        <a:spcAft>
                          <a:spcPts val="0"/>
                        </a:spcAft>
                      </a:pPr>
                      <a:r>
                        <a:rPr lang="ja-JP" sz="2000" b="1" kern="100">
                          <a:effectLst/>
                        </a:rPr>
                        <a:t>蔡英文</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中華民国（台湾）</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総統</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台湾大学法学部，コーネル大学ロースクール（法学修士），ロンドン・スクール・オブ・エコノミクス（法学博士）</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r h="276113">
                <a:tc>
                  <a:txBody>
                    <a:bodyPr/>
                    <a:lstStyle/>
                    <a:p>
                      <a:pPr indent="63500" algn="just">
                        <a:spcAft>
                          <a:spcPts val="0"/>
                        </a:spcAft>
                      </a:pPr>
                      <a:r>
                        <a:rPr lang="ja-JP" sz="2000" b="1" kern="100">
                          <a:effectLst/>
                        </a:rPr>
                        <a:t>岸田文雄</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日本</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a:effectLst/>
                        </a:rPr>
                        <a:t>首相</a:t>
                      </a:r>
                      <a:endParaRPr lang="ja-JP" sz="2000" b="1"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indent="63500" algn="just">
                        <a:spcAft>
                          <a:spcPts val="0"/>
                        </a:spcAft>
                      </a:pPr>
                      <a:r>
                        <a:rPr lang="ja-JP" sz="2000" b="1" kern="100" dirty="0">
                          <a:effectLst/>
                        </a:rPr>
                        <a:t>早稲田大学法学部</a:t>
                      </a:r>
                      <a:endParaRPr lang="ja-JP" sz="2000" b="1"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254344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３．法学部出身者の資質の秘密</a:t>
            </a:r>
          </a:p>
        </p:txBody>
      </p:sp>
      <p:sp>
        <p:nvSpPr>
          <p:cNvPr id="3" name="コンテンツ プレースホルダー 2"/>
          <p:cNvSpPr>
            <a:spLocks noGrp="1"/>
          </p:cNvSpPr>
          <p:nvPr>
            <p:ph idx="1"/>
          </p:nvPr>
        </p:nvSpPr>
        <p:spPr/>
        <p:txBody>
          <a:bodyPr>
            <a:normAutofit fontScale="85000" lnSpcReduction="10000"/>
          </a:bodyPr>
          <a:lstStyle/>
          <a:p>
            <a:pPr>
              <a:lnSpc>
                <a:spcPct val="110000"/>
              </a:lnSpc>
            </a:pPr>
            <a:r>
              <a:rPr lang="ja-JP" altLang="en-US" dirty="0"/>
              <a:t>法学の目的（社会の病理現象の平和的解決）は，医学と似ている</a:t>
            </a:r>
            <a:endParaRPr lang="en-US" altLang="ja-JP" dirty="0"/>
          </a:p>
          <a:p>
            <a:pPr lvl="1">
              <a:lnSpc>
                <a:spcPct val="110000"/>
              </a:lnSpc>
            </a:pPr>
            <a:r>
              <a:rPr lang="ja-JP" altLang="en-US" dirty="0"/>
              <a:t>医学が，病気を未然に防いだり，病気を治したりするのと比較すると，法学は，社会の病理現象である紛争を未然に防止したり，紛争を平和的に解決することを目的としている。</a:t>
            </a:r>
          </a:p>
          <a:p>
            <a:pPr>
              <a:lnSpc>
                <a:spcPct val="110000"/>
              </a:lnSpc>
            </a:pPr>
            <a:r>
              <a:rPr lang="ja-JP" altLang="en-US" dirty="0"/>
              <a:t>法学の素養の必要性</a:t>
            </a:r>
            <a:endParaRPr lang="en-US" altLang="ja-JP" dirty="0"/>
          </a:p>
          <a:p>
            <a:pPr lvl="1">
              <a:lnSpc>
                <a:spcPct val="110000"/>
              </a:lnSpc>
            </a:pPr>
            <a:r>
              <a:rPr lang="ja-JP" altLang="en-US" dirty="0"/>
              <a:t>医者は必要だが，すべての人が医者になることはできない。厳しい訓練を通じてのみ，医者になることができる。</a:t>
            </a:r>
            <a:endParaRPr lang="en-US" altLang="ja-JP" dirty="0"/>
          </a:p>
          <a:p>
            <a:pPr lvl="2">
              <a:lnSpc>
                <a:spcPct val="110000"/>
              </a:lnSpc>
            </a:pPr>
            <a:r>
              <a:rPr lang="ja-JP" altLang="en-US" dirty="0"/>
              <a:t>医者にならなくても，病気を未然に防止するためにも，応急措置を行うためにも，医学の素養は誰にも必要。</a:t>
            </a:r>
            <a:endParaRPr lang="en-US" altLang="ja-JP" dirty="0"/>
          </a:p>
          <a:p>
            <a:pPr lvl="1">
              <a:lnSpc>
                <a:spcPct val="110000"/>
              </a:lnSpc>
            </a:pPr>
            <a:r>
              <a:rPr lang="ja-JP" altLang="en-US" dirty="0"/>
              <a:t>すべての人が法律専門家になれるわけではない。法律をマスターするにも，厳しい訓練が必要。</a:t>
            </a:r>
            <a:endParaRPr lang="en-US" altLang="ja-JP" dirty="0"/>
          </a:p>
          <a:p>
            <a:pPr lvl="2">
              <a:lnSpc>
                <a:spcPct val="110000"/>
              </a:lnSpc>
            </a:pPr>
            <a:r>
              <a:rPr lang="ja-JP" altLang="en-US" dirty="0"/>
              <a:t>法律専門家にならなくても，紛争を未然に防止したり，紛争を平和的に解決するきっかけを作るためにも，法学の素養は，誰にも必要。</a:t>
            </a:r>
            <a:endParaRPr lang="en-US" altLang="ja-JP"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6</a:t>
            </a:fld>
            <a:endParaRPr kumimoji="1" lang="ja-JP" altLang="en-US"/>
          </a:p>
        </p:txBody>
      </p:sp>
    </p:spTree>
    <p:extLst>
      <p:ext uri="{BB962C8B-B14F-4D97-AF65-F5344CB8AC3E}">
        <p14:creationId xmlns:p14="http://schemas.microsoft.com/office/powerpoint/2010/main" val="307436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12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125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Ⅱ</a:t>
            </a:r>
            <a:r>
              <a:rPr lang="ja-JP" altLang="en-US" dirty="0"/>
              <a:t>　法律がわかりにくい原因</a:t>
            </a:r>
            <a:endParaRPr kumimoji="1" lang="ja-JP" altLang="en-US" dirty="0"/>
          </a:p>
        </p:txBody>
      </p:sp>
      <p:sp>
        <p:nvSpPr>
          <p:cNvPr id="3" name="テキスト プレースホルダー 2"/>
          <p:cNvSpPr>
            <a:spLocks noGrp="1"/>
          </p:cNvSpPr>
          <p:nvPr>
            <p:ph type="body" idx="1"/>
          </p:nvPr>
        </p:nvSpPr>
        <p:spPr/>
        <p:txBody>
          <a:bodyPr/>
          <a:lstStyle/>
          <a:p>
            <a:r>
              <a:rPr lang="ja-JP" altLang="en-US" dirty="0">
                <a:solidFill>
                  <a:schemeClr val="tx1"/>
                </a:solidFill>
              </a:rPr>
              <a:t>１．日常用語が使われていても，法律用語になると，途端に区別が厳密になる。</a:t>
            </a:r>
            <a:endParaRPr lang="en-US" altLang="ja-JP" dirty="0">
              <a:solidFill>
                <a:schemeClr val="tx1"/>
              </a:solidFill>
            </a:endParaRPr>
          </a:p>
          <a:p>
            <a:r>
              <a:rPr lang="ja-JP" altLang="en-US" dirty="0">
                <a:solidFill>
                  <a:schemeClr val="tx1"/>
                </a:solidFill>
              </a:rPr>
              <a:t>２．外国語の翻訳が多くて難しい。</a:t>
            </a:r>
            <a:endParaRPr lang="en-US" altLang="ja-JP" dirty="0">
              <a:solidFill>
                <a:schemeClr val="tx1"/>
              </a:solidFill>
            </a:endParaRPr>
          </a:p>
          <a:p>
            <a:r>
              <a:rPr lang="ja-JP" altLang="en-US" dirty="0">
                <a:solidFill>
                  <a:schemeClr val="tx1"/>
                </a:solidFill>
              </a:rPr>
              <a:t>３．学説が多岐に分かれていて学習しにくい。</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7</a:t>
            </a:fld>
            <a:endParaRPr kumimoji="1" lang="ja-JP" altLang="en-US"/>
          </a:p>
        </p:txBody>
      </p:sp>
    </p:spTree>
    <p:extLst>
      <p:ext uri="{BB962C8B-B14F-4D97-AF65-F5344CB8AC3E}">
        <p14:creationId xmlns:p14="http://schemas.microsoft.com/office/powerpoint/2010/main" val="379532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t>１．日常用語が使われていても，法律用語になると，途端に区別が厳密になる</a:t>
            </a:r>
            <a:endParaRPr kumimoji="1" lang="ja-JP" altLang="en-US" dirty="0"/>
          </a:p>
        </p:txBody>
      </p:sp>
      <p:sp>
        <p:nvSpPr>
          <p:cNvPr id="9" name="テキスト プレースホルダー 8"/>
          <p:cNvSpPr>
            <a:spLocks noGrp="1"/>
          </p:cNvSpPr>
          <p:nvPr>
            <p:ph type="body" idx="1"/>
          </p:nvPr>
        </p:nvSpPr>
        <p:spPr>
          <a:xfrm>
            <a:off x="839788" y="2082213"/>
            <a:ext cx="5157787" cy="813729"/>
          </a:xfrm>
        </p:spPr>
        <p:txBody>
          <a:bodyPr>
            <a:normAutofit/>
          </a:bodyPr>
          <a:lstStyle/>
          <a:p>
            <a:r>
              <a:rPr lang="en-US" altLang="ja-JP" sz="3600" dirty="0"/>
              <a:t>(1) and</a:t>
            </a:r>
            <a:r>
              <a:rPr lang="ja-JP" altLang="en-US" sz="3600" dirty="0"/>
              <a:t>：及び，並びに</a:t>
            </a:r>
            <a:endParaRPr lang="en-US" altLang="ja-JP" sz="3600" dirty="0"/>
          </a:p>
        </p:txBody>
      </p:sp>
      <p:sp>
        <p:nvSpPr>
          <p:cNvPr id="8" name="コンテンツ プレースホルダー 7"/>
          <p:cNvSpPr>
            <a:spLocks noGrp="1"/>
          </p:cNvSpPr>
          <p:nvPr>
            <p:ph sz="half" idx="2"/>
          </p:nvPr>
        </p:nvSpPr>
        <p:spPr>
          <a:xfrm>
            <a:off x="839788" y="2906125"/>
            <a:ext cx="5157787" cy="3047071"/>
          </a:xfrm>
        </p:spPr>
        <p:txBody>
          <a:bodyPr>
            <a:normAutofit/>
          </a:bodyPr>
          <a:lstStyle/>
          <a:p>
            <a:r>
              <a:rPr lang="en-US" altLang="ja-JP" sz="4400" dirty="0"/>
              <a:t>(A and B) and C</a:t>
            </a:r>
          </a:p>
          <a:p>
            <a:pPr lvl="1"/>
            <a:r>
              <a:rPr lang="en-US" altLang="ja-JP" sz="4000" dirty="0"/>
              <a:t>A</a:t>
            </a:r>
            <a:r>
              <a:rPr lang="ja-JP" altLang="en-US" sz="4000" dirty="0"/>
              <a:t>及び</a:t>
            </a:r>
            <a:r>
              <a:rPr lang="en-US" altLang="ja-JP" sz="4000" dirty="0"/>
              <a:t>B</a:t>
            </a:r>
            <a:r>
              <a:rPr lang="ja-JP" altLang="en-US" sz="4000" dirty="0"/>
              <a:t>並びに</a:t>
            </a:r>
            <a:r>
              <a:rPr lang="en-US" altLang="ja-JP" sz="4000" dirty="0"/>
              <a:t>C</a:t>
            </a:r>
          </a:p>
          <a:p>
            <a:r>
              <a:rPr lang="en-US" altLang="ja-JP" sz="4400" dirty="0"/>
              <a:t>A and (B and C)</a:t>
            </a:r>
          </a:p>
          <a:p>
            <a:pPr lvl="1"/>
            <a:r>
              <a:rPr kumimoji="1" lang="en-US" altLang="ja-JP" sz="4000" dirty="0"/>
              <a:t>A</a:t>
            </a:r>
            <a:r>
              <a:rPr kumimoji="1" lang="ja-JP" altLang="en-US" sz="4000" dirty="0"/>
              <a:t>並びに</a:t>
            </a:r>
            <a:r>
              <a:rPr kumimoji="1" lang="en-US" altLang="ja-JP" sz="4000" dirty="0"/>
              <a:t>B</a:t>
            </a:r>
            <a:r>
              <a:rPr kumimoji="1" lang="ja-JP" altLang="en-US" sz="4000" dirty="0"/>
              <a:t>及び</a:t>
            </a:r>
            <a:r>
              <a:rPr kumimoji="1" lang="en-US" altLang="ja-JP" sz="4000" dirty="0"/>
              <a:t>C</a:t>
            </a:r>
            <a:endParaRPr kumimoji="1" lang="ja-JP" altLang="en-US" sz="4000" dirty="0"/>
          </a:p>
        </p:txBody>
      </p:sp>
      <p:sp>
        <p:nvSpPr>
          <p:cNvPr id="10" name="テキスト プレースホルダー 9"/>
          <p:cNvSpPr>
            <a:spLocks noGrp="1"/>
          </p:cNvSpPr>
          <p:nvPr>
            <p:ph type="body" sz="quarter" idx="3"/>
          </p:nvPr>
        </p:nvSpPr>
        <p:spPr>
          <a:xfrm>
            <a:off x="6172200" y="2082213"/>
            <a:ext cx="5183188" cy="813729"/>
          </a:xfrm>
        </p:spPr>
        <p:txBody>
          <a:bodyPr>
            <a:normAutofit/>
          </a:bodyPr>
          <a:lstStyle/>
          <a:p>
            <a:r>
              <a:rPr lang="en-US" altLang="ja-JP" sz="3600" dirty="0"/>
              <a:t>(2) Or</a:t>
            </a:r>
            <a:r>
              <a:rPr lang="ja-JP" altLang="en-US" sz="3600" dirty="0"/>
              <a:t>：又は，若しくは</a:t>
            </a:r>
            <a:endParaRPr kumimoji="1" lang="ja-JP" altLang="en-US" sz="3600" dirty="0"/>
          </a:p>
        </p:txBody>
      </p:sp>
      <p:sp>
        <p:nvSpPr>
          <p:cNvPr id="11" name="コンテンツ プレースホルダー 10"/>
          <p:cNvSpPr>
            <a:spLocks noGrp="1"/>
          </p:cNvSpPr>
          <p:nvPr>
            <p:ph sz="quarter" idx="4"/>
          </p:nvPr>
        </p:nvSpPr>
        <p:spPr>
          <a:xfrm>
            <a:off x="6172200" y="2906125"/>
            <a:ext cx="5183188" cy="3047071"/>
          </a:xfrm>
        </p:spPr>
        <p:txBody>
          <a:bodyPr>
            <a:normAutofit/>
          </a:bodyPr>
          <a:lstStyle/>
          <a:p>
            <a:r>
              <a:rPr lang="en-US" altLang="ja-JP" sz="4400" dirty="0"/>
              <a:t>(A or B) or C</a:t>
            </a:r>
          </a:p>
          <a:p>
            <a:pPr lvl="1"/>
            <a:r>
              <a:rPr lang="en-US" altLang="ja-JP" sz="4000" dirty="0"/>
              <a:t>A</a:t>
            </a:r>
            <a:r>
              <a:rPr lang="ja-JP" altLang="en-US" sz="4000" dirty="0"/>
              <a:t>若しくは</a:t>
            </a:r>
            <a:r>
              <a:rPr lang="en-US" altLang="ja-JP" sz="4000" dirty="0"/>
              <a:t>B</a:t>
            </a:r>
            <a:r>
              <a:rPr lang="ja-JP" altLang="en-US" sz="4000" dirty="0"/>
              <a:t>又は</a:t>
            </a:r>
            <a:r>
              <a:rPr lang="en-US" altLang="ja-JP" sz="4000" dirty="0"/>
              <a:t>C</a:t>
            </a:r>
          </a:p>
          <a:p>
            <a:r>
              <a:rPr lang="en-US" altLang="ja-JP" sz="4400" dirty="0"/>
              <a:t>A or (B or C)</a:t>
            </a:r>
          </a:p>
          <a:p>
            <a:pPr lvl="1"/>
            <a:r>
              <a:rPr kumimoji="1" lang="en-US" altLang="ja-JP" sz="4000" dirty="0"/>
              <a:t>A</a:t>
            </a:r>
            <a:r>
              <a:rPr kumimoji="1" lang="ja-JP" altLang="en-US" sz="4000" dirty="0"/>
              <a:t>又は</a:t>
            </a:r>
            <a:r>
              <a:rPr kumimoji="1" lang="en-US" altLang="ja-JP" sz="4000" dirty="0"/>
              <a:t>B</a:t>
            </a:r>
            <a:r>
              <a:rPr kumimoji="1" lang="ja-JP" altLang="en-US" sz="4000" dirty="0"/>
              <a:t>若しくは</a:t>
            </a:r>
            <a:r>
              <a:rPr kumimoji="1" lang="en-US" altLang="ja-JP" sz="4000" dirty="0"/>
              <a:t>C</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a:t>2023/4/1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Shigeru KAGAYAMA, 2023</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8</a:t>
            </a:fld>
            <a:endParaRPr kumimoji="1" lang="ja-JP" altLang="en-US"/>
          </a:p>
        </p:txBody>
      </p:sp>
    </p:spTree>
    <p:extLst>
      <p:ext uri="{BB962C8B-B14F-4D97-AF65-F5344CB8AC3E}">
        <p14:creationId xmlns:p14="http://schemas.microsoft.com/office/powerpoint/2010/main" val="116554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1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ipe(left)">
                                      <p:cBhvr>
                                        <p:cTn id="12" dur="10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wipe(left)">
                                      <p:cBhvr>
                                        <p:cTn id="17" dur="10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a:bodyPr>
          <a:lstStyle/>
          <a:p>
            <a:r>
              <a:rPr kumimoji="1" lang="ja-JP" altLang="en-US" dirty="0"/>
              <a:t>憲法</a:t>
            </a:r>
            <a:r>
              <a:rPr kumimoji="1" lang="en-US" altLang="ja-JP" dirty="0"/>
              <a:t>24</a:t>
            </a:r>
            <a:r>
              <a:rPr kumimoji="1" lang="ja-JP" altLang="en-US" dirty="0"/>
              <a:t>条</a:t>
            </a:r>
            <a:r>
              <a:rPr kumimoji="1" lang="en-US" altLang="ja-JP" dirty="0"/>
              <a:t>2</a:t>
            </a:r>
            <a:r>
              <a:rPr kumimoji="1" lang="ja-JP" altLang="en-US" dirty="0"/>
              <a:t>項に対する不当な批判</a:t>
            </a:r>
            <a:r>
              <a:rPr kumimoji="1" lang="en-US" altLang="ja-JP" dirty="0"/>
              <a:t/>
            </a:r>
            <a:br>
              <a:rPr kumimoji="1" lang="en-US" altLang="ja-JP" dirty="0"/>
            </a:br>
            <a:r>
              <a:rPr lang="ja-JP" altLang="en-US" sz="3200" dirty="0"/>
              <a:t>婚姻より離婚が先に来ているのはおかしい！</a:t>
            </a:r>
            <a:endParaRPr kumimoji="1" lang="ja-JP" altLang="en-US" sz="3200" dirty="0"/>
          </a:p>
        </p:txBody>
      </p:sp>
      <p:sp>
        <p:nvSpPr>
          <p:cNvPr id="11" name="コンテンツ プレースホルダー 10"/>
          <p:cNvSpPr>
            <a:spLocks noGrp="1"/>
          </p:cNvSpPr>
          <p:nvPr>
            <p:ph idx="1"/>
          </p:nvPr>
        </p:nvSpPr>
        <p:spPr/>
        <p:txBody>
          <a:bodyPr>
            <a:normAutofit fontScale="85000" lnSpcReduction="20000"/>
          </a:bodyPr>
          <a:lstStyle/>
          <a:p>
            <a:pPr>
              <a:lnSpc>
                <a:spcPct val="120000"/>
              </a:lnSpc>
            </a:pPr>
            <a:r>
              <a:rPr lang="ja-JP" altLang="en-US" dirty="0"/>
              <a:t>第</a:t>
            </a:r>
            <a:r>
              <a:rPr lang="en-US" altLang="ja-JP" dirty="0"/>
              <a:t>24</a:t>
            </a:r>
            <a:r>
              <a:rPr lang="ja-JP" altLang="en-US" dirty="0"/>
              <a:t>条</a:t>
            </a:r>
            <a:r>
              <a:rPr lang="en-US" altLang="ja-JP" dirty="0"/>
              <a:t>【</a:t>
            </a:r>
            <a:r>
              <a:rPr lang="ja-JP" altLang="en-US" dirty="0"/>
              <a:t>家族関係における個人の尊厳と両性の平等</a:t>
            </a:r>
            <a:r>
              <a:rPr lang="en-US" altLang="ja-JP" dirty="0"/>
              <a:t>】</a:t>
            </a:r>
          </a:p>
          <a:p>
            <a:pPr lvl="1">
              <a:lnSpc>
                <a:spcPct val="120000"/>
              </a:lnSpc>
            </a:pPr>
            <a:r>
              <a:rPr lang="en-US" altLang="ja-JP" dirty="0">
                <a:solidFill>
                  <a:schemeClr val="bg1">
                    <a:lumMod val="65000"/>
                  </a:schemeClr>
                </a:solidFill>
              </a:rPr>
              <a:t>①</a:t>
            </a:r>
            <a:r>
              <a:rPr lang="ja-JP" altLang="en-US" dirty="0">
                <a:solidFill>
                  <a:schemeClr val="bg1">
                    <a:lumMod val="65000"/>
                  </a:schemeClr>
                </a:solidFill>
              </a:rPr>
              <a:t>婚姻は，両性の合意のみに基いて成立し，夫婦が同等の権利を有することを基本として，相互の協力により，維持されなければならない。</a:t>
            </a:r>
          </a:p>
          <a:p>
            <a:pPr lvl="1">
              <a:lnSpc>
                <a:spcPct val="120000"/>
              </a:lnSpc>
            </a:pPr>
            <a:r>
              <a:rPr lang="ja-JP" altLang="en-US" dirty="0"/>
              <a:t>②配偶者の選択，財産権，相続，住居の選定，</a:t>
            </a:r>
            <a:r>
              <a:rPr lang="ja-JP" altLang="en-US" b="1" dirty="0">
                <a:solidFill>
                  <a:srgbClr val="FF0000"/>
                </a:solidFill>
              </a:rPr>
              <a:t>離婚 並びに 婚姻</a:t>
            </a:r>
            <a:r>
              <a:rPr lang="ja-JP" altLang="en-US" dirty="0"/>
              <a:t>及び家族に関するその他の事項に関しては，法律は，個人の尊厳と両性の本質的平等に立脚して，制定されなければならない。</a:t>
            </a:r>
          </a:p>
          <a:p>
            <a:r>
              <a:rPr lang="en-US" altLang="ja-JP" dirty="0"/>
              <a:t>Article 24. </a:t>
            </a:r>
          </a:p>
          <a:p>
            <a:pPr lvl="1">
              <a:lnSpc>
                <a:spcPct val="110000"/>
              </a:lnSpc>
            </a:pPr>
            <a:r>
              <a:rPr lang="en-US" altLang="ja-JP" dirty="0">
                <a:solidFill>
                  <a:schemeClr val="bg1">
                    <a:lumMod val="65000"/>
                  </a:schemeClr>
                </a:solidFill>
              </a:rPr>
              <a:t>(1) Marriage shall be based only on the mutual consent of both sexes and it shall be maintained through mutual cooperation with the equal rights of husband and wife as a basis.</a:t>
            </a:r>
          </a:p>
          <a:p>
            <a:pPr lvl="1">
              <a:lnSpc>
                <a:spcPct val="110000"/>
              </a:lnSpc>
            </a:pPr>
            <a:r>
              <a:rPr lang="en-US" altLang="ja-JP" dirty="0"/>
              <a:t>(2) With regard to choice of spouse, property rights, inheritance, choice of domicile, </a:t>
            </a:r>
            <a:r>
              <a:rPr lang="en-US" altLang="ja-JP" b="1" dirty="0">
                <a:solidFill>
                  <a:srgbClr val="FF0000"/>
                </a:solidFill>
              </a:rPr>
              <a:t>divorce and other matters pertaining to marriage </a:t>
            </a:r>
            <a:r>
              <a:rPr lang="en-US" altLang="ja-JP" dirty="0"/>
              <a:t>and the family, laws shall be enacted from the standpoint of individual dignity and the essential equality of the sexes.</a:t>
            </a:r>
            <a:endParaRPr kumimoji="1" lang="ja-JP" altLang="en-US" dirty="0"/>
          </a:p>
        </p:txBody>
      </p:sp>
      <p:sp>
        <p:nvSpPr>
          <p:cNvPr id="7" name="日付プレースホルダー 6"/>
          <p:cNvSpPr>
            <a:spLocks noGrp="1"/>
          </p:cNvSpPr>
          <p:nvPr>
            <p:ph type="dt" sz="half" idx="10"/>
          </p:nvPr>
        </p:nvSpPr>
        <p:spPr/>
        <p:txBody>
          <a:bodyPr/>
          <a:lstStyle/>
          <a:p>
            <a:r>
              <a:rPr kumimoji="1" lang="en-US" altLang="ja-JP"/>
              <a:t>2023/4/1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Shigeru KAGAYAMA, 2023</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9</a:t>
            </a:fld>
            <a:endParaRPr kumimoji="1" lang="ja-JP" altLang="en-US"/>
          </a:p>
        </p:txBody>
      </p:sp>
    </p:spTree>
    <p:extLst>
      <p:ext uri="{BB962C8B-B14F-4D97-AF65-F5344CB8AC3E}">
        <p14:creationId xmlns:p14="http://schemas.microsoft.com/office/powerpoint/2010/main" val="204039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wipe(up)">
                                      <p:cBhvr>
                                        <p:cTn id="7" dur="225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Effect transition="in" filter="wipe(up)">
                                      <p:cBhvr>
                                        <p:cTn id="12" dur="275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3939</Words>
  <Application>Microsoft Office PowerPoint</Application>
  <PresentationFormat>ワイド画面</PresentationFormat>
  <Paragraphs>552</Paragraphs>
  <Slides>35</Slides>
  <Notes>35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35</vt:i4>
      </vt:variant>
    </vt:vector>
  </HeadingPairs>
  <TitlesOfParts>
    <vt:vector size="45" baseType="lpstr">
      <vt:lpstr>ＭＳ Ｐゴシック</vt:lpstr>
      <vt:lpstr>ＭＳ 明朝</vt:lpstr>
      <vt:lpstr>游ゴシック</vt:lpstr>
      <vt:lpstr>Arial</vt:lpstr>
      <vt:lpstr>Calibri</vt:lpstr>
      <vt:lpstr>Calibri Light</vt:lpstr>
      <vt:lpstr>Tahoma</vt:lpstr>
      <vt:lpstr>Times New Roman</vt:lpstr>
      <vt:lpstr>Wingdings</vt:lpstr>
      <vt:lpstr>Office テーマ</vt:lpstr>
      <vt:lpstr>法学嫌いをなくす学習方法 加賀山茂=渡辺靖明『子供のための法学入門』の紹介を兼ねて</vt:lpstr>
      <vt:lpstr>法学嫌いをなくす学習方法　目次</vt:lpstr>
      <vt:lpstr>Ⅰ　序 嫌われ者の法律だが，世界のトップリーダーに 共通の資質は法学部出身？</vt:lpstr>
      <vt:lpstr>１．わが国の法学部卒業生</vt:lpstr>
      <vt:lpstr>２．世界のリーダーには法学部出身者が多い</vt:lpstr>
      <vt:lpstr>３．法学部出身者の資質の秘密</vt:lpstr>
      <vt:lpstr>Ⅱ　法律がわかりにくい原因</vt:lpstr>
      <vt:lpstr>１．日常用語が使われていても，法律用語になると，途端に区別が厳密になる</vt:lpstr>
      <vt:lpstr>憲法24条2項に対する不当な批判 婚姻より離婚が先に来ているのはおかしい！</vt:lpstr>
      <vt:lpstr>法律用語の理解による問題の解決</vt:lpstr>
      <vt:lpstr>並列的例示：「その他」と 包含的例示：「その他の」の区別</vt:lpstr>
      <vt:lpstr>法律の条文でも間違いはある</vt:lpstr>
      <vt:lpstr>民法770条（裁判上の離婚原因）の分析</vt:lpstr>
      <vt:lpstr>裁判上の離婚原因（改正私案）</vt:lpstr>
      <vt:lpstr>２．外国語の翻訳が多くて難しい（1/3）</vt:lpstr>
      <vt:lpstr>２．外国語の翻訳が多くて難しい（2/3）</vt:lpstr>
      <vt:lpstr>２．外国語の翻訳が多くて難しい（3/3）</vt:lpstr>
      <vt:lpstr>３．学説が多岐に分かれていて学習しにくい</vt:lpstr>
      <vt:lpstr>Ⅲ　法律が毛嫌いされる理由 法律家の常識は世間の非常識</vt:lpstr>
      <vt:lpstr>１．泥棒でも20年間居座れば 法律上は自分のものになる</vt:lpstr>
      <vt:lpstr>２．借金でも5年間踏み倒せば 無罪放免となる</vt:lpstr>
      <vt:lpstr>３．隣からはみ出してきたの木の枝は，勝手に切れないが，木の根は勝手に切ってもよい？</vt:lpstr>
      <vt:lpstr>改正理由（相隣関係の精神）</vt:lpstr>
      <vt:lpstr>Ⅳ　法律にも良い点はある</vt:lpstr>
      <vt:lpstr>１．法律にも判例にも著作権がないので， タダで学習ができる。</vt:lpstr>
      <vt:lpstr>２．原典はただ一つで，誰とでも共有でき， しかも，変更可能</vt:lpstr>
      <vt:lpstr>３．法律を学習すると世界平和に貢献できる</vt:lpstr>
      <vt:lpstr>自己実現を目指そう</vt:lpstr>
      <vt:lpstr>Ⅴ　法学をマスターするための効率的な学習方法</vt:lpstr>
      <vt:lpstr>１．これまでの学習方法</vt:lpstr>
      <vt:lpstr>２．ゼミや臨床法学教育での学習方法</vt:lpstr>
      <vt:lpstr>PowerPoint プレゼンテーション</vt:lpstr>
      <vt:lpstr>トゥールミンの議論の図式</vt:lpstr>
      <vt:lpstr>３．今後の学習方法⇒加賀山茂=渡辺靖明『子供のための法学入門』の紹介</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61</cp:revision>
  <dcterms:created xsi:type="dcterms:W3CDTF">2015-10-20T01:37:12Z</dcterms:created>
  <dcterms:modified xsi:type="dcterms:W3CDTF">2023-04-01T21:35:53Z</dcterms:modified>
</cp:coreProperties>
</file>