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96" r:id="rId3"/>
    <p:sldId id="286" r:id="rId4"/>
    <p:sldId id="287" r:id="rId5"/>
    <p:sldId id="289" r:id="rId6"/>
    <p:sldId id="295" r:id="rId7"/>
    <p:sldId id="313" r:id="rId8"/>
    <p:sldId id="321" r:id="rId9"/>
    <p:sldId id="322" r:id="rId10"/>
    <p:sldId id="323" r:id="rId11"/>
    <p:sldId id="307" r:id="rId12"/>
    <p:sldId id="317" r:id="rId13"/>
    <p:sldId id="309" r:id="rId14"/>
    <p:sldId id="298" r:id="rId15"/>
    <p:sldId id="310" r:id="rId16"/>
    <p:sldId id="318" r:id="rId17"/>
    <p:sldId id="319" r:id="rId18"/>
    <p:sldId id="320" r:id="rId19"/>
    <p:sldId id="297" r:id="rId20"/>
    <p:sldId id="324"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342" autoAdjust="0"/>
    <p:restoredTop sz="94660"/>
  </p:normalViewPr>
  <p:slideViewPr>
    <p:cSldViewPr snapToGrid="0" showGuides="1">
      <p:cViewPr varScale="1">
        <p:scale>
          <a:sx n="43" d="100"/>
          <a:sy n="43" d="100"/>
        </p:scale>
        <p:origin x="52" y="212"/>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40D9B5F7-5E61-4581-A515-5B4E81969212}"/>
    <pc:docChg chg="undo custSel addSld delSld modSld sldOrd">
      <pc:chgData name="加賀山 茂" userId="8c55a2096077e13e" providerId="LiveId" clId="{40D9B5F7-5E61-4581-A515-5B4E81969212}" dt="2020-11-28T15:53:32.024" v="1121"/>
      <pc:docMkLst>
        <pc:docMk/>
      </pc:docMkLst>
      <pc:sldChg chg="modTransition modAnim">
        <pc:chgData name="加賀山 茂" userId="8c55a2096077e13e" providerId="LiveId" clId="{40D9B5F7-5E61-4581-A515-5B4E81969212}" dt="2020-11-28T15:33:12.777" v="1078"/>
        <pc:sldMkLst>
          <pc:docMk/>
          <pc:sldMk cId="64122602" sldId="256"/>
        </pc:sldMkLst>
      </pc:sldChg>
      <pc:sldChg chg="delSp modSp mod modTransition delAnim modAnim">
        <pc:chgData name="加賀山 茂" userId="8c55a2096077e13e" providerId="LiveId" clId="{40D9B5F7-5E61-4581-A515-5B4E81969212}" dt="2020-11-28T15:53:32.024" v="1121"/>
        <pc:sldMkLst>
          <pc:docMk/>
          <pc:sldMk cId="2748120921" sldId="272"/>
        </pc:sldMkLst>
        <pc:spChg chg="del mod">
          <ac:chgData name="加賀山 茂" userId="8c55a2096077e13e" providerId="LiveId" clId="{40D9B5F7-5E61-4581-A515-5B4E81969212}" dt="2020-11-28T15:28:54.920" v="1070" actId="478"/>
          <ac:spMkLst>
            <pc:docMk/>
            <pc:sldMk cId="2748120921" sldId="272"/>
            <ac:spMk id="2" creationId="{00000000-0000-0000-0000-000000000000}"/>
          </ac:spMkLst>
        </pc:spChg>
        <pc:spChg chg="mod">
          <ac:chgData name="加賀山 茂" userId="8c55a2096077e13e" providerId="LiveId" clId="{40D9B5F7-5E61-4581-A515-5B4E81969212}" dt="2020-11-28T15:28:39.418" v="1067" actId="27636"/>
          <ac:spMkLst>
            <pc:docMk/>
            <pc:sldMk cId="2748120921" sldId="272"/>
            <ac:spMk id="6" creationId="{00000000-0000-0000-0000-000000000000}"/>
          </ac:spMkLst>
        </pc:spChg>
        <pc:spChg chg="mod">
          <ac:chgData name="加賀山 茂" userId="8c55a2096077e13e" providerId="LiveId" clId="{40D9B5F7-5E61-4581-A515-5B4E81969212}" dt="2020-11-28T15:28:44.428" v="1068" actId="6549"/>
          <ac:spMkLst>
            <pc:docMk/>
            <pc:sldMk cId="2748120921" sldId="272"/>
            <ac:spMk id="7" creationId="{00000000-0000-0000-0000-000000000000}"/>
          </ac:spMkLst>
        </pc:spChg>
      </pc:sldChg>
      <pc:sldChg chg="del">
        <pc:chgData name="加賀山 茂" userId="8c55a2096077e13e" providerId="LiveId" clId="{40D9B5F7-5E61-4581-A515-5B4E81969212}" dt="2020-11-15T03:39:28.266" v="3" actId="47"/>
        <pc:sldMkLst>
          <pc:docMk/>
          <pc:sldMk cId="3926930487" sldId="281"/>
        </pc:sldMkLst>
      </pc:sldChg>
      <pc:sldChg chg="modSp del mod ord">
        <pc:chgData name="加賀山 茂" userId="8c55a2096077e13e" providerId="LiveId" clId="{40D9B5F7-5E61-4581-A515-5B4E81969212}" dt="2020-11-15T03:58:26.110" v="277" actId="47"/>
        <pc:sldMkLst>
          <pc:docMk/>
          <pc:sldMk cId="1543839440" sldId="285"/>
        </pc:sldMkLst>
        <pc:spChg chg="mod">
          <ac:chgData name="加賀山 茂" userId="8c55a2096077e13e" providerId="LiveId" clId="{40D9B5F7-5E61-4581-A515-5B4E81969212}" dt="2020-11-15T03:58:10.915" v="276"/>
          <ac:spMkLst>
            <pc:docMk/>
            <pc:sldMk cId="1543839440" sldId="285"/>
            <ac:spMk id="2" creationId="{01DF2BD3-1EDF-4689-958B-CC61FE4A7D22}"/>
          </ac:spMkLst>
        </pc:spChg>
      </pc:sldChg>
      <pc:sldChg chg="modSp mod modAnim">
        <pc:chgData name="加賀山 茂" userId="8c55a2096077e13e" providerId="LiveId" clId="{40D9B5F7-5E61-4581-A515-5B4E81969212}" dt="2020-11-28T11:56:10.224" v="952"/>
        <pc:sldMkLst>
          <pc:docMk/>
          <pc:sldMk cId="1057933126" sldId="286"/>
        </pc:sldMkLst>
        <pc:spChg chg="mod">
          <ac:chgData name="加賀山 茂" userId="8c55a2096077e13e" providerId="LiveId" clId="{40D9B5F7-5E61-4581-A515-5B4E81969212}" dt="2020-11-15T03:58:35.579" v="281"/>
          <ac:spMkLst>
            <pc:docMk/>
            <pc:sldMk cId="1057933126" sldId="286"/>
            <ac:spMk id="2" creationId="{421FF3C2-1F3E-44F4-9DBE-087483841886}"/>
          </ac:spMkLst>
        </pc:spChg>
      </pc:sldChg>
      <pc:sldChg chg="modSp mod modAnim">
        <pc:chgData name="加賀山 茂" userId="8c55a2096077e13e" providerId="LiveId" clId="{40D9B5F7-5E61-4581-A515-5B4E81969212}" dt="2020-11-28T12:08:01.127" v="980"/>
        <pc:sldMkLst>
          <pc:docMk/>
          <pc:sldMk cId="2987067904" sldId="287"/>
        </pc:sldMkLst>
        <pc:spChg chg="mod">
          <ac:chgData name="加賀山 茂" userId="8c55a2096077e13e" providerId="LiveId" clId="{40D9B5F7-5E61-4581-A515-5B4E81969212}" dt="2020-11-15T03:58:41.204" v="285"/>
          <ac:spMkLst>
            <pc:docMk/>
            <pc:sldMk cId="2987067904" sldId="287"/>
            <ac:spMk id="2" creationId="{421FF3C2-1F3E-44F4-9DBE-087483841886}"/>
          </ac:spMkLst>
        </pc:spChg>
        <pc:spChg chg="mod">
          <ac:chgData name="加賀山 茂" userId="8c55a2096077e13e" providerId="LiveId" clId="{40D9B5F7-5E61-4581-A515-5B4E81969212}" dt="2020-11-27T21:04:37.014" v="619" actId="27636"/>
          <ac:spMkLst>
            <pc:docMk/>
            <pc:sldMk cId="2987067904" sldId="287"/>
            <ac:spMk id="7" creationId="{555556D2-7AFC-4F36-A796-B34B71D7D3CC}"/>
          </ac:spMkLst>
        </pc:spChg>
      </pc:sldChg>
      <pc:sldChg chg="del">
        <pc:chgData name="加賀山 茂" userId="8c55a2096077e13e" providerId="LiveId" clId="{40D9B5F7-5E61-4581-A515-5B4E81969212}" dt="2020-11-15T03:55:55.803" v="252" actId="47"/>
        <pc:sldMkLst>
          <pc:docMk/>
          <pc:sldMk cId="1207177719" sldId="288"/>
        </pc:sldMkLst>
      </pc:sldChg>
      <pc:sldChg chg="addSp modSp mod ord">
        <pc:chgData name="加賀山 茂" userId="8c55a2096077e13e" providerId="LiveId" clId="{40D9B5F7-5E61-4581-A515-5B4E81969212}" dt="2020-11-27T21:15:14.152" v="832" actId="1076"/>
        <pc:sldMkLst>
          <pc:docMk/>
          <pc:sldMk cId="3890292136" sldId="289"/>
        </pc:sldMkLst>
        <pc:spChg chg="mod">
          <ac:chgData name="加賀山 茂" userId="8c55a2096077e13e" providerId="LiveId" clId="{40D9B5F7-5E61-4581-A515-5B4E81969212}" dt="2020-11-15T03:58:47.766" v="289"/>
          <ac:spMkLst>
            <pc:docMk/>
            <pc:sldMk cId="3890292136" sldId="289"/>
            <ac:spMk id="2" creationId="{DC2416E1-CA6E-4AD2-A47E-08E82B2EBACE}"/>
          </ac:spMkLst>
        </pc:spChg>
        <pc:spChg chg="add mod">
          <ac:chgData name="加賀山 茂" userId="8c55a2096077e13e" providerId="LiveId" clId="{40D9B5F7-5E61-4581-A515-5B4E81969212}" dt="2020-11-27T21:15:14.152" v="832" actId="1076"/>
          <ac:spMkLst>
            <pc:docMk/>
            <pc:sldMk cId="3890292136" sldId="289"/>
            <ac:spMk id="3" creationId="{9B88734A-ADB5-4F0C-A93E-1B92926B9FF9}"/>
          </ac:spMkLst>
        </pc:spChg>
      </pc:sldChg>
      <pc:sldChg chg="del">
        <pc:chgData name="加賀山 茂" userId="8c55a2096077e13e" providerId="LiveId" clId="{40D9B5F7-5E61-4581-A515-5B4E81969212}" dt="2020-11-15T03:53:48.192" v="225" actId="47"/>
        <pc:sldMkLst>
          <pc:docMk/>
          <pc:sldMk cId="1943558605" sldId="290"/>
        </pc:sldMkLst>
      </pc:sldChg>
      <pc:sldChg chg="del">
        <pc:chgData name="加賀山 茂" userId="8c55a2096077e13e" providerId="LiveId" clId="{40D9B5F7-5E61-4581-A515-5B4E81969212}" dt="2020-11-15T03:39:24.666" v="1" actId="47"/>
        <pc:sldMkLst>
          <pc:docMk/>
          <pc:sldMk cId="962325584" sldId="291"/>
        </pc:sldMkLst>
      </pc:sldChg>
      <pc:sldChg chg="del">
        <pc:chgData name="加賀山 茂" userId="8c55a2096077e13e" providerId="LiveId" clId="{40D9B5F7-5E61-4581-A515-5B4E81969212}" dt="2020-11-15T03:39:26.838" v="2" actId="47"/>
        <pc:sldMkLst>
          <pc:docMk/>
          <pc:sldMk cId="2353217420" sldId="292"/>
        </pc:sldMkLst>
      </pc:sldChg>
      <pc:sldChg chg="del">
        <pc:chgData name="加賀山 茂" userId="8c55a2096077e13e" providerId="LiveId" clId="{40D9B5F7-5E61-4581-A515-5B4E81969212}" dt="2020-11-15T03:53:48.956" v="226" actId="47"/>
        <pc:sldMkLst>
          <pc:docMk/>
          <pc:sldMk cId="3180398037" sldId="293"/>
        </pc:sldMkLst>
      </pc:sldChg>
      <pc:sldChg chg="del">
        <pc:chgData name="加賀山 茂" userId="8c55a2096077e13e" providerId="LiveId" clId="{40D9B5F7-5E61-4581-A515-5B4E81969212}" dt="2020-11-15T03:53:49.974" v="227" actId="47"/>
        <pc:sldMkLst>
          <pc:docMk/>
          <pc:sldMk cId="3263006141" sldId="294"/>
        </pc:sldMkLst>
      </pc:sldChg>
      <pc:sldChg chg="modSp add del mod modAnim">
        <pc:chgData name="加賀山 茂" userId="8c55a2096077e13e" providerId="LiveId" clId="{40D9B5F7-5E61-4581-A515-5B4E81969212}" dt="2020-11-28T11:38:11.699" v="899"/>
        <pc:sldMkLst>
          <pc:docMk/>
          <pc:sldMk cId="2004617349" sldId="295"/>
        </pc:sldMkLst>
        <pc:spChg chg="mod">
          <ac:chgData name="加賀山 茂" userId="8c55a2096077e13e" providerId="LiveId" clId="{40D9B5F7-5E61-4581-A515-5B4E81969212}" dt="2020-11-27T21:17:12.707" v="867"/>
          <ac:spMkLst>
            <pc:docMk/>
            <pc:sldMk cId="2004617349" sldId="295"/>
            <ac:spMk id="8" creationId="{5C3CE40F-953B-4F8E-B56D-3B02A7E22056}"/>
          </ac:spMkLst>
        </pc:spChg>
        <pc:graphicFrameChg chg="mod modGraphic">
          <ac:chgData name="加賀山 茂" userId="8c55a2096077e13e" providerId="LiveId" clId="{40D9B5F7-5E61-4581-A515-5B4E81969212}" dt="2020-11-28T11:37:45.528" v="898" actId="207"/>
          <ac:graphicFrameMkLst>
            <pc:docMk/>
            <pc:sldMk cId="2004617349" sldId="295"/>
            <ac:graphicFrameMk id="10" creationId="{F47DF503-EEB5-4BC3-9501-0BE28B3DE714}"/>
          </ac:graphicFrameMkLst>
        </pc:graphicFrameChg>
      </pc:sldChg>
      <pc:sldChg chg="modSp new mod ord modAnim">
        <pc:chgData name="加賀山 茂" userId="8c55a2096077e13e" providerId="LiveId" clId="{40D9B5F7-5E61-4581-A515-5B4E81969212}" dt="2020-11-28T15:34:17.121" v="1093"/>
        <pc:sldMkLst>
          <pc:docMk/>
          <pc:sldMk cId="2407858657" sldId="296"/>
        </pc:sldMkLst>
        <pc:spChg chg="mod">
          <ac:chgData name="加賀山 茂" userId="8c55a2096077e13e" providerId="LiveId" clId="{40D9B5F7-5E61-4581-A515-5B4E81969212}" dt="2020-11-15T03:47:50.821" v="45"/>
          <ac:spMkLst>
            <pc:docMk/>
            <pc:sldMk cId="2407858657" sldId="296"/>
            <ac:spMk id="2" creationId="{99BCCEC1-3BB4-412C-9346-C6E25403F8AC}"/>
          </ac:spMkLst>
        </pc:spChg>
        <pc:spChg chg="mod">
          <ac:chgData name="加賀山 茂" userId="8c55a2096077e13e" providerId="LiveId" clId="{40D9B5F7-5E61-4581-A515-5B4E81969212}" dt="2020-11-28T15:33:55.984" v="1092"/>
          <ac:spMkLst>
            <pc:docMk/>
            <pc:sldMk cId="2407858657" sldId="296"/>
            <ac:spMk id="3" creationId="{1DC46E95-EEF1-4EBE-BE06-754F065315AD}"/>
          </ac:spMkLst>
        </pc:spChg>
      </pc:sldChg>
      <pc:sldChg chg="addSp delSp modSp new mod modClrScheme modAnim chgLayout">
        <pc:chgData name="加賀山 茂" userId="8c55a2096077e13e" providerId="LiveId" clId="{40D9B5F7-5E61-4581-A515-5B4E81969212}" dt="2020-11-28T12:37:58.531" v="1041"/>
        <pc:sldMkLst>
          <pc:docMk/>
          <pc:sldMk cId="3119008855" sldId="297"/>
        </pc:sldMkLst>
        <pc:spChg chg="del mod ord">
          <ac:chgData name="加賀山 茂" userId="8c55a2096077e13e" providerId="LiveId" clId="{40D9B5F7-5E61-4581-A515-5B4E81969212}" dt="2020-11-15T03:54:20.739" v="230" actId="700"/>
          <ac:spMkLst>
            <pc:docMk/>
            <pc:sldMk cId="3119008855" sldId="297"/>
            <ac:spMk id="2" creationId="{80169765-22B1-48D1-BBF4-4A9E5D06E550}"/>
          </ac:spMkLst>
        </pc:spChg>
        <pc:spChg chg="mod ord">
          <ac:chgData name="加賀山 茂" userId="8c55a2096077e13e" providerId="LiveId" clId="{40D9B5F7-5E61-4581-A515-5B4E81969212}" dt="2020-11-15T03:54:20.739" v="230" actId="700"/>
          <ac:spMkLst>
            <pc:docMk/>
            <pc:sldMk cId="3119008855" sldId="297"/>
            <ac:spMk id="3" creationId="{22A1D6A2-D769-435B-94AA-5F29173FAA2C}"/>
          </ac:spMkLst>
        </pc:spChg>
        <pc:spChg chg="mod ord">
          <ac:chgData name="加賀山 茂" userId="8c55a2096077e13e" providerId="LiveId" clId="{40D9B5F7-5E61-4581-A515-5B4E81969212}" dt="2020-11-15T03:54:20.739" v="230" actId="700"/>
          <ac:spMkLst>
            <pc:docMk/>
            <pc:sldMk cId="3119008855" sldId="297"/>
            <ac:spMk id="4" creationId="{B6DC2390-1C4B-4CF9-AE63-69E4A90A60A4}"/>
          </ac:spMkLst>
        </pc:spChg>
        <pc:spChg chg="mod ord">
          <ac:chgData name="加賀山 茂" userId="8c55a2096077e13e" providerId="LiveId" clId="{40D9B5F7-5E61-4581-A515-5B4E81969212}" dt="2020-11-15T03:54:20.739" v="230" actId="700"/>
          <ac:spMkLst>
            <pc:docMk/>
            <pc:sldMk cId="3119008855" sldId="297"/>
            <ac:spMk id="5" creationId="{069307B6-14AC-4173-8D88-B31A8F56AB7F}"/>
          </ac:spMkLst>
        </pc:spChg>
        <pc:spChg chg="add mod ord">
          <ac:chgData name="加賀山 茂" userId="8c55a2096077e13e" providerId="LiveId" clId="{40D9B5F7-5E61-4581-A515-5B4E81969212}" dt="2020-11-15T04:01:55.450" v="400"/>
          <ac:spMkLst>
            <pc:docMk/>
            <pc:sldMk cId="3119008855" sldId="297"/>
            <ac:spMk id="6" creationId="{A0AFF8C8-7EF7-4648-9E8F-6346C3E1C3B1}"/>
          </ac:spMkLst>
        </pc:spChg>
        <pc:spChg chg="add mod ord">
          <ac:chgData name="加賀山 茂" userId="8c55a2096077e13e" providerId="LiveId" clId="{40D9B5F7-5E61-4581-A515-5B4E81969212}" dt="2020-11-15T04:53:15.933" v="606" actId="2710"/>
          <ac:spMkLst>
            <pc:docMk/>
            <pc:sldMk cId="3119008855" sldId="297"/>
            <ac:spMk id="7" creationId="{43A8BA16-419D-4697-AF30-1209E7CA9A99}"/>
          </ac:spMkLst>
        </pc:spChg>
      </pc:sldChg>
      <pc:sldChg chg="del">
        <pc:chgData name="加賀山 茂" userId="8c55a2096077e13e" providerId="LiveId" clId="{40D9B5F7-5E61-4581-A515-5B4E81969212}" dt="2020-11-15T03:39:23.072" v="0" actId="47"/>
        <pc:sldMkLst>
          <pc:docMk/>
          <pc:sldMk cId="3270880101" sldId="297"/>
        </pc:sldMkLst>
      </pc:sldChg>
      <pc:sldChg chg="modSp add mod modAnim">
        <pc:chgData name="加賀山 茂" userId="8c55a2096077e13e" providerId="LiveId" clId="{40D9B5F7-5E61-4581-A515-5B4E81969212}" dt="2020-11-28T11:39:47.371" v="910"/>
        <pc:sldMkLst>
          <pc:docMk/>
          <pc:sldMk cId="2552022975" sldId="298"/>
        </pc:sldMkLst>
        <pc:graphicFrameChg chg="modGraphic">
          <ac:chgData name="加賀山 茂" userId="8c55a2096077e13e" providerId="LiveId" clId="{40D9B5F7-5E61-4581-A515-5B4E81969212}" dt="2020-11-28T11:38:51.754" v="903" actId="207"/>
          <ac:graphicFrameMkLst>
            <pc:docMk/>
            <pc:sldMk cId="2552022975" sldId="298"/>
            <ac:graphicFrameMk id="10" creationId="{F47DF503-EEB5-4BC3-9501-0BE28B3DE714}"/>
          </ac:graphicFrameMkLst>
        </pc:graphicFrameChg>
      </pc:sldChg>
      <pc:sldChg chg="modSp add del mod modAnim">
        <pc:chgData name="加賀山 茂" userId="8c55a2096077e13e" providerId="LiveId" clId="{40D9B5F7-5E61-4581-A515-5B4E81969212}" dt="2020-11-28T15:41:00.013" v="1107" actId="47"/>
        <pc:sldMkLst>
          <pc:docMk/>
          <pc:sldMk cId="718498288" sldId="299"/>
        </pc:sldMkLst>
        <pc:graphicFrameChg chg="modGraphic">
          <ac:chgData name="加賀山 茂" userId="8c55a2096077e13e" providerId="LiveId" clId="{40D9B5F7-5E61-4581-A515-5B4E81969212}" dt="2020-11-28T15:06:09.599" v="1054" actId="207"/>
          <ac:graphicFrameMkLst>
            <pc:docMk/>
            <pc:sldMk cId="718498288" sldId="299"/>
            <ac:graphicFrameMk id="10" creationId="{F47DF503-EEB5-4BC3-9501-0BE28B3DE714}"/>
          </ac:graphicFrameMkLst>
        </pc:graphicFrameChg>
      </pc:sldChg>
      <pc:sldChg chg="add modAnim">
        <pc:chgData name="加賀山 茂" userId="8c55a2096077e13e" providerId="LiveId" clId="{40D9B5F7-5E61-4581-A515-5B4E81969212}" dt="2020-11-28T11:39:37.151" v="908"/>
        <pc:sldMkLst>
          <pc:docMk/>
          <pc:sldMk cId="3807157693" sldId="300"/>
        </pc:sldMkLst>
      </pc:sldChg>
      <pc:sldChg chg="modSp add mod">
        <pc:chgData name="加賀山 茂" userId="8c55a2096077e13e" providerId="LiveId" clId="{40D9B5F7-5E61-4581-A515-5B4E81969212}" dt="2020-11-28T15:02:47.845" v="1043" actId="207"/>
        <pc:sldMkLst>
          <pc:docMk/>
          <pc:sldMk cId="1530117338" sldId="301"/>
        </pc:sldMkLst>
        <pc:graphicFrameChg chg="modGraphic">
          <ac:chgData name="加賀山 茂" userId="8c55a2096077e13e" providerId="LiveId" clId="{40D9B5F7-5E61-4581-A515-5B4E81969212}" dt="2020-11-28T15:02:47.845" v="1043" actId="207"/>
          <ac:graphicFrameMkLst>
            <pc:docMk/>
            <pc:sldMk cId="1530117338" sldId="301"/>
            <ac:graphicFrameMk id="10" creationId="{F47DF503-EEB5-4BC3-9501-0BE28B3DE714}"/>
          </ac:graphicFrameMkLst>
        </pc:graphicFrameChg>
      </pc:sldChg>
      <pc:sldChg chg="modSp add mod">
        <pc:chgData name="加賀山 茂" userId="8c55a2096077e13e" providerId="LiveId" clId="{40D9B5F7-5E61-4581-A515-5B4E81969212}" dt="2020-11-28T15:39:42.321" v="1100" actId="207"/>
        <pc:sldMkLst>
          <pc:docMk/>
          <pc:sldMk cId="2340374927" sldId="302"/>
        </pc:sldMkLst>
        <pc:graphicFrameChg chg="modGraphic">
          <ac:chgData name="加賀山 茂" userId="8c55a2096077e13e" providerId="LiveId" clId="{40D9B5F7-5E61-4581-A515-5B4E81969212}" dt="2020-11-28T15:39:42.321" v="1100" actId="207"/>
          <ac:graphicFrameMkLst>
            <pc:docMk/>
            <pc:sldMk cId="2340374927" sldId="302"/>
            <ac:graphicFrameMk id="10" creationId="{F47DF503-EEB5-4BC3-9501-0BE28B3DE714}"/>
          </ac:graphicFrameMkLst>
        </pc:graphicFrameChg>
      </pc:sldChg>
      <pc:sldChg chg="modSp add mod">
        <pc:chgData name="加賀山 茂" userId="8c55a2096077e13e" providerId="LiveId" clId="{40D9B5F7-5E61-4581-A515-5B4E81969212}" dt="2020-11-28T15:40:13.773" v="1102" actId="207"/>
        <pc:sldMkLst>
          <pc:docMk/>
          <pc:sldMk cId="108130008" sldId="303"/>
        </pc:sldMkLst>
        <pc:graphicFrameChg chg="modGraphic">
          <ac:chgData name="加賀山 茂" userId="8c55a2096077e13e" providerId="LiveId" clId="{40D9B5F7-5E61-4581-A515-5B4E81969212}" dt="2020-11-28T15:40:13.773" v="1102" actId="207"/>
          <ac:graphicFrameMkLst>
            <pc:docMk/>
            <pc:sldMk cId="108130008" sldId="303"/>
            <ac:graphicFrameMk id="10" creationId="{F47DF503-EEB5-4BC3-9501-0BE28B3DE714}"/>
          </ac:graphicFrameMkLst>
        </pc:graphicFrameChg>
      </pc:sldChg>
      <pc:sldChg chg="modSp add mod">
        <pc:chgData name="加賀山 茂" userId="8c55a2096077e13e" providerId="LiveId" clId="{40D9B5F7-5E61-4581-A515-5B4E81969212}" dt="2020-11-28T15:40:45.939" v="1104" actId="207"/>
        <pc:sldMkLst>
          <pc:docMk/>
          <pc:sldMk cId="2340553233" sldId="304"/>
        </pc:sldMkLst>
        <pc:graphicFrameChg chg="modGraphic">
          <ac:chgData name="加賀山 茂" userId="8c55a2096077e13e" providerId="LiveId" clId="{40D9B5F7-5E61-4581-A515-5B4E81969212}" dt="2020-11-28T15:40:45.939" v="1104" actId="207"/>
          <ac:graphicFrameMkLst>
            <pc:docMk/>
            <pc:sldMk cId="2340553233" sldId="304"/>
            <ac:graphicFrameMk id="10" creationId="{F47DF503-EEB5-4BC3-9501-0BE28B3DE714}"/>
          </ac:graphicFrameMkLst>
        </pc:graphicFrameChg>
      </pc:sldChg>
      <pc:sldChg chg="modSp add del mod">
        <pc:chgData name="加賀山 茂" userId="8c55a2096077e13e" providerId="LiveId" clId="{40D9B5F7-5E61-4581-A515-5B4E81969212}" dt="2020-11-28T15:40:49.848" v="1105" actId="47"/>
        <pc:sldMkLst>
          <pc:docMk/>
          <pc:sldMk cId="844284366" sldId="305"/>
        </pc:sldMkLst>
        <pc:graphicFrameChg chg="modGraphic">
          <ac:chgData name="加賀山 茂" userId="8c55a2096077e13e" providerId="LiveId" clId="{40D9B5F7-5E61-4581-A515-5B4E81969212}" dt="2020-11-28T15:05:20.514" v="1051" actId="207"/>
          <ac:graphicFrameMkLst>
            <pc:docMk/>
            <pc:sldMk cId="844284366" sldId="305"/>
            <ac:graphicFrameMk id="10" creationId="{F47DF503-EEB5-4BC3-9501-0BE28B3DE714}"/>
          </ac:graphicFrameMkLst>
        </pc:graphicFrameChg>
      </pc:sldChg>
      <pc:sldChg chg="modSp add del mod">
        <pc:chgData name="加賀山 茂" userId="8c55a2096077e13e" providerId="LiveId" clId="{40D9B5F7-5E61-4581-A515-5B4E81969212}" dt="2020-11-28T15:40:54.287" v="1106" actId="47"/>
        <pc:sldMkLst>
          <pc:docMk/>
          <pc:sldMk cId="3545415333" sldId="306"/>
        </pc:sldMkLst>
        <pc:graphicFrameChg chg="modGraphic">
          <ac:chgData name="加賀山 茂" userId="8c55a2096077e13e" providerId="LiveId" clId="{40D9B5F7-5E61-4581-A515-5B4E81969212}" dt="2020-11-28T15:05:38.992" v="1053" actId="207"/>
          <ac:graphicFrameMkLst>
            <pc:docMk/>
            <pc:sldMk cId="3545415333" sldId="306"/>
            <ac:graphicFrameMk id="10" creationId="{F47DF503-EEB5-4BC3-9501-0BE28B3DE714}"/>
          </ac:graphicFrameMkLst>
        </pc:graphicFrameChg>
      </pc:sldChg>
      <pc:sldChg chg="modSp add mod">
        <pc:chgData name="加賀山 茂" userId="8c55a2096077e13e" providerId="LiveId" clId="{40D9B5F7-5E61-4581-A515-5B4E81969212}" dt="2020-11-28T15:07:40.833" v="1056" actId="207"/>
        <pc:sldMkLst>
          <pc:docMk/>
          <pc:sldMk cId="3660322631" sldId="307"/>
        </pc:sldMkLst>
        <pc:graphicFrameChg chg="modGraphic">
          <ac:chgData name="加賀山 茂" userId="8c55a2096077e13e" providerId="LiveId" clId="{40D9B5F7-5E61-4581-A515-5B4E81969212}" dt="2020-11-28T15:07:40.833" v="1056" actId="207"/>
          <ac:graphicFrameMkLst>
            <pc:docMk/>
            <pc:sldMk cId="3660322631" sldId="307"/>
            <ac:graphicFrameMk id="10" creationId="{F47DF503-EEB5-4BC3-9501-0BE28B3DE714}"/>
          </ac:graphicFrameMkLst>
        </pc:graphicFrameChg>
      </pc:sldChg>
      <pc:sldChg chg="modSp add mod">
        <pc:chgData name="加賀山 茂" userId="8c55a2096077e13e" providerId="LiveId" clId="{40D9B5F7-5E61-4581-A515-5B4E81969212}" dt="2020-11-28T15:07:54.449" v="1058" actId="207"/>
        <pc:sldMkLst>
          <pc:docMk/>
          <pc:sldMk cId="3499672000" sldId="308"/>
        </pc:sldMkLst>
        <pc:graphicFrameChg chg="modGraphic">
          <ac:chgData name="加賀山 茂" userId="8c55a2096077e13e" providerId="LiveId" clId="{40D9B5F7-5E61-4581-A515-5B4E81969212}" dt="2020-11-28T15:07:54.449" v="1058" actId="207"/>
          <ac:graphicFrameMkLst>
            <pc:docMk/>
            <pc:sldMk cId="3499672000" sldId="308"/>
            <ac:graphicFrameMk id="10" creationId="{F47DF503-EEB5-4BC3-9501-0BE28B3DE714}"/>
          </ac:graphicFrameMkLst>
        </pc:graphicFrameChg>
      </pc:sldChg>
      <pc:sldChg chg="modSp add mod">
        <pc:chgData name="加賀山 茂" userId="8c55a2096077e13e" providerId="LiveId" clId="{40D9B5F7-5E61-4581-A515-5B4E81969212}" dt="2020-11-28T15:08:06.193" v="1060" actId="207"/>
        <pc:sldMkLst>
          <pc:docMk/>
          <pc:sldMk cId="1071370780" sldId="309"/>
        </pc:sldMkLst>
        <pc:graphicFrameChg chg="modGraphic">
          <ac:chgData name="加賀山 茂" userId="8c55a2096077e13e" providerId="LiveId" clId="{40D9B5F7-5E61-4581-A515-5B4E81969212}" dt="2020-11-28T15:08:06.193" v="1060" actId="207"/>
          <ac:graphicFrameMkLst>
            <pc:docMk/>
            <pc:sldMk cId="1071370780" sldId="309"/>
            <ac:graphicFrameMk id="10" creationId="{F47DF503-EEB5-4BC3-9501-0BE28B3DE714}"/>
          </ac:graphicFrameMkLst>
        </pc:graphicFrameChg>
      </pc:sldChg>
      <pc:sldChg chg="modSp add mod">
        <pc:chgData name="加賀山 茂" userId="8c55a2096077e13e" providerId="LiveId" clId="{40D9B5F7-5E61-4581-A515-5B4E81969212}" dt="2020-11-28T15:38:36.453" v="1095" actId="207"/>
        <pc:sldMkLst>
          <pc:docMk/>
          <pc:sldMk cId="3361493273" sldId="310"/>
        </pc:sldMkLst>
        <pc:graphicFrameChg chg="modGraphic">
          <ac:chgData name="加賀山 茂" userId="8c55a2096077e13e" providerId="LiveId" clId="{40D9B5F7-5E61-4581-A515-5B4E81969212}" dt="2020-11-28T15:38:36.453" v="1095" actId="207"/>
          <ac:graphicFrameMkLst>
            <pc:docMk/>
            <pc:sldMk cId="3361493273" sldId="310"/>
            <ac:graphicFrameMk id="10" creationId="{F47DF503-EEB5-4BC3-9501-0BE28B3DE714}"/>
          </ac:graphicFrameMkLst>
        </pc:graphicFrameChg>
      </pc:sldChg>
      <pc:sldChg chg="modSp add mod">
        <pc:chgData name="加賀山 茂" userId="8c55a2096077e13e" providerId="LiveId" clId="{40D9B5F7-5E61-4581-A515-5B4E81969212}" dt="2020-11-28T15:38:57.756" v="1097" actId="207"/>
        <pc:sldMkLst>
          <pc:docMk/>
          <pc:sldMk cId="2227514566" sldId="311"/>
        </pc:sldMkLst>
        <pc:graphicFrameChg chg="modGraphic">
          <ac:chgData name="加賀山 茂" userId="8c55a2096077e13e" providerId="LiveId" clId="{40D9B5F7-5E61-4581-A515-5B4E81969212}" dt="2020-11-28T15:38:57.756" v="1097" actId="207"/>
          <ac:graphicFrameMkLst>
            <pc:docMk/>
            <pc:sldMk cId="2227514566" sldId="311"/>
            <ac:graphicFrameMk id="10" creationId="{F47DF503-EEB5-4BC3-9501-0BE28B3DE714}"/>
          </ac:graphicFrameMkLst>
        </pc:graphicFrameChg>
      </pc:sldChg>
      <pc:sldChg chg="modSp add mod">
        <pc:chgData name="加賀山 茂" userId="8c55a2096077e13e" providerId="LiveId" clId="{40D9B5F7-5E61-4581-A515-5B4E81969212}" dt="2020-11-28T15:39:17.264" v="1099" actId="207"/>
        <pc:sldMkLst>
          <pc:docMk/>
          <pc:sldMk cId="2147939099" sldId="312"/>
        </pc:sldMkLst>
        <pc:graphicFrameChg chg="modGraphic">
          <ac:chgData name="加賀山 茂" userId="8c55a2096077e13e" providerId="LiveId" clId="{40D9B5F7-5E61-4581-A515-5B4E81969212}" dt="2020-11-28T15:39:17.264" v="1099" actId="207"/>
          <ac:graphicFrameMkLst>
            <pc:docMk/>
            <pc:sldMk cId="2147939099" sldId="312"/>
            <ac:graphicFrameMk id="10" creationId="{F47DF503-EEB5-4BC3-9501-0BE28B3DE714}"/>
          </ac:graphicFrameMkLst>
        </pc:graphicFrameChg>
      </pc:sldChg>
      <pc:sldChg chg="delSp modSp new del mod modTransition modClrScheme chgLayout">
        <pc:chgData name="加賀山 茂" userId="8c55a2096077e13e" providerId="LiveId" clId="{40D9B5F7-5E61-4581-A515-5B4E81969212}" dt="2020-11-28T15:51:32.294" v="1117" actId="47"/>
        <pc:sldMkLst>
          <pc:docMk/>
          <pc:sldMk cId="1934037782" sldId="313"/>
        </pc:sldMkLst>
        <pc:spChg chg="del">
          <ac:chgData name="加賀山 茂" userId="8c55a2096077e13e" providerId="LiveId" clId="{40D9B5F7-5E61-4581-A515-5B4E81969212}" dt="2020-11-28T15:50:12.976" v="1112" actId="700"/>
          <ac:spMkLst>
            <pc:docMk/>
            <pc:sldMk cId="1934037782" sldId="313"/>
            <ac:spMk id="2" creationId="{C0A42775-34B6-44B6-8C43-3F77BF091B9D}"/>
          </ac:spMkLst>
        </pc:spChg>
        <pc:spChg chg="mod ord">
          <ac:chgData name="加賀山 茂" userId="8c55a2096077e13e" providerId="LiveId" clId="{40D9B5F7-5E61-4581-A515-5B4E81969212}" dt="2020-11-28T15:50:12.976" v="1112" actId="700"/>
          <ac:spMkLst>
            <pc:docMk/>
            <pc:sldMk cId="1934037782" sldId="313"/>
            <ac:spMk id="3" creationId="{65DFC91C-42B1-4481-81FE-1CA1318E8503}"/>
          </ac:spMkLst>
        </pc:spChg>
        <pc:spChg chg="mod ord">
          <ac:chgData name="加賀山 茂" userId="8c55a2096077e13e" providerId="LiveId" clId="{40D9B5F7-5E61-4581-A515-5B4E81969212}" dt="2020-11-28T15:50:12.976" v="1112" actId="700"/>
          <ac:spMkLst>
            <pc:docMk/>
            <pc:sldMk cId="1934037782" sldId="313"/>
            <ac:spMk id="4" creationId="{3DB1C3BA-D36B-487B-A327-1E27C28C7DD0}"/>
          </ac:spMkLst>
        </pc:spChg>
        <pc:spChg chg="mod ord">
          <ac:chgData name="加賀山 茂" userId="8c55a2096077e13e" providerId="LiveId" clId="{40D9B5F7-5E61-4581-A515-5B4E81969212}" dt="2020-11-28T15:50:12.976" v="1112" actId="700"/>
          <ac:spMkLst>
            <pc:docMk/>
            <pc:sldMk cId="1934037782" sldId="313"/>
            <ac:spMk id="5" creationId="{F7CF092E-F11E-4F3E-B5E4-CAD8F5B6BD87}"/>
          </ac:spMkLst>
        </pc:spChg>
      </pc:sldChg>
    </pc:docChg>
  </pc:docChgLst>
  <pc:docChgLst>
    <pc:chgData name="加賀山 茂" userId="8c55a2096077e13e" providerId="LiveId" clId="{8D273B16-53D9-432B-B1FD-E82178767964}"/>
    <pc:docChg chg="undo custSel addSld delSld modSld sldOrd">
      <pc:chgData name="加賀山 茂" userId="8c55a2096077e13e" providerId="LiveId" clId="{8D273B16-53D9-432B-B1FD-E82178767964}" dt="2020-11-28T22:14:04.975" v="347"/>
      <pc:docMkLst>
        <pc:docMk/>
      </pc:docMkLst>
      <pc:sldChg chg="del">
        <pc:chgData name="加賀山 茂" userId="8c55a2096077e13e" providerId="LiveId" clId="{8D273B16-53D9-432B-B1FD-E82178767964}" dt="2020-11-28T22:09:01.456" v="344" actId="47"/>
        <pc:sldMkLst>
          <pc:docMk/>
          <pc:sldMk cId="2748120921" sldId="272"/>
        </pc:sldMkLst>
      </pc:sldChg>
      <pc:sldChg chg="modSp">
        <pc:chgData name="加賀山 茂" userId="8c55a2096077e13e" providerId="LiveId" clId="{8D273B16-53D9-432B-B1FD-E82178767964}" dt="2020-11-28T22:10:36.104" v="345" actId="20577"/>
        <pc:sldMkLst>
          <pc:docMk/>
          <pc:sldMk cId="2987067904" sldId="287"/>
        </pc:sldMkLst>
        <pc:spChg chg="mod">
          <ac:chgData name="加賀山 茂" userId="8c55a2096077e13e" providerId="LiveId" clId="{8D273B16-53D9-432B-B1FD-E82178767964}" dt="2020-11-28T22:10:36.104" v="345" actId="20577"/>
          <ac:spMkLst>
            <pc:docMk/>
            <pc:sldMk cId="2987067904" sldId="287"/>
            <ac:spMk id="7" creationId="{555556D2-7AFC-4F36-A796-B34B71D7D3CC}"/>
          </ac:spMkLst>
        </pc:spChg>
      </pc:sldChg>
      <pc:sldChg chg="modAnim">
        <pc:chgData name="加賀山 茂" userId="8c55a2096077e13e" providerId="LiveId" clId="{8D273B16-53D9-432B-B1FD-E82178767964}" dt="2020-11-28T21:43:23.119" v="69"/>
        <pc:sldMkLst>
          <pc:docMk/>
          <pc:sldMk cId="3890292136" sldId="289"/>
        </pc:sldMkLst>
      </pc:sldChg>
      <pc:sldChg chg="modAnim">
        <pc:chgData name="加賀山 茂" userId="8c55a2096077e13e" providerId="LiveId" clId="{8D273B16-53D9-432B-B1FD-E82178767964}" dt="2020-11-28T22:14:04.975" v="347"/>
        <pc:sldMkLst>
          <pc:docMk/>
          <pc:sldMk cId="2407858657" sldId="296"/>
        </pc:sldMkLst>
      </pc:sldChg>
      <pc:sldChg chg="modSp modAnim">
        <pc:chgData name="加賀山 茂" userId="8c55a2096077e13e" providerId="LiveId" clId="{8D273B16-53D9-432B-B1FD-E82178767964}" dt="2020-11-28T22:13:44.136" v="346"/>
        <pc:sldMkLst>
          <pc:docMk/>
          <pc:sldMk cId="3119008855" sldId="297"/>
        </pc:sldMkLst>
        <pc:spChg chg="mod">
          <ac:chgData name="加賀山 茂" userId="8c55a2096077e13e" providerId="LiveId" clId="{8D273B16-53D9-432B-B1FD-E82178767964}" dt="2020-11-28T21:49:28.114" v="86" actId="2710"/>
          <ac:spMkLst>
            <pc:docMk/>
            <pc:sldMk cId="3119008855" sldId="297"/>
            <ac:spMk id="7" creationId="{43A8BA16-419D-4697-AF30-1209E7CA9A99}"/>
          </ac:spMkLst>
        </pc:spChg>
      </pc:sldChg>
      <pc:sldChg chg="modSp mod">
        <pc:chgData name="加賀山 茂" userId="8c55a2096077e13e" providerId="LiveId" clId="{8D273B16-53D9-432B-B1FD-E82178767964}" dt="2020-11-28T21:45:21.669" v="71" actId="207"/>
        <pc:sldMkLst>
          <pc:docMk/>
          <pc:sldMk cId="2552022975" sldId="298"/>
        </pc:sldMkLst>
        <pc:graphicFrameChg chg="modGraphic">
          <ac:chgData name="加賀山 茂" userId="8c55a2096077e13e" providerId="LiveId" clId="{8D273B16-53D9-432B-B1FD-E82178767964}" dt="2020-11-28T21:45:21.669" v="71" actId="207"/>
          <ac:graphicFrameMkLst>
            <pc:docMk/>
            <pc:sldMk cId="2552022975" sldId="298"/>
            <ac:graphicFrameMk id="10" creationId="{F47DF503-EEB5-4BC3-9501-0BE28B3DE714}"/>
          </ac:graphicFrameMkLst>
        </pc:graphicFrameChg>
      </pc:sldChg>
      <pc:sldChg chg="del">
        <pc:chgData name="加賀山 茂" userId="8c55a2096077e13e" providerId="LiveId" clId="{8D273B16-53D9-432B-B1FD-E82178767964}" dt="2020-11-28T21:46:02.925" v="76" actId="47"/>
        <pc:sldMkLst>
          <pc:docMk/>
          <pc:sldMk cId="3807157693" sldId="300"/>
        </pc:sldMkLst>
      </pc:sldChg>
      <pc:sldChg chg="modSp del mod">
        <pc:chgData name="加賀山 茂" userId="8c55a2096077e13e" providerId="LiveId" clId="{8D273B16-53D9-432B-B1FD-E82178767964}" dt="2020-11-28T21:38:26.791" v="59" actId="47"/>
        <pc:sldMkLst>
          <pc:docMk/>
          <pc:sldMk cId="1530117338" sldId="301"/>
        </pc:sldMkLst>
        <pc:graphicFrameChg chg="modGraphic">
          <ac:chgData name="加賀山 茂" userId="8c55a2096077e13e" providerId="LiveId" clId="{8D273B16-53D9-432B-B1FD-E82178767964}" dt="2020-11-28T21:30:23.894" v="30" actId="207"/>
          <ac:graphicFrameMkLst>
            <pc:docMk/>
            <pc:sldMk cId="1530117338" sldId="301"/>
            <ac:graphicFrameMk id="10" creationId="{F47DF503-EEB5-4BC3-9501-0BE28B3DE714}"/>
          </ac:graphicFrameMkLst>
        </pc:graphicFrameChg>
      </pc:sldChg>
      <pc:sldChg chg="del">
        <pc:chgData name="加賀山 茂" userId="8c55a2096077e13e" providerId="LiveId" clId="{8D273B16-53D9-432B-B1FD-E82178767964}" dt="2020-11-28T21:35:19.273" v="50" actId="47"/>
        <pc:sldMkLst>
          <pc:docMk/>
          <pc:sldMk cId="2340374927" sldId="302"/>
        </pc:sldMkLst>
      </pc:sldChg>
      <pc:sldChg chg="del">
        <pc:chgData name="加賀山 茂" userId="8c55a2096077e13e" providerId="LiveId" clId="{8D273B16-53D9-432B-B1FD-E82178767964}" dt="2020-11-28T21:35:21.154" v="51" actId="47"/>
        <pc:sldMkLst>
          <pc:docMk/>
          <pc:sldMk cId="108130008" sldId="303"/>
        </pc:sldMkLst>
      </pc:sldChg>
      <pc:sldChg chg="del">
        <pc:chgData name="加賀山 茂" userId="8c55a2096077e13e" providerId="LiveId" clId="{8D273B16-53D9-432B-B1FD-E82178767964}" dt="2020-11-28T21:35:22.924" v="52" actId="47"/>
        <pc:sldMkLst>
          <pc:docMk/>
          <pc:sldMk cId="2340553233" sldId="304"/>
        </pc:sldMkLst>
      </pc:sldChg>
      <pc:sldChg chg="modSp mod">
        <pc:chgData name="加賀山 茂" userId="8c55a2096077e13e" providerId="LiveId" clId="{8D273B16-53D9-432B-B1FD-E82178767964}" dt="2020-11-28T21:37:02.556" v="54" actId="207"/>
        <pc:sldMkLst>
          <pc:docMk/>
          <pc:sldMk cId="3660322631" sldId="307"/>
        </pc:sldMkLst>
        <pc:graphicFrameChg chg="modGraphic">
          <ac:chgData name="加賀山 茂" userId="8c55a2096077e13e" providerId="LiveId" clId="{8D273B16-53D9-432B-B1FD-E82178767964}" dt="2020-11-28T21:37:02.556" v="54" actId="207"/>
          <ac:graphicFrameMkLst>
            <pc:docMk/>
            <pc:sldMk cId="3660322631" sldId="307"/>
            <ac:graphicFrameMk id="10" creationId="{F47DF503-EEB5-4BC3-9501-0BE28B3DE714}"/>
          </ac:graphicFrameMkLst>
        </pc:graphicFrameChg>
      </pc:sldChg>
      <pc:sldChg chg="modSp del mod">
        <pc:chgData name="加賀山 茂" userId="8c55a2096077e13e" providerId="LiveId" clId="{8D273B16-53D9-432B-B1FD-E82178767964}" dt="2020-11-28T21:37:40.849" v="56" actId="47"/>
        <pc:sldMkLst>
          <pc:docMk/>
          <pc:sldMk cId="3499672000" sldId="308"/>
        </pc:sldMkLst>
        <pc:graphicFrameChg chg="modGraphic">
          <ac:chgData name="加賀山 茂" userId="8c55a2096077e13e" providerId="LiveId" clId="{8D273B16-53D9-432B-B1FD-E82178767964}" dt="2020-11-28T21:25:28.856" v="15" actId="207"/>
          <ac:graphicFrameMkLst>
            <pc:docMk/>
            <pc:sldMk cId="3499672000" sldId="308"/>
            <ac:graphicFrameMk id="10" creationId="{F47DF503-EEB5-4BC3-9501-0BE28B3DE714}"/>
          </ac:graphicFrameMkLst>
        </pc:graphicFrameChg>
      </pc:sldChg>
      <pc:sldChg chg="modSp mod">
        <pc:chgData name="加賀山 茂" userId="8c55a2096077e13e" providerId="LiveId" clId="{8D273B16-53D9-432B-B1FD-E82178767964}" dt="2020-11-28T21:45:12.448" v="70" actId="207"/>
        <pc:sldMkLst>
          <pc:docMk/>
          <pc:sldMk cId="1071370780" sldId="309"/>
        </pc:sldMkLst>
        <pc:graphicFrameChg chg="modGraphic">
          <ac:chgData name="加賀山 茂" userId="8c55a2096077e13e" providerId="LiveId" clId="{8D273B16-53D9-432B-B1FD-E82178767964}" dt="2020-11-28T21:45:12.448" v="70" actId="207"/>
          <ac:graphicFrameMkLst>
            <pc:docMk/>
            <pc:sldMk cId="1071370780" sldId="309"/>
            <ac:graphicFrameMk id="10" creationId="{F47DF503-EEB5-4BC3-9501-0BE28B3DE714}"/>
          </ac:graphicFrameMkLst>
        </pc:graphicFrameChg>
      </pc:sldChg>
      <pc:sldChg chg="modSp mod">
        <pc:chgData name="加賀山 茂" userId="8c55a2096077e13e" providerId="LiveId" clId="{8D273B16-53D9-432B-B1FD-E82178767964}" dt="2020-11-28T21:45:31.669" v="72" actId="207"/>
        <pc:sldMkLst>
          <pc:docMk/>
          <pc:sldMk cId="3361493273" sldId="310"/>
        </pc:sldMkLst>
        <pc:graphicFrameChg chg="modGraphic">
          <ac:chgData name="加賀山 茂" userId="8c55a2096077e13e" providerId="LiveId" clId="{8D273B16-53D9-432B-B1FD-E82178767964}" dt="2020-11-28T21:45:31.669" v="72" actId="207"/>
          <ac:graphicFrameMkLst>
            <pc:docMk/>
            <pc:sldMk cId="3361493273" sldId="310"/>
            <ac:graphicFrameMk id="10" creationId="{F47DF503-EEB5-4BC3-9501-0BE28B3DE714}"/>
          </ac:graphicFrameMkLst>
        </pc:graphicFrameChg>
      </pc:sldChg>
      <pc:sldChg chg="modSp del mod">
        <pc:chgData name="加賀山 茂" userId="8c55a2096077e13e" providerId="LiveId" clId="{8D273B16-53D9-432B-B1FD-E82178767964}" dt="2020-11-28T21:38:55.058" v="62" actId="47"/>
        <pc:sldMkLst>
          <pc:docMk/>
          <pc:sldMk cId="2227514566" sldId="311"/>
        </pc:sldMkLst>
        <pc:graphicFrameChg chg="modGraphic">
          <ac:chgData name="加賀山 茂" userId="8c55a2096077e13e" providerId="LiveId" clId="{8D273B16-53D9-432B-B1FD-E82178767964}" dt="2020-11-28T21:33:10.281" v="41" actId="207"/>
          <ac:graphicFrameMkLst>
            <pc:docMk/>
            <pc:sldMk cId="2227514566" sldId="311"/>
            <ac:graphicFrameMk id="10" creationId="{F47DF503-EEB5-4BC3-9501-0BE28B3DE714}"/>
          </ac:graphicFrameMkLst>
        </pc:graphicFrameChg>
      </pc:sldChg>
      <pc:sldChg chg="modSp del mod">
        <pc:chgData name="加賀山 茂" userId="8c55a2096077e13e" providerId="LiveId" clId="{8D273B16-53D9-432B-B1FD-E82178767964}" dt="2020-11-28T21:35:44.738" v="53" actId="47"/>
        <pc:sldMkLst>
          <pc:docMk/>
          <pc:sldMk cId="2147939099" sldId="312"/>
        </pc:sldMkLst>
        <pc:graphicFrameChg chg="modGraphic">
          <ac:chgData name="加賀山 茂" userId="8c55a2096077e13e" providerId="LiveId" clId="{8D273B16-53D9-432B-B1FD-E82178767964}" dt="2020-11-28T21:33:48.839" v="45" actId="207"/>
          <ac:graphicFrameMkLst>
            <pc:docMk/>
            <pc:sldMk cId="2147939099" sldId="312"/>
            <ac:graphicFrameMk id="10" creationId="{F47DF503-EEB5-4BC3-9501-0BE28B3DE714}"/>
          </ac:graphicFrameMkLst>
        </pc:graphicFrameChg>
      </pc:sldChg>
      <pc:sldChg chg="modSp add mod">
        <pc:chgData name="加賀山 茂" userId="8c55a2096077e13e" providerId="LiveId" clId="{8D273B16-53D9-432B-B1FD-E82178767964}" dt="2020-11-28T21:21:00.963" v="1" actId="207"/>
        <pc:sldMkLst>
          <pc:docMk/>
          <pc:sldMk cId="4199312863" sldId="313"/>
        </pc:sldMkLst>
        <pc:graphicFrameChg chg="modGraphic">
          <ac:chgData name="加賀山 茂" userId="8c55a2096077e13e" providerId="LiveId" clId="{8D273B16-53D9-432B-B1FD-E82178767964}" dt="2020-11-28T21:21:00.963" v="1" actId="207"/>
          <ac:graphicFrameMkLst>
            <pc:docMk/>
            <pc:sldMk cId="4199312863" sldId="313"/>
            <ac:graphicFrameMk id="10" creationId="{F47DF503-EEB5-4BC3-9501-0BE28B3DE714}"/>
          </ac:graphicFrameMkLst>
        </pc:graphicFrameChg>
      </pc:sldChg>
      <pc:sldChg chg="modSp add del mod">
        <pc:chgData name="加賀山 茂" userId="8c55a2096077e13e" providerId="LiveId" clId="{8D273B16-53D9-432B-B1FD-E82178767964}" dt="2020-11-28T21:46:39.486" v="77" actId="47"/>
        <pc:sldMkLst>
          <pc:docMk/>
          <pc:sldMk cId="1209594524" sldId="314"/>
        </pc:sldMkLst>
        <pc:graphicFrameChg chg="modGraphic">
          <ac:chgData name="加賀山 茂" userId="8c55a2096077e13e" providerId="LiveId" clId="{8D273B16-53D9-432B-B1FD-E82178767964}" dt="2020-11-28T21:21:21.982" v="3" actId="207"/>
          <ac:graphicFrameMkLst>
            <pc:docMk/>
            <pc:sldMk cId="1209594524" sldId="314"/>
            <ac:graphicFrameMk id="10" creationId="{F47DF503-EEB5-4BC3-9501-0BE28B3DE714}"/>
          </ac:graphicFrameMkLst>
        </pc:graphicFrameChg>
      </pc:sldChg>
      <pc:sldChg chg="modSp add del mod">
        <pc:chgData name="加賀山 茂" userId="8c55a2096077e13e" providerId="LiveId" clId="{8D273B16-53D9-432B-B1FD-E82178767964}" dt="2020-11-28T21:46:44.789" v="78" actId="47"/>
        <pc:sldMkLst>
          <pc:docMk/>
          <pc:sldMk cId="1426877343" sldId="315"/>
        </pc:sldMkLst>
        <pc:graphicFrameChg chg="modGraphic">
          <ac:chgData name="加賀山 茂" userId="8c55a2096077e13e" providerId="LiveId" clId="{8D273B16-53D9-432B-B1FD-E82178767964}" dt="2020-11-28T21:21:33.309" v="5" actId="207"/>
          <ac:graphicFrameMkLst>
            <pc:docMk/>
            <pc:sldMk cId="1426877343" sldId="315"/>
            <ac:graphicFrameMk id="10" creationId="{F47DF503-EEB5-4BC3-9501-0BE28B3DE714}"/>
          </ac:graphicFrameMkLst>
        </pc:graphicFrameChg>
      </pc:sldChg>
      <pc:sldChg chg="modSp add del mod">
        <pc:chgData name="加賀山 茂" userId="8c55a2096077e13e" providerId="LiveId" clId="{8D273B16-53D9-432B-B1FD-E82178767964}" dt="2020-11-28T21:46:48.181" v="79" actId="47"/>
        <pc:sldMkLst>
          <pc:docMk/>
          <pc:sldMk cId="2012542766" sldId="316"/>
        </pc:sldMkLst>
        <pc:graphicFrameChg chg="modGraphic">
          <ac:chgData name="加賀山 茂" userId="8c55a2096077e13e" providerId="LiveId" clId="{8D273B16-53D9-432B-B1FD-E82178767964}" dt="2020-11-28T21:21:44.844" v="7" actId="207"/>
          <ac:graphicFrameMkLst>
            <pc:docMk/>
            <pc:sldMk cId="2012542766" sldId="316"/>
            <ac:graphicFrameMk id="10" creationId="{F47DF503-EEB5-4BC3-9501-0BE28B3DE714}"/>
          </ac:graphicFrameMkLst>
        </pc:graphicFrameChg>
      </pc:sldChg>
      <pc:sldChg chg="modSp add mod">
        <pc:chgData name="加賀山 茂" userId="8c55a2096077e13e" providerId="LiveId" clId="{8D273B16-53D9-432B-B1FD-E82178767964}" dt="2020-11-28T21:37:23.785" v="55" actId="207"/>
        <pc:sldMkLst>
          <pc:docMk/>
          <pc:sldMk cId="1669919309" sldId="317"/>
        </pc:sldMkLst>
        <pc:graphicFrameChg chg="modGraphic">
          <ac:chgData name="加賀山 茂" userId="8c55a2096077e13e" providerId="LiveId" clId="{8D273B16-53D9-432B-B1FD-E82178767964}" dt="2020-11-28T21:37:23.785" v="55" actId="207"/>
          <ac:graphicFrameMkLst>
            <pc:docMk/>
            <pc:sldMk cId="1669919309" sldId="317"/>
            <ac:graphicFrameMk id="10" creationId="{F47DF503-EEB5-4BC3-9501-0BE28B3DE714}"/>
          </ac:graphicFrameMkLst>
        </pc:graphicFrameChg>
      </pc:sldChg>
      <pc:sldChg chg="modSp add mod">
        <pc:chgData name="加賀山 茂" userId="8c55a2096077e13e" providerId="LiveId" clId="{8D273B16-53D9-432B-B1FD-E82178767964}" dt="2020-11-28T21:45:37.954" v="73" actId="207"/>
        <pc:sldMkLst>
          <pc:docMk/>
          <pc:sldMk cId="3146218002" sldId="318"/>
        </pc:sldMkLst>
        <pc:graphicFrameChg chg="modGraphic">
          <ac:chgData name="加賀山 茂" userId="8c55a2096077e13e" providerId="LiveId" clId="{8D273B16-53D9-432B-B1FD-E82178767964}" dt="2020-11-28T21:45:37.954" v="73" actId="207"/>
          <ac:graphicFrameMkLst>
            <pc:docMk/>
            <pc:sldMk cId="3146218002" sldId="318"/>
            <ac:graphicFrameMk id="10" creationId="{F47DF503-EEB5-4BC3-9501-0BE28B3DE714}"/>
          </ac:graphicFrameMkLst>
        </pc:graphicFrameChg>
      </pc:sldChg>
      <pc:sldChg chg="modSp add mod">
        <pc:chgData name="加賀山 茂" userId="8c55a2096077e13e" providerId="LiveId" clId="{8D273B16-53D9-432B-B1FD-E82178767964}" dt="2020-11-28T21:45:45.300" v="74" actId="207"/>
        <pc:sldMkLst>
          <pc:docMk/>
          <pc:sldMk cId="2504197752" sldId="319"/>
        </pc:sldMkLst>
        <pc:graphicFrameChg chg="modGraphic">
          <ac:chgData name="加賀山 茂" userId="8c55a2096077e13e" providerId="LiveId" clId="{8D273B16-53D9-432B-B1FD-E82178767964}" dt="2020-11-28T21:45:45.300" v="74" actId="207"/>
          <ac:graphicFrameMkLst>
            <pc:docMk/>
            <pc:sldMk cId="2504197752" sldId="319"/>
            <ac:graphicFrameMk id="10" creationId="{F47DF503-EEB5-4BC3-9501-0BE28B3DE714}"/>
          </ac:graphicFrameMkLst>
        </pc:graphicFrameChg>
      </pc:sldChg>
      <pc:sldChg chg="modSp add mod">
        <pc:chgData name="加賀山 茂" userId="8c55a2096077e13e" providerId="LiveId" clId="{8D273B16-53D9-432B-B1FD-E82178767964}" dt="2020-11-28T21:45:57.982" v="75" actId="207"/>
        <pc:sldMkLst>
          <pc:docMk/>
          <pc:sldMk cId="543953467" sldId="320"/>
        </pc:sldMkLst>
        <pc:graphicFrameChg chg="modGraphic">
          <ac:chgData name="加賀山 茂" userId="8c55a2096077e13e" providerId="LiveId" clId="{8D273B16-53D9-432B-B1FD-E82178767964}" dt="2020-11-28T21:45:57.982" v="75" actId="207"/>
          <ac:graphicFrameMkLst>
            <pc:docMk/>
            <pc:sldMk cId="543953467" sldId="320"/>
            <ac:graphicFrameMk id="10" creationId="{F47DF503-EEB5-4BC3-9501-0BE28B3DE714}"/>
          </ac:graphicFrameMkLst>
        </pc:graphicFrameChg>
      </pc:sldChg>
      <pc:sldChg chg="modSp add mod">
        <pc:chgData name="加賀山 茂" userId="8c55a2096077e13e" providerId="LiveId" clId="{8D273B16-53D9-432B-B1FD-E82178767964}" dt="2020-11-28T21:47:54.313" v="81" actId="207"/>
        <pc:sldMkLst>
          <pc:docMk/>
          <pc:sldMk cId="1249063408" sldId="321"/>
        </pc:sldMkLst>
        <pc:graphicFrameChg chg="modGraphic">
          <ac:chgData name="加賀山 茂" userId="8c55a2096077e13e" providerId="LiveId" clId="{8D273B16-53D9-432B-B1FD-E82178767964}" dt="2020-11-28T21:47:54.313" v="81" actId="207"/>
          <ac:graphicFrameMkLst>
            <pc:docMk/>
            <pc:sldMk cId="1249063408" sldId="321"/>
            <ac:graphicFrameMk id="10" creationId="{F47DF503-EEB5-4BC3-9501-0BE28B3DE714}"/>
          </ac:graphicFrameMkLst>
        </pc:graphicFrameChg>
      </pc:sldChg>
      <pc:sldChg chg="modSp add mod">
        <pc:chgData name="加賀山 茂" userId="8c55a2096077e13e" providerId="LiveId" clId="{8D273B16-53D9-432B-B1FD-E82178767964}" dt="2020-11-28T21:48:04.480" v="83" actId="207"/>
        <pc:sldMkLst>
          <pc:docMk/>
          <pc:sldMk cId="929005303" sldId="322"/>
        </pc:sldMkLst>
        <pc:graphicFrameChg chg="modGraphic">
          <ac:chgData name="加賀山 茂" userId="8c55a2096077e13e" providerId="LiveId" clId="{8D273B16-53D9-432B-B1FD-E82178767964}" dt="2020-11-28T21:48:04.480" v="83" actId="207"/>
          <ac:graphicFrameMkLst>
            <pc:docMk/>
            <pc:sldMk cId="929005303" sldId="322"/>
            <ac:graphicFrameMk id="10" creationId="{F47DF503-EEB5-4BC3-9501-0BE28B3DE714}"/>
          </ac:graphicFrameMkLst>
        </pc:graphicFrameChg>
      </pc:sldChg>
      <pc:sldChg chg="modSp add mod">
        <pc:chgData name="加賀山 茂" userId="8c55a2096077e13e" providerId="LiveId" clId="{8D273B16-53D9-432B-B1FD-E82178767964}" dt="2020-11-28T21:48:16.506" v="85" actId="207"/>
        <pc:sldMkLst>
          <pc:docMk/>
          <pc:sldMk cId="1622092182" sldId="323"/>
        </pc:sldMkLst>
        <pc:graphicFrameChg chg="modGraphic">
          <ac:chgData name="加賀山 茂" userId="8c55a2096077e13e" providerId="LiveId" clId="{8D273B16-53D9-432B-B1FD-E82178767964}" dt="2020-11-28T21:48:16.506" v="85" actId="207"/>
          <ac:graphicFrameMkLst>
            <pc:docMk/>
            <pc:sldMk cId="1622092182" sldId="323"/>
            <ac:graphicFrameMk id="10" creationId="{F47DF503-EEB5-4BC3-9501-0BE28B3DE714}"/>
          </ac:graphicFrameMkLst>
        </pc:graphicFrameChg>
      </pc:sldChg>
      <pc:sldChg chg="addSp delSp modSp new mod ord modClrScheme modAnim chgLayout">
        <pc:chgData name="加賀山 茂" userId="8c55a2096077e13e" providerId="LiveId" clId="{8D273B16-53D9-432B-B1FD-E82178767964}" dt="2020-11-28T22:08:17.675" v="343"/>
        <pc:sldMkLst>
          <pc:docMk/>
          <pc:sldMk cId="2219065730" sldId="324"/>
        </pc:sldMkLst>
        <pc:spChg chg="del mod ord">
          <ac:chgData name="加賀山 茂" userId="8c55a2096077e13e" providerId="LiveId" clId="{8D273B16-53D9-432B-B1FD-E82178767964}" dt="2020-11-28T21:57:02.048" v="94" actId="700"/>
          <ac:spMkLst>
            <pc:docMk/>
            <pc:sldMk cId="2219065730" sldId="324"/>
            <ac:spMk id="2" creationId="{2642CE8E-5FFC-4E9E-88B8-6A40FD0E706C}"/>
          </ac:spMkLst>
        </pc:spChg>
        <pc:spChg chg="del mod">
          <ac:chgData name="加賀山 茂" userId="8c55a2096077e13e" providerId="LiveId" clId="{8D273B16-53D9-432B-B1FD-E82178767964}" dt="2020-11-28T21:57:02.048" v="94" actId="700"/>
          <ac:spMkLst>
            <pc:docMk/>
            <pc:sldMk cId="2219065730" sldId="324"/>
            <ac:spMk id="3" creationId="{FF2F1DA2-447C-4553-9168-E807866744F0}"/>
          </ac:spMkLst>
        </pc:spChg>
        <pc:spChg chg="del mod">
          <ac:chgData name="加賀山 茂" userId="8c55a2096077e13e" providerId="LiveId" clId="{8D273B16-53D9-432B-B1FD-E82178767964}" dt="2020-11-28T21:57:02.048" v="94" actId="700"/>
          <ac:spMkLst>
            <pc:docMk/>
            <pc:sldMk cId="2219065730" sldId="324"/>
            <ac:spMk id="4" creationId="{82DEE21E-5D1B-4D88-8370-3D9D9AD8C8B5}"/>
          </ac:spMkLst>
        </pc:spChg>
        <pc:spChg chg="mod ord">
          <ac:chgData name="加賀山 茂" userId="8c55a2096077e13e" providerId="LiveId" clId="{8D273B16-53D9-432B-B1FD-E82178767964}" dt="2020-11-28T21:57:02.048" v="94" actId="700"/>
          <ac:spMkLst>
            <pc:docMk/>
            <pc:sldMk cId="2219065730" sldId="324"/>
            <ac:spMk id="5" creationId="{4104BA81-10FC-4256-A151-A99078500F2F}"/>
          </ac:spMkLst>
        </pc:spChg>
        <pc:spChg chg="mod ord">
          <ac:chgData name="加賀山 茂" userId="8c55a2096077e13e" providerId="LiveId" clId="{8D273B16-53D9-432B-B1FD-E82178767964}" dt="2020-11-28T21:57:02.048" v="94" actId="700"/>
          <ac:spMkLst>
            <pc:docMk/>
            <pc:sldMk cId="2219065730" sldId="324"/>
            <ac:spMk id="6" creationId="{F92E3E49-D229-40E9-AECE-A41E4C09909B}"/>
          </ac:spMkLst>
        </pc:spChg>
        <pc:spChg chg="mod ord">
          <ac:chgData name="加賀山 茂" userId="8c55a2096077e13e" providerId="LiveId" clId="{8D273B16-53D9-432B-B1FD-E82178767964}" dt="2020-11-28T21:57:02.048" v="94" actId="700"/>
          <ac:spMkLst>
            <pc:docMk/>
            <pc:sldMk cId="2219065730" sldId="324"/>
            <ac:spMk id="7" creationId="{46BA7840-FDC9-47AA-BB51-27745455C7D0}"/>
          </ac:spMkLst>
        </pc:spChg>
        <pc:spChg chg="add mod">
          <ac:chgData name="加賀山 茂" userId="8c55a2096077e13e" providerId="LiveId" clId="{8D273B16-53D9-432B-B1FD-E82178767964}" dt="2020-11-28T21:56:46.092" v="91" actId="1076"/>
          <ac:spMkLst>
            <pc:docMk/>
            <pc:sldMk cId="2219065730" sldId="324"/>
            <ac:spMk id="8" creationId="{45109E81-630C-4694-BEF2-7A5695F98DA3}"/>
          </ac:spMkLst>
        </pc:spChg>
        <pc:spChg chg="add mod">
          <ac:chgData name="加賀山 茂" userId="8c55a2096077e13e" providerId="LiveId" clId="{8D273B16-53D9-432B-B1FD-E82178767964}" dt="2020-11-28T21:56:46.092" v="91" actId="1076"/>
          <ac:spMkLst>
            <pc:docMk/>
            <pc:sldMk cId="2219065730" sldId="324"/>
            <ac:spMk id="9" creationId="{1971891C-0E83-4C5A-9442-C4EB5EDD66FD}"/>
          </ac:spMkLst>
        </pc:spChg>
        <pc:spChg chg="add mod">
          <ac:chgData name="加賀山 茂" userId="8c55a2096077e13e" providerId="LiveId" clId="{8D273B16-53D9-432B-B1FD-E82178767964}" dt="2020-11-28T21:56:46.092" v="91" actId="1076"/>
          <ac:spMkLst>
            <pc:docMk/>
            <pc:sldMk cId="2219065730" sldId="324"/>
            <ac:spMk id="10" creationId="{68C1AED3-38F9-4B2C-82BA-D005DE5410B2}"/>
          </ac:spMkLst>
        </pc:spChg>
        <pc:spChg chg="add mod">
          <ac:chgData name="加賀山 茂" userId="8c55a2096077e13e" providerId="LiveId" clId="{8D273B16-53D9-432B-B1FD-E82178767964}" dt="2020-11-28T21:56:46.092" v="91" actId="1076"/>
          <ac:spMkLst>
            <pc:docMk/>
            <pc:sldMk cId="2219065730" sldId="324"/>
            <ac:spMk id="11" creationId="{919F8948-F4EC-449D-8BD3-B22BCD01EE8F}"/>
          </ac:spMkLst>
        </pc:spChg>
        <pc:spChg chg="add mod">
          <ac:chgData name="加賀山 茂" userId="8c55a2096077e13e" providerId="LiveId" clId="{8D273B16-53D9-432B-B1FD-E82178767964}" dt="2020-11-28T21:56:46.092" v="91" actId="1076"/>
          <ac:spMkLst>
            <pc:docMk/>
            <pc:sldMk cId="2219065730" sldId="324"/>
            <ac:spMk id="12" creationId="{9FEFDE14-38C6-4CB2-9BB4-EB08BC12FB31}"/>
          </ac:spMkLst>
        </pc:spChg>
        <pc:spChg chg="add mod">
          <ac:chgData name="加賀山 茂" userId="8c55a2096077e13e" providerId="LiveId" clId="{8D273B16-53D9-432B-B1FD-E82178767964}" dt="2020-11-28T21:56:46.092" v="91" actId="1076"/>
          <ac:spMkLst>
            <pc:docMk/>
            <pc:sldMk cId="2219065730" sldId="324"/>
            <ac:spMk id="13" creationId="{6FEFEEC1-DBA0-4B0E-93EE-1909B49C2E7A}"/>
          </ac:spMkLst>
        </pc:spChg>
        <pc:spChg chg="add mod">
          <ac:chgData name="加賀山 茂" userId="8c55a2096077e13e" providerId="LiveId" clId="{8D273B16-53D9-432B-B1FD-E82178767964}" dt="2020-11-28T21:56:46.092" v="91" actId="1076"/>
          <ac:spMkLst>
            <pc:docMk/>
            <pc:sldMk cId="2219065730" sldId="324"/>
            <ac:spMk id="14" creationId="{E6787062-3BB7-412D-B214-A23516374A31}"/>
          </ac:spMkLst>
        </pc:spChg>
        <pc:spChg chg="add mod">
          <ac:chgData name="加賀山 茂" userId="8c55a2096077e13e" providerId="LiveId" clId="{8D273B16-53D9-432B-B1FD-E82178767964}" dt="2020-11-28T21:56:46.092" v="91" actId="1076"/>
          <ac:spMkLst>
            <pc:docMk/>
            <pc:sldMk cId="2219065730" sldId="324"/>
            <ac:spMk id="15" creationId="{6ED7441B-06CB-4191-BCF3-F254D372D557}"/>
          </ac:spMkLst>
        </pc:spChg>
        <pc:spChg chg="add mod">
          <ac:chgData name="加賀山 茂" userId="8c55a2096077e13e" providerId="LiveId" clId="{8D273B16-53D9-432B-B1FD-E82178767964}" dt="2020-11-28T21:56:46.092" v="91" actId="1076"/>
          <ac:spMkLst>
            <pc:docMk/>
            <pc:sldMk cId="2219065730" sldId="324"/>
            <ac:spMk id="16" creationId="{0E56A1A4-0832-4F88-8227-3E785E4EA8A8}"/>
          </ac:spMkLst>
        </pc:spChg>
        <pc:spChg chg="add mod">
          <ac:chgData name="加賀山 茂" userId="8c55a2096077e13e" providerId="LiveId" clId="{8D273B16-53D9-432B-B1FD-E82178767964}" dt="2020-11-28T21:56:46.092" v="91" actId="1076"/>
          <ac:spMkLst>
            <pc:docMk/>
            <pc:sldMk cId="2219065730" sldId="324"/>
            <ac:spMk id="17" creationId="{A17E2300-9DE2-4C06-BCFD-1E30D3F3DFA2}"/>
          </ac:spMkLst>
        </pc:spChg>
        <pc:spChg chg="add mod">
          <ac:chgData name="加賀山 茂" userId="8c55a2096077e13e" providerId="LiveId" clId="{8D273B16-53D9-432B-B1FD-E82178767964}" dt="2020-11-28T21:56:46.092" v="91" actId="1076"/>
          <ac:spMkLst>
            <pc:docMk/>
            <pc:sldMk cId="2219065730" sldId="324"/>
            <ac:spMk id="18" creationId="{27E89461-C26F-492A-BFA1-85A4E5A06447}"/>
          </ac:spMkLst>
        </pc:spChg>
        <pc:spChg chg="add mod ord">
          <ac:chgData name="加賀山 茂" userId="8c55a2096077e13e" providerId="LiveId" clId="{8D273B16-53D9-432B-B1FD-E82178767964}" dt="2020-11-28T22:06:54.067" v="339" actId="1076"/>
          <ac:spMkLst>
            <pc:docMk/>
            <pc:sldMk cId="2219065730" sldId="324"/>
            <ac:spMk id="19" creationId="{270C4884-1AAA-466F-8481-55A10CF608B2}"/>
          </ac:spMkLst>
        </pc:spChg>
        <pc:spChg chg="add mod">
          <ac:chgData name="加賀山 茂" userId="8c55a2096077e13e" providerId="LiveId" clId="{8D273B16-53D9-432B-B1FD-E82178767964}" dt="2020-11-28T21:57:26.027" v="95"/>
          <ac:spMkLst>
            <pc:docMk/>
            <pc:sldMk cId="2219065730" sldId="324"/>
            <ac:spMk id="20" creationId="{AD55D855-58C3-4E1E-B81C-5CC536246342}"/>
          </ac:spMkLst>
        </pc:spChg>
        <pc:spChg chg="add mod">
          <ac:chgData name="加賀山 茂" userId="8c55a2096077e13e" providerId="LiveId" clId="{8D273B16-53D9-432B-B1FD-E82178767964}" dt="2020-11-28T21:57:26.027" v="95"/>
          <ac:spMkLst>
            <pc:docMk/>
            <pc:sldMk cId="2219065730" sldId="324"/>
            <ac:spMk id="21" creationId="{7A201F0E-09EC-41C3-BD7A-61313DCC4F39}"/>
          </ac:spMkLst>
        </pc:spChg>
        <pc:spChg chg="add mod">
          <ac:chgData name="加賀山 茂" userId="8c55a2096077e13e" providerId="LiveId" clId="{8D273B16-53D9-432B-B1FD-E82178767964}" dt="2020-11-28T21:57:26.027" v="95"/>
          <ac:spMkLst>
            <pc:docMk/>
            <pc:sldMk cId="2219065730" sldId="324"/>
            <ac:spMk id="22" creationId="{C4AE6E48-366E-464A-A139-9776858E0F1C}"/>
          </ac:spMkLst>
        </pc:spChg>
        <pc:spChg chg="add mod">
          <ac:chgData name="加賀山 茂" userId="8c55a2096077e13e" providerId="LiveId" clId="{8D273B16-53D9-432B-B1FD-E82178767964}" dt="2020-11-28T21:57:26.027" v="95"/>
          <ac:spMkLst>
            <pc:docMk/>
            <pc:sldMk cId="2219065730" sldId="324"/>
            <ac:spMk id="23" creationId="{45FAC41B-0849-46A7-8BE3-79188B2F3916}"/>
          </ac:spMkLst>
        </pc:spChg>
        <pc:spChg chg="add mod">
          <ac:chgData name="加賀山 茂" userId="8c55a2096077e13e" providerId="LiveId" clId="{8D273B16-53D9-432B-B1FD-E82178767964}" dt="2020-11-28T21:57:26.027" v="95"/>
          <ac:spMkLst>
            <pc:docMk/>
            <pc:sldMk cId="2219065730" sldId="324"/>
            <ac:spMk id="24" creationId="{FAD066C8-3E59-459D-9400-15AF77E2C2AB}"/>
          </ac:spMkLst>
        </pc:spChg>
        <pc:spChg chg="add mod">
          <ac:chgData name="加賀山 茂" userId="8c55a2096077e13e" providerId="LiveId" clId="{8D273B16-53D9-432B-B1FD-E82178767964}" dt="2020-11-28T21:57:26.027" v="95"/>
          <ac:spMkLst>
            <pc:docMk/>
            <pc:sldMk cId="2219065730" sldId="324"/>
            <ac:spMk id="25" creationId="{8933E8B9-9BB3-49B4-8E58-434D051C8751}"/>
          </ac:spMkLst>
        </pc:spChg>
        <pc:spChg chg="add mod">
          <ac:chgData name="加賀山 茂" userId="8c55a2096077e13e" providerId="LiveId" clId="{8D273B16-53D9-432B-B1FD-E82178767964}" dt="2020-11-28T21:57:26.027" v="95"/>
          <ac:spMkLst>
            <pc:docMk/>
            <pc:sldMk cId="2219065730" sldId="324"/>
            <ac:spMk id="26" creationId="{AC673008-A4D2-404C-99BA-5F5966A9A916}"/>
          </ac:spMkLst>
        </pc:spChg>
        <pc:spChg chg="add mod">
          <ac:chgData name="加賀山 茂" userId="8c55a2096077e13e" providerId="LiveId" clId="{8D273B16-53D9-432B-B1FD-E82178767964}" dt="2020-11-28T21:57:26.027" v="95"/>
          <ac:spMkLst>
            <pc:docMk/>
            <pc:sldMk cId="2219065730" sldId="324"/>
            <ac:spMk id="27" creationId="{C13776A4-86C2-4245-8F63-688D5DAC0B23}"/>
          </ac:spMkLst>
        </pc:spChg>
        <pc:spChg chg="add mod">
          <ac:chgData name="加賀山 茂" userId="8c55a2096077e13e" providerId="LiveId" clId="{8D273B16-53D9-432B-B1FD-E82178767964}" dt="2020-11-28T21:57:26.027" v="95"/>
          <ac:spMkLst>
            <pc:docMk/>
            <pc:sldMk cId="2219065730" sldId="324"/>
            <ac:spMk id="28" creationId="{0E5304D4-0F50-471A-AFC6-3226D9EFC1A9}"/>
          </ac:spMkLst>
        </pc:spChg>
        <pc:spChg chg="add mod">
          <ac:chgData name="加賀山 茂" userId="8c55a2096077e13e" providerId="LiveId" clId="{8D273B16-53D9-432B-B1FD-E82178767964}" dt="2020-11-28T21:57:26.027" v="95"/>
          <ac:spMkLst>
            <pc:docMk/>
            <pc:sldMk cId="2219065730" sldId="324"/>
            <ac:spMk id="29" creationId="{408B84D2-B8A8-476D-95B8-4D3975257745}"/>
          </ac:spMkLst>
        </pc:spChg>
        <pc:spChg chg="add mod">
          <ac:chgData name="加賀山 茂" userId="8c55a2096077e13e" providerId="LiveId" clId="{8D273B16-53D9-432B-B1FD-E82178767964}" dt="2020-11-28T21:57:26.027" v="95"/>
          <ac:spMkLst>
            <pc:docMk/>
            <pc:sldMk cId="2219065730" sldId="324"/>
            <ac:spMk id="30" creationId="{1EB96EA0-0D47-4CE0-B318-8FB88705E725}"/>
          </ac:spMkLst>
        </pc:spChg>
        <pc:spChg chg="add mod">
          <ac:chgData name="加賀山 茂" userId="8c55a2096077e13e" providerId="LiveId" clId="{8D273B16-53D9-432B-B1FD-E82178767964}" dt="2020-11-28T22:08:05.022" v="342"/>
          <ac:spMkLst>
            <pc:docMk/>
            <pc:sldMk cId="2219065730" sldId="324"/>
            <ac:spMk id="31" creationId="{81B0A495-4650-41D8-91E8-7AD913AC6BA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212085A-6002-4A17-A35A-ADDA6B66E2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458BBB73-8B14-4681-B6E8-C7563CE5D4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a:t>2020/11/29</a:t>
            </a:r>
            <a:endParaRPr kumimoji="1" lang="ja-JP" altLang="en-US"/>
          </a:p>
        </p:txBody>
      </p:sp>
      <p:sp>
        <p:nvSpPr>
          <p:cNvPr id="4" name="フッター プレースホルダー 3">
            <a:extLst>
              <a:ext uri="{FF2B5EF4-FFF2-40B4-BE49-F238E27FC236}">
                <a16:creationId xmlns:a16="http://schemas.microsoft.com/office/drawing/2014/main" id="{ECE8F6A6-4690-4D34-AA34-64F3E6C3F48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Introduction to Law &amp; Management</a:t>
            </a:r>
            <a:endParaRPr kumimoji="1" lang="ja-JP" altLang="en-US"/>
          </a:p>
        </p:txBody>
      </p:sp>
      <p:sp>
        <p:nvSpPr>
          <p:cNvPr id="5" name="スライド番号プレースホルダー 4">
            <a:extLst>
              <a:ext uri="{FF2B5EF4-FFF2-40B4-BE49-F238E27FC236}">
                <a16:creationId xmlns:a16="http://schemas.microsoft.com/office/drawing/2014/main" id="{DE01D06A-FCDB-4525-89E5-290FB7B3AD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880554-326B-4EDB-BCE7-5BB8F69A8E93}" type="slidenum">
              <a:rPr kumimoji="1" lang="ja-JP" altLang="en-US" smtClean="0"/>
              <a:t>‹#›</a:t>
            </a:fld>
            <a:endParaRPr kumimoji="1" lang="ja-JP" altLang="en-US"/>
          </a:p>
        </p:txBody>
      </p:sp>
    </p:spTree>
    <p:extLst>
      <p:ext uri="{BB962C8B-B14F-4D97-AF65-F5344CB8AC3E}">
        <p14:creationId xmlns:p14="http://schemas.microsoft.com/office/powerpoint/2010/main" val="188048694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a:t>2020/11/29</a:t>
            </a:r>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Introduction to Law &amp; Management</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843713-413B-4837-8C06-D23AC63C9F6F}" type="slidenum">
              <a:rPr kumimoji="1" lang="ja-JP" altLang="en-US" smtClean="0"/>
              <a:t>‹#›</a:t>
            </a:fld>
            <a:endParaRPr kumimoji="1" lang="ja-JP" altLang="en-US"/>
          </a:p>
        </p:txBody>
      </p:sp>
    </p:spTree>
    <p:extLst>
      <p:ext uri="{BB962C8B-B14F-4D97-AF65-F5344CB8AC3E}">
        <p14:creationId xmlns:p14="http://schemas.microsoft.com/office/powerpoint/2010/main" val="325468659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normAutofit/>
          </a:bodyPr>
          <a:lstStyle>
            <a:lvl1pPr algn="ctr">
              <a:defRPr sz="54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r>
              <a:rPr kumimoji="1" lang="en-US" altLang="ja-JP"/>
              <a:t>2020/11/29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Introduction to Law and Management</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72167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en-US" altLang="ja-JP"/>
              <a:t>2020/11/29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Introduction to Law and Management</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15668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en-US" altLang="ja-JP"/>
              <a:t>2020/11/29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Introduction to Law and Management</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9428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en-US" altLang="ja-JP"/>
              <a:t>2020/11/29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Introduction to Law and Management</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578843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r>
              <a:rPr kumimoji="1" lang="en-US" altLang="ja-JP"/>
              <a:t>2020/11/29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Introduction to Law and Management</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9530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98798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r>
              <a:rPr kumimoji="1" lang="en-US" altLang="ja-JP"/>
              <a:t>2020/11/29</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Introduction to Law and Management</a:t>
            </a:r>
            <a:endParaRPr kumimoji="1" lang="ja-JP" altLang="en-US"/>
          </a:p>
        </p:txBody>
      </p:sp>
      <p:sp>
        <p:nvSpPr>
          <p:cNvPr id="9" name="スライド番号プレースホルダー 8"/>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62588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r>
              <a:rPr kumimoji="1" lang="en-US" altLang="ja-JP"/>
              <a:t>2020/11/29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Introduction to Law and Management</a:t>
            </a:r>
            <a:endParaRPr kumimoji="1" lang="ja-JP" altLang="en-US"/>
          </a:p>
        </p:txBody>
      </p:sp>
      <p:sp>
        <p:nvSpPr>
          <p:cNvPr id="5" name="スライド番号プレースホルダー 4"/>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1632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a:t>2020/11/29</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Introduction to Law and Management</a:t>
            </a:r>
            <a:endParaRPr kumimoji="1" lang="ja-JP" altLang="en-US"/>
          </a:p>
        </p:txBody>
      </p:sp>
      <p:sp>
        <p:nvSpPr>
          <p:cNvPr id="4" name="スライド番号プレースホルダー 3"/>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05175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66247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8444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a:t>2020/11/29</a:t>
            </a:r>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Introduction to Law and Management</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A93C4-2A5C-4B4B-B565-ADAA94AD8651}" type="slidenum">
              <a:rPr kumimoji="1" lang="ja-JP" altLang="en-US" smtClean="0"/>
              <a:t>‹#›</a:t>
            </a:fld>
            <a:endParaRPr kumimoji="1" lang="ja-JP" altLang="en-US" dirty="0"/>
          </a:p>
        </p:txBody>
      </p:sp>
      <p:sp>
        <p:nvSpPr>
          <p:cNvPr id="7" name="動作設定ボタン: ホーム 6">
            <a:hlinkClick r:id="" action="ppaction://hlinkshowjump?jump=firstslide" highlightClick="1"/>
          </p:cNvPr>
          <p:cNvSpPr/>
          <p:nvPr userDrawn="1"/>
        </p:nvSpPr>
        <p:spPr>
          <a:xfrm>
            <a:off x="2547254" y="6318658"/>
            <a:ext cx="360000" cy="36000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 action="ppaction://hlinkshowjump?jump=firstslide" highlightClick="1"/>
          </p:cNvPr>
          <p:cNvSpPr/>
          <p:nvPr userDrawn="1"/>
        </p:nvSpPr>
        <p:spPr>
          <a:xfrm>
            <a:off x="3235670" y="6318658"/>
            <a:ext cx="360000" cy="360000"/>
          </a:xfrm>
          <a:prstGeom prst="actionButtonBeginning">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戻る 8">
            <a:hlinkClick r:id="" action="ppaction://hlinkshowjump?jump=lastslideviewed" highlightClick="1"/>
          </p:cNvPr>
          <p:cNvSpPr/>
          <p:nvPr userDrawn="1"/>
        </p:nvSpPr>
        <p:spPr>
          <a:xfrm>
            <a:off x="9308475" y="6318658"/>
            <a:ext cx="360000" cy="360000"/>
          </a:xfrm>
          <a:prstGeom prst="actionButtonRetur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最後 9">
            <a:hlinkClick r:id="" action="ppaction://hlinkshowjump?jump=lastslide" highlightClick="1"/>
          </p:cNvPr>
          <p:cNvSpPr/>
          <p:nvPr userDrawn="1"/>
        </p:nvSpPr>
        <p:spPr>
          <a:xfrm>
            <a:off x="9991061" y="6318658"/>
            <a:ext cx="360000" cy="360000"/>
          </a:xfrm>
          <a:prstGeom prst="actionButtonEn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情報 10">
            <a:hlinkClick r:id="rId13" action="ppaction://hlinksldjump" highlightClick="1"/>
          </p:cNvPr>
          <p:cNvSpPr/>
          <p:nvPr userDrawn="1"/>
        </p:nvSpPr>
        <p:spPr>
          <a:xfrm>
            <a:off x="4059715" y="6318658"/>
            <a:ext cx="360000" cy="360000"/>
          </a:xfrm>
          <a:prstGeom prst="actionButtonInform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79218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3538" indent="-363538"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12788" indent="-3492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810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50950" indent="-269875"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192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3.xml"/><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2"/>
            <a:ext cx="9144000" cy="2674245"/>
          </a:xfrm>
        </p:spPr>
        <p:txBody>
          <a:bodyPr/>
          <a:lstStyle/>
          <a:p>
            <a:r>
              <a:rPr lang="ja-JP" altLang="en-US" dirty="0"/>
              <a:t>法と経営学会 第</a:t>
            </a:r>
            <a:r>
              <a:rPr lang="en-US" altLang="ja-JP" b="1" dirty="0">
                <a:latin typeface="Times New Roman" panose="02020603050405020304" pitchFamily="18" charset="0"/>
                <a:cs typeface="Times New Roman" panose="02020603050405020304" pitchFamily="18" charset="0"/>
              </a:rPr>
              <a:t>1</a:t>
            </a:r>
            <a:r>
              <a:rPr lang="ja-JP" altLang="en-US" dirty="0"/>
              <a:t>回年次大会</a:t>
            </a:r>
            <a:br>
              <a:rPr lang="en-US" altLang="ja-JP" sz="2400" dirty="0"/>
            </a:br>
            <a:br>
              <a:rPr lang="en-US" altLang="ja-JP" sz="2400" dirty="0"/>
            </a:br>
            <a:r>
              <a:rPr lang="ja-JP" altLang="en-US" dirty="0"/>
              <a:t>開会の挨拶</a:t>
            </a:r>
            <a:endParaRPr kumimoji="1" lang="ja-JP" altLang="en-US" dirty="0"/>
          </a:p>
        </p:txBody>
      </p:sp>
      <p:sp>
        <p:nvSpPr>
          <p:cNvPr id="3" name="サブタイトル 2"/>
          <p:cNvSpPr>
            <a:spLocks noGrp="1"/>
          </p:cNvSpPr>
          <p:nvPr>
            <p:ph type="subTitle" idx="1"/>
          </p:nvPr>
        </p:nvSpPr>
        <p:spPr>
          <a:xfrm>
            <a:off x="3194462" y="3796607"/>
            <a:ext cx="7473538" cy="2306781"/>
          </a:xfrm>
        </p:spPr>
        <p:txBody>
          <a:bodyPr anchor="ctr">
            <a:normAutofit/>
          </a:bodyPr>
          <a:lstStyle/>
          <a:p>
            <a:pPr marL="0" indent="0" algn="r">
              <a:buNone/>
            </a:pPr>
            <a:r>
              <a:rPr kumimoji="1" lang="ja-JP" altLang="en-US" sz="3600" dirty="0"/>
              <a:t>一般社団法人 法と経営学会・会長</a:t>
            </a:r>
            <a:endParaRPr kumimoji="1" lang="en-US" altLang="ja-JP" sz="3600" dirty="0"/>
          </a:p>
          <a:p>
            <a:pPr marL="0" indent="0" algn="r">
              <a:buNone/>
            </a:pPr>
            <a:r>
              <a:rPr kumimoji="1" lang="ja-JP" altLang="en-US" sz="3600" dirty="0"/>
              <a:t>名古屋大学・明治学院大学名誉教授　</a:t>
            </a:r>
            <a:endParaRPr kumimoji="1" lang="en-US" altLang="ja-JP" sz="3600" dirty="0"/>
          </a:p>
          <a:p>
            <a:pPr marL="0" indent="0" algn="r">
              <a:buNone/>
            </a:pPr>
            <a:r>
              <a:rPr kumimoji="1" lang="ja-JP" altLang="en-US" sz="3600" dirty="0"/>
              <a:t>加賀山 茂</a:t>
            </a:r>
          </a:p>
        </p:txBody>
      </p:sp>
      <p:sp>
        <p:nvSpPr>
          <p:cNvPr id="4" name="日付プレースホルダー 3"/>
          <p:cNvSpPr>
            <a:spLocks noGrp="1"/>
          </p:cNvSpPr>
          <p:nvPr>
            <p:ph type="dt" sz="half" idx="10"/>
          </p:nvPr>
        </p:nvSpPr>
        <p:spPr/>
        <p:txBody>
          <a:bodyPr/>
          <a:lstStyle/>
          <a:p>
            <a:r>
              <a:rPr kumimoji="1" lang="en-US" altLang="ja-JP"/>
              <a:t>2020/11/29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Introduction to Law and Management</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a:t>
            </a:fld>
            <a:endParaRPr kumimoji="1" lang="ja-JP" altLang="en-US"/>
          </a:p>
        </p:txBody>
      </p:sp>
      <p:pic>
        <p:nvPicPr>
          <p:cNvPr id="8" name="図 7">
            <a:extLst>
              <a:ext uri="{FF2B5EF4-FFF2-40B4-BE49-F238E27FC236}">
                <a16:creationId xmlns:a16="http://schemas.microsoft.com/office/drawing/2014/main" id="{6121E077-EA9D-4A00-B6C4-98050DB2342D}"/>
              </a:ext>
            </a:extLst>
          </p:cNvPr>
          <p:cNvPicPr>
            <a:picLocks noChangeAspect="1"/>
          </p:cNvPicPr>
          <p:nvPr/>
        </p:nvPicPr>
        <p:blipFill>
          <a:blip r:embed="rId2"/>
          <a:stretch>
            <a:fillRect/>
          </a:stretch>
        </p:blipFill>
        <p:spPr>
          <a:xfrm>
            <a:off x="1634605" y="2241315"/>
            <a:ext cx="2537803" cy="1779622"/>
          </a:xfrm>
          <a:prstGeom prst="rect">
            <a:avLst/>
          </a:prstGeom>
        </p:spPr>
      </p:pic>
    </p:spTree>
    <p:extLst>
      <p:ext uri="{BB962C8B-B14F-4D97-AF65-F5344CB8AC3E}">
        <p14:creationId xmlns:p14="http://schemas.microsoft.com/office/powerpoint/2010/main" val="64122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5C3CE40F-953B-4F8E-B56D-3B02A7E22056}"/>
              </a:ext>
            </a:extLst>
          </p:cNvPr>
          <p:cNvSpPr>
            <a:spLocks noGrp="1"/>
          </p:cNvSpPr>
          <p:nvPr>
            <p:ph type="title"/>
          </p:nvPr>
        </p:nvSpPr>
        <p:spPr>
          <a:xfrm>
            <a:off x="838200" y="365125"/>
            <a:ext cx="10515600" cy="1154217"/>
          </a:xfrm>
        </p:spPr>
        <p:txBody>
          <a:bodyPr>
            <a:normAutofit/>
          </a:bodyPr>
          <a:lstStyle/>
          <a:p>
            <a:r>
              <a:rPr lang="en-US" altLang="ja-JP" sz="5400" b="1" dirty="0">
                <a:latin typeface="Times New Roman" panose="02020603050405020304" pitchFamily="18" charset="0"/>
                <a:cs typeface="Times New Roman" panose="02020603050405020304" pitchFamily="18" charset="0"/>
              </a:rPr>
              <a:t>COVID-19 </a:t>
            </a:r>
            <a:r>
              <a:rPr lang="ja-JP" altLang="en-US" sz="5400" b="1" dirty="0">
                <a:latin typeface="Times New Roman" panose="02020603050405020304" pitchFamily="18" charset="0"/>
                <a:cs typeface="Times New Roman" panose="02020603050405020304" pitchFamily="18" charset="0"/>
              </a:rPr>
              <a:t>の </a:t>
            </a:r>
            <a:r>
              <a:rPr lang="en-US" altLang="ja-JP" sz="5400" b="1" dirty="0">
                <a:latin typeface="Times New Roman" panose="02020603050405020304" pitchFamily="18" charset="0"/>
                <a:cs typeface="Times New Roman" panose="02020603050405020304" pitchFamily="18" charset="0"/>
              </a:rPr>
              <a:t>Before &amp; After</a:t>
            </a:r>
            <a:br>
              <a:rPr lang="en-US" altLang="ja-JP" sz="5400" b="1" dirty="0">
                <a:latin typeface="Times New Roman" panose="02020603050405020304" pitchFamily="18" charset="0"/>
                <a:cs typeface="Times New Roman" panose="02020603050405020304" pitchFamily="18" charset="0"/>
              </a:rPr>
            </a:br>
            <a:r>
              <a:rPr lang="ja-JP" altLang="en-US" sz="2200" dirty="0">
                <a:latin typeface="Times New Roman" panose="02020603050405020304" pitchFamily="18" charset="0"/>
                <a:cs typeface="Times New Roman" panose="02020603050405020304" pitchFamily="18" charset="0"/>
              </a:rPr>
              <a:t>憲法上の国民の義務→（コロナ禍）←法と経営</a:t>
            </a:r>
            <a:endParaRPr lang="ja-JP" altLang="en-US" sz="5400" dirty="0">
              <a:latin typeface="Times New Roman" panose="02020603050405020304" pitchFamily="18" charset="0"/>
              <a:cs typeface="Times New Roman" panose="02020603050405020304" pitchFamily="18" charset="0"/>
            </a:endParaRPr>
          </a:p>
        </p:txBody>
      </p:sp>
      <p:graphicFrame>
        <p:nvGraphicFramePr>
          <p:cNvPr id="10" name="表 10">
            <a:extLst>
              <a:ext uri="{FF2B5EF4-FFF2-40B4-BE49-F238E27FC236}">
                <a16:creationId xmlns:a16="http://schemas.microsoft.com/office/drawing/2014/main" id="{F47DF503-EEB5-4BC3-9501-0BE28B3DE714}"/>
              </a:ext>
            </a:extLst>
          </p:cNvPr>
          <p:cNvGraphicFramePr>
            <a:graphicFrameLocks noGrp="1"/>
          </p:cNvGraphicFramePr>
          <p:nvPr>
            <p:ph idx="1"/>
            <p:extLst>
              <p:ext uri="{D42A27DB-BD31-4B8C-83A1-F6EECF244321}">
                <p14:modId xmlns:p14="http://schemas.microsoft.com/office/powerpoint/2010/main" val="2567203599"/>
              </p:ext>
            </p:extLst>
          </p:nvPr>
        </p:nvGraphicFramePr>
        <p:xfrm>
          <a:off x="838200" y="1557442"/>
          <a:ext cx="10515600" cy="462745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44216687"/>
                    </a:ext>
                  </a:extLst>
                </a:gridCol>
                <a:gridCol w="2628900">
                  <a:extLst>
                    <a:ext uri="{9D8B030D-6E8A-4147-A177-3AD203B41FA5}">
                      <a16:colId xmlns:a16="http://schemas.microsoft.com/office/drawing/2014/main" val="2704608368"/>
                    </a:ext>
                  </a:extLst>
                </a:gridCol>
                <a:gridCol w="2628900">
                  <a:extLst>
                    <a:ext uri="{9D8B030D-6E8A-4147-A177-3AD203B41FA5}">
                      <a16:colId xmlns:a16="http://schemas.microsoft.com/office/drawing/2014/main" val="4025154164"/>
                    </a:ext>
                  </a:extLst>
                </a:gridCol>
                <a:gridCol w="2628900">
                  <a:extLst>
                    <a:ext uri="{9D8B030D-6E8A-4147-A177-3AD203B41FA5}">
                      <a16:colId xmlns:a16="http://schemas.microsoft.com/office/drawing/2014/main" val="3494728091"/>
                    </a:ext>
                  </a:extLst>
                </a:gridCol>
              </a:tblGrid>
              <a:tr h="455829">
                <a:tc>
                  <a:txBody>
                    <a:bodyPr/>
                    <a:lstStyle/>
                    <a:p>
                      <a:pPr algn="ctr"/>
                      <a:endParaRPr kumimoji="1" lang="ja-JP" altLang="en-US" dirty="0"/>
                    </a:p>
                  </a:txBody>
                  <a:tcPr/>
                </a:tc>
                <a:tc>
                  <a:txBody>
                    <a:bodyPr/>
                    <a:lstStyle/>
                    <a:p>
                      <a:pPr algn="ctr"/>
                      <a:r>
                        <a:rPr kumimoji="1" lang="en-US" altLang="ja-JP" dirty="0"/>
                        <a:t>COVD-19</a:t>
                      </a:r>
                      <a:r>
                        <a:rPr kumimoji="1" lang="ja-JP" altLang="en-US" dirty="0"/>
                        <a:t>以前</a:t>
                      </a:r>
                    </a:p>
                  </a:txBody>
                  <a:tcPr anchor="ctr"/>
                </a:tc>
                <a:tc>
                  <a:txBody>
                    <a:bodyPr/>
                    <a:lstStyle/>
                    <a:p>
                      <a:pPr algn="ctr"/>
                      <a:r>
                        <a:rPr kumimoji="1" lang="en-US" altLang="ja-JP" dirty="0"/>
                        <a:t>COVID-19</a:t>
                      </a:r>
                      <a:endParaRPr kumimoji="1" lang="ja-JP" altLang="en-US" dirty="0"/>
                    </a:p>
                  </a:txBody>
                  <a:tcPr anchor="ctr"/>
                </a:tc>
                <a:tc>
                  <a:txBody>
                    <a:bodyPr/>
                    <a:lstStyle/>
                    <a:p>
                      <a:pPr algn="ctr"/>
                      <a:r>
                        <a:rPr kumimoji="1" lang="en-US" altLang="ja-JP" dirty="0"/>
                        <a:t>COVID-19</a:t>
                      </a:r>
                      <a:r>
                        <a:rPr kumimoji="1" lang="ja-JP" altLang="en-US" dirty="0"/>
                        <a:t>以後</a:t>
                      </a:r>
                    </a:p>
                  </a:txBody>
                  <a:tcPr anchor="ctr"/>
                </a:tc>
                <a:extLst>
                  <a:ext uri="{0D108BD9-81ED-4DB2-BD59-A6C34878D82A}">
                    <a16:rowId xmlns:a16="http://schemas.microsoft.com/office/drawing/2014/main" val="4230452149"/>
                  </a:ext>
                </a:extLst>
              </a:tr>
              <a:tr h="1006461">
                <a:tc>
                  <a:txBody>
                    <a:bodyPr/>
                    <a:lstStyle/>
                    <a:p>
                      <a:pPr algn="ctr"/>
                      <a:r>
                        <a:rPr kumimoji="1" lang="ja-JP" altLang="en-US" b="1" dirty="0"/>
                        <a:t>教育を受けさせる義務</a:t>
                      </a:r>
                      <a:br>
                        <a:rPr kumimoji="1" lang="en-US" altLang="ja-JP" b="1" dirty="0"/>
                      </a:br>
                      <a:r>
                        <a:rPr kumimoji="1" lang="ja-JP" altLang="en-US" b="1" dirty="0"/>
                        <a:t>（憲法</a:t>
                      </a:r>
                      <a:r>
                        <a:rPr kumimoji="1" lang="en-US" altLang="ja-JP" b="1" dirty="0"/>
                        <a:t>26</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通常授業</a:t>
                      </a:r>
                    </a:p>
                  </a:txBody>
                  <a:tcPr anchor="ctr"/>
                </a:tc>
                <a:tc>
                  <a:txBody>
                    <a:bodyPr/>
                    <a:lstStyle/>
                    <a:p>
                      <a:pPr algn="l"/>
                      <a:r>
                        <a:rPr kumimoji="1" lang="ja-JP" altLang="en-US" b="1" dirty="0">
                          <a:solidFill>
                            <a:schemeClr val="tx1"/>
                          </a:solidFill>
                        </a:rPr>
                        <a:t>オンライン授業への移行</a:t>
                      </a:r>
                      <a:br>
                        <a:rPr kumimoji="1" lang="en-US" altLang="ja-JP" b="1" dirty="0">
                          <a:solidFill>
                            <a:schemeClr val="tx1"/>
                          </a:solidFill>
                        </a:rPr>
                      </a:br>
                      <a:r>
                        <a:rPr kumimoji="1" lang="ja-JP" altLang="en-US" b="1" dirty="0">
                          <a:solidFill>
                            <a:schemeClr val="tx1"/>
                          </a:solidFill>
                        </a:rPr>
                        <a:t>授業の透明化の促進</a:t>
                      </a:r>
                    </a:p>
                  </a:txBody>
                  <a:tcPr anchor="ctr"/>
                </a:tc>
                <a:tc>
                  <a:txBody>
                    <a:bodyPr/>
                    <a:lstStyle/>
                    <a:p>
                      <a:pPr algn="l"/>
                      <a:r>
                        <a:rPr kumimoji="1" lang="ja-JP" altLang="en-US" b="1" dirty="0">
                          <a:solidFill>
                            <a:schemeClr val="accent5">
                              <a:lumMod val="20000"/>
                              <a:lumOff val="80000"/>
                            </a:schemeClr>
                          </a:solidFill>
                        </a:rPr>
                        <a:t>オンライン授業の定着</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通常授業への復帰？</a:t>
                      </a:r>
                    </a:p>
                  </a:txBody>
                  <a:tcPr anchor="ctr"/>
                </a:tc>
                <a:extLst>
                  <a:ext uri="{0D108BD9-81ED-4DB2-BD59-A6C34878D82A}">
                    <a16:rowId xmlns:a16="http://schemas.microsoft.com/office/drawing/2014/main" val="2148952836"/>
                  </a:ext>
                </a:extLst>
              </a:tr>
              <a:tr h="1055056">
                <a:tc>
                  <a:txBody>
                    <a:bodyPr/>
                    <a:lstStyle/>
                    <a:p>
                      <a:pPr algn="ctr"/>
                      <a:r>
                        <a:rPr kumimoji="1" lang="ja-JP" altLang="en-US" b="1" dirty="0"/>
                        <a:t>勤労の義務</a:t>
                      </a:r>
                      <a:br>
                        <a:rPr kumimoji="1" lang="en-US" altLang="ja-JP" b="1" dirty="0"/>
                      </a:br>
                      <a:r>
                        <a:rPr kumimoji="1" lang="ja-JP" altLang="en-US" b="1" dirty="0"/>
                        <a:t>（憲法</a:t>
                      </a:r>
                      <a:r>
                        <a:rPr kumimoji="1" lang="en-US" altLang="ja-JP" b="1" dirty="0"/>
                        <a:t>27</a:t>
                      </a:r>
                      <a:r>
                        <a:rPr kumimoji="1" lang="ja-JP" altLang="en-US" b="1" dirty="0"/>
                        <a:t>条）</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通勤地獄，長時間労働</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女性差別</a:t>
                      </a:r>
                    </a:p>
                  </a:txBody>
                  <a:tcPr anchor="ctr"/>
                </a:tc>
                <a:tc>
                  <a:txBody>
                    <a:bodyPr/>
                    <a:lstStyle/>
                    <a:p>
                      <a:pPr algn="l"/>
                      <a:r>
                        <a:rPr kumimoji="1" lang="ja-JP" altLang="en-US" b="1" dirty="0">
                          <a:solidFill>
                            <a:schemeClr val="tx1"/>
                          </a:solidFill>
                        </a:rPr>
                        <a:t>在宅勤務の増加</a:t>
                      </a:r>
                      <a:endParaRPr kumimoji="1" lang="en-US" altLang="ja-JP" b="1" dirty="0">
                        <a:solidFill>
                          <a:schemeClr val="tx1"/>
                        </a:solidFill>
                      </a:endParaRPr>
                    </a:p>
                    <a:p>
                      <a:pPr algn="l"/>
                      <a:r>
                        <a:rPr kumimoji="1" lang="ja-JP" altLang="en-US" b="1" dirty="0">
                          <a:solidFill>
                            <a:schemeClr val="tx1"/>
                          </a:solidFill>
                        </a:rPr>
                        <a:t>非正規従業員の解雇</a:t>
                      </a:r>
                      <a:endParaRPr kumimoji="1" lang="en-US" altLang="ja-JP" b="1" dirty="0">
                        <a:solidFill>
                          <a:schemeClr val="tx1"/>
                        </a:solidFill>
                      </a:endParaRPr>
                    </a:p>
                    <a:p>
                      <a:pPr algn="l"/>
                      <a:r>
                        <a:rPr kumimoji="1" lang="ja-JP" altLang="en-US" b="1" dirty="0">
                          <a:solidFill>
                            <a:schemeClr val="tx1"/>
                          </a:solidFill>
                        </a:rPr>
                        <a:t>休業手当の不払い</a:t>
                      </a:r>
                    </a:p>
                  </a:txBody>
                  <a:tcPr anchor="ctr"/>
                </a:tc>
                <a:tc>
                  <a:txBody>
                    <a:bodyPr/>
                    <a:lstStyle/>
                    <a:p>
                      <a:pPr algn="l"/>
                      <a:r>
                        <a:rPr kumimoji="1" lang="ja-JP" altLang="en-US" b="1" dirty="0">
                          <a:solidFill>
                            <a:schemeClr val="accent1">
                              <a:lumMod val="20000"/>
                              <a:lumOff val="80000"/>
                            </a:schemeClr>
                          </a:solidFill>
                        </a:rPr>
                        <a:t>在宅勤務・働き方改革・女性の社会進出？</a:t>
                      </a:r>
                    </a:p>
                  </a:txBody>
                  <a:tcPr anchor="ctr"/>
                </a:tc>
                <a:extLst>
                  <a:ext uri="{0D108BD9-81ED-4DB2-BD59-A6C34878D82A}">
                    <a16:rowId xmlns:a16="http://schemas.microsoft.com/office/drawing/2014/main" val="799184448"/>
                  </a:ext>
                </a:extLst>
              </a:tr>
              <a:tr h="1055056">
                <a:tc>
                  <a:txBody>
                    <a:bodyPr/>
                    <a:lstStyle/>
                    <a:p>
                      <a:pPr algn="ctr"/>
                      <a:r>
                        <a:rPr kumimoji="1" lang="ja-JP" altLang="en-US" b="1" dirty="0"/>
                        <a:t>納税の義務</a:t>
                      </a:r>
                      <a:br>
                        <a:rPr kumimoji="1" lang="en-US" altLang="ja-JP" b="1" dirty="0"/>
                      </a:br>
                      <a:r>
                        <a:rPr kumimoji="1" lang="ja-JP" altLang="en-US" b="1" dirty="0"/>
                        <a:t>（憲法</a:t>
                      </a:r>
                      <a:r>
                        <a:rPr kumimoji="1" lang="en-US" altLang="ja-JP" b="1" dirty="0"/>
                        <a:t>30</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相対的貧困・滞納者の増加</a:t>
                      </a:r>
                    </a:p>
                  </a:txBody>
                  <a:tcPr anchor="ctr"/>
                </a:tc>
                <a:tc>
                  <a:txBody>
                    <a:bodyPr/>
                    <a:lstStyle/>
                    <a:p>
                      <a:pPr algn="l"/>
                      <a:r>
                        <a:rPr kumimoji="1" lang="ja-JP" altLang="en-US" b="1" dirty="0">
                          <a:solidFill>
                            <a:schemeClr val="tx1"/>
                          </a:solidFill>
                        </a:rPr>
                        <a:t>特別給付金の支給の開始（実質的減税）</a:t>
                      </a:r>
                    </a:p>
                  </a:txBody>
                  <a:tcPr anchor="ctr"/>
                </a:tc>
                <a:tc>
                  <a:txBody>
                    <a:bodyPr/>
                    <a:lstStyle/>
                    <a:p>
                      <a:pPr algn="l"/>
                      <a:r>
                        <a:rPr kumimoji="1" lang="ja-JP" altLang="en-US" b="1" dirty="0">
                          <a:solidFill>
                            <a:schemeClr val="accent5">
                              <a:lumMod val="20000"/>
                              <a:lumOff val="80000"/>
                            </a:schemeClr>
                          </a:solidFill>
                        </a:rPr>
                        <a:t>特別給付金等による</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Basic Income</a:t>
                      </a:r>
                      <a:r>
                        <a:rPr kumimoji="1" lang="ja-JP" altLang="en-US" b="1" dirty="0">
                          <a:solidFill>
                            <a:schemeClr val="accent5">
                              <a:lumMod val="20000"/>
                              <a:lumOff val="80000"/>
                            </a:schemeClr>
                          </a:solidFill>
                        </a:rPr>
                        <a:t>の再評価？</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MMT</a:t>
                      </a:r>
                      <a:r>
                        <a:rPr kumimoji="1" lang="ja-JP" altLang="en-US" b="1" dirty="0">
                          <a:solidFill>
                            <a:schemeClr val="accent5">
                              <a:lumMod val="20000"/>
                              <a:lumOff val="80000"/>
                            </a:schemeClr>
                          </a:solidFill>
                        </a:rPr>
                        <a:t>（現代貨幣理論）</a:t>
                      </a:r>
                      <a:r>
                        <a:rPr kumimoji="1" lang="en-US" altLang="ja-JP" b="1" dirty="0">
                          <a:solidFill>
                            <a:schemeClr val="accent5">
                              <a:lumMod val="20000"/>
                              <a:lumOff val="80000"/>
                            </a:schemeClr>
                          </a:solidFill>
                        </a:rPr>
                        <a:t>?</a:t>
                      </a:r>
                    </a:p>
                  </a:txBody>
                  <a:tcPr anchor="ctr"/>
                </a:tc>
                <a:extLst>
                  <a:ext uri="{0D108BD9-81ED-4DB2-BD59-A6C34878D82A}">
                    <a16:rowId xmlns:a16="http://schemas.microsoft.com/office/drawing/2014/main" val="3471916784"/>
                  </a:ext>
                </a:extLst>
              </a:tr>
              <a:tr h="1055056">
                <a:tc>
                  <a:txBody>
                    <a:bodyPr/>
                    <a:lstStyle/>
                    <a:p>
                      <a:pPr algn="ctr"/>
                      <a:r>
                        <a:rPr kumimoji="1" lang="ja-JP" altLang="en-US" b="1" dirty="0"/>
                        <a:t>環境に対する義務</a:t>
                      </a:r>
                      <a:br>
                        <a:rPr kumimoji="1" lang="en-US" altLang="ja-JP" b="1" dirty="0"/>
                      </a:br>
                      <a:r>
                        <a:rPr kumimoji="1" lang="ja-JP" altLang="en-US" b="1" dirty="0"/>
                        <a:t>（憲法に規定なし）</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資源の輸入に頼った</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大量生産・大量消費生活</a:t>
                      </a:r>
                    </a:p>
                  </a:txBody>
                  <a:tcPr anchor="ctr"/>
                </a:tc>
                <a:tc>
                  <a:txBody>
                    <a:bodyPr/>
                    <a:lstStyle/>
                    <a:p>
                      <a:pPr algn="l"/>
                      <a:r>
                        <a:rPr kumimoji="1" lang="ja-JP" altLang="en-US" b="1" dirty="0">
                          <a:solidFill>
                            <a:schemeClr val="tx1"/>
                          </a:solidFill>
                        </a:rPr>
                        <a:t>世界貿易の縮小，</a:t>
                      </a:r>
                      <a:endParaRPr kumimoji="1" lang="en-US" altLang="ja-JP" b="1" dirty="0">
                        <a:solidFill>
                          <a:schemeClr val="tx1"/>
                        </a:solidFill>
                      </a:endParaRPr>
                    </a:p>
                    <a:p>
                      <a:pPr algn="l"/>
                      <a:r>
                        <a:rPr kumimoji="1" lang="ja-JP" altLang="en-US" b="1" dirty="0">
                          <a:solidFill>
                            <a:schemeClr val="tx1"/>
                          </a:solidFill>
                        </a:rPr>
                        <a:t>循環型社会への希望</a:t>
                      </a:r>
                    </a:p>
                  </a:txBody>
                  <a:tcPr anchor="ctr"/>
                </a:tc>
                <a:tc>
                  <a:txBody>
                    <a:bodyPr/>
                    <a:lstStyle/>
                    <a:p>
                      <a:pPr algn="l"/>
                      <a:r>
                        <a:rPr kumimoji="1" lang="ja-JP" altLang="en-US" b="1" dirty="0">
                          <a:solidFill>
                            <a:schemeClr val="accent1">
                              <a:lumMod val="20000"/>
                              <a:lumOff val="80000"/>
                            </a:schemeClr>
                          </a:solidFill>
                        </a:rPr>
                        <a:t>再生可能エネルギー，</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循環型社会へ？</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限界費用ゼロ社会？</a:t>
                      </a:r>
                    </a:p>
                  </a:txBody>
                  <a:tcPr anchor="ctr"/>
                </a:tc>
                <a:extLst>
                  <a:ext uri="{0D108BD9-81ED-4DB2-BD59-A6C34878D82A}">
                    <a16:rowId xmlns:a16="http://schemas.microsoft.com/office/drawing/2014/main" val="2163135542"/>
                  </a:ext>
                </a:extLst>
              </a:tr>
            </a:tbl>
          </a:graphicData>
        </a:graphic>
      </p:graphicFrame>
      <p:sp>
        <p:nvSpPr>
          <p:cNvPr id="5" name="日付プレースホルダー 4">
            <a:extLst>
              <a:ext uri="{FF2B5EF4-FFF2-40B4-BE49-F238E27FC236}">
                <a16:creationId xmlns:a16="http://schemas.microsoft.com/office/drawing/2014/main" id="{F6015CD2-8E5E-4F14-9AF6-269B7D74894C}"/>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8F6C6C04-A7B4-4235-B171-610E1DAB9D29}"/>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CB1EB649-62DE-48F9-949C-2E28C7F77228}"/>
              </a:ext>
            </a:extLst>
          </p:cNvPr>
          <p:cNvSpPr>
            <a:spLocks noGrp="1"/>
          </p:cNvSpPr>
          <p:nvPr>
            <p:ph type="sldNum" sz="quarter" idx="12"/>
          </p:nvPr>
        </p:nvSpPr>
        <p:spPr/>
        <p:txBody>
          <a:bodyPr/>
          <a:lstStyle/>
          <a:p>
            <a:fld id="{63BA93C4-2A5C-4B4B-B565-ADAA94AD8651}" type="slidenum">
              <a:rPr kumimoji="1" lang="ja-JP" altLang="en-US" smtClean="0"/>
              <a:t>10</a:t>
            </a:fld>
            <a:endParaRPr kumimoji="1" lang="ja-JP" altLang="en-US"/>
          </a:p>
        </p:txBody>
      </p:sp>
    </p:spTree>
    <p:extLst>
      <p:ext uri="{BB962C8B-B14F-4D97-AF65-F5344CB8AC3E}">
        <p14:creationId xmlns:p14="http://schemas.microsoft.com/office/powerpoint/2010/main" val="162209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5C3CE40F-953B-4F8E-B56D-3B02A7E22056}"/>
              </a:ext>
            </a:extLst>
          </p:cNvPr>
          <p:cNvSpPr>
            <a:spLocks noGrp="1"/>
          </p:cNvSpPr>
          <p:nvPr>
            <p:ph type="title"/>
          </p:nvPr>
        </p:nvSpPr>
        <p:spPr>
          <a:xfrm>
            <a:off x="838200" y="365125"/>
            <a:ext cx="10515600" cy="1154217"/>
          </a:xfrm>
        </p:spPr>
        <p:txBody>
          <a:bodyPr>
            <a:normAutofit/>
          </a:bodyPr>
          <a:lstStyle/>
          <a:p>
            <a:r>
              <a:rPr lang="en-US" altLang="ja-JP" sz="5400" b="1" dirty="0">
                <a:latin typeface="Times New Roman" panose="02020603050405020304" pitchFamily="18" charset="0"/>
                <a:cs typeface="Times New Roman" panose="02020603050405020304" pitchFamily="18" charset="0"/>
              </a:rPr>
              <a:t>COVID-19 </a:t>
            </a:r>
            <a:r>
              <a:rPr lang="ja-JP" altLang="en-US" sz="5400" b="1" dirty="0">
                <a:latin typeface="Times New Roman" panose="02020603050405020304" pitchFamily="18" charset="0"/>
                <a:cs typeface="Times New Roman" panose="02020603050405020304" pitchFamily="18" charset="0"/>
              </a:rPr>
              <a:t>の </a:t>
            </a:r>
            <a:r>
              <a:rPr lang="en-US" altLang="ja-JP" sz="5400" b="1" dirty="0">
                <a:latin typeface="Times New Roman" panose="02020603050405020304" pitchFamily="18" charset="0"/>
                <a:cs typeface="Times New Roman" panose="02020603050405020304" pitchFamily="18" charset="0"/>
              </a:rPr>
              <a:t>Before &amp; After</a:t>
            </a:r>
            <a:br>
              <a:rPr lang="en-US" altLang="ja-JP" sz="5400" b="1" dirty="0">
                <a:latin typeface="Times New Roman" panose="02020603050405020304" pitchFamily="18" charset="0"/>
                <a:cs typeface="Times New Roman" panose="02020603050405020304" pitchFamily="18" charset="0"/>
              </a:rPr>
            </a:br>
            <a:r>
              <a:rPr lang="ja-JP" altLang="en-US" sz="2200" dirty="0">
                <a:latin typeface="Times New Roman" panose="02020603050405020304" pitchFamily="18" charset="0"/>
                <a:cs typeface="Times New Roman" panose="02020603050405020304" pitchFamily="18" charset="0"/>
              </a:rPr>
              <a:t>憲法上の国民の義務→（コロナ禍）←法と経営</a:t>
            </a:r>
            <a:endParaRPr lang="ja-JP" altLang="en-US" sz="5400" dirty="0">
              <a:latin typeface="Times New Roman" panose="02020603050405020304" pitchFamily="18" charset="0"/>
              <a:cs typeface="Times New Roman" panose="02020603050405020304" pitchFamily="18" charset="0"/>
            </a:endParaRPr>
          </a:p>
        </p:txBody>
      </p:sp>
      <p:graphicFrame>
        <p:nvGraphicFramePr>
          <p:cNvPr id="10" name="表 10">
            <a:extLst>
              <a:ext uri="{FF2B5EF4-FFF2-40B4-BE49-F238E27FC236}">
                <a16:creationId xmlns:a16="http://schemas.microsoft.com/office/drawing/2014/main" id="{F47DF503-EEB5-4BC3-9501-0BE28B3DE714}"/>
              </a:ext>
            </a:extLst>
          </p:cNvPr>
          <p:cNvGraphicFramePr>
            <a:graphicFrameLocks noGrp="1"/>
          </p:cNvGraphicFramePr>
          <p:nvPr>
            <p:ph idx="1"/>
            <p:extLst>
              <p:ext uri="{D42A27DB-BD31-4B8C-83A1-F6EECF244321}">
                <p14:modId xmlns:p14="http://schemas.microsoft.com/office/powerpoint/2010/main" val="1592334397"/>
              </p:ext>
            </p:extLst>
          </p:nvPr>
        </p:nvGraphicFramePr>
        <p:xfrm>
          <a:off x="838200" y="1557442"/>
          <a:ext cx="10515600" cy="462745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44216687"/>
                    </a:ext>
                  </a:extLst>
                </a:gridCol>
                <a:gridCol w="2628900">
                  <a:extLst>
                    <a:ext uri="{9D8B030D-6E8A-4147-A177-3AD203B41FA5}">
                      <a16:colId xmlns:a16="http://schemas.microsoft.com/office/drawing/2014/main" val="2704608368"/>
                    </a:ext>
                  </a:extLst>
                </a:gridCol>
                <a:gridCol w="2628900">
                  <a:extLst>
                    <a:ext uri="{9D8B030D-6E8A-4147-A177-3AD203B41FA5}">
                      <a16:colId xmlns:a16="http://schemas.microsoft.com/office/drawing/2014/main" val="4025154164"/>
                    </a:ext>
                  </a:extLst>
                </a:gridCol>
                <a:gridCol w="2628900">
                  <a:extLst>
                    <a:ext uri="{9D8B030D-6E8A-4147-A177-3AD203B41FA5}">
                      <a16:colId xmlns:a16="http://schemas.microsoft.com/office/drawing/2014/main" val="3494728091"/>
                    </a:ext>
                  </a:extLst>
                </a:gridCol>
              </a:tblGrid>
              <a:tr h="455829">
                <a:tc>
                  <a:txBody>
                    <a:bodyPr/>
                    <a:lstStyle/>
                    <a:p>
                      <a:pPr algn="ctr"/>
                      <a:endParaRPr kumimoji="1" lang="ja-JP" altLang="en-US" dirty="0"/>
                    </a:p>
                  </a:txBody>
                  <a:tcPr/>
                </a:tc>
                <a:tc>
                  <a:txBody>
                    <a:bodyPr/>
                    <a:lstStyle/>
                    <a:p>
                      <a:pPr algn="ctr"/>
                      <a:r>
                        <a:rPr kumimoji="1" lang="en-US" altLang="ja-JP" dirty="0"/>
                        <a:t>COVD-19</a:t>
                      </a:r>
                      <a:r>
                        <a:rPr kumimoji="1" lang="ja-JP" altLang="en-US" dirty="0"/>
                        <a:t>以前</a:t>
                      </a:r>
                    </a:p>
                  </a:txBody>
                  <a:tcPr anchor="ctr"/>
                </a:tc>
                <a:tc>
                  <a:txBody>
                    <a:bodyPr/>
                    <a:lstStyle/>
                    <a:p>
                      <a:pPr algn="ctr"/>
                      <a:r>
                        <a:rPr kumimoji="1" lang="en-US" altLang="ja-JP" dirty="0"/>
                        <a:t>COVID-19</a:t>
                      </a:r>
                      <a:endParaRPr kumimoji="1" lang="ja-JP" altLang="en-US" dirty="0"/>
                    </a:p>
                  </a:txBody>
                  <a:tcPr anchor="ctr"/>
                </a:tc>
                <a:tc>
                  <a:txBody>
                    <a:bodyPr/>
                    <a:lstStyle/>
                    <a:p>
                      <a:pPr algn="ctr"/>
                      <a:r>
                        <a:rPr kumimoji="1" lang="en-US" altLang="ja-JP" dirty="0"/>
                        <a:t>COVID-19</a:t>
                      </a:r>
                      <a:r>
                        <a:rPr kumimoji="1" lang="ja-JP" altLang="en-US" dirty="0"/>
                        <a:t>以後</a:t>
                      </a:r>
                    </a:p>
                  </a:txBody>
                  <a:tcPr anchor="ctr"/>
                </a:tc>
                <a:extLst>
                  <a:ext uri="{0D108BD9-81ED-4DB2-BD59-A6C34878D82A}">
                    <a16:rowId xmlns:a16="http://schemas.microsoft.com/office/drawing/2014/main" val="4230452149"/>
                  </a:ext>
                </a:extLst>
              </a:tr>
              <a:tr h="1006461">
                <a:tc>
                  <a:txBody>
                    <a:bodyPr/>
                    <a:lstStyle/>
                    <a:p>
                      <a:pPr algn="ctr"/>
                      <a:r>
                        <a:rPr kumimoji="1" lang="ja-JP" altLang="en-US" b="1" dirty="0"/>
                        <a:t>教育を受けさせる義務</a:t>
                      </a:r>
                      <a:br>
                        <a:rPr kumimoji="1" lang="en-US" altLang="ja-JP" b="1" dirty="0"/>
                      </a:br>
                      <a:r>
                        <a:rPr kumimoji="1" lang="ja-JP" altLang="en-US" b="1" dirty="0"/>
                        <a:t>（憲法</a:t>
                      </a:r>
                      <a:r>
                        <a:rPr kumimoji="1" lang="en-US" altLang="ja-JP" b="1" dirty="0"/>
                        <a:t>26</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tx1"/>
                          </a:solidFill>
                        </a:rPr>
                        <a:t>通常授業</a:t>
                      </a:r>
                    </a:p>
                  </a:txBody>
                  <a:tcPr anchor="ctr"/>
                </a:tc>
                <a:tc>
                  <a:txBody>
                    <a:bodyPr/>
                    <a:lstStyle/>
                    <a:p>
                      <a:pPr algn="l"/>
                      <a:r>
                        <a:rPr kumimoji="1" lang="ja-JP" altLang="en-US" b="1" dirty="0">
                          <a:solidFill>
                            <a:schemeClr val="tx1"/>
                          </a:solidFill>
                        </a:rPr>
                        <a:t>オンライン授業への移行</a:t>
                      </a:r>
                      <a:br>
                        <a:rPr kumimoji="1" lang="en-US" altLang="ja-JP" b="1" dirty="0">
                          <a:solidFill>
                            <a:schemeClr val="tx1"/>
                          </a:solidFill>
                        </a:rPr>
                      </a:br>
                      <a:r>
                        <a:rPr kumimoji="1" lang="ja-JP" altLang="en-US" b="1" dirty="0">
                          <a:solidFill>
                            <a:schemeClr val="tx1"/>
                          </a:solidFill>
                        </a:rPr>
                        <a:t>授業の透明化の促進</a:t>
                      </a:r>
                    </a:p>
                  </a:txBody>
                  <a:tcPr anchor="ctr"/>
                </a:tc>
                <a:tc>
                  <a:txBody>
                    <a:bodyPr/>
                    <a:lstStyle/>
                    <a:p>
                      <a:pPr algn="l"/>
                      <a:r>
                        <a:rPr kumimoji="1" lang="ja-JP" altLang="en-US" b="1" dirty="0">
                          <a:solidFill>
                            <a:schemeClr val="accent5">
                              <a:lumMod val="20000"/>
                              <a:lumOff val="80000"/>
                            </a:schemeClr>
                          </a:solidFill>
                        </a:rPr>
                        <a:t>オンライン授業の定着</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通常授業への復帰？</a:t>
                      </a:r>
                    </a:p>
                  </a:txBody>
                  <a:tcPr anchor="ctr"/>
                </a:tc>
                <a:extLst>
                  <a:ext uri="{0D108BD9-81ED-4DB2-BD59-A6C34878D82A}">
                    <a16:rowId xmlns:a16="http://schemas.microsoft.com/office/drawing/2014/main" val="2148952836"/>
                  </a:ext>
                </a:extLst>
              </a:tr>
              <a:tr h="1055056">
                <a:tc>
                  <a:txBody>
                    <a:bodyPr/>
                    <a:lstStyle/>
                    <a:p>
                      <a:pPr algn="ctr"/>
                      <a:r>
                        <a:rPr kumimoji="1" lang="ja-JP" altLang="en-US" b="1" dirty="0"/>
                        <a:t>勤労の義務</a:t>
                      </a:r>
                      <a:br>
                        <a:rPr kumimoji="1" lang="en-US" altLang="ja-JP" b="1" dirty="0"/>
                      </a:br>
                      <a:r>
                        <a:rPr kumimoji="1" lang="ja-JP" altLang="en-US" b="1" dirty="0"/>
                        <a:t>（憲法</a:t>
                      </a:r>
                      <a:r>
                        <a:rPr kumimoji="1" lang="en-US" altLang="ja-JP" b="1" dirty="0"/>
                        <a:t>27</a:t>
                      </a:r>
                      <a:r>
                        <a:rPr kumimoji="1" lang="ja-JP" altLang="en-US" b="1" dirty="0"/>
                        <a:t>条）</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通勤地獄，長時間労働</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女性差別</a:t>
                      </a:r>
                    </a:p>
                  </a:txBody>
                  <a:tcPr anchor="ctr"/>
                </a:tc>
                <a:tc>
                  <a:txBody>
                    <a:bodyPr/>
                    <a:lstStyle/>
                    <a:p>
                      <a:pPr algn="l"/>
                      <a:r>
                        <a:rPr kumimoji="1" lang="ja-JP" altLang="en-US" b="1" dirty="0">
                          <a:solidFill>
                            <a:schemeClr val="tx1"/>
                          </a:solidFill>
                        </a:rPr>
                        <a:t>在宅勤務の増加</a:t>
                      </a:r>
                      <a:endParaRPr kumimoji="1" lang="en-US" altLang="ja-JP" b="1" dirty="0">
                        <a:solidFill>
                          <a:schemeClr val="tx1"/>
                        </a:solidFill>
                      </a:endParaRPr>
                    </a:p>
                    <a:p>
                      <a:pPr algn="l"/>
                      <a:r>
                        <a:rPr kumimoji="1" lang="ja-JP" altLang="en-US" b="1" dirty="0">
                          <a:solidFill>
                            <a:schemeClr val="tx1"/>
                          </a:solidFill>
                        </a:rPr>
                        <a:t>非正規従業員の解雇</a:t>
                      </a:r>
                      <a:endParaRPr kumimoji="1" lang="en-US" altLang="ja-JP" b="1" dirty="0">
                        <a:solidFill>
                          <a:schemeClr val="tx1"/>
                        </a:solidFill>
                      </a:endParaRPr>
                    </a:p>
                    <a:p>
                      <a:pPr algn="l"/>
                      <a:r>
                        <a:rPr kumimoji="1" lang="ja-JP" altLang="en-US" b="1" dirty="0">
                          <a:solidFill>
                            <a:schemeClr val="tx1"/>
                          </a:solidFill>
                        </a:rPr>
                        <a:t>休業手当の不払い</a:t>
                      </a:r>
                    </a:p>
                  </a:txBody>
                  <a:tcPr anchor="ctr"/>
                </a:tc>
                <a:tc>
                  <a:txBody>
                    <a:bodyPr/>
                    <a:lstStyle/>
                    <a:p>
                      <a:pPr algn="l"/>
                      <a:r>
                        <a:rPr kumimoji="1" lang="ja-JP" altLang="en-US" b="1" dirty="0">
                          <a:solidFill>
                            <a:schemeClr val="accent1">
                              <a:lumMod val="20000"/>
                              <a:lumOff val="80000"/>
                            </a:schemeClr>
                          </a:solidFill>
                        </a:rPr>
                        <a:t>在宅勤務・働き方改革・女性の社会進出？</a:t>
                      </a:r>
                    </a:p>
                  </a:txBody>
                  <a:tcPr anchor="ctr"/>
                </a:tc>
                <a:extLst>
                  <a:ext uri="{0D108BD9-81ED-4DB2-BD59-A6C34878D82A}">
                    <a16:rowId xmlns:a16="http://schemas.microsoft.com/office/drawing/2014/main" val="799184448"/>
                  </a:ext>
                </a:extLst>
              </a:tr>
              <a:tr h="1055056">
                <a:tc>
                  <a:txBody>
                    <a:bodyPr/>
                    <a:lstStyle/>
                    <a:p>
                      <a:pPr algn="ctr"/>
                      <a:r>
                        <a:rPr kumimoji="1" lang="ja-JP" altLang="en-US" b="1" dirty="0"/>
                        <a:t>納税の義務</a:t>
                      </a:r>
                      <a:br>
                        <a:rPr kumimoji="1" lang="en-US" altLang="ja-JP" b="1" dirty="0"/>
                      </a:br>
                      <a:r>
                        <a:rPr kumimoji="1" lang="ja-JP" altLang="en-US" b="1" dirty="0"/>
                        <a:t>（憲法</a:t>
                      </a:r>
                      <a:r>
                        <a:rPr kumimoji="1" lang="en-US" altLang="ja-JP" b="1" dirty="0"/>
                        <a:t>30</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相対的貧困・滞納者の増加</a:t>
                      </a:r>
                    </a:p>
                  </a:txBody>
                  <a:tcPr anchor="ctr"/>
                </a:tc>
                <a:tc>
                  <a:txBody>
                    <a:bodyPr/>
                    <a:lstStyle/>
                    <a:p>
                      <a:pPr algn="l"/>
                      <a:r>
                        <a:rPr kumimoji="1" lang="ja-JP" altLang="en-US" b="1" dirty="0">
                          <a:solidFill>
                            <a:schemeClr val="tx1"/>
                          </a:solidFill>
                        </a:rPr>
                        <a:t>特別給付金の支給の開始（実質的減税）</a:t>
                      </a:r>
                    </a:p>
                  </a:txBody>
                  <a:tcPr anchor="ctr"/>
                </a:tc>
                <a:tc>
                  <a:txBody>
                    <a:bodyPr/>
                    <a:lstStyle/>
                    <a:p>
                      <a:pPr algn="l"/>
                      <a:r>
                        <a:rPr kumimoji="1" lang="ja-JP" altLang="en-US" b="1" dirty="0">
                          <a:solidFill>
                            <a:schemeClr val="accent5">
                              <a:lumMod val="20000"/>
                              <a:lumOff val="80000"/>
                            </a:schemeClr>
                          </a:solidFill>
                        </a:rPr>
                        <a:t>特別給付金等による</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Basic Income</a:t>
                      </a:r>
                      <a:r>
                        <a:rPr kumimoji="1" lang="ja-JP" altLang="en-US" b="1" dirty="0">
                          <a:solidFill>
                            <a:schemeClr val="accent5">
                              <a:lumMod val="20000"/>
                              <a:lumOff val="80000"/>
                            </a:schemeClr>
                          </a:solidFill>
                        </a:rPr>
                        <a:t>の再評価？</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MMT</a:t>
                      </a:r>
                      <a:r>
                        <a:rPr kumimoji="1" lang="ja-JP" altLang="en-US" b="1" dirty="0">
                          <a:solidFill>
                            <a:schemeClr val="accent5">
                              <a:lumMod val="20000"/>
                              <a:lumOff val="80000"/>
                            </a:schemeClr>
                          </a:solidFill>
                        </a:rPr>
                        <a:t>（現代貨幣理論）</a:t>
                      </a:r>
                      <a:r>
                        <a:rPr kumimoji="1" lang="en-US" altLang="ja-JP" b="1" dirty="0">
                          <a:solidFill>
                            <a:schemeClr val="accent5">
                              <a:lumMod val="20000"/>
                              <a:lumOff val="80000"/>
                            </a:schemeClr>
                          </a:solidFill>
                        </a:rPr>
                        <a:t>?</a:t>
                      </a:r>
                    </a:p>
                  </a:txBody>
                  <a:tcPr anchor="ctr"/>
                </a:tc>
                <a:extLst>
                  <a:ext uri="{0D108BD9-81ED-4DB2-BD59-A6C34878D82A}">
                    <a16:rowId xmlns:a16="http://schemas.microsoft.com/office/drawing/2014/main" val="3471916784"/>
                  </a:ext>
                </a:extLst>
              </a:tr>
              <a:tr h="1055056">
                <a:tc>
                  <a:txBody>
                    <a:bodyPr/>
                    <a:lstStyle/>
                    <a:p>
                      <a:pPr algn="ctr"/>
                      <a:r>
                        <a:rPr kumimoji="1" lang="ja-JP" altLang="en-US" b="1" dirty="0"/>
                        <a:t>環境に対する義務</a:t>
                      </a:r>
                      <a:br>
                        <a:rPr kumimoji="1" lang="en-US" altLang="ja-JP" b="1" dirty="0"/>
                      </a:br>
                      <a:r>
                        <a:rPr kumimoji="1" lang="ja-JP" altLang="en-US" b="1" dirty="0"/>
                        <a:t>（憲法に規定なし）</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資源の輸入に頼った</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大量生産・大量消費生活</a:t>
                      </a:r>
                    </a:p>
                  </a:txBody>
                  <a:tcPr anchor="ctr"/>
                </a:tc>
                <a:tc>
                  <a:txBody>
                    <a:bodyPr/>
                    <a:lstStyle/>
                    <a:p>
                      <a:pPr algn="l"/>
                      <a:r>
                        <a:rPr kumimoji="1" lang="ja-JP" altLang="en-US" b="1" dirty="0">
                          <a:solidFill>
                            <a:schemeClr val="tx1"/>
                          </a:solidFill>
                        </a:rPr>
                        <a:t>世界貿易の縮小，</a:t>
                      </a:r>
                      <a:endParaRPr kumimoji="1" lang="en-US" altLang="ja-JP" b="1" dirty="0">
                        <a:solidFill>
                          <a:schemeClr val="tx1"/>
                        </a:solidFill>
                      </a:endParaRPr>
                    </a:p>
                    <a:p>
                      <a:pPr algn="l"/>
                      <a:r>
                        <a:rPr kumimoji="1" lang="ja-JP" altLang="en-US" b="1" dirty="0">
                          <a:solidFill>
                            <a:schemeClr val="tx1"/>
                          </a:solidFill>
                        </a:rPr>
                        <a:t>循環型社会への希望</a:t>
                      </a:r>
                    </a:p>
                  </a:txBody>
                  <a:tcPr anchor="ctr"/>
                </a:tc>
                <a:tc>
                  <a:txBody>
                    <a:bodyPr/>
                    <a:lstStyle/>
                    <a:p>
                      <a:pPr algn="l"/>
                      <a:r>
                        <a:rPr kumimoji="1" lang="ja-JP" altLang="en-US" b="1" dirty="0">
                          <a:solidFill>
                            <a:schemeClr val="accent1">
                              <a:lumMod val="20000"/>
                              <a:lumOff val="80000"/>
                            </a:schemeClr>
                          </a:solidFill>
                        </a:rPr>
                        <a:t>再生可能エネルギー，</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循環型社会へ？</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限界費用ゼロ社会？</a:t>
                      </a:r>
                    </a:p>
                  </a:txBody>
                  <a:tcPr anchor="ctr"/>
                </a:tc>
                <a:extLst>
                  <a:ext uri="{0D108BD9-81ED-4DB2-BD59-A6C34878D82A}">
                    <a16:rowId xmlns:a16="http://schemas.microsoft.com/office/drawing/2014/main" val="2163135542"/>
                  </a:ext>
                </a:extLst>
              </a:tr>
            </a:tbl>
          </a:graphicData>
        </a:graphic>
      </p:graphicFrame>
      <p:sp>
        <p:nvSpPr>
          <p:cNvPr id="5" name="日付プレースホルダー 4">
            <a:extLst>
              <a:ext uri="{FF2B5EF4-FFF2-40B4-BE49-F238E27FC236}">
                <a16:creationId xmlns:a16="http://schemas.microsoft.com/office/drawing/2014/main" id="{F6015CD2-8E5E-4F14-9AF6-269B7D74894C}"/>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8F6C6C04-A7B4-4235-B171-610E1DAB9D29}"/>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CB1EB649-62DE-48F9-949C-2E28C7F77228}"/>
              </a:ext>
            </a:extLst>
          </p:cNvPr>
          <p:cNvSpPr>
            <a:spLocks noGrp="1"/>
          </p:cNvSpPr>
          <p:nvPr>
            <p:ph type="sldNum" sz="quarter" idx="12"/>
          </p:nvPr>
        </p:nvSpPr>
        <p:spPr/>
        <p:txBody>
          <a:bodyPr/>
          <a:lstStyle/>
          <a:p>
            <a:fld id="{63BA93C4-2A5C-4B4B-B565-ADAA94AD8651}" type="slidenum">
              <a:rPr kumimoji="1" lang="ja-JP" altLang="en-US" smtClean="0"/>
              <a:t>11</a:t>
            </a:fld>
            <a:endParaRPr kumimoji="1" lang="ja-JP" altLang="en-US"/>
          </a:p>
        </p:txBody>
      </p:sp>
    </p:spTree>
    <p:extLst>
      <p:ext uri="{BB962C8B-B14F-4D97-AF65-F5344CB8AC3E}">
        <p14:creationId xmlns:p14="http://schemas.microsoft.com/office/powerpoint/2010/main" val="3660322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5C3CE40F-953B-4F8E-B56D-3B02A7E22056}"/>
              </a:ext>
            </a:extLst>
          </p:cNvPr>
          <p:cNvSpPr>
            <a:spLocks noGrp="1"/>
          </p:cNvSpPr>
          <p:nvPr>
            <p:ph type="title"/>
          </p:nvPr>
        </p:nvSpPr>
        <p:spPr>
          <a:xfrm>
            <a:off x="838200" y="365125"/>
            <a:ext cx="10515600" cy="1154217"/>
          </a:xfrm>
        </p:spPr>
        <p:txBody>
          <a:bodyPr>
            <a:normAutofit/>
          </a:bodyPr>
          <a:lstStyle/>
          <a:p>
            <a:r>
              <a:rPr lang="en-US" altLang="ja-JP" sz="5400" b="1" dirty="0">
                <a:latin typeface="Times New Roman" panose="02020603050405020304" pitchFamily="18" charset="0"/>
                <a:cs typeface="Times New Roman" panose="02020603050405020304" pitchFamily="18" charset="0"/>
              </a:rPr>
              <a:t>COVID-19 </a:t>
            </a:r>
            <a:r>
              <a:rPr lang="ja-JP" altLang="en-US" sz="5400" b="1" dirty="0">
                <a:latin typeface="Times New Roman" panose="02020603050405020304" pitchFamily="18" charset="0"/>
                <a:cs typeface="Times New Roman" panose="02020603050405020304" pitchFamily="18" charset="0"/>
              </a:rPr>
              <a:t>の </a:t>
            </a:r>
            <a:r>
              <a:rPr lang="en-US" altLang="ja-JP" sz="5400" b="1" dirty="0">
                <a:latin typeface="Times New Roman" panose="02020603050405020304" pitchFamily="18" charset="0"/>
                <a:cs typeface="Times New Roman" panose="02020603050405020304" pitchFamily="18" charset="0"/>
              </a:rPr>
              <a:t>Before &amp; After</a:t>
            </a:r>
            <a:br>
              <a:rPr lang="en-US" altLang="ja-JP" sz="5400" b="1" dirty="0">
                <a:latin typeface="Times New Roman" panose="02020603050405020304" pitchFamily="18" charset="0"/>
                <a:cs typeface="Times New Roman" panose="02020603050405020304" pitchFamily="18" charset="0"/>
              </a:rPr>
            </a:br>
            <a:r>
              <a:rPr lang="ja-JP" altLang="en-US" sz="2200" dirty="0">
                <a:latin typeface="Times New Roman" panose="02020603050405020304" pitchFamily="18" charset="0"/>
                <a:cs typeface="Times New Roman" panose="02020603050405020304" pitchFamily="18" charset="0"/>
              </a:rPr>
              <a:t>憲法上の国民の義務→（コロナ禍）←法と経営</a:t>
            </a:r>
            <a:endParaRPr lang="ja-JP" altLang="en-US" sz="5400" dirty="0">
              <a:latin typeface="Times New Roman" panose="02020603050405020304" pitchFamily="18" charset="0"/>
              <a:cs typeface="Times New Roman" panose="02020603050405020304" pitchFamily="18" charset="0"/>
            </a:endParaRPr>
          </a:p>
        </p:txBody>
      </p:sp>
      <p:graphicFrame>
        <p:nvGraphicFramePr>
          <p:cNvPr id="10" name="表 10">
            <a:extLst>
              <a:ext uri="{FF2B5EF4-FFF2-40B4-BE49-F238E27FC236}">
                <a16:creationId xmlns:a16="http://schemas.microsoft.com/office/drawing/2014/main" id="{F47DF503-EEB5-4BC3-9501-0BE28B3DE714}"/>
              </a:ext>
            </a:extLst>
          </p:cNvPr>
          <p:cNvGraphicFramePr>
            <a:graphicFrameLocks noGrp="1"/>
          </p:cNvGraphicFramePr>
          <p:nvPr>
            <p:ph idx="1"/>
            <p:extLst>
              <p:ext uri="{D42A27DB-BD31-4B8C-83A1-F6EECF244321}">
                <p14:modId xmlns:p14="http://schemas.microsoft.com/office/powerpoint/2010/main" val="2439456518"/>
              </p:ext>
            </p:extLst>
          </p:nvPr>
        </p:nvGraphicFramePr>
        <p:xfrm>
          <a:off x="838200" y="1557442"/>
          <a:ext cx="10515600" cy="462745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44216687"/>
                    </a:ext>
                  </a:extLst>
                </a:gridCol>
                <a:gridCol w="2628900">
                  <a:extLst>
                    <a:ext uri="{9D8B030D-6E8A-4147-A177-3AD203B41FA5}">
                      <a16:colId xmlns:a16="http://schemas.microsoft.com/office/drawing/2014/main" val="2704608368"/>
                    </a:ext>
                  </a:extLst>
                </a:gridCol>
                <a:gridCol w="2628900">
                  <a:extLst>
                    <a:ext uri="{9D8B030D-6E8A-4147-A177-3AD203B41FA5}">
                      <a16:colId xmlns:a16="http://schemas.microsoft.com/office/drawing/2014/main" val="4025154164"/>
                    </a:ext>
                  </a:extLst>
                </a:gridCol>
                <a:gridCol w="2628900">
                  <a:extLst>
                    <a:ext uri="{9D8B030D-6E8A-4147-A177-3AD203B41FA5}">
                      <a16:colId xmlns:a16="http://schemas.microsoft.com/office/drawing/2014/main" val="3494728091"/>
                    </a:ext>
                  </a:extLst>
                </a:gridCol>
              </a:tblGrid>
              <a:tr h="455829">
                <a:tc>
                  <a:txBody>
                    <a:bodyPr/>
                    <a:lstStyle/>
                    <a:p>
                      <a:pPr algn="ctr"/>
                      <a:endParaRPr kumimoji="1" lang="ja-JP" altLang="en-US" dirty="0"/>
                    </a:p>
                  </a:txBody>
                  <a:tcPr/>
                </a:tc>
                <a:tc>
                  <a:txBody>
                    <a:bodyPr/>
                    <a:lstStyle/>
                    <a:p>
                      <a:pPr algn="ctr"/>
                      <a:r>
                        <a:rPr kumimoji="1" lang="en-US" altLang="ja-JP" dirty="0"/>
                        <a:t>COVD-19</a:t>
                      </a:r>
                      <a:r>
                        <a:rPr kumimoji="1" lang="ja-JP" altLang="en-US" dirty="0"/>
                        <a:t>以前</a:t>
                      </a:r>
                    </a:p>
                  </a:txBody>
                  <a:tcPr anchor="ctr"/>
                </a:tc>
                <a:tc>
                  <a:txBody>
                    <a:bodyPr/>
                    <a:lstStyle/>
                    <a:p>
                      <a:pPr algn="ctr"/>
                      <a:r>
                        <a:rPr kumimoji="1" lang="en-US" altLang="ja-JP" dirty="0"/>
                        <a:t>COVID-19</a:t>
                      </a:r>
                      <a:endParaRPr kumimoji="1" lang="ja-JP" altLang="en-US" dirty="0"/>
                    </a:p>
                  </a:txBody>
                  <a:tcPr anchor="ctr"/>
                </a:tc>
                <a:tc>
                  <a:txBody>
                    <a:bodyPr/>
                    <a:lstStyle/>
                    <a:p>
                      <a:pPr algn="ctr"/>
                      <a:r>
                        <a:rPr kumimoji="1" lang="en-US" altLang="ja-JP" dirty="0"/>
                        <a:t>COVID-19</a:t>
                      </a:r>
                      <a:r>
                        <a:rPr kumimoji="1" lang="ja-JP" altLang="en-US" dirty="0"/>
                        <a:t>以後</a:t>
                      </a:r>
                    </a:p>
                  </a:txBody>
                  <a:tcPr anchor="ctr"/>
                </a:tc>
                <a:extLst>
                  <a:ext uri="{0D108BD9-81ED-4DB2-BD59-A6C34878D82A}">
                    <a16:rowId xmlns:a16="http://schemas.microsoft.com/office/drawing/2014/main" val="4230452149"/>
                  </a:ext>
                </a:extLst>
              </a:tr>
              <a:tr h="1006461">
                <a:tc>
                  <a:txBody>
                    <a:bodyPr/>
                    <a:lstStyle/>
                    <a:p>
                      <a:pPr algn="ctr"/>
                      <a:r>
                        <a:rPr kumimoji="1" lang="ja-JP" altLang="en-US" b="1" dirty="0"/>
                        <a:t>教育を受けさせる義務</a:t>
                      </a:r>
                      <a:br>
                        <a:rPr kumimoji="1" lang="en-US" altLang="ja-JP" b="1" dirty="0"/>
                      </a:br>
                      <a:r>
                        <a:rPr kumimoji="1" lang="ja-JP" altLang="en-US" b="1" dirty="0"/>
                        <a:t>（憲法</a:t>
                      </a:r>
                      <a:r>
                        <a:rPr kumimoji="1" lang="en-US" altLang="ja-JP" b="1" dirty="0"/>
                        <a:t>26</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tx1"/>
                          </a:solidFill>
                        </a:rPr>
                        <a:t>通常授業</a:t>
                      </a:r>
                    </a:p>
                  </a:txBody>
                  <a:tcPr anchor="ctr"/>
                </a:tc>
                <a:tc>
                  <a:txBody>
                    <a:bodyPr/>
                    <a:lstStyle/>
                    <a:p>
                      <a:pPr algn="l"/>
                      <a:r>
                        <a:rPr kumimoji="1" lang="ja-JP" altLang="en-US" b="1" dirty="0">
                          <a:solidFill>
                            <a:schemeClr val="tx1"/>
                          </a:solidFill>
                        </a:rPr>
                        <a:t>オンライン授業への移行</a:t>
                      </a:r>
                      <a:br>
                        <a:rPr kumimoji="1" lang="en-US" altLang="ja-JP" b="1" dirty="0">
                          <a:solidFill>
                            <a:schemeClr val="tx1"/>
                          </a:solidFill>
                        </a:rPr>
                      </a:br>
                      <a:r>
                        <a:rPr kumimoji="1" lang="ja-JP" altLang="en-US" b="1" dirty="0">
                          <a:solidFill>
                            <a:schemeClr val="tx1"/>
                          </a:solidFill>
                        </a:rPr>
                        <a:t>授業の透明化の促進</a:t>
                      </a:r>
                    </a:p>
                  </a:txBody>
                  <a:tcPr anchor="ctr"/>
                </a:tc>
                <a:tc>
                  <a:txBody>
                    <a:bodyPr/>
                    <a:lstStyle/>
                    <a:p>
                      <a:pPr algn="l"/>
                      <a:r>
                        <a:rPr kumimoji="1" lang="ja-JP" altLang="en-US" b="1" dirty="0">
                          <a:solidFill>
                            <a:schemeClr val="tx1"/>
                          </a:solidFill>
                        </a:rPr>
                        <a:t>オンライン授業の定着</a:t>
                      </a:r>
                      <a:endParaRPr kumimoji="1" lang="en-US" altLang="ja-JP" b="1" dirty="0">
                        <a:solidFill>
                          <a:schemeClr val="tx1"/>
                        </a:solidFill>
                      </a:endParaRPr>
                    </a:p>
                    <a:p>
                      <a:pPr algn="l"/>
                      <a:r>
                        <a:rPr kumimoji="1" lang="ja-JP" altLang="en-US" b="1" dirty="0">
                          <a:solidFill>
                            <a:schemeClr val="tx1"/>
                          </a:solidFill>
                        </a:rPr>
                        <a:t>通常授業への復帰？</a:t>
                      </a:r>
                    </a:p>
                  </a:txBody>
                  <a:tcPr anchor="ctr"/>
                </a:tc>
                <a:extLst>
                  <a:ext uri="{0D108BD9-81ED-4DB2-BD59-A6C34878D82A}">
                    <a16:rowId xmlns:a16="http://schemas.microsoft.com/office/drawing/2014/main" val="2148952836"/>
                  </a:ext>
                </a:extLst>
              </a:tr>
              <a:tr h="1055056">
                <a:tc>
                  <a:txBody>
                    <a:bodyPr/>
                    <a:lstStyle/>
                    <a:p>
                      <a:pPr algn="ctr"/>
                      <a:r>
                        <a:rPr kumimoji="1" lang="ja-JP" altLang="en-US" b="1" dirty="0"/>
                        <a:t>勤労の義務</a:t>
                      </a:r>
                      <a:br>
                        <a:rPr kumimoji="1" lang="en-US" altLang="ja-JP" b="1" dirty="0"/>
                      </a:br>
                      <a:r>
                        <a:rPr kumimoji="1" lang="ja-JP" altLang="en-US" b="1" dirty="0"/>
                        <a:t>（憲法</a:t>
                      </a:r>
                      <a:r>
                        <a:rPr kumimoji="1" lang="en-US" altLang="ja-JP" b="1" dirty="0"/>
                        <a:t>27</a:t>
                      </a:r>
                      <a:r>
                        <a:rPr kumimoji="1" lang="ja-JP" altLang="en-US" b="1" dirty="0"/>
                        <a:t>条）</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通勤地獄，長時間労働</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女性差別</a:t>
                      </a:r>
                    </a:p>
                  </a:txBody>
                  <a:tcPr anchor="ctr"/>
                </a:tc>
                <a:tc>
                  <a:txBody>
                    <a:bodyPr/>
                    <a:lstStyle/>
                    <a:p>
                      <a:pPr algn="l"/>
                      <a:r>
                        <a:rPr kumimoji="1" lang="ja-JP" altLang="en-US" b="1" dirty="0">
                          <a:solidFill>
                            <a:schemeClr val="tx1"/>
                          </a:solidFill>
                        </a:rPr>
                        <a:t>在宅勤務の増加</a:t>
                      </a:r>
                      <a:endParaRPr kumimoji="1" lang="en-US" altLang="ja-JP" b="1" dirty="0">
                        <a:solidFill>
                          <a:schemeClr val="tx1"/>
                        </a:solidFill>
                      </a:endParaRPr>
                    </a:p>
                    <a:p>
                      <a:pPr algn="l"/>
                      <a:r>
                        <a:rPr kumimoji="1" lang="ja-JP" altLang="en-US" b="1" dirty="0">
                          <a:solidFill>
                            <a:schemeClr val="tx1"/>
                          </a:solidFill>
                        </a:rPr>
                        <a:t>非正規従業員の解雇</a:t>
                      </a:r>
                      <a:endParaRPr kumimoji="1" lang="en-US" altLang="ja-JP" b="1" dirty="0">
                        <a:solidFill>
                          <a:schemeClr val="tx1"/>
                        </a:solidFill>
                      </a:endParaRPr>
                    </a:p>
                    <a:p>
                      <a:pPr algn="l"/>
                      <a:r>
                        <a:rPr kumimoji="1" lang="ja-JP" altLang="en-US" b="1" dirty="0">
                          <a:solidFill>
                            <a:schemeClr val="tx1"/>
                          </a:solidFill>
                        </a:rPr>
                        <a:t>休業手当の不払い</a:t>
                      </a:r>
                    </a:p>
                  </a:txBody>
                  <a:tcPr anchor="ctr"/>
                </a:tc>
                <a:tc>
                  <a:txBody>
                    <a:bodyPr/>
                    <a:lstStyle/>
                    <a:p>
                      <a:pPr algn="l"/>
                      <a:r>
                        <a:rPr kumimoji="1" lang="ja-JP" altLang="en-US" b="1" dirty="0">
                          <a:solidFill>
                            <a:schemeClr val="accent1">
                              <a:lumMod val="20000"/>
                              <a:lumOff val="80000"/>
                            </a:schemeClr>
                          </a:solidFill>
                        </a:rPr>
                        <a:t>在宅勤務・働き方改革・女性の社会進出？</a:t>
                      </a:r>
                    </a:p>
                  </a:txBody>
                  <a:tcPr anchor="ctr"/>
                </a:tc>
                <a:extLst>
                  <a:ext uri="{0D108BD9-81ED-4DB2-BD59-A6C34878D82A}">
                    <a16:rowId xmlns:a16="http://schemas.microsoft.com/office/drawing/2014/main" val="799184448"/>
                  </a:ext>
                </a:extLst>
              </a:tr>
              <a:tr h="1055056">
                <a:tc>
                  <a:txBody>
                    <a:bodyPr/>
                    <a:lstStyle/>
                    <a:p>
                      <a:pPr algn="ctr"/>
                      <a:r>
                        <a:rPr kumimoji="1" lang="ja-JP" altLang="en-US" b="1" dirty="0"/>
                        <a:t>納税の義務</a:t>
                      </a:r>
                      <a:br>
                        <a:rPr kumimoji="1" lang="en-US" altLang="ja-JP" b="1" dirty="0"/>
                      </a:br>
                      <a:r>
                        <a:rPr kumimoji="1" lang="ja-JP" altLang="en-US" b="1" dirty="0"/>
                        <a:t>（憲法</a:t>
                      </a:r>
                      <a:r>
                        <a:rPr kumimoji="1" lang="en-US" altLang="ja-JP" b="1" dirty="0"/>
                        <a:t>30</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相対的貧困・滞納者の増加</a:t>
                      </a:r>
                    </a:p>
                  </a:txBody>
                  <a:tcPr anchor="ctr"/>
                </a:tc>
                <a:tc>
                  <a:txBody>
                    <a:bodyPr/>
                    <a:lstStyle/>
                    <a:p>
                      <a:pPr algn="l"/>
                      <a:r>
                        <a:rPr kumimoji="1" lang="ja-JP" altLang="en-US" b="1" dirty="0">
                          <a:solidFill>
                            <a:schemeClr val="tx1"/>
                          </a:solidFill>
                        </a:rPr>
                        <a:t>特別給付金の支給の開始（実質的減税）</a:t>
                      </a:r>
                    </a:p>
                  </a:txBody>
                  <a:tcPr anchor="ctr"/>
                </a:tc>
                <a:tc>
                  <a:txBody>
                    <a:bodyPr/>
                    <a:lstStyle/>
                    <a:p>
                      <a:pPr algn="l"/>
                      <a:r>
                        <a:rPr kumimoji="1" lang="ja-JP" altLang="en-US" b="1" dirty="0">
                          <a:solidFill>
                            <a:schemeClr val="accent5">
                              <a:lumMod val="20000"/>
                              <a:lumOff val="80000"/>
                            </a:schemeClr>
                          </a:solidFill>
                        </a:rPr>
                        <a:t>特別給付金等による</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Basic Income</a:t>
                      </a:r>
                      <a:r>
                        <a:rPr kumimoji="1" lang="ja-JP" altLang="en-US" b="1" dirty="0">
                          <a:solidFill>
                            <a:schemeClr val="accent5">
                              <a:lumMod val="20000"/>
                              <a:lumOff val="80000"/>
                            </a:schemeClr>
                          </a:solidFill>
                        </a:rPr>
                        <a:t>の再評価？</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MMT</a:t>
                      </a:r>
                      <a:r>
                        <a:rPr kumimoji="1" lang="ja-JP" altLang="en-US" b="1" dirty="0">
                          <a:solidFill>
                            <a:schemeClr val="accent5">
                              <a:lumMod val="20000"/>
                              <a:lumOff val="80000"/>
                            </a:schemeClr>
                          </a:solidFill>
                        </a:rPr>
                        <a:t>（現代貨幣理論）</a:t>
                      </a:r>
                      <a:r>
                        <a:rPr kumimoji="1" lang="en-US" altLang="ja-JP" b="1" dirty="0">
                          <a:solidFill>
                            <a:schemeClr val="accent5">
                              <a:lumMod val="20000"/>
                              <a:lumOff val="80000"/>
                            </a:schemeClr>
                          </a:solidFill>
                        </a:rPr>
                        <a:t>?</a:t>
                      </a:r>
                    </a:p>
                  </a:txBody>
                  <a:tcPr anchor="ctr"/>
                </a:tc>
                <a:extLst>
                  <a:ext uri="{0D108BD9-81ED-4DB2-BD59-A6C34878D82A}">
                    <a16:rowId xmlns:a16="http://schemas.microsoft.com/office/drawing/2014/main" val="3471916784"/>
                  </a:ext>
                </a:extLst>
              </a:tr>
              <a:tr h="1055056">
                <a:tc>
                  <a:txBody>
                    <a:bodyPr/>
                    <a:lstStyle/>
                    <a:p>
                      <a:pPr algn="ctr"/>
                      <a:r>
                        <a:rPr kumimoji="1" lang="ja-JP" altLang="en-US" b="1" dirty="0"/>
                        <a:t>環境に対する義務</a:t>
                      </a:r>
                      <a:br>
                        <a:rPr kumimoji="1" lang="en-US" altLang="ja-JP" b="1" dirty="0"/>
                      </a:br>
                      <a:r>
                        <a:rPr kumimoji="1" lang="ja-JP" altLang="en-US" b="1" dirty="0"/>
                        <a:t>（憲法に規定なし）</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資源の輸入に頼った</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大量生産・大量消費生活</a:t>
                      </a:r>
                    </a:p>
                  </a:txBody>
                  <a:tcPr anchor="ctr"/>
                </a:tc>
                <a:tc>
                  <a:txBody>
                    <a:bodyPr/>
                    <a:lstStyle/>
                    <a:p>
                      <a:pPr algn="l"/>
                      <a:r>
                        <a:rPr kumimoji="1" lang="ja-JP" altLang="en-US" b="1" dirty="0">
                          <a:solidFill>
                            <a:schemeClr val="tx1"/>
                          </a:solidFill>
                        </a:rPr>
                        <a:t>世界貿易の縮小，</a:t>
                      </a:r>
                      <a:endParaRPr kumimoji="1" lang="en-US" altLang="ja-JP" b="1" dirty="0">
                        <a:solidFill>
                          <a:schemeClr val="tx1"/>
                        </a:solidFill>
                      </a:endParaRPr>
                    </a:p>
                    <a:p>
                      <a:pPr algn="l"/>
                      <a:r>
                        <a:rPr kumimoji="1" lang="ja-JP" altLang="en-US" b="1" dirty="0">
                          <a:solidFill>
                            <a:schemeClr val="tx1"/>
                          </a:solidFill>
                        </a:rPr>
                        <a:t>循環型社会への希望</a:t>
                      </a:r>
                    </a:p>
                  </a:txBody>
                  <a:tcPr anchor="ctr"/>
                </a:tc>
                <a:tc>
                  <a:txBody>
                    <a:bodyPr/>
                    <a:lstStyle/>
                    <a:p>
                      <a:pPr algn="l"/>
                      <a:r>
                        <a:rPr kumimoji="1" lang="ja-JP" altLang="en-US" b="1" dirty="0">
                          <a:solidFill>
                            <a:schemeClr val="accent1">
                              <a:lumMod val="20000"/>
                              <a:lumOff val="80000"/>
                            </a:schemeClr>
                          </a:solidFill>
                        </a:rPr>
                        <a:t>再生可能エネルギー，</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循環型社会へ？</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限界費用ゼロ社会？</a:t>
                      </a:r>
                    </a:p>
                  </a:txBody>
                  <a:tcPr anchor="ctr"/>
                </a:tc>
                <a:extLst>
                  <a:ext uri="{0D108BD9-81ED-4DB2-BD59-A6C34878D82A}">
                    <a16:rowId xmlns:a16="http://schemas.microsoft.com/office/drawing/2014/main" val="2163135542"/>
                  </a:ext>
                </a:extLst>
              </a:tr>
            </a:tbl>
          </a:graphicData>
        </a:graphic>
      </p:graphicFrame>
      <p:sp>
        <p:nvSpPr>
          <p:cNvPr id="5" name="日付プレースホルダー 4">
            <a:extLst>
              <a:ext uri="{FF2B5EF4-FFF2-40B4-BE49-F238E27FC236}">
                <a16:creationId xmlns:a16="http://schemas.microsoft.com/office/drawing/2014/main" id="{F6015CD2-8E5E-4F14-9AF6-269B7D74894C}"/>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8F6C6C04-A7B4-4235-B171-610E1DAB9D29}"/>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CB1EB649-62DE-48F9-949C-2E28C7F77228}"/>
              </a:ext>
            </a:extLst>
          </p:cNvPr>
          <p:cNvSpPr>
            <a:spLocks noGrp="1"/>
          </p:cNvSpPr>
          <p:nvPr>
            <p:ph type="sldNum" sz="quarter" idx="12"/>
          </p:nvPr>
        </p:nvSpPr>
        <p:spPr/>
        <p:txBody>
          <a:bodyPr/>
          <a:lstStyle/>
          <a:p>
            <a:fld id="{63BA93C4-2A5C-4B4B-B565-ADAA94AD8651}" type="slidenum">
              <a:rPr kumimoji="1" lang="ja-JP" altLang="en-US" smtClean="0"/>
              <a:t>12</a:t>
            </a:fld>
            <a:endParaRPr kumimoji="1" lang="ja-JP" altLang="en-US"/>
          </a:p>
        </p:txBody>
      </p:sp>
    </p:spTree>
    <p:extLst>
      <p:ext uri="{BB962C8B-B14F-4D97-AF65-F5344CB8AC3E}">
        <p14:creationId xmlns:p14="http://schemas.microsoft.com/office/powerpoint/2010/main" val="1669919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5C3CE40F-953B-4F8E-B56D-3B02A7E22056}"/>
              </a:ext>
            </a:extLst>
          </p:cNvPr>
          <p:cNvSpPr>
            <a:spLocks noGrp="1"/>
          </p:cNvSpPr>
          <p:nvPr>
            <p:ph type="title"/>
          </p:nvPr>
        </p:nvSpPr>
        <p:spPr>
          <a:xfrm>
            <a:off x="838200" y="365125"/>
            <a:ext cx="10515600" cy="1154217"/>
          </a:xfrm>
        </p:spPr>
        <p:txBody>
          <a:bodyPr>
            <a:normAutofit/>
          </a:bodyPr>
          <a:lstStyle/>
          <a:p>
            <a:r>
              <a:rPr lang="en-US" altLang="ja-JP" sz="5400" b="1" dirty="0">
                <a:latin typeface="Times New Roman" panose="02020603050405020304" pitchFamily="18" charset="0"/>
                <a:cs typeface="Times New Roman" panose="02020603050405020304" pitchFamily="18" charset="0"/>
              </a:rPr>
              <a:t>COVID-19 </a:t>
            </a:r>
            <a:r>
              <a:rPr lang="ja-JP" altLang="en-US" sz="5400" b="1" dirty="0">
                <a:latin typeface="Times New Roman" panose="02020603050405020304" pitchFamily="18" charset="0"/>
                <a:cs typeface="Times New Roman" panose="02020603050405020304" pitchFamily="18" charset="0"/>
              </a:rPr>
              <a:t>の </a:t>
            </a:r>
            <a:r>
              <a:rPr lang="en-US" altLang="ja-JP" sz="5400" b="1" dirty="0">
                <a:latin typeface="Times New Roman" panose="02020603050405020304" pitchFamily="18" charset="0"/>
                <a:cs typeface="Times New Roman" panose="02020603050405020304" pitchFamily="18" charset="0"/>
              </a:rPr>
              <a:t>Before &amp; After</a:t>
            </a:r>
            <a:br>
              <a:rPr lang="en-US" altLang="ja-JP" sz="5400" b="1" dirty="0">
                <a:latin typeface="Times New Roman" panose="02020603050405020304" pitchFamily="18" charset="0"/>
                <a:cs typeface="Times New Roman" panose="02020603050405020304" pitchFamily="18" charset="0"/>
              </a:rPr>
            </a:br>
            <a:r>
              <a:rPr lang="ja-JP" altLang="en-US" sz="2200" dirty="0">
                <a:latin typeface="Times New Roman" panose="02020603050405020304" pitchFamily="18" charset="0"/>
                <a:cs typeface="Times New Roman" panose="02020603050405020304" pitchFamily="18" charset="0"/>
              </a:rPr>
              <a:t>憲法上の国民の義務→（コロナ禍）←法と経営</a:t>
            </a:r>
            <a:endParaRPr lang="ja-JP" altLang="en-US" sz="5400" dirty="0">
              <a:latin typeface="Times New Roman" panose="02020603050405020304" pitchFamily="18" charset="0"/>
              <a:cs typeface="Times New Roman" panose="02020603050405020304" pitchFamily="18" charset="0"/>
            </a:endParaRPr>
          </a:p>
        </p:txBody>
      </p:sp>
      <p:graphicFrame>
        <p:nvGraphicFramePr>
          <p:cNvPr id="10" name="表 10">
            <a:extLst>
              <a:ext uri="{FF2B5EF4-FFF2-40B4-BE49-F238E27FC236}">
                <a16:creationId xmlns:a16="http://schemas.microsoft.com/office/drawing/2014/main" id="{F47DF503-EEB5-4BC3-9501-0BE28B3DE714}"/>
              </a:ext>
            </a:extLst>
          </p:cNvPr>
          <p:cNvGraphicFramePr>
            <a:graphicFrameLocks noGrp="1"/>
          </p:cNvGraphicFramePr>
          <p:nvPr>
            <p:ph idx="1"/>
            <p:extLst>
              <p:ext uri="{D42A27DB-BD31-4B8C-83A1-F6EECF244321}">
                <p14:modId xmlns:p14="http://schemas.microsoft.com/office/powerpoint/2010/main" val="1808443608"/>
              </p:ext>
            </p:extLst>
          </p:nvPr>
        </p:nvGraphicFramePr>
        <p:xfrm>
          <a:off x="838200" y="1557442"/>
          <a:ext cx="10515600" cy="462745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44216687"/>
                    </a:ext>
                  </a:extLst>
                </a:gridCol>
                <a:gridCol w="2628900">
                  <a:extLst>
                    <a:ext uri="{9D8B030D-6E8A-4147-A177-3AD203B41FA5}">
                      <a16:colId xmlns:a16="http://schemas.microsoft.com/office/drawing/2014/main" val="2704608368"/>
                    </a:ext>
                  </a:extLst>
                </a:gridCol>
                <a:gridCol w="2628900">
                  <a:extLst>
                    <a:ext uri="{9D8B030D-6E8A-4147-A177-3AD203B41FA5}">
                      <a16:colId xmlns:a16="http://schemas.microsoft.com/office/drawing/2014/main" val="4025154164"/>
                    </a:ext>
                  </a:extLst>
                </a:gridCol>
                <a:gridCol w="2628900">
                  <a:extLst>
                    <a:ext uri="{9D8B030D-6E8A-4147-A177-3AD203B41FA5}">
                      <a16:colId xmlns:a16="http://schemas.microsoft.com/office/drawing/2014/main" val="3494728091"/>
                    </a:ext>
                  </a:extLst>
                </a:gridCol>
              </a:tblGrid>
              <a:tr h="455829">
                <a:tc>
                  <a:txBody>
                    <a:bodyPr/>
                    <a:lstStyle/>
                    <a:p>
                      <a:pPr algn="ctr"/>
                      <a:endParaRPr kumimoji="1" lang="ja-JP" altLang="en-US" dirty="0"/>
                    </a:p>
                  </a:txBody>
                  <a:tcPr/>
                </a:tc>
                <a:tc>
                  <a:txBody>
                    <a:bodyPr/>
                    <a:lstStyle/>
                    <a:p>
                      <a:pPr algn="ctr"/>
                      <a:r>
                        <a:rPr kumimoji="1" lang="en-US" altLang="ja-JP" dirty="0"/>
                        <a:t>COVD-19</a:t>
                      </a:r>
                      <a:r>
                        <a:rPr kumimoji="1" lang="ja-JP" altLang="en-US" dirty="0"/>
                        <a:t>以前</a:t>
                      </a:r>
                    </a:p>
                  </a:txBody>
                  <a:tcPr anchor="ctr"/>
                </a:tc>
                <a:tc>
                  <a:txBody>
                    <a:bodyPr/>
                    <a:lstStyle/>
                    <a:p>
                      <a:pPr algn="ctr"/>
                      <a:r>
                        <a:rPr kumimoji="1" lang="en-US" altLang="ja-JP" dirty="0"/>
                        <a:t>COVID-19</a:t>
                      </a:r>
                      <a:endParaRPr kumimoji="1" lang="ja-JP" altLang="en-US" dirty="0"/>
                    </a:p>
                  </a:txBody>
                  <a:tcPr anchor="ctr"/>
                </a:tc>
                <a:tc>
                  <a:txBody>
                    <a:bodyPr/>
                    <a:lstStyle/>
                    <a:p>
                      <a:pPr algn="ctr"/>
                      <a:r>
                        <a:rPr kumimoji="1" lang="en-US" altLang="ja-JP" dirty="0"/>
                        <a:t>COVID-19</a:t>
                      </a:r>
                      <a:r>
                        <a:rPr kumimoji="1" lang="ja-JP" altLang="en-US" dirty="0"/>
                        <a:t>以後</a:t>
                      </a:r>
                    </a:p>
                  </a:txBody>
                  <a:tcPr anchor="ctr"/>
                </a:tc>
                <a:extLst>
                  <a:ext uri="{0D108BD9-81ED-4DB2-BD59-A6C34878D82A}">
                    <a16:rowId xmlns:a16="http://schemas.microsoft.com/office/drawing/2014/main" val="4230452149"/>
                  </a:ext>
                </a:extLst>
              </a:tr>
              <a:tr h="1006461">
                <a:tc>
                  <a:txBody>
                    <a:bodyPr/>
                    <a:lstStyle/>
                    <a:p>
                      <a:pPr algn="ctr"/>
                      <a:r>
                        <a:rPr kumimoji="1" lang="ja-JP" altLang="en-US" b="1" dirty="0"/>
                        <a:t>教育を受けさせる義務</a:t>
                      </a:r>
                      <a:br>
                        <a:rPr kumimoji="1" lang="en-US" altLang="ja-JP" b="1" dirty="0"/>
                      </a:br>
                      <a:r>
                        <a:rPr kumimoji="1" lang="ja-JP" altLang="en-US" b="1" dirty="0"/>
                        <a:t>（憲法</a:t>
                      </a:r>
                      <a:r>
                        <a:rPr kumimoji="1" lang="en-US" altLang="ja-JP" b="1" dirty="0"/>
                        <a:t>26</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tx1"/>
                          </a:solidFill>
                        </a:rPr>
                        <a:t>通常授業</a:t>
                      </a:r>
                    </a:p>
                  </a:txBody>
                  <a:tcPr anchor="ctr"/>
                </a:tc>
                <a:tc>
                  <a:txBody>
                    <a:bodyPr/>
                    <a:lstStyle/>
                    <a:p>
                      <a:pPr algn="l"/>
                      <a:r>
                        <a:rPr kumimoji="1" lang="ja-JP" altLang="en-US" b="1" dirty="0">
                          <a:solidFill>
                            <a:schemeClr val="tx1"/>
                          </a:solidFill>
                        </a:rPr>
                        <a:t>オンライン授業への移行</a:t>
                      </a:r>
                      <a:br>
                        <a:rPr kumimoji="1" lang="en-US" altLang="ja-JP" b="1" dirty="0">
                          <a:solidFill>
                            <a:schemeClr val="tx1"/>
                          </a:solidFill>
                        </a:rPr>
                      </a:br>
                      <a:r>
                        <a:rPr kumimoji="1" lang="ja-JP" altLang="en-US" b="1" dirty="0">
                          <a:solidFill>
                            <a:schemeClr val="tx1"/>
                          </a:solidFill>
                        </a:rPr>
                        <a:t>授業の透明化の促進</a:t>
                      </a:r>
                    </a:p>
                  </a:txBody>
                  <a:tcPr anchor="ctr"/>
                </a:tc>
                <a:tc>
                  <a:txBody>
                    <a:bodyPr/>
                    <a:lstStyle/>
                    <a:p>
                      <a:pPr algn="l"/>
                      <a:r>
                        <a:rPr kumimoji="1" lang="ja-JP" altLang="en-US" b="1" dirty="0">
                          <a:solidFill>
                            <a:schemeClr val="tx1"/>
                          </a:solidFill>
                        </a:rPr>
                        <a:t>オンライン授業の定着</a:t>
                      </a:r>
                      <a:endParaRPr kumimoji="1" lang="en-US" altLang="ja-JP" b="1" dirty="0">
                        <a:solidFill>
                          <a:schemeClr val="tx1"/>
                        </a:solidFill>
                      </a:endParaRPr>
                    </a:p>
                    <a:p>
                      <a:pPr algn="l"/>
                      <a:r>
                        <a:rPr kumimoji="1" lang="ja-JP" altLang="en-US" b="1" dirty="0">
                          <a:solidFill>
                            <a:schemeClr val="tx1"/>
                          </a:solidFill>
                        </a:rPr>
                        <a:t>通常授業への復帰？</a:t>
                      </a:r>
                    </a:p>
                  </a:txBody>
                  <a:tcPr anchor="ctr"/>
                </a:tc>
                <a:extLst>
                  <a:ext uri="{0D108BD9-81ED-4DB2-BD59-A6C34878D82A}">
                    <a16:rowId xmlns:a16="http://schemas.microsoft.com/office/drawing/2014/main" val="2148952836"/>
                  </a:ext>
                </a:extLst>
              </a:tr>
              <a:tr h="1055056">
                <a:tc>
                  <a:txBody>
                    <a:bodyPr/>
                    <a:lstStyle/>
                    <a:p>
                      <a:pPr algn="ctr"/>
                      <a:r>
                        <a:rPr kumimoji="1" lang="ja-JP" altLang="en-US" b="1" dirty="0"/>
                        <a:t>勤労の義務</a:t>
                      </a:r>
                      <a:br>
                        <a:rPr kumimoji="1" lang="en-US" altLang="ja-JP" b="1" dirty="0"/>
                      </a:br>
                      <a:r>
                        <a:rPr kumimoji="1" lang="ja-JP" altLang="en-US" b="1" dirty="0"/>
                        <a:t>（憲法</a:t>
                      </a:r>
                      <a:r>
                        <a:rPr kumimoji="1" lang="en-US" altLang="ja-JP" b="1" dirty="0"/>
                        <a:t>27</a:t>
                      </a:r>
                      <a:r>
                        <a:rPr kumimoji="1" lang="ja-JP" altLang="en-US" b="1" dirty="0"/>
                        <a:t>条）</a:t>
                      </a:r>
                    </a:p>
                  </a:txBody>
                  <a:tcPr anchor="ctr">
                    <a:solidFill>
                      <a:schemeClr val="accent6">
                        <a:lumMod val="40000"/>
                        <a:lumOff val="60000"/>
                      </a:schemeClr>
                    </a:solidFill>
                  </a:tcPr>
                </a:tc>
                <a:tc>
                  <a:txBody>
                    <a:bodyPr/>
                    <a:lstStyle/>
                    <a:p>
                      <a:pPr algn="l"/>
                      <a:r>
                        <a:rPr kumimoji="1" lang="ja-JP" altLang="en-US" b="1" dirty="0">
                          <a:solidFill>
                            <a:schemeClr val="tx1"/>
                          </a:solidFill>
                        </a:rPr>
                        <a:t>通勤地獄，長時間労働</a:t>
                      </a:r>
                      <a:endParaRPr kumimoji="1" lang="en-US" altLang="ja-JP" b="1" dirty="0">
                        <a:solidFill>
                          <a:schemeClr val="tx1"/>
                        </a:solidFill>
                      </a:endParaRPr>
                    </a:p>
                    <a:p>
                      <a:pPr algn="l"/>
                      <a:r>
                        <a:rPr kumimoji="1" lang="ja-JP" altLang="en-US" b="1" dirty="0">
                          <a:solidFill>
                            <a:schemeClr val="tx1"/>
                          </a:solidFill>
                        </a:rPr>
                        <a:t>女性差別</a:t>
                      </a:r>
                    </a:p>
                  </a:txBody>
                  <a:tcPr anchor="ctr"/>
                </a:tc>
                <a:tc>
                  <a:txBody>
                    <a:bodyPr/>
                    <a:lstStyle/>
                    <a:p>
                      <a:pPr algn="l"/>
                      <a:r>
                        <a:rPr kumimoji="1" lang="ja-JP" altLang="en-US" b="1" dirty="0">
                          <a:solidFill>
                            <a:schemeClr val="tx1"/>
                          </a:solidFill>
                        </a:rPr>
                        <a:t>在宅勤務の増加</a:t>
                      </a:r>
                      <a:endParaRPr kumimoji="1" lang="en-US" altLang="ja-JP" b="1" dirty="0">
                        <a:solidFill>
                          <a:schemeClr val="tx1"/>
                        </a:solidFill>
                      </a:endParaRPr>
                    </a:p>
                    <a:p>
                      <a:pPr algn="l"/>
                      <a:r>
                        <a:rPr kumimoji="1" lang="ja-JP" altLang="en-US" b="1" dirty="0">
                          <a:solidFill>
                            <a:schemeClr val="tx1"/>
                          </a:solidFill>
                        </a:rPr>
                        <a:t>非正規従業員の解雇</a:t>
                      </a:r>
                      <a:endParaRPr kumimoji="1" lang="en-US" altLang="ja-JP" b="1" dirty="0">
                        <a:solidFill>
                          <a:schemeClr val="tx1"/>
                        </a:solidFill>
                      </a:endParaRPr>
                    </a:p>
                    <a:p>
                      <a:pPr algn="l"/>
                      <a:r>
                        <a:rPr kumimoji="1" lang="ja-JP" altLang="en-US" b="1" dirty="0">
                          <a:solidFill>
                            <a:schemeClr val="tx1"/>
                          </a:solidFill>
                        </a:rPr>
                        <a:t>休業手当の不払い</a:t>
                      </a:r>
                    </a:p>
                  </a:txBody>
                  <a:tcPr anchor="ctr"/>
                </a:tc>
                <a:tc>
                  <a:txBody>
                    <a:bodyPr/>
                    <a:lstStyle/>
                    <a:p>
                      <a:pPr algn="l"/>
                      <a:r>
                        <a:rPr kumimoji="1" lang="ja-JP" altLang="en-US" b="1" dirty="0">
                          <a:solidFill>
                            <a:schemeClr val="accent1">
                              <a:lumMod val="20000"/>
                              <a:lumOff val="80000"/>
                            </a:schemeClr>
                          </a:solidFill>
                        </a:rPr>
                        <a:t>在宅勤務・働き方改革・女性の社会進出？</a:t>
                      </a:r>
                    </a:p>
                  </a:txBody>
                  <a:tcPr anchor="ctr"/>
                </a:tc>
                <a:extLst>
                  <a:ext uri="{0D108BD9-81ED-4DB2-BD59-A6C34878D82A}">
                    <a16:rowId xmlns:a16="http://schemas.microsoft.com/office/drawing/2014/main" val="799184448"/>
                  </a:ext>
                </a:extLst>
              </a:tr>
              <a:tr h="1055056">
                <a:tc>
                  <a:txBody>
                    <a:bodyPr/>
                    <a:lstStyle/>
                    <a:p>
                      <a:pPr algn="ctr"/>
                      <a:r>
                        <a:rPr kumimoji="1" lang="ja-JP" altLang="en-US" b="1" dirty="0"/>
                        <a:t>納税の義務</a:t>
                      </a:r>
                      <a:br>
                        <a:rPr kumimoji="1" lang="en-US" altLang="ja-JP" b="1" dirty="0"/>
                      </a:br>
                      <a:r>
                        <a:rPr kumimoji="1" lang="ja-JP" altLang="en-US" b="1" dirty="0"/>
                        <a:t>（憲法</a:t>
                      </a:r>
                      <a:r>
                        <a:rPr kumimoji="1" lang="en-US" altLang="ja-JP" b="1" dirty="0"/>
                        <a:t>30</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相対的貧困・滞納者の増加</a:t>
                      </a:r>
                    </a:p>
                  </a:txBody>
                  <a:tcPr anchor="ctr"/>
                </a:tc>
                <a:tc>
                  <a:txBody>
                    <a:bodyPr/>
                    <a:lstStyle/>
                    <a:p>
                      <a:pPr algn="l"/>
                      <a:r>
                        <a:rPr kumimoji="1" lang="ja-JP" altLang="en-US" b="1" dirty="0">
                          <a:solidFill>
                            <a:schemeClr val="tx1"/>
                          </a:solidFill>
                        </a:rPr>
                        <a:t>特別給付金の支給の開始（実質的減税）</a:t>
                      </a:r>
                    </a:p>
                  </a:txBody>
                  <a:tcPr anchor="ctr"/>
                </a:tc>
                <a:tc>
                  <a:txBody>
                    <a:bodyPr/>
                    <a:lstStyle/>
                    <a:p>
                      <a:pPr algn="l"/>
                      <a:r>
                        <a:rPr kumimoji="1" lang="ja-JP" altLang="en-US" b="1" dirty="0">
                          <a:solidFill>
                            <a:schemeClr val="accent5">
                              <a:lumMod val="20000"/>
                              <a:lumOff val="80000"/>
                            </a:schemeClr>
                          </a:solidFill>
                        </a:rPr>
                        <a:t>特別給付金等による</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Basic Income</a:t>
                      </a:r>
                      <a:r>
                        <a:rPr kumimoji="1" lang="ja-JP" altLang="en-US" b="1" dirty="0">
                          <a:solidFill>
                            <a:schemeClr val="accent5">
                              <a:lumMod val="20000"/>
                              <a:lumOff val="80000"/>
                            </a:schemeClr>
                          </a:solidFill>
                        </a:rPr>
                        <a:t>の再評価？</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MMT</a:t>
                      </a:r>
                      <a:r>
                        <a:rPr kumimoji="1" lang="ja-JP" altLang="en-US" b="1" dirty="0">
                          <a:solidFill>
                            <a:schemeClr val="accent5">
                              <a:lumMod val="20000"/>
                              <a:lumOff val="80000"/>
                            </a:schemeClr>
                          </a:solidFill>
                        </a:rPr>
                        <a:t>（現代貨幣理論）</a:t>
                      </a:r>
                      <a:r>
                        <a:rPr kumimoji="1" lang="en-US" altLang="ja-JP" b="1" dirty="0">
                          <a:solidFill>
                            <a:schemeClr val="accent5">
                              <a:lumMod val="20000"/>
                              <a:lumOff val="80000"/>
                            </a:schemeClr>
                          </a:solidFill>
                        </a:rPr>
                        <a:t>?</a:t>
                      </a:r>
                    </a:p>
                  </a:txBody>
                  <a:tcPr anchor="ctr"/>
                </a:tc>
                <a:extLst>
                  <a:ext uri="{0D108BD9-81ED-4DB2-BD59-A6C34878D82A}">
                    <a16:rowId xmlns:a16="http://schemas.microsoft.com/office/drawing/2014/main" val="3471916784"/>
                  </a:ext>
                </a:extLst>
              </a:tr>
              <a:tr h="1055056">
                <a:tc>
                  <a:txBody>
                    <a:bodyPr/>
                    <a:lstStyle/>
                    <a:p>
                      <a:pPr algn="ctr"/>
                      <a:r>
                        <a:rPr kumimoji="1" lang="ja-JP" altLang="en-US" b="1" dirty="0"/>
                        <a:t>環境に対する義務</a:t>
                      </a:r>
                      <a:br>
                        <a:rPr kumimoji="1" lang="en-US" altLang="ja-JP" b="1" dirty="0"/>
                      </a:br>
                      <a:r>
                        <a:rPr kumimoji="1" lang="ja-JP" altLang="en-US" b="1" dirty="0"/>
                        <a:t>（憲法に規定なし）</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資源の輸入に頼った</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大量生産・大量消費生活</a:t>
                      </a:r>
                    </a:p>
                  </a:txBody>
                  <a:tcPr anchor="ctr"/>
                </a:tc>
                <a:tc>
                  <a:txBody>
                    <a:bodyPr/>
                    <a:lstStyle/>
                    <a:p>
                      <a:pPr algn="l"/>
                      <a:r>
                        <a:rPr kumimoji="1" lang="ja-JP" altLang="en-US" b="1" dirty="0">
                          <a:solidFill>
                            <a:schemeClr val="tx1"/>
                          </a:solidFill>
                        </a:rPr>
                        <a:t>世界貿易の縮小，</a:t>
                      </a:r>
                      <a:endParaRPr kumimoji="1" lang="en-US" altLang="ja-JP" b="1" dirty="0">
                        <a:solidFill>
                          <a:schemeClr val="tx1"/>
                        </a:solidFill>
                      </a:endParaRPr>
                    </a:p>
                    <a:p>
                      <a:pPr algn="l"/>
                      <a:r>
                        <a:rPr kumimoji="1" lang="ja-JP" altLang="en-US" b="1" dirty="0">
                          <a:solidFill>
                            <a:schemeClr val="tx1"/>
                          </a:solidFill>
                        </a:rPr>
                        <a:t>循環型社会への希望</a:t>
                      </a:r>
                    </a:p>
                  </a:txBody>
                  <a:tcPr anchor="ctr"/>
                </a:tc>
                <a:tc>
                  <a:txBody>
                    <a:bodyPr/>
                    <a:lstStyle/>
                    <a:p>
                      <a:pPr algn="l"/>
                      <a:r>
                        <a:rPr kumimoji="1" lang="ja-JP" altLang="en-US" b="1" dirty="0">
                          <a:solidFill>
                            <a:schemeClr val="accent1">
                              <a:lumMod val="20000"/>
                              <a:lumOff val="80000"/>
                            </a:schemeClr>
                          </a:solidFill>
                        </a:rPr>
                        <a:t>再生可能エネルギー，</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循環型社会へ？</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限界費用ゼロ社会？</a:t>
                      </a:r>
                    </a:p>
                  </a:txBody>
                  <a:tcPr anchor="ctr"/>
                </a:tc>
                <a:extLst>
                  <a:ext uri="{0D108BD9-81ED-4DB2-BD59-A6C34878D82A}">
                    <a16:rowId xmlns:a16="http://schemas.microsoft.com/office/drawing/2014/main" val="2163135542"/>
                  </a:ext>
                </a:extLst>
              </a:tr>
            </a:tbl>
          </a:graphicData>
        </a:graphic>
      </p:graphicFrame>
      <p:sp>
        <p:nvSpPr>
          <p:cNvPr id="5" name="日付プレースホルダー 4">
            <a:extLst>
              <a:ext uri="{FF2B5EF4-FFF2-40B4-BE49-F238E27FC236}">
                <a16:creationId xmlns:a16="http://schemas.microsoft.com/office/drawing/2014/main" id="{F6015CD2-8E5E-4F14-9AF6-269B7D74894C}"/>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8F6C6C04-A7B4-4235-B171-610E1DAB9D29}"/>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CB1EB649-62DE-48F9-949C-2E28C7F77228}"/>
              </a:ext>
            </a:extLst>
          </p:cNvPr>
          <p:cNvSpPr>
            <a:spLocks noGrp="1"/>
          </p:cNvSpPr>
          <p:nvPr>
            <p:ph type="sldNum" sz="quarter" idx="12"/>
          </p:nvPr>
        </p:nvSpPr>
        <p:spPr/>
        <p:txBody>
          <a:bodyPr/>
          <a:lstStyle/>
          <a:p>
            <a:fld id="{63BA93C4-2A5C-4B4B-B565-ADAA94AD8651}" type="slidenum">
              <a:rPr kumimoji="1" lang="ja-JP" altLang="en-US" smtClean="0"/>
              <a:t>13</a:t>
            </a:fld>
            <a:endParaRPr kumimoji="1" lang="ja-JP" altLang="en-US"/>
          </a:p>
        </p:txBody>
      </p:sp>
    </p:spTree>
    <p:extLst>
      <p:ext uri="{BB962C8B-B14F-4D97-AF65-F5344CB8AC3E}">
        <p14:creationId xmlns:p14="http://schemas.microsoft.com/office/powerpoint/2010/main" val="1071370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5C3CE40F-953B-4F8E-B56D-3B02A7E22056}"/>
              </a:ext>
            </a:extLst>
          </p:cNvPr>
          <p:cNvSpPr>
            <a:spLocks noGrp="1"/>
          </p:cNvSpPr>
          <p:nvPr>
            <p:ph type="title"/>
          </p:nvPr>
        </p:nvSpPr>
        <p:spPr>
          <a:xfrm>
            <a:off x="838200" y="365125"/>
            <a:ext cx="10515600" cy="1154217"/>
          </a:xfrm>
        </p:spPr>
        <p:txBody>
          <a:bodyPr>
            <a:normAutofit/>
          </a:bodyPr>
          <a:lstStyle/>
          <a:p>
            <a:r>
              <a:rPr lang="en-US" altLang="ja-JP" sz="5400" b="1" dirty="0">
                <a:latin typeface="Times New Roman" panose="02020603050405020304" pitchFamily="18" charset="0"/>
                <a:cs typeface="Times New Roman" panose="02020603050405020304" pitchFamily="18" charset="0"/>
              </a:rPr>
              <a:t>COVID-19 </a:t>
            </a:r>
            <a:r>
              <a:rPr lang="ja-JP" altLang="en-US" sz="5400" b="1" dirty="0">
                <a:latin typeface="Times New Roman" panose="02020603050405020304" pitchFamily="18" charset="0"/>
                <a:cs typeface="Times New Roman" panose="02020603050405020304" pitchFamily="18" charset="0"/>
              </a:rPr>
              <a:t>の </a:t>
            </a:r>
            <a:r>
              <a:rPr lang="en-US" altLang="ja-JP" sz="5400" b="1" dirty="0">
                <a:latin typeface="Times New Roman" panose="02020603050405020304" pitchFamily="18" charset="0"/>
                <a:cs typeface="Times New Roman" panose="02020603050405020304" pitchFamily="18" charset="0"/>
              </a:rPr>
              <a:t>Before &amp; After</a:t>
            </a:r>
            <a:br>
              <a:rPr lang="en-US" altLang="ja-JP" sz="5400" b="1" dirty="0">
                <a:latin typeface="Times New Roman" panose="02020603050405020304" pitchFamily="18" charset="0"/>
                <a:cs typeface="Times New Roman" panose="02020603050405020304" pitchFamily="18" charset="0"/>
              </a:rPr>
            </a:br>
            <a:r>
              <a:rPr lang="ja-JP" altLang="en-US" sz="2200" dirty="0">
                <a:latin typeface="Times New Roman" panose="02020603050405020304" pitchFamily="18" charset="0"/>
                <a:cs typeface="Times New Roman" panose="02020603050405020304" pitchFamily="18" charset="0"/>
              </a:rPr>
              <a:t>憲法上の国民の義務→（コロナ禍）←法と経営</a:t>
            </a:r>
            <a:endParaRPr lang="ja-JP" altLang="en-US" sz="5400" dirty="0">
              <a:latin typeface="Times New Roman" panose="02020603050405020304" pitchFamily="18" charset="0"/>
              <a:cs typeface="Times New Roman" panose="02020603050405020304" pitchFamily="18" charset="0"/>
            </a:endParaRPr>
          </a:p>
        </p:txBody>
      </p:sp>
      <p:graphicFrame>
        <p:nvGraphicFramePr>
          <p:cNvPr id="10" name="表 10">
            <a:extLst>
              <a:ext uri="{FF2B5EF4-FFF2-40B4-BE49-F238E27FC236}">
                <a16:creationId xmlns:a16="http://schemas.microsoft.com/office/drawing/2014/main" id="{F47DF503-EEB5-4BC3-9501-0BE28B3DE714}"/>
              </a:ext>
            </a:extLst>
          </p:cNvPr>
          <p:cNvGraphicFramePr>
            <a:graphicFrameLocks noGrp="1"/>
          </p:cNvGraphicFramePr>
          <p:nvPr>
            <p:ph idx="1"/>
            <p:extLst>
              <p:ext uri="{D42A27DB-BD31-4B8C-83A1-F6EECF244321}">
                <p14:modId xmlns:p14="http://schemas.microsoft.com/office/powerpoint/2010/main" val="3203246054"/>
              </p:ext>
            </p:extLst>
          </p:nvPr>
        </p:nvGraphicFramePr>
        <p:xfrm>
          <a:off x="838200" y="1557442"/>
          <a:ext cx="10515600" cy="462745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44216687"/>
                    </a:ext>
                  </a:extLst>
                </a:gridCol>
                <a:gridCol w="2628900">
                  <a:extLst>
                    <a:ext uri="{9D8B030D-6E8A-4147-A177-3AD203B41FA5}">
                      <a16:colId xmlns:a16="http://schemas.microsoft.com/office/drawing/2014/main" val="2704608368"/>
                    </a:ext>
                  </a:extLst>
                </a:gridCol>
                <a:gridCol w="2628900">
                  <a:extLst>
                    <a:ext uri="{9D8B030D-6E8A-4147-A177-3AD203B41FA5}">
                      <a16:colId xmlns:a16="http://schemas.microsoft.com/office/drawing/2014/main" val="4025154164"/>
                    </a:ext>
                  </a:extLst>
                </a:gridCol>
                <a:gridCol w="2628900">
                  <a:extLst>
                    <a:ext uri="{9D8B030D-6E8A-4147-A177-3AD203B41FA5}">
                      <a16:colId xmlns:a16="http://schemas.microsoft.com/office/drawing/2014/main" val="3494728091"/>
                    </a:ext>
                  </a:extLst>
                </a:gridCol>
              </a:tblGrid>
              <a:tr h="455829">
                <a:tc>
                  <a:txBody>
                    <a:bodyPr/>
                    <a:lstStyle/>
                    <a:p>
                      <a:pPr algn="ctr"/>
                      <a:endParaRPr kumimoji="1" lang="ja-JP" altLang="en-US" dirty="0"/>
                    </a:p>
                  </a:txBody>
                  <a:tcPr/>
                </a:tc>
                <a:tc>
                  <a:txBody>
                    <a:bodyPr/>
                    <a:lstStyle/>
                    <a:p>
                      <a:pPr algn="ctr"/>
                      <a:r>
                        <a:rPr kumimoji="1" lang="en-US" altLang="ja-JP" dirty="0"/>
                        <a:t>COVD-19</a:t>
                      </a:r>
                      <a:r>
                        <a:rPr kumimoji="1" lang="ja-JP" altLang="en-US" dirty="0"/>
                        <a:t>以前</a:t>
                      </a:r>
                    </a:p>
                  </a:txBody>
                  <a:tcPr anchor="ctr"/>
                </a:tc>
                <a:tc>
                  <a:txBody>
                    <a:bodyPr/>
                    <a:lstStyle/>
                    <a:p>
                      <a:pPr algn="ctr"/>
                      <a:r>
                        <a:rPr kumimoji="1" lang="en-US" altLang="ja-JP" dirty="0"/>
                        <a:t>COVID-19</a:t>
                      </a:r>
                      <a:endParaRPr kumimoji="1" lang="ja-JP" altLang="en-US" dirty="0"/>
                    </a:p>
                  </a:txBody>
                  <a:tcPr anchor="ctr"/>
                </a:tc>
                <a:tc>
                  <a:txBody>
                    <a:bodyPr/>
                    <a:lstStyle/>
                    <a:p>
                      <a:pPr algn="ctr"/>
                      <a:r>
                        <a:rPr kumimoji="1" lang="en-US" altLang="ja-JP" dirty="0"/>
                        <a:t>COVID-19</a:t>
                      </a:r>
                      <a:r>
                        <a:rPr kumimoji="1" lang="ja-JP" altLang="en-US" dirty="0"/>
                        <a:t>以後</a:t>
                      </a:r>
                    </a:p>
                  </a:txBody>
                  <a:tcPr anchor="ctr"/>
                </a:tc>
                <a:extLst>
                  <a:ext uri="{0D108BD9-81ED-4DB2-BD59-A6C34878D82A}">
                    <a16:rowId xmlns:a16="http://schemas.microsoft.com/office/drawing/2014/main" val="4230452149"/>
                  </a:ext>
                </a:extLst>
              </a:tr>
              <a:tr h="1006461">
                <a:tc>
                  <a:txBody>
                    <a:bodyPr/>
                    <a:lstStyle/>
                    <a:p>
                      <a:pPr algn="ctr"/>
                      <a:r>
                        <a:rPr kumimoji="1" lang="ja-JP" altLang="en-US" b="1" dirty="0"/>
                        <a:t>教育を受けさせる義務</a:t>
                      </a:r>
                      <a:br>
                        <a:rPr kumimoji="1" lang="en-US" altLang="ja-JP" b="1" dirty="0"/>
                      </a:br>
                      <a:r>
                        <a:rPr kumimoji="1" lang="ja-JP" altLang="en-US" b="1" dirty="0"/>
                        <a:t>（憲法</a:t>
                      </a:r>
                      <a:r>
                        <a:rPr kumimoji="1" lang="en-US" altLang="ja-JP" b="1" dirty="0"/>
                        <a:t>26</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tx1"/>
                          </a:solidFill>
                        </a:rPr>
                        <a:t>通常授業</a:t>
                      </a:r>
                    </a:p>
                  </a:txBody>
                  <a:tcPr anchor="ctr"/>
                </a:tc>
                <a:tc>
                  <a:txBody>
                    <a:bodyPr/>
                    <a:lstStyle/>
                    <a:p>
                      <a:pPr algn="l"/>
                      <a:r>
                        <a:rPr kumimoji="1" lang="ja-JP" altLang="en-US" b="1" dirty="0">
                          <a:solidFill>
                            <a:schemeClr val="tx1"/>
                          </a:solidFill>
                        </a:rPr>
                        <a:t>オンライン授業への移行</a:t>
                      </a:r>
                      <a:br>
                        <a:rPr kumimoji="1" lang="en-US" altLang="ja-JP" b="1" dirty="0">
                          <a:solidFill>
                            <a:schemeClr val="tx1"/>
                          </a:solidFill>
                        </a:rPr>
                      </a:br>
                      <a:r>
                        <a:rPr kumimoji="1" lang="ja-JP" altLang="en-US" b="1" dirty="0">
                          <a:solidFill>
                            <a:schemeClr val="tx1"/>
                          </a:solidFill>
                        </a:rPr>
                        <a:t>授業の透明化の促進</a:t>
                      </a:r>
                    </a:p>
                  </a:txBody>
                  <a:tcPr anchor="ctr"/>
                </a:tc>
                <a:tc>
                  <a:txBody>
                    <a:bodyPr/>
                    <a:lstStyle/>
                    <a:p>
                      <a:pPr algn="l"/>
                      <a:r>
                        <a:rPr kumimoji="1" lang="ja-JP" altLang="en-US" b="1" dirty="0">
                          <a:solidFill>
                            <a:schemeClr val="tx1"/>
                          </a:solidFill>
                        </a:rPr>
                        <a:t>オンライン授業の定着</a:t>
                      </a:r>
                      <a:endParaRPr kumimoji="1" lang="en-US" altLang="ja-JP" b="1" dirty="0">
                        <a:solidFill>
                          <a:schemeClr val="tx1"/>
                        </a:solidFill>
                      </a:endParaRPr>
                    </a:p>
                    <a:p>
                      <a:pPr algn="l"/>
                      <a:r>
                        <a:rPr kumimoji="1" lang="ja-JP" altLang="en-US" b="1" dirty="0">
                          <a:solidFill>
                            <a:schemeClr val="tx1"/>
                          </a:solidFill>
                        </a:rPr>
                        <a:t>通常授業への復帰？</a:t>
                      </a:r>
                    </a:p>
                  </a:txBody>
                  <a:tcPr anchor="ctr"/>
                </a:tc>
                <a:extLst>
                  <a:ext uri="{0D108BD9-81ED-4DB2-BD59-A6C34878D82A}">
                    <a16:rowId xmlns:a16="http://schemas.microsoft.com/office/drawing/2014/main" val="2148952836"/>
                  </a:ext>
                </a:extLst>
              </a:tr>
              <a:tr h="1055056">
                <a:tc>
                  <a:txBody>
                    <a:bodyPr/>
                    <a:lstStyle/>
                    <a:p>
                      <a:pPr algn="ctr"/>
                      <a:r>
                        <a:rPr kumimoji="1" lang="ja-JP" altLang="en-US" b="1" dirty="0"/>
                        <a:t>勤労の義務</a:t>
                      </a:r>
                      <a:br>
                        <a:rPr kumimoji="1" lang="en-US" altLang="ja-JP" b="1" dirty="0"/>
                      </a:br>
                      <a:r>
                        <a:rPr kumimoji="1" lang="ja-JP" altLang="en-US" b="1" dirty="0"/>
                        <a:t>（憲法</a:t>
                      </a:r>
                      <a:r>
                        <a:rPr kumimoji="1" lang="en-US" altLang="ja-JP" b="1" dirty="0"/>
                        <a:t>27</a:t>
                      </a:r>
                      <a:r>
                        <a:rPr kumimoji="1" lang="ja-JP" altLang="en-US" b="1" dirty="0"/>
                        <a:t>条）</a:t>
                      </a:r>
                    </a:p>
                  </a:txBody>
                  <a:tcPr anchor="ctr">
                    <a:solidFill>
                      <a:schemeClr val="accent6">
                        <a:lumMod val="40000"/>
                        <a:lumOff val="60000"/>
                      </a:schemeClr>
                    </a:solidFill>
                  </a:tcPr>
                </a:tc>
                <a:tc>
                  <a:txBody>
                    <a:bodyPr/>
                    <a:lstStyle/>
                    <a:p>
                      <a:pPr algn="l"/>
                      <a:r>
                        <a:rPr kumimoji="1" lang="ja-JP" altLang="en-US" b="1" dirty="0"/>
                        <a:t>通勤地獄，長時間労働</a:t>
                      </a:r>
                      <a:endParaRPr kumimoji="1" lang="en-US" altLang="ja-JP" b="1" dirty="0"/>
                    </a:p>
                    <a:p>
                      <a:pPr algn="l"/>
                      <a:r>
                        <a:rPr kumimoji="1" lang="ja-JP" altLang="en-US" b="1" dirty="0"/>
                        <a:t>女性差別</a:t>
                      </a:r>
                    </a:p>
                  </a:txBody>
                  <a:tcPr anchor="ctr"/>
                </a:tc>
                <a:tc>
                  <a:txBody>
                    <a:bodyPr/>
                    <a:lstStyle/>
                    <a:p>
                      <a:pPr algn="l"/>
                      <a:r>
                        <a:rPr kumimoji="1" lang="ja-JP" altLang="en-US" b="1" dirty="0">
                          <a:solidFill>
                            <a:schemeClr val="tx1"/>
                          </a:solidFill>
                        </a:rPr>
                        <a:t>在宅勤務の増加</a:t>
                      </a:r>
                      <a:endParaRPr kumimoji="1" lang="en-US" altLang="ja-JP" b="1" dirty="0">
                        <a:solidFill>
                          <a:schemeClr val="tx1"/>
                        </a:solidFill>
                      </a:endParaRPr>
                    </a:p>
                    <a:p>
                      <a:pPr algn="l"/>
                      <a:r>
                        <a:rPr kumimoji="1" lang="ja-JP" altLang="en-US" b="1" dirty="0">
                          <a:solidFill>
                            <a:schemeClr val="tx1"/>
                          </a:solidFill>
                        </a:rPr>
                        <a:t>非正規従業員の解雇</a:t>
                      </a:r>
                      <a:endParaRPr kumimoji="1" lang="en-US" altLang="ja-JP" b="1" dirty="0">
                        <a:solidFill>
                          <a:schemeClr val="tx1"/>
                        </a:solidFill>
                      </a:endParaRPr>
                    </a:p>
                    <a:p>
                      <a:pPr algn="l"/>
                      <a:r>
                        <a:rPr kumimoji="1" lang="ja-JP" altLang="en-US" b="1" dirty="0">
                          <a:solidFill>
                            <a:schemeClr val="tx1"/>
                          </a:solidFill>
                        </a:rPr>
                        <a:t>休業手当の不払い</a:t>
                      </a:r>
                    </a:p>
                  </a:txBody>
                  <a:tcPr anchor="ctr"/>
                </a:tc>
                <a:tc>
                  <a:txBody>
                    <a:bodyPr/>
                    <a:lstStyle/>
                    <a:p>
                      <a:pPr algn="l"/>
                      <a:r>
                        <a:rPr kumimoji="1" lang="ja-JP" altLang="en-US" b="1" dirty="0">
                          <a:solidFill>
                            <a:schemeClr val="tx1"/>
                          </a:solidFill>
                        </a:rPr>
                        <a:t>在宅勤務・働き方改革・女性の社会進出？</a:t>
                      </a:r>
                    </a:p>
                  </a:txBody>
                  <a:tcPr anchor="ctr"/>
                </a:tc>
                <a:extLst>
                  <a:ext uri="{0D108BD9-81ED-4DB2-BD59-A6C34878D82A}">
                    <a16:rowId xmlns:a16="http://schemas.microsoft.com/office/drawing/2014/main" val="799184448"/>
                  </a:ext>
                </a:extLst>
              </a:tr>
              <a:tr h="1055056">
                <a:tc>
                  <a:txBody>
                    <a:bodyPr/>
                    <a:lstStyle/>
                    <a:p>
                      <a:pPr algn="ctr"/>
                      <a:r>
                        <a:rPr kumimoji="1" lang="ja-JP" altLang="en-US" b="1" dirty="0"/>
                        <a:t>納税の義務</a:t>
                      </a:r>
                      <a:br>
                        <a:rPr kumimoji="1" lang="en-US" altLang="ja-JP" b="1" dirty="0"/>
                      </a:br>
                      <a:r>
                        <a:rPr kumimoji="1" lang="ja-JP" altLang="en-US" b="1" dirty="0"/>
                        <a:t>（憲法</a:t>
                      </a:r>
                      <a:r>
                        <a:rPr kumimoji="1" lang="en-US" altLang="ja-JP" b="1" dirty="0"/>
                        <a:t>30</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相対的貧困・滞納者の増加</a:t>
                      </a:r>
                    </a:p>
                  </a:txBody>
                  <a:tcPr anchor="ctr"/>
                </a:tc>
                <a:tc>
                  <a:txBody>
                    <a:bodyPr/>
                    <a:lstStyle/>
                    <a:p>
                      <a:pPr algn="l"/>
                      <a:r>
                        <a:rPr kumimoji="1" lang="ja-JP" altLang="en-US" b="1" dirty="0">
                          <a:solidFill>
                            <a:schemeClr val="tx1"/>
                          </a:solidFill>
                        </a:rPr>
                        <a:t>特別給付金の支給の開始（実質的減税）</a:t>
                      </a:r>
                    </a:p>
                  </a:txBody>
                  <a:tcPr anchor="ctr"/>
                </a:tc>
                <a:tc>
                  <a:txBody>
                    <a:bodyPr/>
                    <a:lstStyle/>
                    <a:p>
                      <a:pPr algn="l"/>
                      <a:r>
                        <a:rPr kumimoji="1" lang="ja-JP" altLang="en-US" b="1" dirty="0">
                          <a:solidFill>
                            <a:schemeClr val="accent5">
                              <a:lumMod val="20000"/>
                              <a:lumOff val="80000"/>
                            </a:schemeClr>
                          </a:solidFill>
                        </a:rPr>
                        <a:t>特別給付金等による</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Basic Income</a:t>
                      </a:r>
                      <a:r>
                        <a:rPr kumimoji="1" lang="ja-JP" altLang="en-US" b="1" dirty="0">
                          <a:solidFill>
                            <a:schemeClr val="accent5">
                              <a:lumMod val="20000"/>
                              <a:lumOff val="80000"/>
                            </a:schemeClr>
                          </a:solidFill>
                        </a:rPr>
                        <a:t>の再評価？</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MMT</a:t>
                      </a:r>
                      <a:r>
                        <a:rPr kumimoji="1" lang="ja-JP" altLang="en-US" b="1" dirty="0">
                          <a:solidFill>
                            <a:schemeClr val="accent5">
                              <a:lumMod val="20000"/>
                              <a:lumOff val="80000"/>
                            </a:schemeClr>
                          </a:solidFill>
                        </a:rPr>
                        <a:t>（現代貨幣理論）</a:t>
                      </a:r>
                      <a:r>
                        <a:rPr kumimoji="1" lang="en-US" altLang="ja-JP" b="1" dirty="0">
                          <a:solidFill>
                            <a:schemeClr val="accent5">
                              <a:lumMod val="20000"/>
                              <a:lumOff val="80000"/>
                            </a:schemeClr>
                          </a:solidFill>
                        </a:rPr>
                        <a:t>?</a:t>
                      </a:r>
                    </a:p>
                  </a:txBody>
                  <a:tcPr anchor="ctr"/>
                </a:tc>
                <a:extLst>
                  <a:ext uri="{0D108BD9-81ED-4DB2-BD59-A6C34878D82A}">
                    <a16:rowId xmlns:a16="http://schemas.microsoft.com/office/drawing/2014/main" val="3471916784"/>
                  </a:ext>
                </a:extLst>
              </a:tr>
              <a:tr h="1055056">
                <a:tc>
                  <a:txBody>
                    <a:bodyPr/>
                    <a:lstStyle/>
                    <a:p>
                      <a:pPr algn="ctr"/>
                      <a:r>
                        <a:rPr kumimoji="1" lang="ja-JP" altLang="en-US" b="1" dirty="0"/>
                        <a:t>環境に対する義務</a:t>
                      </a:r>
                      <a:br>
                        <a:rPr kumimoji="1" lang="en-US" altLang="ja-JP" b="1" dirty="0"/>
                      </a:br>
                      <a:r>
                        <a:rPr kumimoji="1" lang="ja-JP" altLang="en-US" b="1" dirty="0"/>
                        <a:t>（憲法に規定なし）</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資源の輸入に頼った</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大量生産・大量消費生活</a:t>
                      </a:r>
                    </a:p>
                  </a:txBody>
                  <a:tcPr anchor="ctr"/>
                </a:tc>
                <a:tc>
                  <a:txBody>
                    <a:bodyPr/>
                    <a:lstStyle/>
                    <a:p>
                      <a:pPr algn="l"/>
                      <a:r>
                        <a:rPr kumimoji="1" lang="ja-JP" altLang="en-US" b="1" dirty="0">
                          <a:solidFill>
                            <a:schemeClr val="tx1"/>
                          </a:solidFill>
                        </a:rPr>
                        <a:t>世界貿易の縮小，</a:t>
                      </a:r>
                      <a:endParaRPr kumimoji="1" lang="en-US" altLang="ja-JP" b="1" dirty="0">
                        <a:solidFill>
                          <a:schemeClr val="tx1"/>
                        </a:solidFill>
                      </a:endParaRPr>
                    </a:p>
                    <a:p>
                      <a:pPr algn="l"/>
                      <a:r>
                        <a:rPr kumimoji="1" lang="ja-JP" altLang="en-US" b="1" dirty="0">
                          <a:solidFill>
                            <a:schemeClr val="tx1"/>
                          </a:solidFill>
                        </a:rPr>
                        <a:t>循環型社会への希望</a:t>
                      </a:r>
                    </a:p>
                  </a:txBody>
                  <a:tcPr anchor="ctr"/>
                </a:tc>
                <a:tc>
                  <a:txBody>
                    <a:bodyPr/>
                    <a:lstStyle/>
                    <a:p>
                      <a:pPr algn="l"/>
                      <a:r>
                        <a:rPr kumimoji="1" lang="ja-JP" altLang="en-US" b="1" dirty="0">
                          <a:solidFill>
                            <a:schemeClr val="accent5">
                              <a:lumMod val="20000"/>
                              <a:lumOff val="80000"/>
                            </a:schemeClr>
                          </a:solidFill>
                        </a:rPr>
                        <a:t>再生可能エネルギー，</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循環型社会へ？</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限界費用ゼロ社会？</a:t>
                      </a:r>
                    </a:p>
                  </a:txBody>
                  <a:tcPr anchor="ctr"/>
                </a:tc>
                <a:extLst>
                  <a:ext uri="{0D108BD9-81ED-4DB2-BD59-A6C34878D82A}">
                    <a16:rowId xmlns:a16="http://schemas.microsoft.com/office/drawing/2014/main" val="2163135542"/>
                  </a:ext>
                </a:extLst>
              </a:tr>
            </a:tbl>
          </a:graphicData>
        </a:graphic>
      </p:graphicFrame>
      <p:sp>
        <p:nvSpPr>
          <p:cNvPr id="5" name="日付プレースホルダー 4">
            <a:extLst>
              <a:ext uri="{FF2B5EF4-FFF2-40B4-BE49-F238E27FC236}">
                <a16:creationId xmlns:a16="http://schemas.microsoft.com/office/drawing/2014/main" id="{F6015CD2-8E5E-4F14-9AF6-269B7D74894C}"/>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8F6C6C04-A7B4-4235-B171-610E1DAB9D29}"/>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CB1EB649-62DE-48F9-949C-2E28C7F77228}"/>
              </a:ext>
            </a:extLst>
          </p:cNvPr>
          <p:cNvSpPr>
            <a:spLocks noGrp="1"/>
          </p:cNvSpPr>
          <p:nvPr>
            <p:ph type="sldNum" sz="quarter" idx="12"/>
          </p:nvPr>
        </p:nvSpPr>
        <p:spPr/>
        <p:txBody>
          <a:bodyPr/>
          <a:lstStyle/>
          <a:p>
            <a:fld id="{63BA93C4-2A5C-4B4B-B565-ADAA94AD8651}" type="slidenum">
              <a:rPr kumimoji="1" lang="ja-JP" altLang="en-US" smtClean="0"/>
              <a:t>14</a:t>
            </a:fld>
            <a:endParaRPr kumimoji="1" lang="ja-JP" altLang="en-US"/>
          </a:p>
        </p:txBody>
      </p:sp>
    </p:spTree>
    <p:extLst>
      <p:ext uri="{BB962C8B-B14F-4D97-AF65-F5344CB8AC3E}">
        <p14:creationId xmlns:p14="http://schemas.microsoft.com/office/powerpoint/2010/main" val="2552022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5C3CE40F-953B-4F8E-B56D-3B02A7E22056}"/>
              </a:ext>
            </a:extLst>
          </p:cNvPr>
          <p:cNvSpPr>
            <a:spLocks noGrp="1"/>
          </p:cNvSpPr>
          <p:nvPr>
            <p:ph type="title"/>
          </p:nvPr>
        </p:nvSpPr>
        <p:spPr>
          <a:xfrm>
            <a:off x="838200" y="365125"/>
            <a:ext cx="10515600" cy="1154217"/>
          </a:xfrm>
        </p:spPr>
        <p:txBody>
          <a:bodyPr>
            <a:normAutofit/>
          </a:bodyPr>
          <a:lstStyle/>
          <a:p>
            <a:r>
              <a:rPr lang="en-US" altLang="ja-JP" sz="5400" b="1" dirty="0">
                <a:latin typeface="Times New Roman" panose="02020603050405020304" pitchFamily="18" charset="0"/>
                <a:cs typeface="Times New Roman" panose="02020603050405020304" pitchFamily="18" charset="0"/>
              </a:rPr>
              <a:t>COVID-19 </a:t>
            </a:r>
            <a:r>
              <a:rPr lang="ja-JP" altLang="en-US" sz="5400" b="1" dirty="0">
                <a:latin typeface="Times New Roman" panose="02020603050405020304" pitchFamily="18" charset="0"/>
                <a:cs typeface="Times New Roman" panose="02020603050405020304" pitchFamily="18" charset="0"/>
              </a:rPr>
              <a:t>の </a:t>
            </a:r>
            <a:r>
              <a:rPr lang="en-US" altLang="ja-JP" sz="5400" b="1" dirty="0">
                <a:latin typeface="Times New Roman" panose="02020603050405020304" pitchFamily="18" charset="0"/>
                <a:cs typeface="Times New Roman" panose="02020603050405020304" pitchFamily="18" charset="0"/>
              </a:rPr>
              <a:t>Before &amp; After</a:t>
            </a:r>
            <a:br>
              <a:rPr lang="en-US" altLang="ja-JP" sz="5400" b="1" dirty="0">
                <a:latin typeface="Times New Roman" panose="02020603050405020304" pitchFamily="18" charset="0"/>
                <a:cs typeface="Times New Roman" panose="02020603050405020304" pitchFamily="18" charset="0"/>
              </a:rPr>
            </a:br>
            <a:r>
              <a:rPr lang="ja-JP" altLang="en-US" sz="2200" dirty="0">
                <a:latin typeface="Times New Roman" panose="02020603050405020304" pitchFamily="18" charset="0"/>
                <a:cs typeface="Times New Roman" panose="02020603050405020304" pitchFamily="18" charset="0"/>
              </a:rPr>
              <a:t>憲法上の国民の義務→（コロナ禍）←法と経営</a:t>
            </a:r>
            <a:endParaRPr lang="ja-JP" altLang="en-US" sz="5400" dirty="0">
              <a:latin typeface="Times New Roman" panose="02020603050405020304" pitchFamily="18" charset="0"/>
              <a:cs typeface="Times New Roman" panose="02020603050405020304" pitchFamily="18" charset="0"/>
            </a:endParaRPr>
          </a:p>
        </p:txBody>
      </p:sp>
      <p:graphicFrame>
        <p:nvGraphicFramePr>
          <p:cNvPr id="10" name="表 10">
            <a:extLst>
              <a:ext uri="{FF2B5EF4-FFF2-40B4-BE49-F238E27FC236}">
                <a16:creationId xmlns:a16="http://schemas.microsoft.com/office/drawing/2014/main" id="{F47DF503-EEB5-4BC3-9501-0BE28B3DE714}"/>
              </a:ext>
            </a:extLst>
          </p:cNvPr>
          <p:cNvGraphicFramePr>
            <a:graphicFrameLocks noGrp="1"/>
          </p:cNvGraphicFramePr>
          <p:nvPr>
            <p:ph idx="1"/>
            <p:extLst>
              <p:ext uri="{D42A27DB-BD31-4B8C-83A1-F6EECF244321}">
                <p14:modId xmlns:p14="http://schemas.microsoft.com/office/powerpoint/2010/main" val="2760119585"/>
              </p:ext>
            </p:extLst>
          </p:nvPr>
        </p:nvGraphicFramePr>
        <p:xfrm>
          <a:off x="838200" y="1557442"/>
          <a:ext cx="10515600" cy="462745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44216687"/>
                    </a:ext>
                  </a:extLst>
                </a:gridCol>
                <a:gridCol w="2628900">
                  <a:extLst>
                    <a:ext uri="{9D8B030D-6E8A-4147-A177-3AD203B41FA5}">
                      <a16:colId xmlns:a16="http://schemas.microsoft.com/office/drawing/2014/main" val="2704608368"/>
                    </a:ext>
                  </a:extLst>
                </a:gridCol>
                <a:gridCol w="2628900">
                  <a:extLst>
                    <a:ext uri="{9D8B030D-6E8A-4147-A177-3AD203B41FA5}">
                      <a16:colId xmlns:a16="http://schemas.microsoft.com/office/drawing/2014/main" val="4025154164"/>
                    </a:ext>
                  </a:extLst>
                </a:gridCol>
                <a:gridCol w="2628900">
                  <a:extLst>
                    <a:ext uri="{9D8B030D-6E8A-4147-A177-3AD203B41FA5}">
                      <a16:colId xmlns:a16="http://schemas.microsoft.com/office/drawing/2014/main" val="3494728091"/>
                    </a:ext>
                  </a:extLst>
                </a:gridCol>
              </a:tblGrid>
              <a:tr h="455829">
                <a:tc>
                  <a:txBody>
                    <a:bodyPr/>
                    <a:lstStyle/>
                    <a:p>
                      <a:pPr algn="ctr"/>
                      <a:endParaRPr kumimoji="1" lang="ja-JP" altLang="en-US" dirty="0"/>
                    </a:p>
                  </a:txBody>
                  <a:tcPr/>
                </a:tc>
                <a:tc>
                  <a:txBody>
                    <a:bodyPr/>
                    <a:lstStyle/>
                    <a:p>
                      <a:pPr algn="ctr"/>
                      <a:r>
                        <a:rPr kumimoji="1" lang="en-US" altLang="ja-JP" dirty="0"/>
                        <a:t>COVD-19</a:t>
                      </a:r>
                      <a:r>
                        <a:rPr kumimoji="1" lang="ja-JP" altLang="en-US" dirty="0"/>
                        <a:t>以前</a:t>
                      </a:r>
                    </a:p>
                  </a:txBody>
                  <a:tcPr anchor="ctr"/>
                </a:tc>
                <a:tc>
                  <a:txBody>
                    <a:bodyPr/>
                    <a:lstStyle/>
                    <a:p>
                      <a:pPr algn="ctr"/>
                      <a:r>
                        <a:rPr kumimoji="1" lang="en-US" altLang="ja-JP" dirty="0"/>
                        <a:t>COVID-19</a:t>
                      </a:r>
                      <a:endParaRPr kumimoji="1" lang="ja-JP" altLang="en-US" dirty="0"/>
                    </a:p>
                  </a:txBody>
                  <a:tcPr anchor="ctr"/>
                </a:tc>
                <a:tc>
                  <a:txBody>
                    <a:bodyPr/>
                    <a:lstStyle/>
                    <a:p>
                      <a:pPr algn="ctr"/>
                      <a:r>
                        <a:rPr kumimoji="1" lang="en-US" altLang="ja-JP" dirty="0"/>
                        <a:t>COVID-19</a:t>
                      </a:r>
                      <a:r>
                        <a:rPr kumimoji="1" lang="ja-JP" altLang="en-US" dirty="0"/>
                        <a:t>以後</a:t>
                      </a:r>
                    </a:p>
                  </a:txBody>
                  <a:tcPr anchor="ctr"/>
                </a:tc>
                <a:extLst>
                  <a:ext uri="{0D108BD9-81ED-4DB2-BD59-A6C34878D82A}">
                    <a16:rowId xmlns:a16="http://schemas.microsoft.com/office/drawing/2014/main" val="4230452149"/>
                  </a:ext>
                </a:extLst>
              </a:tr>
              <a:tr h="1006461">
                <a:tc>
                  <a:txBody>
                    <a:bodyPr/>
                    <a:lstStyle/>
                    <a:p>
                      <a:pPr algn="ctr"/>
                      <a:r>
                        <a:rPr kumimoji="1" lang="ja-JP" altLang="en-US" b="1" dirty="0"/>
                        <a:t>教育を受けさせる義務</a:t>
                      </a:r>
                      <a:br>
                        <a:rPr kumimoji="1" lang="en-US" altLang="ja-JP" b="1" dirty="0"/>
                      </a:br>
                      <a:r>
                        <a:rPr kumimoji="1" lang="ja-JP" altLang="en-US" b="1" dirty="0"/>
                        <a:t>（憲法</a:t>
                      </a:r>
                      <a:r>
                        <a:rPr kumimoji="1" lang="en-US" altLang="ja-JP" b="1" dirty="0"/>
                        <a:t>26</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tx1"/>
                          </a:solidFill>
                        </a:rPr>
                        <a:t>通常授業</a:t>
                      </a:r>
                    </a:p>
                  </a:txBody>
                  <a:tcPr anchor="ctr"/>
                </a:tc>
                <a:tc>
                  <a:txBody>
                    <a:bodyPr/>
                    <a:lstStyle/>
                    <a:p>
                      <a:pPr algn="l"/>
                      <a:r>
                        <a:rPr kumimoji="1" lang="ja-JP" altLang="en-US" b="1" dirty="0">
                          <a:solidFill>
                            <a:schemeClr val="tx1"/>
                          </a:solidFill>
                        </a:rPr>
                        <a:t>オンライン授業への移行</a:t>
                      </a:r>
                      <a:br>
                        <a:rPr kumimoji="1" lang="en-US" altLang="ja-JP" b="1" dirty="0">
                          <a:solidFill>
                            <a:schemeClr val="tx1"/>
                          </a:solidFill>
                        </a:rPr>
                      </a:br>
                      <a:r>
                        <a:rPr kumimoji="1" lang="ja-JP" altLang="en-US" b="1" dirty="0">
                          <a:solidFill>
                            <a:schemeClr val="tx1"/>
                          </a:solidFill>
                        </a:rPr>
                        <a:t>授業の透明化の促進</a:t>
                      </a:r>
                    </a:p>
                  </a:txBody>
                  <a:tcPr anchor="ctr"/>
                </a:tc>
                <a:tc>
                  <a:txBody>
                    <a:bodyPr/>
                    <a:lstStyle/>
                    <a:p>
                      <a:pPr algn="l"/>
                      <a:r>
                        <a:rPr kumimoji="1" lang="ja-JP" altLang="en-US" b="1" dirty="0">
                          <a:solidFill>
                            <a:schemeClr val="tx1"/>
                          </a:solidFill>
                        </a:rPr>
                        <a:t>オンライン授業の定着</a:t>
                      </a:r>
                      <a:endParaRPr kumimoji="1" lang="en-US" altLang="ja-JP" b="1" dirty="0">
                        <a:solidFill>
                          <a:schemeClr val="tx1"/>
                        </a:solidFill>
                      </a:endParaRPr>
                    </a:p>
                    <a:p>
                      <a:pPr algn="l"/>
                      <a:r>
                        <a:rPr kumimoji="1" lang="ja-JP" altLang="en-US" b="1" dirty="0">
                          <a:solidFill>
                            <a:schemeClr val="tx1"/>
                          </a:solidFill>
                        </a:rPr>
                        <a:t>通常授業への復帰？</a:t>
                      </a:r>
                    </a:p>
                  </a:txBody>
                  <a:tcPr anchor="ctr"/>
                </a:tc>
                <a:extLst>
                  <a:ext uri="{0D108BD9-81ED-4DB2-BD59-A6C34878D82A}">
                    <a16:rowId xmlns:a16="http://schemas.microsoft.com/office/drawing/2014/main" val="2148952836"/>
                  </a:ext>
                </a:extLst>
              </a:tr>
              <a:tr h="1055056">
                <a:tc>
                  <a:txBody>
                    <a:bodyPr/>
                    <a:lstStyle/>
                    <a:p>
                      <a:pPr algn="ctr"/>
                      <a:r>
                        <a:rPr kumimoji="1" lang="ja-JP" altLang="en-US" b="1" dirty="0"/>
                        <a:t>勤労の義務</a:t>
                      </a:r>
                      <a:br>
                        <a:rPr kumimoji="1" lang="en-US" altLang="ja-JP" b="1" dirty="0"/>
                      </a:br>
                      <a:r>
                        <a:rPr kumimoji="1" lang="ja-JP" altLang="en-US" b="1" dirty="0"/>
                        <a:t>（憲法</a:t>
                      </a:r>
                      <a:r>
                        <a:rPr kumimoji="1" lang="en-US" altLang="ja-JP" b="1" dirty="0"/>
                        <a:t>27</a:t>
                      </a:r>
                      <a:r>
                        <a:rPr kumimoji="1" lang="ja-JP" altLang="en-US" b="1" dirty="0"/>
                        <a:t>条）</a:t>
                      </a:r>
                    </a:p>
                  </a:txBody>
                  <a:tcPr anchor="ctr">
                    <a:solidFill>
                      <a:schemeClr val="accent6">
                        <a:lumMod val="40000"/>
                        <a:lumOff val="60000"/>
                      </a:schemeClr>
                    </a:solidFill>
                  </a:tcPr>
                </a:tc>
                <a:tc>
                  <a:txBody>
                    <a:bodyPr/>
                    <a:lstStyle/>
                    <a:p>
                      <a:pPr algn="l"/>
                      <a:r>
                        <a:rPr kumimoji="1" lang="ja-JP" altLang="en-US" b="1" dirty="0">
                          <a:solidFill>
                            <a:schemeClr val="tx1"/>
                          </a:solidFill>
                        </a:rPr>
                        <a:t>通勤地獄，長時間労働</a:t>
                      </a:r>
                      <a:endParaRPr kumimoji="1" lang="en-US" altLang="ja-JP" b="1" dirty="0">
                        <a:solidFill>
                          <a:schemeClr val="tx1"/>
                        </a:solidFill>
                      </a:endParaRPr>
                    </a:p>
                    <a:p>
                      <a:pPr algn="l"/>
                      <a:r>
                        <a:rPr kumimoji="1" lang="ja-JP" altLang="en-US" b="1" dirty="0">
                          <a:solidFill>
                            <a:schemeClr val="tx1"/>
                          </a:solidFill>
                        </a:rPr>
                        <a:t>女性差別</a:t>
                      </a:r>
                    </a:p>
                  </a:txBody>
                  <a:tcPr anchor="ctr"/>
                </a:tc>
                <a:tc>
                  <a:txBody>
                    <a:bodyPr/>
                    <a:lstStyle/>
                    <a:p>
                      <a:pPr algn="l"/>
                      <a:r>
                        <a:rPr kumimoji="1" lang="ja-JP" altLang="en-US" b="1" dirty="0">
                          <a:solidFill>
                            <a:schemeClr val="tx1"/>
                          </a:solidFill>
                        </a:rPr>
                        <a:t>在宅勤務の増加</a:t>
                      </a:r>
                      <a:endParaRPr kumimoji="1" lang="en-US" altLang="ja-JP" b="1" dirty="0">
                        <a:solidFill>
                          <a:schemeClr val="tx1"/>
                        </a:solidFill>
                      </a:endParaRPr>
                    </a:p>
                    <a:p>
                      <a:pPr algn="l"/>
                      <a:r>
                        <a:rPr kumimoji="1" lang="ja-JP" altLang="en-US" b="1" dirty="0">
                          <a:solidFill>
                            <a:schemeClr val="tx1"/>
                          </a:solidFill>
                        </a:rPr>
                        <a:t>非正規従業員の解雇</a:t>
                      </a:r>
                      <a:endParaRPr kumimoji="1" lang="en-US" altLang="ja-JP" b="1" dirty="0">
                        <a:solidFill>
                          <a:schemeClr val="tx1"/>
                        </a:solidFill>
                      </a:endParaRPr>
                    </a:p>
                    <a:p>
                      <a:pPr algn="l"/>
                      <a:r>
                        <a:rPr kumimoji="1" lang="ja-JP" altLang="en-US" b="1" dirty="0">
                          <a:solidFill>
                            <a:schemeClr val="tx1"/>
                          </a:solidFill>
                        </a:rPr>
                        <a:t>休業手当の不払い</a:t>
                      </a:r>
                    </a:p>
                  </a:txBody>
                  <a:tcPr anchor="ctr"/>
                </a:tc>
                <a:tc>
                  <a:txBody>
                    <a:bodyPr/>
                    <a:lstStyle/>
                    <a:p>
                      <a:pPr algn="l"/>
                      <a:r>
                        <a:rPr kumimoji="1" lang="ja-JP" altLang="en-US" b="1" dirty="0">
                          <a:solidFill>
                            <a:schemeClr val="tx1"/>
                          </a:solidFill>
                        </a:rPr>
                        <a:t>在宅勤務・働き方改革・女性の社会進出？</a:t>
                      </a:r>
                    </a:p>
                  </a:txBody>
                  <a:tcPr anchor="ctr"/>
                </a:tc>
                <a:extLst>
                  <a:ext uri="{0D108BD9-81ED-4DB2-BD59-A6C34878D82A}">
                    <a16:rowId xmlns:a16="http://schemas.microsoft.com/office/drawing/2014/main" val="799184448"/>
                  </a:ext>
                </a:extLst>
              </a:tr>
              <a:tr h="1055056">
                <a:tc>
                  <a:txBody>
                    <a:bodyPr/>
                    <a:lstStyle/>
                    <a:p>
                      <a:pPr algn="ctr"/>
                      <a:r>
                        <a:rPr kumimoji="1" lang="ja-JP" altLang="en-US" b="1" dirty="0"/>
                        <a:t>納税の義務</a:t>
                      </a:r>
                      <a:br>
                        <a:rPr kumimoji="1" lang="en-US" altLang="ja-JP" b="1" dirty="0"/>
                      </a:br>
                      <a:r>
                        <a:rPr kumimoji="1" lang="ja-JP" altLang="en-US" b="1" dirty="0"/>
                        <a:t>（憲法</a:t>
                      </a:r>
                      <a:r>
                        <a:rPr kumimoji="1" lang="en-US" altLang="ja-JP" b="1" dirty="0"/>
                        <a:t>30</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t>相対的貧困・滞納者の増加</a:t>
                      </a:r>
                    </a:p>
                  </a:txBody>
                  <a:tcPr anchor="ctr"/>
                </a:tc>
                <a:tc>
                  <a:txBody>
                    <a:bodyPr/>
                    <a:lstStyle/>
                    <a:p>
                      <a:pPr algn="l"/>
                      <a:r>
                        <a:rPr kumimoji="1" lang="ja-JP" altLang="en-US" b="1" dirty="0">
                          <a:solidFill>
                            <a:schemeClr val="tx1"/>
                          </a:solidFill>
                        </a:rPr>
                        <a:t>特別給付金の支給の開始（実質的減税）</a:t>
                      </a:r>
                    </a:p>
                  </a:txBody>
                  <a:tcPr anchor="ctr"/>
                </a:tc>
                <a:tc>
                  <a:txBody>
                    <a:bodyPr/>
                    <a:lstStyle/>
                    <a:p>
                      <a:pPr algn="l"/>
                      <a:r>
                        <a:rPr kumimoji="1" lang="ja-JP" altLang="en-US" b="1" dirty="0">
                          <a:solidFill>
                            <a:schemeClr val="accent5">
                              <a:lumMod val="20000"/>
                              <a:lumOff val="80000"/>
                            </a:schemeClr>
                          </a:solidFill>
                        </a:rPr>
                        <a:t>特別給付金等による</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Basic Income</a:t>
                      </a:r>
                      <a:r>
                        <a:rPr kumimoji="1" lang="ja-JP" altLang="en-US" b="1" dirty="0">
                          <a:solidFill>
                            <a:schemeClr val="accent5">
                              <a:lumMod val="20000"/>
                              <a:lumOff val="80000"/>
                            </a:schemeClr>
                          </a:solidFill>
                        </a:rPr>
                        <a:t>の再評価？</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MMT</a:t>
                      </a:r>
                      <a:r>
                        <a:rPr kumimoji="1" lang="ja-JP" altLang="en-US" b="1" dirty="0">
                          <a:solidFill>
                            <a:schemeClr val="accent5">
                              <a:lumMod val="20000"/>
                              <a:lumOff val="80000"/>
                            </a:schemeClr>
                          </a:solidFill>
                        </a:rPr>
                        <a:t>（現代貨幣理論）</a:t>
                      </a:r>
                      <a:r>
                        <a:rPr kumimoji="1" lang="en-US" altLang="ja-JP" b="1" dirty="0">
                          <a:solidFill>
                            <a:schemeClr val="accent5">
                              <a:lumMod val="20000"/>
                              <a:lumOff val="80000"/>
                            </a:schemeClr>
                          </a:solidFill>
                        </a:rPr>
                        <a:t>?</a:t>
                      </a:r>
                    </a:p>
                  </a:txBody>
                  <a:tcPr anchor="ctr"/>
                </a:tc>
                <a:extLst>
                  <a:ext uri="{0D108BD9-81ED-4DB2-BD59-A6C34878D82A}">
                    <a16:rowId xmlns:a16="http://schemas.microsoft.com/office/drawing/2014/main" val="3471916784"/>
                  </a:ext>
                </a:extLst>
              </a:tr>
              <a:tr h="1055056">
                <a:tc>
                  <a:txBody>
                    <a:bodyPr/>
                    <a:lstStyle/>
                    <a:p>
                      <a:pPr algn="ctr"/>
                      <a:r>
                        <a:rPr kumimoji="1" lang="ja-JP" altLang="en-US" b="1" dirty="0"/>
                        <a:t>環境に対する義務</a:t>
                      </a:r>
                      <a:br>
                        <a:rPr kumimoji="1" lang="en-US" altLang="ja-JP" b="1" dirty="0"/>
                      </a:br>
                      <a:r>
                        <a:rPr kumimoji="1" lang="ja-JP" altLang="en-US" b="1" dirty="0"/>
                        <a:t>（憲法に規定なし）</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資源の輸入に頼った</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大量生産・大量消費生活</a:t>
                      </a:r>
                    </a:p>
                  </a:txBody>
                  <a:tcPr anchor="ctr"/>
                </a:tc>
                <a:tc>
                  <a:txBody>
                    <a:bodyPr/>
                    <a:lstStyle/>
                    <a:p>
                      <a:pPr algn="l"/>
                      <a:r>
                        <a:rPr kumimoji="1" lang="ja-JP" altLang="en-US" b="1" dirty="0">
                          <a:solidFill>
                            <a:schemeClr val="tx1"/>
                          </a:solidFill>
                        </a:rPr>
                        <a:t>世界貿易の縮小，</a:t>
                      </a:r>
                      <a:endParaRPr kumimoji="1" lang="en-US" altLang="ja-JP" b="1" dirty="0">
                        <a:solidFill>
                          <a:schemeClr val="tx1"/>
                        </a:solidFill>
                      </a:endParaRPr>
                    </a:p>
                    <a:p>
                      <a:pPr algn="l"/>
                      <a:r>
                        <a:rPr kumimoji="1" lang="ja-JP" altLang="en-US" b="1" dirty="0">
                          <a:solidFill>
                            <a:schemeClr val="tx1"/>
                          </a:solidFill>
                        </a:rPr>
                        <a:t>循環型社会への希望</a:t>
                      </a:r>
                    </a:p>
                  </a:txBody>
                  <a:tcPr anchor="ctr"/>
                </a:tc>
                <a:tc>
                  <a:txBody>
                    <a:bodyPr/>
                    <a:lstStyle/>
                    <a:p>
                      <a:pPr algn="l"/>
                      <a:r>
                        <a:rPr kumimoji="1" lang="ja-JP" altLang="en-US" b="1" dirty="0">
                          <a:solidFill>
                            <a:schemeClr val="accent5">
                              <a:lumMod val="20000"/>
                              <a:lumOff val="80000"/>
                            </a:schemeClr>
                          </a:solidFill>
                        </a:rPr>
                        <a:t>再生可能エネルギー，</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循環型社会へ？</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限界費用ゼロ社会？</a:t>
                      </a:r>
                    </a:p>
                  </a:txBody>
                  <a:tcPr anchor="ctr"/>
                </a:tc>
                <a:extLst>
                  <a:ext uri="{0D108BD9-81ED-4DB2-BD59-A6C34878D82A}">
                    <a16:rowId xmlns:a16="http://schemas.microsoft.com/office/drawing/2014/main" val="2163135542"/>
                  </a:ext>
                </a:extLst>
              </a:tr>
            </a:tbl>
          </a:graphicData>
        </a:graphic>
      </p:graphicFrame>
      <p:sp>
        <p:nvSpPr>
          <p:cNvPr id="5" name="日付プレースホルダー 4">
            <a:extLst>
              <a:ext uri="{FF2B5EF4-FFF2-40B4-BE49-F238E27FC236}">
                <a16:creationId xmlns:a16="http://schemas.microsoft.com/office/drawing/2014/main" id="{F6015CD2-8E5E-4F14-9AF6-269B7D74894C}"/>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8F6C6C04-A7B4-4235-B171-610E1DAB9D29}"/>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CB1EB649-62DE-48F9-949C-2E28C7F77228}"/>
              </a:ext>
            </a:extLst>
          </p:cNvPr>
          <p:cNvSpPr>
            <a:spLocks noGrp="1"/>
          </p:cNvSpPr>
          <p:nvPr>
            <p:ph type="sldNum" sz="quarter" idx="12"/>
          </p:nvPr>
        </p:nvSpPr>
        <p:spPr/>
        <p:txBody>
          <a:bodyPr/>
          <a:lstStyle/>
          <a:p>
            <a:fld id="{63BA93C4-2A5C-4B4B-B565-ADAA94AD8651}" type="slidenum">
              <a:rPr kumimoji="1" lang="ja-JP" altLang="en-US" smtClean="0"/>
              <a:t>15</a:t>
            </a:fld>
            <a:endParaRPr kumimoji="1" lang="ja-JP" altLang="en-US"/>
          </a:p>
        </p:txBody>
      </p:sp>
    </p:spTree>
    <p:extLst>
      <p:ext uri="{BB962C8B-B14F-4D97-AF65-F5344CB8AC3E}">
        <p14:creationId xmlns:p14="http://schemas.microsoft.com/office/powerpoint/2010/main" val="3361493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5C3CE40F-953B-4F8E-B56D-3B02A7E22056}"/>
              </a:ext>
            </a:extLst>
          </p:cNvPr>
          <p:cNvSpPr>
            <a:spLocks noGrp="1"/>
          </p:cNvSpPr>
          <p:nvPr>
            <p:ph type="title"/>
          </p:nvPr>
        </p:nvSpPr>
        <p:spPr>
          <a:xfrm>
            <a:off x="838200" y="365125"/>
            <a:ext cx="10515600" cy="1154217"/>
          </a:xfrm>
        </p:spPr>
        <p:txBody>
          <a:bodyPr>
            <a:normAutofit/>
          </a:bodyPr>
          <a:lstStyle/>
          <a:p>
            <a:r>
              <a:rPr lang="en-US" altLang="ja-JP" sz="5400" b="1" dirty="0">
                <a:latin typeface="Times New Roman" panose="02020603050405020304" pitchFamily="18" charset="0"/>
                <a:cs typeface="Times New Roman" panose="02020603050405020304" pitchFamily="18" charset="0"/>
              </a:rPr>
              <a:t>COVID-19 </a:t>
            </a:r>
            <a:r>
              <a:rPr lang="ja-JP" altLang="en-US" sz="5400" b="1" dirty="0">
                <a:latin typeface="Times New Roman" panose="02020603050405020304" pitchFamily="18" charset="0"/>
                <a:cs typeface="Times New Roman" panose="02020603050405020304" pitchFamily="18" charset="0"/>
              </a:rPr>
              <a:t>の </a:t>
            </a:r>
            <a:r>
              <a:rPr lang="en-US" altLang="ja-JP" sz="5400" b="1" dirty="0">
                <a:latin typeface="Times New Roman" panose="02020603050405020304" pitchFamily="18" charset="0"/>
                <a:cs typeface="Times New Roman" panose="02020603050405020304" pitchFamily="18" charset="0"/>
              </a:rPr>
              <a:t>Before &amp; After</a:t>
            </a:r>
            <a:br>
              <a:rPr lang="en-US" altLang="ja-JP" sz="5400" b="1" dirty="0">
                <a:latin typeface="Times New Roman" panose="02020603050405020304" pitchFamily="18" charset="0"/>
                <a:cs typeface="Times New Roman" panose="02020603050405020304" pitchFamily="18" charset="0"/>
              </a:rPr>
            </a:br>
            <a:r>
              <a:rPr lang="ja-JP" altLang="en-US" sz="2200" dirty="0">
                <a:latin typeface="Times New Roman" panose="02020603050405020304" pitchFamily="18" charset="0"/>
                <a:cs typeface="Times New Roman" panose="02020603050405020304" pitchFamily="18" charset="0"/>
              </a:rPr>
              <a:t>憲法上の国民の義務→（コロナ禍）←法と経営</a:t>
            </a:r>
            <a:endParaRPr lang="ja-JP" altLang="en-US" sz="5400" dirty="0">
              <a:latin typeface="Times New Roman" panose="02020603050405020304" pitchFamily="18" charset="0"/>
              <a:cs typeface="Times New Roman" panose="02020603050405020304" pitchFamily="18" charset="0"/>
            </a:endParaRPr>
          </a:p>
        </p:txBody>
      </p:sp>
      <p:graphicFrame>
        <p:nvGraphicFramePr>
          <p:cNvPr id="10" name="表 10">
            <a:extLst>
              <a:ext uri="{FF2B5EF4-FFF2-40B4-BE49-F238E27FC236}">
                <a16:creationId xmlns:a16="http://schemas.microsoft.com/office/drawing/2014/main" id="{F47DF503-EEB5-4BC3-9501-0BE28B3DE714}"/>
              </a:ext>
            </a:extLst>
          </p:cNvPr>
          <p:cNvGraphicFramePr>
            <a:graphicFrameLocks noGrp="1"/>
          </p:cNvGraphicFramePr>
          <p:nvPr>
            <p:ph idx="1"/>
            <p:extLst>
              <p:ext uri="{D42A27DB-BD31-4B8C-83A1-F6EECF244321}">
                <p14:modId xmlns:p14="http://schemas.microsoft.com/office/powerpoint/2010/main" val="1077343699"/>
              </p:ext>
            </p:extLst>
          </p:nvPr>
        </p:nvGraphicFramePr>
        <p:xfrm>
          <a:off x="838200" y="1557442"/>
          <a:ext cx="10515600" cy="462745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44216687"/>
                    </a:ext>
                  </a:extLst>
                </a:gridCol>
                <a:gridCol w="2628900">
                  <a:extLst>
                    <a:ext uri="{9D8B030D-6E8A-4147-A177-3AD203B41FA5}">
                      <a16:colId xmlns:a16="http://schemas.microsoft.com/office/drawing/2014/main" val="2704608368"/>
                    </a:ext>
                  </a:extLst>
                </a:gridCol>
                <a:gridCol w="2628900">
                  <a:extLst>
                    <a:ext uri="{9D8B030D-6E8A-4147-A177-3AD203B41FA5}">
                      <a16:colId xmlns:a16="http://schemas.microsoft.com/office/drawing/2014/main" val="4025154164"/>
                    </a:ext>
                  </a:extLst>
                </a:gridCol>
                <a:gridCol w="2628900">
                  <a:extLst>
                    <a:ext uri="{9D8B030D-6E8A-4147-A177-3AD203B41FA5}">
                      <a16:colId xmlns:a16="http://schemas.microsoft.com/office/drawing/2014/main" val="3494728091"/>
                    </a:ext>
                  </a:extLst>
                </a:gridCol>
              </a:tblGrid>
              <a:tr h="455829">
                <a:tc>
                  <a:txBody>
                    <a:bodyPr/>
                    <a:lstStyle/>
                    <a:p>
                      <a:pPr algn="ctr"/>
                      <a:endParaRPr kumimoji="1" lang="ja-JP" altLang="en-US" dirty="0"/>
                    </a:p>
                  </a:txBody>
                  <a:tcPr/>
                </a:tc>
                <a:tc>
                  <a:txBody>
                    <a:bodyPr/>
                    <a:lstStyle/>
                    <a:p>
                      <a:pPr algn="ctr"/>
                      <a:r>
                        <a:rPr kumimoji="1" lang="en-US" altLang="ja-JP" dirty="0"/>
                        <a:t>COVD-19</a:t>
                      </a:r>
                      <a:r>
                        <a:rPr kumimoji="1" lang="ja-JP" altLang="en-US" dirty="0"/>
                        <a:t>以前</a:t>
                      </a:r>
                    </a:p>
                  </a:txBody>
                  <a:tcPr anchor="ctr"/>
                </a:tc>
                <a:tc>
                  <a:txBody>
                    <a:bodyPr/>
                    <a:lstStyle/>
                    <a:p>
                      <a:pPr algn="ctr"/>
                      <a:r>
                        <a:rPr kumimoji="1" lang="en-US" altLang="ja-JP" dirty="0"/>
                        <a:t>COVID-19</a:t>
                      </a:r>
                      <a:endParaRPr kumimoji="1" lang="ja-JP" altLang="en-US" dirty="0"/>
                    </a:p>
                  </a:txBody>
                  <a:tcPr anchor="ctr"/>
                </a:tc>
                <a:tc>
                  <a:txBody>
                    <a:bodyPr/>
                    <a:lstStyle/>
                    <a:p>
                      <a:pPr algn="ctr"/>
                      <a:r>
                        <a:rPr kumimoji="1" lang="en-US" altLang="ja-JP" dirty="0"/>
                        <a:t>COVID-19</a:t>
                      </a:r>
                      <a:r>
                        <a:rPr kumimoji="1" lang="ja-JP" altLang="en-US" dirty="0"/>
                        <a:t>以後</a:t>
                      </a:r>
                    </a:p>
                  </a:txBody>
                  <a:tcPr anchor="ctr"/>
                </a:tc>
                <a:extLst>
                  <a:ext uri="{0D108BD9-81ED-4DB2-BD59-A6C34878D82A}">
                    <a16:rowId xmlns:a16="http://schemas.microsoft.com/office/drawing/2014/main" val="4230452149"/>
                  </a:ext>
                </a:extLst>
              </a:tr>
              <a:tr h="1006461">
                <a:tc>
                  <a:txBody>
                    <a:bodyPr/>
                    <a:lstStyle/>
                    <a:p>
                      <a:pPr algn="ctr"/>
                      <a:r>
                        <a:rPr kumimoji="1" lang="ja-JP" altLang="en-US" b="1" dirty="0"/>
                        <a:t>教育を受けさせる義務</a:t>
                      </a:r>
                      <a:br>
                        <a:rPr kumimoji="1" lang="en-US" altLang="ja-JP" b="1" dirty="0"/>
                      </a:br>
                      <a:r>
                        <a:rPr kumimoji="1" lang="ja-JP" altLang="en-US" b="1" dirty="0"/>
                        <a:t>（憲法</a:t>
                      </a:r>
                      <a:r>
                        <a:rPr kumimoji="1" lang="en-US" altLang="ja-JP" b="1" dirty="0"/>
                        <a:t>26</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tx1"/>
                          </a:solidFill>
                        </a:rPr>
                        <a:t>通常授業</a:t>
                      </a:r>
                    </a:p>
                  </a:txBody>
                  <a:tcPr anchor="ctr"/>
                </a:tc>
                <a:tc>
                  <a:txBody>
                    <a:bodyPr/>
                    <a:lstStyle/>
                    <a:p>
                      <a:pPr algn="l"/>
                      <a:r>
                        <a:rPr kumimoji="1" lang="ja-JP" altLang="en-US" b="1" dirty="0">
                          <a:solidFill>
                            <a:schemeClr val="tx1"/>
                          </a:solidFill>
                        </a:rPr>
                        <a:t>オンライン授業への移行</a:t>
                      </a:r>
                      <a:br>
                        <a:rPr kumimoji="1" lang="en-US" altLang="ja-JP" b="1" dirty="0">
                          <a:solidFill>
                            <a:schemeClr val="tx1"/>
                          </a:solidFill>
                        </a:rPr>
                      </a:br>
                      <a:r>
                        <a:rPr kumimoji="1" lang="ja-JP" altLang="en-US" b="1" dirty="0">
                          <a:solidFill>
                            <a:schemeClr val="tx1"/>
                          </a:solidFill>
                        </a:rPr>
                        <a:t>授業の透明化の促進</a:t>
                      </a:r>
                    </a:p>
                  </a:txBody>
                  <a:tcPr anchor="ctr"/>
                </a:tc>
                <a:tc>
                  <a:txBody>
                    <a:bodyPr/>
                    <a:lstStyle/>
                    <a:p>
                      <a:pPr algn="l"/>
                      <a:r>
                        <a:rPr kumimoji="1" lang="ja-JP" altLang="en-US" b="1" dirty="0">
                          <a:solidFill>
                            <a:schemeClr val="tx1"/>
                          </a:solidFill>
                        </a:rPr>
                        <a:t>オンライン授業の定着</a:t>
                      </a:r>
                      <a:endParaRPr kumimoji="1" lang="en-US" altLang="ja-JP" b="1" dirty="0">
                        <a:solidFill>
                          <a:schemeClr val="tx1"/>
                        </a:solidFill>
                      </a:endParaRPr>
                    </a:p>
                    <a:p>
                      <a:pPr algn="l"/>
                      <a:r>
                        <a:rPr kumimoji="1" lang="ja-JP" altLang="en-US" b="1" dirty="0">
                          <a:solidFill>
                            <a:schemeClr val="tx1"/>
                          </a:solidFill>
                        </a:rPr>
                        <a:t>通常授業への復帰？</a:t>
                      </a:r>
                    </a:p>
                  </a:txBody>
                  <a:tcPr anchor="ctr"/>
                </a:tc>
                <a:extLst>
                  <a:ext uri="{0D108BD9-81ED-4DB2-BD59-A6C34878D82A}">
                    <a16:rowId xmlns:a16="http://schemas.microsoft.com/office/drawing/2014/main" val="2148952836"/>
                  </a:ext>
                </a:extLst>
              </a:tr>
              <a:tr h="1055056">
                <a:tc>
                  <a:txBody>
                    <a:bodyPr/>
                    <a:lstStyle/>
                    <a:p>
                      <a:pPr algn="ctr"/>
                      <a:r>
                        <a:rPr kumimoji="1" lang="ja-JP" altLang="en-US" b="1" dirty="0"/>
                        <a:t>勤労の義務</a:t>
                      </a:r>
                      <a:br>
                        <a:rPr kumimoji="1" lang="en-US" altLang="ja-JP" b="1" dirty="0"/>
                      </a:br>
                      <a:r>
                        <a:rPr kumimoji="1" lang="ja-JP" altLang="en-US" b="1" dirty="0"/>
                        <a:t>（憲法</a:t>
                      </a:r>
                      <a:r>
                        <a:rPr kumimoji="1" lang="en-US" altLang="ja-JP" b="1" dirty="0"/>
                        <a:t>27</a:t>
                      </a:r>
                      <a:r>
                        <a:rPr kumimoji="1" lang="ja-JP" altLang="en-US" b="1" dirty="0"/>
                        <a:t>条）</a:t>
                      </a:r>
                    </a:p>
                  </a:txBody>
                  <a:tcPr anchor="ctr">
                    <a:solidFill>
                      <a:schemeClr val="accent6">
                        <a:lumMod val="40000"/>
                        <a:lumOff val="60000"/>
                      </a:schemeClr>
                    </a:solidFill>
                  </a:tcPr>
                </a:tc>
                <a:tc>
                  <a:txBody>
                    <a:bodyPr/>
                    <a:lstStyle/>
                    <a:p>
                      <a:pPr algn="l"/>
                      <a:r>
                        <a:rPr kumimoji="1" lang="ja-JP" altLang="en-US" b="1" dirty="0">
                          <a:solidFill>
                            <a:schemeClr val="tx1"/>
                          </a:solidFill>
                        </a:rPr>
                        <a:t>通勤地獄，長時間労働</a:t>
                      </a:r>
                      <a:endParaRPr kumimoji="1" lang="en-US" altLang="ja-JP" b="1" dirty="0">
                        <a:solidFill>
                          <a:schemeClr val="tx1"/>
                        </a:solidFill>
                      </a:endParaRPr>
                    </a:p>
                    <a:p>
                      <a:pPr algn="l"/>
                      <a:r>
                        <a:rPr kumimoji="1" lang="ja-JP" altLang="en-US" b="1" dirty="0">
                          <a:solidFill>
                            <a:schemeClr val="tx1"/>
                          </a:solidFill>
                        </a:rPr>
                        <a:t>女性差別</a:t>
                      </a:r>
                    </a:p>
                  </a:txBody>
                  <a:tcPr anchor="ctr"/>
                </a:tc>
                <a:tc>
                  <a:txBody>
                    <a:bodyPr/>
                    <a:lstStyle/>
                    <a:p>
                      <a:pPr algn="l"/>
                      <a:r>
                        <a:rPr kumimoji="1" lang="ja-JP" altLang="en-US" b="1" dirty="0">
                          <a:solidFill>
                            <a:schemeClr val="tx1"/>
                          </a:solidFill>
                        </a:rPr>
                        <a:t>在宅勤務の増加</a:t>
                      </a:r>
                      <a:endParaRPr kumimoji="1" lang="en-US" altLang="ja-JP" b="1" dirty="0">
                        <a:solidFill>
                          <a:schemeClr val="tx1"/>
                        </a:solidFill>
                      </a:endParaRPr>
                    </a:p>
                    <a:p>
                      <a:pPr algn="l"/>
                      <a:r>
                        <a:rPr kumimoji="1" lang="ja-JP" altLang="en-US" b="1" dirty="0">
                          <a:solidFill>
                            <a:schemeClr val="tx1"/>
                          </a:solidFill>
                        </a:rPr>
                        <a:t>非正規従業員の解雇</a:t>
                      </a:r>
                      <a:endParaRPr kumimoji="1" lang="en-US" altLang="ja-JP" b="1" dirty="0">
                        <a:solidFill>
                          <a:schemeClr val="tx1"/>
                        </a:solidFill>
                      </a:endParaRPr>
                    </a:p>
                    <a:p>
                      <a:pPr algn="l"/>
                      <a:r>
                        <a:rPr kumimoji="1" lang="ja-JP" altLang="en-US" b="1" dirty="0">
                          <a:solidFill>
                            <a:schemeClr val="tx1"/>
                          </a:solidFill>
                        </a:rPr>
                        <a:t>休業手当の不払い</a:t>
                      </a:r>
                    </a:p>
                  </a:txBody>
                  <a:tcPr anchor="ctr"/>
                </a:tc>
                <a:tc>
                  <a:txBody>
                    <a:bodyPr/>
                    <a:lstStyle/>
                    <a:p>
                      <a:pPr algn="l"/>
                      <a:r>
                        <a:rPr kumimoji="1" lang="ja-JP" altLang="en-US" b="1" dirty="0">
                          <a:solidFill>
                            <a:schemeClr val="tx1"/>
                          </a:solidFill>
                        </a:rPr>
                        <a:t>在宅勤務・働き方改革・女性の社会進出？</a:t>
                      </a:r>
                    </a:p>
                  </a:txBody>
                  <a:tcPr anchor="ctr"/>
                </a:tc>
                <a:extLst>
                  <a:ext uri="{0D108BD9-81ED-4DB2-BD59-A6C34878D82A}">
                    <a16:rowId xmlns:a16="http://schemas.microsoft.com/office/drawing/2014/main" val="799184448"/>
                  </a:ext>
                </a:extLst>
              </a:tr>
              <a:tr h="1055056">
                <a:tc>
                  <a:txBody>
                    <a:bodyPr/>
                    <a:lstStyle/>
                    <a:p>
                      <a:pPr algn="ctr"/>
                      <a:r>
                        <a:rPr kumimoji="1" lang="ja-JP" altLang="en-US" b="1" dirty="0"/>
                        <a:t>納税の義務</a:t>
                      </a:r>
                      <a:br>
                        <a:rPr kumimoji="1" lang="en-US" altLang="ja-JP" b="1" dirty="0"/>
                      </a:br>
                      <a:r>
                        <a:rPr kumimoji="1" lang="ja-JP" altLang="en-US" b="1" dirty="0"/>
                        <a:t>（憲法</a:t>
                      </a:r>
                      <a:r>
                        <a:rPr kumimoji="1" lang="en-US" altLang="ja-JP" b="1" dirty="0"/>
                        <a:t>30</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t>相対的貧困・滞納者の増加</a:t>
                      </a:r>
                    </a:p>
                  </a:txBody>
                  <a:tcPr anchor="ctr"/>
                </a:tc>
                <a:tc>
                  <a:txBody>
                    <a:bodyPr/>
                    <a:lstStyle/>
                    <a:p>
                      <a:pPr algn="l"/>
                      <a:r>
                        <a:rPr kumimoji="1" lang="ja-JP" altLang="en-US" b="1" dirty="0">
                          <a:solidFill>
                            <a:schemeClr val="tx1"/>
                          </a:solidFill>
                        </a:rPr>
                        <a:t>特別給付金の支給の開始（実質的減税）</a:t>
                      </a:r>
                    </a:p>
                  </a:txBody>
                  <a:tcPr anchor="ctr"/>
                </a:tc>
                <a:tc>
                  <a:txBody>
                    <a:bodyPr/>
                    <a:lstStyle/>
                    <a:p>
                      <a:pPr algn="l"/>
                      <a:r>
                        <a:rPr kumimoji="1" lang="ja-JP" altLang="en-US" b="1" dirty="0">
                          <a:solidFill>
                            <a:schemeClr val="tx1"/>
                          </a:solidFill>
                        </a:rPr>
                        <a:t>特別給付金等による</a:t>
                      </a:r>
                      <a:endParaRPr kumimoji="1" lang="en-US" altLang="ja-JP" b="1" dirty="0">
                        <a:solidFill>
                          <a:schemeClr val="tx1"/>
                        </a:solidFill>
                      </a:endParaRPr>
                    </a:p>
                    <a:p>
                      <a:pPr algn="l"/>
                      <a:r>
                        <a:rPr kumimoji="1" lang="en-US" altLang="ja-JP" b="1" dirty="0">
                          <a:solidFill>
                            <a:schemeClr val="tx1"/>
                          </a:solidFill>
                        </a:rPr>
                        <a:t>Basic Income</a:t>
                      </a:r>
                      <a:r>
                        <a:rPr kumimoji="1" lang="ja-JP" altLang="en-US" b="1" dirty="0">
                          <a:solidFill>
                            <a:schemeClr val="tx1"/>
                          </a:solidFill>
                        </a:rPr>
                        <a:t>の再評価？</a:t>
                      </a:r>
                      <a:endParaRPr kumimoji="1" lang="en-US" altLang="ja-JP" b="1" dirty="0">
                        <a:solidFill>
                          <a:schemeClr val="tx1"/>
                        </a:solidFill>
                      </a:endParaRPr>
                    </a:p>
                    <a:p>
                      <a:pPr algn="l"/>
                      <a:r>
                        <a:rPr kumimoji="1" lang="en-US" altLang="ja-JP" b="1" dirty="0">
                          <a:solidFill>
                            <a:schemeClr val="tx1"/>
                          </a:solidFill>
                        </a:rPr>
                        <a:t>MMT</a:t>
                      </a:r>
                      <a:r>
                        <a:rPr kumimoji="1" lang="ja-JP" altLang="en-US" b="1" dirty="0">
                          <a:solidFill>
                            <a:schemeClr val="tx1"/>
                          </a:solidFill>
                        </a:rPr>
                        <a:t>（現代貨幣理論</a:t>
                      </a:r>
                      <a:r>
                        <a:rPr kumimoji="1" lang="ja-JP" altLang="en-US" b="1" dirty="0">
                          <a:solidFill>
                            <a:schemeClr val="accent5">
                              <a:lumMod val="20000"/>
                              <a:lumOff val="80000"/>
                            </a:schemeClr>
                          </a:solidFill>
                        </a:rPr>
                        <a:t>）</a:t>
                      </a:r>
                      <a:r>
                        <a:rPr kumimoji="1" lang="en-US" altLang="ja-JP" b="1" dirty="0">
                          <a:solidFill>
                            <a:schemeClr val="accent5">
                              <a:lumMod val="20000"/>
                              <a:lumOff val="80000"/>
                            </a:schemeClr>
                          </a:solidFill>
                        </a:rPr>
                        <a:t>?</a:t>
                      </a:r>
                    </a:p>
                  </a:txBody>
                  <a:tcPr anchor="ctr"/>
                </a:tc>
                <a:extLst>
                  <a:ext uri="{0D108BD9-81ED-4DB2-BD59-A6C34878D82A}">
                    <a16:rowId xmlns:a16="http://schemas.microsoft.com/office/drawing/2014/main" val="3471916784"/>
                  </a:ext>
                </a:extLst>
              </a:tr>
              <a:tr h="1055056">
                <a:tc>
                  <a:txBody>
                    <a:bodyPr/>
                    <a:lstStyle/>
                    <a:p>
                      <a:pPr algn="ctr"/>
                      <a:r>
                        <a:rPr kumimoji="1" lang="ja-JP" altLang="en-US" b="1" dirty="0"/>
                        <a:t>環境に対する義務</a:t>
                      </a:r>
                      <a:br>
                        <a:rPr kumimoji="1" lang="en-US" altLang="ja-JP" b="1" dirty="0"/>
                      </a:br>
                      <a:r>
                        <a:rPr kumimoji="1" lang="ja-JP" altLang="en-US" b="1" dirty="0"/>
                        <a:t>（憲法に規定なし）</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資源の輸入に頼った</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大量生産・大量消費生活</a:t>
                      </a:r>
                    </a:p>
                  </a:txBody>
                  <a:tcPr anchor="ctr"/>
                </a:tc>
                <a:tc>
                  <a:txBody>
                    <a:bodyPr/>
                    <a:lstStyle/>
                    <a:p>
                      <a:pPr algn="l"/>
                      <a:r>
                        <a:rPr kumimoji="1" lang="ja-JP" altLang="en-US" b="1" dirty="0">
                          <a:solidFill>
                            <a:schemeClr val="tx1"/>
                          </a:solidFill>
                        </a:rPr>
                        <a:t>世界貿易の縮小，</a:t>
                      </a:r>
                      <a:endParaRPr kumimoji="1" lang="en-US" altLang="ja-JP" b="1" dirty="0">
                        <a:solidFill>
                          <a:schemeClr val="tx1"/>
                        </a:solidFill>
                      </a:endParaRPr>
                    </a:p>
                    <a:p>
                      <a:pPr algn="l"/>
                      <a:r>
                        <a:rPr kumimoji="1" lang="ja-JP" altLang="en-US" b="1" dirty="0">
                          <a:solidFill>
                            <a:schemeClr val="tx1"/>
                          </a:solidFill>
                        </a:rPr>
                        <a:t>循環型社会への希望</a:t>
                      </a:r>
                    </a:p>
                  </a:txBody>
                  <a:tcPr anchor="ctr"/>
                </a:tc>
                <a:tc>
                  <a:txBody>
                    <a:bodyPr/>
                    <a:lstStyle/>
                    <a:p>
                      <a:pPr algn="l"/>
                      <a:r>
                        <a:rPr kumimoji="1" lang="ja-JP" altLang="en-US" b="1" dirty="0">
                          <a:solidFill>
                            <a:schemeClr val="accent5">
                              <a:lumMod val="20000"/>
                              <a:lumOff val="80000"/>
                            </a:schemeClr>
                          </a:solidFill>
                        </a:rPr>
                        <a:t>再生可能エネルギー，</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循環型社会へ？</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限界費用ゼロ社会？</a:t>
                      </a:r>
                    </a:p>
                  </a:txBody>
                  <a:tcPr anchor="ctr"/>
                </a:tc>
                <a:extLst>
                  <a:ext uri="{0D108BD9-81ED-4DB2-BD59-A6C34878D82A}">
                    <a16:rowId xmlns:a16="http://schemas.microsoft.com/office/drawing/2014/main" val="2163135542"/>
                  </a:ext>
                </a:extLst>
              </a:tr>
            </a:tbl>
          </a:graphicData>
        </a:graphic>
      </p:graphicFrame>
      <p:sp>
        <p:nvSpPr>
          <p:cNvPr id="5" name="日付プレースホルダー 4">
            <a:extLst>
              <a:ext uri="{FF2B5EF4-FFF2-40B4-BE49-F238E27FC236}">
                <a16:creationId xmlns:a16="http://schemas.microsoft.com/office/drawing/2014/main" id="{F6015CD2-8E5E-4F14-9AF6-269B7D74894C}"/>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8F6C6C04-A7B4-4235-B171-610E1DAB9D29}"/>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CB1EB649-62DE-48F9-949C-2E28C7F77228}"/>
              </a:ext>
            </a:extLst>
          </p:cNvPr>
          <p:cNvSpPr>
            <a:spLocks noGrp="1"/>
          </p:cNvSpPr>
          <p:nvPr>
            <p:ph type="sldNum" sz="quarter" idx="12"/>
          </p:nvPr>
        </p:nvSpPr>
        <p:spPr/>
        <p:txBody>
          <a:bodyPr/>
          <a:lstStyle/>
          <a:p>
            <a:fld id="{63BA93C4-2A5C-4B4B-B565-ADAA94AD8651}" type="slidenum">
              <a:rPr kumimoji="1" lang="ja-JP" altLang="en-US" smtClean="0"/>
              <a:t>16</a:t>
            </a:fld>
            <a:endParaRPr kumimoji="1" lang="ja-JP" altLang="en-US"/>
          </a:p>
        </p:txBody>
      </p:sp>
    </p:spTree>
    <p:extLst>
      <p:ext uri="{BB962C8B-B14F-4D97-AF65-F5344CB8AC3E}">
        <p14:creationId xmlns:p14="http://schemas.microsoft.com/office/powerpoint/2010/main" val="3146218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5C3CE40F-953B-4F8E-B56D-3B02A7E22056}"/>
              </a:ext>
            </a:extLst>
          </p:cNvPr>
          <p:cNvSpPr>
            <a:spLocks noGrp="1"/>
          </p:cNvSpPr>
          <p:nvPr>
            <p:ph type="title"/>
          </p:nvPr>
        </p:nvSpPr>
        <p:spPr>
          <a:xfrm>
            <a:off x="838200" y="365125"/>
            <a:ext cx="10515600" cy="1154217"/>
          </a:xfrm>
        </p:spPr>
        <p:txBody>
          <a:bodyPr>
            <a:normAutofit/>
          </a:bodyPr>
          <a:lstStyle/>
          <a:p>
            <a:r>
              <a:rPr lang="en-US" altLang="ja-JP" sz="5400" b="1" dirty="0">
                <a:latin typeface="Times New Roman" panose="02020603050405020304" pitchFamily="18" charset="0"/>
                <a:cs typeface="Times New Roman" panose="02020603050405020304" pitchFamily="18" charset="0"/>
              </a:rPr>
              <a:t>COVID-19 </a:t>
            </a:r>
            <a:r>
              <a:rPr lang="ja-JP" altLang="en-US" sz="5400" b="1" dirty="0">
                <a:latin typeface="Times New Roman" panose="02020603050405020304" pitchFamily="18" charset="0"/>
                <a:cs typeface="Times New Roman" panose="02020603050405020304" pitchFamily="18" charset="0"/>
              </a:rPr>
              <a:t>の </a:t>
            </a:r>
            <a:r>
              <a:rPr lang="en-US" altLang="ja-JP" sz="5400" b="1" dirty="0">
                <a:latin typeface="Times New Roman" panose="02020603050405020304" pitchFamily="18" charset="0"/>
                <a:cs typeface="Times New Roman" panose="02020603050405020304" pitchFamily="18" charset="0"/>
              </a:rPr>
              <a:t>Before &amp; After</a:t>
            </a:r>
            <a:br>
              <a:rPr lang="en-US" altLang="ja-JP" sz="5400" b="1" dirty="0">
                <a:latin typeface="Times New Roman" panose="02020603050405020304" pitchFamily="18" charset="0"/>
                <a:cs typeface="Times New Roman" panose="02020603050405020304" pitchFamily="18" charset="0"/>
              </a:rPr>
            </a:br>
            <a:r>
              <a:rPr lang="ja-JP" altLang="en-US" sz="2200" dirty="0">
                <a:latin typeface="Times New Roman" panose="02020603050405020304" pitchFamily="18" charset="0"/>
                <a:cs typeface="Times New Roman" panose="02020603050405020304" pitchFamily="18" charset="0"/>
              </a:rPr>
              <a:t>憲法上の国民の義務→（コロナ禍）←法と経営</a:t>
            </a:r>
            <a:endParaRPr lang="ja-JP" altLang="en-US" sz="5400" dirty="0">
              <a:latin typeface="Times New Roman" panose="02020603050405020304" pitchFamily="18" charset="0"/>
              <a:cs typeface="Times New Roman" panose="02020603050405020304" pitchFamily="18" charset="0"/>
            </a:endParaRPr>
          </a:p>
        </p:txBody>
      </p:sp>
      <p:graphicFrame>
        <p:nvGraphicFramePr>
          <p:cNvPr id="10" name="表 10">
            <a:extLst>
              <a:ext uri="{FF2B5EF4-FFF2-40B4-BE49-F238E27FC236}">
                <a16:creationId xmlns:a16="http://schemas.microsoft.com/office/drawing/2014/main" id="{F47DF503-EEB5-4BC3-9501-0BE28B3DE714}"/>
              </a:ext>
            </a:extLst>
          </p:cNvPr>
          <p:cNvGraphicFramePr>
            <a:graphicFrameLocks noGrp="1"/>
          </p:cNvGraphicFramePr>
          <p:nvPr>
            <p:ph idx="1"/>
            <p:extLst>
              <p:ext uri="{D42A27DB-BD31-4B8C-83A1-F6EECF244321}">
                <p14:modId xmlns:p14="http://schemas.microsoft.com/office/powerpoint/2010/main" val="2916824526"/>
              </p:ext>
            </p:extLst>
          </p:nvPr>
        </p:nvGraphicFramePr>
        <p:xfrm>
          <a:off x="838200" y="1557442"/>
          <a:ext cx="10515600" cy="462745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44216687"/>
                    </a:ext>
                  </a:extLst>
                </a:gridCol>
                <a:gridCol w="2628900">
                  <a:extLst>
                    <a:ext uri="{9D8B030D-6E8A-4147-A177-3AD203B41FA5}">
                      <a16:colId xmlns:a16="http://schemas.microsoft.com/office/drawing/2014/main" val="2704608368"/>
                    </a:ext>
                  </a:extLst>
                </a:gridCol>
                <a:gridCol w="2628900">
                  <a:extLst>
                    <a:ext uri="{9D8B030D-6E8A-4147-A177-3AD203B41FA5}">
                      <a16:colId xmlns:a16="http://schemas.microsoft.com/office/drawing/2014/main" val="4025154164"/>
                    </a:ext>
                  </a:extLst>
                </a:gridCol>
                <a:gridCol w="2628900">
                  <a:extLst>
                    <a:ext uri="{9D8B030D-6E8A-4147-A177-3AD203B41FA5}">
                      <a16:colId xmlns:a16="http://schemas.microsoft.com/office/drawing/2014/main" val="3494728091"/>
                    </a:ext>
                  </a:extLst>
                </a:gridCol>
              </a:tblGrid>
              <a:tr h="455829">
                <a:tc>
                  <a:txBody>
                    <a:bodyPr/>
                    <a:lstStyle/>
                    <a:p>
                      <a:pPr algn="ctr"/>
                      <a:endParaRPr kumimoji="1" lang="ja-JP" altLang="en-US" dirty="0"/>
                    </a:p>
                  </a:txBody>
                  <a:tcPr/>
                </a:tc>
                <a:tc>
                  <a:txBody>
                    <a:bodyPr/>
                    <a:lstStyle/>
                    <a:p>
                      <a:pPr algn="ctr"/>
                      <a:r>
                        <a:rPr kumimoji="1" lang="en-US" altLang="ja-JP" dirty="0"/>
                        <a:t>COVD-19</a:t>
                      </a:r>
                      <a:r>
                        <a:rPr kumimoji="1" lang="ja-JP" altLang="en-US" dirty="0"/>
                        <a:t>以前</a:t>
                      </a:r>
                    </a:p>
                  </a:txBody>
                  <a:tcPr anchor="ctr"/>
                </a:tc>
                <a:tc>
                  <a:txBody>
                    <a:bodyPr/>
                    <a:lstStyle/>
                    <a:p>
                      <a:pPr algn="ctr"/>
                      <a:r>
                        <a:rPr kumimoji="1" lang="en-US" altLang="ja-JP" dirty="0"/>
                        <a:t>COVID-19</a:t>
                      </a:r>
                      <a:endParaRPr kumimoji="1" lang="ja-JP" altLang="en-US" dirty="0"/>
                    </a:p>
                  </a:txBody>
                  <a:tcPr anchor="ctr"/>
                </a:tc>
                <a:tc>
                  <a:txBody>
                    <a:bodyPr/>
                    <a:lstStyle/>
                    <a:p>
                      <a:pPr algn="ctr"/>
                      <a:r>
                        <a:rPr kumimoji="1" lang="en-US" altLang="ja-JP" dirty="0"/>
                        <a:t>COVID-19</a:t>
                      </a:r>
                      <a:r>
                        <a:rPr kumimoji="1" lang="ja-JP" altLang="en-US" dirty="0"/>
                        <a:t>以後</a:t>
                      </a:r>
                    </a:p>
                  </a:txBody>
                  <a:tcPr anchor="ctr"/>
                </a:tc>
                <a:extLst>
                  <a:ext uri="{0D108BD9-81ED-4DB2-BD59-A6C34878D82A}">
                    <a16:rowId xmlns:a16="http://schemas.microsoft.com/office/drawing/2014/main" val="4230452149"/>
                  </a:ext>
                </a:extLst>
              </a:tr>
              <a:tr h="1006461">
                <a:tc>
                  <a:txBody>
                    <a:bodyPr/>
                    <a:lstStyle/>
                    <a:p>
                      <a:pPr algn="ctr"/>
                      <a:r>
                        <a:rPr kumimoji="1" lang="ja-JP" altLang="en-US" b="1" dirty="0"/>
                        <a:t>教育を受けさせる義務</a:t>
                      </a:r>
                      <a:br>
                        <a:rPr kumimoji="1" lang="en-US" altLang="ja-JP" b="1" dirty="0"/>
                      </a:br>
                      <a:r>
                        <a:rPr kumimoji="1" lang="ja-JP" altLang="en-US" b="1" dirty="0"/>
                        <a:t>（憲法</a:t>
                      </a:r>
                      <a:r>
                        <a:rPr kumimoji="1" lang="en-US" altLang="ja-JP" b="1" dirty="0"/>
                        <a:t>26</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tx1"/>
                          </a:solidFill>
                        </a:rPr>
                        <a:t>通常授業</a:t>
                      </a:r>
                    </a:p>
                  </a:txBody>
                  <a:tcPr anchor="ctr"/>
                </a:tc>
                <a:tc>
                  <a:txBody>
                    <a:bodyPr/>
                    <a:lstStyle/>
                    <a:p>
                      <a:pPr algn="l"/>
                      <a:r>
                        <a:rPr kumimoji="1" lang="ja-JP" altLang="en-US" b="1" dirty="0">
                          <a:solidFill>
                            <a:schemeClr val="tx1"/>
                          </a:solidFill>
                        </a:rPr>
                        <a:t>オンライン授業への移行</a:t>
                      </a:r>
                      <a:br>
                        <a:rPr kumimoji="1" lang="en-US" altLang="ja-JP" b="1" dirty="0">
                          <a:solidFill>
                            <a:schemeClr val="tx1"/>
                          </a:solidFill>
                        </a:rPr>
                      </a:br>
                      <a:r>
                        <a:rPr kumimoji="1" lang="ja-JP" altLang="en-US" b="1" dirty="0">
                          <a:solidFill>
                            <a:schemeClr val="tx1"/>
                          </a:solidFill>
                        </a:rPr>
                        <a:t>授業の透明化の促進</a:t>
                      </a:r>
                    </a:p>
                  </a:txBody>
                  <a:tcPr anchor="ctr"/>
                </a:tc>
                <a:tc>
                  <a:txBody>
                    <a:bodyPr/>
                    <a:lstStyle/>
                    <a:p>
                      <a:pPr algn="l"/>
                      <a:r>
                        <a:rPr kumimoji="1" lang="ja-JP" altLang="en-US" b="1" dirty="0">
                          <a:solidFill>
                            <a:schemeClr val="tx1"/>
                          </a:solidFill>
                        </a:rPr>
                        <a:t>オンライン授業の定着</a:t>
                      </a:r>
                      <a:endParaRPr kumimoji="1" lang="en-US" altLang="ja-JP" b="1" dirty="0">
                        <a:solidFill>
                          <a:schemeClr val="tx1"/>
                        </a:solidFill>
                      </a:endParaRPr>
                    </a:p>
                    <a:p>
                      <a:pPr algn="l"/>
                      <a:r>
                        <a:rPr kumimoji="1" lang="ja-JP" altLang="en-US" b="1" dirty="0">
                          <a:solidFill>
                            <a:schemeClr val="tx1"/>
                          </a:solidFill>
                        </a:rPr>
                        <a:t>通常授業への復帰？</a:t>
                      </a:r>
                    </a:p>
                  </a:txBody>
                  <a:tcPr anchor="ctr"/>
                </a:tc>
                <a:extLst>
                  <a:ext uri="{0D108BD9-81ED-4DB2-BD59-A6C34878D82A}">
                    <a16:rowId xmlns:a16="http://schemas.microsoft.com/office/drawing/2014/main" val="2148952836"/>
                  </a:ext>
                </a:extLst>
              </a:tr>
              <a:tr h="1055056">
                <a:tc>
                  <a:txBody>
                    <a:bodyPr/>
                    <a:lstStyle/>
                    <a:p>
                      <a:pPr algn="ctr"/>
                      <a:r>
                        <a:rPr kumimoji="1" lang="ja-JP" altLang="en-US" b="1" dirty="0"/>
                        <a:t>勤労の義務</a:t>
                      </a:r>
                      <a:br>
                        <a:rPr kumimoji="1" lang="en-US" altLang="ja-JP" b="1" dirty="0"/>
                      </a:br>
                      <a:r>
                        <a:rPr kumimoji="1" lang="ja-JP" altLang="en-US" b="1" dirty="0"/>
                        <a:t>（憲法</a:t>
                      </a:r>
                      <a:r>
                        <a:rPr kumimoji="1" lang="en-US" altLang="ja-JP" b="1" dirty="0"/>
                        <a:t>27</a:t>
                      </a:r>
                      <a:r>
                        <a:rPr kumimoji="1" lang="ja-JP" altLang="en-US" b="1" dirty="0"/>
                        <a:t>条）</a:t>
                      </a:r>
                    </a:p>
                  </a:txBody>
                  <a:tcPr anchor="ctr">
                    <a:solidFill>
                      <a:schemeClr val="accent6">
                        <a:lumMod val="40000"/>
                        <a:lumOff val="60000"/>
                      </a:schemeClr>
                    </a:solidFill>
                  </a:tcPr>
                </a:tc>
                <a:tc>
                  <a:txBody>
                    <a:bodyPr/>
                    <a:lstStyle/>
                    <a:p>
                      <a:pPr algn="l"/>
                      <a:r>
                        <a:rPr kumimoji="1" lang="ja-JP" altLang="en-US" b="1" dirty="0">
                          <a:solidFill>
                            <a:schemeClr val="tx1"/>
                          </a:solidFill>
                        </a:rPr>
                        <a:t>通勤地獄，長時間労働</a:t>
                      </a:r>
                      <a:endParaRPr kumimoji="1" lang="en-US" altLang="ja-JP" b="1" dirty="0">
                        <a:solidFill>
                          <a:schemeClr val="tx1"/>
                        </a:solidFill>
                      </a:endParaRPr>
                    </a:p>
                    <a:p>
                      <a:pPr algn="l"/>
                      <a:r>
                        <a:rPr kumimoji="1" lang="ja-JP" altLang="en-US" b="1" dirty="0">
                          <a:solidFill>
                            <a:schemeClr val="tx1"/>
                          </a:solidFill>
                        </a:rPr>
                        <a:t>女性差別</a:t>
                      </a:r>
                    </a:p>
                  </a:txBody>
                  <a:tcPr anchor="ctr"/>
                </a:tc>
                <a:tc>
                  <a:txBody>
                    <a:bodyPr/>
                    <a:lstStyle/>
                    <a:p>
                      <a:pPr algn="l"/>
                      <a:r>
                        <a:rPr kumimoji="1" lang="ja-JP" altLang="en-US" b="1" dirty="0">
                          <a:solidFill>
                            <a:schemeClr val="tx1"/>
                          </a:solidFill>
                        </a:rPr>
                        <a:t>在宅勤務の増加</a:t>
                      </a:r>
                      <a:endParaRPr kumimoji="1" lang="en-US" altLang="ja-JP" b="1" dirty="0">
                        <a:solidFill>
                          <a:schemeClr val="tx1"/>
                        </a:solidFill>
                      </a:endParaRPr>
                    </a:p>
                    <a:p>
                      <a:pPr algn="l"/>
                      <a:r>
                        <a:rPr kumimoji="1" lang="ja-JP" altLang="en-US" b="1" dirty="0">
                          <a:solidFill>
                            <a:schemeClr val="tx1"/>
                          </a:solidFill>
                        </a:rPr>
                        <a:t>非正規従業員の解雇</a:t>
                      </a:r>
                      <a:endParaRPr kumimoji="1" lang="en-US" altLang="ja-JP" b="1" dirty="0">
                        <a:solidFill>
                          <a:schemeClr val="tx1"/>
                        </a:solidFill>
                      </a:endParaRPr>
                    </a:p>
                    <a:p>
                      <a:pPr algn="l"/>
                      <a:r>
                        <a:rPr kumimoji="1" lang="ja-JP" altLang="en-US" b="1" dirty="0">
                          <a:solidFill>
                            <a:schemeClr val="tx1"/>
                          </a:solidFill>
                        </a:rPr>
                        <a:t>休業手当の不払い</a:t>
                      </a:r>
                    </a:p>
                  </a:txBody>
                  <a:tcPr anchor="ctr"/>
                </a:tc>
                <a:tc>
                  <a:txBody>
                    <a:bodyPr/>
                    <a:lstStyle/>
                    <a:p>
                      <a:pPr algn="l"/>
                      <a:r>
                        <a:rPr kumimoji="1" lang="ja-JP" altLang="en-US" b="1" dirty="0">
                          <a:solidFill>
                            <a:schemeClr val="tx1"/>
                          </a:solidFill>
                        </a:rPr>
                        <a:t>在宅勤務・働き方改革・女性の社会進出？</a:t>
                      </a:r>
                    </a:p>
                  </a:txBody>
                  <a:tcPr anchor="ctr"/>
                </a:tc>
                <a:extLst>
                  <a:ext uri="{0D108BD9-81ED-4DB2-BD59-A6C34878D82A}">
                    <a16:rowId xmlns:a16="http://schemas.microsoft.com/office/drawing/2014/main" val="799184448"/>
                  </a:ext>
                </a:extLst>
              </a:tr>
              <a:tr h="1055056">
                <a:tc>
                  <a:txBody>
                    <a:bodyPr/>
                    <a:lstStyle/>
                    <a:p>
                      <a:pPr algn="ctr"/>
                      <a:r>
                        <a:rPr kumimoji="1" lang="ja-JP" altLang="en-US" b="1" dirty="0"/>
                        <a:t>納税の義務</a:t>
                      </a:r>
                      <a:br>
                        <a:rPr kumimoji="1" lang="en-US" altLang="ja-JP" b="1" dirty="0"/>
                      </a:br>
                      <a:r>
                        <a:rPr kumimoji="1" lang="ja-JP" altLang="en-US" b="1" dirty="0"/>
                        <a:t>（憲法</a:t>
                      </a:r>
                      <a:r>
                        <a:rPr kumimoji="1" lang="en-US" altLang="ja-JP" b="1" dirty="0"/>
                        <a:t>30</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tx1"/>
                          </a:solidFill>
                        </a:rPr>
                        <a:t>相対的貧困・滞納者の増加</a:t>
                      </a:r>
                    </a:p>
                  </a:txBody>
                  <a:tcPr anchor="ctr"/>
                </a:tc>
                <a:tc>
                  <a:txBody>
                    <a:bodyPr/>
                    <a:lstStyle/>
                    <a:p>
                      <a:pPr algn="l"/>
                      <a:r>
                        <a:rPr kumimoji="1" lang="ja-JP" altLang="en-US" b="1" dirty="0">
                          <a:solidFill>
                            <a:schemeClr val="tx1"/>
                          </a:solidFill>
                        </a:rPr>
                        <a:t>特別給付金の支給の開始（実質的減税）</a:t>
                      </a:r>
                    </a:p>
                  </a:txBody>
                  <a:tcPr anchor="ctr"/>
                </a:tc>
                <a:tc>
                  <a:txBody>
                    <a:bodyPr/>
                    <a:lstStyle/>
                    <a:p>
                      <a:pPr algn="l"/>
                      <a:r>
                        <a:rPr kumimoji="1" lang="ja-JP" altLang="en-US" b="1" dirty="0">
                          <a:solidFill>
                            <a:schemeClr val="tx1"/>
                          </a:solidFill>
                        </a:rPr>
                        <a:t>特別給付金等による</a:t>
                      </a:r>
                      <a:endParaRPr kumimoji="1" lang="en-US" altLang="ja-JP" b="1" dirty="0">
                        <a:solidFill>
                          <a:schemeClr val="tx1"/>
                        </a:solidFill>
                      </a:endParaRPr>
                    </a:p>
                    <a:p>
                      <a:pPr algn="l"/>
                      <a:r>
                        <a:rPr kumimoji="1" lang="en-US" altLang="ja-JP" b="1" dirty="0">
                          <a:solidFill>
                            <a:schemeClr val="tx1"/>
                          </a:solidFill>
                        </a:rPr>
                        <a:t>Basic Income</a:t>
                      </a:r>
                      <a:r>
                        <a:rPr kumimoji="1" lang="ja-JP" altLang="en-US" b="1" dirty="0">
                          <a:solidFill>
                            <a:schemeClr val="tx1"/>
                          </a:solidFill>
                        </a:rPr>
                        <a:t>の再評価？</a:t>
                      </a:r>
                      <a:endParaRPr kumimoji="1" lang="en-US" altLang="ja-JP" b="1" dirty="0">
                        <a:solidFill>
                          <a:schemeClr val="tx1"/>
                        </a:solidFill>
                      </a:endParaRPr>
                    </a:p>
                    <a:p>
                      <a:pPr algn="l"/>
                      <a:r>
                        <a:rPr kumimoji="1" lang="en-US" altLang="ja-JP" b="1" dirty="0">
                          <a:solidFill>
                            <a:schemeClr val="tx1"/>
                          </a:solidFill>
                        </a:rPr>
                        <a:t>MMT</a:t>
                      </a:r>
                      <a:r>
                        <a:rPr kumimoji="1" lang="ja-JP" altLang="en-US" b="1" dirty="0">
                          <a:solidFill>
                            <a:schemeClr val="tx1"/>
                          </a:solidFill>
                        </a:rPr>
                        <a:t>（現代貨幣理論）</a:t>
                      </a:r>
                      <a:r>
                        <a:rPr kumimoji="1" lang="en-US" altLang="ja-JP" b="1" dirty="0">
                          <a:solidFill>
                            <a:schemeClr val="tx1"/>
                          </a:solidFill>
                        </a:rPr>
                        <a:t>?</a:t>
                      </a:r>
                    </a:p>
                  </a:txBody>
                  <a:tcPr anchor="ctr"/>
                </a:tc>
                <a:extLst>
                  <a:ext uri="{0D108BD9-81ED-4DB2-BD59-A6C34878D82A}">
                    <a16:rowId xmlns:a16="http://schemas.microsoft.com/office/drawing/2014/main" val="3471916784"/>
                  </a:ext>
                </a:extLst>
              </a:tr>
              <a:tr h="1055056">
                <a:tc>
                  <a:txBody>
                    <a:bodyPr/>
                    <a:lstStyle/>
                    <a:p>
                      <a:pPr algn="ctr"/>
                      <a:r>
                        <a:rPr kumimoji="1" lang="ja-JP" altLang="en-US" b="1" dirty="0"/>
                        <a:t>環境に対する義務</a:t>
                      </a:r>
                      <a:br>
                        <a:rPr kumimoji="1" lang="en-US" altLang="ja-JP" b="1" dirty="0"/>
                      </a:br>
                      <a:r>
                        <a:rPr kumimoji="1" lang="ja-JP" altLang="en-US" b="1" dirty="0"/>
                        <a:t>（憲法に規定なし）</a:t>
                      </a:r>
                    </a:p>
                  </a:txBody>
                  <a:tcPr anchor="ctr">
                    <a:solidFill>
                      <a:schemeClr val="accent6">
                        <a:lumMod val="40000"/>
                        <a:lumOff val="60000"/>
                      </a:schemeClr>
                    </a:solidFill>
                  </a:tcPr>
                </a:tc>
                <a:tc>
                  <a:txBody>
                    <a:bodyPr/>
                    <a:lstStyle/>
                    <a:p>
                      <a:pPr algn="l"/>
                      <a:r>
                        <a:rPr kumimoji="1" lang="ja-JP" altLang="en-US" b="1" dirty="0">
                          <a:solidFill>
                            <a:schemeClr val="tx1"/>
                          </a:solidFill>
                        </a:rPr>
                        <a:t>資源の輸入に頼った</a:t>
                      </a:r>
                      <a:endParaRPr kumimoji="1" lang="en-US" altLang="ja-JP" b="1" dirty="0">
                        <a:solidFill>
                          <a:schemeClr val="tx1"/>
                        </a:solidFill>
                      </a:endParaRPr>
                    </a:p>
                    <a:p>
                      <a:pPr algn="l"/>
                      <a:r>
                        <a:rPr kumimoji="1" lang="ja-JP" altLang="en-US" b="1" dirty="0">
                          <a:solidFill>
                            <a:schemeClr val="tx1"/>
                          </a:solidFill>
                        </a:rPr>
                        <a:t>大量生産・大量消費生活</a:t>
                      </a:r>
                    </a:p>
                  </a:txBody>
                  <a:tcPr anchor="ctr"/>
                </a:tc>
                <a:tc>
                  <a:txBody>
                    <a:bodyPr/>
                    <a:lstStyle/>
                    <a:p>
                      <a:pPr algn="l"/>
                      <a:r>
                        <a:rPr kumimoji="1" lang="ja-JP" altLang="en-US" b="1" dirty="0">
                          <a:solidFill>
                            <a:schemeClr val="tx1"/>
                          </a:solidFill>
                        </a:rPr>
                        <a:t>世界貿易の縮小，</a:t>
                      </a:r>
                      <a:endParaRPr kumimoji="1" lang="en-US" altLang="ja-JP" b="1" dirty="0">
                        <a:solidFill>
                          <a:schemeClr val="tx1"/>
                        </a:solidFill>
                      </a:endParaRPr>
                    </a:p>
                    <a:p>
                      <a:pPr algn="l"/>
                      <a:r>
                        <a:rPr kumimoji="1" lang="ja-JP" altLang="en-US" b="1" dirty="0">
                          <a:solidFill>
                            <a:schemeClr val="tx1"/>
                          </a:solidFill>
                        </a:rPr>
                        <a:t>循環型社会への希望</a:t>
                      </a:r>
                    </a:p>
                  </a:txBody>
                  <a:tcPr anchor="ctr"/>
                </a:tc>
                <a:tc>
                  <a:txBody>
                    <a:bodyPr/>
                    <a:lstStyle/>
                    <a:p>
                      <a:pPr algn="l"/>
                      <a:r>
                        <a:rPr kumimoji="1" lang="ja-JP" altLang="en-US" b="1" dirty="0">
                          <a:solidFill>
                            <a:schemeClr val="accent5">
                              <a:lumMod val="20000"/>
                              <a:lumOff val="80000"/>
                            </a:schemeClr>
                          </a:solidFill>
                        </a:rPr>
                        <a:t>再生可能エネルギー，</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循環型社会へ？</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限界費用ゼロ社会？</a:t>
                      </a:r>
                    </a:p>
                  </a:txBody>
                  <a:tcPr anchor="ctr"/>
                </a:tc>
                <a:extLst>
                  <a:ext uri="{0D108BD9-81ED-4DB2-BD59-A6C34878D82A}">
                    <a16:rowId xmlns:a16="http://schemas.microsoft.com/office/drawing/2014/main" val="2163135542"/>
                  </a:ext>
                </a:extLst>
              </a:tr>
            </a:tbl>
          </a:graphicData>
        </a:graphic>
      </p:graphicFrame>
      <p:sp>
        <p:nvSpPr>
          <p:cNvPr id="5" name="日付プレースホルダー 4">
            <a:extLst>
              <a:ext uri="{FF2B5EF4-FFF2-40B4-BE49-F238E27FC236}">
                <a16:creationId xmlns:a16="http://schemas.microsoft.com/office/drawing/2014/main" id="{F6015CD2-8E5E-4F14-9AF6-269B7D74894C}"/>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8F6C6C04-A7B4-4235-B171-610E1DAB9D29}"/>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CB1EB649-62DE-48F9-949C-2E28C7F77228}"/>
              </a:ext>
            </a:extLst>
          </p:cNvPr>
          <p:cNvSpPr>
            <a:spLocks noGrp="1"/>
          </p:cNvSpPr>
          <p:nvPr>
            <p:ph type="sldNum" sz="quarter" idx="12"/>
          </p:nvPr>
        </p:nvSpPr>
        <p:spPr/>
        <p:txBody>
          <a:bodyPr/>
          <a:lstStyle/>
          <a:p>
            <a:fld id="{63BA93C4-2A5C-4B4B-B565-ADAA94AD8651}" type="slidenum">
              <a:rPr kumimoji="1" lang="ja-JP" altLang="en-US" smtClean="0"/>
              <a:t>17</a:t>
            </a:fld>
            <a:endParaRPr kumimoji="1" lang="ja-JP" altLang="en-US"/>
          </a:p>
        </p:txBody>
      </p:sp>
    </p:spTree>
    <p:extLst>
      <p:ext uri="{BB962C8B-B14F-4D97-AF65-F5344CB8AC3E}">
        <p14:creationId xmlns:p14="http://schemas.microsoft.com/office/powerpoint/2010/main" val="2504197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5C3CE40F-953B-4F8E-B56D-3B02A7E22056}"/>
              </a:ext>
            </a:extLst>
          </p:cNvPr>
          <p:cNvSpPr>
            <a:spLocks noGrp="1"/>
          </p:cNvSpPr>
          <p:nvPr>
            <p:ph type="title"/>
          </p:nvPr>
        </p:nvSpPr>
        <p:spPr>
          <a:xfrm>
            <a:off x="838200" y="365125"/>
            <a:ext cx="10515600" cy="1154217"/>
          </a:xfrm>
        </p:spPr>
        <p:txBody>
          <a:bodyPr>
            <a:normAutofit/>
          </a:bodyPr>
          <a:lstStyle/>
          <a:p>
            <a:r>
              <a:rPr lang="en-US" altLang="ja-JP" sz="5400" b="1" dirty="0">
                <a:latin typeface="Times New Roman" panose="02020603050405020304" pitchFamily="18" charset="0"/>
                <a:cs typeface="Times New Roman" panose="02020603050405020304" pitchFamily="18" charset="0"/>
              </a:rPr>
              <a:t>COVID-19 </a:t>
            </a:r>
            <a:r>
              <a:rPr lang="ja-JP" altLang="en-US" sz="5400" b="1" dirty="0">
                <a:latin typeface="Times New Roman" panose="02020603050405020304" pitchFamily="18" charset="0"/>
                <a:cs typeface="Times New Roman" panose="02020603050405020304" pitchFamily="18" charset="0"/>
              </a:rPr>
              <a:t>の </a:t>
            </a:r>
            <a:r>
              <a:rPr lang="en-US" altLang="ja-JP" sz="5400" b="1" dirty="0">
                <a:latin typeface="Times New Roman" panose="02020603050405020304" pitchFamily="18" charset="0"/>
                <a:cs typeface="Times New Roman" panose="02020603050405020304" pitchFamily="18" charset="0"/>
              </a:rPr>
              <a:t>Before &amp; After</a:t>
            </a:r>
            <a:br>
              <a:rPr lang="en-US" altLang="ja-JP" sz="5400" b="1" dirty="0">
                <a:latin typeface="Times New Roman" panose="02020603050405020304" pitchFamily="18" charset="0"/>
                <a:cs typeface="Times New Roman" panose="02020603050405020304" pitchFamily="18" charset="0"/>
              </a:rPr>
            </a:br>
            <a:r>
              <a:rPr lang="ja-JP" altLang="en-US" sz="2200" dirty="0">
                <a:latin typeface="Times New Roman" panose="02020603050405020304" pitchFamily="18" charset="0"/>
                <a:cs typeface="Times New Roman" panose="02020603050405020304" pitchFamily="18" charset="0"/>
              </a:rPr>
              <a:t>憲法上の国民の義務→（コロナ禍）←法と経営</a:t>
            </a:r>
            <a:endParaRPr lang="ja-JP" altLang="en-US" sz="5400" dirty="0">
              <a:latin typeface="Times New Roman" panose="02020603050405020304" pitchFamily="18" charset="0"/>
              <a:cs typeface="Times New Roman" panose="02020603050405020304" pitchFamily="18" charset="0"/>
            </a:endParaRPr>
          </a:p>
        </p:txBody>
      </p:sp>
      <p:graphicFrame>
        <p:nvGraphicFramePr>
          <p:cNvPr id="10" name="表 10">
            <a:extLst>
              <a:ext uri="{FF2B5EF4-FFF2-40B4-BE49-F238E27FC236}">
                <a16:creationId xmlns:a16="http://schemas.microsoft.com/office/drawing/2014/main" id="{F47DF503-EEB5-4BC3-9501-0BE28B3DE714}"/>
              </a:ext>
            </a:extLst>
          </p:cNvPr>
          <p:cNvGraphicFramePr>
            <a:graphicFrameLocks noGrp="1"/>
          </p:cNvGraphicFramePr>
          <p:nvPr>
            <p:ph idx="1"/>
            <p:extLst>
              <p:ext uri="{D42A27DB-BD31-4B8C-83A1-F6EECF244321}">
                <p14:modId xmlns:p14="http://schemas.microsoft.com/office/powerpoint/2010/main" val="1570438453"/>
              </p:ext>
            </p:extLst>
          </p:nvPr>
        </p:nvGraphicFramePr>
        <p:xfrm>
          <a:off x="838200" y="1557442"/>
          <a:ext cx="10515600" cy="462745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44216687"/>
                    </a:ext>
                  </a:extLst>
                </a:gridCol>
                <a:gridCol w="2628900">
                  <a:extLst>
                    <a:ext uri="{9D8B030D-6E8A-4147-A177-3AD203B41FA5}">
                      <a16:colId xmlns:a16="http://schemas.microsoft.com/office/drawing/2014/main" val="2704608368"/>
                    </a:ext>
                  </a:extLst>
                </a:gridCol>
                <a:gridCol w="2628900">
                  <a:extLst>
                    <a:ext uri="{9D8B030D-6E8A-4147-A177-3AD203B41FA5}">
                      <a16:colId xmlns:a16="http://schemas.microsoft.com/office/drawing/2014/main" val="4025154164"/>
                    </a:ext>
                  </a:extLst>
                </a:gridCol>
                <a:gridCol w="2628900">
                  <a:extLst>
                    <a:ext uri="{9D8B030D-6E8A-4147-A177-3AD203B41FA5}">
                      <a16:colId xmlns:a16="http://schemas.microsoft.com/office/drawing/2014/main" val="3494728091"/>
                    </a:ext>
                  </a:extLst>
                </a:gridCol>
              </a:tblGrid>
              <a:tr h="455829">
                <a:tc>
                  <a:txBody>
                    <a:bodyPr/>
                    <a:lstStyle/>
                    <a:p>
                      <a:pPr algn="ctr"/>
                      <a:endParaRPr kumimoji="1" lang="ja-JP" altLang="en-US" dirty="0"/>
                    </a:p>
                  </a:txBody>
                  <a:tcPr/>
                </a:tc>
                <a:tc>
                  <a:txBody>
                    <a:bodyPr/>
                    <a:lstStyle/>
                    <a:p>
                      <a:pPr algn="ctr"/>
                      <a:r>
                        <a:rPr kumimoji="1" lang="en-US" altLang="ja-JP" dirty="0"/>
                        <a:t>COVD-19</a:t>
                      </a:r>
                      <a:r>
                        <a:rPr kumimoji="1" lang="ja-JP" altLang="en-US" dirty="0"/>
                        <a:t>以前</a:t>
                      </a:r>
                    </a:p>
                  </a:txBody>
                  <a:tcPr anchor="ctr"/>
                </a:tc>
                <a:tc>
                  <a:txBody>
                    <a:bodyPr/>
                    <a:lstStyle/>
                    <a:p>
                      <a:pPr algn="ctr"/>
                      <a:r>
                        <a:rPr kumimoji="1" lang="en-US" altLang="ja-JP" dirty="0"/>
                        <a:t>COVID-19</a:t>
                      </a:r>
                      <a:endParaRPr kumimoji="1" lang="ja-JP" altLang="en-US" dirty="0"/>
                    </a:p>
                  </a:txBody>
                  <a:tcPr anchor="ctr"/>
                </a:tc>
                <a:tc>
                  <a:txBody>
                    <a:bodyPr/>
                    <a:lstStyle/>
                    <a:p>
                      <a:pPr algn="ctr"/>
                      <a:r>
                        <a:rPr kumimoji="1" lang="en-US" altLang="ja-JP" dirty="0"/>
                        <a:t>COVID-19</a:t>
                      </a:r>
                      <a:r>
                        <a:rPr kumimoji="1" lang="ja-JP" altLang="en-US" dirty="0"/>
                        <a:t>以後</a:t>
                      </a:r>
                    </a:p>
                  </a:txBody>
                  <a:tcPr anchor="ctr"/>
                </a:tc>
                <a:extLst>
                  <a:ext uri="{0D108BD9-81ED-4DB2-BD59-A6C34878D82A}">
                    <a16:rowId xmlns:a16="http://schemas.microsoft.com/office/drawing/2014/main" val="4230452149"/>
                  </a:ext>
                </a:extLst>
              </a:tr>
              <a:tr h="1006461">
                <a:tc>
                  <a:txBody>
                    <a:bodyPr/>
                    <a:lstStyle/>
                    <a:p>
                      <a:pPr algn="ctr"/>
                      <a:r>
                        <a:rPr kumimoji="1" lang="ja-JP" altLang="en-US" b="1" dirty="0"/>
                        <a:t>教育を受けさせる義務</a:t>
                      </a:r>
                      <a:br>
                        <a:rPr kumimoji="1" lang="en-US" altLang="ja-JP" b="1" dirty="0"/>
                      </a:br>
                      <a:r>
                        <a:rPr kumimoji="1" lang="ja-JP" altLang="en-US" b="1" dirty="0"/>
                        <a:t>（憲法</a:t>
                      </a:r>
                      <a:r>
                        <a:rPr kumimoji="1" lang="en-US" altLang="ja-JP" b="1" dirty="0"/>
                        <a:t>26</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tx1"/>
                          </a:solidFill>
                        </a:rPr>
                        <a:t>通常授業</a:t>
                      </a:r>
                    </a:p>
                  </a:txBody>
                  <a:tcPr anchor="ctr"/>
                </a:tc>
                <a:tc>
                  <a:txBody>
                    <a:bodyPr/>
                    <a:lstStyle/>
                    <a:p>
                      <a:pPr algn="l"/>
                      <a:r>
                        <a:rPr kumimoji="1" lang="ja-JP" altLang="en-US" b="1" dirty="0">
                          <a:solidFill>
                            <a:schemeClr val="tx1"/>
                          </a:solidFill>
                        </a:rPr>
                        <a:t>オンライン授業への移行</a:t>
                      </a:r>
                      <a:br>
                        <a:rPr kumimoji="1" lang="en-US" altLang="ja-JP" b="1" dirty="0">
                          <a:solidFill>
                            <a:schemeClr val="tx1"/>
                          </a:solidFill>
                        </a:rPr>
                      </a:br>
                      <a:r>
                        <a:rPr kumimoji="1" lang="ja-JP" altLang="en-US" b="1" dirty="0">
                          <a:solidFill>
                            <a:schemeClr val="tx1"/>
                          </a:solidFill>
                        </a:rPr>
                        <a:t>授業の透明化の促進</a:t>
                      </a:r>
                    </a:p>
                  </a:txBody>
                  <a:tcPr anchor="ctr"/>
                </a:tc>
                <a:tc>
                  <a:txBody>
                    <a:bodyPr/>
                    <a:lstStyle/>
                    <a:p>
                      <a:pPr algn="l"/>
                      <a:r>
                        <a:rPr kumimoji="1" lang="ja-JP" altLang="en-US" b="1" dirty="0">
                          <a:solidFill>
                            <a:schemeClr val="tx1"/>
                          </a:solidFill>
                        </a:rPr>
                        <a:t>オンライン授業の定着</a:t>
                      </a:r>
                      <a:endParaRPr kumimoji="1" lang="en-US" altLang="ja-JP" b="1" dirty="0">
                        <a:solidFill>
                          <a:schemeClr val="tx1"/>
                        </a:solidFill>
                      </a:endParaRPr>
                    </a:p>
                    <a:p>
                      <a:pPr algn="l"/>
                      <a:r>
                        <a:rPr kumimoji="1" lang="ja-JP" altLang="en-US" b="1" dirty="0">
                          <a:solidFill>
                            <a:schemeClr val="tx1"/>
                          </a:solidFill>
                        </a:rPr>
                        <a:t>通常授業への復帰？</a:t>
                      </a:r>
                    </a:p>
                  </a:txBody>
                  <a:tcPr anchor="ctr"/>
                </a:tc>
                <a:extLst>
                  <a:ext uri="{0D108BD9-81ED-4DB2-BD59-A6C34878D82A}">
                    <a16:rowId xmlns:a16="http://schemas.microsoft.com/office/drawing/2014/main" val="2148952836"/>
                  </a:ext>
                </a:extLst>
              </a:tr>
              <a:tr h="1055056">
                <a:tc>
                  <a:txBody>
                    <a:bodyPr/>
                    <a:lstStyle/>
                    <a:p>
                      <a:pPr algn="ctr"/>
                      <a:r>
                        <a:rPr kumimoji="1" lang="ja-JP" altLang="en-US" b="1" dirty="0"/>
                        <a:t>勤労の義務</a:t>
                      </a:r>
                      <a:br>
                        <a:rPr kumimoji="1" lang="en-US" altLang="ja-JP" b="1" dirty="0"/>
                      </a:br>
                      <a:r>
                        <a:rPr kumimoji="1" lang="ja-JP" altLang="en-US" b="1" dirty="0"/>
                        <a:t>（憲法</a:t>
                      </a:r>
                      <a:r>
                        <a:rPr kumimoji="1" lang="en-US" altLang="ja-JP" b="1" dirty="0"/>
                        <a:t>27</a:t>
                      </a:r>
                      <a:r>
                        <a:rPr kumimoji="1" lang="ja-JP" altLang="en-US" b="1" dirty="0"/>
                        <a:t>条）</a:t>
                      </a:r>
                    </a:p>
                  </a:txBody>
                  <a:tcPr anchor="ctr">
                    <a:solidFill>
                      <a:schemeClr val="accent6">
                        <a:lumMod val="40000"/>
                        <a:lumOff val="60000"/>
                      </a:schemeClr>
                    </a:solidFill>
                  </a:tcPr>
                </a:tc>
                <a:tc>
                  <a:txBody>
                    <a:bodyPr/>
                    <a:lstStyle/>
                    <a:p>
                      <a:pPr algn="l"/>
                      <a:r>
                        <a:rPr kumimoji="1" lang="ja-JP" altLang="en-US" b="1" dirty="0">
                          <a:solidFill>
                            <a:schemeClr val="tx1"/>
                          </a:solidFill>
                        </a:rPr>
                        <a:t>通勤地獄，長時間労働</a:t>
                      </a:r>
                      <a:endParaRPr kumimoji="1" lang="en-US" altLang="ja-JP" b="1" dirty="0">
                        <a:solidFill>
                          <a:schemeClr val="tx1"/>
                        </a:solidFill>
                      </a:endParaRPr>
                    </a:p>
                    <a:p>
                      <a:pPr algn="l"/>
                      <a:r>
                        <a:rPr kumimoji="1" lang="ja-JP" altLang="en-US" b="1" dirty="0">
                          <a:solidFill>
                            <a:schemeClr val="tx1"/>
                          </a:solidFill>
                        </a:rPr>
                        <a:t>女性差別</a:t>
                      </a:r>
                    </a:p>
                  </a:txBody>
                  <a:tcPr anchor="ctr"/>
                </a:tc>
                <a:tc>
                  <a:txBody>
                    <a:bodyPr/>
                    <a:lstStyle/>
                    <a:p>
                      <a:pPr algn="l"/>
                      <a:r>
                        <a:rPr kumimoji="1" lang="ja-JP" altLang="en-US" b="1" dirty="0">
                          <a:solidFill>
                            <a:schemeClr val="tx1"/>
                          </a:solidFill>
                        </a:rPr>
                        <a:t>在宅勤務の増加</a:t>
                      </a:r>
                      <a:endParaRPr kumimoji="1" lang="en-US" altLang="ja-JP" b="1" dirty="0">
                        <a:solidFill>
                          <a:schemeClr val="tx1"/>
                        </a:solidFill>
                      </a:endParaRPr>
                    </a:p>
                    <a:p>
                      <a:pPr algn="l"/>
                      <a:r>
                        <a:rPr kumimoji="1" lang="ja-JP" altLang="en-US" b="1" dirty="0">
                          <a:solidFill>
                            <a:schemeClr val="tx1"/>
                          </a:solidFill>
                        </a:rPr>
                        <a:t>非正規従業員の解雇</a:t>
                      </a:r>
                      <a:endParaRPr kumimoji="1" lang="en-US" altLang="ja-JP" b="1" dirty="0">
                        <a:solidFill>
                          <a:schemeClr val="tx1"/>
                        </a:solidFill>
                      </a:endParaRPr>
                    </a:p>
                    <a:p>
                      <a:pPr algn="l"/>
                      <a:r>
                        <a:rPr kumimoji="1" lang="ja-JP" altLang="en-US" b="1" dirty="0">
                          <a:solidFill>
                            <a:schemeClr val="tx1"/>
                          </a:solidFill>
                        </a:rPr>
                        <a:t>休業手当の不払い</a:t>
                      </a:r>
                    </a:p>
                  </a:txBody>
                  <a:tcPr anchor="ctr"/>
                </a:tc>
                <a:tc>
                  <a:txBody>
                    <a:bodyPr/>
                    <a:lstStyle/>
                    <a:p>
                      <a:pPr algn="l"/>
                      <a:r>
                        <a:rPr kumimoji="1" lang="ja-JP" altLang="en-US" b="1" dirty="0">
                          <a:solidFill>
                            <a:schemeClr val="tx1"/>
                          </a:solidFill>
                        </a:rPr>
                        <a:t>在宅勤務・働き方改革・女性の社会進出？</a:t>
                      </a:r>
                    </a:p>
                  </a:txBody>
                  <a:tcPr anchor="ctr"/>
                </a:tc>
                <a:extLst>
                  <a:ext uri="{0D108BD9-81ED-4DB2-BD59-A6C34878D82A}">
                    <a16:rowId xmlns:a16="http://schemas.microsoft.com/office/drawing/2014/main" val="799184448"/>
                  </a:ext>
                </a:extLst>
              </a:tr>
              <a:tr h="1055056">
                <a:tc>
                  <a:txBody>
                    <a:bodyPr/>
                    <a:lstStyle/>
                    <a:p>
                      <a:pPr algn="ctr"/>
                      <a:r>
                        <a:rPr kumimoji="1" lang="ja-JP" altLang="en-US" b="1" dirty="0"/>
                        <a:t>納税の義務</a:t>
                      </a:r>
                      <a:br>
                        <a:rPr kumimoji="1" lang="en-US" altLang="ja-JP" b="1" dirty="0"/>
                      </a:br>
                      <a:r>
                        <a:rPr kumimoji="1" lang="ja-JP" altLang="en-US" b="1" dirty="0"/>
                        <a:t>（憲法</a:t>
                      </a:r>
                      <a:r>
                        <a:rPr kumimoji="1" lang="en-US" altLang="ja-JP" b="1" dirty="0"/>
                        <a:t>30</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tx1"/>
                          </a:solidFill>
                        </a:rPr>
                        <a:t>相対的貧困・滞納者の増加</a:t>
                      </a:r>
                    </a:p>
                  </a:txBody>
                  <a:tcPr anchor="ctr"/>
                </a:tc>
                <a:tc>
                  <a:txBody>
                    <a:bodyPr/>
                    <a:lstStyle/>
                    <a:p>
                      <a:pPr algn="l"/>
                      <a:r>
                        <a:rPr kumimoji="1" lang="ja-JP" altLang="en-US" b="1" dirty="0">
                          <a:solidFill>
                            <a:schemeClr val="tx1"/>
                          </a:solidFill>
                        </a:rPr>
                        <a:t>特別給付金の支給の開始（実質的減税）</a:t>
                      </a:r>
                    </a:p>
                  </a:txBody>
                  <a:tcPr anchor="ctr"/>
                </a:tc>
                <a:tc>
                  <a:txBody>
                    <a:bodyPr/>
                    <a:lstStyle/>
                    <a:p>
                      <a:pPr algn="l"/>
                      <a:r>
                        <a:rPr kumimoji="1" lang="ja-JP" altLang="en-US" b="1" dirty="0">
                          <a:solidFill>
                            <a:schemeClr val="tx1"/>
                          </a:solidFill>
                        </a:rPr>
                        <a:t>特別給付金等による</a:t>
                      </a:r>
                      <a:endParaRPr kumimoji="1" lang="en-US" altLang="ja-JP" b="1" dirty="0">
                        <a:solidFill>
                          <a:schemeClr val="tx1"/>
                        </a:solidFill>
                      </a:endParaRPr>
                    </a:p>
                    <a:p>
                      <a:pPr algn="l"/>
                      <a:r>
                        <a:rPr kumimoji="1" lang="en-US" altLang="ja-JP" b="1" dirty="0">
                          <a:solidFill>
                            <a:schemeClr val="tx1"/>
                          </a:solidFill>
                        </a:rPr>
                        <a:t>Basic Income</a:t>
                      </a:r>
                      <a:r>
                        <a:rPr kumimoji="1" lang="ja-JP" altLang="en-US" b="1" dirty="0">
                          <a:solidFill>
                            <a:schemeClr val="tx1"/>
                          </a:solidFill>
                        </a:rPr>
                        <a:t>の再評価？</a:t>
                      </a:r>
                      <a:endParaRPr kumimoji="1" lang="en-US" altLang="ja-JP" b="1" dirty="0">
                        <a:solidFill>
                          <a:schemeClr val="tx1"/>
                        </a:solidFill>
                      </a:endParaRPr>
                    </a:p>
                    <a:p>
                      <a:pPr algn="l"/>
                      <a:r>
                        <a:rPr kumimoji="1" lang="en-US" altLang="ja-JP" b="1" dirty="0">
                          <a:solidFill>
                            <a:schemeClr val="tx1"/>
                          </a:solidFill>
                        </a:rPr>
                        <a:t>MMT</a:t>
                      </a:r>
                      <a:r>
                        <a:rPr kumimoji="1" lang="ja-JP" altLang="en-US" b="1" dirty="0">
                          <a:solidFill>
                            <a:schemeClr val="tx1"/>
                          </a:solidFill>
                        </a:rPr>
                        <a:t>（現代貨幣理論）</a:t>
                      </a:r>
                      <a:r>
                        <a:rPr kumimoji="1" lang="en-US" altLang="ja-JP" b="1" dirty="0">
                          <a:solidFill>
                            <a:schemeClr val="tx1"/>
                          </a:solidFill>
                        </a:rPr>
                        <a:t>?</a:t>
                      </a:r>
                    </a:p>
                  </a:txBody>
                  <a:tcPr anchor="ctr"/>
                </a:tc>
                <a:extLst>
                  <a:ext uri="{0D108BD9-81ED-4DB2-BD59-A6C34878D82A}">
                    <a16:rowId xmlns:a16="http://schemas.microsoft.com/office/drawing/2014/main" val="3471916784"/>
                  </a:ext>
                </a:extLst>
              </a:tr>
              <a:tr h="1055056">
                <a:tc>
                  <a:txBody>
                    <a:bodyPr/>
                    <a:lstStyle/>
                    <a:p>
                      <a:pPr algn="ctr"/>
                      <a:r>
                        <a:rPr kumimoji="1" lang="ja-JP" altLang="en-US" b="1" dirty="0"/>
                        <a:t>環境に対する義務</a:t>
                      </a:r>
                      <a:br>
                        <a:rPr kumimoji="1" lang="en-US" altLang="ja-JP" b="1" dirty="0"/>
                      </a:br>
                      <a:r>
                        <a:rPr kumimoji="1" lang="ja-JP" altLang="en-US" b="1" dirty="0"/>
                        <a:t>（憲法に規定なし）</a:t>
                      </a:r>
                    </a:p>
                  </a:txBody>
                  <a:tcPr anchor="ctr">
                    <a:solidFill>
                      <a:schemeClr val="accent6">
                        <a:lumMod val="40000"/>
                        <a:lumOff val="60000"/>
                      </a:schemeClr>
                    </a:solidFill>
                  </a:tcPr>
                </a:tc>
                <a:tc>
                  <a:txBody>
                    <a:bodyPr/>
                    <a:lstStyle/>
                    <a:p>
                      <a:pPr algn="l"/>
                      <a:r>
                        <a:rPr kumimoji="1" lang="ja-JP" altLang="en-US" b="1" dirty="0">
                          <a:solidFill>
                            <a:schemeClr val="tx1"/>
                          </a:solidFill>
                        </a:rPr>
                        <a:t>資源の輸入に頼った</a:t>
                      </a:r>
                      <a:endParaRPr kumimoji="1" lang="en-US" altLang="ja-JP" b="1" dirty="0">
                        <a:solidFill>
                          <a:schemeClr val="tx1"/>
                        </a:solidFill>
                      </a:endParaRPr>
                    </a:p>
                    <a:p>
                      <a:pPr algn="l"/>
                      <a:r>
                        <a:rPr kumimoji="1" lang="ja-JP" altLang="en-US" b="1" dirty="0">
                          <a:solidFill>
                            <a:schemeClr val="tx1"/>
                          </a:solidFill>
                        </a:rPr>
                        <a:t>大量生産・大量消費生活</a:t>
                      </a:r>
                    </a:p>
                  </a:txBody>
                  <a:tcPr anchor="ctr"/>
                </a:tc>
                <a:tc>
                  <a:txBody>
                    <a:bodyPr/>
                    <a:lstStyle/>
                    <a:p>
                      <a:pPr algn="l"/>
                      <a:r>
                        <a:rPr kumimoji="1" lang="ja-JP" altLang="en-US" b="1" dirty="0">
                          <a:solidFill>
                            <a:schemeClr val="tx1"/>
                          </a:solidFill>
                        </a:rPr>
                        <a:t>世界貿易の縮小，</a:t>
                      </a:r>
                      <a:endParaRPr kumimoji="1" lang="en-US" altLang="ja-JP" b="1" dirty="0">
                        <a:solidFill>
                          <a:schemeClr val="tx1"/>
                        </a:solidFill>
                      </a:endParaRPr>
                    </a:p>
                    <a:p>
                      <a:pPr algn="l"/>
                      <a:r>
                        <a:rPr kumimoji="1" lang="ja-JP" altLang="en-US" b="1" dirty="0">
                          <a:solidFill>
                            <a:schemeClr val="tx1"/>
                          </a:solidFill>
                        </a:rPr>
                        <a:t>循環型社会への希望</a:t>
                      </a:r>
                    </a:p>
                  </a:txBody>
                  <a:tcPr anchor="ctr"/>
                </a:tc>
                <a:tc>
                  <a:txBody>
                    <a:bodyPr/>
                    <a:lstStyle/>
                    <a:p>
                      <a:pPr algn="l"/>
                      <a:r>
                        <a:rPr kumimoji="1" lang="ja-JP" altLang="en-US" b="1" dirty="0">
                          <a:solidFill>
                            <a:schemeClr val="tx1"/>
                          </a:solidFill>
                        </a:rPr>
                        <a:t>再生可能エネルギー，</a:t>
                      </a:r>
                      <a:endParaRPr kumimoji="1" lang="en-US" altLang="ja-JP" b="1" dirty="0">
                        <a:solidFill>
                          <a:schemeClr val="tx1"/>
                        </a:solidFill>
                      </a:endParaRPr>
                    </a:p>
                    <a:p>
                      <a:pPr algn="l"/>
                      <a:r>
                        <a:rPr kumimoji="1" lang="ja-JP" altLang="en-US" b="1" dirty="0">
                          <a:solidFill>
                            <a:schemeClr val="tx1"/>
                          </a:solidFill>
                        </a:rPr>
                        <a:t>循環型社会へ？</a:t>
                      </a:r>
                      <a:endParaRPr kumimoji="1" lang="en-US" altLang="ja-JP" b="1" dirty="0">
                        <a:solidFill>
                          <a:schemeClr val="tx1"/>
                        </a:solidFill>
                      </a:endParaRPr>
                    </a:p>
                    <a:p>
                      <a:pPr algn="l"/>
                      <a:r>
                        <a:rPr kumimoji="1" lang="ja-JP" altLang="en-US" b="1" dirty="0">
                          <a:solidFill>
                            <a:schemeClr val="tx1"/>
                          </a:solidFill>
                        </a:rPr>
                        <a:t>限界費用ゼロ社会？</a:t>
                      </a:r>
                    </a:p>
                  </a:txBody>
                  <a:tcPr anchor="ctr"/>
                </a:tc>
                <a:extLst>
                  <a:ext uri="{0D108BD9-81ED-4DB2-BD59-A6C34878D82A}">
                    <a16:rowId xmlns:a16="http://schemas.microsoft.com/office/drawing/2014/main" val="2163135542"/>
                  </a:ext>
                </a:extLst>
              </a:tr>
            </a:tbl>
          </a:graphicData>
        </a:graphic>
      </p:graphicFrame>
      <p:sp>
        <p:nvSpPr>
          <p:cNvPr id="5" name="日付プレースホルダー 4">
            <a:extLst>
              <a:ext uri="{FF2B5EF4-FFF2-40B4-BE49-F238E27FC236}">
                <a16:creationId xmlns:a16="http://schemas.microsoft.com/office/drawing/2014/main" id="{F6015CD2-8E5E-4F14-9AF6-269B7D74894C}"/>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8F6C6C04-A7B4-4235-B171-610E1DAB9D29}"/>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CB1EB649-62DE-48F9-949C-2E28C7F77228}"/>
              </a:ext>
            </a:extLst>
          </p:cNvPr>
          <p:cNvSpPr>
            <a:spLocks noGrp="1"/>
          </p:cNvSpPr>
          <p:nvPr>
            <p:ph type="sldNum" sz="quarter" idx="12"/>
          </p:nvPr>
        </p:nvSpPr>
        <p:spPr/>
        <p:txBody>
          <a:bodyPr/>
          <a:lstStyle/>
          <a:p>
            <a:fld id="{63BA93C4-2A5C-4B4B-B565-ADAA94AD8651}" type="slidenum">
              <a:rPr kumimoji="1" lang="ja-JP" altLang="en-US" smtClean="0"/>
              <a:t>18</a:t>
            </a:fld>
            <a:endParaRPr kumimoji="1" lang="ja-JP" altLang="en-US"/>
          </a:p>
        </p:txBody>
      </p:sp>
    </p:spTree>
    <p:extLst>
      <p:ext uri="{BB962C8B-B14F-4D97-AF65-F5344CB8AC3E}">
        <p14:creationId xmlns:p14="http://schemas.microsoft.com/office/powerpoint/2010/main" val="543953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A0AFF8C8-7EF7-4648-9E8F-6346C3E1C3B1}"/>
              </a:ext>
            </a:extLst>
          </p:cNvPr>
          <p:cNvSpPr>
            <a:spLocks noGrp="1"/>
          </p:cNvSpPr>
          <p:nvPr>
            <p:ph type="title"/>
          </p:nvPr>
        </p:nvSpPr>
        <p:spPr/>
        <p:txBody>
          <a:bodyPr/>
          <a:lstStyle/>
          <a:p>
            <a:r>
              <a:rPr lang="ja-JP" altLang="en-US" dirty="0"/>
              <a:t>法と経営学会の持続的発展のために</a:t>
            </a:r>
          </a:p>
        </p:txBody>
      </p:sp>
      <p:sp>
        <p:nvSpPr>
          <p:cNvPr id="7" name="コンテンツ プレースホルダー 6">
            <a:extLst>
              <a:ext uri="{FF2B5EF4-FFF2-40B4-BE49-F238E27FC236}">
                <a16:creationId xmlns:a16="http://schemas.microsoft.com/office/drawing/2014/main" id="{43A8BA16-419D-4697-AF30-1209E7CA9A99}"/>
              </a:ext>
            </a:extLst>
          </p:cNvPr>
          <p:cNvSpPr>
            <a:spLocks noGrp="1"/>
          </p:cNvSpPr>
          <p:nvPr>
            <p:ph idx="1"/>
          </p:nvPr>
        </p:nvSpPr>
        <p:spPr/>
        <p:txBody>
          <a:bodyPr>
            <a:normAutofit/>
          </a:bodyPr>
          <a:lstStyle/>
          <a:p>
            <a:pPr>
              <a:lnSpc>
                <a:spcPct val="100000"/>
              </a:lnSpc>
            </a:pPr>
            <a:r>
              <a:rPr lang="ja-JP" altLang="en-US" dirty="0"/>
              <a:t>本学会の設立の理念に賛同していただいた会員の皆様に心から感謝したい。</a:t>
            </a:r>
            <a:endParaRPr lang="en-US" altLang="ja-JP" dirty="0"/>
          </a:p>
          <a:p>
            <a:pPr>
              <a:lnSpc>
                <a:spcPct val="100000"/>
              </a:lnSpc>
            </a:pPr>
            <a:r>
              <a:rPr lang="ja-JP" altLang="en-US" dirty="0"/>
              <a:t>本学会は，これまでの学会のあり方にとらわれることなく，皆様と議論を重ね思考を深めて創造し，社会に発信する場であり続けたい。</a:t>
            </a:r>
            <a:endParaRPr lang="en-US" altLang="ja-JP" dirty="0"/>
          </a:p>
          <a:p>
            <a:pPr>
              <a:lnSpc>
                <a:spcPct val="100000"/>
              </a:lnSpc>
            </a:pPr>
            <a:r>
              <a:rPr lang="ja-JP" altLang="en-US" dirty="0"/>
              <a:t>そして，本学会の会員の皆様が関心のあるテーマで自由に，そして，積極的に分科会を設立することを促したい。</a:t>
            </a:r>
            <a:endParaRPr lang="en-US" altLang="ja-JP" dirty="0"/>
          </a:p>
          <a:p>
            <a:pPr>
              <a:lnSpc>
                <a:spcPct val="100000"/>
              </a:lnSpc>
            </a:pPr>
            <a:r>
              <a:rPr lang="ja-JP" altLang="en-US" dirty="0"/>
              <a:t>会員の皆様と力を合わせて新しい学術そして新しい社会を構築できることを楽しみにしているので，引き続きのご支援をお願いしたい。</a:t>
            </a:r>
          </a:p>
        </p:txBody>
      </p:sp>
      <p:sp>
        <p:nvSpPr>
          <p:cNvPr id="3" name="日付プレースホルダー 2">
            <a:extLst>
              <a:ext uri="{FF2B5EF4-FFF2-40B4-BE49-F238E27FC236}">
                <a16:creationId xmlns:a16="http://schemas.microsoft.com/office/drawing/2014/main" id="{22A1D6A2-D769-435B-94AA-5F29173FAA2C}"/>
              </a:ext>
            </a:extLst>
          </p:cNvPr>
          <p:cNvSpPr>
            <a:spLocks noGrp="1"/>
          </p:cNvSpPr>
          <p:nvPr>
            <p:ph type="dt" sz="half" idx="10"/>
          </p:nvPr>
        </p:nvSpPr>
        <p:spPr/>
        <p:txBody>
          <a:bodyPr/>
          <a:lstStyle/>
          <a:p>
            <a:r>
              <a:rPr kumimoji="1" lang="en-US" altLang="ja-JP"/>
              <a:t>2020/11/29</a:t>
            </a:r>
            <a:endParaRPr kumimoji="1" lang="ja-JP" altLang="en-US"/>
          </a:p>
        </p:txBody>
      </p:sp>
      <p:sp>
        <p:nvSpPr>
          <p:cNvPr id="4" name="フッター プレースホルダー 3">
            <a:extLst>
              <a:ext uri="{FF2B5EF4-FFF2-40B4-BE49-F238E27FC236}">
                <a16:creationId xmlns:a16="http://schemas.microsoft.com/office/drawing/2014/main" id="{B6DC2390-1C4B-4CF9-AE63-69E4A90A60A4}"/>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5" name="スライド番号プレースホルダー 4">
            <a:extLst>
              <a:ext uri="{FF2B5EF4-FFF2-40B4-BE49-F238E27FC236}">
                <a16:creationId xmlns:a16="http://schemas.microsoft.com/office/drawing/2014/main" id="{069307B6-14AC-4173-8D88-B31A8F56AB7F}"/>
              </a:ext>
            </a:extLst>
          </p:cNvPr>
          <p:cNvSpPr>
            <a:spLocks noGrp="1"/>
          </p:cNvSpPr>
          <p:nvPr>
            <p:ph type="sldNum" sz="quarter" idx="12"/>
          </p:nvPr>
        </p:nvSpPr>
        <p:spPr/>
        <p:txBody>
          <a:bodyPr/>
          <a:lstStyle/>
          <a:p>
            <a:fld id="{63BA93C4-2A5C-4B4B-B565-ADAA94AD8651}" type="slidenum">
              <a:rPr kumimoji="1" lang="ja-JP" altLang="en-US" smtClean="0"/>
              <a:t>19</a:t>
            </a:fld>
            <a:endParaRPr kumimoji="1" lang="ja-JP" altLang="en-US"/>
          </a:p>
        </p:txBody>
      </p:sp>
    </p:spTree>
    <p:extLst>
      <p:ext uri="{BB962C8B-B14F-4D97-AF65-F5344CB8AC3E}">
        <p14:creationId xmlns:p14="http://schemas.microsoft.com/office/powerpoint/2010/main" val="311900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2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4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325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4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BCCEC1-3BB4-412C-9346-C6E25403F8AC}"/>
              </a:ext>
            </a:extLst>
          </p:cNvPr>
          <p:cNvSpPr>
            <a:spLocks noGrp="1"/>
          </p:cNvSpPr>
          <p:nvPr>
            <p:ph type="title"/>
          </p:nvPr>
        </p:nvSpPr>
        <p:spPr/>
        <p:txBody>
          <a:bodyPr/>
          <a:lstStyle/>
          <a:p>
            <a:r>
              <a:rPr kumimoji="1" lang="ja-JP" altLang="en-US" dirty="0"/>
              <a:t>法と経営学会の設立の経緯</a:t>
            </a:r>
          </a:p>
        </p:txBody>
      </p:sp>
      <p:sp>
        <p:nvSpPr>
          <p:cNvPr id="3" name="コンテンツ プレースホルダー 2">
            <a:extLst>
              <a:ext uri="{FF2B5EF4-FFF2-40B4-BE49-F238E27FC236}">
                <a16:creationId xmlns:a16="http://schemas.microsoft.com/office/drawing/2014/main" id="{1DC46E95-EEF1-4EBE-BE06-754F065315AD}"/>
              </a:ext>
            </a:extLst>
          </p:cNvPr>
          <p:cNvSpPr>
            <a:spLocks noGrp="1"/>
          </p:cNvSpPr>
          <p:nvPr>
            <p:ph idx="1"/>
          </p:nvPr>
        </p:nvSpPr>
        <p:spPr/>
        <p:txBody>
          <a:bodyPr>
            <a:normAutofit fontScale="92500" lnSpcReduction="10000"/>
          </a:bodyPr>
          <a:lstStyle/>
          <a:p>
            <a:pPr>
              <a:lnSpc>
                <a:spcPct val="110000"/>
              </a:lnSpc>
            </a:pPr>
            <a:r>
              <a:rPr kumimoji="1" lang="ja-JP" altLang="en-US" dirty="0"/>
              <a:t>法学と経営学は，これまで，独立した領域として存在してきた。</a:t>
            </a:r>
            <a:endParaRPr kumimoji="1" lang="en-US" altLang="ja-JP" dirty="0"/>
          </a:p>
          <a:p>
            <a:pPr>
              <a:lnSpc>
                <a:spcPct val="110000"/>
              </a:lnSpc>
            </a:pPr>
            <a:r>
              <a:rPr kumimoji="1" lang="ja-JP" altLang="en-US" dirty="0"/>
              <a:t>しかし，解決すべき問題や，あるべき施策は，個別の学術領域とは無関係に存在する。</a:t>
            </a:r>
            <a:endParaRPr kumimoji="1" lang="en-US" altLang="ja-JP" dirty="0"/>
          </a:p>
          <a:p>
            <a:pPr>
              <a:lnSpc>
                <a:spcPct val="110000"/>
              </a:lnSpc>
            </a:pPr>
            <a:r>
              <a:rPr kumimoji="1" lang="ja-JP" altLang="en-US" dirty="0"/>
              <a:t>問題解決のためには，</a:t>
            </a:r>
            <a:endParaRPr kumimoji="1" lang="en-US" altLang="ja-JP" dirty="0"/>
          </a:p>
          <a:p>
            <a:pPr lvl="1">
              <a:lnSpc>
                <a:spcPct val="110000"/>
              </a:lnSpc>
            </a:pPr>
            <a:r>
              <a:rPr kumimoji="1" lang="ja-JP" altLang="en-US" dirty="0"/>
              <a:t>法学や経営学という枠にこだわらず，隣接する領域も含めて複合的な視野で問題を解決する努力が必要となる。</a:t>
            </a:r>
            <a:endParaRPr kumimoji="1" lang="en-US" altLang="ja-JP" dirty="0"/>
          </a:p>
          <a:p>
            <a:pPr lvl="1">
              <a:lnSpc>
                <a:spcPct val="110000"/>
              </a:lnSpc>
            </a:pPr>
            <a:r>
              <a:rPr kumimoji="1" lang="ja-JP" altLang="en-US" dirty="0"/>
              <a:t>既存の独立の枠組みでは対応することが困難な課題に直面している実務家や研究者が，その母体を超えて自由に交流し，新たな発想を得る「場」が必要となる。</a:t>
            </a:r>
            <a:endParaRPr kumimoji="1" lang="en-US" altLang="ja-JP" dirty="0"/>
          </a:p>
          <a:p>
            <a:pPr>
              <a:lnSpc>
                <a:spcPct val="110000"/>
              </a:lnSpc>
            </a:pPr>
            <a:r>
              <a:rPr kumimoji="1" lang="ja-JP" altLang="en-US" dirty="0"/>
              <a:t>このような役割を担う場として，これまでなかったような「法と経営学会」を設立した。</a:t>
            </a:r>
          </a:p>
        </p:txBody>
      </p:sp>
      <p:sp>
        <p:nvSpPr>
          <p:cNvPr id="4" name="日付プレースホルダー 3">
            <a:extLst>
              <a:ext uri="{FF2B5EF4-FFF2-40B4-BE49-F238E27FC236}">
                <a16:creationId xmlns:a16="http://schemas.microsoft.com/office/drawing/2014/main" id="{643C8EDE-E7C7-4CFF-849C-670E5B26D7CB}"/>
              </a:ext>
            </a:extLst>
          </p:cNvPr>
          <p:cNvSpPr>
            <a:spLocks noGrp="1"/>
          </p:cNvSpPr>
          <p:nvPr>
            <p:ph type="dt" sz="half" idx="10"/>
          </p:nvPr>
        </p:nvSpPr>
        <p:spPr/>
        <p:txBody>
          <a:bodyPr/>
          <a:lstStyle/>
          <a:p>
            <a:r>
              <a:rPr kumimoji="1" lang="en-US" altLang="ja-JP"/>
              <a:t>2020/11/29</a:t>
            </a:r>
            <a:endParaRPr kumimoji="1" lang="ja-JP" altLang="en-US"/>
          </a:p>
        </p:txBody>
      </p:sp>
      <p:sp>
        <p:nvSpPr>
          <p:cNvPr id="5" name="フッター プレースホルダー 4">
            <a:extLst>
              <a:ext uri="{FF2B5EF4-FFF2-40B4-BE49-F238E27FC236}">
                <a16:creationId xmlns:a16="http://schemas.microsoft.com/office/drawing/2014/main" id="{8B83CAA4-68F8-4343-80EF-6C07B38548D7}"/>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6" name="スライド番号プレースホルダー 5">
            <a:extLst>
              <a:ext uri="{FF2B5EF4-FFF2-40B4-BE49-F238E27FC236}">
                <a16:creationId xmlns:a16="http://schemas.microsoft.com/office/drawing/2014/main" id="{06348BF0-5E6E-44AE-8031-367976FA7BF6}"/>
              </a:ext>
            </a:extLst>
          </p:cNvPr>
          <p:cNvSpPr>
            <a:spLocks noGrp="1"/>
          </p:cNvSpPr>
          <p:nvPr>
            <p:ph type="sldNum" sz="quarter" idx="12"/>
          </p:nvPr>
        </p:nvSpPr>
        <p:spPr/>
        <p:txBody>
          <a:bodyPr/>
          <a:lstStyle/>
          <a:p>
            <a:fld id="{63BA93C4-2A5C-4B4B-B565-ADAA94AD8651}" type="slidenum">
              <a:rPr kumimoji="1" lang="ja-JP" altLang="en-US" smtClean="0"/>
              <a:t>2</a:t>
            </a:fld>
            <a:endParaRPr kumimoji="1" lang="ja-JP" altLang="en-US"/>
          </a:p>
        </p:txBody>
      </p:sp>
    </p:spTree>
    <p:extLst>
      <p:ext uri="{BB962C8B-B14F-4D97-AF65-F5344CB8AC3E}">
        <p14:creationId xmlns:p14="http://schemas.microsoft.com/office/powerpoint/2010/main" val="240785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3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4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3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タイトル 18">
            <a:extLst>
              <a:ext uri="{FF2B5EF4-FFF2-40B4-BE49-F238E27FC236}">
                <a16:creationId xmlns:a16="http://schemas.microsoft.com/office/drawing/2014/main" id="{270C4884-1AAA-466F-8481-55A10CF608B2}"/>
              </a:ext>
            </a:extLst>
          </p:cNvPr>
          <p:cNvSpPr>
            <a:spLocks noGrp="1"/>
          </p:cNvSpPr>
          <p:nvPr>
            <p:ph type="title"/>
          </p:nvPr>
        </p:nvSpPr>
        <p:spPr>
          <a:xfrm>
            <a:off x="838200" y="365125"/>
            <a:ext cx="10515600" cy="622523"/>
          </a:xfrm>
        </p:spPr>
        <p:txBody>
          <a:bodyPr>
            <a:normAutofit fontScale="90000"/>
          </a:bodyPr>
          <a:lstStyle/>
          <a:p>
            <a:r>
              <a:rPr lang="ja-JP" altLang="en-US" dirty="0"/>
              <a:t>法と経営の双方の視点から問題を探究する</a:t>
            </a:r>
          </a:p>
        </p:txBody>
      </p:sp>
      <p:sp>
        <p:nvSpPr>
          <p:cNvPr id="5" name="日付プレースホルダー 4">
            <a:extLst>
              <a:ext uri="{FF2B5EF4-FFF2-40B4-BE49-F238E27FC236}">
                <a16:creationId xmlns:a16="http://schemas.microsoft.com/office/drawing/2014/main" id="{4104BA81-10FC-4256-A151-A99078500F2F}"/>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F92E3E49-D229-40E9-AECE-A41E4C09909B}"/>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46BA7840-FDC9-47AA-BB51-27745455C7D0}"/>
              </a:ext>
            </a:extLst>
          </p:cNvPr>
          <p:cNvSpPr>
            <a:spLocks noGrp="1"/>
          </p:cNvSpPr>
          <p:nvPr>
            <p:ph type="sldNum" sz="quarter" idx="12"/>
          </p:nvPr>
        </p:nvSpPr>
        <p:spPr/>
        <p:txBody>
          <a:bodyPr/>
          <a:lstStyle/>
          <a:p>
            <a:fld id="{63BA93C4-2A5C-4B4B-B565-ADAA94AD8651}" type="slidenum">
              <a:rPr kumimoji="1" lang="ja-JP" altLang="en-US" smtClean="0"/>
              <a:t>20</a:t>
            </a:fld>
            <a:endParaRPr kumimoji="1" lang="ja-JP" altLang="en-US"/>
          </a:p>
        </p:txBody>
      </p:sp>
      <p:sp>
        <p:nvSpPr>
          <p:cNvPr id="8" name="円/楕円 7">
            <a:extLst>
              <a:ext uri="{FF2B5EF4-FFF2-40B4-BE49-F238E27FC236}">
                <a16:creationId xmlns:a16="http://schemas.microsoft.com/office/drawing/2014/main" id="{45109E81-630C-4694-BEF2-7A5695F98DA3}"/>
              </a:ext>
            </a:extLst>
          </p:cNvPr>
          <p:cNvSpPr/>
          <p:nvPr/>
        </p:nvSpPr>
        <p:spPr>
          <a:xfrm>
            <a:off x="2516178" y="1039986"/>
            <a:ext cx="1852769" cy="702472"/>
          </a:xfrm>
          <a:prstGeom prst="ellipse">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政府</a:t>
            </a:r>
            <a:endParaRPr lang="ja-JP" sz="1600" kern="100" dirty="0">
              <a:effectLst/>
              <a:latin typeface="+mj-ea"/>
              <a:ea typeface="+mj-ea"/>
              <a:cs typeface="Times New Roman"/>
            </a:endParaRPr>
          </a:p>
        </p:txBody>
      </p:sp>
      <p:sp>
        <p:nvSpPr>
          <p:cNvPr id="9" name="円/楕円 8">
            <a:extLst>
              <a:ext uri="{FF2B5EF4-FFF2-40B4-BE49-F238E27FC236}">
                <a16:creationId xmlns:a16="http://schemas.microsoft.com/office/drawing/2014/main" id="{1971891C-0E83-4C5A-9442-C4EB5EDD66FD}"/>
              </a:ext>
            </a:extLst>
          </p:cNvPr>
          <p:cNvSpPr/>
          <p:nvPr/>
        </p:nvSpPr>
        <p:spPr>
          <a:xfrm>
            <a:off x="2790848" y="3259596"/>
            <a:ext cx="1266078" cy="1549215"/>
          </a:xfrm>
          <a:prstGeom prst="ellipse">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effectLst/>
                <a:latin typeface="+mj-ea"/>
                <a:ea typeface="+mj-ea"/>
                <a:cs typeface="Times New Roman"/>
              </a:rPr>
              <a:t>組織体</a:t>
            </a:r>
            <a:endParaRPr lang="ja-JP" sz="1600" kern="100" dirty="0">
              <a:effectLst/>
              <a:latin typeface="+mj-ea"/>
              <a:ea typeface="+mj-ea"/>
              <a:cs typeface="Times New Roman"/>
            </a:endParaRPr>
          </a:p>
        </p:txBody>
      </p:sp>
      <p:sp>
        <p:nvSpPr>
          <p:cNvPr id="10" name="正方形/長方形 9">
            <a:extLst>
              <a:ext uri="{FF2B5EF4-FFF2-40B4-BE49-F238E27FC236}">
                <a16:creationId xmlns:a16="http://schemas.microsoft.com/office/drawing/2014/main" id="{68C1AED3-38F9-4B2C-82BA-D005DE5410B2}"/>
              </a:ext>
            </a:extLst>
          </p:cNvPr>
          <p:cNvSpPr/>
          <p:nvPr/>
        </p:nvSpPr>
        <p:spPr>
          <a:xfrm>
            <a:off x="1350688" y="1720687"/>
            <a:ext cx="1178114" cy="735547"/>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資本市場</a:t>
            </a:r>
            <a:endParaRPr lang="ja-JP" sz="1600" kern="100" dirty="0">
              <a:effectLst/>
              <a:latin typeface="+mj-ea"/>
              <a:ea typeface="+mj-ea"/>
              <a:cs typeface="Times New Roman"/>
            </a:endParaRPr>
          </a:p>
          <a:p>
            <a:pPr algn="ctr">
              <a:spcAft>
                <a:spcPts val="0"/>
              </a:spcAft>
            </a:pPr>
            <a:r>
              <a:rPr lang="ja-JP" sz="1600" b="1" kern="100" dirty="0">
                <a:effectLst/>
                <a:latin typeface="+mj-ea"/>
                <a:ea typeface="+mj-ea"/>
                <a:cs typeface="Times New Roman"/>
              </a:rPr>
              <a:t>（資金）</a:t>
            </a:r>
            <a:endParaRPr lang="ja-JP" sz="1600" kern="100" dirty="0">
              <a:effectLst/>
              <a:latin typeface="+mj-ea"/>
              <a:ea typeface="+mj-ea"/>
              <a:cs typeface="Times New Roman"/>
            </a:endParaRPr>
          </a:p>
        </p:txBody>
      </p:sp>
      <p:sp>
        <p:nvSpPr>
          <p:cNvPr id="11" name="正方形/長方形 10">
            <a:extLst>
              <a:ext uri="{FF2B5EF4-FFF2-40B4-BE49-F238E27FC236}">
                <a16:creationId xmlns:a16="http://schemas.microsoft.com/office/drawing/2014/main" id="{919F8948-F4EC-449D-8BD3-B22BCD01EE8F}"/>
              </a:ext>
            </a:extLst>
          </p:cNvPr>
          <p:cNvSpPr/>
          <p:nvPr/>
        </p:nvSpPr>
        <p:spPr>
          <a:xfrm>
            <a:off x="1423193" y="5361188"/>
            <a:ext cx="1178114" cy="815775"/>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労働市場</a:t>
            </a:r>
            <a:endParaRPr lang="ja-JP" sz="1600" kern="100" dirty="0">
              <a:effectLst/>
              <a:latin typeface="+mj-ea"/>
              <a:ea typeface="+mj-ea"/>
              <a:cs typeface="Times New Roman"/>
            </a:endParaRPr>
          </a:p>
          <a:p>
            <a:pPr algn="ctr">
              <a:spcAft>
                <a:spcPts val="0"/>
              </a:spcAft>
            </a:pPr>
            <a:r>
              <a:rPr lang="ja-JP" sz="1600" b="1" kern="100" dirty="0">
                <a:effectLst/>
                <a:latin typeface="+mj-ea"/>
                <a:ea typeface="+mj-ea"/>
                <a:cs typeface="Times New Roman"/>
              </a:rPr>
              <a:t>（労働者）</a:t>
            </a:r>
            <a:endParaRPr lang="ja-JP" sz="1600" kern="100" dirty="0">
              <a:effectLst/>
              <a:latin typeface="+mj-ea"/>
              <a:ea typeface="+mj-ea"/>
              <a:cs typeface="Times New Roman"/>
            </a:endParaRPr>
          </a:p>
        </p:txBody>
      </p:sp>
      <p:sp>
        <p:nvSpPr>
          <p:cNvPr id="12" name="正方形/長方形 11">
            <a:extLst>
              <a:ext uri="{FF2B5EF4-FFF2-40B4-BE49-F238E27FC236}">
                <a16:creationId xmlns:a16="http://schemas.microsoft.com/office/drawing/2014/main" id="{9FEFDE14-38C6-4CB2-9BB4-EB08BC12FB31}"/>
              </a:ext>
            </a:extLst>
          </p:cNvPr>
          <p:cNvSpPr/>
          <p:nvPr/>
        </p:nvSpPr>
        <p:spPr>
          <a:xfrm>
            <a:off x="4112531" y="1720687"/>
            <a:ext cx="1568070" cy="735547"/>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原材料市場</a:t>
            </a:r>
            <a:endParaRPr lang="ja-JP" sz="1600" kern="100" dirty="0">
              <a:effectLst/>
              <a:latin typeface="+mj-ea"/>
              <a:ea typeface="+mj-ea"/>
              <a:cs typeface="Times New Roman"/>
            </a:endParaRPr>
          </a:p>
          <a:p>
            <a:pPr algn="ctr">
              <a:spcAft>
                <a:spcPts val="0"/>
              </a:spcAft>
            </a:pPr>
            <a:r>
              <a:rPr lang="ja-JP" sz="1600" b="1" kern="100" dirty="0">
                <a:effectLst/>
                <a:latin typeface="+mj-ea"/>
                <a:ea typeface="+mj-ea"/>
                <a:cs typeface="Times New Roman"/>
              </a:rPr>
              <a:t>（原料供給者）</a:t>
            </a:r>
            <a:endParaRPr lang="ja-JP" sz="1600" kern="100" dirty="0">
              <a:effectLst/>
              <a:latin typeface="+mj-ea"/>
              <a:ea typeface="+mj-ea"/>
              <a:cs typeface="Times New Roman"/>
            </a:endParaRPr>
          </a:p>
        </p:txBody>
      </p:sp>
      <p:sp>
        <p:nvSpPr>
          <p:cNvPr id="13" name="正方形/長方形 12">
            <a:extLst>
              <a:ext uri="{FF2B5EF4-FFF2-40B4-BE49-F238E27FC236}">
                <a16:creationId xmlns:a16="http://schemas.microsoft.com/office/drawing/2014/main" id="{6FEFEEC1-DBA0-4B0E-93EE-1909B49C2E7A}"/>
              </a:ext>
            </a:extLst>
          </p:cNvPr>
          <p:cNvSpPr/>
          <p:nvPr/>
        </p:nvSpPr>
        <p:spPr>
          <a:xfrm>
            <a:off x="4113342" y="5361188"/>
            <a:ext cx="1568070" cy="815775"/>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商品・役務市場</a:t>
            </a:r>
            <a:endParaRPr lang="ja-JP" sz="1600" kern="100" dirty="0">
              <a:effectLst/>
              <a:latin typeface="+mj-ea"/>
              <a:ea typeface="+mj-ea"/>
              <a:cs typeface="Times New Roman"/>
            </a:endParaRPr>
          </a:p>
          <a:p>
            <a:pPr algn="ctr">
              <a:spcAft>
                <a:spcPts val="0"/>
              </a:spcAft>
            </a:pPr>
            <a:r>
              <a:rPr lang="en-US" altLang="ja-JP" sz="1600" b="1" kern="100" dirty="0">
                <a:latin typeface="+mj-ea"/>
                <a:ea typeface="+mj-ea"/>
                <a:cs typeface="Times New Roman"/>
              </a:rPr>
              <a:t>(</a:t>
            </a:r>
            <a:r>
              <a:rPr lang="ja-JP" sz="1600" b="1" kern="100" dirty="0">
                <a:effectLst/>
                <a:latin typeface="+mj-ea"/>
                <a:ea typeface="+mj-ea"/>
                <a:cs typeface="Times New Roman"/>
              </a:rPr>
              <a:t>顧客・競争</a:t>
            </a:r>
            <a:r>
              <a:rPr lang="ja-JP" altLang="en-US" sz="1600" b="1" kern="100" dirty="0">
                <a:effectLst/>
                <a:latin typeface="+mj-ea"/>
                <a:ea typeface="+mj-ea"/>
                <a:cs typeface="Times New Roman"/>
              </a:rPr>
              <a:t>者</a:t>
            </a:r>
            <a:r>
              <a:rPr lang="en-US" altLang="ja-JP" sz="1600" b="1" kern="100" dirty="0">
                <a:effectLst/>
                <a:latin typeface="+mj-ea"/>
                <a:ea typeface="+mj-ea"/>
                <a:cs typeface="Times New Roman"/>
              </a:rPr>
              <a:t>)</a:t>
            </a:r>
            <a:endParaRPr lang="ja-JP" sz="1600" kern="100" dirty="0">
              <a:effectLst/>
              <a:latin typeface="+mj-ea"/>
              <a:ea typeface="+mj-ea"/>
              <a:cs typeface="Times New Roman"/>
            </a:endParaRPr>
          </a:p>
        </p:txBody>
      </p:sp>
      <p:sp>
        <p:nvSpPr>
          <p:cNvPr id="14" name="左右矢印 13">
            <a:extLst>
              <a:ext uri="{FF2B5EF4-FFF2-40B4-BE49-F238E27FC236}">
                <a16:creationId xmlns:a16="http://schemas.microsoft.com/office/drawing/2014/main" id="{E6787062-3BB7-412D-B214-A23516374A31}"/>
              </a:ext>
            </a:extLst>
          </p:cNvPr>
          <p:cNvSpPr/>
          <p:nvPr/>
        </p:nvSpPr>
        <p:spPr>
          <a:xfrm rot="2673339">
            <a:off x="1491250" y="2541630"/>
            <a:ext cx="1686527" cy="1046910"/>
          </a:xfrm>
          <a:prstGeom prst="leftRightArrow">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effectLst/>
                <a:latin typeface="+mj-ea"/>
                <a:ea typeface="+mj-ea"/>
                <a:cs typeface="Times New Roman"/>
              </a:rPr>
              <a:t>資金</a:t>
            </a:r>
            <a:endParaRPr lang="ja-JP" sz="1600" kern="100" dirty="0">
              <a:effectLst/>
              <a:latin typeface="+mj-ea"/>
              <a:ea typeface="+mj-ea"/>
              <a:cs typeface="Times New Roman"/>
            </a:endParaRPr>
          </a:p>
        </p:txBody>
      </p:sp>
      <p:sp>
        <p:nvSpPr>
          <p:cNvPr id="15" name="左右矢印 14">
            <a:extLst>
              <a:ext uri="{FF2B5EF4-FFF2-40B4-BE49-F238E27FC236}">
                <a16:creationId xmlns:a16="http://schemas.microsoft.com/office/drawing/2014/main" id="{6ED7441B-06CB-4191-BCF3-F254D372D557}"/>
              </a:ext>
            </a:extLst>
          </p:cNvPr>
          <p:cNvSpPr/>
          <p:nvPr/>
        </p:nvSpPr>
        <p:spPr>
          <a:xfrm rot="19005588">
            <a:off x="1549766" y="4302572"/>
            <a:ext cx="1513699" cy="1021818"/>
          </a:xfrm>
          <a:prstGeom prst="leftRightArrow">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effectLst/>
                <a:latin typeface="+mj-ea"/>
                <a:ea typeface="+mj-ea"/>
                <a:cs typeface="Times New Roman"/>
              </a:rPr>
              <a:t>人材</a:t>
            </a:r>
            <a:endParaRPr lang="ja-JP" sz="1600" kern="100" dirty="0">
              <a:effectLst/>
              <a:latin typeface="+mj-ea"/>
              <a:ea typeface="+mj-ea"/>
              <a:cs typeface="Times New Roman"/>
            </a:endParaRPr>
          </a:p>
        </p:txBody>
      </p:sp>
      <p:sp>
        <p:nvSpPr>
          <p:cNvPr id="16" name="左右矢印 15">
            <a:extLst>
              <a:ext uri="{FF2B5EF4-FFF2-40B4-BE49-F238E27FC236}">
                <a16:creationId xmlns:a16="http://schemas.microsoft.com/office/drawing/2014/main" id="{0E56A1A4-0832-4F88-8227-3E785E4EA8A8}"/>
              </a:ext>
            </a:extLst>
          </p:cNvPr>
          <p:cNvSpPr/>
          <p:nvPr/>
        </p:nvSpPr>
        <p:spPr>
          <a:xfrm rot="19297186">
            <a:off x="3756564" y="2520565"/>
            <a:ext cx="1813529" cy="1063728"/>
          </a:xfrm>
          <a:prstGeom prst="leftRightArrow">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latin typeface="+mj-ea"/>
                <a:ea typeface="+mj-ea"/>
                <a:cs typeface="Times New Roman"/>
              </a:rPr>
              <a:t>原材料</a:t>
            </a:r>
            <a:endParaRPr lang="en-US" altLang="ja-JP" sz="1600" b="1" kern="100" dirty="0">
              <a:effectLst/>
              <a:latin typeface="+mj-ea"/>
              <a:ea typeface="+mj-ea"/>
              <a:cs typeface="Times New Roman"/>
            </a:endParaRPr>
          </a:p>
        </p:txBody>
      </p:sp>
      <p:sp>
        <p:nvSpPr>
          <p:cNvPr id="17" name="左右矢印 16">
            <a:extLst>
              <a:ext uri="{FF2B5EF4-FFF2-40B4-BE49-F238E27FC236}">
                <a16:creationId xmlns:a16="http://schemas.microsoft.com/office/drawing/2014/main" id="{A17E2300-9DE2-4C06-BCFD-1E30D3F3DFA2}"/>
              </a:ext>
            </a:extLst>
          </p:cNvPr>
          <p:cNvSpPr/>
          <p:nvPr/>
        </p:nvSpPr>
        <p:spPr>
          <a:xfrm rot="2876971">
            <a:off x="3785030" y="4156775"/>
            <a:ext cx="1795815" cy="1123656"/>
          </a:xfrm>
          <a:prstGeom prst="leftRightArrow">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latin typeface="+mj-ea"/>
                <a:ea typeface="+mj-ea"/>
                <a:cs typeface="Times New Roman"/>
              </a:rPr>
              <a:t>商品</a:t>
            </a:r>
            <a:br>
              <a:rPr lang="en-US" altLang="ja-JP" sz="1600" b="1" kern="100" dirty="0">
                <a:latin typeface="+mj-ea"/>
                <a:ea typeface="+mj-ea"/>
                <a:cs typeface="Times New Roman"/>
              </a:rPr>
            </a:br>
            <a:r>
              <a:rPr lang="ja-JP" altLang="en-US" sz="1600" b="1" kern="100" dirty="0">
                <a:latin typeface="+mj-ea"/>
                <a:ea typeface="+mj-ea"/>
                <a:cs typeface="Times New Roman"/>
              </a:rPr>
              <a:t>サービス</a:t>
            </a:r>
            <a:endParaRPr lang="ja-JP" sz="1600" kern="100" dirty="0">
              <a:effectLst/>
              <a:latin typeface="+mj-ea"/>
              <a:ea typeface="+mj-ea"/>
              <a:cs typeface="Times New Roman"/>
            </a:endParaRPr>
          </a:p>
        </p:txBody>
      </p:sp>
      <p:sp>
        <p:nvSpPr>
          <p:cNvPr id="18" name="上下矢印 17">
            <a:extLst>
              <a:ext uri="{FF2B5EF4-FFF2-40B4-BE49-F238E27FC236}">
                <a16:creationId xmlns:a16="http://schemas.microsoft.com/office/drawing/2014/main" id="{27E89461-C26F-492A-BFA1-85A4E5A06447}"/>
              </a:ext>
            </a:extLst>
          </p:cNvPr>
          <p:cNvSpPr/>
          <p:nvPr/>
        </p:nvSpPr>
        <p:spPr>
          <a:xfrm>
            <a:off x="2916854" y="1732551"/>
            <a:ext cx="1002305" cy="1566761"/>
          </a:xfrm>
          <a:prstGeom prst="upDownArrow">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effectLst/>
                <a:latin typeface="+mj-ea"/>
                <a:ea typeface="+mj-ea"/>
                <a:cs typeface="Times New Roman"/>
              </a:rPr>
              <a:t>税</a:t>
            </a:r>
            <a:endParaRPr lang="ja-JP" sz="1600" kern="100" dirty="0">
              <a:effectLst/>
              <a:latin typeface="+mj-ea"/>
              <a:ea typeface="+mj-ea"/>
              <a:cs typeface="Times New Roman"/>
            </a:endParaRPr>
          </a:p>
        </p:txBody>
      </p:sp>
      <p:sp>
        <p:nvSpPr>
          <p:cNvPr id="20" name="円/楕円 7">
            <a:extLst>
              <a:ext uri="{FF2B5EF4-FFF2-40B4-BE49-F238E27FC236}">
                <a16:creationId xmlns:a16="http://schemas.microsoft.com/office/drawing/2014/main" id="{AD55D855-58C3-4E1E-B81C-5CC536246342}"/>
              </a:ext>
            </a:extLst>
          </p:cNvPr>
          <p:cNvSpPr/>
          <p:nvPr/>
        </p:nvSpPr>
        <p:spPr>
          <a:xfrm>
            <a:off x="7913114" y="1132846"/>
            <a:ext cx="1852769" cy="702472"/>
          </a:xfrm>
          <a:prstGeom prst="ellipse">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政府</a:t>
            </a:r>
          </a:p>
        </p:txBody>
      </p:sp>
      <p:sp>
        <p:nvSpPr>
          <p:cNvPr id="21" name="円/楕円 8">
            <a:extLst>
              <a:ext uri="{FF2B5EF4-FFF2-40B4-BE49-F238E27FC236}">
                <a16:creationId xmlns:a16="http://schemas.microsoft.com/office/drawing/2014/main" id="{7A201F0E-09EC-41C3-BD7A-61313DCC4F39}"/>
              </a:ext>
            </a:extLst>
          </p:cNvPr>
          <p:cNvSpPr/>
          <p:nvPr/>
        </p:nvSpPr>
        <p:spPr>
          <a:xfrm>
            <a:off x="8187784" y="3352456"/>
            <a:ext cx="1266078" cy="1549215"/>
          </a:xfrm>
          <a:prstGeom prst="ellipse">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effectLst/>
                <a:latin typeface="+mj-ea"/>
                <a:ea typeface="+mj-ea"/>
                <a:cs typeface="Times New Roman"/>
              </a:rPr>
              <a:t>組織体</a:t>
            </a:r>
            <a:br>
              <a:rPr lang="en-US" altLang="ja-JP" sz="1600" b="1" kern="100" dirty="0">
                <a:effectLst/>
                <a:latin typeface="+mj-ea"/>
                <a:ea typeface="+mj-ea"/>
                <a:cs typeface="Times New Roman"/>
              </a:rPr>
            </a:br>
            <a:endParaRPr lang="ja-JP" sz="1600" b="1" kern="100" dirty="0">
              <a:effectLst/>
              <a:latin typeface="+mj-ea"/>
              <a:ea typeface="+mj-ea"/>
              <a:cs typeface="Times New Roman"/>
            </a:endParaRPr>
          </a:p>
          <a:p>
            <a:pPr algn="ctr">
              <a:spcAft>
                <a:spcPts val="0"/>
              </a:spcAft>
            </a:pPr>
            <a:r>
              <a:rPr lang="ja-JP" sz="1600" b="1" kern="100" dirty="0">
                <a:effectLst/>
                <a:latin typeface="+mj-ea"/>
                <a:ea typeface="+mj-ea"/>
                <a:cs typeface="Times New Roman"/>
              </a:rPr>
              <a:t>会社法</a:t>
            </a:r>
            <a:endParaRPr lang="en-US" altLang="ja-JP" sz="1600" b="1" kern="100" dirty="0">
              <a:effectLst/>
              <a:latin typeface="+mj-ea"/>
              <a:ea typeface="+mj-ea"/>
              <a:cs typeface="Times New Roman"/>
            </a:endParaRPr>
          </a:p>
          <a:p>
            <a:pPr algn="ctr">
              <a:spcAft>
                <a:spcPts val="0"/>
              </a:spcAft>
            </a:pPr>
            <a:r>
              <a:rPr lang="en-US" altLang="ja-JP" sz="1600" b="1" kern="100" dirty="0">
                <a:latin typeface="+mj-ea"/>
                <a:ea typeface="+mj-ea"/>
                <a:cs typeface="Times New Roman" panose="02020603050405020304" pitchFamily="18" charset="0"/>
              </a:rPr>
              <a:t>NPO</a:t>
            </a:r>
            <a:r>
              <a:rPr lang="ja-JP" altLang="en-US" sz="1600" b="1" kern="100" dirty="0">
                <a:latin typeface="+mj-ea"/>
                <a:ea typeface="+mj-ea"/>
                <a:cs typeface="Times New Roman"/>
              </a:rPr>
              <a:t>法</a:t>
            </a:r>
            <a:endParaRPr lang="en-US" altLang="ja-JP" sz="1600" b="1" kern="100" dirty="0">
              <a:latin typeface="+mj-ea"/>
              <a:ea typeface="+mj-ea"/>
              <a:cs typeface="Times New Roman"/>
            </a:endParaRPr>
          </a:p>
        </p:txBody>
      </p:sp>
      <p:sp>
        <p:nvSpPr>
          <p:cNvPr id="22" name="正方形/長方形 21">
            <a:extLst>
              <a:ext uri="{FF2B5EF4-FFF2-40B4-BE49-F238E27FC236}">
                <a16:creationId xmlns:a16="http://schemas.microsoft.com/office/drawing/2014/main" id="{C4AE6E48-366E-464A-A139-9776858E0F1C}"/>
              </a:ext>
            </a:extLst>
          </p:cNvPr>
          <p:cNvSpPr/>
          <p:nvPr/>
        </p:nvSpPr>
        <p:spPr>
          <a:xfrm>
            <a:off x="6748435" y="1806144"/>
            <a:ext cx="1178114" cy="722711"/>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資本市場</a:t>
            </a:r>
          </a:p>
          <a:p>
            <a:pPr algn="ctr">
              <a:spcAft>
                <a:spcPts val="0"/>
              </a:spcAft>
            </a:pPr>
            <a:r>
              <a:rPr lang="ja-JP" sz="1600" b="1" kern="100" dirty="0">
                <a:effectLst/>
                <a:latin typeface="+mj-ea"/>
                <a:ea typeface="+mj-ea"/>
                <a:cs typeface="Times New Roman"/>
              </a:rPr>
              <a:t>（資金）</a:t>
            </a:r>
          </a:p>
        </p:txBody>
      </p:sp>
      <p:sp>
        <p:nvSpPr>
          <p:cNvPr id="23" name="正方形/長方形 22">
            <a:extLst>
              <a:ext uri="{FF2B5EF4-FFF2-40B4-BE49-F238E27FC236}">
                <a16:creationId xmlns:a16="http://schemas.microsoft.com/office/drawing/2014/main" id="{45FAC41B-0849-46A7-8BE3-79188B2F3916}"/>
              </a:ext>
            </a:extLst>
          </p:cNvPr>
          <p:cNvSpPr/>
          <p:nvPr/>
        </p:nvSpPr>
        <p:spPr>
          <a:xfrm>
            <a:off x="6820129" y="5454048"/>
            <a:ext cx="1178114" cy="815775"/>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労働市場</a:t>
            </a:r>
          </a:p>
          <a:p>
            <a:pPr algn="ctr">
              <a:spcAft>
                <a:spcPts val="0"/>
              </a:spcAft>
            </a:pPr>
            <a:r>
              <a:rPr lang="ja-JP" sz="1600" b="1" kern="100" dirty="0">
                <a:effectLst/>
                <a:latin typeface="+mj-ea"/>
                <a:ea typeface="+mj-ea"/>
                <a:cs typeface="Times New Roman"/>
              </a:rPr>
              <a:t>（労働者）</a:t>
            </a:r>
          </a:p>
        </p:txBody>
      </p:sp>
      <p:sp>
        <p:nvSpPr>
          <p:cNvPr id="24" name="正方形/長方形 23">
            <a:extLst>
              <a:ext uri="{FF2B5EF4-FFF2-40B4-BE49-F238E27FC236}">
                <a16:creationId xmlns:a16="http://schemas.microsoft.com/office/drawing/2014/main" id="{FAD066C8-3E59-459D-9400-15AF77E2C2AB}"/>
              </a:ext>
            </a:extLst>
          </p:cNvPr>
          <p:cNvSpPr/>
          <p:nvPr/>
        </p:nvSpPr>
        <p:spPr>
          <a:xfrm>
            <a:off x="9510278" y="1806144"/>
            <a:ext cx="1568070" cy="722711"/>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原材料市場</a:t>
            </a:r>
          </a:p>
          <a:p>
            <a:pPr algn="ctr">
              <a:spcAft>
                <a:spcPts val="0"/>
              </a:spcAft>
            </a:pPr>
            <a:r>
              <a:rPr lang="ja-JP" sz="1600" b="1" kern="100" dirty="0">
                <a:effectLst/>
                <a:latin typeface="+mj-ea"/>
                <a:ea typeface="+mj-ea"/>
                <a:cs typeface="Times New Roman"/>
              </a:rPr>
              <a:t>（原料供給者）</a:t>
            </a:r>
          </a:p>
        </p:txBody>
      </p:sp>
      <p:sp>
        <p:nvSpPr>
          <p:cNvPr id="25" name="正方形/長方形 24">
            <a:extLst>
              <a:ext uri="{FF2B5EF4-FFF2-40B4-BE49-F238E27FC236}">
                <a16:creationId xmlns:a16="http://schemas.microsoft.com/office/drawing/2014/main" id="{8933E8B9-9BB3-49B4-8E58-434D051C8751}"/>
              </a:ext>
            </a:extLst>
          </p:cNvPr>
          <p:cNvSpPr/>
          <p:nvPr/>
        </p:nvSpPr>
        <p:spPr>
          <a:xfrm>
            <a:off x="9510278" y="5454048"/>
            <a:ext cx="1568070" cy="815775"/>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商品・役務市場</a:t>
            </a:r>
          </a:p>
          <a:p>
            <a:pPr algn="ctr">
              <a:spcAft>
                <a:spcPts val="0"/>
              </a:spcAft>
            </a:pPr>
            <a:r>
              <a:rPr lang="en-US" altLang="ja-JP" sz="1600" b="1" kern="100" dirty="0">
                <a:latin typeface="+mj-ea"/>
                <a:ea typeface="+mj-ea"/>
                <a:cs typeface="Times New Roman"/>
              </a:rPr>
              <a:t>(</a:t>
            </a:r>
            <a:r>
              <a:rPr lang="ja-JP" sz="1600" b="1" kern="100" dirty="0">
                <a:effectLst/>
                <a:latin typeface="+mj-ea"/>
                <a:ea typeface="+mj-ea"/>
                <a:cs typeface="Times New Roman"/>
              </a:rPr>
              <a:t>顧客・競争</a:t>
            </a:r>
            <a:r>
              <a:rPr lang="ja-JP" altLang="en-US" sz="1600" b="1" kern="100" dirty="0">
                <a:effectLst/>
                <a:latin typeface="+mj-ea"/>
                <a:ea typeface="+mj-ea"/>
                <a:cs typeface="Times New Roman"/>
              </a:rPr>
              <a:t>者</a:t>
            </a:r>
            <a:r>
              <a:rPr lang="en-US" altLang="ja-JP" sz="1600" b="1" kern="100" dirty="0">
                <a:effectLst/>
                <a:latin typeface="+mj-ea"/>
                <a:ea typeface="+mj-ea"/>
                <a:cs typeface="Times New Roman"/>
              </a:rPr>
              <a:t>)</a:t>
            </a:r>
            <a:endParaRPr lang="ja-JP" sz="1600" b="1" kern="100" dirty="0">
              <a:effectLst/>
              <a:latin typeface="+mj-ea"/>
              <a:ea typeface="+mj-ea"/>
              <a:cs typeface="Times New Roman"/>
            </a:endParaRPr>
          </a:p>
        </p:txBody>
      </p:sp>
      <p:sp>
        <p:nvSpPr>
          <p:cNvPr id="26" name="左右矢印 13">
            <a:extLst>
              <a:ext uri="{FF2B5EF4-FFF2-40B4-BE49-F238E27FC236}">
                <a16:creationId xmlns:a16="http://schemas.microsoft.com/office/drawing/2014/main" id="{AC673008-A4D2-404C-99BA-5F5966A9A916}"/>
              </a:ext>
            </a:extLst>
          </p:cNvPr>
          <p:cNvSpPr/>
          <p:nvPr/>
        </p:nvSpPr>
        <p:spPr>
          <a:xfrm rot="2673339">
            <a:off x="6889559" y="2631139"/>
            <a:ext cx="1676975" cy="1046910"/>
          </a:xfrm>
          <a:prstGeom prst="lef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金融法</a:t>
            </a:r>
          </a:p>
        </p:txBody>
      </p:sp>
      <p:sp>
        <p:nvSpPr>
          <p:cNvPr id="27" name="左右矢印 14">
            <a:extLst>
              <a:ext uri="{FF2B5EF4-FFF2-40B4-BE49-F238E27FC236}">
                <a16:creationId xmlns:a16="http://schemas.microsoft.com/office/drawing/2014/main" id="{C13776A4-86C2-4245-8F63-688D5DAC0B23}"/>
              </a:ext>
            </a:extLst>
          </p:cNvPr>
          <p:cNvSpPr/>
          <p:nvPr/>
        </p:nvSpPr>
        <p:spPr>
          <a:xfrm rot="19005588">
            <a:off x="6946702" y="4395432"/>
            <a:ext cx="1513699" cy="1021818"/>
          </a:xfrm>
          <a:prstGeom prst="lef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労働法</a:t>
            </a:r>
          </a:p>
        </p:txBody>
      </p:sp>
      <p:sp>
        <p:nvSpPr>
          <p:cNvPr id="28" name="左右矢印 15">
            <a:extLst>
              <a:ext uri="{FF2B5EF4-FFF2-40B4-BE49-F238E27FC236}">
                <a16:creationId xmlns:a16="http://schemas.microsoft.com/office/drawing/2014/main" id="{0E5304D4-0F50-471A-AFC6-3226D9EFC1A9}"/>
              </a:ext>
            </a:extLst>
          </p:cNvPr>
          <p:cNvSpPr/>
          <p:nvPr/>
        </p:nvSpPr>
        <p:spPr>
          <a:xfrm rot="19297186">
            <a:off x="9150916" y="2648205"/>
            <a:ext cx="1910046" cy="1063728"/>
          </a:xfrm>
          <a:prstGeom prst="lef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契約法</a:t>
            </a:r>
            <a:br>
              <a:rPr lang="en-US" sz="1600" b="1" kern="100" dirty="0">
                <a:effectLst/>
                <a:latin typeface="+mj-ea"/>
                <a:ea typeface="+mj-ea"/>
                <a:cs typeface="Times New Roman"/>
              </a:rPr>
            </a:br>
            <a:r>
              <a:rPr lang="ja-JP" sz="1600" b="1" kern="100" dirty="0">
                <a:effectLst/>
                <a:latin typeface="+mj-ea"/>
                <a:ea typeface="+mj-ea"/>
                <a:cs typeface="Times New Roman"/>
              </a:rPr>
              <a:t>知的財産法</a:t>
            </a:r>
          </a:p>
        </p:txBody>
      </p:sp>
      <p:sp>
        <p:nvSpPr>
          <p:cNvPr id="29" name="左右矢印 16">
            <a:extLst>
              <a:ext uri="{FF2B5EF4-FFF2-40B4-BE49-F238E27FC236}">
                <a16:creationId xmlns:a16="http://schemas.microsoft.com/office/drawing/2014/main" id="{408B84D2-B8A8-476D-95B8-4D3975257745}"/>
              </a:ext>
            </a:extLst>
          </p:cNvPr>
          <p:cNvSpPr/>
          <p:nvPr/>
        </p:nvSpPr>
        <p:spPr>
          <a:xfrm rot="2876971">
            <a:off x="9181966" y="4249635"/>
            <a:ext cx="1795815" cy="1123656"/>
          </a:xfrm>
          <a:prstGeom prst="lef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経済法</a:t>
            </a:r>
            <a:br>
              <a:rPr lang="en-US" sz="1600" b="1" kern="100" dirty="0">
                <a:effectLst/>
                <a:latin typeface="+mj-ea"/>
                <a:ea typeface="+mj-ea"/>
                <a:cs typeface="Times New Roman"/>
              </a:rPr>
            </a:br>
            <a:r>
              <a:rPr lang="ja-JP" sz="1600" b="1" kern="100" dirty="0">
                <a:effectLst/>
                <a:latin typeface="+mj-ea"/>
                <a:ea typeface="+mj-ea"/>
                <a:cs typeface="Times New Roman"/>
              </a:rPr>
              <a:t>不法行為法</a:t>
            </a:r>
          </a:p>
        </p:txBody>
      </p:sp>
      <p:sp>
        <p:nvSpPr>
          <p:cNvPr id="30" name="上下矢印 17">
            <a:extLst>
              <a:ext uri="{FF2B5EF4-FFF2-40B4-BE49-F238E27FC236}">
                <a16:creationId xmlns:a16="http://schemas.microsoft.com/office/drawing/2014/main" id="{1EB96EA0-0D47-4CE0-B318-8FB88705E725}"/>
              </a:ext>
            </a:extLst>
          </p:cNvPr>
          <p:cNvSpPr/>
          <p:nvPr/>
        </p:nvSpPr>
        <p:spPr>
          <a:xfrm>
            <a:off x="8313790" y="1826383"/>
            <a:ext cx="1002305" cy="1565789"/>
          </a:xfrm>
          <a:prstGeom prst="upDown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latin typeface="+mj-ea"/>
                <a:ea typeface="+mj-ea"/>
                <a:cs typeface="Times New Roman"/>
              </a:rPr>
              <a:t>憲法</a:t>
            </a:r>
            <a:br>
              <a:rPr lang="en-US" altLang="ja-JP" sz="1600" b="1" kern="100" dirty="0">
                <a:effectLst/>
                <a:latin typeface="+mj-ea"/>
                <a:ea typeface="+mj-ea"/>
                <a:cs typeface="Times New Roman"/>
              </a:rPr>
            </a:br>
            <a:r>
              <a:rPr lang="ja-JP" altLang="en-US" sz="1600" b="1" kern="100" dirty="0">
                <a:effectLst/>
                <a:latin typeface="+mj-ea"/>
                <a:ea typeface="+mj-ea"/>
                <a:cs typeface="Times New Roman"/>
              </a:rPr>
              <a:t>・</a:t>
            </a:r>
            <a:br>
              <a:rPr lang="en-US" altLang="ja-JP" sz="1600" b="1" kern="100" dirty="0">
                <a:effectLst/>
                <a:latin typeface="+mj-ea"/>
                <a:ea typeface="+mj-ea"/>
                <a:cs typeface="Times New Roman"/>
              </a:rPr>
            </a:br>
            <a:r>
              <a:rPr lang="ja-JP" altLang="en-US" sz="1600" b="1" kern="100" dirty="0">
                <a:effectLst/>
                <a:latin typeface="+mj-ea"/>
                <a:ea typeface="+mj-ea"/>
                <a:cs typeface="Times New Roman"/>
              </a:rPr>
              <a:t>税法</a:t>
            </a:r>
            <a:endParaRPr lang="ja-JP" sz="1600" b="1" kern="100" dirty="0">
              <a:effectLst/>
              <a:latin typeface="+mj-ea"/>
              <a:ea typeface="+mj-ea"/>
              <a:cs typeface="Times New Roman"/>
            </a:endParaRPr>
          </a:p>
        </p:txBody>
      </p:sp>
      <p:sp>
        <p:nvSpPr>
          <p:cNvPr id="31" name="タイトル 2">
            <a:extLst>
              <a:ext uri="{FF2B5EF4-FFF2-40B4-BE49-F238E27FC236}">
                <a16:creationId xmlns:a16="http://schemas.microsoft.com/office/drawing/2014/main" id="{81B0A495-4650-41D8-91E8-7AD913AC6BAE}"/>
              </a:ext>
            </a:extLst>
          </p:cNvPr>
          <p:cNvSpPr txBox="1">
            <a:spLocks/>
          </p:cNvSpPr>
          <p:nvPr/>
        </p:nvSpPr>
        <p:spPr bwMode="auto">
          <a:xfrm>
            <a:off x="2215129" y="7079013"/>
            <a:ext cx="7772400" cy="651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4400" dirty="0">
                <a:solidFill>
                  <a:schemeClr val="tx2"/>
                </a:solidFill>
              </a:rPr>
              <a:t>法と経営学会</a:t>
            </a:r>
            <a:br>
              <a:rPr lang="en-US" altLang="ja-JP" sz="1200" dirty="0">
                <a:solidFill>
                  <a:schemeClr val="tx2"/>
                </a:solidFill>
              </a:rPr>
            </a:br>
            <a:br>
              <a:rPr lang="en-US" altLang="ja-JP" sz="1200" dirty="0">
                <a:solidFill>
                  <a:schemeClr val="tx2"/>
                </a:solidFill>
              </a:rPr>
            </a:br>
            <a:r>
              <a:rPr lang="ja-JP" altLang="en-US" sz="4400" dirty="0">
                <a:solidFill>
                  <a:schemeClr val="tx2"/>
                </a:solidFill>
              </a:rPr>
              <a:t>第</a:t>
            </a:r>
            <a:r>
              <a:rPr lang="en-US" altLang="ja-JP" sz="4400" dirty="0">
                <a:solidFill>
                  <a:schemeClr val="tx2"/>
                </a:solidFill>
              </a:rPr>
              <a:t>1</a:t>
            </a:r>
            <a:r>
              <a:rPr lang="ja-JP" altLang="en-US" sz="4400" dirty="0">
                <a:solidFill>
                  <a:schemeClr val="tx2"/>
                </a:solidFill>
              </a:rPr>
              <a:t>回年次大会・挨拶</a:t>
            </a:r>
            <a:br>
              <a:rPr lang="en-US" altLang="ja-JP" sz="4400" dirty="0">
                <a:solidFill>
                  <a:schemeClr val="tx2"/>
                </a:solidFill>
              </a:rPr>
            </a:br>
            <a:br>
              <a:rPr lang="en-US" altLang="ja-JP" sz="4400" dirty="0">
                <a:solidFill>
                  <a:schemeClr val="tx2"/>
                </a:solidFill>
              </a:rPr>
            </a:br>
            <a:r>
              <a:rPr lang="en-US" altLang="ja-JP" sz="3200" dirty="0">
                <a:solidFill>
                  <a:schemeClr val="tx2"/>
                </a:solidFill>
              </a:rPr>
              <a:t>2020</a:t>
            </a:r>
            <a:r>
              <a:rPr lang="ja-JP" altLang="en-US" sz="3200" dirty="0">
                <a:solidFill>
                  <a:schemeClr val="tx2"/>
                </a:solidFill>
              </a:rPr>
              <a:t>年</a:t>
            </a:r>
            <a:r>
              <a:rPr lang="en-US" altLang="ja-JP" sz="3200" dirty="0">
                <a:solidFill>
                  <a:schemeClr val="tx2"/>
                </a:solidFill>
              </a:rPr>
              <a:t>11</a:t>
            </a:r>
            <a:r>
              <a:rPr lang="ja-JP" altLang="en-US" sz="3200" dirty="0">
                <a:solidFill>
                  <a:schemeClr val="tx2"/>
                </a:solidFill>
              </a:rPr>
              <a:t>月</a:t>
            </a:r>
            <a:r>
              <a:rPr lang="en-US" altLang="ja-JP" sz="3200" dirty="0">
                <a:solidFill>
                  <a:schemeClr val="tx2"/>
                </a:solidFill>
              </a:rPr>
              <a:t>29</a:t>
            </a:r>
            <a:r>
              <a:rPr lang="ja-JP" altLang="en-US" sz="3200" dirty="0">
                <a:solidFill>
                  <a:schemeClr val="tx2"/>
                </a:solidFill>
              </a:rPr>
              <a:t>日</a:t>
            </a:r>
            <a:br>
              <a:rPr lang="en-US" altLang="ja-JP" sz="3200" dirty="0">
                <a:solidFill>
                  <a:schemeClr val="tx2"/>
                </a:solidFill>
              </a:rPr>
            </a:br>
            <a:br>
              <a:rPr lang="en-US" altLang="ja-JP" sz="3200" dirty="0">
                <a:solidFill>
                  <a:schemeClr val="tx2"/>
                </a:solidFill>
              </a:rPr>
            </a:br>
            <a:r>
              <a:rPr lang="ja-JP" altLang="en-US" sz="3200" dirty="0">
                <a:solidFill>
                  <a:schemeClr val="tx2"/>
                </a:solidFill>
              </a:rPr>
              <a:t>法と経営学会・会長</a:t>
            </a:r>
            <a:br>
              <a:rPr lang="en-US" altLang="ja-JP" sz="3200" dirty="0">
                <a:solidFill>
                  <a:schemeClr val="tx2"/>
                </a:solidFill>
              </a:rPr>
            </a:b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a:solidFill>
                  <a:schemeClr val="tx2"/>
                </a:solidFill>
              </a:rPr>
              <a:t>ご清聴ありがとうございました。</a:t>
            </a:r>
            <a:br>
              <a:rPr lang="en-US" altLang="ja-JP" sz="4000" dirty="0">
                <a:solidFill>
                  <a:schemeClr val="tx2"/>
                </a:solidFill>
              </a:rPr>
            </a:br>
            <a:br>
              <a:rPr lang="en-US" altLang="ja-JP" sz="44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221906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afterEffect">
                                  <p:stCondLst>
                                    <p:cond delay="0"/>
                                  </p:stCondLst>
                                  <p:childTnLst>
                                    <p:anim calcmode="lin" valueType="num">
                                      <p:cBhvr additive="base">
                                        <p:cTn id="6" dur="10000"/>
                                        <p:tgtEl>
                                          <p:spTgt spid="31"/>
                                        </p:tgtEl>
                                        <p:attrNameLst>
                                          <p:attrName>ppt_x</p:attrName>
                                        </p:attrNameLst>
                                      </p:cBhvr>
                                      <p:tavLst>
                                        <p:tav tm="0">
                                          <p:val>
                                            <p:strVal val="ppt_x"/>
                                          </p:val>
                                        </p:tav>
                                        <p:tav tm="100000">
                                          <p:val>
                                            <p:strVal val="ppt_x"/>
                                          </p:val>
                                        </p:tav>
                                      </p:tavLst>
                                    </p:anim>
                                    <p:anim calcmode="lin" valueType="num">
                                      <p:cBhvr additive="base">
                                        <p:cTn id="7" dur="10000"/>
                                        <p:tgtEl>
                                          <p:spTgt spid="31"/>
                                        </p:tgtEl>
                                        <p:attrNameLst>
                                          <p:attrName>ppt_y</p:attrName>
                                        </p:attrNameLst>
                                      </p:cBhvr>
                                      <p:tavLst>
                                        <p:tav tm="0">
                                          <p:val>
                                            <p:strVal val="ppt_y"/>
                                          </p:val>
                                        </p:tav>
                                        <p:tav tm="100000">
                                          <p:val>
                                            <p:strVal val="0-ppt_h/2"/>
                                          </p:val>
                                        </p:tav>
                                      </p:tavLst>
                                    </p:anim>
                                    <p:set>
                                      <p:cBhvr>
                                        <p:cTn id="8" dur="1" fill="hold">
                                          <p:stCondLst>
                                            <p:cond delay="9999"/>
                                          </p:stCondLst>
                                        </p:cTn>
                                        <p:tgtEl>
                                          <p:spTgt spid="31"/>
                                        </p:tgtEl>
                                        <p:attrNameLst>
                                          <p:attrName>style.visibility</p:attrName>
                                        </p:attrNameLst>
                                      </p:cBhvr>
                                      <p:to>
                                        <p:strVal val="hidden"/>
                                      </p:to>
                                    </p:set>
                                  </p:childTnLst>
                                </p:cTn>
                              </p:par>
                            </p:childTnLst>
                          </p:cTn>
                        </p:par>
                        <p:par>
                          <p:cTn id="9" fill="hold">
                            <p:stCondLst>
                              <p:cond delay="10000"/>
                            </p:stCondLst>
                            <p:childTnLst>
                              <p:par>
                                <p:cTn id="10" presetID="2" presetClass="entr" presetSubtype="4"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1000" fill="hold"/>
                                        <p:tgtEl>
                                          <p:spTgt spid="19"/>
                                        </p:tgtEl>
                                        <p:attrNameLst>
                                          <p:attrName>ppt_x</p:attrName>
                                        </p:attrNameLst>
                                      </p:cBhvr>
                                      <p:tavLst>
                                        <p:tav tm="0">
                                          <p:val>
                                            <p:strVal val="#ppt_x"/>
                                          </p:val>
                                        </p:tav>
                                        <p:tav tm="100000">
                                          <p:val>
                                            <p:strVal val="#ppt_x"/>
                                          </p:val>
                                        </p:tav>
                                      </p:tavLst>
                                    </p:anim>
                                    <p:anim calcmode="lin" valueType="num">
                                      <p:cBhvr additive="base">
                                        <p:cTn id="13" dur="1000" fill="hold"/>
                                        <p:tgtEl>
                                          <p:spTgt spid="19"/>
                                        </p:tgtEl>
                                        <p:attrNameLst>
                                          <p:attrName>ppt_y</p:attrName>
                                        </p:attrNameLst>
                                      </p:cBhvr>
                                      <p:tavLst>
                                        <p:tav tm="0">
                                          <p:val>
                                            <p:strVal val="1+#ppt_h/2"/>
                                          </p:val>
                                        </p:tav>
                                        <p:tav tm="100000">
                                          <p:val>
                                            <p:strVal val="#ppt_y"/>
                                          </p:val>
                                        </p:tav>
                                      </p:tavLst>
                                    </p:anim>
                                  </p:childTnLst>
                                </p:cTn>
                              </p:par>
                            </p:childTnLst>
                          </p:cTn>
                        </p:par>
                        <p:par>
                          <p:cTn id="14" fill="hold">
                            <p:stCondLst>
                              <p:cond delay="11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par>
                          <p:cTn id="59" fill="hold">
                            <p:stCondLst>
                              <p:cond delay="11500"/>
                            </p:stCondLst>
                            <p:childTnLst>
                              <p:par>
                                <p:cTn id="60" presetID="2" presetClass="entr" presetSubtype="4"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additive="base">
                                        <p:cTn id="62" dur="500" fill="hold"/>
                                        <p:tgtEl>
                                          <p:spTgt spid="20"/>
                                        </p:tgtEl>
                                        <p:attrNameLst>
                                          <p:attrName>ppt_x</p:attrName>
                                        </p:attrNameLst>
                                      </p:cBhvr>
                                      <p:tavLst>
                                        <p:tav tm="0">
                                          <p:val>
                                            <p:strVal val="#ppt_x"/>
                                          </p:val>
                                        </p:tav>
                                        <p:tav tm="100000">
                                          <p:val>
                                            <p:strVal val="#ppt_x"/>
                                          </p:val>
                                        </p:tav>
                                      </p:tavLst>
                                    </p:anim>
                                    <p:anim calcmode="lin" valueType="num">
                                      <p:cBhvr additive="base">
                                        <p:cTn id="63" dur="500" fill="hold"/>
                                        <p:tgtEl>
                                          <p:spTgt spid="20"/>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21"/>
                                        </p:tgtEl>
                                        <p:attrNameLst>
                                          <p:attrName>style.visibility</p:attrName>
                                        </p:attrNameLst>
                                      </p:cBhvr>
                                      <p:to>
                                        <p:strVal val="visible"/>
                                      </p:to>
                                    </p:set>
                                    <p:anim calcmode="lin" valueType="num">
                                      <p:cBhvr additive="base">
                                        <p:cTn id="66" dur="500" fill="hold"/>
                                        <p:tgtEl>
                                          <p:spTgt spid="21"/>
                                        </p:tgtEl>
                                        <p:attrNameLst>
                                          <p:attrName>ppt_x</p:attrName>
                                        </p:attrNameLst>
                                      </p:cBhvr>
                                      <p:tavLst>
                                        <p:tav tm="0">
                                          <p:val>
                                            <p:strVal val="#ppt_x"/>
                                          </p:val>
                                        </p:tav>
                                        <p:tav tm="100000">
                                          <p:val>
                                            <p:strVal val="#ppt_x"/>
                                          </p:val>
                                        </p:tav>
                                      </p:tavLst>
                                    </p:anim>
                                    <p:anim calcmode="lin" valueType="num">
                                      <p:cBhvr additive="base">
                                        <p:cTn id="67" dur="500" fill="hold"/>
                                        <p:tgtEl>
                                          <p:spTgt spid="21"/>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22"/>
                                        </p:tgtEl>
                                        <p:attrNameLst>
                                          <p:attrName>style.visibility</p:attrName>
                                        </p:attrNameLst>
                                      </p:cBhvr>
                                      <p:to>
                                        <p:strVal val="visible"/>
                                      </p:to>
                                    </p:set>
                                    <p:anim calcmode="lin" valueType="num">
                                      <p:cBhvr additive="base">
                                        <p:cTn id="70" dur="500" fill="hold"/>
                                        <p:tgtEl>
                                          <p:spTgt spid="22"/>
                                        </p:tgtEl>
                                        <p:attrNameLst>
                                          <p:attrName>ppt_x</p:attrName>
                                        </p:attrNameLst>
                                      </p:cBhvr>
                                      <p:tavLst>
                                        <p:tav tm="0">
                                          <p:val>
                                            <p:strVal val="#ppt_x"/>
                                          </p:val>
                                        </p:tav>
                                        <p:tav tm="100000">
                                          <p:val>
                                            <p:strVal val="#ppt_x"/>
                                          </p:val>
                                        </p:tav>
                                      </p:tavLst>
                                    </p:anim>
                                    <p:anim calcmode="lin" valueType="num">
                                      <p:cBhvr additive="base">
                                        <p:cTn id="71" dur="500" fill="hold"/>
                                        <p:tgtEl>
                                          <p:spTgt spid="22"/>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additive="base">
                                        <p:cTn id="74" dur="500" fill="hold"/>
                                        <p:tgtEl>
                                          <p:spTgt spid="23"/>
                                        </p:tgtEl>
                                        <p:attrNameLst>
                                          <p:attrName>ppt_x</p:attrName>
                                        </p:attrNameLst>
                                      </p:cBhvr>
                                      <p:tavLst>
                                        <p:tav tm="0">
                                          <p:val>
                                            <p:strVal val="#ppt_x"/>
                                          </p:val>
                                        </p:tav>
                                        <p:tav tm="100000">
                                          <p:val>
                                            <p:strVal val="#ppt_x"/>
                                          </p:val>
                                        </p:tav>
                                      </p:tavLst>
                                    </p:anim>
                                    <p:anim calcmode="lin" valueType="num">
                                      <p:cBhvr additive="base">
                                        <p:cTn id="75" dur="500" fill="hold"/>
                                        <p:tgtEl>
                                          <p:spTgt spid="23"/>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24"/>
                                        </p:tgtEl>
                                        <p:attrNameLst>
                                          <p:attrName>style.visibility</p:attrName>
                                        </p:attrNameLst>
                                      </p:cBhvr>
                                      <p:to>
                                        <p:strVal val="visible"/>
                                      </p:to>
                                    </p:set>
                                    <p:anim calcmode="lin" valueType="num">
                                      <p:cBhvr additive="base">
                                        <p:cTn id="78" dur="500" fill="hold"/>
                                        <p:tgtEl>
                                          <p:spTgt spid="24"/>
                                        </p:tgtEl>
                                        <p:attrNameLst>
                                          <p:attrName>ppt_x</p:attrName>
                                        </p:attrNameLst>
                                      </p:cBhvr>
                                      <p:tavLst>
                                        <p:tav tm="0">
                                          <p:val>
                                            <p:strVal val="#ppt_x"/>
                                          </p:val>
                                        </p:tav>
                                        <p:tav tm="100000">
                                          <p:val>
                                            <p:strVal val="#ppt_x"/>
                                          </p:val>
                                        </p:tav>
                                      </p:tavLst>
                                    </p:anim>
                                    <p:anim calcmode="lin" valueType="num">
                                      <p:cBhvr additive="base">
                                        <p:cTn id="79" dur="500" fill="hold"/>
                                        <p:tgtEl>
                                          <p:spTgt spid="24"/>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additive="base">
                                        <p:cTn id="82" dur="500" fill="hold"/>
                                        <p:tgtEl>
                                          <p:spTgt spid="25"/>
                                        </p:tgtEl>
                                        <p:attrNameLst>
                                          <p:attrName>ppt_x</p:attrName>
                                        </p:attrNameLst>
                                      </p:cBhvr>
                                      <p:tavLst>
                                        <p:tav tm="0">
                                          <p:val>
                                            <p:strVal val="#ppt_x"/>
                                          </p:val>
                                        </p:tav>
                                        <p:tav tm="100000">
                                          <p:val>
                                            <p:strVal val="#ppt_x"/>
                                          </p:val>
                                        </p:tav>
                                      </p:tavLst>
                                    </p:anim>
                                    <p:anim calcmode="lin" valueType="num">
                                      <p:cBhvr additive="base">
                                        <p:cTn id="83" dur="500" fill="hold"/>
                                        <p:tgtEl>
                                          <p:spTgt spid="25"/>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26"/>
                                        </p:tgtEl>
                                        <p:attrNameLst>
                                          <p:attrName>style.visibility</p:attrName>
                                        </p:attrNameLst>
                                      </p:cBhvr>
                                      <p:to>
                                        <p:strVal val="visible"/>
                                      </p:to>
                                    </p:set>
                                    <p:anim calcmode="lin" valueType="num">
                                      <p:cBhvr additive="base">
                                        <p:cTn id="86" dur="500" fill="hold"/>
                                        <p:tgtEl>
                                          <p:spTgt spid="26"/>
                                        </p:tgtEl>
                                        <p:attrNameLst>
                                          <p:attrName>ppt_x</p:attrName>
                                        </p:attrNameLst>
                                      </p:cBhvr>
                                      <p:tavLst>
                                        <p:tav tm="0">
                                          <p:val>
                                            <p:strVal val="#ppt_x"/>
                                          </p:val>
                                        </p:tav>
                                        <p:tav tm="100000">
                                          <p:val>
                                            <p:strVal val="#ppt_x"/>
                                          </p:val>
                                        </p:tav>
                                      </p:tavLst>
                                    </p:anim>
                                    <p:anim calcmode="lin" valueType="num">
                                      <p:cBhvr additive="base">
                                        <p:cTn id="87" dur="500" fill="hold"/>
                                        <p:tgtEl>
                                          <p:spTgt spid="26"/>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27"/>
                                        </p:tgtEl>
                                        <p:attrNameLst>
                                          <p:attrName>style.visibility</p:attrName>
                                        </p:attrNameLst>
                                      </p:cBhvr>
                                      <p:to>
                                        <p:strVal val="visible"/>
                                      </p:to>
                                    </p:set>
                                    <p:anim calcmode="lin" valueType="num">
                                      <p:cBhvr additive="base">
                                        <p:cTn id="90" dur="500" fill="hold"/>
                                        <p:tgtEl>
                                          <p:spTgt spid="27"/>
                                        </p:tgtEl>
                                        <p:attrNameLst>
                                          <p:attrName>ppt_x</p:attrName>
                                        </p:attrNameLst>
                                      </p:cBhvr>
                                      <p:tavLst>
                                        <p:tav tm="0">
                                          <p:val>
                                            <p:strVal val="#ppt_x"/>
                                          </p:val>
                                        </p:tav>
                                        <p:tav tm="100000">
                                          <p:val>
                                            <p:strVal val="#ppt_x"/>
                                          </p:val>
                                        </p:tav>
                                      </p:tavLst>
                                    </p:anim>
                                    <p:anim calcmode="lin" valueType="num">
                                      <p:cBhvr additive="base">
                                        <p:cTn id="91" dur="500" fill="hold"/>
                                        <p:tgtEl>
                                          <p:spTgt spid="27"/>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28"/>
                                        </p:tgtEl>
                                        <p:attrNameLst>
                                          <p:attrName>style.visibility</p:attrName>
                                        </p:attrNameLst>
                                      </p:cBhvr>
                                      <p:to>
                                        <p:strVal val="visible"/>
                                      </p:to>
                                    </p:set>
                                    <p:anim calcmode="lin" valueType="num">
                                      <p:cBhvr additive="base">
                                        <p:cTn id="94" dur="500" fill="hold"/>
                                        <p:tgtEl>
                                          <p:spTgt spid="28"/>
                                        </p:tgtEl>
                                        <p:attrNameLst>
                                          <p:attrName>ppt_x</p:attrName>
                                        </p:attrNameLst>
                                      </p:cBhvr>
                                      <p:tavLst>
                                        <p:tav tm="0">
                                          <p:val>
                                            <p:strVal val="#ppt_x"/>
                                          </p:val>
                                        </p:tav>
                                        <p:tav tm="100000">
                                          <p:val>
                                            <p:strVal val="#ppt_x"/>
                                          </p:val>
                                        </p:tav>
                                      </p:tavLst>
                                    </p:anim>
                                    <p:anim calcmode="lin" valueType="num">
                                      <p:cBhvr additive="base">
                                        <p:cTn id="95" dur="500" fill="hold"/>
                                        <p:tgtEl>
                                          <p:spTgt spid="28"/>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29"/>
                                        </p:tgtEl>
                                        <p:attrNameLst>
                                          <p:attrName>style.visibility</p:attrName>
                                        </p:attrNameLst>
                                      </p:cBhvr>
                                      <p:to>
                                        <p:strVal val="visible"/>
                                      </p:to>
                                    </p:set>
                                    <p:anim calcmode="lin" valueType="num">
                                      <p:cBhvr additive="base">
                                        <p:cTn id="98" dur="500" fill="hold"/>
                                        <p:tgtEl>
                                          <p:spTgt spid="29"/>
                                        </p:tgtEl>
                                        <p:attrNameLst>
                                          <p:attrName>ppt_x</p:attrName>
                                        </p:attrNameLst>
                                      </p:cBhvr>
                                      <p:tavLst>
                                        <p:tav tm="0">
                                          <p:val>
                                            <p:strVal val="#ppt_x"/>
                                          </p:val>
                                        </p:tav>
                                        <p:tav tm="100000">
                                          <p:val>
                                            <p:strVal val="#ppt_x"/>
                                          </p:val>
                                        </p:tav>
                                      </p:tavLst>
                                    </p:anim>
                                    <p:anim calcmode="lin" valueType="num">
                                      <p:cBhvr additive="base">
                                        <p:cTn id="99" dur="500" fill="hold"/>
                                        <p:tgtEl>
                                          <p:spTgt spid="29"/>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additive="base">
                                        <p:cTn id="102" dur="500" fill="hold"/>
                                        <p:tgtEl>
                                          <p:spTgt spid="30"/>
                                        </p:tgtEl>
                                        <p:attrNameLst>
                                          <p:attrName>ppt_x</p:attrName>
                                        </p:attrNameLst>
                                      </p:cBhvr>
                                      <p:tavLst>
                                        <p:tav tm="0">
                                          <p:val>
                                            <p:strVal val="#ppt_x"/>
                                          </p:val>
                                        </p:tav>
                                        <p:tav tm="100000">
                                          <p:val>
                                            <p:strVal val="#ppt_x"/>
                                          </p:val>
                                        </p:tav>
                                      </p:tavLst>
                                    </p:anim>
                                    <p:anim calcmode="lin" valueType="num">
                                      <p:cBhvr additive="base">
                                        <p:cTn id="10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1FF3C2-1F3E-44F4-9DBE-087483841886}"/>
              </a:ext>
            </a:extLst>
          </p:cNvPr>
          <p:cNvSpPr>
            <a:spLocks noGrp="1"/>
          </p:cNvSpPr>
          <p:nvPr>
            <p:ph type="title"/>
          </p:nvPr>
        </p:nvSpPr>
        <p:spPr>
          <a:xfrm>
            <a:off x="838200" y="365125"/>
            <a:ext cx="10515600" cy="767721"/>
          </a:xfrm>
        </p:spPr>
        <p:txBody>
          <a:bodyPr/>
          <a:lstStyle/>
          <a:p>
            <a:r>
              <a:rPr lang="ja-JP" altLang="en-US" sz="4400" dirty="0">
                <a:hlinkClick r:id="rId2" action="ppaction://hlinksldjump"/>
              </a:rPr>
              <a:t>法と経営学</a:t>
            </a:r>
            <a:r>
              <a:rPr lang="ja-JP" altLang="en-US" sz="4400" dirty="0"/>
              <a:t>の意味（</a:t>
            </a:r>
            <a:r>
              <a:rPr lang="en-US" altLang="ja-JP" sz="4400" dirty="0"/>
              <a:t>1/3</a:t>
            </a:r>
            <a:r>
              <a:rPr lang="ja-JP" altLang="en-US" sz="4400" dirty="0"/>
              <a:t>）</a:t>
            </a:r>
            <a:r>
              <a:rPr lang="ja-JP" altLang="en-US" sz="2800" dirty="0"/>
              <a:t>→</a:t>
            </a:r>
            <a:r>
              <a:rPr lang="ja-JP" altLang="en-US" sz="2800" dirty="0">
                <a:hlinkClick r:id="rId3" action="ppaction://hlinksldjump"/>
              </a:rPr>
              <a:t>法</a:t>
            </a:r>
            <a:endParaRPr kumimoji="1" lang="ja-JP" altLang="en-US" dirty="0"/>
          </a:p>
        </p:txBody>
      </p:sp>
      <p:sp>
        <p:nvSpPr>
          <p:cNvPr id="7" name="コンテンツ プレースホルダー 6">
            <a:extLst>
              <a:ext uri="{FF2B5EF4-FFF2-40B4-BE49-F238E27FC236}">
                <a16:creationId xmlns:a16="http://schemas.microsoft.com/office/drawing/2014/main" id="{555556D2-7AFC-4F36-A796-B34B71D7D3CC}"/>
              </a:ext>
            </a:extLst>
          </p:cNvPr>
          <p:cNvSpPr>
            <a:spLocks noGrp="1"/>
          </p:cNvSpPr>
          <p:nvPr>
            <p:ph sz="half" idx="1"/>
          </p:nvPr>
        </p:nvSpPr>
        <p:spPr/>
        <p:txBody>
          <a:bodyPr/>
          <a:lstStyle/>
          <a:p>
            <a:pPr>
              <a:lnSpc>
                <a:spcPct val="100000"/>
              </a:lnSpc>
            </a:pPr>
            <a:r>
              <a:rPr lang="ja-JP" altLang="en-US" sz="2800" dirty="0"/>
              <a:t>「法と経営学」では，経営学の６つの学問分野，</a:t>
            </a:r>
            <a:endParaRPr lang="en-US" altLang="ja-JP" sz="2800" dirty="0"/>
          </a:p>
          <a:p>
            <a:pPr lvl="1">
              <a:lnSpc>
                <a:spcPct val="100000"/>
              </a:lnSpc>
            </a:pPr>
            <a:r>
              <a:rPr lang="en-US" altLang="ja-JP" dirty="0"/>
              <a:t>(1)</a:t>
            </a:r>
            <a:r>
              <a:rPr lang="ja-JP" altLang="en-US" dirty="0"/>
              <a:t> 組織それ自体，</a:t>
            </a:r>
            <a:endParaRPr lang="en-US" altLang="ja-JP" dirty="0"/>
          </a:p>
          <a:p>
            <a:pPr lvl="1">
              <a:lnSpc>
                <a:spcPct val="100000"/>
              </a:lnSpc>
            </a:pPr>
            <a:r>
              <a:rPr lang="en-US" altLang="ja-JP" dirty="0"/>
              <a:t>(2)</a:t>
            </a:r>
            <a:r>
              <a:rPr lang="ja-JP" altLang="en-US" dirty="0"/>
              <a:t> 資本市場，</a:t>
            </a:r>
            <a:endParaRPr lang="en-US" altLang="ja-JP" dirty="0"/>
          </a:p>
          <a:p>
            <a:pPr lvl="1">
              <a:lnSpc>
                <a:spcPct val="100000"/>
              </a:lnSpc>
            </a:pPr>
            <a:r>
              <a:rPr lang="en-US" altLang="ja-JP" dirty="0"/>
              <a:t>(3)</a:t>
            </a:r>
            <a:r>
              <a:rPr lang="ja-JP" altLang="en-US" dirty="0"/>
              <a:t> 労働市場，</a:t>
            </a:r>
            <a:endParaRPr lang="en-US" altLang="ja-JP" dirty="0"/>
          </a:p>
          <a:p>
            <a:pPr lvl="1">
              <a:lnSpc>
                <a:spcPct val="100000"/>
              </a:lnSpc>
            </a:pPr>
            <a:r>
              <a:rPr lang="en-US" altLang="ja-JP" dirty="0"/>
              <a:t>(4)</a:t>
            </a:r>
            <a:r>
              <a:rPr lang="ja-JP" altLang="en-US" dirty="0"/>
              <a:t> 原材料市場，</a:t>
            </a:r>
            <a:endParaRPr lang="en-US" altLang="ja-JP" dirty="0"/>
          </a:p>
          <a:p>
            <a:pPr lvl="1">
              <a:lnSpc>
                <a:spcPct val="100000"/>
              </a:lnSpc>
            </a:pPr>
            <a:r>
              <a:rPr lang="en-US" altLang="ja-JP" dirty="0"/>
              <a:t>(5)</a:t>
            </a:r>
            <a:r>
              <a:rPr lang="ja-JP" altLang="en-US" dirty="0"/>
              <a:t> 商品・役務市場，</a:t>
            </a:r>
            <a:endParaRPr lang="en-US" altLang="ja-JP" dirty="0"/>
          </a:p>
          <a:p>
            <a:pPr lvl="1">
              <a:lnSpc>
                <a:spcPct val="100000"/>
              </a:lnSpc>
            </a:pPr>
            <a:r>
              <a:rPr lang="en-US" altLang="ja-JP" dirty="0"/>
              <a:t>(6)</a:t>
            </a:r>
            <a:r>
              <a:rPr lang="ja-JP" altLang="en-US" dirty="0"/>
              <a:t> 政府関係</a:t>
            </a:r>
            <a:endParaRPr lang="en-US" altLang="ja-JP" dirty="0"/>
          </a:p>
          <a:p>
            <a:pPr>
              <a:lnSpc>
                <a:spcPct val="100000"/>
              </a:lnSpc>
            </a:pPr>
            <a:r>
              <a:rPr lang="ja-JP" altLang="en-US" sz="2800" dirty="0"/>
              <a:t>を基盤として用いる。</a:t>
            </a:r>
            <a:endParaRPr lang="en-US" altLang="ja-JP" sz="2800" dirty="0"/>
          </a:p>
        </p:txBody>
      </p:sp>
      <p:sp>
        <p:nvSpPr>
          <p:cNvPr id="4" name="日付プレースホルダー 3">
            <a:extLst>
              <a:ext uri="{FF2B5EF4-FFF2-40B4-BE49-F238E27FC236}">
                <a16:creationId xmlns:a16="http://schemas.microsoft.com/office/drawing/2014/main" id="{2B4E9FAE-79C4-4189-B76E-2DF2401EB382}"/>
              </a:ext>
            </a:extLst>
          </p:cNvPr>
          <p:cNvSpPr>
            <a:spLocks noGrp="1"/>
          </p:cNvSpPr>
          <p:nvPr>
            <p:ph type="dt" sz="half" idx="10"/>
          </p:nvPr>
        </p:nvSpPr>
        <p:spPr/>
        <p:txBody>
          <a:bodyPr/>
          <a:lstStyle/>
          <a:p>
            <a:r>
              <a:rPr kumimoji="1" lang="en-US" altLang="ja-JP"/>
              <a:t>2020/11/29</a:t>
            </a:r>
            <a:endParaRPr kumimoji="1" lang="ja-JP" altLang="en-US"/>
          </a:p>
        </p:txBody>
      </p:sp>
      <p:sp>
        <p:nvSpPr>
          <p:cNvPr id="5" name="フッター プレースホルダー 4">
            <a:extLst>
              <a:ext uri="{FF2B5EF4-FFF2-40B4-BE49-F238E27FC236}">
                <a16:creationId xmlns:a16="http://schemas.microsoft.com/office/drawing/2014/main" id="{9DBC96DD-AE3A-4151-AEE0-FEF2366F4564}"/>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6" name="スライド番号プレースホルダー 5">
            <a:extLst>
              <a:ext uri="{FF2B5EF4-FFF2-40B4-BE49-F238E27FC236}">
                <a16:creationId xmlns:a16="http://schemas.microsoft.com/office/drawing/2014/main" id="{E1E68590-15A9-491B-99D1-2891FB7538BA}"/>
              </a:ext>
            </a:extLst>
          </p:cNvPr>
          <p:cNvSpPr>
            <a:spLocks noGrp="1"/>
          </p:cNvSpPr>
          <p:nvPr>
            <p:ph type="sldNum" sz="quarter" idx="12"/>
          </p:nvPr>
        </p:nvSpPr>
        <p:spPr/>
        <p:txBody>
          <a:bodyPr/>
          <a:lstStyle/>
          <a:p>
            <a:fld id="{63BA93C4-2A5C-4B4B-B565-ADAA94AD8651}" type="slidenum">
              <a:rPr kumimoji="1" lang="ja-JP" altLang="en-US" smtClean="0"/>
              <a:t>3</a:t>
            </a:fld>
            <a:endParaRPr kumimoji="1" lang="ja-JP" altLang="en-US"/>
          </a:p>
        </p:txBody>
      </p:sp>
      <p:sp>
        <p:nvSpPr>
          <p:cNvPr id="31" name="円/楕円 7">
            <a:extLst>
              <a:ext uri="{FF2B5EF4-FFF2-40B4-BE49-F238E27FC236}">
                <a16:creationId xmlns:a16="http://schemas.microsoft.com/office/drawing/2014/main" id="{19DA2A30-7C11-4AC8-A932-432DFD2C6702}"/>
              </a:ext>
            </a:extLst>
          </p:cNvPr>
          <p:cNvSpPr/>
          <p:nvPr/>
        </p:nvSpPr>
        <p:spPr>
          <a:xfrm>
            <a:off x="7913099" y="1132846"/>
            <a:ext cx="1852769" cy="702472"/>
          </a:xfrm>
          <a:prstGeom prst="ellipse">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政府</a:t>
            </a:r>
            <a:endParaRPr lang="ja-JP" sz="1600" kern="100" dirty="0">
              <a:effectLst/>
              <a:latin typeface="+mj-ea"/>
              <a:ea typeface="+mj-ea"/>
              <a:cs typeface="Times New Roman"/>
            </a:endParaRPr>
          </a:p>
        </p:txBody>
      </p:sp>
      <p:sp>
        <p:nvSpPr>
          <p:cNvPr id="32" name="円/楕円 8">
            <a:extLst>
              <a:ext uri="{FF2B5EF4-FFF2-40B4-BE49-F238E27FC236}">
                <a16:creationId xmlns:a16="http://schemas.microsoft.com/office/drawing/2014/main" id="{6CCC1E7A-1CD9-4E1C-93AE-D89FE959B404}"/>
              </a:ext>
            </a:extLst>
          </p:cNvPr>
          <p:cNvSpPr/>
          <p:nvPr/>
        </p:nvSpPr>
        <p:spPr>
          <a:xfrm>
            <a:off x="8187769" y="3352456"/>
            <a:ext cx="1266078" cy="1549215"/>
          </a:xfrm>
          <a:prstGeom prst="ellipse">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effectLst/>
                <a:latin typeface="+mj-ea"/>
                <a:ea typeface="+mj-ea"/>
                <a:cs typeface="Times New Roman"/>
              </a:rPr>
              <a:t>組織体</a:t>
            </a:r>
            <a:endParaRPr lang="ja-JP" sz="1600" kern="100" dirty="0">
              <a:effectLst/>
              <a:latin typeface="+mj-ea"/>
              <a:ea typeface="+mj-ea"/>
              <a:cs typeface="Times New Roman"/>
            </a:endParaRPr>
          </a:p>
        </p:txBody>
      </p:sp>
      <p:sp>
        <p:nvSpPr>
          <p:cNvPr id="33" name="正方形/長方形 32">
            <a:extLst>
              <a:ext uri="{FF2B5EF4-FFF2-40B4-BE49-F238E27FC236}">
                <a16:creationId xmlns:a16="http://schemas.microsoft.com/office/drawing/2014/main" id="{B10FEA30-FCB4-4A31-A74B-F16E7187C8AA}"/>
              </a:ext>
            </a:extLst>
          </p:cNvPr>
          <p:cNvSpPr/>
          <p:nvPr/>
        </p:nvSpPr>
        <p:spPr>
          <a:xfrm>
            <a:off x="6747609" y="1813547"/>
            <a:ext cx="1178114" cy="735547"/>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資本市場</a:t>
            </a:r>
            <a:endParaRPr lang="ja-JP" sz="1600" kern="100" dirty="0">
              <a:effectLst/>
              <a:latin typeface="+mj-ea"/>
              <a:ea typeface="+mj-ea"/>
              <a:cs typeface="Times New Roman"/>
            </a:endParaRPr>
          </a:p>
          <a:p>
            <a:pPr algn="ctr">
              <a:spcAft>
                <a:spcPts val="0"/>
              </a:spcAft>
            </a:pPr>
            <a:r>
              <a:rPr lang="ja-JP" sz="1600" b="1" kern="100" dirty="0">
                <a:effectLst/>
                <a:latin typeface="+mj-ea"/>
                <a:ea typeface="+mj-ea"/>
                <a:cs typeface="Times New Roman"/>
              </a:rPr>
              <a:t>（資金）</a:t>
            </a:r>
            <a:endParaRPr lang="ja-JP" sz="1600" kern="100" dirty="0">
              <a:effectLst/>
              <a:latin typeface="+mj-ea"/>
              <a:ea typeface="+mj-ea"/>
              <a:cs typeface="Times New Roman"/>
            </a:endParaRPr>
          </a:p>
        </p:txBody>
      </p:sp>
      <p:sp>
        <p:nvSpPr>
          <p:cNvPr id="34" name="正方形/長方形 33">
            <a:extLst>
              <a:ext uri="{FF2B5EF4-FFF2-40B4-BE49-F238E27FC236}">
                <a16:creationId xmlns:a16="http://schemas.microsoft.com/office/drawing/2014/main" id="{6114098C-0D19-4FAF-9EC0-2629C7A167E7}"/>
              </a:ext>
            </a:extLst>
          </p:cNvPr>
          <p:cNvSpPr/>
          <p:nvPr/>
        </p:nvSpPr>
        <p:spPr>
          <a:xfrm>
            <a:off x="6820114" y="5454048"/>
            <a:ext cx="1178114" cy="815775"/>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労働市場</a:t>
            </a:r>
            <a:endParaRPr lang="ja-JP" sz="1600" kern="100" dirty="0">
              <a:effectLst/>
              <a:latin typeface="+mj-ea"/>
              <a:ea typeface="+mj-ea"/>
              <a:cs typeface="Times New Roman"/>
            </a:endParaRPr>
          </a:p>
          <a:p>
            <a:pPr algn="ctr">
              <a:spcAft>
                <a:spcPts val="0"/>
              </a:spcAft>
            </a:pPr>
            <a:r>
              <a:rPr lang="ja-JP" sz="1600" b="1" kern="100" dirty="0">
                <a:effectLst/>
                <a:latin typeface="+mj-ea"/>
                <a:ea typeface="+mj-ea"/>
                <a:cs typeface="Times New Roman"/>
              </a:rPr>
              <a:t>（労働者）</a:t>
            </a:r>
            <a:endParaRPr lang="ja-JP" sz="1600" kern="100" dirty="0">
              <a:effectLst/>
              <a:latin typeface="+mj-ea"/>
              <a:ea typeface="+mj-ea"/>
              <a:cs typeface="Times New Roman"/>
            </a:endParaRPr>
          </a:p>
        </p:txBody>
      </p:sp>
      <p:sp>
        <p:nvSpPr>
          <p:cNvPr id="35" name="正方形/長方形 34">
            <a:extLst>
              <a:ext uri="{FF2B5EF4-FFF2-40B4-BE49-F238E27FC236}">
                <a16:creationId xmlns:a16="http://schemas.microsoft.com/office/drawing/2014/main" id="{DE34FABE-8B0E-43D2-863E-218992F6C6BD}"/>
              </a:ext>
            </a:extLst>
          </p:cNvPr>
          <p:cNvSpPr/>
          <p:nvPr/>
        </p:nvSpPr>
        <p:spPr>
          <a:xfrm>
            <a:off x="9509452" y="1813547"/>
            <a:ext cx="1568070" cy="735547"/>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原材料市場</a:t>
            </a:r>
            <a:endParaRPr lang="ja-JP" sz="1600" kern="100" dirty="0">
              <a:effectLst/>
              <a:latin typeface="+mj-ea"/>
              <a:ea typeface="+mj-ea"/>
              <a:cs typeface="Times New Roman"/>
            </a:endParaRPr>
          </a:p>
          <a:p>
            <a:pPr algn="ctr">
              <a:spcAft>
                <a:spcPts val="0"/>
              </a:spcAft>
            </a:pPr>
            <a:r>
              <a:rPr lang="ja-JP" sz="1600" b="1" kern="100" dirty="0">
                <a:effectLst/>
                <a:latin typeface="+mj-ea"/>
                <a:ea typeface="+mj-ea"/>
                <a:cs typeface="Times New Roman"/>
              </a:rPr>
              <a:t>（原料供給者）</a:t>
            </a:r>
            <a:endParaRPr lang="ja-JP" sz="1600" kern="100" dirty="0">
              <a:effectLst/>
              <a:latin typeface="+mj-ea"/>
              <a:ea typeface="+mj-ea"/>
              <a:cs typeface="Times New Roman"/>
            </a:endParaRPr>
          </a:p>
        </p:txBody>
      </p:sp>
      <p:sp>
        <p:nvSpPr>
          <p:cNvPr id="36" name="正方形/長方形 35">
            <a:extLst>
              <a:ext uri="{FF2B5EF4-FFF2-40B4-BE49-F238E27FC236}">
                <a16:creationId xmlns:a16="http://schemas.microsoft.com/office/drawing/2014/main" id="{16D44850-94CB-4942-A374-560A8759FD21}"/>
              </a:ext>
            </a:extLst>
          </p:cNvPr>
          <p:cNvSpPr/>
          <p:nvPr/>
        </p:nvSpPr>
        <p:spPr>
          <a:xfrm>
            <a:off x="9510263" y="5454048"/>
            <a:ext cx="1568070" cy="815775"/>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商品・役務市場</a:t>
            </a:r>
            <a:endParaRPr lang="ja-JP" sz="1600" kern="100" dirty="0">
              <a:effectLst/>
              <a:latin typeface="+mj-ea"/>
              <a:ea typeface="+mj-ea"/>
              <a:cs typeface="Times New Roman"/>
            </a:endParaRPr>
          </a:p>
          <a:p>
            <a:pPr algn="ctr">
              <a:spcAft>
                <a:spcPts val="0"/>
              </a:spcAft>
            </a:pPr>
            <a:r>
              <a:rPr lang="en-US" altLang="ja-JP" sz="1600" b="1" kern="100" dirty="0">
                <a:latin typeface="+mj-ea"/>
                <a:ea typeface="+mj-ea"/>
                <a:cs typeface="Times New Roman"/>
              </a:rPr>
              <a:t>(</a:t>
            </a:r>
            <a:r>
              <a:rPr lang="ja-JP" sz="1600" b="1" kern="100" dirty="0">
                <a:effectLst/>
                <a:latin typeface="+mj-ea"/>
                <a:ea typeface="+mj-ea"/>
                <a:cs typeface="Times New Roman"/>
              </a:rPr>
              <a:t>顧客・競争</a:t>
            </a:r>
            <a:r>
              <a:rPr lang="ja-JP" altLang="en-US" sz="1600" b="1" kern="100" dirty="0">
                <a:effectLst/>
                <a:latin typeface="+mj-ea"/>
                <a:ea typeface="+mj-ea"/>
                <a:cs typeface="Times New Roman"/>
              </a:rPr>
              <a:t>者</a:t>
            </a:r>
            <a:r>
              <a:rPr lang="en-US" altLang="ja-JP" sz="1600" b="1" kern="100" dirty="0">
                <a:effectLst/>
                <a:latin typeface="+mj-ea"/>
                <a:ea typeface="+mj-ea"/>
                <a:cs typeface="Times New Roman"/>
              </a:rPr>
              <a:t>)</a:t>
            </a:r>
            <a:endParaRPr lang="ja-JP" sz="1600" kern="100" dirty="0">
              <a:effectLst/>
              <a:latin typeface="+mj-ea"/>
              <a:ea typeface="+mj-ea"/>
              <a:cs typeface="Times New Roman"/>
            </a:endParaRPr>
          </a:p>
        </p:txBody>
      </p:sp>
      <p:sp>
        <p:nvSpPr>
          <p:cNvPr id="37" name="左右矢印 13">
            <a:extLst>
              <a:ext uri="{FF2B5EF4-FFF2-40B4-BE49-F238E27FC236}">
                <a16:creationId xmlns:a16="http://schemas.microsoft.com/office/drawing/2014/main" id="{0421EEA0-EAC8-49D3-964E-AB83CDBB0D29}"/>
              </a:ext>
            </a:extLst>
          </p:cNvPr>
          <p:cNvSpPr/>
          <p:nvPr/>
        </p:nvSpPr>
        <p:spPr>
          <a:xfrm rot="2673339">
            <a:off x="6888171" y="2634490"/>
            <a:ext cx="1686527" cy="1046910"/>
          </a:xfrm>
          <a:prstGeom prst="leftRightArrow">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effectLst/>
                <a:latin typeface="+mj-ea"/>
                <a:ea typeface="+mj-ea"/>
                <a:cs typeface="Times New Roman"/>
              </a:rPr>
              <a:t>資金</a:t>
            </a:r>
            <a:endParaRPr lang="ja-JP" sz="1600" kern="100" dirty="0">
              <a:effectLst/>
              <a:latin typeface="+mj-ea"/>
              <a:ea typeface="+mj-ea"/>
              <a:cs typeface="Times New Roman"/>
            </a:endParaRPr>
          </a:p>
        </p:txBody>
      </p:sp>
      <p:sp>
        <p:nvSpPr>
          <p:cNvPr id="38" name="左右矢印 14">
            <a:extLst>
              <a:ext uri="{FF2B5EF4-FFF2-40B4-BE49-F238E27FC236}">
                <a16:creationId xmlns:a16="http://schemas.microsoft.com/office/drawing/2014/main" id="{3EB5DB36-CDC4-47E0-A6A2-9F83B42E6C92}"/>
              </a:ext>
            </a:extLst>
          </p:cNvPr>
          <p:cNvSpPr/>
          <p:nvPr/>
        </p:nvSpPr>
        <p:spPr>
          <a:xfrm rot="19005588">
            <a:off x="6946687" y="4395432"/>
            <a:ext cx="1513699" cy="1021818"/>
          </a:xfrm>
          <a:prstGeom prst="leftRightArrow">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effectLst/>
                <a:latin typeface="+mj-ea"/>
                <a:ea typeface="+mj-ea"/>
                <a:cs typeface="Times New Roman"/>
              </a:rPr>
              <a:t>人材</a:t>
            </a:r>
            <a:endParaRPr lang="ja-JP" sz="1600" kern="100" dirty="0">
              <a:effectLst/>
              <a:latin typeface="+mj-ea"/>
              <a:ea typeface="+mj-ea"/>
              <a:cs typeface="Times New Roman"/>
            </a:endParaRPr>
          </a:p>
        </p:txBody>
      </p:sp>
      <p:sp>
        <p:nvSpPr>
          <p:cNvPr id="39" name="左右矢印 15">
            <a:extLst>
              <a:ext uri="{FF2B5EF4-FFF2-40B4-BE49-F238E27FC236}">
                <a16:creationId xmlns:a16="http://schemas.microsoft.com/office/drawing/2014/main" id="{F95B7750-FB7C-451B-818E-0E73917388E8}"/>
              </a:ext>
            </a:extLst>
          </p:cNvPr>
          <p:cNvSpPr/>
          <p:nvPr/>
        </p:nvSpPr>
        <p:spPr>
          <a:xfrm rot="19297186">
            <a:off x="9153485" y="2613425"/>
            <a:ext cx="1813529" cy="1063728"/>
          </a:xfrm>
          <a:prstGeom prst="leftRightArrow">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latin typeface="+mj-ea"/>
                <a:ea typeface="+mj-ea"/>
                <a:cs typeface="Times New Roman"/>
              </a:rPr>
              <a:t>原材料</a:t>
            </a:r>
            <a:endParaRPr lang="en-US" altLang="ja-JP" sz="1600" b="1" kern="100" dirty="0">
              <a:effectLst/>
              <a:latin typeface="+mj-ea"/>
              <a:ea typeface="+mj-ea"/>
              <a:cs typeface="Times New Roman"/>
            </a:endParaRPr>
          </a:p>
        </p:txBody>
      </p:sp>
      <p:sp>
        <p:nvSpPr>
          <p:cNvPr id="40" name="左右矢印 16">
            <a:extLst>
              <a:ext uri="{FF2B5EF4-FFF2-40B4-BE49-F238E27FC236}">
                <a16:creationId xmlns:a16="http://schemas.microsoft.com/office/drawing/2014/main" id="{C6B9F4CD-A908-4E71-B399-8ABBA1101C76}"/>
              </a:ext>
            </a:extLst>
          </p:cNvPr>
          <p:cNvSpPr/>
          <p:nvPr/>
        </p:nvSpPr>
        <p:spPr>
          <a:xfrm rot="2876971">
            <a:off x="9181951" y="4249635"/>
            <a:ext cx="1795815" cy="1123656"/>
          </a:xfrm>
          <a:prstGeom prst="leftRightArrow">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latin typeface="+mj-ea"/>
                <a:ea typeface="+mj-ea"/>
                <a:cs typeface="Times New Roman"/>
              </a:rPr>
              <a:t>商品</a:t>
            </a:r>
            <a:br>
              <a:rPr lang="en-US" altLang="ja-JP" sz="1600" b="1" kern="100" dirty="0">
                <a:latin typeface="+mj-ea"/>
                <a:ea typeface="+mj-ea"/>
                <a:cs typeface="Times New Roman"/>
              </a:rPr>
            </a:br>
            <a:r>
              <a:rPr lang="ja-JP" altLang="en-US" sz="1600" b="1" kern="100" dirty="0">
                <a:latin typeface="+mj-ea"/>
                <a:ea typeface="+mj-ea"/>
                <a:cs typeface="Times New Roman"/>
              </a:rPr>
              <a:t>サービス</a:t>
            </a:r>
            <a:endParaRPr lang="ja-JP" sz="1600" kern="100" dirty="0">
              <a:effectLst/>
              <a:latin typeface="+mj-ea"/>
              <a:ea typeface="+mj-ea"/>
              <a:cs typeface="Times New Roman"/>
            </a:endParaRPr>
          </a:p>
        </p:txBody>
      </p:sp>
      <p:sp>
        <p:nvSpPr>
          <p:cNvPr id="41" name="上下矢印 17">
            <a:extLst>
              <a:ext uri="{FF2B5EF4-FFF2-40B4-BE49-F238E27FC236}">
                <a16:creationId xmlns:a16="http://schemas.microsoft.com/office/drawing/2014/main" id="{3C107E84-9D87-4554-9EE0-A7D2C60AD05D}"/>
              </a:ext>
            </a:extLst>
          </p:cNvPr>
          <p:cNvSpPr/>
          <p:nvPr/>
        </p:nvSpPr>
        <p:spPr>
          <a:xfrm>
            <a:off x="8313775" y="1825411"/>
            <a:ext cx="1002305" cy="1566761"/>
          </a:xfrm>
          <a:prstGeom prst="upDownArrow">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effectLst/>
                <a:latin typeface="+mj-ea"/>
                <a:ea typeface="+mj-ea"/>
                <a:cs typeface="Times New Roman"/>
              </a:rPr>
              <a:t>税</a:t>
            </a:r>
            <a:endParaRPr lang="ja-JP" sz="1600" kern="100" dirty="0">
              <a:effectLst/>
              <a:latin typeface="+mj-ea"/>
              <a:ea typeface="+mj-ea"/>
              <a:cs typeface="Times New Roman"/>
            </a:endParaRPr>
          </a:p>
        </p:txBody>
      </p:sp>
    </p:spTree>
    <p:extLst>
      <p:ext uri="{BB962C8B-B14F-4D97-AF65-F5344CB8AC3E}">
        <p14:creationId xmlns:p14="http://schemas.microsoft.com/office/powerpoint/2010/main" val="105793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par>
                          <p:cTn id="8" fill="hold">
                            <p:stCondLst>
                              <p:cond delay="500"/>
                            </p:stCondLst>
                            <p:childTnLst>
                              <p:par>
                                <p:cTn id="9" presetID="6" presetClass="entr" presetSubtype="32"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circle(out)">
                                      <p:cBhvr>
                                        <p:cTn id="11" dur="1250"/>
                                        <p:tgtEl>
                                          <p:spTgt spid="3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wipe(left)">
                                      <p:cBhvr>
                                        <p:cTn id="16" dur="500"/>
                                        <p:tgtEl>
                                          <p:spTgt spid="7">
                                            <p:txEl>
                                              <p:pRg st="2" end="2"/>
                                            </p:txEl>
                                          </p:spTgt>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wipe(down)">
                                      <p:cBhvr>
                                        <p:cTn id="20" dur="500"/>
                                        <p:tgtEl>
                                          <p:spTgt spid="37"/>
                                        </p:tgtEl>
                                      </p:cBhvr>
                                    </p:animEffect>
                                  </p:childTnLst>
                                </p:cTn>
                              </p:par>
                            </p:childTnLst>
                          </p:cTn>
                        </p:par>
                        <p:par>
                          <p:cTn id="21" fill="hold">
                            <p:stCondLst>
                              <p:cond delay="1000"/>
                            </p:stCondLst>
                            <p:childTnLst>
                              <p:par>
                                <p:cTn id="22" presetID="22" presetClass="entr" presetSubtype="4" fill="hold" grpId="0"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wipe(down)">
                                      <p:cBhvr>
                                        <p:cTn id="24" dur="500"/>
                                        <p:tgtEl>
                                          <p:spTgt spid="3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Effect transition="in" filter="wipe(left)">
                                      <p:cBhvr>
                                        <p:cTn id="29" dur="500"/>
                                        <p:tgtEl>
                                          <p:spTgt spid="7">
                                            <p:txEl>
                                              <p:pRg st="3" end="3"/>
                                            </p:txEl>
                                          </p:spTgt>
                                        </p:tgtEl>
                                      </p:cBhvr>
                                    </p:animEffect>
                                  </p:childTnLst>
                                </p:cTn>
                              </p:par>
                            </p:childTnLst>
                          </p:cTn>
                        </p:par>
                        <p:par>
                          <p:cTn id="30" fill="hold">
                            <p:stCondLst>
                              <p:cond delay="500"/>
                            </p:stCondLst>
                            <p:childTnLst>
                              <p:par>
                                <p:cTn id="31" presetID="22" presetClass="entr" presetSubtype="1"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wipe(up)">
                                      <p:cBhvr>
                                        <p:cTn id="33" dur="500"/>
                                        <p:tgtEl>
                                          <p:spTgt spid="38"/>
                                        </p:tgtEl>
                                      </p:cBhvr>
                                    </p:animEffect>
                                  </p:childTnLst>
                                </p:cTn>
                              </p:par>
                            </p:childTnLst>
                          </p:cTn>
                        </p:par>
                        <p:par>
                          <p:cTn id="34" fill="hold">
                            <p:stCondLst>
                              <p:cond delay="1000"/>
                            </p:stCondLst>
                            <p:childTnLst>
                              <p:par>
                                <p:cTn id="35" presetID="22" presetClass="entr" presetSubtype="1"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up)">
                                      <p:cBhvr>
                                        <p:cTn id="37" dur="5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wipe(left)">
                                      <p:cBhvr>
                                        <p:cTn id="42" dur="500"/>
                                        <p:tgtEl>
                                          <p:spTgt spid="7">
                                            <p:txEl>
                                              <p:pRg st="4" end="4"/>
                                            </p:txEl>
                                          </p:spTgt>
                                        </p:tgtEl>
                                      </p:cBhvr>
                                    </p:animEffect>
                                  </p:childTnLst>
                                </p:cTn>
                              </p:par>
                            </p:childTnLst>
                          </p:cTn>
                        </p:par>
                        <p:par>
                          <p:cTn id="43" fill="hold">
                            <p:stCondLst>
                              <p:cond delay="500"/>
                            </p:stCondLst>
                            <p:childTnLst>
                              <p:par>
                                <p:cTn id="44" presetID="22" presetClass="entr" presetSubtype="4"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wipe(down)">
                                      <p:cBhvr>
                                        <p:cTn id="46" dur="500"/>
                                        <p:tgtEl>
                                          <p:spTgt spid="39"/>
                                        </p:tgtEl>
                                      </p:cBhvr>
                                    </p:animEffect>
                                  </p:childTnLst>
                                </p:cTn>
                              </p:par>
                            </p:childTnLst>
                          </p:cTn>
                        </p:par>
                        <p:par>
                          <p:cTn id="47" fill="hold">
                            <p:stCondLst>
                              <p:cond delay="1000"/>
                            </p:stCondLst>
                            <p:childTnLst>
                              <p:par>
                                <p:cTn id="48" presetID="22" presetClass="entr" presetSubtype="4" fill="hold" grpId="0" nodeType="after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wipe(down)">
                                      <p:cBhvr>
                                        <p:cTn id="50" dur="500"/>
                                        <p:tgtEl>
                                          <p:spTgt spid="35"/>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7">
                                            <p:txEl>
                                              <p:pRg st="5" end="5"/>
                                            </p:txEl>
                                          </p:spTgt>
                                        </p:tgtEl>
                                        <p:attrNameLst>
                                          <p:attrName>style.visibility</p:attrName>
                                        </p:attrNameLst>
                                      </p:cBhvr>
                                      <p:to>
                                        <p:strVal val="visible"/>
                                      </p:to>
                                    </p:set>
                                    <p:animEffect transition="in" filter="wipe(left)">
                                      <p:cBhvr>
                                        <p:cTn id="55" dur="500"/>
                                        <p:tgtEl>
                                          <p:spTgt spid="7">
                                            <p:txEl>
                                              <p:pRg st="5" end="5"/>
                                            </p:txEl>
                                          </p:spTgt>
                                        </p:tgtEl>
                                      </p:cBhvr>
                                    </p:animEffect>
                                  </p:childTnLst>
                                </p:cTn>
                              </p:par>
                            </p:childTnLst>
                          </p:cTn>
                        </p:par>
                        <p:par>
                          <p:cTn id="56" fill="hold">
                            <p:stCondLst>
                              <p:cond delay="500"/>
                            </p:stCondLst>
                            <p:childTnLst>
                              <p:par>
                                <p:cTn id="57" presetID="22" presetClass="entr" presetSubtype="1" fill="hold" grpId="0" nodeType="after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wipe(up)">
                                      <p:cBhvr>
                                        <p:cTn id="59" dur="500"/>
                                        <p:tgtEl>
                                          <p:spTgt spid="40"/>
                                        </p:tgtEl>
                                      </p:cBhvr>
                                    </p:animEffect>
                                  </p:childTnLst>
                                </p:cTn>
                              </p:par>
                            </p:childTnLst>
                          </p:cTn>
                        </p:par>
                        <p:par>
                          <p:cTn id="60" fill="hold">
                            <p:stCondLst>
                              <p:cond delay="1000"/>
                            </p:stCondLst>
                            <p:childTnLst>
                              <p:par>
                                <p:cTn id="61" presetID="22" presetClass="entr" presetSubtype="1"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wipe(up)">
                                      <p:cBhvr>
                                        <p:cTn id="63" dur="500"/>
                                        <p:tgtEl>
                                          <p:spTgt spid="3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7">
                                            <p:txEl>
                                              <p:pRg st="6" end="6"/>
                                            </p:txEl>
                                          </p:spTgt>
                                        </p:tgtEl>
                                        <p:attrNameLst>
                                          <p:attrName>style.visibility</p:attrName>
                                        </p:attrNameLst>
                                      </p:cBhvr>
                                      <p:to>
                                        <p:strVal val="visible"/>
                                      </p:to>
                                    </p:set>
                                    <p:animEffect transition="in" filter="wipe(left)">
                                      <p:cBhvr>
                                        <p:cTn id="68" dur="500"/>
                                        <p:tgtEl>
                                          <p:spTgt spid="7">
                                            <p:txEl>
                                              <p:pRg st="6" end="6"/>
                                            </p:txEl>
                                          </p:spTgt>
                                        </p:tgtEl>
                                      </p:cBhvr>
                                    </p:animEffect>
                                  </p:childTnLst>
                                </p:cTn>
                              </p:par>
                            </p:childTnLst>
                          </p:cTn>
                        </p:par>
                        <p:par>
                          <p:cTn id="69" fill="hold">
                            <p:stCondLst>
                              <p:cond delay="500"/>
                            </p:stCondLst>
                            <p:childTnLst>
                              <p:par>
                                <p:cTn id="70" presetID="22" presetClass="entr" presetSubtype="4" fill="hold" grpId="0"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wipe(down)">
                                      <p:cBhvr>
                                        <p:cTn id="72" dur="500"/>
                                        <p:tgtEl>
                                          <p:spTgt spid="41"/>
                                        </p:tgtEl>
                                      </p:cBhvr>
                                    </p:animEffect>
                                  </p:childTnLst>
                                </p:cTn>
                              </p:par>
                            </p:childTnLst>
                          </p:cTn>
                        </p:par>
                        <p:par>
                          <p:cTn id="73" fill="hold">
                            <p:stCondLst>
                              <p:cond delay="1000"/>
                            </p:stCondLst>
                            <p:childTnLst>
                              <p:par>
                                <p:cTn id="74" presetID="22" presetClass="entr" presetSubtype="4" fill="hold" grpId="0" nodeType="after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wipe(down)">
                                      <p:cBhvr>
                                        <p:cTn id="7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1FF3C2-1F3E-44F4-9DBE-087483841886}"/>
              </a:ext>
            </a:extLst>
          </p:cNvPr>
          <p:cNvSpPr>
            <a:spLocks noGrp="1"/>
          </p:cNvSpPr>
          <p:nvPr>
            <p:ph type="title"/>
          </p:nvPr>
        </p:nvSpPr>
        <p:spPr>
          <a:xfrm>
            <a:off x="838200" y="365125"/>
            <a:ext cx="10515600" cy="767721"/>
          </a:xfrm>
        </p:spPr>
        <p:txBody>
          <a:bodyPr/>
          <a:lstStyle/>
          <a:p>
            <a:r>
              <a:rPr lang="ja-JP" altLang="en-US" sz="4400" dirty="0">
                <a:hlinkClick r:id="rId2" action="ppaction://hlinksldjump"/>
              </a:rPr>
              <a:t>法と経営学</a:t>
            </a:r>
            <a:r>
              <a:rPr lang="ja-JP" altLang="en-US" sz="4400" dirty="0"/>
              <a:t>の意味（</a:t>
            </a:r>
            <a:r>
              <a:rPr lang="en-US" altLang="ja-JP" sz="4400" dirty="0"/>
              <a:t>2/3</a:t>
            </a:r>
            <a:r>
              <a:rPr lang="ja-JP" altLang="en-US" sz="4400" dirty="0"/>
              <a:t>）</a:t>
            </a:r>
            <a:r>
              <a:rPr lang="ja-JP" altLang="en-US" sz="2800" dirty="0"/>
              <a:t>→</a:t>
            </a:r>
            <a:r>
              <a:rPr lang="ja-JP" altLang="en-US" sz="2800" dirty="0">
                <a:hlinkClick r:id="rId2" action="ppaction://hlinksldjump"/>
              </a:rPr>
              <a:t>経営</a:t>
            </a:r>
            <a:endParaRPr kumimoji="1" lang="ja-JP" altLang="en-US" dirty="0"/>
          </a:p>
        </p:txBody>
      </p:sp>
      <p:sp>
        <p:nvSpPr>
          <p:cNvPr id="7" name="コンテンツ プレースホルダー 6">
            <a:extLst>
              <a:ext uri="{FF2B5EF4-FFF2-40B4-BE49-F238E27FC236}">
                <a16:creationId xmlns:a16="http://schemas.microsoft.com/office/drawing/2014/main" id="{555556D2-7AFC-4F36-A796-B34B71D7D3CC}"/>
              </a:ext>
            </a:extLst>
          </p:cNvPr>
          <p:cNvSpPr>
            <a:spLocks noGrp="1"/>
          </p:cNvSpPr>
          <p:nvPr>
            <p:ph sz="half" idx="1"/>
          </p:nvPr>
        </p:nvSpPr>
        <p:spPr/>
        <p:txBody>
          <a:bodyPr>
            <a:normAutofit fontScale="92500"/>
          </a:bodyPr>
          <a:lstStyle/>
          <a:p>
            <a:pPr>
              <a:lnSpc>
                <a:spcPct val="100000"/>
              </a:lnSpc>
            </a:pPr>
            <a:r>
              <a:rPr lang="ja-JP" altLang="en-US" dirty="0"/>
              <a:t>法学を経営学の学問分野にオーバーラップするように再編成し，</a:t>
            </a:r>
            <a:endParaRPr lang="en-US" altLang="ja-JP" dirty="0"/>
          </a:p>
          <a:p>
            <a:pPr marL="711200" lvl="1" indent="-347663">
              <a:lnSpc>
                <a:spcPct val="100000"/>
              </a:lnSpc>
            </a:pPr>
            <a:r>
              <a:rPr lang="en-US" altLang="ja-JP" dirty="0"/>
              <a:t>(1)</a:t>
            </a:r>
            <a:r>
              <a:rPr lang="ja-JP" altLang="en-US" dirty="0"/>
              <a:t> 会社法・</a:t>
            </a:r>
            <a:r>
              <a:rPr lang="en-US" altLang="ja-JP" dirty="0"/>
              <a:t>NPO</a:t>
            </a:r>
            <a:r>
              <a:rPr lang="ja-JP" altLang="en-US" dirty="0"/>
              <a:t>法，</a:t>
            </a:r>
            <a:endParaRPr lang="en-US" altLang="ja-JP" dirty="0"/>
          </a:p>
          <a:p>
            <a:pPr marL="711200" lvl="1" indent="-347663">
              <a:lnSpc>
                <a:spcPct val="100000"/>
              </a:lnSpc>
            </a:pPr>
            <a:r>
              <a:rPr lang="en-US" altLang="ja-JP" dirty="0"/>
              <a:t>(2)</a:t>
            </a:r>
            <a:r>
              <a:rPr lang="ja-JP" altLang="en-US" dirty="0"/>
              <a:t> 金融法，</a:t>
            </a:r>
            <a:endParaRPr lang="en-US" altLang="ja-JP" dirty="0"/>
          </a:p>
          <a:p>
            <a:pPr marL="711200" lvl="1" indent="-347663">
              <a:lnSpc>
                <a:spcPct val="100000"/>
              </a:lnSpc>
            </a:pPr>
            <a:r>
              <a:rPr lang="en-US" altLang="ja-JP" dirty="0"/>
              <a:t>(3)</a:t>
            </a:r>
            <a:r>
              <a:rPr lang="ja-JP" altLang="en-US" dirty="0"/>
              <a:t> 労働法，</a:t>
            </a:r>
            <a:endParaRPr lang="en-US" altLang="ja-JP" dirty="0"/>
          </a:p>
          <a:p>
            <a:pPr marL="711200" lvl="1" indent="-347663">
              <a:lnSpc>
                <a:spcPct val="100000"/>
              </a:lnSpc>
            </a:pPr>
            <a:r>
              <a:rPr lang="en-US" altLang="ja-JP" dirty="0"/>
              <a:t>(4)</a:t>
            </a:r>
            <a:r>
              <a:rPr lang="ja-JP" altLang="en-US" dirty="0"/>
              <a:t> 契約法・知的財産法，</a:t>
            </a:r>
            <a:endParaRPr lang="en-US" altLang="ja-JP" dirty="0"/>
          </a:p>
          <a:p>
            <a:pPr marL="711200" lvl="1" indent="-347663">
              <a:lnSpc>
                <a:spcPct val="100000"/>
              </a:lnSpc>
            </a:pPr>
            <a:r>
              <a:rPr lang="en-US" altLang="ja-JP" dirty="0"/>
              <a:t>(5)</a:t>
            </a:r>
            <a:r>
              <a:rPr lang="ja-JP" altLang="en-US" dirty="0"/>
              <a:t>  経済法・経済刑法，</a:t>
            </a:r>
            <a:endParaRPr lang="en-US" altLang="ja-JP" dirty="0"/>
          </a:p>
          <a:p>
            <a:pPr marL="711200" lvl="1" indent="-347663">
              <a:lnSpc>
                <a:spcPct val="100000"/>
              </a:lnSpc>
            </a:pPr>
            <a:r>
              <a:rPr lang="en-US" altLang="ja-JP" dirty="0"/>
              <a:t>(6)</a:t>
            </a:r>
            <a:r>
              <a:rPr lang="ja-JP" altLang="en-US" dirty="0"/>
              <a:t>  憲法・行政法・税法</a:t>
            </a:r>
            <a:endParaRPr lang="en-US" altLang="ja-JP" dirty="0"/>
          </a:p>
          <a:p>
            <a:pPr>
              <a:lnSpc>
                <a:spcPct val="100000"/>
              </a:lnSpc>
            </a:pPr>
            <a:r>
              <a:rPr lang="ja-JP" altLang="en-US" dirty="0"/>
              <a:t>いわば，「</a:t>
            </a:r>
            <a:r>
              <a:rPr lang="ja-JP" altLang="en-US" b="1" dirty="0">
                <a:solidFill>
                  <a:schemeClr val="tx2"/>
                </a:solidFill>
              </a:rPr>
              <a:t>経営六法</a:t>
            </a:r>
            <a:r>
              <a:rPr lang="ja-JP" altLang="en-US" dirty="0"/>
              <a:t>」を編成する。</a:t>
            </a:r>
            <a:endParaRPr lang="en-US" altLang="ja-JP" dirty="0"/>
          </a:p>
        </p:txBody>
      </p:sp>
      <p:sp>
        <p:nvSpPr>
          <p:cNvPr id="4" name="日付プレースホルダー 3">
            <a:extLst>
              <a:ext uri="{FF2B5EF4-FFF2-40B4-BE49-F238E27FC236}">
                <a16:creationId xmlns:a16="http://schemas.microsoft.com/office/drawing/2014/main" id="{2B4E9FAE-79C4-4189-B76E-2DF2401EB382}"/>
              </a:ext>
            </a:extLst>
          </p:cNvPr>
          <p:cNvSpPr>
            <a:spLocks noGrp="1"/>
          </p:cNvSpPr>
          <p:nvPr>
            <p:ph type="dt" sz="half" idx="10"/>
          </p:nvPr>
        </p:nvSpPr>
        <p:spPr/>
        <p:txBody>
          <a:bodyPr/>
          <a:lstStyle/>
          <a:p>
            <a:r>
              <a:rPr kumimoji="1" lang="en-US" altLang="ja-JP"/>
              <a:t>2020/11/29</a:t>
            </a:r>
            <a:endParaRPr kumimoji="1" lang="ja-JP" altLang="en-US"/>
          </a:p>
        </p:txBody>
      </p:sp>
      <p:sp>
        <p:nvSpPr>
          <p:cNvPr id="5" name="フッター プレースホルダー 4">
            <a:extLst>
              <a:ext uri="{FF2B5EF4-FFF2-40B4-BE49-F238E27FC236}">
                <a16:creationId xmlns:a16="http://schemas.microsoft.com/office/drawing/2014/main" id="{9DBC96DD-AE3A-4151-AEE0-FEF2366F4564}"/>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6" name="スライド番号プレースホルダー 5">
            <a:extLst>
              <a:ext uri="{FF2B5EF4-FFF2-40B4-BE49-F238E27FC236}">
                <a16:creationId xmlns:a16="http://schemas.microsoft.com/office/drawing/2014/main" id="{E1E68590-15A9-491B-99D1-2891FB7538BA}"/>
              </a:ext>
            </a:extLst>
          </p:cNvPr>
          <p:cNvSpPr>
            <a:spLocks noGrp="1"/>
          </p:cNvSpPr>
          <p:nvPr>
            <p:ph type="sldNum" sz="quarter" idx="12"/>
          </p:nvPr>
        </p:nvSpPr>
        <p:spPr/>
        <p:txBody>
          <a:bodyPr/>
          <a:lstStyle/>
          <a:p>
            <a:fld id="{63BA93C4-2A5C-4B4B-B565-ADAA94AD8651}" type="slidenum">
              <a:rPr kumimoji="1" lang="ja-JP" altLang="en-US" smtClean="0"/>
              <a:t>4</a:t>
            </a:fld>
            <a:endParaRPr kumimoji="1" lang="ja-JP" altLang="en-US"/>
          </a:p>
        </p:txBody>
      </p:sp>
      <p:sp>
        <p:nvSpPr>
          <p:cNvPr id="30" name="円/楕円 7">
            <a:extLst>
              <a:ext uri="{FF2B5EF4-FFF2-40B4-BE49-F238E27FC236}">
                <a16:creationId xmlns:a16="http://schemas.microsoft.com/office/drawing/2014/main" id="{4761CE7E-58DD-4E51-8F1A-EC8F146CC259}"/>
              </a:ext>
            </a:extLst>
          </p:cNvPr>
          <p:cNvSpPr/>
          <p:nvPr/>
        </p:nvSpPr>
        <p:spPr>
          <a:xfrm>
            <a:off x="7913114" y="1132846"/>
            <a:ext cx="1852769" cy="702472"/>
          </a:xfrm>
          <a:prstGeom prst="ellipse">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政府</a:t>
            </a:r>
          </a:p>
        </p:txBody>
      </p:sp>
      <p:sp>
        <p:nvSpPr>
          <p:cNvPr id="31" name="円/楕円 8">
            <a:extLst>
              <a:ext uri="{FF2B5EF4-FFF2-40B4-BE49-F238E27FC236}">
                <a16:creationId xmlns:a16="http://schemas.microsoft.com/office/drawing/2014/main" id="{CB35AC67-6AEE-4DF7-A958-E7DE4E02C7CB}"/>
              </a:ext>
            </a:extLst>
          </p:cNvPr>
          <p:cNvSpPr/>
          <p:nvPr/>
        </p:nvSpPr>
        <p:spPr>
          <a:xfrm>
            <a:off x="8187784" y="3352456"/>
            <a:ext cx="1266078" cy="1549215"/>
          </a:xfrm>
          <a:prstGeom prst="ellipse">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effectLst/>
                <a:latin typeface="+mj-ea"/>
                <a:ea typeface="+mj-ea"/>
                <a:cs typeface="Times New Roman"/>
              </a:rPr>
              <a:t>組織体</a:t>
            </a:r>
            <a:br>
              <a:rPr lang="en-US" altLang="ja-JP" sz="1600" b="1" kern="100" dirty="0">
                <a:effectLst/>
                <a:latin typeface="+mj-ea"/>
                <a:ea typeface="+mj-ea"/>
                <a:cs typeface="Times New Roman"/>
              </a:rPr>
            </a:br>
            <a:endParaRPr lang="ja-JP" sz="1600" b="1" kern="100" dirty="0">
              <a:effectLst/>
              <a:latin typeface="+mj-ea"/>
              <a:ea typeface="+mj-ea"/>
              <a:cs typeface="Times New Roman"/>
            </a:endParaRPr>
          </a:p>
          <a:p>
            <a:pPr algn="ctr">
              <a:spcAft>
                <a:spcPts val="0"/>
              </a:spcAft>
            </a:pPr>
            <a:r>
              <a:rPr lang="ja-JP" sz="1600" b="1" kern="100" dirty="0">
                <a:effectLst/>
                <a:latin typeface="+mj-ea"/>
                <a:ea typeface="+mj-ea"/>
                <a:cs typeface="Times New Roman"/>
              </a:rPr>
              <a:t>会社法</a:t>
            </a:r>
            <a:endParaRPr lang="en-US" altLang="ja-JP" sz="1600" b="1" kern="100" dirty="0">
              <a:effectLst/>
              <a:latin typeface="+mj-ea"/>
              <a:ea typeface="+mj-ea"/>
              <a:cs typeface="Times New Roman"/>
            </a:endParaRPr>
          </a:p>
          <a:p>
            <a:pPr algn="ctr">
              <a:spcAft>
                <a:spcPts val="0"/>
              </a:spcAft>
            </a:pPr>
            <a:r>
              <a:rPr lang="en-US" altLang="ja-JP" sz="1600" b="1" kern="100" dirty="0">
                <a:latin typeface="+mj-ea"/>
                <a:ea typeface="+mj-ea"/>
                <a:cs typeface="Times New Roman" panose="02020603050405020304" pitchFamily="18" charset="0"/>
              </a:rPr>
              <a:t>NPO</a:t>
            </a:r>
            <a:r>
              <a:rPr lang="ja-JP" altLang="en-US" sz="1600" b="1" kern="100" dirty="0">
                <a:latin typeface="+mj-ea"/>
                <a:ea typeface="+mj-ea"/>
                <a:cs typeface="Times New Roman"/>
              </a:rPr>
              <a:t>法</a:t>
            </a:r>
            <a:endParaRPr lang="en-US" altLang="ja-JP" sz="1600" b="1" kern="100" dirty="0">
              <a:latin typeface="+mj-ea"/>
              <a:ea typeface="+mj-ea"/>
              <a:cs typeface="Times New Roman"/>
            </a:endParaRPr>
          </a:p>
        </p:txBody>
      </p:sp>
      <p:sp>
        <p:nvSpPr>
          <p:cNvPr id="32" name="正方形/長方形 31">
            <a:extLst>
              <a:ext uri="{FF2B5EF4-FFF2-40B4-BE49-F238E27FC236}">
                <a16:creationId xmlns:a16="http://schemas.microsoft.com/office/drawing/2014/main" id="{5DD21423-0A3D-487E-8614-65DC46FA55E7}"/>
              </a:ext>
            </a:extLst>
          </p:cNvPr>
          <p:cNvSpPr/>
          <p:nvPr/>
        </p:nvSpPr>
        <p:spPr>
          <a:xfrm>
            <a:off x="6748435" y="1806144"/>
            <a:ext cx="1178114" cy="722711"/>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資本市場</a:t>
            </a:r>
          </a:p>
          <a:p>
            <a:pPr algn="ctr">
              <a:spcAft>
                <a:spcPts val="0"/>
              </a:spcAft>
            </a:pPr>
            <a:r>
              <a:rPr lang="ja-JP" sz="1600" b="1" kern="100" dirty="0">
                <a:effectLst/>
                <a:latin typeface="+mj-ea"/>
                <a:ea typeface="+mj-ea"/>
                <a:cs typeface="Times New Roman"/>
              </a:rPr>
              <a:t>（資金）</a:t>
            </a:r>
          </a:p>
        </p:txBody>
      </p:sp>
      <p:sp>
        <p:nvSpPr>
          <p:cNvPr id="33" name="正方形/長方形 32">
            <a:extLst>
              <a:ext uri="{FF2B5EF4-FFF2-40B4-BE49-F238E27FC236}">
                <a16:creationId xmlns:a16="http://schemas.microsoft.com/office/drawing/2014/main" id="{F79C0EA9-C4C2-4D82-98CF-5EF34C75A23A}"/>
              </a:ext>
            </a:extLst>
          </p:cNvPr>
          <p:cNvSpPr/>
          <p:nvPr/>
        </p:nvSpPr>
        <p:spPr>
          <a:xfrm>
            <a:off x="6820129" y="5454048"/>
            <a:ext cx="1178114" cy="815775"/>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労働市場</a:t>
            </a:r>
          </a:p>
          <a:p>
            <a:pPr algn="ctr">
              <a:spcAft>
                <a:spcPts val="0"/>
              </a:spcAft>
            </a:pPr>
            <a:r>
              <a:rPr lang="ja-JP" sz="1600" b="1" kern="100" dirty="0">
                <a:effectLst/>
                <a:latin typeface="+mj-ea"/>
                <a:ea typeface="+mj-ea"/>
                <a:cs typeface="Times New Roman"/>
              </a:rPr>
              <a:t>（労働者）</a:t>
            </a:r>
          </a:p>
        </p:txBody>
      </p:sp>
      <p:sp>
        <p:nvSpPr>
          <p:cNvPr id="34" name="正方形/長方形 33">
            <a:extLst>
              <a:ext uri="{FF2B5EF4-FFF2-40B4-BE49-F238E27FC236}">
                <a16:creationId xmlns:a16="http://schemas.microsoft.com/office/drawing/2014/main" id="{7BE3B645-087D-4782-9D64-5DB23B3110B2}"/>
              </a:ext>
            </a:extLst>
          </p:cNvPr>
          <p:cNvSpPr/>
          <p:nvPr/>
        </p:nvSpPr>
        <p:spPr>
          <a:xfrm>
            <a:off x="9510278" y="1806144"/>
            <a:ext cx="1568070" cy="722711"/>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原材料市場</a:t>
            </a:r>
          </a:p>
          <a:p>
            <a:pPr algn="ctr">
              <a:spcAft>
                <a:spcPts val="0"/>
              </a:spcAft>
            </a:pPr>
            <a:r>
              <a:rPr lang="ja-JP" sz="1600" b="1" kern="100" dirty="0">
                <a:effectLst/>
                <a:latin typeface="+mj-ea"/>
                <a:ea typeface="+mj-ea"/>
                <a:cs typeface="Times New Roman"/>
              </a:rPr>
              <a:t>（原料供給者）</a:t>
            </a:r>
          </a:p>
        </p:txBody>
      </p:sp>
      <p:sp>
        <p:nvSpPr>
          <p:cNvPr id="35" name="正方形/長方形 34">
            <a:extLst>
              <a:ext uri="{FF2B5EF4-FFF2-40B4-BE49-F238E27FC236}">
                <a16:creationId xmlns:a16="http://schemas.microsoft.com/office/drawing/2014/main" id="{B939541A-2DCB-45FF-BC7E-03FDADF86DDF}"/>
              </a:ext>
            </a:extLst>
          </p:cNvPr>
          <p:cNvSpPr/>
          <p:nvPr/>
        </p:nvSpPr>
        <p:spPr>
          <a:xfrm>
            <a:off x="9510278" y="5454048"/>
            <a:ext cx="1568070" cy="815775"/>
          </a:xfrm>
          <a:prstGeom prst="rect">
            <a:avLst/>
          </a:prstGeom>
          <a:solidFill>
            <a:schemeClr val="bg2"/>
          </a:solidFill>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商品・役務市場</a:t>
            </a:r>
          </a:p>
          <a:p>
            <a:pPr algn="ctr">
              <a:spcAft>
                <a:spcPts val="0"/>
              </a:spcAft>
            </a:pPr>
            <a:r>
              <a:rPr lang="en-US" altLang="ja-JP" sz="1600" b="1" kern="100" dirty="0">
                <a:latin typeface="+mj-ea"/>
                <a:ea typeface="+mj-ea"/>
                <a:cs typeface="Times New Roman"/>
              </a:rPr>
              <a:t>(</a:t>
            </a:r>
            <a:r>
              <a:rPr lang="ja-JP" sz="1600" b="1" kern="100" dirty="0">
                <a:effectLst/>
                <a:latin typeface="+mj-ea"/>
                <a:ea typeface="+mj-ea"/>
                <a:cs typeface="Times New Roman"/>
              </a:rPr>
              <a:t>顧客・競争</a:t>
            </a:r>
            <a:r>
              <a:rPr lang="ja-JP" altLang="en-US" sz="1600" b="1" kern="100" dirty="0">
                <a:effectLst/>
                <a:latin typeface="+mj-ea"/>
                <a:ea typeface="+mj-ea"/>
                <a:cs typeface="Times New Roman"/>
              </a:rPr>
              <a:t>者</a:t>
            </a:r>
            <a:r>
              <a:rPr lang="en-US" altLang="ja-JP" sz="1600" b="1" kern="100" dirty="0">
                <a:effectLst/>
                <a:latin typeface="+mj-ea"/>
                <a:ea typeface="+mj-ea"/>
                <a:cs typeface="Times New Roman"/>
              </a:rPr>
              <a:t>)</a:t>
            </a:r>
            <a:endParaRPr lang="ja-JP" sz="1600" b="1" kern="100" dirty="0">
              <a:effectLst/>
              <a:latin typeface="+mj-ea"/>
              <a:ea typeface="+mj-ea"/>
              <a:cs typeface="Times New Roman"/>
            </a:endParaRPr>
          </a:p>
        </p:txBody>
      </p:sp>
      <p:sp>
        <p:nvSpPr>
          <p:cNvPr id="36" name="左右矢印 13">
            <a:extLst>
              <a:ext uri="{FF2B5EF4-FFF2-40B4-BE49-F238E27FC236}">
                <a16:creationId xmlns:a16="http://schemas.microsoft.com/office/drawing/2014/main" id="{D6DF7335-3966-410E-A0E9-E666AE2A41A7}"/>
              </a:ext>
            </a:extLst>
          </p:cNvPr>
          <p:cNvSpPr/>
          <p:nvPr/>
        </p:nvSpPr>
        <p:spPr>
          <a:xfrm rot="2673339">
            <a:off x="6889559" y="2631139"/>
            <a:ext cx="1676975" cy="1046910"/>
          </a:xfrm>
          <a:prstGeom prst="lef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金融法</a:t>
            </a:r>
          </a:p>
        </p:txBody>
      </p:sp>
      <p:sp>
        <p:nvSpPr>
          <p:cNvPr id="37" name="左右矢印 14">
            <a:extLst>
              <a:ext uri="{FF2B5EF4-FFF2-40B4-BE49-F238E27FC236}">
                <a16:creationId xmlns:a16="http://schemas.microsoft.com/office/drawing/2014/main" id="{97A448F6-B377-4261-AF7B-1A5EC814E44C}"/>
              </a:ext>
            </a:extLst>
          </p:cNvPr>
          <p:cNvSpPr/>
          <p:nvPr/>
        </p:nvSpPr>
        <p:spPr>
          <a:xfrm rot="19005588">
            <a:off x="6946702" y="4395432"/>
            <a:ext cx="1513699" cy="1021818"/>
          </a:xfrm>
          <a:prstGeom prst="lef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労働法</a:t>
            </a:r>
          </a:p>
        </p:txBody>
      </p:sp>
      <p:sp>
        <p:nvSpPr>
          <p:cNvPr id="38" name="左右矢印 15">
            <a:extLst>
              <a:ext uri="{FF2B5EF4-FFF2-40B4-BE49-F238E27FC236}">
                <a16:creationId xmlns:a16="http://schemas.microsoft.com/office/drawing/2014/main" id="{8273AFB7-223A-4A31-9803-3EA8820E320C}"/>
              </a:ext>
            </a:extLst>
          </p:cNvPr>
          <p:cNvSpPr/>
          <p:nvPr/>
        </p:nvSpPr>
        <p:spPr>
          <a:xfrm rot="19297186">
            <a:off x="9150916" y="2648205"/>
            <a:ext cx="1910046" cy="1063728"/>
          </a:xfrm>
          <a:prstGeom prst="lef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契約法</a:t>
            </a:r>
            <a:br>
              <a:rPr lang="en-US" sz="1600" b="1" kern="100" dirty="0">
                <a:effectLst/>
                <a:latin typeface="+mj-ea"/>
                <a:ea typeface="+mj-ea"/>
                <a:cs typeface="Times New Roman"/>
              </a:rPr>
            </a:br>
            <a:r>
              <a:rPr lang="ja-JP" sz="1600" b="1" kern="100" dirty="0">
                <a:effectLst/>
                <a:latin typeface="+mj-ea"/>
                <a:ea typeface="+mj-ea"/>
                <a:cs typeface="Times New Roman"/>
              </a:rPr>
              <a:t>知的財産法</a:t>
            </a:r>
          </a:p>
        </p:txBody>
      </p:sp>
      <p:sp>
        <p:nvSpPr>
          <p:cNvPr id="39" name="左右矢印 16">
            <a:extLst>
              <a:ext uri="{FF2B5EF4-FFF2-40B4-BE49-F238E27FC236}">
                <a16:creationId xmlns:a16="http://schemas.microsoft.com/office/drawing/2014/main" id="{46A0D19C-60AB-4C18-8F69-287FF36FBD73}"/>
              </a:ext>
            </a:extLst>
          </p:cNvPr>
          <p:cNvSpPr/>
          <p:nvPr/>
        </p:nvSpPr>
        <p:spPr>
          <a:xfrm rot="2876971">
            <a:off x="9181966" y="4249635"/>
            <a:ext cx="1795815" cy="1123656"/>
          </a:xfrm>
          <a:prstGeom prst="lef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a:effectLst/>
                <a:latin typeface="+mj-ea"/>
                <a:ea typeface="+mj-ea"/>
                <a:cs typeface="Times New Roman"/>
              </a:rPr>
              <a:t>経済法</a:t>
            </a:r>
            <a:br>
              <a:rPr lang="en-US" sz="1600" b="1" kern="100" dirty="0">
                <a:effectLst/>
                <a:latin typeface="+mj-ea"/>
                <a:ea typeface="+mj-ea"/>
                <a:cs typeface="Times New Roman"/>
              </a:rPr>
            </a:br>
            <a:r>
              <a:rPr lang="ja-JP" sz="1600" b="1" kern="100" dirty="0">
                <a:effectLst/>
                <a:latin typeface="+mj-ea"/>
                <a:ea typeface="+mj-ea"/>
                <a:cs typeface="Times New Roman"/>
              </a:rPr>
              <a:t>不法行為法</a:t>
            </a:r>
          </a:p>
        </p:txBody>
      </p:sp>
      <p:sp>
        <p:nvSpPr>
          <p:cNvPr id="40" name="上下矢印 17">
            <a:extLst>
              <a:ext uri="{FF2B5EF4-FFF2-40B4-BE49-F238E27FC236}">
                <a16:creationId xmlns:a16="http://schemas.microsoft.com/office/drawing/2014/main" id="{F7CB3D78-FF9B-4AB5-98ED-FF09AE94D424}"/>
              </a:ext>
            </a:extLst>
          </p:cNvPr>
          <p:cNvSpPr/>
          <p:nvPr/>
        </p:nvSpPr>
        <p:spPr>
          <a:xfrm>
            <a:off x="8313790" y="1826383"/>
            <a:ext cx="1002305" cy="1565789"/>
          </a:xfrm>
          <a:prstGeom prst="upDown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b="1" kern="100" dirty="0">
                <a:latin typeface="+mj-ea"/>
                <a:ea typeface="+mj-ea"/>
                <a:cs typeface="Times New Roman"/>
              </a:rPr>
              <a:t>憲法</a:t>
            </a:r>
            <a:br>
              <a:rPr lang="en-US" altLang="ja-JP" sz="1600" b="1" kern="100" dirty="0">
                <a:effectLst/>
                <a:latin typeface="+mj-ea"/>
                <a:ea typeface="+mj-ea"/>
                <a:cs typeface="Times New Roman"/>
              </a:rPr>
            </a:br>
            <a:r>
              <a:rPr lang="ja-JP" altLang="en-US" sz="1600" b="1" kern="100" dirty="0">
                <a:effectLst/>
                <a:latin typeface="+mj-ea"/>
                <a:ea typeface="+mj-ea"/>
                <a:cs typeface="Times New Roman"/>
              </a:rPr>
              <a:t>・</a:t>
            </a:r>
            <a:br>
              <a:rPr lang="en-US" altLang="ja-JP" sz="1600" b="1" kern="100" dirty="0">
                <a:effectLst/>
                <a:latin typeface="+mj-ea"/>
                <a:ea typeface="+mj-ea"/>
                <a:cs typeface="Times New Roman"/>
              </a:rPr>
            </a:br>
            <a:r>
              <a:rPr lang="ja-JP" altLang="en-US" sz="1600" b="1" kern="100" dirty="0">
                <a:effectLst/>
                <a:latin typeface="+mj-ea"/>
                <a:ea typeface="+mj-ea"/>
                <a:cs typeface="Times New Roman"/>
              </a:rPr>
              <a:t>税法</a:t>
            </a:r>
            <a:endParaRPr lang="ja-JP" sz="1600" b="1" kern="100" dirty="0">
              <a:effectLst/>
              <a:latin typeface="+mj-ea"/>
              <a:ea typeface="+mj-ea"/>
              <a:cs typeface="Times New Roman"/>
            </a:endParaRPr>
          </a:p>
        </p:txBody>
      </p:sp>
    </p:spTree>
    <p:extLst>
      <p:ext uri="{BB962C8B-B14F-4D97-AF65-F5344CB8AC3E}">
        <p14:creationId xmlns:p14="http://schemas.microsoft.com/office/powerpoint/2010/main" val="298706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circle(out)">
                                      <p:cBhvr>
                                        <p:cTn id="10" dur="125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left)">
                                      <p:cBhvr>
                                        <p:cTn id="15" dur="500"/>
                                        <p:tgtEl>
                                          <p:spTgt spid="7">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down)">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wipe(left)">
                                      <p:cBhvr>
                                        <p:cTn id="23" dur="500"/>
                                        <p:tgtEl>
                                          <p:spTgt spid="7">
                                            <p:txEl>
                                              <p:pRg st="3" end="3"/>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wipe(up)">
                                      <p:cBhvr>
                                        <p:cTn id="26" dur="500"/>
                                        <p:tgtEl>
                                          <p:spTgt spid="3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wipe(left)">
                                      <p:cBhvr>
                                        <p:cTn id="31" dur="500"/>
                                        <p:tgtEl>
                                          <p:spTgt spid="7">
                                            <p:txEl>
                                              <p:pRg st="4" end="4"/>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ipe(down)">
                                      <p:cBhvr>
                                        <p:cTn id="34" dur="500"/>
                                        <p:tgtEl>
                                          <p:spTgt spid="3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animEffect transition="in" filter="wipe(left)">
                                      <p:cBhvr>
                                        <p:cTn id="39" dur="500"/>
                                        <p:tgtEl>
                                          <p:spTgt spid="7">
                                            <p:txEl>
                                              <p:pRg st="5" end="5"/>
                                            </p:tx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wipe(up)">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7">
                                            <p:txEl>
                                              <p:pRg st="6" end="6"/>
                                            </p:txEl>
                                          </p:spTgt>
                                        </p:tgtEl>
                                        <p:attrNameLst>
                                          <p:attrName>style.visibility</p:attrName>
                                        </p:attrNameLst>
                                      </p:cBhvr>
                                      <p:to>
                                        <p:strVal val="visible"/>
                                      </p:to>
                                    </p:set>
                                    <p:animEffect transition="in" filter="wipe(left)">
                                      <p:cBhvr>
                                        <p:cTn id="47" dur="500"/>
                                        <p:tgtEl>
                                          <p:spTgt spid="7">
                                            <p:txEl>
                                              <p:pRg st="6" end="6"/>
                                            </p:tx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wipe(down)">
                                      <p:cBhvr>
                                        <p:cTn id="5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6" grpId="0" animBg="1"/>
      <p:bldP spid="37" grpId="0" animBg="1"/>
      <p:bldP spid="38" grpId="0" animBg="1"/>
      <p:bldP spid="39" grpId="0" animBg="1"/>
      <p:bldP spid="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2416E1-CA6E-4AD2-A47E-08E82B2EBACE}"/>
              </a:ext>
            </a:extLst>
          </p:cNvPr>
          <p:cNvSpPr>
            <a:spLocks noGrp="1"/>
          </p:cNvSpPr>
          <p:nvPr>
            <p:ph type="title"/>
          </p:nvPr>
        </p:nvSpPr>
        <p:spPr>
          <a:xfrm>
            <a:off x="838200" y="365126"/>
            <a:ext cx="10515600" cy="881946"/>
          </a:xfrm>
        </p:spPr>
        <p:txBody>
          <a:bodyPr/>
          <a:lstStyle/>
          <a:p>
            <a:r>
              <a:rPr lang="ja-JP" altLang="en-US" sz="4400" dirty="0"/>
              <a:t>法と経営学の意味（</a:t>
            </a:r>
            <a:r>
              <a:rPr lang="en-US" altLang="ja-JP" sz="4400" dirty="0"/>
              <a:t>3/3</a:t>
            </a:r>
            <a:r>
              <a:rPr lang="ja-JP" altLang="en-US" sz="4400" dirty="0"/>
              <a:t>）</a:t>
            </a:r>
            <a:r>
              <a:rPr lang="ja-JP" altLang="en-US" sz="2800" dirty="0"/>
              <a:t>→</a:t>
            </a:r>
            <a:r>
              <a:rPr lang="ja-JP" altLang="en-US" sz="2800" dirty="0">
                <a:hlinkClick r:id="rId2" action="ppaction://hlinksldjump"/>
              </a:rPr>
              <a:t>経営</a:t>
            </a:r>
            <a:endParaRPr lang="ja-JP" altLang="en-US" dirty="0"/>
          </a:p>
        </p:txBody>
      </p:sp>
      <p:sp>
        <p:nvSpPr>
          <p:cNvPr id="5" name="日付プレースホルダー 4">
            <a:extLst>
              <a:ext uri="{FF2B5EF4-FFF2-40B4-BE49-F238E27FC236}">
                <a16:creationId xmlns:a16="http://schemas.microsoft.com/office/drawing/2014/main" id="{65679B4D-B608-4767-A9F6-3266582A269A}"/>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5025C32F-614E-46DD-8E95-173DAB8E83D4}"/>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24B9A510-178D-4B47-8D2D-D39658E4772B}"/>
              </a:ext>
            </a:extLst>
          </p:cNvPr>
          <p:cNvSpPr>
            <a:spLocks noGrp="1"/>
          </p:cNvSpPr>
          <p:nvPr>
            <p:ph type="sldNum" sz="quarter" idx="12"/>
          </p:nvPr>
        </p:nvSpPr>
        <p:spPr/>
        <p:txBody>
          <a:bodyPr/>
          <a:lstStyle/>
          <a:p>
            <a:fld id="{63BA93C4-2A5C-4B4B-B565-ADAA94AD8651}" type="slidenum">
              <a:rPr kumimoji="1" lang="ja-JP" altLang="en-US" smtClean="0"/>
              <a:t>5</a:t>
            </a:fld>
            <a:endParaRPr kumimoji="1" lang="ja-JP" altLang="en-US"/>
          </a:p>
        </p:txBody>
      </p:sp>
      <p:sp>
        <p:nvSpPr>
          <p:cNvPr id="22" name="円/楕円 4">
            <a:extLst>
              <a:ext uri="{FF2B5EF4-FFF2-40B4-BE49-F238E27FC236}">
                <a16:creationId xmlns:a16="http://schemas.microsoft.com/office/drawing/2014/main" id="{683C0C2F-E2E3-4D62-A79D-FCD1FE35AE3D}"/>
              </a:ext>
            </a:extLst>
          </p:cNvPr>
          <p:cNvSpPr/>
          <p:nvPr/>
        </p:nvSpPr>
        <p:spPr>
          <a:xfrm>
            <a:off x="5272539" y="3528381"/>
            <a:ext cx="1531953" cy="1874551"/>
          </a:xfrm>
          <a:prstGeom prst="ellipse">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2000" b="1" kern="100" dirty="0">
                <a:latin typeface="AR P丸ゴシック体E" panose="020F0900000000000000" pitchFamily="50" charset="-128"/>
                <a:ea typeface="AR P丸ゴシック体E" panose="020F0900000000000000" pitchFamily="50" charset="-128"/>
                <a:cs typeface="Times New Roman"/>
              </a:rPr>
              <a:t>赤松</a:t>
            </a:r>
            <a:br>
              <a:rPr lang="en-US" altLang="ja-JP" sz="2000" b="1" kern="100" dirty="0">
                <a:latin typeface="AR P丸ゴシック体E" panose="020F0900000000000000" pitchFamily="50" charset="-128"/>
                <a:ea typeface="AR P丸ゴシック体E" panose="020F0900000000000000" pitchFamily="50" charset="-128"/>
                <a:cs typeface="Times New Roman"/>
              </a:rPr>
            </a:br>
            <a:r>
              <a:rPr lang="ja-JP" altLang="en-US" sz="2000" b="1" kern="100" dirty="0">
                <a:latin typeface="AR P丸ゴシック体E" panose="020F0900000000000000" pitchFamily="50" charset="-128"/>
                <a:ea typeface="AR P丸ゴシック体E" panose="020F0900000000000000" pitchFamily="50" charset="-128"/>
                <a:cs typeface="Times New Roman"/>
              </a:rPr>
              <a:t>運送</a:t>
            </a:r>
            <a:endParaRPr lang="en-US" altLang="ja-JP" sz="2000" b="1" kern="100" dirty="0">
              <a:latin typeface="AR P丸ゴシック体E" panose="020F0900000000000000" pitchFamily="50" charset="-128"/>
              <a:ea typeface="AR P丸ゴシック体E" panose="020F0900000000000000" pitchFamily="50" charset="-128"/>
              <a:cs typeface="Times New Roman"/>
            </a:endParaRPr>
          </a:p>
        </p:txBody>
      </p:sp>
      <p:sp>
        <p:nvSpPr>
          <p:cNvPr id="23" name="正方形/長方形 22">
            <a:extLst>
              <a:ext uri="{FF2B5EF4-FFF2-40B4-BE49-F238E27FC236}">
                <a16:creationId xmlns:a16="http://schemas.microsoft.com/office/drawing/2014/main" id="{B182898B-1272-4768-AC7B-90005B42D803}"/>
              </a:ext>
            </a:extLst>
          </p:cNvPr>
          <p:cNvSpPr/>
          <p:nvPr/>
        </p:nvSpPr>
        <p:spPr>
          <a:xfrm>
            <a:off x="2109906" y="2192332"/>
            <a:ext cx="1897365" cy="1194376"/>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b="1" kern="100" dirty="0">
                <a:effectLst/>
                <a:latin typeface="AR P丸ゴシック体E" panose="020F0900000000000000" pitchFamily="50" charset="-128"/>
                <a:ea typeface="AR P丸ゴシック体E" panose="020F0900000000000000" pitchFamily="50" charset="-128"/>
                <a:cs typeface="Times New Roman"/>
              </a:rPr>
              <a:t>東京ホープ銀行</a:t>
            </a:r>
            <a:endParaRPr lang="en-US" altLang="ja-JP" b="1" kern="100" dirty="0">
              <a:effectLst/>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altLang="en-US" b="1" kern="100" dirty="0">
                <a:latin typeface="AR P丸ゴシック体E" panose="020F0900000000000000" pitchFamily="50" charset="-128"/>
                <a:ea typeface="AR P丸ゴシック体E" panose="020F0900000000000000" pitchFamily="50" charset="-128"/>
                <a:cs typeface="Times New Roman"/>
              </a:rPr>
              <a:t>↓</a:t>
            </a:r>
            <a:endParaRPr lang="en-US" altLang="ja-JP" b="1" kern="100" dirty="0">
              <a:effectLst/>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altLang="en-US" b="1" kern="100" dirty="0">
                <a:latin typeface="AR P丸ゴシック体E" panose="020F0900000000000000" pitchFamily="50" charset="-128"/>
                <a:ea typeface="AR P丸ゴシック体E" panose="020F0900000000000000" pitchFamily="50" charset="-128"/>
                <a:cs typeface="Times New Roman"/>
              </a:rPr>
              <a:t>はるな銀行</a:t>
            </a:r>
            <a:endParaRPr lang="en-US" altLang="ja-JP" b="1" kern="100" dirty="0">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b="1" kern="100" dirty="0">
                <a:effectLst/>
                <a:latin typeface="AR P丸ゴシック体E" panose="020F0900000000000000" pitchFamily="50" charset="-128"/>
                <a:ea typeface="AR P丸ゴシック体E" panose="020F0900000000000000" pitchFamily="50" charset="-128"/>
                <a:cs typeface="Times New Roman"/>
              </a:rPr>
              <a:t>（資金供給者）</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24" name="正方形/長方形 23">
            <a:extLst>
              <a:ext uri="{FF2B5EF4-FFF2-40B4-BE49-F238E27FC236}">
                <a16:creationId xmlns:a16="http://schemas.microsoft.com/office/drawing/2014/main" id="{BD5DD620-DBA6-4FA4-B72D-746D547E9B4C}"/>
              </a:ext>
            </a:extLst>
          </p:cNvPr>
          <p:cNvSpPr/>
          <p:nvPr/>
        </p:nvSpPr>
        <p:spPr>
          <a:xfrm>
            <a:off x="2182411" y="4841012"/>
            <a:ext cx="1897365" cy="1194376"/>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b="1" kern="100" dirty="0">
                <a:effectLst/>
                <a:latin typeface="AR P丸ゴシック体E" panose="020F0900000000000000" pitchFamily="50" charset="-128"/>
                <a:ea typeface="AR P丸ゴシック体E" panose="020F0900000000000000" pitchFamily="50" charset="-128"/>
                <a:cs typeface="Times New Roman"/>
              </a:rPr>
              <a:t>労働市場</a:t>
            </a:r>
          </a:p>
          <a:p>
            <a:pPr algn="ctr">
              <a:spcAft>
                <a:spcPts val="0"/>
              </a:spcAft>
            </a:pPr>
            <a:r>
              <a:rPr lang="ja-JP" b="1" kern="100" dirty="0">
                <a:effectLst/>
                <a:latin typeface="AR P丸ゴシック体E" panose="020F0900000000000000" pitchFamily="50" charset="-128"/>
                <a:ea typeface="AR P丸ゴシック体E" panose="020F0900000000000000" pitchFamily="50" charset="-128"/>
                <a:cs typeface="Times New Roman"/>
              </a:rPr>
              <a:t>（労働者）</a:t>
            </a:r>
            <a:endParaRPr lang="en-US" altLang="ja-JP" b="1" kern="100" dirty="0">
              <a:effectLst/>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altLang="en-US" b="1" kern="100" dirty="0">
                <a:latin typeface="AR P丸ゴシック体E" panose="020F0900000000000000" pitchFamily="50" charset="-128"/>
                <a:ea typeface="AR P丸ゴシック体E" panose="020F0900000000000000" pitchFamily="50" charset="-128"/>
                <a:cs typeface="Times New Roman"/>
              </a:rPr>
              <a:t>赤松徳郎→拓郎</a:t>
            </a:r>
            <a:endParaRPr lang="ja-JP" b="1"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25" name="正方形/長方形 24">
            <a:extLst>
              <a:ext uri="{FF2B5EF4-FFF2-40B4-BE49-F238E27FC236}">
                <a16:creationId xmlns:a16="http://schemas.microsoft.com/office/drawing/2014/main" id="{C2F01A29-9EEB-4EA4-9C8A-783305C19292}"/>
              </a:ext>
            </a:extLst>
          </p:cNvPr>
          <p:cNvSpPr/>
          <p:nvPr/>
        </p:nvSpPr>
        <p:spPr>
          <a:xfrm>
            <a:off x="8184232" y="2192332"/>
            <a:ext cx="2087102" cy="1194376"/>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b="1" kern="100" dirty="0">
                <a:effectLst/>
                <a:latin typeface="AR P丸ゴシック体E" panose="020F0900000000000000" pitchFamily="50" charset="-128"/>
                <a:ea typeface="AR P丸ゴシック体E" panose="020F0900000000000000" pitchFamily="50" charset="-128"/>
                <a:cs typeface="Times New Roman"/>
              </a:rPr>
              <a:t>ホープ自動車</a:t>
            </a:r>
            <a:br>
              <a:rPr lang="en-US" altLang="ja-JP" b="1" kern="100" dirty="0">
                <a:effectLst/>
                <a:latin typeface="AR P丸ゴシック体E" panose="020F0900000000000000" pitchFamily="50" charset="-128"/>
                <a:ea typeface="AR P丸ゴシック体E" panose="020F0900000000000000" pitchFamily="50" charset="-128"/>
                <a:cs typeface="Times New Roman"/>
              </a:rPr>
            </a:br>
            <a:r>
              <a:rPr lang="ja-JP" b="1" kern="100" dirty="0">
                <a:effectLst/>
                <a:latin typeface="AR P丸ゴシック体E" panose="020F0900000000000000" pitchFamily="50" charset="-128"/>
                <a:ea typeface="AR P丸ゴシック体E" panose="020F0900000000000000" pitchFamily="50" charset="-128"/>
                <a:cs typeface="Times New Roman"/>
              </a:rPr>
              <a:t>（原材料供給者）</a:t>
            </a:r>
            <a:endParaRPr lang="en-US" altLang="ja-JP" b="1" kern="100" dirty="0">
              <a:effectLst/>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altLang="en-US" b="1" kern="100" dirty="0">
                <a:latin typeface="AR P丸ゴシック体E" panose="020F0900000000000000" pitchFamily="50" charset="-128"/>
                <a:ea typeface="AR P丸ゴシック体E" panose="020F0900000000000000" pitchFamily="50" charset="-128"/>
                <a:cs typeface="Times New Roman"/>
              </a:rPr>
              <a:t>ホープ販売</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26" name="正方形/長方形 25">
            <a:extLst>
              <a:ext uri="{FF2B5EF4-FFF2-40B4-BE49-F238E27FC236}">
                <a16:creationId xmlns:a16="http://schemas.microsoft.com/office/drawing/2014/main" id="{86CDF7CC-B038-4600-9BE0-46E17F63E2F2}"/>
              </a:ext>
            </a:extLst>
          </p:cNvPr>
          <p:cNvSpPr/>
          <p:nvPr/>
        </p:nvSpPr>
        <p:spPr>
          <a:xfrm>
            <a:off x="8194509" y="4841012"/>
            <a:ext cx="2087102" cy="1194376"/>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b="1" kern="100" dirty="0">
                <a:latin typeface="AR P丸ゴシック体E" panose="020F0900000000000000" pitchFamily="50" charset="-128"/>
                <a:ea typeface="AR P丸ゴシック体E" panose="020F0900000000000000" pitchFamily="50" charset="-128"/>
                <a:cs typeface="Times New Roman"/>
              </a:rPr>
              <a:t>相模マシナリー</a:t>
            </a:r>
            <a:br>
              <a:rPr lang="en-US" altLang="ja-JP" b="1" kern="100" dirty="0">
                <a:latin typeface="AR P丸ゴシック体E" panose="020F0900000000000000" pitchFamily="50" charset="-128"/>
                <a:ea typeface="AR P丸ゴシック体E" panose="020F0900000000000000" pitchFamily="50" charset="-128"/>
                <a:cs typeface="Times New Roman"/>
              </a:rPr>
            </a:br>
            <a:r>
              <a:rPr lang="en-US" altLang="ja-JP" b="1" kern="100" dirty="0">
                <a:latin typeface="AR P丸ゴシック体E" panose="020F0900000000000000" pitchFamily="50" charset="-128"/>
                <a:ea typeface="AR P丸ゴシック体E" panose="020F0900000000000000" pitchFamily="50" charset="-128"/>
                <a:cs typeface="Times New Roman"/>
              </a:rPr>
              <a:t>(</a:t>
            </a:r>
            <a:r>
              <a:rPr lang="ja-JP" b="1" kern="100" dirty="0">
                <a:effectLst/>
                <a:latin typeface="AR P丸ゴシック体E" panose="020F0900000000000000" pitchFamily="50" charset="-128"/>
                <a:ea typeface="AR P丸ゴシック体E" panose="020F0900000000000000" pitchFamily="50" charset="-128"/>
                <a:cs typeface="Times New Roman"/>
              </a:rPr>
              <a:t>顧客・競争相手</a:t>
            </a:r>
            <a:r>
              <a:rPr lang="en-US" altLang="ja-JP" b="1" kern="100" dirty="0">
                <a:effectLst/>
                <a:latin typeface="AR P丸ゴシック体E" panose="020F0900000000000000" pitchFamily="50" charset="-128"/>
                <a:ea typeface="AR P丸ゴシック体E" panose="020F0900000000000000" pitchFamily="50" charset="-128"/>
                <a:cs typeface="Times New Roman"/>
              </a:rPr>
              <a:t>)</a:t>
            </a:r>
          </a:p>
          <a:p>
            <a:pPr algn="ctr">
              <a:spcAft>
                <a:spcPts val="0"/>
              </a:spcAft>
            </a:pPr>
            <a:r>
              <a:rPr lang="ja-JP" altLang="en-US" b="1" kern="100" dirty="0">
                <a:latin typeface="AR P丸ゴシック体E" panose="020F0900000000000000" pitchFamily="50" charset="-128"/>
                <a:ea typeface="AR P丸ゴシック体E" panose="020F0900000000000000" pitchFamily="50" charset="-128"/>
                <a:cs typeface="Times New Roman"/>
              </a:rPr>
              <a:t>兒玉通運</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27" name="左右矢印 9">
            <a:extLst>
              <a:ext uri="{FF2B5EF4-FFF2-40B4-BE49-F238E27FC236}">
                <a16:creationId xmlns:a16="http://schemas.microsoft.com/office/drawing/2014/main" id="{54B3A59A-0CDC-4229-9CB7-AD05B691BBBB}"/>
              </a:ext>
            </a:extLst>
          </p:cNvPr>
          <p:cNvSpPr/>
          <p:nvPr/>
        </p:nvSpPr>
        <p:spPr>
          <a:xfrm rot="1555891">
            <a:off x="3721282" y="2600235"/>
            <a:ext cx="2000300" cy="1532781"/>
          </a:xfrm>
          <a:prstGeom prst="lef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kern="100" dirty="0">
                <a:effectLst/>
                <a:latin typeface="AR P丸ゴシック体E" panose="020F0900000000000000" pitchFamily="50" charset="-128"/>
                <a:ea typeface="AR P丸ゴシック体E" panose="020F0900000000000000" pitchFamily="50" charset="-128"/>
                <a:cs typeface="Times New Roman"/>
              </a:rPr>
              <a:t>資金供給</a:t>
            </a:r>
            <a:endParaRPr lang="en-US" altLang="ja-JP" kern="100" dirty="0">
              <a:effectLst/>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altLang="en-US" kern="100" dirty="0">
                <a:latin typeface="AR P丸ゴシック体E" panose="020F0900000000000000" pitchFamily="50" charset="-128"/>
                <a:ea typeface="AR P丸ゴシック体E" panose="020F0900000000000000" pitchFamily="50" charset="-128"/>
                <a:cs typeface="Times New Roman"/>
              </a:rPr>
              <a:t>預金</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28" name="左右矢印 10">
            <a:extLst>
              <a:ext uri="{FF2B5EF4-FFF2-40B4-BE49-F238E27FC236}">
                <a16:creationId xmlns:a16="http://schemas.microsoft.com/office/drawing/2014/main" id="{B51436CA-2BAC-40C1-A5CB-89F7B221BC0C}"/>
              </a:ext>
            </a:extLst>
          </p:cNvPr>
          <p:cNvSpPr/>
          <p:nvPr/>
        </p:nvSpPr>
        <p:spPr>
          <a:xfrm rot="19289460">
            <a:off x="3718804" y="4428723"/>
            <a:ext cx="2037138" cy="1496043"/>
          </a:xfrm>
          <a:prstGeom prst="lef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kern="100" dirty="0">
                <a:effectLst/>
                <a:latin typeface="AR P丸ゴシック体E" panose="020F0900000000000000" pitchFamily="50" charset="-128"/>
                <a:ea typeface="AR P丸ゴシック体E" panose="020F0900000000000000" pitchFamily="50" charset="-128"/>
                <a:cs typeface="Times New Roman"/>
              </a:rPr>
              <a:t>後継者</a:t>
            </a:r>
            <a:br>
              <a:rPr lang="en-US" altLang="ja-JP" kern="100" dirty="0">
                <a:effectLst/>
                <a:latin typeface="AR P丸ゴシック体E" panose="020F0900000000000000" pitchFamily="50" charset="-128"/>
                <a:ea typeface="AR P丸ゴシック体E" panose="020F0900000000000000" pitchFamily="50" charset="-128"/>
                <a:cs typeface="Times New Roman"/>
              </a:rPr>
            </a:br>
            <a:r>
              <a:rPr lang="ja-JP" altLang="en-US" kern="100" dirty="0">
                <a:effectLst/>
                <a:latin typeface="AR P丸ゴシック体E" panose="020F0900000000000000" pitchFamily="50" charset="-128"/>
                <a:ea typeface="AR P丸ゴシック体E" panose="020F0900000000000000" pitchFamily="50" charset="-128"/>
                <a:cs typeface="Times New Roman"/>
              </a:rPr>
              <a:t>養成</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29" name="左右矢印 11">
            <a:extLst>
              <a:ext uri="{FF2B5EF4-FFF2-40B4-BE49-F238E27FC236}">
                <a16:creationId xmlns:a16="http://schemas.microsoft.com/office/drawing/2014/main" id="{D4EFAA39-74D6-41AC-82B9-34F603114A6E}"/>
              </a:ext>
            </a:extLst>
          </p:cNvPr>
          <p:cNvSpPr/>
          <p:nvPr/>
        </p:nvSpPr>
        <p:spPr>
          <a:xfrm rot="19952268">
            <a:off x="6265635" y="2817005"/>
            <a:ext cx="2297653" cy="1415821"/>
          </a:xfrm>
          <a:prstGeom prst="lef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kern="100" dirty="0">
                <a:effectLst/>
                <a:latin typeface="AR P丸ゴシック体E" panose="020F0900000000000000" pitchFamily="50" charset="-128"/>
                <a:ea typeface="AR P丸ゴシック体E" panose="020F0900000000000000" pitchFamily="50" charset="-128"/>
                <a:cs typeface="Times New Roman"/>
              </a:rPr>
              <a:t>トラック供給・</a:t>
            </a:r>
            <a:br>
              <a:rPr lang="en-US" altLang="ja-JP" kern="100" dirty="0">
                <a:effectLst/>
                <a:latin typeface="AR P丸ゴシック体E" panose="020F0900000000000000" pitchFamily="50" charset="-128"/>
                <a:ea typeface="AR P丸ゴシック体E" panose="020F0900000000000000" pitchFamily="50" charset="-128"/>
                <a:cs typeface="Times New Roman"/>
              </a:rPr>
            </a:br>
            <a:r>
              <a:rPr lang="ja-JP" altLang="en-US" kern="100" dirty="0">
                <a:effectLst/>
                <a:latin typeface="AR P丸ゴシック体E" panose="020F0900000000000000" pitchFamily="50" charset="-128"/>
                <a:ea typeface="AR P丸ゴシック体E" panose="020F0900000000000000" pitchFamily="50" charset="-128"/>
                <a:cs typeface="Times New Roman"/>
              </a:rPr>
              <a:t>クレーム</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30" name="左右矢印 12">
            <a:extLst>
              <a:ext uri="{FF2B5EF4-FFF2-40B4-BE49-F238E27FC236}">
                <a16:creationId xmlns:a16="http://schemas.microsoft.com/office/drawing/2014/main" id="{A50BB9AF-1C2A-47AB-9CFD-F89A7B0BD139}"/>
              </a:ext>
            </a:extLst>
          </p:cNvPr>
          <p:cNvSpPr/>
          <p:nvPr/>
        </p:nvSpPr>
        <p:spPr>
          <a:xfrm rot="2199031">
            <a:off x="6410623" y="4416011"/>
            <a:ext cx="2100130" cy="1645144"/>
          </a:xfrm>
          <a:prstGeom prst="lef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kern="100" dirty="0">
                <a:effectLst/>
                <a:latin typeface="AR P丸ゴシック体E" panose="020F0900000000000000" pitchFamily="50" charset="-128"/>
                <a:ea typeface="AR P丸ゴシック体E" panose="020F0900000000000000" pitchFamily="50" charset="-128"/>
                <a:cs typeface="Times New Roman"/>
              </a:rPr>
              <a:t>サービス</a:t>
            </a:r>
            <a:br>
              <a:rPr lang="en-US" altLang="ja-JP" kern="100" dirty="0">
                <a:effectLst/>
                <a:latin typeface="AR P丸ゴシック体E" panose="020F0900000000000000" pitchFamily="50" charset="-128"/>
                <a:ea typeface="AR P丸ゴシック体E" panose="020F0900000000000000" pitchFamily="50" charset="-128"/>
                <a:cs typeface="Times New Roman"/>
              </a:rPr>
            </a:br>
            <a:r>
              <a:rPr lang="ja-JP" altLang="en-US" kern="100" dirty="0">
                <a:effectLst/>
                <a:latin typeface="AR P丸ゴシック体E" panose="020F0900000000000000" pitchFamily="50" charset="-128"/>
                <a:ea typeface="AR P丸ゴシック体E" panose="020F0900000000000000" pitchFamily="50" charset="-128"/>
                <a:cs typeface="Times New Roman"/>
              </a:rPr>
              <a:t>提供</a:t>
            </a:r>
            <a:endParaRPr lang="ja-JP" kern="100" dirty="0">
              <a:effectLst/>
              <a:latin typeface="AR P丸ゴシック体E" panose="020F0900000000000000" pitchFamily="50" charset="-128"/>
              <a:ea typeface="AR P丸ゴシック体E" panose="020F0900000000000000" pitchFamily="50" charset="-128"/>
              <a:cs typeface="Times New Roman"/>
            </a:endParaRPr>
          </a:p>
        </p:txBody>
      </p:sp>
      <p:pic>
        <p:nvPicPr>
          <p:cNvPr id="31" name="Picture 4" descr="空飛ぶタイヤ(上) (講談社文庫)">
            <a:extLst>
              <a:ext uri="{FF2B5EF4-FFF2-40B4-BE49-F238E27FC236}">
                <a16:creationId xmlns:a16="http://schemas.microsoft.com/office/drawing/2014/main" id="{F4429554-84B7-4D60-892E-B28A41F00A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8577" y="384940"/>
            <a:ext cx="1309095" cy="130909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8" descr="空飛ぶタイヤ DVD-BOX(3枚組)">
            <a:extLst>
              <a:ext uri="{FF2B5EF4-FFF2-40B4-BE49-F238E27FC236}">
                <a16:creationId xmlns:a16="http://schemas.microsoft.com/office/drawing/2014/main" id="{2D7BCA7F-9325-4E4B-8AEB-EB96DEB49D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37779" y="384940"/>
            <a:ext cx="1309095" cy="1309095"/>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0" descr="裁かれる三菱自動車">
            <a:extLst>
              <a:ext uri="{FF2B5EF4-FFF2-40B4-BE49-F238E27FC236}">
                <a16:creationId xmlns:a16="http://schemas.microsoft.com/office/drawing/2014/main" id="{B9A27C2E-AA1A-4F6E-BA9D-0D6954C737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28212" y="3540840"/>
            <a:ext cx="1374640" cy="1374640"/>
          </a:xfrm>
          <a:prstGeom prst="rect">
            <a:avLst/>
          </a:prstGeom>
          <a:noFill/>
          <a:extLst>
            <a:ext uri="{909E8E84-426E-40DD-AFC4-6F175D3DCCD1}">
              <a14:hiddenFill xmlns:a14="http://schemas.microsoft.com/office/drawing/2010/main">
                <a:solidFill>
                  <a:srgbClr val="FFFFFF"/>
                </a:solidFill>
              </a14:hiddenFill>
            </a:ext>
          </a:extLst>
        </p:spPr>
      </p:pic>
      <p:sp>
        <p:nvSpPr>
          <p:cNvPr id="34" name="正方形/長方形 33">
            <a:extLst>
              <a:ext uri="{FF2B5EF4-FFF2-40B4-BE49-F238E27FC236}">
                <a16:creationId xmlns:a16="http://schemas.microsoft.com/office/drawing/2014/main" id="{55BCC987-7425-49AC-8D44-8E9ED70B7E64}"/>
              </a:ext>
            </a:extLst>
          </p:cNvPr>
          <p:cNvSpPr/>
          <p:nvPr/>
        </p:nvSpPr>
        <p:spPr>
          <a:xfrm>
            <a:off x="5115024" y="1297504"/>
            <a:ext cx="1983807" cy="952172"/>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a:latin typeface="AR P丸ゴシック体E" panose="020F0900000000000000" pitchFamily="50" charset="-128"/>
                <a:ea typeface="AR P丸ゴシック体E" panose="020F0900000000000000" pitchFamily="50" charset="-128"/>
              </a:rPr>
              <a:t>陸運局</a:t>
            </a:r>
            <a:endParaRPr kumimoji="1" lang="en-US" altLang="ja-JP" b="1" dirty="0">
              <a:latin typeface="AR P丸ゴシック体E" panose="020F0900000000000000" pitchFamily="50" charset="-128"/>
              <a:ea typeface="AR P丸ゴシック体E" panose="020F0900000000000000" pitchFamily="50" charset="-128"/>
            </a:endParaRPr>
          </a:p>
          <a:p>
            <a:pPr algn="ctr"/>
            <a:r>
              <a:rPr lang="ja-JP" altLang="en-US" b="1" dirty="0">
                <a:latin typeface="AR P丸ゴシック体E" panose="020F0900000000000000" pitchFamily="50" charset="-128"/>
                <a:ea typeface="AR P丸ゴシック体E" panose="020F0900000000000000" pitchFamily="50" charset="-128"/>
              </a:rPr>
              <a:t>警察</a:t>
            </a:r>
            <a:endParaRPr kumimoji="1" lang="ja-JP" altLang="en-US" b="1" dirty="0">
              <a:latin typeface="AR P丸ゴシック体E" panose="020F0900000000000000" pitchFamily="50" charset="-128"/>
              <a:ea typeface="AR P丸ゴシック体E" panose="020F0900000000000000" pitchFamily="50" charset="-128"/>
            </a:endParaRPr>
          </a:p>
        </p:txBody>
      </p:sp>
      <p:sp>
        <p:nvSpPr>
          <p:cNvPr id="35" name="上下矢印 20">
            <a:extLst>
              <a:ext uri="{FF2B5EF4-FFF2-40B4-BE49-F238E27FC236}">
                <a16:creationId xmlns:a16="http://schemas.microsoft.com/office/drawing/2014/main" id="{B1604F9D-765A-4DCA-9B38-7C90258506FE}"/>
              </a:ext>
            </a:extLst>
          </p:cNvPr>
          <p:cNvSpPr/>
          <p:nvPr/>
        </p:nvSpPr>
        <p:spPr>
          <a:xfrm>
            <a:off x="5398989" y="2163297"/>
            <a:ext cx="1334068" cy="1508049"/>
          </a:xfrm>
          <a:prstGeom prst="upDown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b="1" kern="100" dirty="0">
                <a:effectLst/>
                <a:latin typeface="AR P丸ゴシック体E" panose="020F0900000000000000" pitchFamily="50" charset="-128"/>
                <a:ea typeface="AR P丸ゴシック体E" panose="020F0900000000000000" pitchFamily="50" charset="-128"/>
                <a:cs typeface="Times New Roman"/>
              </a:rPr>
              <a:t>監査</a:t>
            </a:r>
            <a:br>
              <a:rPr lang="en-US" altLang="ja-JP" b="1" kern="100" dirty="0">
                <a:effectLst/>
                <a:latin typeface="AR P丸ゴシック体E" panose="020F0900000000000000" pitchFamily="50" charset="-128"/>
                <a:ea typeface="AR P丸ゴシック体E" panose="020F0900000000000000" pitchFamily="50" charset="-128"/>
                <a:cs typeface="Times New Roman"/>
              </a:rPr>
            </a:br>
            <a:r>
              <a:rPr lang="ja-JP" altLang="en-US" b="1" kern="100" dirty="0">
                <a:latin typeface="AR P丸ゴシック体E" panose="020F0900000000000000" pitchFamily="50" charset="-128"/>
                <a:ea typeface="AR P丸ゴシック体E" panose="020F0900000000000000" pitchFamily="50" charset="-128"/>
                <a:cs typeface="Times New Roman"/>
              </a:rPr>
              <a:t>・</a:t>
            </a:r>
            <a:endParaRPr lang="en-US" altLang="ja-JP" b="1" kern="100" dirty="0">
              <a:effectLst/>
              <a:latin typeface="AR P丸ゴシック体E" panose="020F0900000000000000" pitchFamily="50" charset="-128"/>
              <a:ea typeface="AR P丸ゴシック体E" panose="020F0900000000000000" pitchFamily="50" charset="-128"/>
              <a:cs typeface="Times New Roman"/>
            </a:endParaRPr>
          </a:p>
          <a:p>
            <a:pPr algn="ctr">
              <a:spcAft>
                <a:spcPts val="0"/>
              </a:spcAft>
            </a:pPr>
            <a:r>
              <a:rPr lang="ja-JP" altLang="en-US" b="1" kern="100" dirty="0">
                <a:latin typeface="AR P丸ゴシック体E" panose="020F0900000000000000" pitchFamily="50" charset="-128"/>
                <a:ea typeface="AR P丸ゴシック体E" panose="020F0900000000000000" pitchFamily="50" charset="-128"/>
                <a:cs typeface="Times New Roman"/>
              </a:rPr>
              <a:t>取調べ</a:t>
            </a:r>
            <a:endParaRPr lang="ja-JP" b="1" kern="100" dirty="0">
              <a:effectLst/>
              <a:latin typeface="AR P丸ゴシック体E" panose="020F0900000000000000" pitchFamily="50" charset="-128"/>
              <a:ea typeface="AR P丸ゴシック体E" panose="020F0900000000000000" pitchFamily="50" charset="-128"/>
              <a:cs typeface="Times New Roman"/>
            </a:endParaRPr>
          </a:p>
        </p:txBody>
      </p:sp>
      <p:sp>
        <p:nvSpPr>
          <p:cNvPr id="36" name="テキスト ボックス 35">
            <a:extLst>
              <a:ext uri="{FF2B5EF4-FFF2-40B4-BE49-F238E27FC236}">
                <a16:creationId xmlns:a16="http://schemas.microsoft.com/office/drawing/2014/main" id="{3BD413F1-8238-4B54-B430-5CDD303074C9}"/>
              </a:ext>
            </a:extLst>
          </p:cNvPr>
          <p:cNvSpPr txBox="1"/>
          <p:nvPr/>
        </p:nvSpPr>
        <p:spPr>
          <a:xfrm>
            <a:off x="647700" y="1752011"/>
            <a:ext cx="3733800" cy="307777"/>
          </a:xfrm>
          <a:prstGeom prst="rect">
            <a:avLst/>
          </a:prstGeom>
          <a:noFill/>
        </p:spPr>
        <p:txBody>
          <a:bodyPr wrap="square" rtlCol="0">
            <a:spAutoFit/>
          </a:bodyPr>
          <a:lstStyle/>
          <a:p>
            <a:r>
              <a:rPr lang="ja-JP" altLang="en-US" sz="1400" dirty="0"/>
              <a:t>池井戸潤</a:t>
            </a:r>
            <a:r>
              <a:rPr lang="en-US" altLang="ja-JP" sz="1400" dirty="0"/>
              <a:t>『</a:t>
            </a:r>
            <a:r>
              <a:rPr lang="ja-JP" altLang="en-US" sz="1400" dirty="0"/>
              <a:t>空飛ぶタイヤ</a:t>
            </a:r>
            <a:r>
              <a:rPr lang="en-US" altLang="ja-JP" sz="1400" dirty="0"/>
              <a:t>』</a:t>
            </a:r>
            <a:r>
              <a:rPr lang="ja-JP" altLang="en-US" sz="1400" dirty="0"/>
              <a:t>講談社文庫（</a:t>
            </a:r>
            <a:r>
              <a:rPr lang="en-US" altLang="ja-JP" sz="1400" dirty="0"/>
              <a:t>2009</a:t>
            </a:r>
            <a:r>
              <a:rPr lang="ja-JP" altLang="en-US" sz="1400" dirty="0"/>
              <a:t>）</a:t>
            </a:r>
            <a:endParaRPr kumimoji="1" lang="ja-JP" altLang="en-US" sz="1400" dirty="0"/>
          </a:p>
        </p:txBody>
      </p:sp>
      <p:sp>
        <p:nvSpPr>
          <p:cNvPr id="3" name="テキスト ボックス 2">
            <a:extLst>
              <a:ext uri="{FF2B5EF4-FFF2-40B4-BE49-F238E27FC236}">
                <a16:creationId xmlns:a16="http://schemas.microsoft.com/office/drawing/2014/main" id="{9B88734A-ADB5-4F0C-A93E-1B92926B9FF9}"/>
              </a:ext>
            </a:extLst>
          </p:cNvPr>
          <p:cNvSpPr txBox="1"/>
          <p:nvPr/>
        </p:nvSpPr>
        <p:spPr>
          <a:xfrm>
            <a:off x="7170116" y="1164320"/>
            <a:ext cx="2467663" cy="400110"/>
          </a:xfrm>
          <a:prstGeom prst="rect">
            <a:avLst/>
          </a:prstGeom>
          <a:noFill/>
        </p:spPr>
        <p:txBody>
          <a:bodyPr wrap="square" rtlCol="0">
            <a:spAutoFit/>
          </a:bodyPr>
          <a:lstStyle/>
          <a:p>
            <a:r>
              <a:rPr kumimoji="1" lang="ja-JP" altLang="en-US" sz="2000" b="1" dirty="0"/>
              <a:t>経済小説←法と経営</a:t>
            </a:r>
          </a:p>
        </p:txBody>
      </p:sp>
    </p:spTree>
    <p:extLst>
      <p:ext uri="{BB962C8B-B14F-4D97-AF65-F5344CB8AC3E}">
        <p14:creationId xmlns:p14="http://schemas.microsoft.com/office/powerpoint/2010/main" val="389029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750" fill="hold"/>
                                        <p:tgtEl>
                                          <p:spTgt spid="31"/>
                                        </p:tgtEl>
                                        <p:attrNameLst>
                                          <p:attrName>ppt_w</p:attrName>
                                        </p:attrNameLst>
                                      </p:cBhvr>
                                      <p:tavLst>
                                        <p:tav tm="0">
                                          <p:val>
                                            <p:fltVal val="0"/>
                                          </p:val>
                                        </p:tav>
                                        <p:tav tm="100000">
                                          <p:val>
                                            <p:strVal val="#ppt_w"/>
                                          </p:val>
                                        </p:tav>
                                      </p:tavLst>
                                    </p:anim>
                                    <p:anim calcmode="lin" valueType="num">
                                      <p:cBhvr>
                                        <p:cTn id="8" dur="750" fill="hold"/>
                                        <p:tgtEl>
                                          <p:spTgt spid="31"/>
                                        </p:tgtEl>
                                        <p:attrNameLst>
                                          <p:attrName>ppt_h</p:attrName>
                                        </p:attrNameLst>
                                      </p:cBhvr>
                                      <p:tavLst>
                                        <p:tav tm="0">
                                          <p:val>
                                            <p:fltVal val="0"/>
                                          </p:val>
                                        </p:tav>
                                        <p:tav tm="100000">
                                          <p:val>
                                            <p:strVal val="#ppt_h"/>
                                          </p:val>
                                        </p:tav>
                                      </p:tavLst>
                                    </p:anim>
                                    <p:animEffect transition="in" filter="fade">
                                      <p:cBhvr>
                                        <p:cTn id="9" dur="750"/>
                                        <p:tgtEl>
                                          <p:spTgt spid="31"/>
                                        </p:tgtEl>
                                      </p:cBhvr>
                                    </p:animEffect>
                                  </p:childTnLst>
                                </p:cTn>
                              </p:par>
                              <p:par>
                                <p:cTn id="10" presetID="53" presetClass="entr" presetSubtype="16" fill="hold" nodeType="with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750" fill="hold"/>
                                        <p:tgtEl>
                                          <p:spTgt spid="32"/>
                                        </p:tgtEl>
                                        <p:attrNameLst>
                                          <p:attrName>ppt_w</p:attrName>
                                        </p:attrNameLst>
                                      </p:cBhvr>
                                      <p:tavLst>
                                        <p:tav tm="0">
                                          <p:val>
                                            <p:fltVal val="0"/>
                                          </p:val>
                                        </p:tav>
                                        <p:tav tm="100000">
                                          <p:val>
                                            <p:strVal val="#ppt_w"/>
                                          </p:val>
                                        </p:tav>
                                      </p:tavLst>
                                    </p:anim>
                                    <p:anim calcmode="lin" valueType="num">
                                      <p:cBhvr>
                                        <p:cTn id="13" dur="750" fill="hold"/>
                                        <p:tgtEl>
                                          <p:spTgt spid="32"/>
                                        </p:tgtEl>
                                        <p:attrNameLst>
                                          <p:attrName>ppt_h</p:attrName>
                                        </p:attrNameLst>
                                      </p:cBhvr>
                                      <p:tavLst>
                                        <p:tav tm="0">
                                          <p:val>
                                            <p:fltVal val="0"/>
                                          </p:val>
                                        </p:tav>
                                        <p:tav tm="100000">
                                          <p:val>
                                            <p:strVal val="#ppt_h"/>
                                          </p:val>
                                        </p:tav>
                                      </p:tavLst>
                                    </p:anim>
                                    <p:animEffect transition="in" filter="fade">
                                      <p:cBhvr>
                                        <p:cTn id="14" dur="750"/>
                                        <p:tgtEl>
                                          <p:spTgt spid="32"/>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left)">
                                      <p:cBhvr>
                                        <p:cTn id="17" dur="75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arn(outVertical)">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27">
                                            <p:bg/>
                                          </p:spTgt>
                                        </p:tgtEl>
                                        <p:attrNameLst>
                                          <p:attrName>style.visibility</p:attrName>
                                        </p:attrNameLst>
                                      </p:cBhvr>
                                      <p:to>
                                        <p:strVal val="visible"/>
                                      </p:to>
                                    </p:set>
                                    <p:animEffect transition="in" filter="wipe(right)">
                                      <p:cBhvr>
                                        <p:cTn id="27" dur="500"/>
                                        <p:tgtEl>
                                          <p:spTgt spid="27">
                                            <p:bg/>
                                          </p:spTgt>
                                        </p:tgtEl>
                                      </p:cBhvr>
                                    </p:animEffect>
                                  </p:childTnLst>
                                </p:cTn>
                              </p:par>
                            </p:childTnLst>
                          </p:cTn>
                        </p:par>
                        <p:par>
                          <p:cTn id="28" fill="hold">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27">
                                            <p:txEl>
                                              <p:pRg st="0" end="0"/>
                                            </p:txEl>
                                          </p:spTgt>
                                        </p:tgtEl>
                                        <p:attrNameLst>
                                          <p:attrName>style.visibility</p:attrName>
                                        </p:attrNameLst>
                                      </p:cBhvr>
                                      <p:to>
                                        <p:strVal val="visible"/>
                                      </p:to>
                                    </p:set>
                                    <p:animEffect transition="in" filter="wipe(left)">
                                      <p:cBhvr>
                                        <p:cTn id="31" dur="500"/>
                                        <p:tgtEl>
                                          <p:spTgt spid="27">
                                            <p:txEl>
                                              <p:pRg st="0" end="0"/>
                                            </p:txEl>
                                          </p:spTgt>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27">
                                            <p:txEl>
                                              <p:pRg st="1" end="1"/>
                                            </p:txEl>
                                          </p:spTgt>
                                        </p:tgtEl>
                                        <p:attrNameLst>
                                          <p:attrName>style.visibility</p:attrName>
                                        </p:attrNameLst>
                                      </p:cBhvr>
                                      <p:to>
                                        <p:strVal val="visible"/>
                                      </p:to>
                                    </p:set>
                                    <p:animEffect transition="in" filter="wipe(left)">
                                      <p:cBhvr>
                                        <p:cTn id="35" dur="500"/>
                                        <p:tgtEl>
                                          <p:spTgt spid="27">
                                            <p:txEl>
                                              <p:pRg st="1" end="1"/>
                                            </p:txEl>
                                          </p:spTgt>
                                        </p:tgtEl>
                                      </p:cBhvr>
                                    </p:animEffect>
                                  </p:childTnLst>
                                </p:cTn>
                              </p:par>
                            </p:childTnLst>
                          </p:cTn>
                        </p:par>
                        <p:par>
                          <p:cTn id="36" fill="hold">
                            <p:stCondLst>
                              <p:cond delay="1500"/>
                            </p:stCondLst>
                            <p:childTnLst>
                              <p:par>
                                <p:cTn id="37" presetID="22" presetClass="entr" presetSubtype="1" fill="hold" grpId="0" nodeType="afterEffect">
                                  <p:stCondLst>
                                    <p:cond delay="0"/>
                                  </p:stCondLst>
                                  <p:childTnLst>
                                    <p:set>
                                      <p:cBhvr>
                                        <p:cTn id="38" dur="1" fill="hold">
                                          <p:stCondLst>
                                            <p:cond delay="0"/>
                                          </p:stCondLst>
                                        </p:cTn>
                                        <p:tgtEl>
                                          <p:spTgt spid="23">
                                            <p:bg/>
                                          </p:spTgt>
                                        </p:tgtEl>
                                        <p:attrNameLst>
                                          <p:attrName>style.visibility</p:attrName>
                                        </p:attrNameLst>
                                      </p:cBhvr>
                                      <p:to>
                                        <p:strVal val="visible"/>
                                      </p:to>
                                    </p:set>
                                    <p:animEffect transition="in" filter="wipe(up)">
                                      <p:cBhvr>
                                        <p:cTn id="39" dur="500"/>
                                        <p:tgtEl>
                                          <p:spTgt spid="23">
                                            <p:bg/>
                                          </p:spTgt>
                                        </p:tgtEl>
                                      </p:cBhvr>
                                    </p:animEffect>
                                  </p:childTnLst>
                                </p:cTn>
                              </p:par>
                            </p:childTnLst>
                          </p:cTn>
                        </p:par>
                        <p:par>
                          <p:cTn id="40" fill="hold">
                            <p:stCondLst>
                              <p:cond delay="2000"/>
                            </p:stCondLst>
                            <p:childTnLst>
                              <p:par>
                                <p:cTn id="41" presetID="22" presetClass="entr" presetSubtype="1" fill="hold" grpId="0" nodeType="afterEffect">
                                  <p:stCondLst>
                                    <p:cond delay="0"/>
                                  </p:stCondLst>
                                  <p:childTnLst>
                                    <p:set>
                                      <p:cBhvr>
                                        <p:cTn id="42" dur="1" fill="hold">
                                          <p:stCondLst>
                                            <p:cond delay="0"/>
                                          </p:stCondLst>
                                        </p:cTn>
                                        <p:tgtEl>
                                          <p:spTgt spid="23">
                                            <p:txEl>
                                              <p:pRg st="0" end="0"/>
                                            </p:txEl>
                                          </p:spTgt>
                                        </p:tgtEl>
                                        <p:attrNameLst>
                                          <p:attrName>style.visibility</p:attrName>
                                        </p:attrNameLst>
                                      </p:cBhvr>
                                      <p:to>
                                        <p:strVal val="visible"/>
                                      </p:to>
                                    </p:set>
                                    <p:animEffect transition="in" filter="wipe(up)">
                                      <p:cBhvr>
                                        <p:cTn id="43" dur="500"/>
                                        <p:tgtEl>
                                          <p:spTgt spid="23">
                                            <p:txEl>
                                              <p:pRg st="0" end="0"/>
                                            </p:txEl>
                                          </p:spTgt>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23">
                                            <p:txEl>
                                              <p:pRg st="1" end="1"/>
                                            </p:txEl>
                                          </p:spTgt>
                                        </p:tgtEl>
                                        <p:attrNameLst>
                                          <p:attrName>style.visibility</p:attrName>
                                        </p:attrNameLst>
                                      </p:cBhvr>
                                      <p:to>
                                        <p:strVal val="visible"/>
                                      </p:to>
                                    </p:set>
                                    <p:animEffect transition="in" filter="wipe(up)">
                                      <p:cBhvr>
                                        <p:cTn id="46" dur="500"/>
                                        <p:tgtEl>
                                          <p:spTgt spid="23">
                                            <p:txEl>
                                              <p:pRg st="1" end="1"/>
                                            </p:txEl>
                                          </p:spTgt>
                                        </p:tgtEl>
                                      </p:cBhvr>
                                    </p:animEffect>
                                  </p:childTnLst>
                                </p:cTn>
                              </p:par>
                            </p:childTnLst>
                          </p:cTn>
                        </p:par>
                        <p:par>
                          <p:cTn id="47" fill="hold">
                            <p:stCondLst>
                              <p:cond delay="2500"/>
                            </p:stCondLst>
                            <p:childTnLst>
                              <p:par>
                                <p:cTn id="48" presetID="22" presetClass="entr" presetSubtype="1" fill="hold" grpId="0" nodeType="afterEffect">
                                  <p:stCondLst>
                                    <p:cond delay="0"/>
                                  </p:stCondLst>
                                  <p:childTnLst>
                                    <p:set>
                                      <p:cBhvr>
                                        <p:cTn id="49" dur="1" fill="hold">
                                          <p:stCondLst>
                                            <p:cond delay="0"/>
                                          </p:stCondLst>
                                        </p:cTn>
                                        <p:tgtEl>
                                          <p:spTgt spid="23">
                                            <p:txEl>
                                              <p:pRg st="2" end="2"/>
                                            </p:txEl>
                                          </p:spTgt>
                                        </p:tgtEl>
                                        <p:attrNameLst>
                                          <p:attrName>style.visibility</p:attrName>
                                        </p:attrNameLst>
                                      </p:cBhvr>
                                      <p:to>
                                        <p:strVal val="visible"/>
                                      </p:to>
                                    </p:set>
                                    <p:animEffect transition="in" filter="wipe(up)">
                                      <p:cBhvr>
                                        <p:cTn id="50" dur="500"/>
                                        <p:tgtEl>
                                          <p:spTgt spid="23">
                                            <p:txEl>
                                              <p:pRg st="2" end="2"/>
                                            </p:txEl>
                                          </p:spTgt>
                                        </p:tgtEl>
                                      </p:cBhvr>
                                    </p:animEffect>
                                  </p:childTnLst>
                                </p:cTn>
                              </p:par>
                            </p:childTnLst>
                          </p:cTn>
                        </p:par>
                        <p:par>
                          <p:cTn id="51" fill="hold">
                            <p:stCondLst>
                              <p:cond delay="3000"/>
                            </p:stCondLst>
                            <p:childTnLst>
                              <p:par>
                                <p:cTn id="52" presetID="22" presetClass="entr" presetSubtype="1" fill="hold" grpId="0" nodeType="afterEffect">
                                  <p:stCondLst>
                                    <p:cond delay="0"/>
                                  </p:stCondLst>
                                  <p:childTnLst>
                                    <p:set>
                                      <p:cBhvr>
                                        <p:cTn id="53" dur="1" fill="hold">
                                          <p:stCondLst>
                                            <p:cond delay="0"/>
                                          </p:stCondLst>
                                        </p:cTn>
                                        <p:tgtEl>
                                          <p:spTgt spid="23">
                                            <p:txEl>
                                              <p:pRg st="3" end="3"/>
                                            </p:txEl>
                                          </p:spTgt>
                                        </p:tgtEl>
                                        <p:attrNameLst>
                                          <p:attrName>style.visibility</p:attrName>
                                        </p:attrNameLst>
                                      </p:cBhvr>
                                      <p:to>
                                        <p:strVal val="visible"/>
                                      </p:to>
                                    </p:set>
                                    <p:animEffect transition="in" filter="wipe(up)">
                                      <p:cBhvr>
                                        <p:cTn id="54" dur="500"/>
                                        <p:tgtEl>
                                          <p:spTgt spid="23">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2" fill="hold" grpId="0" nodeType="clickEffect">
                                  <p:stCondLst>
                                    <p:cond delay="0"/>
                                  </p:stCondLst>
                                  <p:childTnLst>
                                    <p:set>
                                      <p:cBhvr>
                                        <p:cTn id="58" dur="1" fill="hold">
                                          <p:stCondLst>
                                            <p:cond delay="0"/>
                                          </p:stCondLst>
                                        </p:cTn>
                                        <p:tgtEl>
                                          <p:spTgt spid="28">
                                            <p:bg/>
                                          </p:spTgt>
                                        </p:tgtEl>
                                        <p:attrNameLst>
                                          <p:attrName>style.visibility</p:attrName>
                                        </p:attrNameLst>
                                      </p:cBhvr>
                                      <p:to>
                                        <p:strVal val="visible"/>
                                      </p:to>
                                    </p:set>
                                    <p:animEffect transition="in" filter="wipe(right)">
                                      <p:cBhvr>
                                        <p:cTn id="59" dur="500"/>
                                        <p:tgtEl>
                                          <p:spTgt spid="28">
                                            <p:bg/>
                                          </p:spTgt>
                                        </p:tgtEl>
                                      </p:cBhvr>
                                    </p:animEffect>
                                  </p:childTnLst>
                                </p:cTn>
                              </p:par>
                            </p:childTnLst>
                          </p:cTn>
                        </p:par>
                        <p:par>
                          <p:cTn id="60" fill="hold">
                            <p:stCondLst>
                              <p:cond delay="500"/>
                            </p:stCondLst>
                            <p:childTnLst>
                              <p:par>
                                <p:cTn id="61" presetID="22" presetClass="entr" presetSubtype="2" fill="hold" grpId="0" nodeType="afterEffect">
                                  <p:stCondLst>
                                    <p:cond delay="0"/>
                                  </p:stCondLst>
                                  <p:childTnLst>
                                    <p:set>
                                      <p:cBhvr>
                                        <p:cTn id="62" dur="1" fill="hold">
                                          <p:stCondLst>
                                            <p:cond delay="0"/>
                                          </p:stCondLst>
                                        </p:cTn>
                                        <p:tgtEl>
                                          <p:spTgt spid="28">
                                            <p:txEl>
                                              <p:pRg st="0" end="0"/>
                                            </p:txEl>
                                          </p:spTgt>
                                        </p:tgtEl>
                                        <p:attrNameLst>
                                          <p:attrName>style.visibility</p:attrName>
                                        </p:attrNameLst>
                                      </p:cBhvr>
                                      <p:to>
                                        <p:strVal val="visible"/>
                                      </p:to>
                                    </p:set>
                                    <p:animEffect transition="in" filter="wipe(right)">
                                      <p:cBhvr>
                                        <p:cTn id="63" dur="500"/>
                                        <p:tgtEl>
                                          <p:spTgt spid="28">
                                            <p:txEl>
                                              <p:pRg st="0" end="0"/>
                                            </p:txEl>
                                          </p:spTgt>
                                        </p:tgtEl>
                                      </p:cBhvr>
                                    </p:animEffect>
                                  </p:childTnLst>
                                </p:cTn>
                              </p:par>
                            </p:childTnLst>
                          </p:cTn>
                        </p:par>
                        <p:par>
                          <p:cTn id="64" fill="hold">
                            <p:stCondLst>
                              <p:cond delay="1000"/>
                            </p:stCondLst>
                            <p:childTnLst>
                              <p:par>
                                <p:cTn id="65" presetID="22" presetClass="entr" presetSubtype="1" fill="hold" grpId="0" nodeType="afterEffect">
                                  <p:stCondLst>
                                    <p:cond delay="0"/>
                                  </p:stCondLst>
                                  <p:childTnLst>
                                    <p:set>
                                      <p:cBhvr>
                                        <p:cTn id="66" dur="1" fill="hold">
                                          <p:stCondLst>
                                            <p:cond delay="0"/>
                                          </p:stCondLst>
                                        </p:cTn>
                                        <p:tgtEl>
                                          <p:spTgt spid="24">
                                            <p:bg/>
                                          </p:spTgt>
                                        </p:tgtEl>
                                        <p:attrNameLst>
                                          <p:attrName>style.visibility</p:attrName>
                                        </p:attrNameLst>
                                      </p:cBhvr>
                                      <p:to>
                                        <p:strVal val="visible"/>
                                      </p:to>
                                    </p:set>
                                    <p:animEffect transition="in" filter="wipe(up)">
                                      <p:cBhvr>
                                        <p:cTn id="67" dur="500"/>
                                        <p:tgtEl>
                                          <p:spTgt spid="24">
                                            <p:bg/>
                                          </p:spTgt>
                                        </p:tgtEl>
                                      </p:cBhvr>
                                    </p:animEffect>
                                  </p:childTnLst>
                                </p:cTn>
                              </p:par>
                            </p:childTnLst>
                          </p:cTn>
                        </p:par>
                        <p:par>
                          <p:cTn id="68" fill="hold">
                            <p:stCondLst>
                              <p:cond delay="1500"/>
                            </p:stCondLst>
                            <p:childTnLst>
                              <p:par>
                                <p:cTn id="69" presetID="22" presetClass="entr" presetSubtype="1" fill="hold" grpId="0" nodeType="afterEffect">
                                  <p:stCondLst>
                                    <p:cond delay="0"/>
                                  </p:stCondLst>
                                  <p:childTnLst>
                                    <p:set>
                                      <p:cBhvr>
                                        <p:cTn id="70" dur="1" fill="hold">
                                          <p:stCondLst>
                                            <p:cond delay="0"/>
                                          </p:stCondLst>
                                        </p:cTn>
                                        <p:tgtEl>
                                          <p:spTgt spid="24">
                                            <p:txEl>
                                              <p:pRg st="0" end="0"/>
                                            </p:txEl>
                                          </p:spTgt>
                                        </p:tgtEl>
                                        <p:attrNameLst>
                                          <p:attrName>style.visibility</p:attrName>
                                        </p:attrNameLst>
                                      </p:cBhvr>
                                      <p:to>
                                        <p:strVal val="visible"/>
                                      </p:to>
                                    </p:set>
                                    <p:animEffect transition="in" filter="wipe(up)">
                                      <p:cBhvr>
                                        <p:cTn id="71" dur="500"/>
                                        <p:tgtEl>
                                          <p:spTgt spid="24">
                                            <p:txEl>
                                              <p:pRg st="0" end="0"/>
                                            </p:txEl>
                                          </p:spTgt>
                                        </p:tgtEl>
                                      </p:cBhvr>
                                    </p:animEffect>
                                  </p:childTnLst>
                                </p:cTn>
                              </p:par>
                            </p:childTnLst>
                          </p:cTn>
                        </p:par>
                        <p:par>
                          <p:cTn id="72" fill="hold">
                            <p:stCondLst>
                              <p:cond delay="2000"/>
                            </p:stCondLst>
                            <p:childTnLst>
                              <p:par>
                                <p:cTn id="73" presetID="22" presetClass="entr" presetSubtype="1" fill="hold" grpId="0" nodeType="afterEffect">
                                  <p:stCondLst>
                                    <p:cond delay="0"/>
                                  </p:stCondLst>
                                  <p:childTnLst>
                                    <p:set>
                                      <p:cBhvr>
                                        <p:cTn id="74" dur="1" fill="hold">
                                          <p:stCondLst>
                                            <p:cond delay="0"/>
                                          </p:stCondLst>
                                        </p:cTn>
                                        <p:tgtEl>
                                          <p:spTgt spid="24">
                                            <p:txEl>
                                              <p:pRg st="1" end="1"/>
                                            </p:txEl>
                                          </p:spTgt>
                                        </p:tgtEl>
                                        <p:attrNameLst>
                                          <p:attrName>style.visibility</p:attrName>
                                        </p:attrNameLst>
                                      </p:cBhvr>
                                      <p:to>
                                        <p:strVal val="visible"/>
                                      </p:to>
                                    </p:set>
                                    <p:animEffect transition="in" filter="wipe(up)">
                                      <p:cBhvr>
                                        <p:cTn id="75" dur="500"/>
                                        <p:tgtEl>
                                          <p:spTgt spid="24">
                                            <p:txEl>
                                              <p:pRg st="1" end="1"/>
                                            </p:txEl>
                                          </p:spTgt>
                                        </p:tgtEl>
                                      </p:cBhvr>
                                    </p:animEffect>
                                  </p:childTnLst>
                                </p:cTn>
                              </p:par>
                              <p:par>
                                <p:cTn id="76" presetID="22" presetClass="entr" presetSubtype="1" fill="hold" grpId="0" nodeType="withEffect">
                                  <p:stCondLst>
                                    <p:cond delay="500"/>
                                  </p:stCondLst>
                                  <p:childTnLst>
                                    <p:set>
                                      <p:cBhvr>
                                        <p:cTn id="77" dur="1" fill="hold">
                                          <p:stCondLst>
                                            <p:cond delay="0"/>
                                          </p:stCondLst>
                                        </p:cTn>
                                        <p:tgtEl>
                                          <p:spTgt spid="24">
                                            <p:txEl>
                                              <p:pRg st="2" end="2"/>
                                            </p:txEl>
                                          </p:spTgt>
                                        </p:tgtEl>
                                        <p:attrNameLst>
                                          <p:attrName>style.visibility</p:attrName>
                                        </p:attrNameLst>
                                      </p:cBhvr>
                                      <p:to>
                                        <p:strVal val="visible"/>
                                      </p:to>
                                    </p:set>
                                    <p:animEffect transition="in" filter="wipe(up)">
                                      <p:cBhvr>
                                        <p:cTn id="78" dur="500"/>
                                        <p:tgtEl>
                                          <p:spTgt spid="24">
                                            <p:txEl>
                                              <p:pRg st="2" end="2"/>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29">
                                            <p:bg/>
                                          </p:spTgt>
                                        </p:tgtEl>
                                        <p:attrNameLst>
                                          <p:attrName>style.visibility</p:attrName>
                                        </p:attrNameLst>
                                      </p:cBhvr>
                                      <p:to>
                                        <p:strVal val="visible"/>
                                      </p:to>
                                    </p:set>
                                    <p:animEffect transition="in" filter="wipe(left)">
                                      <p:cBhvr>
                                        <p:cTn id="83" dur="500"/>
                                        <p:tgtEl>
                                          <p:spTgt spid="29">
                                            <p:bg/>
                                          </p:spTgt>
                                        </p:tgtEl>
                                      </p:cBhvr>
                                    </p:animEffect>
                                  </p:childTnLst>
                                </p:cTn>
                              </p:par>
                            </p:childTnLst>
                          </p:cTn>
                        </p:par>
                        <p:par>
                          <p:cTn id="84" fill="hold">
                            <p:stCondLst>
                              <p:cond delay="500"/>
                            </p:stCondLst>
                            <p:childTnLst>
                              <p:par>
                                <p:cTn id="85" presetID="22" presetClass="entr" presetSubtype="8" fill="hold" grpId="0" nodeType="afterEffect">
                                  <p:stCondLst>
                                    <p:cond delay="0"/>
                                  </p:stCondLst>
                                  <p:childTnLst>
                                    <p:set>
                                      <p:cBhvr>
                                        <p:cTn id="86" dur="1" fill="hold">
                                          <p:stCondLst>
                                            <p:cond delay="0"/>
                                          </p:stCondLst>
                                        </p:cTn>
                                        <p:tgtEl>
                                          <p:spTgt spid="29">
                                            <p:txEl>
                                              <p:pRg st="0" end="0"/>
                                            </p:txEl>
                                          </p:spTgt>
                                        </p:tgtEl>
                                        <p:attrNameLst>
                                          <p:attrName>style.visibility</p:attrName>
                                        </p:attrNameLst>
                                      </p:cBhvr>
                                      <p:to>
                                        <p:strVal val="visible"/>
                                      </p:to>
                                    </p:set>
                                    <p:animEffect transition="in" filter="wipe(left)">
                                      <p:cBhvr>
                                        <p:cTn id="87" dur="500"/>
                                        <p:tgtEl>
                                          <p:spTgt spid="29">
                                            <p:txEl>
                                              <p:pRg st="0" end="0"/>
                                            </p:txEl>
                                          </p:spTgt>
                                        </p:tgtEl>
                                      </p:cBhvr>
                                    </p:animEffect>
                                  </p:childTnLst>
                                </p:cTn>
                              </p:par>
                            </p:childTnLst>
                          </p:cTn>
                        </p:par>
                        <p:par>
                          <p:cTn id="88" fill="hold">
                            <p:stCondLst>
                              <p:cond delay="1000"/>
                            </p:stCondLst>
                            <p:childTnLst>
                              <p:par>
                                <p:cTn id="89" presetID="53" presetClass="entr" presetSubtype="16" fill="hold" nodeType="afterEffect">
                                  <p:stCondLst>
                                    <p:cond delay="0"/>
                                  </p:stCondLst>
                                  <p:childTnLst>
                                    <p:set>
                                      <p:cBhvr>
                                        <p:cTn id="90" dur="1" fill="hold">
                                          <p:stCondLst>
                                            <p:cond delay="0"/>
                                          </p:stCondLst>
                                        </p:cTn>
                                        <p:tgtEl>
                                          <p:spTgt spid="33"/>
                                        </p:tgtEl>
                                        <p:attrNameLst>
                                          <p:attrName>style.visibility</p:attrName>
                                        </p:attrNameLst>
                                      </p:cBhvr>
                                      <p:to>
                                        <p:strVal val="visible"/>
                                      </p:to>
                                    </p:set>
                                    <p:anim calcmode="lin" valueType="num">
                                      <p:cBhvr>
                                        <p:cTn id="91" dur="500" fill="hold"/>
                                        <p:tgtEl>
                                          <p:spTgt spid="33"/>
                                        </p:tgtEl>
                                        <p:attrNameLst>
                                          <p:attrName>ppt_w</p:attrName>
                                        </p:attrNameLst>
                                      </p:cBhvr>
                                      <p:tavLst>
                                        <p:tav tm="0">
                                          <p:val>
                                            <p:fltVal val="0"/>
                                          </p:val>
                                        </p:tav>
                                        <p:tav tm="100000">
                                          <p:val>
                                            <p:strVal val="#ppt_w"/>
                                          </p:val>
                                        </p:tav>
                                      </p:tavLst>
                                    </p:anim>
                                    <p:anim calcmode="lin" valueType="num">
                                      <p:cBhvr>
                                        <p:cTn id="92" dur="500" fill="hold"/>
                                        <p:tgtEl>
                                          <p:spTgt spid="33"/>
                                        </p:tgtEl>
                                        <p:attrNameLst>
                                          <p:attrName>ppt_h</p:attrName>
                                        </p:attrNameLst>
                                      </p:cBhvr>
                                      <p:tavLst>
                                        <p:tav tm="0">
                                          <p:val>
                                            <p:fltVal val="0"/>
                                          </p:val>
                                        </p:tav>
                                        <p:tav tm="100000">
                                          <p:val>
                                            <p:strVal val="#ppt_h"/>
                                          </p:val>
                                        </p:tav>
                                      </p:tavLst>
                                    </p:anim>
                                    <p:animEffect transition="in" filter="fade">
                                      <p:cBhvr>
                                        <p:cTn id="93" dur="500"/>
                                        <p:tgtEl>
                                          <p:spTgt spid="33"/>
                                        </p:tgtEl>
                                      </p:cBhvr>
                                    </p:animEffect>
                                  </p:childTnLst>
                                </p:cTn>
                              </p:par>
                            </p:childTnLst>
                          </p:cTn>
                        </p:par>
                        <p:par>
                          <p:cTn id="94" fill="hold">
                            <p:stCondLst>
                              <p:cond delay="1500"/>
                            </p:stCondLst>
                            <p:childTnLst>
                              <p:par>
                                <p:cTn id="95" presetID="22" presetClass="entr" presetSubtype="1" fill="hold" grpId="0" nodeType="afterEffect">
                                  <p:stCondLst>
                                    <p:cond delay="0"/>
                                  </p:stCondLst>
                                  <p:childTnLst>
                                    <p:set>
                                      <p:cBhvr>
                                        <p:cTn id="96" dur="1" fill="hold">
                                          <p:stCondLst>
                                            <p:cond delay="0"/>
                                          </p:stCondLst>
                                        </p:cTn>
                                        <p:tgtEl>
                                          <p:spTgt spid="25">
                                            <p:bg/>
                                          </p:spTgt>
                                        </p:tgtEl>
                                        <p:attrNameLst>
                                          <p:attrName>style.visibility</p:attrName>
                                        </p:attrNameLst>
                                      </p:cBhvr>
                                      <p:to>
                                        <p:strVal val="visible"/>
                                      </p:to>
                                    </p:set>
                                    <p:animEffect transition="in" filter="wipe(up)">
                                      <p:cBhvr>
                                        <p:cTn id="97" dur="500"/>
                                        <p:tgtEl>
                                          <p:spTgt spid="25">
                                            <p:bg/>
                                          </p:spTgt>
                                        </p:tgtEl>
                                      </p:cBhvr>
                                    </p:animEffect>
                                  </p:childTnLst>
                                </p:cTn>
                              </p:par>
                            </p:childTnLst>
                          </p:cTn>
                        </p:par>
                        <p:par>
                          <p:cTn id="98" fill="hold">
                            <p:stCondLst>
                              <p:cond delay="2000"/>
                            </p:stCondLst>
                            <p:childTnLst>
                              <p:par>
                                <p:cTn id="99" presetID="22" presetClass="entr" presetSubtype="1" fill="hold" grpId="0" nodeType="afterEffect">
                                  <p:stCondLst>
                                    <p:cond delay="0"/>
                                  </p:stCondLst>
                                  <p:childTnLst>
                                    <p:set>
                                      <p:cBhvr>
                                        <p:cTn id="100" dur="1" fill="hold">
                                          <p:stCondLst>
                                            <p:cond delay="0"/>
                                          </p:stCondLst>
                                        </p:cTn>
                                        <p:tgtEl>
                                          <p:spTgt spid="25">
                                            <p:txEl>
                                              <p:pRg st="0" end="0"/>
                                            </p:txEl>
                                          </p:spTgt>
                                        </p:tgtEl>
                                        <p:attrNameLst>
                                          <p:attrName>style.visibility</p:attrName>
                                        </p:attrNameLst>
                                      </p:cBhvr>
                                      <p:to>
                                        <p:strVal val="visible"/>
                                      </p:to>
                                    </p:set>
                                    <p:animEffect transition="in" filter="wipe(up)">
                                      <p:cBhvr>
                                        <p:cTn id="101" dur="500"/>
                                        <p:tgtEl>
                                          <p:spTgt spid="25">
                                            <p:txEl>
                                              <p:pRg st="0" end="0"/>
                                            </p:txEl>
                                          </p:spTgt>
                                        </p:tgtEl>
                                      </p:cBhvr>
                                    </p:animEffect>
                                  </p:childTnLst>
                                </p:cTn>
                              </p:par>
                              <p:par>
                                <p:cTn id="102" presetID="22" presetClass="entr" presetSubtype="1" fill="hold" grpId="0" nodeType="withEffect">
                                  <p:stCondLst>
                                    <p:cond delay="500"/>
                                  </p:stCondLst>
                                  <p:childTnLst>
                                    <p:set>
                                      <p:cBhvr>
                                        <p:cTn id="103" dur="1" fill="hold">
                                          <p:stCondLst>
                                            <p:cond delay="0"/>
                                          </p:stCondLst>
                                        </p:cTn>
                                        <p:tgtEl>
                                          <p:spTgt spid="25">
                                            <p:txEl>
                                              <p:pRg st="1" end="1"/>
                                            </p:txEl>
                                          </p:spTgt>
                                        </p:tgtEl>
                                        <p:attrNameLst>
                                          <p:attrName>style.visibility</p:attrName>
                                        </p:attrNameLst>
                                      </p:cBhvr>
                                      <p:to>
                                        <p:strVal val="visible"/>
                                      </p:to>
                                    </p:set>
                                    <p:animEffect transition="in" filter="wipe(up)">
                                      <p:cBhvr>
                                        <p:cTn id="104" dur="500"/>
                                        <p:tgtEl>
                                          <p:spTgt spid="25">
                                            <p:txEl>
                                              <p:pRg st="1" end="1"/>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30">
                                            <p:bg/>
                                          </p:spTgt>
                                        </p:tgtEl>
                                        <p:attrNameLst>
                                          <p:attrName>style.visibility</p:attrName>
                                        </p:attrNameLst>
                                      </p:cBhvr>
                                      <p:to>
                                        <p:strVal val="visible"/>
                                      </p:to>
                                    </p:set>
                                    <p:animEffect transition="in" filter="wipe(left)">
                                      <p:cBhvr>
                                        <p:cTn id="109" dur="500"/>
                                        <p:tgtEl>
                                          <p:spTgt spid="30">
                                            <p:bg/>
                                          </p:spTgt>
                                        </p:tgtEl>
                                      </p:cBhvr>
                                    </p:animEffect>
                                  </p:childTnLst>
                                </p:cTn>
                              </p:par>
                            </p:childTnLst>
                          </p:cTn>
                        </p:par>
                        <p:par>
                          <p:cTn id="110" fill="hold">
                            <p:stCondLst>
                              <p:cond delay="500"/>
                            </p:stCondLst>
                            <p:childTnLst>
                              <p:par>
                                <p:cTn id="111" presetID="22" presetClass="entr" presetSubtype="8" fill="hold" grpId="0" nodeType="afterEffect">
                                  <p:stCondLst>
                                    <p:cond delay="0"/>
                                  </p:stCondLst>
                                  <p:childTnLst>
                                    <p:set>
                                      <p:cBhvr>
                                        <p:cTn id="112" dur="1" fill="hold">
                                          <p:stCondLst>
                                            <p:cond delay="0"/>
                                          </p:stCondLst>
                                        </p:cTn>
                                        <p:tgtEl>
                                          <p:spTgt spid="30">
                                            <p:txEl>
                                              <p:pRg st="0" end="0"/>
                                            </p:txEl>
                                          </p:spTgt>
                                        </p:tgtEl>
                                        <p:attrNameLst>
                                          <p:attrName>style.visibility</p:attrName>
                                        </p:attrNameLst>
                                      </p:cBhvr>
                                      <p:to>
                                        <p:strVal val="visible"/>
                                      </p:to>
                                    </p:set>
                                    <p:animEffect transition="in" filter="wipe(left)">
                                      <p:cBhvr>
                                        <p:cTn id="113" dur="500"/>
                                        <p:tgtEl>
                                          <p:spTgt spid="30">
                                            <p:txEl>
                                              <p:pRg st="0" end="0"/>
                                            </p:txEl>
                                          </p:spTgt>
                                        </p:tgtEl>
                                      </p:cBhvr>
                                    </p:animEffect>
                                  </p:childTnLst>
                                </p:cTn>
                              </p:par>
                            </p:childTnLst>
                          </p:cTn>
                        </p:par>
                        <p:par>
                          <p:cTn id="114" fill="hold">
                            <p:stCondLst>
                              <p:cond delay="1000"/>
                            </p:stCondLst>
                            <p:childTnLst>
                              <p:par>
                                <p:cTn id="115" presetID="22" presetClass="entr" presetSubtype="1" fill="hold" grpId="0" nodeType="afterEffect">
                                  <p:stCondLst>
                                    <p:cond delay="0"/>
                                  </p:stCondLst>
                                  <p:childTnLst>
                                    <p:set>
                                      <p:cBhvr>
                                        <p:cTn id="116" dur="1" fill="hold">
                                          <p:stCondLst>
                                            <p:cond delay="0"/>
                                          </p:stCondLst>
                                        </p:cTn>
                                        <p:tgtEl>
                                          <p:spTgt spid="26">
                                            <p:bg/>
                                          </p:spTgt>
                                        </p:tgtEl>
                                        <p:attrNameLst>
                                          <p:attrName>style.visibility</p:attrName>
                                        </p:attrNameLst>
                                      </p:cBhvr>
                                      <p:to>
                                        <p:strVal val="visible"/>
                                      </p:to>
                                    </p:set>
                                    <p:animEffect transition="in" filter="wipe(up)">
                                      <p:cBhvr>
                                        <p:cTn id="117" dur="500"/>
                                        <p:tgtEl>
                                          <p:spTgt spid="26">
                                            <p:bg/>
                                          </p:spTgt>
                                        </p:tgtEl>
                                      </p:cBhvr>
                                    </p:animEffect>
                                  </p:childTnLst>
                                </p:cTn>
                              </p:par>
                            </p:childTnLst>
                          </p:cTn>
                        </p:par>
                        <p:par>
                          <p:cTn id="118" fill="hold">
                            <p:stCondLst>
                              <p:cond delay="1500"/>
                            </p:stCondLst>
                            <p:childTnLst>
                              <p:par>
                                <p:cTn id="119" presetID="22" presetClass="entr" presetSubtype="1" fill="hold" grpId="0" nodeType="afterEffect">
                                  <p:stCondLst>
                                    <p:cond delay="0"/>
                                  </p:stCondLst>
                                  <p:childTnLst>
                                    <p:set>
                                      <p:cBhvr>
                                        <p:cTn id="120" dur="1" fill="hold">
                                          <p:stCondLst>
                                            <p:cond delay="0"/>
                                          </p:stCondLst>
                                        </p:cTn>
                                        <p:tgtEl>
                                          <p:spTgt spid="26">
                                            <p:txEl>
                                              <p:pRg st="0" end="0"/>
                                            </p:txEl>
                                          </p:spTgt>
                                        </p:tgtEl>
                                        <p:attrNameLst>
                                          <p:attrName>style.visibility</p:attrName>
                                        </p:attrNameLst>
                                      </p:cBhvr>
                                      <p:to>
                                        <p:strVal val="visible"/>
                                      </p:to>
                                    </p:set>
                                    <p:animEffect transition="in" filter="wipe(up)">
                                      <p:cBhvr>
                                        <p:cTn id="121" dur="500"/>
                                        <p:tgtEl>
                                          <p:spTgt spid="26">
                                            <p:txEl>
                                              <p:pRg st="0" end="0"/>
                                            </p:txEl>
                                          </p:spTgt>
                                        </p:tgtEl>
                                      </p:cBhvr>
                                    </p:animEffect>
                                  </p:childTnLst>
                                </p:cTn>
                              </p:par>
                              <p:par>
                                <p:cTn id="122" presetID="22" presetClass="entr" presetSubtype="1" fill="hold" grpId="0" nodeType="withEffect">
                                  <p:stCondLst>
                                    <p:cond delay="500"/>
                                  </p:stCondLst>
                                  <p:childTnLst>
                                    <p:set>
                                      <p:cBhvr>
                                        <p:cTn id="123" dur="1" fill="hold">
                                          <p:stCondLst>
                                            <p:cond delay="0"/>
                                          </p:stCondLst>
                                        </p:cTn>
                                        <p:tgtEl>
                                          <p:spTgt spid="26">
                                            <p:txEl>
                                              <p:pRg st="1" end="1"/>
                                            </p:txEl>
                                          </p:spTgt>
                                        </p:tgtEl>
                                        <p:attrNameLst>
                                          <p:attrName>style.visibility</p:attrName>
                                        </p:attrNameLst>
                                      </p:cBhvr>
                                      <p:to>
                                        <p:strVal val="visible"/>
                                      </p:to>
                                    </p:set>
                                    <p:animEffect transition="in" filter="wipe(up)">
                                      <p:cBhvr>
                                        <p:cTn id="124" dur="500"/>
                                        <p:tgtEl>
                                          <p:spTgt spid="26">
                                            <p:txEl>
                                              <p:pRg st="1" end="1"/>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35">
                                            <p:bg/>
                                          </p:spTgt>
                                        </p:tgtEl>
                                        <p:attrNameLst>
                                          <p:attrName>style.visibility</p:attrName>
                                        </p:attrNameLst>
                                      </p:cBhvr>
                                      <p:to>
                                        <p:strVal val="visible"/>
                                      </p:to>
                                    </p:set>
                                    <p:animEffect transition="in" filter="wipe(down)">
                                      <p:cBhvr>
                                        <p:cTn id="129" dur="500"/>
                                        <p:tgtEl>
                                          <p:spTgt spid="35">
                                            <p:bg/>
                                          </p:spTgt>
                                        </p:tgtEl>
                                      </p:cBhvr>
                                    </p:animEffect>
                                  </p:childTnLst>
                                </p:cTn>
                              </p:par>
                            </p:childTnLst>
                          </p:cTn>
                        </p:par>
                        <p:par>
                          <p:cTn id="130" fill="hold">
                            <p:stCondLst>
                              <p:cond delay="500"/>
                            </p:stCondLst>
                            <p:childTnLst>
                              <p:par>
                                <p:cTn id="131" presetID="22" presetClass="entr" presetSubtype="1" fill="hold" grpId="0" nodeType="afterEffect">
                                  <p:stCondLst>
                                    <p:cond delay="0"/>
                                  </p:stCondLst>
                                  <p:childTnLst>
                                    <p:set>
                                      <p:cBhvr>
                                        <p:cTn id="132" dur="1" fill="hold">
                                          <p:stCondLst>
                                            <p:cond delay="0"/>
                                          </p:stCondLst>
                                        </p:cTn>
                                        <p:tgtEl>
                                          <p:spTgt spid="35">
                                            <p:txEl>
                                              <p:pRg st="0" end="0"/>
                                            </p:txEl>
                                          </p:spTgt>
                                        </p:tgtEl>
                                        <p:attrNameLst>
                                          <p:attrName>style.visibility</p:attrName>
                                        </p:attrNameLst>
                                      </p:cBhvr>
                                      <p:to>
                                        <p:strVal val="visible"/>
                                      </p:to>
                                    </p:set>
                                    <p:animEffect transition="in" filter="wipe(up)">
                                      <p:cBhvr>
                                        <p:cTn id="133" dur="500"/>
                                        <p:tgtEl>
                                          <p:spTgt spid="35">
                                            <p:txEl>
                                              <p:pRg st="0" end="0"/>
                                            </p:txEl>
                                          </p:spTgt>
                                        </p:tgtEl>
                                      </p:cBhvr>
                                    </p:animEffect>
                                  </p:childTnLst>
                                </p:cTn>
                              </p:par>
                              <p:par>
                                <p:cTn id="134" presetID="22" presetClass="entr" presetSubtype="1" fill="hold" grpId="0" nodeType="withEffect">
                                  <p:stCondLst>
                                    <p:cond delay="500"/>
                                  </p:stCondLst>
                                  <p:childTnLst>
                                    <p:set>
                                      <p:cBhvr>
                                        <p:cTn id="135" dur="1" fill="hold">
                                          <p:stCondLst>
                                            <p:cond delay="0"/>
                                          </p:stCondLst>
                                        </p:cTn>
                                        <p:tgtEl>
                                          <p:spTgt spid="35">
                                            <p:txEl>
                                              <p:pRg st="1" end="1"/>
                                            </p:txEl>
                                          </p:spTgt>
                                        </p:tgtEl>
                                        <p:attrNameLst>
                                          <p:attrName>style.visibility</p:attrName>
                                        </p:attrNameLst>
                                      </p:cBhvr>
                                      <p:to>
                                        <p:strVal val="visible"/>
                                      </p:to>
                                    </p:set>
                                    <p:animEffect transition="in" filter="wipe(up)">
                                      <p:cBhvr>
                                        <p:cTn id="136" dur="500"/>
                                        <p:tgtEl>
                                          <p:spTgt spid="35">
                                            <p:txEl>
                                              <p:pRg st="1" end="1"/>
                                            </p:txEl>
                                          </p:spTgt>
                                        </p:tgtEl>
                                      </p:cBhvr>
                                    </p:animEffect>
                                  </p:childTnLst>
                                </p:cTn>
                              </p:par>
                            </p:childTnLst>
                          </p:cTn>
                        </p:par>
                        <p:par>
                          <p:cTn id="137" fill="hold">
                            <p:stCondLst>
                              <p:cond delay="1500"/>
                            </p:stCondLst>
                            <p:childTnLst>
                              <p:par>
                                <p:cTn id="138" presetID="22" presetClass="entr" presetSubtype="4" fill="hold" grpId="0" nodeType="afterEffect">
                                  <p:stCondLst>
                                    <p:cond delay="0"/>
                                  </p:stCondLst>
                                  <p:childTnLst>
                                    <p:set>
                                      <p:cBhvr>
                                        <p:cTn id="139" dur="1" fill="hold">
                                          <p:stCondLst>
                                            <p:cond delay="0"/>
                                          </p:stCondLst>
                                        </p:cTn>
                                        <p:tgtEl>
                                          <p:spTgt spid="34">
                                            <p:bg/>
                                          </p:spTgt>
                                        </p:tgtEl>
                                        <p:attrNameLst>
                                          <p:attrName>style.visibility</p:attrName>
                                        </p:attrNameLst>
                                      </p:cBhvr>
                                      <p:to>
                                        <p:strVal val="visible"/>
                                      </p:to>
                                    </p:set>
                                    <p:animEffect transition="in" filter="wipe(down)">
                                      <p:cBhvr>
                                        <p:cTn id="140" dur="500"/>
                                        <p:tgtEl>
                                          <p:spTgt spid="34">
                                            <p:bg/>
                                          </p:spTgt>
                                        </p:tgtEl>
                                      </p:cBhvr>
                                    </p:animEffect>
                                  </p:childTnLst>
                                </p:cTn>
                              </p:par>
                            </p:childTnLst>
                          </p:cTn>
                        </p:par>
                        <p:par>
                          <p:cTn id="141" fill="hold">
                            <p:stCondLst>
                              <p:cond delay="2000"/>
                            </p:stCondLst>
                            <p:childTnLst>
                              <p:par>
                                <p:cTn id="142" presetID="22" presetClass="entr" presetSubtype="1" fill="hold" grpId="0" nodeType="afterEffect">
                                  <p:stCondLst>
                                    <p:cond delay="0"/>
                                  </p:stCondLst>
                                  <p:childTnLst>
                                    <p:set>
                                      <p:cBhvr>
                                        <p:cTn id="143" dur="1" fill="hold">
                                          <p:stCondLst>
                                            <p:cond delay="0"/>
                                          </p:stCondLst>
                                        </p:cTn>
                                        <p:tgtEl>
                                          <p:spTgt spid="34">
                                            <p:txEl>
                                              <p:pRg st="0" end="0"/>
                                            </p:txEl>
                                          </p:spTgt>
                                        </p:tgtEl>
                                        <p:attrNameLst>
                                          <p:attrName>style.visibility</p:attrName>
                                        </p:attrNameLst>
                                      </p:cBhvr>
                                      <p:to>
                                        <p:strVal val="visible"/>
                                      </p:to>
                                    </p:set>
                                    <p:animEffect transition="in" filter="wipe(up)">
                                      <p:cBhvr>
                                        <p:cTn id="144" dur="500"/>
                                        <p:tgtEl>
                                          <p:spTgt spid="34">
                                            <p:txEl>
                                              <p:pRg st="0" end="0"/>
                                            </p:txEl>
                                          </p:spTgt>
                                        </p:tgtEl>
                                      </p:cBhvr>
                                    </p:animEffect>
                                  </p:childTnLst>
                                </p:cTn>
                              </p:par>
                            </p:childTnLst>
                          </p:cTn>
                        </p:par>
                        <p:par>
                          <p:cTn id="145" fill="hold">
                            <p:stCondLst>
                              <p:cond delay="2500"/>
                            </p:stCondLst>
                            <p:childTnLst>
                              <p:par>
                                <p:cTn id="146" presetID="22" presetClass="entr" presetSubtype="1" fill="hold" grpId="0" nodeType="afterEffect">
                                  <p:stCondLst>
                                    <p:cond delay="0"/>
                                  </p:stCondLst>
                                  <p:childTnLst>
                                    <p:set>
                                      <p:cBhvr>
                                        <p:cTn id="147" dur="1" fill="hold">
                                          <p:stCondLst>
                                            <p:cond delay="0"/>
                                          </p:stCondLst>
                                        </p:cTn>
                                        <p:tgtEl>
                                          <p:spTgt spid="34">
                                            <p:txEl>
                                              <p:pRg st="1" end="1"/>
                                            </p:txEl>
                                          </p:spTgt>
                                        </p:tgtEl>
                                        <p:attrNameLst>
                                          <p:attrName>style.visibility</p:attrName>
                                        </p:attrNameLst>
                                      </p:cBhvr>
                                      <p:to>
                                        <p:strVal val="visible"/>
                                      </p:to>
                                    </p:set>
                                    <p:animEffect transition="in" filter="wipe(up)">
                                      <p:cBhvr>
                                        <p:cTn id="148" dur="500"/>
                                        <p:tgtEl>
                                          <p:spTgt spid="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uiExpand="1" build="allAtOnce" animBg="1"/>
      <p:bldP spid="24" grpId="0" uiExpand="1" build="allAtOnce" animBg="1"/>
      <p:bldP spid="25" grpId="0" uiExpand="1" build="allAtOnce" animBg="1"/>
      <p:bldP spid="26" grpId="0" uiExpand="1" build="allAtOnce" animBg="1"/>
      <p:bldP spid="27" grpId="0" uiExpand="1" build="p" animBg="1"/>
      <p:bldP spid="28" grpId="0" uiExpand="1" build="allAtOnce" animBg="1"/>
      <p:bldP spid="29" grpId="0" uiExpand="1" build="allAtOnce" animBg="1"/>
      <p:bldP spid="30" grpId="0" uiExpand="1" build="allAtOnce" animBg="1"/>
      <p:bldP spid="34" grpId="0" uiExpand="1" build="p" animBg="1"/>
      <p:bldP spid="35" grpId="0" uiExpand="1" build="allAtOnce" animBg="1"/>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5C3CE40F-953B-4F8E-B56D-3B02A7E22056}"/>
              </a:ext>
            </a:extLst>
          </p:cNvPr>
          <p:cNvSpPr>
            <a:spLocks noGrp="1"/>
          </p:cNvSpPr>
          <p:nvPr>
            <p:ph type="title"/>
          </p:nvPr>
        </p:nvSpPr>
        <p:spPr>
          <a:xfrm>
            <a:off x="838200" y="365125"/>
            <a:ext cx="10515600" cy="1154217"/>
          </a:xfrm>
        </p:spPr>
        <p:txBody>
          <a:bodyPr>
            <a:normAutofit/>
          </a:bodyPr>
          <a:lstStyle/>
          <a:p>
            <a:r>
              <a:rPr lang="en-US" altLang="ja-JP" sz="5400" b="1" dirty="0">
                <a:latin typeface="Times New Roman" panose="02020603050405020304" pitchFamily="18" charset="0"/>
                <a:cs typeface="Times New Roman" panose="02020603050405020304" pitchFamily="18" charset="0"/>
              </a:rPr>
              <a:t>COVID-19 </a:t>
            </a:r>
            <a:r>
              <a:rPr lang="ja-JP" altLang="en-US" sz="5400" b="1" dirty="0">
                <a:latin typeface="Times New Roman" panose="02020603050405020304" pitchFamily="18" charset="0"/>
                <a:cs typeface="Times New Roman" panose="02020603050405020304" pitchFamily="18" charset="0"/>
              </a:rPr>
              <a:t>の </a:t>
            </a:r>
            <a:r>
              <a:rPr lang="en-US" altLang="ja-JP" sz="5400" b="1" dirty="0">
                <a:latin typeface="Times New Roman" panose="02020603050405020304" pitchFamily="18" charset="0"/>
                <a:cs typeface="Times New Roman" panose="02020603050405020304" pitchFamily="18" charset="0"/>
              </a:rPr>
              <a:t>Before &amp; After</a:t>
            </a:r>
            <a:br>
              <a:rPr lang="en-US" altLang="ja-JP" sz="5400" b="1" dirty="0">
                <a:latin typeface="Times New Roman" panose="02020603050405020304" pitchFamily="18" charset="0"/>
                <a:cs typeface="Times New Roman" panose="02020603050405020304" pitchFamily="18" charset="0"/>
              </a:rPr>
            </a:br>
            <a:r>
              <a:rPr lang="ja-JP" altLang="en-US" sz="2200" dirty="0">
                <a:latin typeface="Times New Roman" panose="02020603050405020304" pitchFamily="18" charset="0"/>
                <a:cs typeface="Times New Roman" panose="02020603050405020304" pitchFamily="18" charset="0"/>
              </a:rPr>
              <a:t>憲法上の国民の義務→（コロナ禍）←法と経営</a:t>
            </a:r>
            <a:endParaRPr lang="ja-JP" altLang="en-US" sz="5400" dirty="0">
              <a:latin typeface="Times New Roman" panose="02020603050405020304" pitchFamily="18" charset="0"/>
              <a:cs typeface="Times New Roman" panose="02020603050405020304" pitchFamily="18" charset="0"/>
            </a:endParaRPr>
          </a:p>
        </p:txBody>
      </p:sp>
      <p:graphicFrame>
        <p:nvGraphicFramePr>
          <p:cNvPr id="10" name="表 10">
            <a:extLst>
              <a:ext uri="{FF2B5EF4-FFF2-40B4-BE49-F238E27FC236}">
                <a16:creationId xmlns:a16="http://schemas.microsoft.com/office/drawing/2014/main" id="{F47DF503-EEB5-4BC3-9501-0BE28B3DE714}"/>
              </a:ext>
            </a:extLst>
          </p:cNvPr>
          <p:cNvGraphicFramePr>
            <a:graphicFrameLocks noGrp="1"/>
          </p:cNvGraphicFramePr>
          <p:nvPr>
            <p:ph idx="1"/>
            <p:extLst>
              <p:ext uri="{D42A27DB-BD31-4B8C-83A1-F6EECF244321}">
                <p14:modId xmlns:p14="http://schemas.microsoft.com/office/powerpoint/2010/main" val="91845926"/>
              </p:ext>
            </p:extLst>
          </p:nvPr>
        </p:nvGraphicFramePr>
        <p:xfrm>
          <a:off x="838200" y="1557442"/>
          <a:ext cx="10515600" cy="462745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44216687"/>
                    </a:ext>
                  </a:extLst>
                </a:gridCol>
                <a:gridCol w="2628900">
                  <a:extLst>
                    <a:ext uri="{9D8B030D-6E8A-4147-A177-3AD203B41FA5}">
                      <a16:colId xmlns:a16="http://schemas.microsoft.com/office/drawing/2014/main" val="2704608368"/>
                    </a:ext>
                  </a:extLst>
                </a:gridCol>
                <a:gridCol w="2628900">
                  <a:extLst>
                    <a:ext uri="{9D8B030D-6E8A-4147-A177-3AD203B41FA5}">
                      <a16:colId xmlns:a16="http://schemas.microsoft.com/office/drawing/2014/main" val="4025154164"/>
                    </a:ext>
                  </a:extLst>
                </a:gridCol>
                <a:gridCol w="2628900">
                  <a:extLst>
                    <a:ext uri="{9D8B030D-6E8A-4147-A177-3AD203B41FA5}">
                      <a16:colId xmlns:a16="http://schemas.microsoft.com/office/drawing/2014/main" val="3494728091"/>
                    </a:ext>
                  </a:extLst>
                </a:gridCol>
              </a:tblGrid>
              <a:tr h="455829">
                <a:tc>
                  <a:txBody>
                    <a:bodyPr/>
                    <a:lstStyle/>
                    <a:p>
                      <a:pPr algn="ctr"/>
                      <a:endParaRPr kumimoji="1" lang="ja-JP" altLang="en-US" dirty="0"/>
                    </a:p>
                  </a:txBody>
                  <a:tcPr/>
                </a:tc>
                <a:tc>
                  <a:txBody>
                    <a:bodyPr/>
                    <a:lstStyle/>
                    <a:p>
                      <a:pPr algn="ctr"/>
                      <a:r>
                        <a:rPr kumimoji="1" lang="en-US" altLang="ja-JP" dirty="0"/>
                        <a:t>COVD-19</a:t>
                      </a:r>
                      <a:r>
                        <a:rPr kumimoji="1" lang="ja-JP" altLang="en-US" dirty="0"/>
                        <a:t>以前</a:t>
                      </a:r>
                    </a:p>
                  </a:txBody>
                  <a:tcPr anchor="ctr"/>
                </a:tc>
                <a:tc>
                  <a:txBody>
                    <a:bodyPr/>
                    <a:lstStyle/>
                    <a:p>
                      <a:pPr algn="ctr"/>
                      <a:r>
                        <a:rPr kumimoji="1" lang="en-US" altLang="ja-JP" dirty="0"/>
                        <a:t>COVID-19</a:t>
                      </a:r>
                      <a:endParaRPr kumimoji="1" lang="ja-JP" altLang="en-US" dirty="0"/>
                    </a:p>
                  </a:txBody>
                  <a:tcPr anchor="ctr"/>
                </a:tc>
                <a:tc>
                  <a:txBody>
                    <a:bodyPr/>
                    <a:lstStyle/>
                    <a:p>
                      <a:pPr algn="ctr"/>
                      <a:r>
                        <a:rPr kumimoji="1" lang="en-US" altLang="ja-JP" dirty="0"/>
                        <a:t>COVID-19</a:t>
                      </a:r>
                      <a:r>
                        <a:rPr kumimoji="1" lang="ja-JP" altLang="en-US" dirty="0"/>
                        <a:t>以後</a:t>
                      </a:r>
                    </a:p>
                  </a:txBody>
                  <a:tcPr anchor="ctr"/>
                </a:tc>
                <a:extLst>
                  <a:ext uri="{0D108BD9-81ED-4DB2-BD59-A6C34878D82A}">
                    <a16:rowId xmlns:a16="http://schemas.microsoft.com/office/drawing/2014/main" val="4230452149"/>
                  </a:ext>
                </a:extLst>
              </a:tr>
              <a:tr h="1006461">
                <a:tc>
                  <a:txBody>
                    <a:bodyPr/>
                    <a:lstStyle/>
                    <a:p>
                      <a:pPr algn="ctr"/>
                      <a:r>
                        <a:rPr kumimoji="1" lang="ja-JP" altLang="en-US" b="1" dirty="0"/>
                        <a:t>教育を受けさせる義務</a:t>
                      </a:r>
                      <a:br>
                        <a:rPr kumimoji="1" lang="en-US" altLang="ja-JP" b="1" dirty="0"/>
                      </a:br>
                      <a:r>
                        <a:rPr kumimoji="1" lang="ja-JP" altLang="en-US" b="1" dirty="0"/>
                        <a:t>（憲法</a:t>
                      </a:r>
                      <a:r>
                        <a:rPr kumimoji="1" lang="en-US" altLang="ja-JP" b="1" dirty="0"/>
                        <a:t>26</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通常授業</a:t>
                      </a:r>
                    </a:p>
                  </a:txBody>
                  <a:tcPr anchor="ctr"/>
                </a:tc>
                <a:tc>
                  <a:txBody>
                    <a:bodyPr/>
                    <a:lstStyle/>
                    <a:p>
                      <a:pPr algn="l"/>
                      <a:r>
                        <a:rPr kumimoji="1" lang="ja-JP" altLang="en-US" b="1" dirty="0">
                          <a:solidFill>
                            <a:schemeClr val="accent5">
                              <a:lumMod val="20000"/>
                              <a:lumOff val="80000"/>
                            </a:schemeClr>
                          </a:solidFill>
                        </a:rPr>
                        <a:t>オンライン授業への移行</a:t>
                      </a:r>
                      <a:br>
                        <a:rPr kumimoji="1" lang="en-US" altLang="ja-JP" b="1" dirty="0">
                          <a:solidFill>
                            <a:schemeClr val="accent5">
                              <a:lumMod val="20000"/>
                              <a:lumOff val="80000"/>
                            </a:schemeClr>
                          </a:solidFill>
                        </a:rPr>
                      </a:br>
                      <a:r>
                        <a:rPr kumimoji="1" lang="ja-JP" altLang="en-US" b="1" dirty="0">
                          <a:solidFill>
                            <a:schemeClr val="accent5">
                              <a:lumMod val="20000"/>
                              <a:lumOff val="80000"/>
                            </a:schemeClr>
                          </a:solidFill>
                        </a:rPr>
                        <a:t>授業の透明化の促進</a:t>
                      </a:r>
                    </a:p>
                  </a:txBody>
                  <a:tcPr anchor="ctr"/>
                </a:tc>
                <a:tc>
                  <a:txBody>
                    <a:bodyPr/>
                    <a:lstStyle/>
                    <a:p>
                      <a:pPr algn="l"/>
                      <a:r>
                        <a:rPr kumimoji="1" lang="ja-JP" altLang="en-US" b="1" dirty="0">
                          <a:solidFill>
                            <a:schemeClr val="accent5">
                              <a:lumMod val="20000"/>
                              <a:lumOff val="80000"/>
                            </a:schemeClr>
                          </a:solidFill>
                        </a:rPr>
                        <a:t>オンライン授業の定着</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通常授業への復帰？</a:t>
                      </a:r>
                    </a:p>
                  </a:txBody>
                  <a:tcPr anchor="ctr"/>
                </a:tc>
                <a:extLst>
                  <a:ext uri="{0D108BD9-81ED-4DB2-BD59-A6C34878D82A}">
                    <a16:rowId xmlns:a16="http://schemas.microsoft.com/office/drawing/2014/main" val="2148952836"/>
                  </a:ext>
                </a:extLst>
              </a:tr>
              <a:tr h="1055056">
                <a:tc>
                  <a:txBody>
                    <a:bodyPr/>
                    <a:lstStyle/>
                    <a:p>
                      <a:pPr algn="ctr"/>
                      <a:r>
                        <a:rPr kumimoji="1" lang="ja-JP" altLang="en-US" b="1" dirty="0"/>
                        <a:t>勤労の義務</a:t>
                      </a:r>
                      <a:br>
                        <a:rPr kumimoji="1" lang="en-US" altLang="ja-JP" b="1" dirty="0"/>
                      </a:br>
                      <a:r>
                        <a:rPr kumimoji="1" lang="ja-JP" altLang="en-US" b="1" dirty="0"/>
                        <a:t>（憲法</a:t>
                      </a:r>
                      <a:r>
                        <a:rPr kumimoji="1" lang="en-US" altLang="ja-JP" b="1" dirty="0"/>
                        <a:t>27</a:t>
                      </a:r>
                      <a:r>
                        <a:rPr kumimoji="1" lang="ja-JP" altLang="en-US" b="1" dirty="0"/>
                        <a:t>条）</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通勤地獄，長時間労働</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女性差別</a:t>
                      </a:r>
                    </a:p>
                  </a:txBody>
                  <a:tcPr anchor="ctr"/>
                </a:tc>
                <a:tc>
                  <a:txBody>
                    <a:bodyPr/>
                    <a:lstStyle/>
                    <a:p>
                      <a:pPr algn="l"/>
                      <a:r>
                        <a:rPr kumimoji="1" lang="ja-JP" altLang="en-US" b="1" dirty="0">
                          <a:solidFill>
                            <a:schemeClr val="accent1">
                              <a:lumMod val="20000"/>
                              <a:lumOff val="80000"/>
                            </a:schemeClr>
                          </a:solidFill>
                        </a:rPr>
                        <a:t>在宅勤務の増加</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非正規従業員の解雇</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休業手当の不払い</a:t>
                      </a:r>
                    </a:p>
                  </a:txBody>
                  <a:tcPr anchor="ctr"/>
                </a:tc>
                <a:tc>
                  <a:txBody>
                    <a:bodyPr/>
                    <a:lstStyle/>
                    <a:p>
                      <a:pPr algn="l"/>
                      <a:r>
                        <a:rPr kumimoji="1" lang="ja-JP" altLang="en-US" b="1" dirty="0">
                          <a:solidFill>
                            <a:schemeClr val="accent1">
                              <a:lumMod val="20000"/>
                              <a:lumOff val="80000"/>
                            </a:schemeClr>
                          </a:solidFill>
                        </a:rPr>
                        <a:t>在宅勤務・働き方改革・女性の社会進出？</a:t>
                      </a:r>
                    </a:p>
                  </a:txBody>
                  <a:tcPr anchor="ctr"/>
                </a:tc>
                <a:extLst>
                  <a:ext uri="{0D108BD9-81ED-4DB2-BD59-A6C34878D82A}">
                    <a16:rowId xmlns:a16="http://schemas.microsoft.com/office/drawing/2014/main" val="799184448"/>
                  </a:ext>
                </a:extLst>
              </a:tr>
              <a:tr h="1055056">
                <a:tc>
                  <a:txBody>
                    <a:bodyPr/>
                    <a:lstStyle/>
                    <a:p>
                      <a:pPr algn="ctr"/>
                      <a:r>
                        <a:rPr kumimoji="1" lang="ja-JP" altLang="en-US" b="1" dirty="0"/>
                        <a:t>納税の義務</a:t>
                      </a:r>
                      <a:br>
                        <a:rPr kumimoji="1" lang="en-US" altLang="ja-JP" b="1" dirty="0"/>
                      </a:br>
                      <a:r>
                        <a:rPr kumimoji="1" lang="ja-JP" altLang="en-US" b="1" dirty="0"/>
                        <a:t>（憲法</a:t>
                      </a:r>
                      <a:r>
                        <a:rPr kumimoji="1" lang="en-US" altLang="ja-JP" b="1" dirty="0"/>
                        <a:t>30</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相対的貧困・滞納者の増加</a:t>
                      </a:r>
                    </a:p>
                  </a:txBody>
                  <a:tcPr anchor="ctr"/>
                </a:tc>
                <a:tc>
                  <a:txBody>
                    <a:bodyPr/>
                    <a:lstStyle/>
                    <a:p>
                      <a:pPr algn="l"/>
                      <a:r>
                        <a:rPr kumimoji="1" lang="ja-JP" altLang="en-US" b="1" dirty="0">
                          <a:solidFill>
                            <a:schemeClr val="accent5">
                              <a:lumMod val="20000"/>
                              <a:lumOff val="80000"/>
                            </a:schemeClr>
                          </a:solidFill>
                        </a:rPr>
                        <a:t>特別給付金の支給の開始（実質的減税）</a:t>
                      </a:r>
                    </a:p>
                  </a:txBody>
                  <a:tcPr anchor="ctr"/>
                </a:tc>
                <a:tc>
                  <a:txBody>
                    <a:bodyPr/>
                    <a:lstStyle/>
                    <a:p>
                      <a:pPr algn="l"/>
                      <a:r>
                        <a:rPr kumimoji="1" lang="ja-JP" altLang="en-US" b="1" dirty="0">
                          <a:solidFill>
                            <a:schemeClr val="accent5">
                              <a:lumMod val="20000"/>
                              <a:lumOff val="80000"/>
                            </a:schemeClr>
                          </a:solidFill>
                        </a:rPr>
                        <a:t>特別給付金等による</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Basic Income</a:t>
                      </a:r>
                      <a:r>
                        <a:rPr kumimoji="1" lang="ja-JP" altLang="en-US" b="1" dirty="0">
                          <a:solidFill>
                            <a:schemeClr val="accent5">
                              <a:lumMod val="20000"/>
                              <a:lumOff val="80000"/>
                            </a:schemeClr>
                          </a:solidFill>
                        </a:rPr>
                        <a:t>の再評価？</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MMT</a:t>
                      </a:r>
                      <a:r>
                        <a:rPr kumimoji="1" lang="ja-JP" altLang="en-US" b="1" dirty="0">
                          <a:solidFill>
                            <a:schemeClr val="accent5">
                              <a:lumMod val="20000"/>
                              <a:lumOff val="80000"/>
                            </a:schemeClr>
                          </a:solidFill>
                        </a:rPr>
                        <a:t>（現代貨幣理論）</a:t>
                      </a:r>
                      <a:r>
                        <a:rPr kumimoji="1" lang="en-US" altLang="ja-JP" b="1" dirty="0">
                          <a:solidFill>
                            <a:schemeClr val="accent5">
                              <a:lumMod val="20000"/>
                              <a:lumOff val="80000"/>
                            </a:schemeClr>
                          </a:solidFill>
                        </a:rPr>
                        <a:t>?</a:t>
                      </a:r>
                    </a:p>
                  </a:txBody>
                  <a:tcPr anchor="ctr"/>
                </a:tc>
                <a:extLst>
                  <a:ext uri="{0D108BD9-81ED-4DB2-BD59-A6C34878D82A}">
                    <a16:rowId xmlns:a16="http://schemas.microsoft.com/office/drawing/2014/main" val="3471916784"/>
                  </a:ext>
                </a:extLst>
              </a:tr>
              <a:tr h="1055056">
                <a:tc>
                  <a:txBody>
                    <a:bodyPr/>
                    <a:lstStyle/>
                    <a:p>
                      <a:pPr algn="ctr"/>
                      <a:r>
                        <a:rPr kumimoji="1" lang="ja-JP" altLang="en-US" b="1" dirty="0"/>
                        <a:t>環境に対する義務</a:t>
                      </a:r>
                      <a:br>
                        <a:rPr kumimoji="1" lang="en-US" altLang="ja-JP" b="1" dirty="0"/>
                      </a:br>
                      <a:r>
                        <a:rPr kumimoji="1" lang="ja-JP" altLang="en-US" b="1" dirty="0"/>
                        <a:t>（憲法に規定なし）</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資源の輸入に頼った</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大量生産・大量消費生活</a:t>
                      </a:r>
                    </a:p>
                  </a:txBody>
                  <a:tcPr anchor="ctr"/>
                </a:tc>
                <a:tc>
                  <a:txBody>
                    <a:bodyPr/>
                    <a:lstStyle/>
                    <a:p>
                      <a:pPr algn="l"/>
                      <a:r>
                        <a:rPr kumimoji="1" lang="ja-JP" altLang="en-US" b="1" dirty="0">
                          <a:solidFill>
                            <a:schemeClr val="accent1">
                              <a:lumMod val="20000"/>
                              <a:lumOff val="80000"/>
                            </a:schemeClr>
                          </a:solidFill>
                        </a:rPr>
                        <a:t>世界貿易の縮小，</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循環型社会への希望</a:t>
                      </a:r>
                    </a:p>
                  </a:txBody>
                  <a:tcPr anchor="ctr"/>
                </a:tc>
                <a:tc>
                  <a:txBody>
                    <a:bodyPr/>
                    <a:lstStyle/>
                    <a:p>
                      <a:pPr algn="l"/>
                      <a:r>
                        <a:rPr kumimoji="1" lang="ja-JP" altLang="en-US" b="1" dirty="0">
                          <a:solidFill>
                            <a:schemeClr val="accent1">
                              <a:lumMod val="20000"/>
                              <a:lumOff val="80000"/>
                            </a:schemeClr>
                          </a:solidFill>
                        </a:rPr>
                        <a:t>再生可能エネルギー，</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循環型社会へ？</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限界費用ゼロ社会？</a:t>
                      </a:r>
                    </a:p>
                  </a:txBody>
                  <a:tcPr anchor="ctr"/>
                </a:tc>
                <a:extLst>
                  <a:ext uri="{0D108BD9-81ED-4DB2-BD59-A6C34878D82A}">
                    <a16:rowId xmlns:a16="http://schemas.microsoft.com/office/drawing/2014/main" val="2163135542"/>
                  </a:ext>
                </a:extLst>
              </a:tr>
            </a:tbl>
          </a:graphicData>
        </a:graphic>
      </p:graphicFrame>
      <p:sp>
        <p:nvSpPr>
          <p:cNvPr id="5" name="日付プレースホルダー 4">
            <a:extLst>
              <a:ext uri="{FF2B5EF4-FFF2-40B4-BE49-F238E27FC236}">
                <a16:creationId xmlns:a16="http://schemas.microsoft.com/office/drawing/2014/main" id="{F6015CD2-8E5E-4F14-9AF6-269B7D74894C}"/>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8F6C6C04-A7B4-4235-B171-610E1DAB9D29}"/>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CB1EB649-62DE-48F9-949C-2E28C7F77228}"/>
              </a:ext>
            </a:extLst>
          </p:cNvPr>
          <p:cNvSpPr>
            <a:spLocks noGrp="1"/>
          </p:cNvSpPr>
          <p:nvPr>
            <p:ph type="sldNum" sz="quarter" idx="12"/>
          </p:nvPr>
        </p:nvSpPr>
        <p:spPr/>
        <p:txBody>
          <a:bodyPr/>
          <a:lstStyle/>
          <a:p>
            <a:fld id="{63BA93C4-2A5C-4B4B-B565-ADAA94AD8651}" type="slidenum">
              <a:rPr kumimoji="1" lang="ja-JP" altLang="en-US" smtClean="0"/>
              <a:t>6</a:t>
            </a:fld>
            <a:endParaRPr kumimoji="1" lang="ja-JP" altLang="en-US"/>
          </a:p>
        </p:txBody>
      </p:sp>
    </p:spTree>
    <p:extLst>
      <p:ext uri="{BB962C8B-B14F-4D97-AF65-F5344CB8AC3E}">
        <p14:creationId xmlns:p14="http://schemas.microsoft.com/office/powerpoint/2010/main" val="2004617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5C3CE40F-953B-4F8E-B56D-3B02A7E22056}"/>
              </a:ext>
            </a:extLst>
          </p:cNvPr>
          <p:cNvSpPr>
            <a:spLocks noGrp="1"/>
          </p:cNvSpPr>
          <p:nvPr>
            <p:ph type="title"/>
          </p:nvPr>
        </p:nvSpPr>
        <p:spPr>
          <a:xfrm>
            <a:off x="838200" y="365125"/>
            <a:ext cx="10515600" cy="1154217"/>
          </a:xfrm>
        </p:spPr>
        <p:txBody>
          <a:bodyPr>
            <a:normAutofit/>
          </a:bodyPr>
          <a:lstStyle/>
          <a:p>
            <a:r>
              <a:rPr lang="en-US" altLang="ja-JP" sz="5400" b="1" dirty="0">
                <a:latin typeface="Times New Roman" panose="02020603050405020304" pitchFamily="18" charset="0"/>
                <a:cs typeface="Times New Roman" panose="02020603050405020304" pitchFamily="18" charset="0"/>
              </a:rPr>
              <a:t>COVID-19 </a:t>
            </a:r>
            <a:r>
              <a:rPr lang="ja-JP" altLang="en-US" sz="5400" b="1" dirty="0">
                <a:latin typeface="Times New Roman" panose="02020603050405020304" pitchFamily="18" charset="0"/>
                <a:cs typeface="Times New Roman" panose="02020603050405020304" pitchFamily="18" charset="0"/>
              </a:rPr>
              <a:t>の </a:t>
            </a:r>
            <a:r>
              <a:rPr lang="en-US" altLang="ja-JP" sz="5400" b="1" dirty="0">
                <a:latin typeface="Times New Roman" panose="02020603050405020304" pitchFamily="18" charset="0"/>
                <a:cs typeface="Times New Roman" panose="02020603050405020304" pitchFamily="18" charset="0"/>
              </a:rPr>
              <a:t>Before &amp; After</a:t>
            </a:r>
            <a:br>
              <a:rPr lang="en-US" altLang="ja-JP" sz="5400" b="1" dirty="0">
                <a:latin typeface="Times New Roman" panose="02020603050405020304" pitchFamily="18" charset="0"/>
                <a:cs typeface="Times New Roman" panose="02020603050405020304" pitchFamily="18" charset="0"/>
              </a:rPr>
            </a:br>
            <a:r>
              <a:rPr lang="ja-JP" altLang="en-US" sz="2200" dirty="0">
                <a:latin typeface="Times New Roman" panose="02020603050405020304" pitchFamily="18" charset="0"/>
                <a:cs typeface="Times New Roman" panose="02020603050405020304" pitchFamily="18" charset="0"/>
              </a:rPr>
              <a:t>憲法上の国民の義務→（コロナ禍）←法と経営</a:t>
            </a:r>
            <a:endParaRPr lang="ja-JP" altLang="en-US" sz="5400" dirty="0">
              <a:latin typeface="Times New Roman" panose="02020603050405020304" pitchFamily="18" charset="0"/>
              <a:cs typeface="Times New Roman" panose="02020603050405020304" pitchFamily="18" charset="0"/>
            </a:endParaRPr>
          </a:p>
        </p:txBody>
      </p:sp>
      <p:graphicFrame>
        <p:nvGraphicFramePr>
          <p:cNvPr id="10" name="表 10">
            <a:extLst>
              <a:ext uri="{FF2B5EF4-FFF2-40B4-BE49-F238E27FC236}">
                <a16:creationId xmlns:a16="http://schemas.microsoft.com/office/drawing/2014/main" id="{F47DF503-EEB5-4BC3-9501-0BE28B3DE714}"/>
              </a:ext>
            </a:extLst>
          </p:cNvPr>
          <p:cNvGraphicFramePr>
            <a:graphicFrameLocks noGrp="1"/>
          </p:cNvGraphicFramePr>
          <p:nvPr>
            <p:ph idx="1"/>
            <p:extLst>
              <p:ext uri="{D42A27DB-BD31-4B8C-83A1-F6EECF244321}">
                <p14:modId xmlns:p14="http://schemas.microsoft.com/office/powerpoint/2010/main" val="1163263515"/>
              </p:ext>
            </p:extLst>
          </p:nvPr>
        </p:nvGraphicFramePr>
        <p:xfrm>
          <a:off x="838200" y="1557442"/>
          <a:ext cx="10515600" cy="462745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44216687"/>
                    </a:ext>
                  </a:extLst>
                </a:gridCol>
                <a:gridCol w="2628900">
                  <a:extLst>
                    <a:ext uri="{9D8B030D-6E8A-4147-A177-3AD203B41FA5}">
                      <a16:colId xmlns:a16="http://schemas.microsoft.com/office/drawing/2014/main" val="2704608368"/>
                    </a:ext>
                  </a:extLst>
                </a:gridCol>
                <a:gridCol w="2628900">
                  <a:extLst>
                    <a:ext uri="{9D8B030D-6E8A-4147-A177-3AD203B41FA5}">
                      <a16:colId xmlns:a16="http://schemas.microsoft.com/office/drawing/2014/main" val="4025154164"/>
                    </a:ext>
                  </a:extLst>
                </a:gridCol>
                <a:gridCol w="2628900">
                  <a:extLst>
                    <a:ext uri="{9D8B030D-6E8A-4147-A177-3AD203B41FA5}">
                      <a16:colId xmlns:a16="http://schemas.microsoft.com/office/drawing/2014/main" val="3494728091"/>
                    </a:ext>
                  </a:extLst>
                </a:gridCol>
              </a:tblGrid>
              <a:tr h="455829">
                <a:tc>
                  <a:txBody>
                    <a:bodyPr/>
                    <a:lstStyle/>
                    <a:p>
                      <a:pPr algn="ctr"/>
                      <a:endParaRPr kumimoji="1" lang="ja-JP" altLang="en-US" dirty="0"/>
                    </a:p>
                  </a:txBody>
                  <a:tcPr/>
                </a:tc>
                <a:tc>
                  <a:txBody>
                    <a:bodyPr/>
                    <a:lstStyle/>
                    <a:p>
                      <a:pPr algn="ctr"/>
                      <a:r>
                        <a:rPr kumimoji="1" lang="en-US" altLang="ja-JP" dirty="0"/>
                        <a:t>COVD-19</a:t>
                      </a:r>
                      <a:r>
                        <a:rPr kumimoji="1" lang="ja-JP" altLang="en-US" dirty="0"/>
                        <a:t>以前</a:t>
                      </a:r>
                    </a:p>
                  </a:txBody>
                  <a:tcPr anchor="ctr"/>
                </a:tc>
                <a:tc>
                  <a:txBody>
                    <a:bodyPr/>
                    <a:lstStyle/>
                    <a:p>
                      <a:pPr algn="ctr"/>
                      <a:r>
                        <a:rPr kumimoji="1" lang="en-US" altLang="ja-JP" dirty="0"/>
                        <a:t>COVID-19</a:t>
                      </a:r>
                      <a:endParaRPr kumimoji="1" lang="ja-JP" altLang="en-US" dirty="0"/>
                    </a:p>
                  </a:txBody>
                  <a:tcPr anchor="ctr"/>
                </a:tc>
                <a:tc>
                  <a:txBody>
                    <a:bodyPr/>
                    <a:lstStyle/>
                    <a:p>
                      <a:pPr algn="ctr"/>
                      <a:r>
                        <a:rPr kumimoji="1" lang="en-US" altLang="ja-JP" dirty="0"/>
                        <a:t>COVID-19</a:t>
                      </a:r>
                      <a:r>
                        <a:rPr kumimoji="1" lang="ja-JP" altLang="en-US" dirty="0"/>
                        <a:t>以後</a:t>
                      </a:r>
                    </a:p>
                  </a:txBody>
                  <a:tcPr anchor="ctr"/>
                </a:tc>
                <a:extLst>
                  <a:ext uri="{0D108BD9-81ED-4DB2-BD59-A6C34878D82A}">
                    <a16:rowId xmlns:a16="http://schemas.microsoft.com/office/drawing/2014/main" val="4230452149"/>
                  </a:ext>
                </a:extLst>
              </a:tr>
              <a:tr h="1006461">
                <a:tc>
                  <a:txBody>
                    <a:bodyPr/>
                    <a:lstStyle/>
                    <a:p>
                      <a:pPr algn="ctr"/>
                      <a:r>
                        <a:rPr kumimoji="1" lang="ja-JP" altLang="en-US" b="1" dirty="0"/>
                        <a:t>教育を受けさせる義務</a:t>
                      </a:r>
                      <a:br>
                        <a:rPr kumimoji="1" lang="en-US" altLang="ja-JP" b="1" dirty="0"/>
                      </a:br>
                      <a:r>
                        <a:rPr kumimoji="1" lang="ja-JP" altLang="en-US" b="1" dirty="0"/>
                        <a:t>（憲法</a:t>
                      </a:r>
                      <a:r>
                        <a:rPr kumimoji="1" lang="en-US" altLang="ja-JP" b="1" dirty="0"/>
                        <a:t>26</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通常授業</a:t>
                      </a:r>
                    </a:p>
                  </a:txBody>
                  <a:tcPr anchor="ctr"/>
                </a:tc>
                <a:tc>
                  <a:txBody>
                    <a:bodyPr/>
                    <a:lstStyle/>
                    <a:p>
                      <a:pPr algn="l"/>
                      <a:r>
                        <a:rPr kumimoji="1" lang="ja-JP" altLang="en-US" b="1" dirty="0">
                          <a:solidFill>
                            <a:schemeClr val="tx1"/>
                          </a:solidFill>
                        </a:rPr>
                        <a:t>オンライン授業への移行</a:t>
                      </a:r>
                      <a:br>
                        <a:rPr kumimoji="1" lang="en-US" altLang="ja-JP" b="1" dirty="0">
                          <a:solidFill>
                            <a:schemeClr val="tx1"/>
                          </a:solidFill>
                        </a:rPr>
                      </a:br>
                      <a:r>
                        <a:rPr kumimoji="1" lang="ja-JP" altLang="en-US" b="1" dirty="0">
                          <a:solidFill>
                            <a:schemeClr val="tx1"/>
                          </a:solidFill>
                        </a:rPr>
                        <a:t>授業の透明化の促進</a:t>
                      </a:r>
                    </a:p>
                  </a:txBody>
                  <a:tcPr anchor="ctr"/>
                </a:tc>
                <a:tc>
                  <a:txBody>
                    <a:bodyPr/>
                    <a:lstStyle/>
                    <a:p>
                      <a:pPr algn="l"/>
                      <a:r>
                        <a:rPr kumimoji="1" lang="ja-JP" altLang="en-US" b="1" dirty="0">
                          <a:solidFill>
                            <a:schemeClr val="accent5">
                              <a:lumMod val="20000"/>
                              <a:lumOff val="80000"/>
                            </a:schemeClr>
                          </a:solidFill>
                        </a:rPr>
                        <a:t>オンライン授業の定着</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通常授業への復帰？</a:t>
                      </a:r>
                    </a:p>
                  </a:txBody>
                  <a:tcPr anchor="ctr"/>
                </a:tc>
                <a:extLst>
                  <a:ext uri="{0D108BD9-81ED-4DB2-BD59-A6C34878D82A}">
                    <a16:rowId xmlns:a16="http://schemas.microsoft.com/office/drawing/2014/main" val="2148952836"/>
                  </a:ext>
                </a:extLst>
              </a:tr>
              <a:tr h="1055056">
                <a:tc>
                  <a:txBody>
                    <a:bodyPr/>
                    <a:lstStyle/>
                    <a:p>
                      <a:pPr algn="ctr"/>
                      <a:r>
                        <a:rPr kumimoji="1" lang="ja-JP" altLang="en-US" b="1" dirty="0"/>
                        <a:t>勤労の義務</a:t>
                      </a:r>
                      <a:br>
                        <a:rPr kumimoji="1" lang="en-US" altLang="ja-JP" b="1" dirty="0"/>
                      </a:br>
                      <a:r>
                        <a:rPr kumimoji="1" lang="ja-JP" altLang="en-US" b="1" dirty="0"/>
                        <a:t>（憲法</a:t>
                      </a:r>
                      <a:r>
                        <a:rPr kumimoji="1" lang="en-US" altLang="ja-JP" b="1" dirty="0"/>
                        <a:t>27</a:t>
                      </a:r>
                      <a:r>
                        <a:rPr kumimoji="1" lang="ja-JP" altLang="en-US" b="1" dirty="0"/>
                        <a:t>条）</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通勤地獄，長時間労働</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女性差別</a:t>
                      </a:r>
                    </a:p>
                  </a:txBody>
                  <a:tcPr anchor="ctr"/>
                </a:tc>
                <a:tc>
                  <a:txBody>
                    <a:bodyPr/>
                    <a:lstStyle/>
                    <a:p>
                      <a:pPr algn="l"/>
                      <a:r>
                        <a:rPr kumimoji="1" lang="ja-JP" altLang="en-US" b="1" dirty="0">
                          <a:solidFill>
                            <a:schemeClr val="accent1">
                              <a:lumMod val="20000"/>
                              <a:lumOff val="80000"/>
                            </a:schemeClr>
                          </a:solidFill>
                        </a:rPr>
                        <a:t>在宅勤務の増加</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非正規従業員の解雇</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休業手当の不払い</a:t>
                      </a:r>
                    </a:p>
                  </a:txBody>
                  <a:tcPr anchor="ctr"/>
                </a:tc>
                <a:tc>
                  <a:txBody>
                    <a:bodyPr/>
                    <a:lstStyle/>
                    <a:p>
                      <a:pPr algn="l"/>
                      <a:r>
                        <a:rPr kumimoji="1" lang="ja-JP" altLang="en-US" b="1" dirty="0">
                          <a:solidFill>
                            <a:schemeClr val="accent1">
                              <a:lumMod val="20000"/>
                              <a:lumOff val="80000"/>
                            </a:schemeClr>
                          </a:solidFill>
                        </a:rPr>
                        <a:t>在宅勤務・働き方改革・女性の社会進出？</a:t>
                      </a:r>
                    </a:p>
                  </a:txBody>
                  <a:tcPr anchor="ctr"/>
                </a:tc>
                <a:extLst>
                  <a:ext uri="{0D108BD9-81ED-4DB2-BD59-A6C34878D82A}">
                    <a16:rowId xmlns:a16="http://schemas.microsoft.com/office/drawing/2014/main" val="799184448"/>
                  </a:ext>
                </a:extLst>
              </a:tr>
              <a:tr h="1055056">
                <a:tc>
                  <a:txBody>
                    <a:bodyPr/>
                    <a:lstStyle/>
                    <a:p>
                      <a:pPr algn="ctr"/>
                      <a:r>
                        <a:rPr kumimoji="1" lang="ja-JP" altLang="en-US" b="1" dirty="0"/>
                        <a:t>納税の義務</a:t>
                      </a:r>
                      <a:br>
                        <a:rPr kumimoji="1" lang="en-US" altLang="ja-JP" b="1" dirty="0"/>
                      </a:br>
                      <a:r>
                        <a:rPr kumimoji="1" lang="ja-JP" altLang="en-US" b="1" dirty="0"/>
                        <a:t>（憲法</a:t>
                      </a:r>
                      <a:r>
                        <a:rPr kumimoji="1" lang="en-US" altLang="ja-JP" b="1" dirty="0"/>
                        <a:t>30</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相対的貧困・滞納者の増加</a:t>
                      </a:r>
                    </a:p>
                  </a:txBody>
                  <a:tcPr anchor="ctr"/>
                </a:tc>
                <a:tc>
                  <a:txBody>
                    <a:bodyPr/>
                    <a:lstStyle/>
                    <a:p>
                      <a:pPr algn="l"/>
                      <a:r>
                        <a:rPr kumimoji="1" lang="ja-JP" altLang="en-US" b="1" dirty="0">
                          <a:solidFill>
                            <a:schemeClr val="accent5">
                              <a:lumMod val="20000"/>
                              <a:lumOff val="80000"/>
                            </a:schemeClr>
                          </a:solidFill>
                        </a:rPr>
                        <a:t>特別給付金の支給の開始（実質的減税）</a:t>
                      </a:r>
                    </a:p>
                  </a:txBody>
                  <a:tcPr anchor="ctr"/>
                </a:tc>
                <a:tc>
                  <a:txBody>
                    <a:bodyPr/>
                    <a:lstStyle/>
                    <a:p>
                      <a:pPr algn="l"/>
                      <a:r>
                        <a:rPr kumimoji="1" lang="ja-JP" altLang="en-US" b="1" dirty="0">
                          <a:solidFill>
                            <a:schemeClr val="accent5">
                              <a:lumMod val="20000"/>
                              <a:lumOff val="80000"/>
                            </a:schemeClr>
                          </a:solidFill>
                        </a:rPr>
                        <a:t>特別給付金等による</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Basic Income</a:t>
                      </a:r>
                      <a:r>
                        <a:rPr kumimoji="1" lang="ja-JP" altLang="en-US" b="1" dirty="0">
                          <a:solidFill>
                            <a:schemeClr val="accent5">
                              <a:lumMod val="20000"/>
                              <a:lumOff val="80000"/>
                            </a:schemeClr>
                          </a:solidFill>
                        </a:rPr>
                        <a:t>の再評価？</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MMT</a:t>
                      </a:r>
                      <a:r>
                        <a:rPr kumimoji="1" lang="ja-JP" altLang="en-US" b="1" dirty="0">
                          <a:solidFill>
                            <a:schemeClr val="accent5">
                              <a:lumMod val="20000"/>
                              <a:lumOff val="80000"/>
                            </a:schemeClr>
                          </a:solidFill>
                        </a:rPr>
                        <a:t>（現代貨幣理論）</a:t>
                      </a:r>
                      <a:r>
                        <a:rPr kumimoji="1" lang="en-US" altLang="ja-JP" b="1" dirty="0">
                          <a:solidFill>
                            <a:schemeClr val="accent5">
                              <a:lumMod val="20000"/>
                              <a:lumOff val="80000"/>
                            </a:schemeClr>
                          </a:solidFill>
                        </a:rPr>
                        <a:t>?</a:t>
                      </a:r>
                    </a:p>
                  </a:txBody>
                  <a:tcPr anchor="ctr"/>
                </a:tc>
                <a:extLst>
                  <a:ext uri="{0D108BD9-81ED-4DB2-BD59-A6C34878D82A}">
                    <a16:rowId xmlns:a16="http://schemas.microsoft.com/office/drawing/2014/main" val="3471916784"/>
                  </a:ext>
                </a:extLst>
              </a:tr>
              <a:tr h="1055056">
                <a:tc>
                  <a:txBody>
                    <a:bodyPr/>
                    <a:lstStyle/>
                    <a:p>
                      <a:pPr algn="ctr"/>
                      <a:r>
                        <a:rPr kumimoji="1" lang="ja-JP" altLang="en-US" b="1" dirty="0"/>
                        <a:t>環境に対する義務</a:t>
                      </a:r>
                      <a:br>
                        <a:rPr kumimoji="1" lang="en-US" altLang="ja-JP" b="1" dirty="0"/>
                      </a:br>
                      <a:r>
                        <a:rPr kumimoji="1" lang="ja-JP" altLang="en-US" b="1" dirty="0"/>
                        <a:t>（憲法に規定なし）</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資源の輸入に頼った</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大量生産・大量消費生活</a:t>
                      </a:r>
                    </a:p>
                  </a:txBody>
                  <a:tcPr anchor="ctr"/>
                </a:tc>
                <a:tc>
                  <a:txBody>
                    <a:bodyPr/>
                    <a:lstStyle/>
                    <a:p>
                      <a:pPr algn="l"/>
                      <a:r>
                        <a:rPr kumimoji="1" lang="ja-JP" altLang="en-US" b="1" dirty="0">
                          <a:solidFill>
                            <a:schemeClr val="accent1">
                              <a:lumMod val="20000"/>
                              <a:lumOff val="80000"/>
                            </a:schemeClr>
                          </a:solidFill>
                        </a:rPr>
                        <a:t>世界貿易の縮小，</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循環型社会への希望</a:t>
                      </a:r>
                    </a:p>
                  </a:txBody>
                  <a:tcPr anchor="ctr"/>
                </a:tc>
                <a:tc>
                  <a:txBody>
                    <a:bodyPr/>
                    <a:lstStyle/>
                    <a:p>
                      <a:pPr algn="l"/>
                      <a:r>
                        <a:rPr kumimoji="1" lang="ja-JP" altLang="en-US" b="1" dirty="0">
                          <a:solidFill>
                            <a:schemeClr val="accent1">
                              <a:lumMod val="20000"/>
                              <a:lumOff val="80000"/>
                            </a:schemeClr>
                          </a:solidFill>
                        </a:rPr>
                        <a:t>再生可能エネルギー，</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循環型社会へ？</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限界費用ゼロ社会？</a:t>
                      </a:r>
                    </a:p>
                  </a:txBody>
                  <a:tcPr anchor="ctr"/>
                </a:tc>
                <a:extLst>
                  <a:ext uri="{0D108BD9-81ED-4DB2-BD59-A6C34878D82A}">
                    <a16:rowId xmlns:a16="http://schemas.microsoft.com/office/drawing/2014/main" val="2163135542"/>
                  </a:ext>
                </a:extLst>
              </a:tr>
            </a:tbl>
          </a:graphicData>
        </a:graphic>
      </p:graphicFrame>
      <p:sp>
        <p:nvSpPr>
          <p:cNvPr id="5" name="日付プレースホルダー 4">
            <a:extLst>
              <a:ext uri="{FF2B5EF4-FFF2-40B4-BE49-F238E27FC236}">
                <a16:creationId xmlns:a16="http://schemas.microsoft.com/office/drawing/2014/main" id="{F6015CD2-8E5E-4F14-9AF6-269B7D74894C}"/>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8F6C6C04-A7B4-4235-B171-610E1DAB9D29}"/>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CB1EB649-62DE-48F9-949C-2E28C7F77228}"/>
              </a:ext>
            </a:extLst>
          </p:cNvPr>
          <p:cNvSpPr>
            <a:spLocks noGrp="1"/>
          </p:cNvSpPr>
          <p:nvPr>
            <p:ph type="sldNum" sz="quarter" idx="12"/>
          </p:nvPr>
        </p:nvSpPr>
        <p:spPr/>
        <p:txBody>
          <a:bodyPr/>
          <a:lstStyle/>
          <a:p>
            <a:fld id="{63BA93C4-2A5C-4B4B-B565-ADAA94AD8651}" type="slidenum">
              <a:rPr kumimoji="1" lang="ja-JP" altLang="en-US" smtClean="0"/>
              <a:t>7</a:t>
            </a:fld>
            <a:endParaRPr kumimoji="1" lang="ja-JP" altLang="en-US"/>
          </a:p>
        </p:txBody>
      </p:sp>
    </p:spTree>
    <p:extLst>
      <p:ext uri="{BB962C8B-B14F-4D97-AF65-F5344CB8AC3E}">
        <p14:creationId xmlns:p14="http://schemas.microsoft.com/office/powerpoint/2010/main" val="4199312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5C3CE40F-953B-4F8E-B56D-3B02A7E22056}"/>
              </a:ext>
            </a:extLst>
          </p:cNvPr>
          <p:cNvSpPr>
            <a:spLocks noGrp="1"/>
          </p:cNvSpPr>
          <p:nvPr>
            <p:ph type="title"/>
          </p:nvPr>
        </p:nvSpPr>
        <p:spPr>
          <a:xfrm>
            <a:off x="838200" y="365125"/>
            <a:ext cx="10515600" cy="1154217"/>
          </a:xfrm>
        </p:spPr>
        <p:txBody>
          <a:bodyPr>
            <a:normAutofit/>
          </a:bodyPr>
          <a:lstStyle/>
          <a:p>
            <a:r>
              <a:rPr lang="en-US" altLang="ja-JP" sz="5400" b="1" dirty="0">
                <a:latin typeface="Times New Roman" panose="02020603050405020304" pitchFamily="18" charset="0"/>
                <a:cs typeface="Times New Roman" panose="02020603050405020304" pitchFamily="18" charset="0"/>
              </a:rPr>
              <a:t>COVID-19 </a:t>
            </a:r>
            <a:r>
              <a:rPr lang="ja-JP" altLang="en-US" sz="5400" b="1" dirty="0">
                <a:latin typeface="Times New Roman" panose="02020603050405020304" pitchFamily="18" charset="0"/>
                <a:cs typeface="Times New Roman" panose="02020603050405020304" pitchFamily="18" charset="0"/>
              </a:rPr>
              <a:t>の </a:t>
            </a:r>
            <a:r>
              <a:rPr lang="en-US" altLang="ja-JP" sz="5400" b="1" dirty="0">
                <a:latin typeface="Times New Roman" panose="02020603050405020304" pitchFamily="18" charset="0"/>
                <a:cs typeface="Times New Roman" panose="02020603050405020304" pitchFamily="18" charset="0"/>
              </a:rPr>
              <a:t>Before &amp; After</a:t>
            </a:r>
            <a:br>
              <a:rPr lang="en-US" altLang="ja-JP" sz="5400" b="1" dirty="0">
                <a:latin typeface="Times New Roman" panose="02020603050405020304" pitchFamily="18" charset="0"/>
                <a:cs typeface="Times New Roman" panose="02020603050405020304" pitchFamily="18" charset="0"/>
              </a:rPr>
            </a:br>
            <a:r>
              <a:rPr lang="ja-JP" altLang="en-US" sz="2200" dirty="0">
                <a:latin typeface="Times New Roman" panose="02020603050405020304" pitchFamily="18" charset="0"/>
                <a:cs typeface="Times New Roman" panose="02020603050405020304" pitchFamily="18" charset="0"/>
              </a:rPr>
              <a:t>憲法上の国民の義務→（コロナ禍）←法と経営</a:t>
            </a:r>
            <a:endParaRPr lang="ja-JP" altLang="en-US" sz="5400" dirty="0">
              <a:latin typeface="Times New Roman" panose="02020603050405020304" pitchFamily="18" charset="0"/>
              <a:cs typeface="Times New Roman" panose="02020603050405020304" pitchFamily="18" charset="0"/>
            </a:endParaRPr>
          </a:p>
        </p:txBody>
      </p:sp>
      <p:graphicFrame>
        <p:nvGraphicFramePr>
          <p:cNvPr id="10" name="表 10">
            <a:extLst>
              <a:ext uri="{FF2B5EF4-FFF2-40B4-BE49-F238E27FC236}">
                <a16:creationId xmlns:a16="http://schemas.microsoft.com/office/drawing/2014/main" id="{F47DF503-EEB5-4BC3-9501-0BE28B3DE714}"/>
              </a:ext>
            </a:extLst>
          </p:cNvPr>
          <p:cNvGraphicFramePr>
            <a:graphicFrameLocks noGrp="1"/>
          </p:cNvGraphicFramePr>
          <p:nvPr>
            <p:ph idx="1"/>
            <p:extLst>
              <p:ext uri="{D42A27DB-BD31-4B8C-83A1-F6EECF244321}">
                <p14:modId xmlns:p14="http://schemas.microsoft.com/office/powerpoint/2010/main" val="2243485694"/>
              </p:ext>
            </p:extLst>
          </p:nvPr>
        </p:nvGraphicFramePr>
        <p:xfrm>
          <a:off x="838200" y="1557442"/>
          <a:ext cx="10515600" cy="462745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44216687"/>
                    </a:ext>
                  </a:extLst>
                </a:gridCol>
                <a:gridCol w="2628900">
                  <a:extLst>
                    <a:ext uri="{9D8B030D-6E8A-4147-A177-3AD203B41FA5}">
                      <a16:colId xmlns:a16="http://schemas.microsoft.com/office/drawing/2014/main" val="2704608368"/>
                    </a:ext>
                  </a:extLst>
                </a:gridCol>
                <a:gridCol w="2628900">
                  <a:extLst>
                    <a:ext uri="{9D8B030D-6E8A-4147-A177-3AD203B41FA5}">
                      <a16:colId xmlns:a16="http://schemas.microsoft.com/office/drawing/2014/main" val="4025154164"/>
                    </a:ext>
                  </a:extLst>
                </a:gridCol>
                <a:gridCol w="2628900">
                  <a:extLst>
                    <a:ext uri="{9D8B030D-6E8A-4147-A177-3AD203B41FA5}">
                      <a16:colId xmlns:a16="http://schemas.microsoft.com/office/drawing/2014/main" val="3494728091"/>
                    </a:ext>
                  </a:extLst>
                </a:gridCol>
              </a:tblGrid>
              <a:tr h="455829">
                <a:tc>
                  <a:txBody>
                    <a:bodyPr/>
                    <a:lstStyle/>
                    <a:p>
                      <a:pPr algn="ctr"/>
                      <a:endParaRPr kumimoji="1" lang="ja-JP" altLang="en-US" dirty="0"/>
                    </a:p>
                  </a:txBody>
                  <a:tcPr/>
                </a:tc>
                <a:tc>
                  <a:txBody>
                    <a:bodyPr/>
                    <a:lstStyle/>
                    <a:p>
                      <a:pPr algn="ctr"/>
                      <a:r>
                        <a:rPr kumimoji="1" lang="en-US" altLang="ja-JP" dirty="0"/>
                        <a:t>COVD-19</a:t>
                      </a:r>
                      <a:r>
                        <a:rPr kumimoji="1" lang="ja-JP" altLang="en-US" dirty="0"/>
                        <a:t>以前</a:t>
                      </a:r>
                    </a:p>
                  </a:txBody>
                  <a:tcPr anchor="ctr"/>
                </a:tc>
                <a:tc>
                  <a:txBody>
                    <a:bodyPr/>
                    <a:lstStyle/>
                    <a:p>
                      <a:pPr algn="ctr"/>
                      <a:r>
                        <a:rPr kumimoji="1" lang="en-US" altLang="ja-JP" dirty="0"/>
                        <a:t>COVID-19</a:t>
                      </a:r>
                      <a:endParaRPr kumimoji="1" lang="ja-JP" altLang="en-US" dirty="0"/>
                    </a:p>
                  </a:txBody>
                  <a:tcPr anchor="ctr"/>
                </a:tc>
                <a:tc>
                  <a:txBody>
                    <a:bodyPr/>
                    <a:lstStyle/>
                    <a:p>
                      <a:pPr algn="ctr"/>
                      <a:r>
                        <a:rPr kumimoji="1" lang="en-US" altLang="ja-JP" dirty="0"/>
                        <a:t>COVID-19</a:t>
                      </a:r>
                      <a:r>
                        <a:rPr kumimoji="1" lang="ja-JP" altLang="en-US" dirty="0"/>
                        <a:t>以後</a:t>
                      </a:r>
                    </a:p>
                  </a:txBody>
                  <a:tcPr anchor="ctr"/>
                </a:tc>
                <a:extLst>
                  <a:ext uri="{0D108BD9-81ED-4DB2-BD59-A6C34878D82A}">
                    <a16:rowId xmlns:a16="http://schemas.microsoft.com/office/drawing/2014/main" val="4230452149"/>
                  </a:ext>
                </a:extLst>
              </a:tr>
              <a:tr h="1006461">
                <a:tc>
                  <a:txBody>
                    <a:bodyPr/>
                    <a:lstStyle/>
                    <a:p>
                      <a:pPr algn="ctr"/>
                      <a:r>
                        <a:rPr kumimoji="1" lang="ja-JP" altLang="en-US" b="1" dirty="0"/>
                        <a:t>教育を受けさせる義務</a:t>
                      </a:r>
                      <a:br>
                        <a:rPr kumimoji="1" lang="en-US" altLang="ja-JP" b="1" dirty="0"/>
                      </a:br>
                      <a:r>
                        <a:rPr kumimoji="1" lang="ja-JP" altLang="en-US" b="1" dirty="0"/>
                        <a:t>（憲法</a:t>
                      </a:r>
                      <a:r>
                        <a:rPr kumimoji="1" lang="en-US" altLang="ja-JP" b="1" dirty="0"/>
                        <a:t>26</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通常授業</a:t>
                      </a:r>
                    </a:p>
                  </a:txBody>
                  <a:tcPr anchor="ctr"/>
                </a:tc>
                <a:tc>
                  <a:txBody>
                    <a:bodyPr/>
                    <a:lstStyle/>
                    <a:p>
                      <a:pPr algn="l"/>
                      <a:r>
                        <a:rPr kumimoji="1" lang="ja-JP" altLang="en-US" b="1" dirty="0">
                          <a:solidFill>
                            <a:schemeClr val="tx1"/>
                          </a:solidFill>
                        </a:rPr>
                        <a:t>オンライン授業への移行</a:t>
                      </a:r>
                      <a:br>
                        <a:rPr kumimoji="1" lang="en-US" altLang="ja-JP" b="1" dirty="0">
                          <a:solidFill>
                            <a:schemeClr val="tx1"/>
                          </a:solidFill>
                        </a:rPr>
                      </a:br>
                      <a:r>
                        <a:rPr kumimoji="1" lang="ja-JP" altLang="en-US" b="1" dirty="0">
                          <a:solidFill>
                            <a:schemeClr val="tx1"/>
                          </a:solidFill>
                        </a:rPr>
                        <a:t>授業の透明化の促進</a:t>
                      </a:r>
                    </a:p>
                  </a:txBody>
                  <a:tcPr anchor="ctr"/>
                </a:tc>
                <a:tc>
                  <a:txBody>
                    <a:bodyPr/>
                    <a:lstStyle/>
                    <a:p>
                      <a:pPr algn="l"/>
                      <a:r>
                        <a:rPr kumimoji="1" lang="ja-JP" altLang="en-US" b="1" dirty="0">
                          <a:solidFill>
                            <a:schemeClr val="accent5">
                              <a:lumMod val="20000"/>
                              <a:lumOff val="80000"/>
                            </a:schemeClr>
                          </a:solidFill>
                        </a:rPr>
                        <a:t>オンライン授業の定着</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通常授業への復帰？</a:t>
                      </a:r>
                    </a:p>
                  </a:txBody>
                  <a:tcPr anchor="ctr"/>
                </a:tc>
                <a:extLst>
                  <a:ext uri="{0D108BD9-81ED-4DB2-BD59-A6C34878D82A}">
                    <a16:rowId xmlns:a16="http://schemas.microsoft.com/office/drawing/2014/main" val="2148952836"/>
                  </a:ext>
                </a:extLst>
              </a:tr>
              <a:tr h="1055056">
                <a:tc>
                  <a:txBody>
                    <a:bodyPr/>
                    <a:lstStyle/>
                    <a:p>
                      <a:pPr algn="ctr"/>
                      <a:r>
                        <a:rPr kumimoji="1" lang="ja-JP" altLang="en-US" b="1" dirty="0"/>
                        <a:t>勤労の義務</a:t>
                      </a:r>
                      <a:br>
                        <a:rPr kumimoji="1" lang="en-US" altLang="ja-JP" b="1" dirty="0"/>
                      </a:br>
                      <a:r>
                        <a:rPr kumimoji="1" lang="ja-JP" altLang="en-US" b="1" dirty="0"/>
                        <a:t>（憲法</a:t>
                      </a:r>
                      <a:r>
                        <a:rPr kumimoji="1" lang="en-US" altLang="ja-JP" b="1" dirty="0"/>
                        <a:t>27</a:t>
                      </a:r>
                      <a:r>
                        <a:rPr kumimoji="1" lang="ja-JP" altLang="en-US" b="1" dirty="0"/>
                        <a:t>条）</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通勤地獄，長時間労働</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女性差別</a:t>
                      </a:r>
                    </a:p>
                  </a:txBody>
                  <a:tcPr anchor="ctr"/>
                </a:tc>
                <a:tc>
                  <a:txBody>
                    <a:bodyPr/>
                    <a:lstStyle/>
                    <a:p>
                      <a:pPr algn="l"/>
                      <a:r>
                        <a:rPr kumimoji="1" lang="ja-JP" altLang="en-US" b="1" dirty="0">
                          <a:solidFill>
                            <a:schemeClr val="tx1"/>
                          </a:solidFill>
                        </a:rPr>
                        <a:t>在宅勤務の増加</a:t>
                      </a:r>
                      <a:endParaRPr kumimoji="1" lang="en-US" altLang="ja-JP" b="1" dirty="0">
                        <a:solidFill>
                          <a:schemeClr val="tx1"/>
                        </a:solidFill>
                      </a:endParaRPr>
                    </a:p>
                    <a:p>
                      <a:pPr algn="l"/>
                      <a:r>
                        <a:rPr kumimoji="1" lang="ja-JP" altLang="en-US" b="1" dirty="0">
                          <a:solidFill>
                            <a:schemeClr val="tx1"/>
                          </a:solidFill>
                        </a:rPr>
                        <a:t>非正規従業員の解雇</a:t>
                      </a:r>
                      <a:endParaRPr kumimoji="1" lang="en-US" altLang="ja-JP" b="1" dirty="0">
                        <a:solidFill>
                          <a:schemeClr val="tx1"/>
                        </a:solidFill>
                      </a:endParaRPr>
                    </a:p>
                    <a:p>
                      <a:pPr algn="l"/>
                      <a:r>
                        <a:rPr kumimoji="1" lang="ja-JP" altLang="en-US" b="1" dirty="0">
                          <a:solidFill>
                            <a:schemeClr val="tx1"/>
                          </a:solidFill>
                        </a:rPr>
                        <a:t>休業手当の不払い</a:t>
                      </a:r>
                    </a:p>
                  </a:txBody>
                  <a:tcPr anchor="ctr"/>
                </a:tc>
                <a:tc>
                  <a:txBody>
                    <a:bodyPr/>
                    <a:lstStyle/>
                    <a:p>
                      <a:pPr algn="l"/>
                      <a:r>
                        <a:rPr kumimoji="1" lang="ja-JP" altLang="en-US" b="1" dirty="0">
                          <a:solidFill>
                            <a:schemeClr val="accent1">
                              <a:lumMod val="20000"/>
                              <a:lumOff val="80000"/>
                            </a:schemeClr>
                          </a:solidFill>
                        </a:rPr>
                        <a:t>在宅勤務・働き方改革・女性の社会進出？</a:t>
                      </a:r>
                    </a:p>
                  </a:txBody>
                  <a:tcPr anchor="ctr"/>
                </a:tc>
                <a:extLst>
                  <a:ext uri="{0D108BD9-81ED-4DB2-BD59-A6C34878D82A}">
                    <a16:rowId xmlns:a16="http://schemas.microsoft.com/office/drawing/2014/main" val="799184448"/>
                  </a:ext>
                </a:extLst>
              </a:tr>
              <a:tr h="1055056">
                <a:tc>
                  <a:txBody>
                    <a:bodyPr/>
                    <a:lstStyle/>
                    <a:p>
                      <a:pPr algn="ctr"/>
                      <a:r>
                        <a:rPr kumimoji="1" lang="ja-JP" altLang="en-US" b="1" dirty="0"/>
                        <a:t>納税の義務</a:t>
                      </a:r>
                      <a:br>
                        <a:rPr kumimoji="1" lang="en-US" altLang="ja-JP" b="1" dirty="0"/>
                      </a:br>
                      <a:r>
                        <a:rPr kumimoji="1" lang="ja-JP" altLang="en-US" b="1" dirty="0"/>
                        <a:t>（憲法</a:t>
                      </a:r>
                      <a:r>
                        <a:rPr kumimoji="1" lang="en-US" altLang="ja-JP" b="1" dirty="0"/>
                        <a:t>30</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相対的貧困・滞納者の増加</a:t>
                      </a:r>
                    </a:p>
                  </a:txBody>
                  <a:tcPr anchor="ctr"/>
                </a:tc>
                <a:tc>
                  <a:txBody>
                    <a:bodyPr/>
                    <a:lstStyle/>
                    <a:p>
                      <a:pPr algn="l"/>
                      <a:r>
                        <a:rPr kumimoji="1" lang="ja-JP" altLang="en-US" b="1" dirty="0">
                          <a:solidFill>
                            <a:schemeClr val="accent5">
                              <a:lumMod val="20000"/>
                              <a:lumOff val="80000"/>
                            </a:schemeClr>
                          </a:solidFill>
                        </a:rPr>
                        <a:t>特別給付金の支給の開始（実質的減税）</a:t>
                      </a:r>
                    </a:p>
                  </a:txBody>
                  <a:tcPr anchor="ctr"/>
                </a:tc>
                <a:tc>
                  <a:txBody>
                    <a:bodyPr/>
                    <a:lstStyle/>
                    <a:p>
                      <a:pPr algn="l"/>
                      <a:r>
                        <a:rPr kumimoji="1" lang="ja-JP" altLang="en-US" b="1" dirty="0">
                          <a:solidFill>
                            <a:schemeClr val="accent5">
                              <a:lumMod val="20000"/>
                              <a:lumOff val="80000"/>
                            </a:schemeClr>
                          </a:solidFill>
                        </a:rPr>
                        <a:t>特別給付金等による</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Basic Income</a:t>
                      </a:r>
                      <a:r>
                        <a:rPr kumimoji="1" lang="ja-JP" altLang="en-US" b="1" dirty="0">
                          <a:solidFill>
                            <a:schemeClr val="accent5">
                              <a:lumMod val="20000"/>
                              <a:lumOff val="80000"/>
                            </a:schemeClr>
                          </a:solidFill>
                        </a:rPr>
                        <a:t>の再評価？</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MMT</a:t>
                      </a:r>
                      <a:r>
                        <a:rPr kumimoji="1" lang="ja-JP" altLang="en-US" b="1" dirty="0">
                          <a:solidFill>
                            <a:schemeClr val="accent5">
                              <a:lumMod val="20000"/>
                              <a:lumOff val="80000"/>
                            </a:schemeClr>
                          </a:solidFill>
                        </a:rPr>
                        <a:t>（現代貨幣理論）</a:t>
                      </a:r>
                      <a:r>
                        <a:rPr kumimoji="1" lang="en-US" altLang="ja-JP" b="1" dirty="0">
                          <a:solidFill>
                            <a:schemeClr val="accent5">
                              <a:lumMod val="20000"/>
                              <a:lumOff val="80000"/>
                            </a:schemeClr>
                          </a:solidFill>
                        </a:rPr>
                        <a:t>?</a:t>
                      </a:r>
                    </a:p>
                  </a:txBody>
                  <a:tcPr anchor="ctr"/>
                </a:tc>
                <a:extLst>
                  <a:ext uri="{0D108BD9-81ED-4DB2-BD59-A6C34878D82A}">
                    <a16:rowId xmlns:a16="http://schemas.microsoft.com/office/drawing/2014/main" val="3471916784"/>
                  </a:ext>
                </a:extLst>
              </a:tr>
              <a:tr h="1055056">
                <a:tc>
                  <a:txBody>
                    <a:bodyPr/>
                    <a:lstStyle/>
                    <a:p>
                      <a:pPr algn="ctr"/>
                      <a:r>
                        <a:rPr kumimoji="1" lang="ja-JP" altLang="en-US" b="1" dirty="0"/>
                        <a:t>環境に対する義務</a:t>
                      </a:r>
                      <a:br>
                        <a:rPr kumimoji="1" lang="en-US" altLang="ja-JP" b="1" dirty="0"/>
                      </a:br>
                      <a:r>
                        <a:rPr kumimoji="1" lang="ja-JP" altLang="en-US" b="1" dirty="0"/>
                        <a:t>（憲法に規定なし）</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資源の輸入に頼った</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大量生産・大量消費生活</a:t>
                      </a:r>
                    </a:p>
                  </a:txBody>
                  <a:tcPr anchor="ctr"/>
                </a:tc>
                <a:tc>
                  <a:txBody>
                    <a:bodyPr/>
                    <a:lstStyle/>
                    <a:p>
                      <a:pPr algn="l"/>
                      <a:r>
                        <a:rPr kumimoji="1" lang="ja-JP" altLang="en-US" b="1" dirty="0">
                          <a:solidFill>
                            <a:schemeClr val="accent1">
                              <a:lumMod val="20000"/>
                              <a:lumOff val="80000"/>
                            </a:schemeClr>
                          </a:solidFill>
                        </a:rPr>
                        <a:t>世界貿易の縮小，</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循環型社会への希望</a:t>
                      </a:r>
                    </a:p>
                  </a:txBody>
                  <a:tcPr anchor="ctr"/>
                </a:tc>
                <a:tc>
                  <a:txBody>
                    <a:bodyPr/>
                    <a:lstStyle/>
                    <a:p>
                      <a:pPr algn="l"/>
                      <a:r>
                        <a:rPr kumimoji="1" lang="ja-JP" altLang="en-US" b="1" dirty="0">
                          <a:solidFill>
                            <a:schemeClr val="accent1">
                              <a:lumMod val="20000"/>
                              <a:lumOff val="80000"/>
                            </a:schemeClr>
                          </a:solidFill>
                        </a:rPr>
                        <a:t>再生可能エネルギー，</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循環型社会へ？</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限界費用ゼロ社会？</a:t>
                      </a:r>
                    </a:p>
                  </a:txBody>
                  <a:tcPr anchor="ctr"/>
                </a:tc>
                <a:extLst>
                  <a:ext uri="{0D108BD9-81ED-4DB2-BD59-A6C34878D82A}">
                    <a16:rowId xmlns:a16="http://schemas.microsoft.com/office/drawing/2014/main" val="2163135542"/>
                  </a:ext>
                </a:extLst>
              </a:tr>
            </a:tbl>
          </a:graphicData>
        </a:graphic>
      </p:graphicFrame>
      <p:sp>
        <p:nvSpPr>
          <p:cNvPr id="5" name="日付プレースホルダー 4">
            <a:extLst>
              <a:ext uri="{FF2B5EF4-FFF2-40B4-BE49-F238E27FC236}">
                <a16:creationId xmlns:a16="http://schemas.microsoft.com/office/drawing/2014/main" id="{F6015CD2-8E5E-4F14-9AF6-269B7D74894C}"/>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8F6C6C04-A7B4-4235-B171-610E1DAB9D29}"/>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CB1EB649-62DE-48F9-949C-2E28C7F77228}"/>
              </a:ext>
            </a:extLst>
          </p:cNvPr>
          <p:cNvSpPr>
            <a:spLocks noGrp="1"/>
          </p:cNvSpPr>
          <p:nvPr>
            <p:ph type="sldNum" sz="quarter" idx="12"/>
          </p:nvPr>
        </p:nvSpPr>
        <p:spPr/>
        <p:txBody>
          <a:bodyPr/>
          <a:lstStyle/>
          <a:p>
            <a:fld id="{63BA93C4-2A5C-4B4B-B565-ADAA94AD8651}" type="slidenum">
              <a:rPr kumimoji="1" lang="ja-JP" altLang="en-US" smtClean="0"/>
              <a:t>8</a:t>
            </a:fld>
            <a:endParaRPr kumimoji="1" lang="ja-JP" altLang="en-US"/>
          </a:p>
        </p:txBody>
      </p:sp>
    </p:spTree>
    <p:extLst>
      <p:ext uri="{BB962C8B-B14F-4D97-AF65-F5344CB8AC3E}">
        <p14:creationId xmlns:p14="http://schemas.microsoft.com/office/powerpoint/2010/main" val="1249063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5C3CE40F-953B-4F8E-B56D-3B02A7E22056}"/>
              </a:ext>
            </a:extLst>
          </p:cNvPr>
          <p:cNvSpPr>
            <a:spLocks noGrp="1"/>
          </p:cNvSpPr>
          <p:nvPr>
            <p:ph type="title"/>
          </p:nvPr>
        </p:nvSpPr>
        <p:spPr>
          <a:xfrm>
            <a:off x="838200" y="365125"/>
            <a:ext cx="10515600" cy="1154217"/>
          </a:xfrm>
        </p:spPr>
        <p:txBody>
          <a:bodyPr>
            <a:normAutofit/>
          </a:bodyPr>
          <a:lstStyle/>
          <a:p>
            <a:r>
              <a:rPr lang="en-US" altLang="ja-JP" sz="5400" b="1" dirty="0">
                <a:latin typeface="Times New Roman" panose="02020603050405020304" pitchFamily="18" charset="0"/>
                <a:cs typeface="Times New Roman" panose="02020603050405020304" pitchFamily="18" charset="0"/>
              </a:rPr>
              <a:t>COVID-19 </a:t>
            </a:r>
            <a:r>
              <a:rPr lang="ja-JP" altLang="en-US" sz="5400" b="1" dirty="0">
                <a:latin typeface="Times New Roman" panose="02020603050405020304" pitchFamily="18" charset="0"/>
                <a:cs typeface="Times New Roman" panose="02020603050405020304" pitchFamily="18" charset="0"/>
              </a:rPr>
              <a:t>の </a:t>
            </a:r>
            <a:r>
              <a:rPr lang="en-US" altLang="ja-JP" sz="5400" b="1" dirty="0">
                <a:latin typeface="Times New Roman" panose="02020603050405020304" pitchFamily="18" charset="0"/>
                <a:cs typeface="Times New Roman" panose="02020603050405020304" pitchFamily="18" charset="0"/>
              </a:rPr>
              <a:t>Before &amp; After</a:t>
            </a:r>
            <a:br>
              <a:rPr lang="en-US" altLang="ja-JP" sz="5400" b="1" dirty="0">
                <a:latin typeface="Times New Roman" panose="02020603050405020304" pitchFamily="18" charset="0"/>
                <a:cs typeface="Times New Roman" panose="02020603050405020304" pitchFamily="18" charset="0"/>
              </a:rPr>
            </a:br>
            <a:r>
              <a:rPr lang="ja-JP" altLang="en-US" sz="2200" dirty="0">
                <a:latin typeface="Times New Roman" panose="02020603050405020304" pitchFamily="18" charset="0"/>
                <a:cs typeface="Times New Roman" panose="02020603050405020304" pitchFamily="18" charset="0"/>
              </a:rPr>
              <a:t>憲法上の国民の義務→（コロナ禍）←法と経営</a:t>
            </a:r>
            <a:endParaRPr lang="ja-JP" altLang="en-US" sz="5400" dirty="0">
              <a:latin typeface="Times New Roman" panose="02020603050405020304" pitchFamily="18" charset="0"/>
              <a:cs typeface="Times New Roman" panose="02020603050405020304" pitchFamily="18" charset="0"/>
            </a:endParaRPr>
          </a:p>
        </p:txBody>
      </p:sp>
      <p:graphicFrame>
        <p:nvGraphicFramePr>
          <p:cNvPr id="10" name="表 10">
            <a:extLst>
              <a:ext uri="{FF2B5EF4-FFF2-40B4-BE49-F238E27FC236}">
                <a16:creationId xmlns:a16="http://schemas.microsoft.com/office/drawing/2014/main" id="{F47DF503-EEB5-4BC3-9501-0BE28B3DE714}"/>
              </a:ext>
            </a:extLst>
          </p:cNvPr>
          <p:cNvGraphicFramePr>
            <a:graphicFrameLocks noGrp="1"/>
          </p:cNvGraphicFramePr>
          <p:nvPr>
            <p:ph idx="1"/>
            <p:extLst>
              <p:ext uri="{D42A27DB-BD31-4B8C-83A1-F6EECF244321}">
                <p14:modId xmlns:p14="http://schemas.microsoft.com/office/powerpoint/2010/main" val="1313951581"/>
              </p:ext>
            </p:extLst>
          </p:nvPr>
        </p:nvGraphicFramePr>
        <p:xfrm>
          <a:off x="838200" y="1557442"/>
          <a:ext cx="10515600" cy="462745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44216687"/>
                    </a:ext>
                  </a:extLst>
                </a:gridCol>
                <a:gridCol w="2628900">
                  <a:extLst>
                    <a:ext uri="{9D8B030D-6E8A-4147-A177-3AD203B41FA5}">
                      <a16:colId xmlns:a16="http://schemas.microsoft.com/office/drawing/2014/main" val="2704608368"/>
                    </a:ext>
                  </a:extLst>
                </a:gridCol>
                <a:gridCol w="2628900">
                  <a:extLst>
                    <a:ext uri="{9D8B030D-6E8A-4147-A177-3AD203B41FA5}">
                      <a16:colId xmlns:a16="http://schemas.microsoft.com/office/drawing/2014/main" val="4025154164"/>
                    </a:ext>
                  </a:extLst>
                </a:gridCol>
                <a:gridCol w="2628900">
                  <a:extLst>
                    <a:ext uri="{9D8B030D-6E8A-4147-A177-3AD203B41FA5}">
                      <a16:colId xmlns:a16="http://schemas.microsoft.com/office/drawing/2014/main" val="3494728091"/>
                    </a:ext>
                  </a:extLst>
                </a:gridCol>
              </a:tblGrid>
              <a:tr h="455829">
                <a:tc>
                  <a:txBody>
                    <a:bodyPr/>
                    <a:lstStyle/>
                    <a:p>
                      <a:pPr algn="ctr"/>
                      <a:endParaRPr kumimoji="1" lang="ja-JP" altLang="en-US" dirty="0"/>
                    </a:p>
                  </a:txBody>
                  <a:tcPr/>
                </a:tc>
                <a:tc>
                  <a:txBody>
                    <a:bodyPr/>
                    <a:lstStyle/>
                    <a:p>
                      <a:pPr algn="ctr"/>
                      <a:r>
                        <a:rPr kumimoji="1" lang="en-US" altLang="ja-JP" dirty="0"/>
                        <a:t>COVD-19</a:t>
                      </a:r>
                      <a:r>
                        <a:rPr kumimoji="1" lang="ja-JP" altLang="en-US" dirty="0"/>
                        <a:t>以前</a:t>
                      </a:r>
                    </a:p>
                  </a:txBody>
                  <a:tcPr anchor="ctr"/>
                </a:tc>
                <a:tc>
                  <a:txBody>
                    <a:bodyPr/>
                    <a:lstStyle/>
                    <a:p>
                      <a:pPr algn="ctr"/>
                      <a:r>
                        <a:rPr kumimoji="1" lang="en-US" altLang="ja-JP" dirty="0"/>
                        <a:t>COVID-19</a:t>
                      </a:r>
                      <a:endParaRPr kumimoji="1" lang="ja-JP" altLang="en-US" dirty="0"/>
                    </a:p>
                  </a:txBody>
                  <a:tcPr anchor="ctr"/>
                </a:tc>
                <a:tc>
                  <a:txBody>
                    <a:bodyPr/>
                    <a:lstStyle/>
                    <a:p>
                      <a:pPr algn="ctr"/>
                      <a:r>
                        <a:rPr kumimoji="1" lang="en-US" altLang="ja-JP" dirty="0"/>
                        <a:t>COVID-19</a:t>
                      </a:r>
                      <a:r>
                        <a:rPr kumimoji="1" lang="ja-JP" altLang="en-US" dirty="0"/>
                        <a:t>以後</a:t>
                      </a:r>
                    </a:p>
                  </a:txBody>
                  <a:tcPr anchor="ctr"/>
                </a:tc>
                <a:extLst>
                  <a:ext uri="{0D108BD9-81ED-4DB2-BD59-A6C34878D82A}">
                    <a16:rowId xmlns:a16="http://schemas.microsoft.com/office/drawing/2014/main" val="4230452149"/>
                  </a:ext>
                </a:extLst>
              </a:tr>
              <a:tr h="1006461">
                <a:tc>
                  <a:txBody>
                    <a:bodyPr/>
                    <a:lstStyle/>
                    <a:p>
                      <a:pPr algn="ctr"/>
                      <a:r>
                        <a:rPr kumimoji="1" lang="ja-JP" altLang="en-US" b="1" dirty="0"/>
                        <a:t>教育を受けさせる義務</a:t>
                      </a:r>
                      <a:br>
                        <a:rPr kumimoji="1" lang="en-US" altLang="ja-JP" b="1" dirty="0"/>
                      </a:br>
                      <a:r>
                        <a:rPr kumimoji="1" lang="ja-JP" altLang="en-US" b="1" dirty="0"/>
                        <a:t>（憲法</a:t>
                      </a:r>
                      <a:r>
                        <a:rPr kumimoji="1" lang="en-US" altLang="ja-JP" b="1" dirty="0"/>
                        <a:t>26</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通常授業</a:t>
                      </a:r>
                    </a:p>
                  </a:txBody>
                  <a:tcPr anchor="ctr"/>
                </a:tc>
                <a:tc>
                  <a:txBody>
                    <a:bodyPr/>
                    <a:lstStyle/>
                    <a:p>
                      <a:pPr algn="l"/>
                      <a:r>
                        <a:rPr kumimoji="1" lang="ja-JP" altLang="en-US" b="1" dirty="0">
                          <a:solidFill>
                            <a:schemeClr val="tx1"/>
                          </a:solidFill>
                        </a:rPr>
                        <a:t>オンライン授業への移行</a:t>
                      </a:r>
                      <a:br>
                        <a:rPr kumimoji="1" lang="en-US" altLang="ja-JP" b="1" dirty="0">
                          <a:solidFill>
                            <a:schemeClr val="tx1"/>
                          </a:solidFill>
                        </a:rPr>
                      </a:br>
                      <a:r>
                        <a:rPr kumimoji="1" lang="ja-JP" altLang="en-US" b="1" dirty="0">
                          <a:solidFill>
                            <a:schemeClr val="tx1"/>
                          </a:solidFill>
                        </a:rPr>
                        <a:t>授業の透明化の促進</a:t>
                      </a:r>
                    </a:p>
                  </a:txBody>
                  <a:tcPr anchor="ctr"/>
                </a:tc>
                <a:tc>
                  <a:txBody>
                    <a:bodyPr/>
                    <a:lstStyle/>
                    <a:p>
                      <a:pPr algn="l"/>
                      <a:r>
                        <a:rPr kumimoji="1" lang="ja-JP" altLang="en-US" b="1" dirty="0">
                          <a:solidFill>
                            <a:schemeClr val="accent5">
                              <a:lumMod val="20000"/>
                              <a:lumOff val="80000"/>
                            </a:schemeClr>
                          </a:solidFill>
                        </a:rPr>
                        <a:t>オンライン授業の定着</a:t>
                      </a:r>
                      <a:endParaRPr kumimoji="1" lang="en-US" altLang="ja-JP" b="1" dirty="0">
                        <a:solidFill>
                          <a:schemeClr val="accent5">
                            <a:lumMod val="20000"/>
                            <a:lumOff val="80000"/>
                          </a:schemeClr>
                        </a:solidFill>
                      </a:endParaRPr>
                    </a:p>
                    <a:p>
                      <a:pPr algn="l"/>
                      <a:r>
                        <a:rPr kumimoji="1" lang="ja-JP" altLang="en-US" b="1" dirty="0">
                          <a:solidFill>
                            <a:schemeClr val="accent5">
                              <a:lumMod val="20000"/>
                              <a:lumOff val="80000"/>
                            </a:schemeClr>
                          </a:solidFill>
                        </a:rPr>
                        <a:t>通常授業への復帰？</a:t>
                      </a:r>
                    </a:p>
                  </a:txBody>
                  <a:tcPr anchor="ctr"/>
                </a:tc>
                <a:extLst>
                  <a:ext uri="{0D108BD9-81ED-4DB2-BD59-A6C34878D82A}">
                    <a16:rowId xmlns:a16="http://schemas.microsoft.com/office/drawing/2014/main" val="2148952836"/>
                  </a:ext>
                </a:extLst>
              </a:tr>
              <a:tr h="1055056">
                <a:tc>
                  <a:txBody>
                    <a:bodyPr/>
                    <a:lstStyle/>
                    <a:p>
                      <a:pPr algn="ctr"/>
                      <a:r>
                        <a:rPr kumimoji="1" lang="ja-JP" altLang="en-US" b="1" dirty="0"/>
                        <a:t>勤労の義務</a:t>
                      </a:r>
                      <a:br>
                        <a:rPr kumimoji="1" lang="en-US" altLang="ja-JP" b="1" dirty="0"/>
                      </a:br>
                      <a:r>
                        <a:rPr kumimoji="1" lang="ja-JP" altLang="en-US" b="1" dirty="0"/>
                        <a:t>（憲法</a:t>
                      </a:r>
                      <a:r>
                        <a:rPr kumimoji="1" lang="en-US" altLang="ja-JP" b="1" dirty="0"/>
                        <a:t>27</a:t>
                      </a:r>
                      <a:r>
                        <a:rPr kumimoji="1" lang="ja-JP" altLang="en-US" b="1" dirty="0"/>
                        <a:t>条）</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通勤地獄，長時間労働</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女性差別</a:t>
                      </a:r>
                    </a:p>
                  </a:txBody>
                  <a:tcPr anchor="ctr"/>
                </a:tc>
                <a:tc>
                  <a:txBody>
                    <a:bodyPr/>
                    <a:lstStyle/>
                    <a:p>
                      <a:pPr algn="l"/>
                      <a:r>
                        <a:rPr kumimoji="1" lang="ja-JP" altLang="en-US" b="1" dirty="0">
                          <a:solidFill>
                            <a:schemeClr val="tx1"/>
                          </a:solidFill>
                        </a:rPr>
                        <a:t>在宅勤務の増加</a:t>
                      </a:r>
                      <a:endParaRPr kumimoji="1" lang="en-US" altLang="ja-JP" b="1" dirty="0">
                        <a:solidFill>
                          <a:schemeClr val="tx1"/>
                        </a:solidFill>
                      </a:endParaRPr>
                    </a:p>
                    <a:p>
                      <a:pPr algn="l"/>
                      <a:r>
                        <a:rPr kumimoji="1" lang="ja-JP" altLang="en-US" b="1" dirty="0">
                          <a:solidFill>
                            <a:schemeClr val="tx1"/>
                          </a:solidFill>
                        </a:rPr>
                        <a:t>非正規従業員の解雇</a:t>
                      </a:r>
                      <a:endParaRPr kumimoji="1" lang="en-US" altLang="ja-JP" b="1" dirty="0">
                        <a:solidFill>
                          <a:schemeClr val="tx1"/>
                        </a:solidFill>
                      </a:endParaRPr>
                    </a:p>
                    <a:p>
                      <a:pPr algn="l"/>
                      <a:r>
                        <a:rPr kumimoji="1" lang="ja-JP" altLang="en-US" b="1" dirty="0">
                          <a:solidFill>
                            <a:schemeClr val="tx1"/>
                          </a:solidFill>
                        </a:rPr>
                        <a:t>休業手当の不払い</a:t>
                      </a:r>
                    </a:p>
                  </a:txBody>
                  <a:tcPr anchor="ctr"/>
                </a:tc>
                <a:tc>
                  <a:txBody>
                    <a:bodyPr/>
                    <a:lstStyle/>
                    <a:p>
                      <a:pPr algn="l"/>
                      <a:r>
                        <a:rPr kumimoji="1" lang="ja-JP" altLang="en-US" b="1" dirty="0">
                          <a:solidFill>
                            <a:schemeClr val="accent1">
                              <a:lumMod val="20000"/>
                              <a:lumOff val="80000"/>
                            </a:schemeClr>
                          </a:solidFill>
                        </a:rPr>
                        <a:t>在宅勤務・働き方改革・女性の社会進出？</a:t>
                      </a:r>
                    </a:p>
                  </a:txBody>
                  <a:tcPr anchor="ctr"/>
                </a:tc>
                <a:extLst>
                  <a:ext uri="{0D108BD9-81ED-4DB2-BD59-A6C34878D82A}">
                    <a16:rowId xmlns:a16="http://schemas.microsoft.com/office/drawing/2014/main" val="799184448"/>
                  </a:ext>
                </a:extLst>
              </a:tr>
              <a:tr h="1055056">
                <a:tc>
                  <a:txBody>
                    <a:bodyPr/>
                    <a:lstStyle/>
                    <a:p>
                      <a:pPr algn="ctr"/>
                      <a:r>
                        <a:rPr kumimoji="1" lang="ja-JP" altLang="en-US" b="1" dirty="0"/>
                        <a:t>納税の義務</a:t>
                      </a:r>
                      <a:br>
                        <a:rPr kumimoji="1" lang="en-US" altLang="ja-JP" b="1" dirty="0"/>
                      </a:br>
                      <a:r>
                        <a:rPr kumimoji="1" lang="ja-JP" altLang="en-US" b="1" dirty="0"/>
                        <a:t>（憲法</a:t>
                      </a:r>
                      <a:r>
                        <a:rPr kumimoji="1" lang="en-US" altLang="ja-JP" b="1" dirty="0"/>
                        <a:t>30</a:t>
                      </a:r>
                      <a:r>
                        <a:rPr kumimoji="1" lang="ja-JP" altLang="en-US" b="1" dirty="0"/>
                        <a:t>条）</a:t>
                      </a:r>
                    </a:p>
                  </a:txBody>
                  <a:tcPr anchor="ctr">
                    <a:solidFill>
                      <a:schemeClr val="accent6">
                        <a:lumMod val="20000"/>
                        <a:lumOff val="80000"/>
                      </a:schemeClr>
                    </a:solidFill>
                  </a:tcPr>
                </a:tc>
                <a:tc>
                  <a:txBody>
                    <a:bodyPr/>
                    <a:lstStyle/>
                    <a:p>
                      <a:pPr algn="l"/>
                      <a:r>
                        <a:rPr kumimoji="1" lang="ja-JP" altLang="en-US" b="1" dirty="0">
                          <a:solidFill>
                            <a:schemeClr val="accent5">
                              <a:lumMod val="20000"/>
                              <a:lumOff val="80000"/>
                            </a:schemeClr>
                          </a:solidFill>
                        </a:rPr>
                        <a:t>相対的貧困・滞納者の増加</a:t>
                      </a:r>
                    </a:p>
                  </a:txBody>
                  <a:tcPr anchor="ctr"/>
                </a:tc>
                <a:tc>
                  <a:txBody>
                    <a:bodyPr/>
                    <a:lstStyle/>
                    <a:p>
                      <a:pPr algn="l"/>
                      <a:r>
                        <a:rPr kumimoji="1" lang="ja-JP" altLang="en-US" b="1" dirty="0">
                          <a:solidFill>
                            <a:schemeClr val="tx1"/>
                          </a:solidFill>
                        </a:rPr>
                        <a:t>特別給付金の支給の開始（実質的減税）</a:t>
                      </a:r>
                    </a:p>
                  </a:txBody>
                  <a:tcPr anchor="ctr"/>
                </a:tc>
                <a:tc>
                  <a:txBody>
                    <a:bodyPr/>
                    <a:lstStyle/>
                    <a:p>
                      <a:pPr algn="l"/>
                      <a:r>
                        <a:rPr kumimoji="1" lang="ja-JP" altLang="en-US" b="1" dirty="0">
                          <a:solidFill>
                            <a:schemeClr val="accent5">
                              <a:lumMod val="20000"/>
                              <a:lumOff val="80000"/>
                            </a:schemeClr>
                          </a:solidFill>
                        </a:rPr>
                        <a:t>特別給付金等による</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Basic Income</a:t>
                      </a:r>
                      <a:r>
                        <a:rPr kumimoji="1" lang="ja-JP" altLang="en-US" b="1" dirty="0">
                          <a:solidFill>
                            <a:schemeClr val="accent5">
                              <a:lumMod val="20000"/>
                              <a:lumOff val="80000"/>
                            </a:schemeClr>
                          </a:solidFill>
                        </a:rPr>
                        <a:t>の再評価？</a:t>
                      </a:r>
                      <a:endParaRPr kumimoji="1" lang="en-US" altLang="ja-JP" b="1" dirty="0">
                        <a:solidFill>
                          <a:schemeClr val="accent5">
                            <a:lumMod val="20000"/>
                            <a:lumOff val="80000"/>
                          </a:schemeClr>
                        </a:solidFill>
                      </a:endParaRPr>
                    </a:p>
                    <a:p>
                      <a:pPr algn="l"/>
                      <a:r>
                        <a:rPr kumimoji="1" lang="en-US" altLang="ja-JP" b="1" dirty="0">
                          <a:solidFill>
                            <a:schemeClr val="accent5">
                              <a:lumMod val="20000"/>
                              <a:lumOff val="80000"/>
                            </a:schemeClr>
                          </a:solidFill>
                        </a:rPr>
                        <a:t>MMT</a:t>
                      </a:r>
                      <a:r>
                        <a:rPr kumimoji="1" lang="ja-JP" altLang="en-US" b="1" dirty="0">
                          <a:solidFill>
                            <a:schemeClr val="accent5">
                              <a:lumMod val="20000"/>
                              <a:lumOff val="80000"/>
                            </a:schemeClr>
                          </a:solidFill>
                        </a:rPr>
                        <a:t>（現代貨幣理論）</a:t>
                      </a:r>
                      <a:r>
                        <a:rPr kumimoji="1" lang="en-US" altLang="ja-JP" b="1" dirty="0">
                          <a:solidFill>
                            <a:schemeClr val="accent5">
                              <a:lumMod val="20000"/>
                              <a:lumOff val="80000"/>
                            </a:schemeClr>
                          </a:solidFill>
                        </a:rPr>
                        <a:t>?</a:t>
                      </a:r>
                    </a:p>
                  </a:txBody>
                  <a:tcPr anchor="ctr"/>
                </a:tc>
                <a:extLst>
                  <a:ext uri="{0D108BD9-81ED-4DB2-BD59-A6C34878D82A}">
                    <a16:rowId xmlns:a16="http://schemas.microsoft.com/office/drawing/2014/main" val="3471916784"/>
                  </a:ext>
                </a:extLst>
              </a:tr>
              <a:tr h="1055056">
                <a:tc>
                  <a:txBody>
                    <a:bodyPr/>
                    <a:lstStyle/>
                    <a:p>
                      <a:pPr algn="ctr"/>
                      <a:r>
                        <a:rPr kumimoji="1" lang="ja-JP" altLang="en-US" b="1" dirty="0"/>
                        <a:t>環境に対する義務</a:t>
                      </a:r>
                      <a:br>
                        <a:rPr kumimoji="1" lang="en-US" altLang="ja-JP" b="1" dirty="0"/>
                      </a:br>
                      <a:r>
                        <a:rPr kumimoji="1" lang="ja-JP" altLang="en-US" b="1" dirty="0"/>
                        <a:t>（憲法に規定なし）</a:t>
                      </a:r>
                    </a:p>
                  </a:txBody>
                  <a:tcPr anchor="ctr">
                    <a:solidFill>
                      <a:schemeClr val="accent6">
                        <a:lumMod val="40000"/>
                        <a:lumOff val="60000"/>
                      </a:schemeClr>
                    </a:solidFill>
                  </a:tcPr>
                </a:tc>
                <a:tc>
                  <a:txBody>
                    <a:bodyPr/>
                    <a:lstStyle/>
                    <a:p>
                      <a:pPr algn="l"/>
                      <a:r>
                        <a:rPr kumimoji="1" lang="ja-JP" altLang="en-US" b="1" dirty="0">
                          <a:solidFill>
                            <a:schemeClr val="accent1">
                              <a:lumMod val="20000"/>
                              <a:lumOff val="80000"/>
                            </a:schemeClr>
                          </a:solidFill>
                        </a:rPr>
                        <a:t>資源の輸入に頼った</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大量生産・大量消費生活</a:t>
                      </a:r>
                    </a:p>
                  </a:txBody>
                  <a:tcPr anchor="ctr"/>
                </a:tc>
                <a:tc>
                  <a:txBody>
                    <a:bodyPr/>
                    <a:lstStyle/>
                    <a:p>
                      <a:pPr algn="l"/>
                      <a:r>
                        <a:rPr kumimoji="1" lang="ja-JP" altLang="en-US" b="1" dirty="0">
                          <a:solidFill>
                            <a:schemeClr val="accent1">
                              <a:lumMod val="20000"/>
                              <a:lumOff val="80000"/>
                            </a:schemeClr>
                          </a:solidFill>
                        </a:rPr>
                        <a:t>世界貿易の縮小，</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循環型社会への希望</a:t>
                      </a:r>
                    </a:p>
                  </a:txBody>
                  <a:tcPr anchor="ctr"/>
                </a:tc>
                <a:tc>
                  <a:txBody>
                    <a:bodyPr/>
                    <a:lstStyle/>
                    <a:p>
                      <a:pPr algn="l"/>
                      <a:r>
                        <a:rPr kumimoji="1" lang="ja-JP" altLang="en-US" b="1" dirty="0">
                          <a:solidFill>
                            <a:schemeClr val="accent1">
                              <a:lumMod val="20000"/>
                              <a:lumOff val="80000"/>
                            </a:schemeClr>
                          </a:solidFill>
                        </a:rPr>
                        <a:t>再生可能エネルギー，</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循環型社会へ？</a:t>
                      </a:r>
                      <a:endParaRPr kumimoji="1" lang="en-US" altLang="ja-JP" b="1" dirty="0">
                        <a:solidFill>
                          <a:schemeClr val="accent1">
                            <a:lumMod val="20000"/>
                            <a:lumOff val="80000"/>
                          </a:schemeClr>
                        </a:solidFill>
                      </a:endParaRPr>
                    </a:p>
                    <a:p>
                      <a:pPr algn="l"/>
                      <a:r>
                        <a:rPr kumimoji="1" lang="ja-JP" altLang="en-US" b="1" dirty="0">
                          <a:solidFill>
                            <a:schemeClr val="accent1">
                              <a:lumMod val="20000"/>
                              <a:lumOff val="80000"/>
                            </a:schemeClr>
                          </a:solidFill>
                        </a:rPr>
                        <a:t>限界費用ゼロ社会？</a:t>
                      </a:r>
                    </a:p>
                  </a:txBody>
                  <a:tcPr anchor="ctr"/>
                </a:tc>
                <a:extLst>
                  <a:ext uri="{0D108BD9-81ED-4DB2-BD59-A6C34878D82A}">
                    <a16:rowId xmlns:a16="http://schemas.microsoft.com/office/drawing/2014/main" val="2163135542"/>
                  </a:ext>
                </a:extLst>
              </a:tr>
            </a:tbl>
          </a:graphicData>
        </a:graphic>
      </p:graphicFrame>
      <p:sp>
        <p:nvSpPr>
          <p:cNvPr id="5" name="日付プレースホルダー 4">
            <a:extLst>
              <a:ext uri="{FF2B5EF4-FFF2-40B4-BE49-F238E27FC236}">
                <a16:creationId xmlns:a16="http://schemas.microsoft.com/office/drawing/2014/main" id="{F6015CD2-8E5E-4F14-9AF6-269B7D74894C}"/>
              </a:ext>
            </a:extLst>
          </p:cNvPr>
          <p:cNvSpPr>
            <a:spLocks noGrp="1"/>
          </p:cNvSpPr>
          <p:nvPr>
            <p:ph type="dt" sz="half" idx="10"/>
          </p:nvPr>
        </p:nvSpPr>
        <p:spPr/>
        <p:txBody>
          <a:bodyPr/>
          <a:lstStyle/>
          <a:p>
            <a:r>
              <a:rPr kumimoji="1" lang="en-US" altLang="ja-JP"/>
              <a:t>2020/11/29</a:t>
            </a:r>
            <a:endParaRPr kumimoji="1" lang="ja-JP" altLang="en-US"/>
          </a:p>
        </p:txBody>
      </p:sp>
      <p:sp>
        <p:nvSpPr>
          <p:cNvPr id="6" name="フッター プレースホルダー 5">
            <a:extLst>
              <a:ext uri="{FF2B5EF4-FFF2-40B4-BE49-F238E27FC236}">
                <a16:creationId xmlns:a16="http://schemas.microsoft.com/office/drawing/2014/main" id="{8F6C6C04-A7B4-4235-B171-610E1DAB9D29}"/>
              </a:ext>
            </a:extLst>
          </p:cNvPr>
          <p:cNvSpPr>
            <a:spLocks noGrp="1"/>
          </p:cNvSpPr>
          <p:nvPr>
            <p:ph type="ftr" sz="quarter" idx="11"/>
          </p:nvPr>
        </p:nvSpPr>
        <p:spPr/>
        <p:txBody>
          <a:bodyPr/>
          <a:lstStyle/>
          <a:p>
            <a:r>
              <a:rPr kumimoji="1" lang="en-US" altLang="ja-JP"/>
              <a:t>Introduction to Law and Management</a:t>
            </a:r>
            <a:endParaRPr kumimoji="1" lang="ja-JP" altLang="en-US"/>
          </a:p>
        </p:txBody>
      </p:sp>
      <p:sp>
        <p:nvSpPr>
          <p:cNvPr id="7" name="スライド番号プレースホルダー 6">
            <a:extLst>
              <a:ext uri="{FF2B5EF4-FFF2-40B4-BE49-F238E27FC236}">
                <a16:creationId xmlns:a16="http://schemas.microsoft.com/office/drawing/2014/main" id="{CB1EB649-62DE-48F9-949C-2E28C7F77228}"/>
              </a:ext>
            </a:extLst>
          </p:cNvPr>
          <p:cNvSpPr>
            <a:spLocks noGrp="1"/>
          </p:cNvSpPr>
          <p:nvPr>
            <p:ph type="sldNum" sz="quarter" idx="12"/>
          </p:nvPr>
        </p:nvSpPr>
        <p:spPr/>
        <p:txBody>
          <a:bodyPr/>
          <a:lstStyle/>
          <a:p>
            <a:fld id="{63BA93C4-2A5C-4B4B-B565-ADAA94AD8651}" type="slidenum">
              <a:rPr kumimoji="1" lang="ja-JP" altLang="en-US" smtClean="0"/>
              <a:t>9</a:t>
            </a:fld>
            <a:endParaRPr kumimoji="1" lang="ja-JP" altLang="en-US"/>
          </a:p>
        </p:txBody>
      </p:sp>
    </p:spTree>
    <p:extLst>
      <p:ext uri="{BB962C8B-B14F-4D97-AF65-F5344CB8AC3E}">
        <p14:creationId xmlns:p14="http://schemas.microsoft.com/office/powerpoint/2010/main" val="9290053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1937</TotalTime>
  <Words>3295</Words>
  <Application>Microsoft Office PowerPoint</Application>
  <PresentationFormat>ワイド画面</PresentationFormat>
  <Paragraphs>577</Paragraphs>
  <Slides>20</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20</vt:i4>
      </vt:variant>
    </vt:vector>
  </HeadingPairs>
  <TitlesOfParts>
    <vt:vector size="30" baseType="lpstr">
      <vt:lpstr>AR P丸ゴシック体E</vt:lpstr>
      <vt:lpstr>ＭＳ Ｐゴシック</vt:lpstr>
      <vt:lpstr>游ゴシック</vt:lpstr>
      <vt:lpstr>Arial</vt:lpstr>
      <vt:lpstr>Calibri</vt:lpstr>
      <vt:lpstr>Calibri Light</vt:lpstr>
      <vt:lpstr>Tahoma</vt:lpstr>
      <vt:lpstr>Times New Roman</vt:lpstr>
      <vt:lpstr>Wingdings</vt:lpstr>
      <vt:lpstr>Office テーマ</vt:lpstr>
      <vt:lpstr>法と経営学会 第1回年次大会  開会の挨拶</vt:lpstr>
      <vt:lpstr>法と経営学会の設立の経緯</vt:lpstr>
      <vt:lpstr>法と経営学の意味（1/3）→法</vt:lpstr>
      <vt:lpstr>法と経営学の意味（2/3）→経営</vt:lpstr>
      <vt:lpstr>法と経営学の意味（3/3）→経営</vt:lpstr>
      <vt:lpstr>COVID-19 の Before &amp; After 憲法上の国民の義務→（コロナ禍）←法と経営</vt:lpstr>
      <vt:lpstr>COVID-19 の Before &amp; After 憲法上の国民の義務→（コロナ禍）←法と経営</vt:lpstr>
      <vt:lpstr>COVID-19 の Before &amp; After 憲法上の国民の義務→（コロナ禍）←法と経営</vt:lpstr>
      <vt:lpstr>COVID-19 の Before &amp; After 憲法上の国民の義務→（コロナ禍）←法と経営</vt:lpstr>
      <vt:lpstr>COVID-19 の Before &amp; After 憲法上の国民の義務→（コロナ禍）←法と経営</vt:lpstr>
      <vt:lpstr>COVID-19 の Before &amp; After 憲法上の国民の義務→（コロナ禍）←法と経営</vt:lpstr>
      <vt:lpstr>COVID-19 の Before &amp; After 憲法上の国民の義務→（コロナ禍）←法と経営</vt:lpstr>
      <vt:lpstr>COVID-19 の Before &amp; After 憲法上の国民の義務→（コロナ禍）←法と経営</vt:lpstr>
      <vt:lpstr>COVID-19 の Before &amp; After 憲法上の国民の義務→（コロナ禍）←法と経営</vt:lpstr>
      <vt:lpstr>COVID-19 の Before &amp; After 憲法上の国民の義務→（コロナ禍）←法と経営</vt:lpstr>
      <vt:lpstr>COVID-19 の Before &amp; After 憲法上の国民の義務→（コロナ禍）←法と経営</vt:lpstr>
      <vt:lpstr>COVID-19 の Before &amp; After 憲法上の国民の義務→（コロナ禍）←法と経営</vt:lpstr>
      <vt:lpstr>COVID-19 の Before &amp; After 憲法上の国民の義務→（コロナ禍）←法と経営</vt:lpstr>
      <vt:lpstr>法と経営学会の持続的発展のために</vt:lpstr>
      <vt:lpstr>法と経営の双方の視点から問題を探究する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60</cp:revision>
  <dcterms:created xsi:type="dcterms:W3CDTF">2015-10-20T01:37:12Z</dcterms:created>
  <dcterms:modified xsi:type="dcterms:W3CDTF">2020-11-28T22:14:30Z</dcterms:modified>
</cp:coreProperties>
</file>